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6" r:id="rId2"/>
  </p:sldMasterIdLst>
  <p:notesMasterIdLst>
    <p:notesMasterId r:id="rId76"/>
  </p:notesMasterIdLst>
  <p:handoutMasterIdLst>
    <p:handoutMasterId r:id="rId77"/>
  </p:handoutMasterIdLst>
  <p:sldIdLst>
    <p:sldId id="308" r:id="rId3"/>
    <p:sldId id="288" r:id="rId4"/>
    <p:sldId id="289" r:id="rId5"/>
    <p:sldId id="286" r:id="rId6"/>
    <p:sldId id="2147483642" r:id="rId7"/>
    <p:sldId id="371" r:id="rId8"/>
    <p:sldId id="290" r:id="rId9"/>
    <p:sldId id="292" r:id="rId10"/>
    <p:sldId id="293" r:id="rId11"/>
    <p:sldId id="258" r:id="rId12"/>
    <p:sldId id="294" r:id="rId13"/>
    <p:sldId id="256" r:id="rId14"/>
    <p:sldId id="265" r:id="rId15"/>
    <p:sldId id="295" r:id="rId16"/>
    <p:sldId id="296" r:id="rId17"/>
    <p:sldId id="279" r:id="rId18"/>
    <p:sldId id="274" r:id="rId19"/>
    <p:sldId id="261" r:id="rId20"/>
    <p:sldId id="263" r:id="rId21"/>
    <p:sldId id="264" r:id="rId22"/>
    <p:sldId id="270" r:id="rId23"/>
    <p:sldId id="275" r:id="rId24"/>
    <p:sldId id="266" r:id="rId25"/>
    <p:sldId id="283" r:id="rId26"/>
    <p:sldId id="298" r:id="rId27"/>
    <p:sldId id="372" r:id="rId28"/>
    <p:sldId id="276" r:id="rId29"/>
    <p:sldId id="277" r:id="rId30"/>
    <p:sldId id="278" r:id="rId31"/>
    <p:sldId id="281" r:id="rId32"/>
    <p:sldId id="393" r:id="rId33"/>
    <p:sldId id="373" r:id="rId34"/>
    <p:sldId id="323" r:id="rId35"/>
    <p:sldId id="260" r:id="rId36"/>
    <p:sldId id="324" r:id="rId37"/>
    <p:sldId id="284" r:id="rId38"/>
    <p:sldId id="268" r:id="rId39"/>
    <p:sldId id="285" r:id="rId40"/>
    <p:sldId id="287" r:id="rId41"/>
    <p:sldId id="297" r:id="rId42"/>
    <p:sldId id="269" r:id="rId43"/>
    <p:sldId id="2147483645" r:id="rId44"/>
    <p:sldId id="271" r:id="rId45"/>
    <p:sldId id="394" r:id="rId46"/>
    <p:sldId id="257" r:id="rId47"/>
    <p:sldId id="299" r:id="rId48"/>
    <p:sldId id="353" r:id="rId49"/>
    <p:sldId id="354" r:id="rId50"/>
    <p:sldId id="370" r:id="rId51"/>
    <p:sldId id="384" r:id="rId52"/>
    <p:sldId id="385" r:id="rId53"/>
    <p:sldId id="386" r:id="rId54"/>
    <p:sldId id="389" r:id="rId55"/>
    <p:sldId id="2147483643" r:id="rId56"/>
    <p:sldId id="272" r:id="rId57"/>
    <p:sldId id="273" r:id="rId58"/>
    <p:sldId id="300" r:id="rId59"/>
    <p:sldId id="339" r:id="rId60"/>
    <p:sldId id="280" r:id="rId61"/>
    <p:sldId id="335" r:id="rId62"/>
    <p:sldId id="2147483647" r:id="rId63"/>
    <p:sldId id="303" r:id="rId64"/>
    <p:sldId id="345" r:id="rId65"/>
    <p:sldId id="302" r:id="rId66"/>
    <p:sldId id="341" r:id="rId67"/>
    <p:sldId id="259" r:id="rId68"/>
    <p:sldId id="305" r:id="rId69"/>
    <p:sldId id="262" r:id="rId70"/>
    <p:sldId id="346" r:id="rId71"/>
    <p:sldId id="267" r:id="rId72"/>
    <p:sldId id="347" r:id="rId73"/>
    <p:sldId id="2147483447" r:id="rId74"/>
    <p:sldId id="291" r:id="rId7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</p14:sldIdLst>
        </p14:section>
        <p14:section name="Contrôle des cahiers" id="{D246771F-C8AA-4F75-BAD7-8024CAB55D79}">
          <p14:sldIdLst>
            <p14:sldId id="295"/>
          </p14:sldIdLst>
        </p14:section>
        <p14:section name="Activation des prérequis" id="{8E8D053C-3AAA-4FF0-9D84-FCA59ECBA887}">
          <p14:sldIdLst>
            <p14:sldId id="296"/>
            <p14:sldId id="279"/>
            <p14:sldId id="274"/>
            <p14:sldId id="261"/>
            <p14:sldId id="263"/>
            <p14:sldId id="264"/>
          </p14:sldIdLst>
        </p14:section>
        <p14:section name="Déclaration de l’objectif" id="{096B6BF6-20D6-43DE-B358-982838B98259}">
          <p14:sldIdLst>
            <p14:sldId id="270"/>
            <p14:sldId id="275"/>
            <p14:sldId id="266"/>
            <p14:sldId id="283"/>
          </p14:sldIdLst>
        </p14:section>
        <p14:section name="Modelage" id="{6D007598-4F88-4283-9E36-970C44D688AD}">
          <p14:sldIdLst>
            <p14:sldId id="298"/>
            <p14:sldId id="372"/>
            <p14:sldId id="276"/>
            <p14:sldId id="277"/>
            <p14:sldId id="278"/>
            <p14:sldId id="281"/>
            <p14:sldId id="393"/>
            <p14:sldId id="373"/>
            <p14:sldId id="323"/>
            <p14:sldId id="260"/>
            <p14:sldId id="324"/>
            <p14:sldId id="284"/>
            <p14:sldId id="268"/>
            <p14:sldId id="285"/>
            <p14:sldId id="287"/>
            <p14:sldId id="297"/>
            <p14:sldId id="269"/>
            <p14:sldId id="2147483645"/>
            <p14:sldId id="271"/>
            <p14:sldId id="394"/>
            <p14:sldId id="257"/>
          </p14:sldIdLst>
        </p14:section>
        <p14:section name="Pratique collective" id="{CF34AB29-930A-422C-8BB3-41EE66488593}">
          <p14:sldIdLst>
            <p14:sldId id="299"/>
            <p14:sldId id="353"/>
            <p14:sldId id="354"/>
            <p14:sldId id="370"/>
            <p14:sldId id="384"/>
            <p14:sldId id="385"/>
            <p14:sldId id="386"/>
            <p14:sldId id="389"/>
            <p14:sldId id="2147483643"/>
            <p14:sldId id="272"/>
            <p14:sldId id="273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335"/>
            <p14:sldId id="2147483647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259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267"/>
            <p14:sldId id="347"/>
            <p14:sldId id="2147483447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BBD6EF"/>
    <a:srgbClr val="DCEAF7"/>
    <a:srgbClr val="ABC8E3"/>
    <a:srgbClr val="404040"/>
    <a:srgbClr val="F9E9D9"/>
    <a:srgbClr val="037A40"/>
    <a:srgbClr val="156082"/>
    <a:srgbClr val="1D6FA9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>
          <a:extLst>
            <a:ext uri="{FF2B5EF4-FFF2-40B4-BE49-F238E27FC236}">
              <a16:creationId xmlns:a16="http://schemas.microsoft.com/office/drawing/2014/main" id="{A9DE9340-5C85-331E-B7E3-05E5B301D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9fb84dfcf1_0_17:notes">
            <a:extLst>
              <a:ext uri="{FF2B5EF4-FFF2-40B4-BE49-F238E27FC236}">
                <a16:creationId xmlns:a16="http://schemas.microsoft.com/office/drawing/2014/main" id="{632C36C6-0270-A59F-177C-BA1CE0D348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9fb84dfcf1_0_17:notes">
            <a:extLst>
              <a:ext uri="{FF2B5EF4-FFF2-40B4-BE49-F238E27FC236}">
                <a16:creationId xmlns:a16="http://schemas.microsoft.com/office/drawing/2014/main" id="{8740B499-992A-B7C7-5BE3-5D216D63A4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2286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>
          <a:extLst>
            <a:ext uri="{FF2B5EF4-FFF2-40B4-BE49-F238E27FC236}">
              <a16:creationId xmlns:a16="http://schemas.microsoft.com/office/drawing/2014/main" id="{F75DF5C2-F34D-BCDC-DB58-1728F282F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9fb84dfcf1_0_17:notes">
            <a:extLst>
              <a:ext uri="{FF2B5EF4-FFF2-40B4-BE49-F238E27FC236}">
                <a16:creationId xmlns:a16="http://schemas.microsoft.com/office/drawing/2014/main" id="{F9396E33-0607-6C9F-E369-8ECECF7EF0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9fb84dfcf1_0_17:notes">
            <a:extLst>
              <a:ext uri="{FF2B5EF4-FFF2-40B4-BE49-F238E27FC236}">
                <a16:creationId xmlns:a16="http://schemas.microsoft.com/office/drawing/2014/main" id="{74AC930B-72A7-0F2B-00E4-6DF15AEDE5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8157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1450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990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5022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0928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4345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7792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39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156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32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465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48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387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571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283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288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788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018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861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33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020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754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678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03/04/2026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03/04/2026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892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14.pn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12" Type="http://schemas.microsoft.com/office/2007/relationships/hdphoto" Target="../media/hdphoto10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e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65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1.wdp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14.png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14.png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3.wdp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microsoft.com/office/2007/relationships/hdphoto" Target="../media/hdphoto3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microsoft.com/office/2007/relationships/hdphoto" Target="../media/hdphoto14.wdp"/><Relationship Id="rId4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4.wdp"/><Relationship Id="rId4" Type="http://schemas.openxmlformats.org/officeDocument/2006/relationships/image" Target="../media/image7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19.png"/><Relationship Id="rId4" Type="http://schemas.openxmlformats.org/officeDocument/2006/relationships/image" Target="../media/image7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9.xml"/><Relationship Id="rId6" Type="http://schemas.microsoft.com/office/2007/relationships/hdphoto" Target="../media/hdphoto16.wdp"/><Relationship Id="rId5" Type="http://schemas.openxmlformats.org/officeDocument/2006/relationships/image" Target="../media/image77.png"/><Relationship Id="rId4" Type="http://schemas.microsoft.com/office/2007/relationships/hdphoto" Target="../media/hdphoto15.wdp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18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png"/><Relationship Id="rId5" Type="http://schemas.openxmlformats.org/officeDocument/2006/relationships/image" Target="../media/image75.png"/><Relationship Id="rId4" Type="http://schemas.microsoft.com/office/2007/relationships/hdphoto" Target="../media/hdphoto3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microsoft.com/office/2007/relationships/hdphoto" Target="../media/hdphoto20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2.png"/><Relationship Id="rId5" Type="http://schemas.microsoft.com/office/2007/relationships/hdphoto" Target="../media/hdphoto19.wdp"/><Relationship Id="rId4" Type="http://schemas.openxmlformats.org/officeDocument/2006/relationships/image" Target="../media/image81.png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7" Type="http://schemas.microsoft.com/office/2007/relationships/hdphoto" Target="../media/hdphoto21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7" Type="http://schemas.microsoft.com/office/2007/relationships/hdphoto" Target="../media/hdphoto20.wdp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png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hdphoto" Target="../media/hdphoto14.wdp"/><Relationship Id="rId7" Type="http://schemas.openxmlformats.org/officeDocument/2006/relationships/image" Target="../media/image8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74.png"/><Relationship Id="rId4" Type="http://schemas.openxmlformats.org/officeDocument/2006/relationships/image" Target="../media/image14.png"/><Relationship Id="rId9" Type="http://schemas.microsoft.com/office/2007/relationships/hdphoto" Target="../media/hdphoto11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84060" y="4489422"/>
            <a:ext cx="4844190" cy="72558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dirty="0">
                <a:solidFill>
                  <a:prstClr val="white"/>
                </a:solidFill>
              </a:rPr>
              <a:t>La Terre dans le système solaire et dans l’univers </a:t>
            </a:r>
            <a:endParaRPr lang="fr-FR" noProof="0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1217" y="4591216"/>
            <a:ext cx="1681408" cy="521999"/>
          </a:xfrm>
        </p:spPr>
        <p:txBody>
          <a:bodyPr/>
          <a:lstStyle/>
          <a:p>
            <a:pPr algn="ctr"/>
            <a:r>
              <a:rPr lang="fr-FR" noProof="0" dirty="0"/>
              <a:t>Chapitre</a:t>
            </a:r>
            <a:r>
              <a:rPr lang="fr-FR" dirty="0"/>
              <a:t> 1</a:t>
            </a:r>
            <a:endParaRPr lang="fr-FR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217" y="5288319"/>
            <a:ext cx="1681408" cy="521999"/>
          </a:xfrm>
        </p:spPr>
        <p:txBody>
          <a:bodyPr/>
          <a:lstStyle/>
          <a:p>
            <a:pPr algn="ctr"/>
            <a:r>
              <a:rPr lang="fr-FR" noProof="0" dirty="0"/>
              <a:t>Tâche 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84583" y="5287617"/>
            <a:ext cx="4843667" cy="52199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dirty="0"/>
              <a:t>Comparer les caractéristiques physiques de la Terre avec celles d’autres planètes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!!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Demander à 3 élèves au hasard</a:t>
            </a:r>
          </a:p>
          <a:p>
            <a:endParaRPr lang="fr-FR" noProof="0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noProof="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noProof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00</a:t>
            </a:r>
            <a:r>
              <a:rPr lang="fr-FR" noProof="0" dirty="0"/>
              <a:t> min</a:t>
            </a:r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>
          <a:extLst>
            <a:ext uri="{FF2B5EF4-FFF2-40B4-BE49-F238E27FC236}">
              <a16:creationId xmlns:a16="http://schemas.microsoft.com/office/drawing/2014/main" id="{1BACDC98-7E53-2924-D2B7-79BBBC1FE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630;p20">
            <a:extLst>
              <a:ext uri="{FF2B5EF4-FFF2-40B4-BE49-F238E27FC236}">
                <a16:creationId xmlns:a16="http://schemas.microsoft.com/office/drawing/2014/main" id="{C15E3639-EB8B-5EB1-AF3D-1983D08327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8058" y="218543"/>
            <a:ext cx="10635883" cy="510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1600"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Commençons par rappeler quelques notions. Répondez à la première question.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F3A6629-1477-533A-8DC3-11126DE48DB9}"/>
              </a:ext>
            </a:extLst>
          </p:cNvPr>
          <p:cNvSpPr/>
          <p:nvPr/>
        </p:nvSpPr>
        <p:spPr>
          <a:xfrm>
            <a:off x="8190749" y="2920353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A- Planète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BA1D666-099B-66A9-A294-FA35576FF4CD}"/>
              </a:ext>
            </a:extLst>
          </p:cNvPr>
          <p:cNvSpPr/>
          <p:nvPr/>
        </p:nvSpPr>
        <p:spPr>
          <a:xfrm>
            <a:off x="8190749" y="4788903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B- Étoile </a:t>
            </a:r>
          </a:p>
        </p:txBody>
      </p:sp>
      <p:sp>
        <p:nvSpPr>
          <p:cNvPr id="4" name="Google Shape;631;p20">
            <a:extLst>
              <a:ext uri="{FF2B5EF4-FFF2-40B4-BE49-F238E27FC236}">
                <a16:creationId xmlns:a16="http://schemas.microsoft.com/office/drawing/2014/main" id="{E0E4FC8A-97A0-FEB8-7CE2-4B0DBFAE4A62}"/>
              </a:ext>
            </a:extLst>
          </p:cNvPr>
          <p:cNvSpPr txBox="1">
            <a:spLocks/>
          </p:cNvSpPr>
          <p:nvPr/>
        </p:nvSpPr>
        <p:spPr>
          <a:xfrm>
            <a:off x="778059" y="679511"/>
            <a:ext cx="10327914" cy="306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228600">
              <a:lnSpc>
                <a:spcPct val="90000"/>
              </a:lnSpc>
              <a:buClr>
                <a:srgbClr val="A5A5A5"/>
              </a:buClr>
              <a:buSzPts val="1000"/>
            </a:pPr>
            <a:r>
              <a:rPr lang="fr-FR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Inviter les élèves à passer au tableau.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3BCED89-FBC9-43BE-0E93-5E1138F4CF2D}"/>
              </a:ext>
            </a:extLst>
          </p:cNvPr>
          <p:cNvSpPr/>
          <p:nvPr/>
        </p:nvSpPr>
        <p:spPr>
          <a:xfrm>
            <a:off x="778058" y="1228743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Reliez avec une flèche.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AE65A48-D840-E1F9-F2B7-A7115B6038E3}"/>
              </a:ext>
            </a:extLst>
          </p:cNvPr>
          <p:cNvSpPr/>
          <p:nvPr/>
        </p:nvSpPr>
        <p:spPr>
          <a:xfrm>
            <a:off x="1587238" y="2409575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1- Mercure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B75DAA7-D6D8-5F31-A694-5C25AD6FB88E}"/>
              </a:ext>
            </a:extLst>
          </p:cNvPr>
          <p:cNvSpPr/>
          <p:nvPr/>
        </p:nvSpPr>
        <p:spPr>
          <a:xfrm>
            <a:off x="1587238" y="3397673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2- Soleil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6F65F6E-6795-3E54-181A-54862D77F90A}"/>
              </a:ext>
            </a:extLst>
          </p:cNvPr>
          <p:cNvSpPr/>
          <p:nvPr/>
        </p:nvSpPr>
        <p:spPr>
          <a:xfrm>
            <a:off x="1587238" y="4385771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3- Terre 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58CCBD2-4D57-FC4D-5EFD-1019492A5207}"/>
              </a:ext>
            </a:extLst>
          </p:cNvPr>
          <p:cNvSpPr/>
          <p:nvPr/>
        </p:nvSpPr>
        <p:spPr>
          <a:xfrm>
            <a:off x="1587238" y="5373868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4- Jupiter  </a:t>
            </a: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D2FADD85-7315-261B-6BD6-42B28CF642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98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>
          <a:extLst>
            <a:ext uri="{FF2B5EF4-FFF2-40B4-BE49-F238E27FC236}">
              <a16:creationId xmlns:a16="http://schemas.microsoft.com/office/drawing/2014/main" id="{83CA221F-C75C-B4BF-78B8-82DDB0E43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630;p20">
            <a:extLst>
              <a:ext uri="{FF2B5EF4-FFF2-40B4-BE49-F238E27FC236}">
                <a16:creationId xmlns:a16="http://schemas.microsoft.com/office/drawing/2014/main" id="{CF10465E-ADF0-78CD-F374-BB395BA07C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78058" y="218543"/>
            <a:ext cx="10635883" cy="510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Parfait ! La Terre, Mercure et Jupiter sont des planètes, alors que le Soleil est une étoile.</a:t>
            </a:r>
          </a:p>
        </p:txBody>
      </p:sp>
      <p:sp>
        <p:nvSpPr>
          <p:cNvPr id="16" name="Google Shape;631;p20">
            <a:extLst>
              <a:ext uri="{FF2B5EF4-FFF2-40B4-BE49-F238E27FC236}">
                <a16:creationId xmlns:a16="http://schemas.microsoft.com/office/drawing/2014/main" id="{E1F8FD5D-2F22-D094-40A1-A771725E7A86}"/>
              </a:ext>
            </a:extLst>
          </p:cNvPr>
          <p:cNvSpPr txBox="1">
            <a:spLocks/>
          </p:cNvSpPr>
          <p:nvPr/>
        </p:nvSpPr>
        <p:spPr>
          <a:xfrm>
            <a:off x="778059" y="679511"/>
            <a:ext cx="10327914" cy="306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228600">
              <a:lnSpc>
                <a:spcPct val="90000"/>
              </a:lnSpc>
              <a:buClr>
                <a:srgbClr val="A5A5A5"/>
              </a:buClr>
              <a:buSzPts val="1000"/>
            </a:pPr>
            <a:endParaRPr lang="fr-FR" sz="1100" i="1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E009E38-2BEC-8A4F-E5BD-2B55CD70A46C}"/>
              </a:ext>
            </a:extLst>
          </p:cNvPr>
          <p:cNvSpPr/>
          <p:nvPr/>
        </p:nvSpPr>
        <p:spPr>
          <a:xfrm>
            <a:off x="8190749" y="2920353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A- Planète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F1BC08-A958-D5E5-A88A-5FCC9162B7F2}"/>
              </a:ext>
            </a:extLst>
          </p:cNvPr>
          <p:cNvSpPr/>
          <p:nvPr/>
        </p:nvSpPr>
        <p:spPr>
          <a:xfrm>
            <a:off x="8190749" y="4788903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B- Étoile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09E39E3-E118-57A7-C7C2-789734A08E93}"/>
              </a:ext>
            </a:extLst>
          </p:cNvPr>
          <p:cNvSpPr/>
          <p:nvPr/>
        </p:nvSpPr>
        <p:spPr>
          <a:xfrm>
            <a:off x="1587238" y="2409575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1- Mercure 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9599DAE-10D7-C611-33CF-35A59B1984AF}"/>
              </a:ext>
            </a:extLst>
          </p:cNvPr>
          <p:cNvSpPr/>
          <p:nvPr/>
        </p:nvSpPr>
        <p:spPr>
          <a:xfrm>
            <a:off x="1587238" y="3397673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2- Soleil 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E270EBDE-79BA-7C56-CD6B-3FE6EFAC7169}"/>
              </a:ext>
            </a:extLst>
          </p:cNvPr>
          <p:cNvSpPr/>
          <p:nvPr/>
        </p:nvSpPr>
        <p:spPr>
          <a:xfrm>
            <a:off x="1587238" y="4385771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3- Terre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1A8936-97BE-73A9-3B97-898CA6C308CD}"/>
              </a:ext>
            </a:extLst>
          </p:cNvPr>
          <p:cNvSpPr/>
          <p:nvPr/>
        </p:nvSpPr>
        <p:spPr>
          <a:xfrm>
            <a:off x="1587238" y="5373868"/>
            <a:ext cx="3302616" cy="510778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4- Jupiter  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D5456B14-3D9B-742F-9827-FDF9BE1D1BBD}"/>
              </a:ext>
            </a:extLst>
          </p:cNvPr>
          <p:cNvCxnSpPr>
            <a:stCxn id="21" idx="3"/>
            <a:endCxn id="19" idx="1"/>
          </p:cNvCxnSpPr>
          <p:nvPr/>
        </p:nvCxnSpPr>
        <p:spPr>
          <a:xfrm>
            <a:off x="4889854" y="3653062"/>
            <a:ext cx="3300895" cy="13912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A4546944-6066-7AB9-B6E4-7225FE29BC5F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4889854" y="2664964"/>
            <a:ext cx="3300895" cy="3663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E0A07414-0D3F-BB3A-5468-701DB005D2A6}"/>
              </a:ext>
            </a:extLst>
          </p:cNvPr>
          <p:cNvCxnSpPr>
            <a:cxnSpLocks/>
            <a:stCxn id="22" idx="3"/>
            <a:endCxn id="13" idx="1"/>
          </p:cNvCxnSpPr>
          <p:nvPr/>
        </p:nvCxnSpPr>
        <p:spPr>
          <a:xfrm flipV="1">
            <a:off x="4889854" y="3175742"/>
            <a:ext cx="3300895" cy="146541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87A252FA-A90C-598C-47A0-A12946B834D5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4889854" y="3360894"/>
            <a:ext cx="3300895" cy="226836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345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83988-4001-F5EC-B902-8A1508B68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ECE0D7-2D31-B0EB-15D4-524478023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Pour vous rappeler les planètes du système solaire, répondez à cette deuxième question.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AC9508D-A009-2A06-0D63-16B29FF6A9B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89972" y="670198"/>
            <a:ext cx="10612055" cy="306086"/>
          </a:xfrm>
        </p:spPr>
        <p:txBody>
          <a:bodyPr/>
          <a:lstStyle/>
          <a:p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Sur leur ardoise, les élèves écrivent chaque numéro avec le nom correspondant ou l’</a:t>
            </a:r>
            <a:r>
              <a:rPr lang="fr-FR" sz="1100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ensignant.e</a:t>
            </a:r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désigne quelques -uns pour répondre oralement.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4FEE1DD-11B4-6441-75C1-B3868A98834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DCF892F-2DAF-D4F7-5233-486C1967FAA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21CA93-2456-5502-9D93-2EF74BB90D9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D0A5D345-6B1C-6E22-A249-8775EDC2654B}"/>
              </a:ext>
            </a:extLst>
          </p:cNvPr>
          <p:cNvSpPr/>
          <p:nvPr/>
        </p:nvSpPr>
        <p:spPr>
          <a:xfrm>
            <a:off x="745425" y="1286661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MA" sz="2400" b="1" spc="-1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400" b="1" spc="-1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Répondre par « Vrai » ou « Faux »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B4C577-E1B9-646C-3F85-BF88D8213395}"/>
              </a:ext>
            </a:extLst>
          </p:cNvPr>
          <p:cNvGrpSpPr/>
          <p:nvPr/>
        </p:nvGrpSpPr>
        <p:grpSpPr>
          <a:xfrm>
            <a:off x="1192102" y="2899172"/>
            <a:ext cx="9807795" cy="510778"/>
            <a:chOff x="9100256" y="2594893"/>
            <a:chExt cx="9807795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F6A4CAA-ADC8-C2D3-81B8-FC92A15D0A02}"/>
                </a:ext>
              </a:extLst>
            </p:cNvPr>
            <p:cNvSpPr/>
            <p:nvPr/>
          </p:nvSpPr>
          <p:spPr>
            <a:xfrm>
              <a:off x="9100256" y="2594893"/>
              <a:ext cx="62415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a- Ont des tailles différentes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C4697F6-98C2-849C-4FCF-91D3A619CE46}"/>
                </a:ext>
              </a:extLst>
            </p:cNvPr>
            <p:cNvSpPr/>
            <p:nvPr/>
          </p:nvSpPr>
          <p:spPr>
            <a:xfrm>
              <a:off x="15475131" y="2594893"/>
              <a:ext cx="168248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861AB3A-894F-5A69-2221-276201CA5615}"/>
                </a:ext>
              </a:extLst>
            </p:cNvPr>
            <p:cNvSpPr/>
            <p:nvPr/>
          </p:nvSpPr>
          <p:spPr>
            <a:xfrm>
              <a:off x="17225569" y="2594893"/>
              <a:ext cx="168248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A5BC4877-7BAF-2093-FE1A-2757D4A9EEC0}"/>
              </a:ext>
            </a:extLst>
          </p:cNvPr>
          <p:cNvGrpSpPr/>
          <p:nvPr/>
        </p:nvGrpSpPr>
        <p:grpSpPr>
          <a:xfrm>
            <a:off x="1192101" y="4667655"/>
            <a:ext cx="9807795" cy="510778"/>
            <a:chOff x="9100256" y="2594893"/>
            <a:chExt cx="9807795" cy="510778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E384DC19-6D79-CC4E-ED78-4BAAC51E0D4E}"/>
                </a:ext>
              </a:extLst>
            </p:cNvPr>
            <p:cNvSpPr/>
            <p:nvPr/>
          </p:nvSpPr>
          <p:spPr>
            <a:xfrm>
              <a:off x="9100256" y="2594893"/>
              <a:ext cx="62415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b- Sont à la même distance du Soleil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0638B5C-E628-F390-B0E6-2702D209536F}"/>
                </a:ext>
              </a:extLst>
            </p:cNvPr>
            <p:cNvSpPr/>
            <p:nvPr/>
          </p:nvSpPr>
          <p:spPr>
            <a:xfrm>
              <a:off x="15475131" y="2594893"/>
              <a:ext cx="168248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BFACCBBE-5209-D2A0-ED06-333A95F372F9}"/>
                </a:ext>
              </a:extLst>
            </p:cNvPr>
            <p:cNvSpPr/>
            <p:nvPr/>
          </p:nvSpPr>
          <p:spPr>
            <a:xfrm>
              <a:off x="17225569" y="2594893"/>
              <a:ext cx="168248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</a:p>
          </p:txBody>
        </p:sp>
      </p:grpSp>
      <p:sp>
        <p:nvSpPr>
          <p:cNvPr id="28" name="ZoneTexte 27">
            <a:extLst>
              <a:ext uri="{FF2B5EF4-FFF2-40B4-BE49-F238E27FC236}">
                <a16:creationId xmlns:a16="http://schemas.microsoft.com/office/drawing/2014/main" id="{7C3B3E10-864C-EA00-9375-D29B862CD947}"/>
              </a:ext>
            </a:extLst>
          </p:cNvPr>
          <p:cNvSpPr txBox="1"/>
          <p:nvPr/>
        </p:nvSpPr>
        <p:spPr>
          <a:xfrm>
            <a:off x="1519165" y="1993232"/>
            <a:ext cx="76670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</a:rPr>
              <a:t>Les planètes du système solaire :</a:t>
            </a:r>
          </a:p>
        </p:txBody>
      </p:sp>
    </p:spTree>
    <p:extLst>
      <p:ext uri="{BB962C8B-B14F-4D97-AF65-F5344CB8AC3E}">
        <p14:creationId xmlns:p14="http://schemas.microsoft.com/office/powerpoint/2010/main" val="673318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AD483-57AB-C619-8EE7-FEE60742E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487658-086D-8B2A-0B82-33194E16A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05" y="268630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Les planètes du système solaire ont des tailles différentes, se trouvent à des distances différentes du Soleil et tournent toutes autour de lui.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852E67-48FA-DFA0-7326-DEEB1963DCB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09270" y="692625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sz="11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70CAC27-F5E0-0261-598A-D38426279FD0}"/>
              </a:ext>
            </a:extLst>
          </p:cNvPr>
          <p:cNvGrpSpPr/>
          <p:nvPr/>
        </p:nvGrpSpPr>
        <p:grpSpPr>
          <a:xfrm>
            <a:off x="1192102" y="2899172"/>
            <a:ext cx="9807795" cy="510778"/>
            <a:chOff x="9100256" y="2594893"/>
            <a:chExt cx="9807795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4886F16-1F35-D1B3-A26C-9B0E48185B5D}"/>
                </a:ext>
              </a:extLst>
            </p:cNvPr>
            <p:cNvSpPr/>
            <p:nvPr/>
          </p:nvSpPr>
          <p:spPr>
            <a:xfrm>
              <a:off x="9100256" y="2594893"/>
              <a:ext cx="62415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a- Ont des tailles différentes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0FBC6E6-8374-1253-D0F9-4BB528AFF654}"/>
                </a:ext>
              </a:extLst>
            </p:cNvPr>
            <p:cNvSpPr/>
            <p:nvPr/>
          </p:nvSpPr>
          <p:spPr>
            <a:xfrm>
              <a:off x="15475131" y="2594893"/>
              <a:ext cx="1682482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3CA5DB3-1C81-7962-EE05-E526E0B3C3C7}"/>
                </a:ext>
              </a:extLst>
            </p:cNvPr>
            <p:cNvSpPr/>
            <p:nvPr/>
          </p:nvSpPr>
          <p:spPr>
            <a:xfrm>
              <a:off x="17225569" y="2594893"/>
              <a:ext cx="168248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FC7DB6A6-9DED-D642-B3E4-A67747ED73E5}"/>
              </a:ext>
            </a:extLst>
          </p:cNvPr>
          <p:cNvGrpSpPr/>
          <p:nvPr/>
        </p:nvGrpSpPr>
        <p:grpSpPr>
          <a:xfrm>
            <a:off x="1192102" y="4610505"/>
            <a:ext cx="9807795" cy="510778"/>
            <a:chOff x="9100256" y="2594893"/>
            <a:chExt cx="9807795" cy="51077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D02A126-224C-985B-D8B0-D5980A869D67}"/>
                </a:ext>
              </a:extLst>
            </p:cNvPr>
            <p:cNvSpPr/>
            <p:nvPr/>
          </p:nvSpPr>
          <p:spPr>
            <a:xfrm>
              <a:off x="9100256" y="2594893"/>
              <a:ext cx="62415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b- Sont à la même distance du Soleil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4C8C21C-3596-1F3F-7DC4-A7EB7E30F02E}"/>
                </a:ext>
              </a:extLst>
            </p:cNvPr>
            <p:cNvSpPr/>
            <p:nvPr/>
          </p:nvSpPr>
          <p:spPr>
            <a:xfrm>
              <a:off x="15475131" y="2594893"/>
              <a:ext cx="1682482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4B6CE8A-01B5-82A8-8B99-E1FD6207997E}"/>
                </a:ext>
              </a:extLst>
            </p:cNvPr>
            <p:cNvSpPr/>
            <p:nvPr/>
          </p:nvSpPr>
          <p:spPr>
            <a:xfrm>
              <a:off x="17225569" y="2594893"/>
              <a:ext cx="1682482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Faux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E6E6C815-D4CD-F476-F2FA-3340ADE837F8}"/>
              </a:ext>
            </a:extLst>
          </p:cNvPr>
          <p:cNvSpPr txBox="1"/>
          <p:nvPr/>
        </p:nvSpPr>
        <p:spPr>
          <a:xfrm>
            <a:off x="1519165" y="1993232"/>
            <a:ext cx="76670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</a:rPr>
              <a:t>Les planètes du système solaire :</a:t>
            </a:r>
          </a:p>
        </p:txBody>
      </p:sp>
    </p:spTree>
    <p:extLst>
      <p:ext uri="{BB962C8B-B14F-4D97-AF65-F5344CB8AC3E}">
        <p14:creationId xmlns:p14="http://schemas.microsoft.com/office/powerpoint/2010/main" val="2929992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9AF59-8804-3C31-9B87-2F898B445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20CBB7-1F89-937C-4878-620944E2A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Il existe sur Terre des caractéristiques qui rendent la vie possible.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485845C-FBF2-66DF-395A-090C7CE0F15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tableau, puis lancer un débat entre eux pour qu’ils justifient leurs réponses.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BA00B1DE-DBEA-E9CE-D906-BAF3D9BD0F8F}"/>
              </a:ext>
            </a:extLst>
          </p:cNvPr>
          <p:cNvSpPr/>
          <p:nvPr/>
        </p:nvSpPr>
        <p:spPr>
          <a:xfrm>
            <a:off x="784972" y="1235199"/>
            <a:ext cx="10969055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MA" sz="2400" b="1" spc="-1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400" b="1" dirty="0"/>
              <a:t>Donnez une caractéristique qui rend la Terre favorable à la vie.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5E18045-4663-C9D5-CFEA-F98381CE4692}"/>
              </a:ext>
            </a:extLst>
          </p:cNvPr>
          <p:cNvSpPr txBox="1"/>
          <p:nvPr/>
        </p:nvSpPr>
        <p:spPr>
          <a:xfrm>
            <a:off x="-1159488" y="2131262"/>
            <a:ext cx="9398613" cy="3679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DCC21D06-8267-FC51-CCF3-8ED7DB024B8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2709A0D-5F74-40B4-2E29-3BF17D1BA3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878" y="2131262"/>
            <a:ext cx="5033772" cy="379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85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5B6DD-E5F6-B158-D578-810B1915E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1026CB76-D334-41BC-CB16-355B424F2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0" y="1346200"/>
            <a:ext cx="7734300" cy="51562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68B93B9-0BBC-80FE-BE52-750F0F427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809" y="201221"/>
            <a:ext cx="11018812" cy="572505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Lire le dialogue.</a:t>
            </a:r>
          </a:p>
        </p:txBody>
      </p:sp>
      <p:sp>
        <p:nvSpPr>
          <p:cNvPr id="4" name="Google Shape;710;p28">
            <a:extLst>
              <a:ext uri="{FF2B5EF4-FFF2-40B4-BE49-F238E27FC236}">
                <a16:creationId xmlns:a16="http://schemas.microsoft.com/office/drawing/2014/main" id="{5FA4CDAF-F4F5-0817-282C-8F1666B19FF6}"/>
              </a:ext>
            </a:extLst>
          </p:cNvPr>
          <p:cNvSpPr txBox="1">
            <a:spLocks/>
          </p:cNvSpPr>
          <p:nvPr/>
        </p:nvSpPr>
        <p:spPr>
          <a:xfrm>
            <a:off x="747809" y="695656"/>
            <a:ext cx="11018812" cy="203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spcBef>
                <a:spcPts val="0"/>
              </a:spcBef>
              <a:buClr>
                <a:srgbClr val="000000"/>
              </a:buClr>
              <a:defRPr/>
            </a:pPr>
            <a:r>
              <a:rPr lang="fr-FR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Accepter toutes les réponses des élèves pour faire émerger leurs représentations initiales.</a:t>
            </a:r>
          </a:p>
        </p:txBody>
      </p:sp>
      <p:sp>
        <p:nvSpPr>
          <p:cNvPr id="6" name="Bulle narrative : rectangle à coins arrondis 5">
            <a:extLst>
              <a:ext uri="{FF2B5EF4-FFF2-40B4-BE49-F238E27FC236}">
                <a16:creationId xmlns:a16="http://schemas.microsoft.com/office/drawing/2014/main" id="{9885D72F-5854-C077-0F70-E0DB6A3F2BBD}"/>
              </a:ext>
            </a:extLst>
          </p:cNvPr>
          <p:cNvSpPr/>
          <p:nvPr/>
        </p:nvSpPr>
        <p:spPr>
          <a:xfrm>
            <a:off x="343235" y="1878004"/>
            <a:ext cx="2643165" cy="1121394"/>
          </a:xfrm>
          <a:prstGeom prst="wedgeRoundRectCallout">
            <a:avLst>
              <a:gd name="adj1" fmla="val 72647"/>
              <a:gd name="adj2" fmla="val 55960"/>
              <a:gd name="adj3" fmla="val 16667"/>
            </a:avLst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Madame, est-ce qu’on peut vivre sur Mars ou sur une autre planète ? </a:t>
            </a:r>
          </a:p>
        </p:txBody>
      </p:sp>
      <p:sp>
        <p:nvSpPr>
          <p:cNvPr id="7" name="Bulle narrative : rectangle à coins arrondis 6">
            <a:extLst>
              <a:ext uri="{FF2B5EF4-FFF2-40B4-BE49-F238E27FC236}">
                <a16:creationId xmlns:a16="http://schemas.microsoft.com/office/drawing/2014/main" id="{E6E7E774-9757-F054-D9B2-678E2BD83FD9}"/>
              </a:ext>
            </a:extLst>
          </p:cNvPr>
          <p:cNvSpPr/>
          <p:nvPr/>
        </p:nvSpPr>
        <p:spPr>
          <a:xfrm>
            <a:off x="9182100" y="2915194"/>
            <a:ext cx="2772463" cy="1294856"/>
          </a:xfrm>
          <a:prstGeom prst="wedgeRoundRectCallout">
            <a:avLst>
              <a:gd name="adj1" fmla="val -73824"/>
              <a:gd name="adj2" fmla="val -48670"/>
              <a:gd name="adj3" fmla="val 16667"/>
            </a:avLst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Non, la Terre est la seule planète du système solaire où la vie est possible.</a:t>
            </a: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372A26CE-427C-0FD5-116F-8A63012D6C7A}"/>
              </a:ext>
            </a:extLst>
          </p:cNvPr>
          <p:cNvSpPr/>
          <p:nvPr/>
        </p:nvSpPr>
        <p:spPr>
          <a:xfrm>
            <a:off x="343235" y="4027302"/>
            <a:ext cx="2643165" cy="1449574"/>
          </a:xfrm>
          <a:prstGeom prst="wedgeRoundRectCallout">
            <a:avLst>
              <a:gd name="adj1" fmla="val 72301"/>
              <a:gd name="adj2" fmla="val -98472"/>
              <a:gd name="adj3" fmla="val 16667"/>
            </a:avLst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Pourquoi la vie est-elle possible sur Terre et impossible sur les autres planètes ?</a:t>
            </a:r>
          </a:p>
        </p:txBody>
      </p:sp>
    </p:spTree>
    <p:extLst>
      <p:ext uri="{BB962C8B-B14F-4D97-AF65-F5344CB8AC3E}">
        <p14:creationId xmlns:p14="http://schemas.microsoft.com/office/powerpoint/2010/main" val="2038359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4521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E7406-468E-FBD5-B2B0-975BE3FE0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85E189-108C-FF13-DD30-D94810DD8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37A82EB-3A87-E169-1CA7-90FD1DFD3E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0" y="1861562"/>
            <a:ext cx="8582025" cy="819150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sz="2800" b="1" dirty="0">
                <a:solidFill>
                  <a:schemeClr val="accent1"/>
                </a:solidFill>
              </a:rPr>
              <a:t>Comparer les caractéristiques physiques de la Terre avec celles d’autres planètes.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9FCC328-B598-F2FE-047D-9DF8891D3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02" y="3010693"/>
            <a:ext cx="4762500" cy="3178969"/>
          </a:xfrm>
          <a:prstGeom prst="rect">
            <a:avLst/>
          </a:prstGeom>
        </p:spPr>
      </p:pic>
      <p:pic>
        <p:nvPicPr>
          <p:cNvPr id="1026" name="Picture 2" descr="Perseverance sur Mars : comment revoir la mission martienne">
            <a:extLst>
              <a:ext uri="{FF2B5EF4-FFF2-40B4-BE49-F238E27FC236}">
                <a16:creationId xmlns:a16="http://schemas.microsoft.com/office/drawing/2014/main" id="{219D0164-7C89-2EED-922E-E4C9A009F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697" y="3010693"/>
            <a:ext cx="5651501" cy="317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3509935-71F2-E12E-D05A-E453E0E355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7F489F-026C-B5EE-588B-A6B353522553}"/>
              </a:ext>
            </a:extLst>
          </p:cNvPr>
          <p:cNvSpPr txBox="1"/>
          <p:nvPr/>
        </p:nvSpPr>
        <p:spPr>
          <a:xfrm>
            <a:off x="3429000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6A2F5F-D223-109E-97C7-5285D36E26D4}"/>
              </a:ext>
            </a:extLst>
          </p:cNvPr>
          <p:cNvSpPr txBox="1"/>
          <p:nvPr/>
        </p:nvSpPr>
        <p:spPr>
          <a:xfrm>
            <a:off x="6962775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Mars  </a:t>
            </a:r>
          </a:p>
        </p:txBody>
      </p:sp>
    </p:spTree>
    <p:extLst>
      <p:ext uri="{BB962C8B-B14F-4D97-AF65-F5344CB8AC3E}">
        <p14:creationId xmlns:p14="http://schemas.microsoft.com/office/powerpoint/2010/main" val="2682231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E2B7FC-9486-E269-E4D6-1D3C1B1C4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Nous allons d’abord revoir quelques caractéristiques des planètes du système solaire.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E9893CA-D719-8F6A-9661-3BDBDB73886E}"/>
              </a:ext>
            </a:extLst>
          </p:cNvPr>
          <p:cNvSpPr txBox="1"/>
          <p:nvPr/>
        </p:nvSpPr>
        <p:spPr>
          <a:xfrm>
            <a:off x="1357739" y="5295143"/>
            <a:ext cx="8194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Soleil 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4D23CA8A-2CD4-193D-B8E2-9C76FECB049A}"/>
              </a:ext>
            </a:extLst>
          </p:cNvPr>
          <p:cNvGrpSpPr/>
          <p:nvPr/>
        </p:nvGrpSpPr>
        <p:grpSpPr>
          <a:xfrm>
            <a:off x="3324967" y="4340522"/>
            <a:ext cx="8384672" cy="400110"/>
            <a:chOff x="3324967" y="4059178"/>
            <a:chExt cx="8384672" cy="400110"/>
          </a:xfrm>
        </p:grpSpPr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D889C9AD-21E4-AB0B-833E-B5F8ABBED9DC}"/>
                </a:ext>
              </a:extLst>
            </p:cNvPr>
            <p:cNvSpPr txBox="1"/>
            <p:nvPr/>
          </p:nvSpPr>
          <p:spPr>
            <a:xfrm>
              <a:off x="3324967" y="4059178"/>
              <a:ext cx="11479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Mercure 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E179BE3-3141-647D-5F08-D0D81330A216}"/>
                </a:ext>
              </a:extLst>
            </p:cNvPr>
            <p:cNvSpPr txBox="1"/>
            <p:nvPr/>
          </p:nvSpPr>
          <p:spPr>
            <a:xfrm>
              <a:off x="4380134" y="4059178"/>
              <a:ext cx="8896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Vénus 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D259471-D9AA-EA68-D400-404648EB6F88}"/>
                </a:ext>
              </a:extLst>
            </p:cNvPr>
            <p:cNvSpPr txBox="1"/>
            <p:nvPr/>
          </p:nvSpPr>
          <p:spPr>
            <a:xfrm>
              <a:off x="5417086" y="4059178"/>
              <a:ext cx="9594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Terre    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5E868FBF-D151-9EC5-5609-72183FD6D24F}"/>
                </a:ext>
              </a:extLst>
            </p:cNvPr>
            <p:cNvSpPr txBox="1"/>
            <p:nvPr/>
          </p:nvSpPr>
          <p:spPr>
            <a:xfrm>
              <a:off x="6083973" y="4059178"/>
              <a:ext cx="7842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Mars </a:t>
              </a: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7F94DE26-128E-5984-6734-7982D6F58E13}"/>
                </a:ext>
              </a:extLst>
            </p:cNvPr>
            <p:cNvSpPr txBox="1"/>
            <p:nvPr/>
          </p:nvSpPr>
          <p:spPr>
            <a:xfrm>
              <a:off x="6912367" y="4059178"/>
              <a:ext cx="10295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Jupiter  </a:t>
              </a: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7D48A721-657F-D0FC-A7DC-74CEC6A449A9}"/>
                </a:ext>
              </a:extLst>
            </p:cNvPr>
            <p:cNvSpPr txBox="1"/>
            <p:nvPr/>
          </p:nvSpPr>
          <p:spPr>
            <a:xfrm>
              <a:off x="9434511" y="4059178"/>
              <a:ext cx="9420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Uranus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8435FFE8-0B84-7A5C-64D0-713CE1A6B5A0}"/>
                </a:ext>
              </a:extLst>
            </p:cNvPr>
            <p:cNvSpPr txBox="1"/>
            <p:nvPr/>
          </p:nvSpPr>
          <p:spPr>
            <a:xfrm>
              <a:off x="8290023" y="4059178"/>
              <a:ext cx="101585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Saturne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5AE69E35-E98B-BB4F-8F01-F56D16F69212}"/>
                </a:ext>
              </a:extLst>
            </p:cNvPr>
            <p:cNvSpPr txBox="1"/>
            <p:nvPr/>
          </p:nvSpPr>
          <p:spPr>
            <a:xfrm>
              <a:off x="9994195" y="4059178"/>
              <a:ext cx="17154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Neptune          </a:t>
              </a:r>
            </a:p>
          </p:txBody>
        </p:sp>
      </p:grpSp>
      <p:sp>
        <p:nvSpPr>
          <p:cNvPr id="37" name="ZoneTexte 36">
            <a:extLst>
              <a:ext uri="{FF2B5EF4-FFF2-40B4-BE49-F238E27FC236}">
                <a16:creationId xmlns:a16="http://schemas.microsoft.com/office/drawing/2014/main" id="{FB4A340A-8121-F6C1-467E-59BA708712B2}"/>
              </a:ext>
            </a:extLst>
          </p:cNvPr>
          <p:cNvSpPr txBox="1"/>
          <p:nvPr/>
        </p:nvSpPr>
        <p:spPr>
          <a:xfrm>
            <a:off x="262096" y="1146611"/>
            <a:ext cx="6990184" cy="436189"/>
          </a:xfrm>
          <a:prstGeom prst="roundRect">
            <a:avLst>
              <a:gd name="adj" fmla="val 4505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noProof="0" dirty="0">
                <a:latin typeface="Calibri" panose="020F0502020204030204" pitchFamily="34" charset="0"/>
                <a:cs typeface="Calibri" panose="020F0502020204030204" pitchFamily="34" charset="0"/>
              </a:rPr>
              <a:t>Quelques caractéristiques des planètes du système solaire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4BB494A-3353-B75F-8169-562B97A1A4D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605" y="3652192"/>
            <a:ext cx="440747" cy="44074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E0AA44B-5E74-B49F-DBF5-E8AE7AAF6E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615" y="3692306"/>
            <a:ext cx="360518" cy="360518"/>
          </a:xfrm>
          <a:prstGeom prst="rect">
            <a:avLst/>
          </a:prstGeom>
        </p:spPr>
      </p:pic>
      <p:pic>
        <p:nvPicPr>
          <p:cNvPr id="13" name="Picture 2" descr="Png De La Terre - Images et vidéos libres de droits | Adobe Stock">
            <a:extLst>
              <a:ext uri="{FF2B5EF4-FFF2-40B4-BE49-F238E27FC236}">
                <a16:creationId xmlns:a16="http://schemas.microsoft.com/office/drawing/2014/main" id="{A0A7FCE6-0481-638A-7931-D5A18975F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066" y="3608665"/>
            <a:ext cx="527800" cy="52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D91F04F-EB5F-30AF-FADE-38E43B0A5B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101" y="3363457"/>
            <a:ext cx="1018216" cy="1018216"/>
          </a:xfrm>
          <a:prstGeom prst="rect">
            <a:avLst/>
          </a:prstGeom>
        </p:spPr>
      </p:pic>
      <p:pic>
        <p:nvPicPr>
          <p:cNvPr id="2052" name="Picture 4" descr="Images de Jupiter planet – Téléchargement gratuit sur Freepik">
            <a:extLst>
              <a:ext uri="{FF2B5EF4-FFF2-40B4-BE49-F238E27FC236}">
                <a16:creationId xmlns:a16="http://schemas.microsoft.com/office/drawing/2014/main" id="{AB9DFA9F-A37A-07E3-2CDA-83450C1E19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6" b="15061"/>
          <a:stretch>
            <a:fillRect/>
          </a:stretch>
        </p:blipFill>
        <p:spPr bwMode="auto">
          <a:xfrm>
            <a:off x="8114280" y="3418993"/>
            <a:ext cx="1367767" cy="90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lanet Uranus&quot; - Images et vidéos libres de droits | Adobe Stock">
            <a:extLst>
              <a:ext uri="{FF2B5EF4-FFF2-40B4-BE49-F238E27FC236}">
                <a16:creationId xmlns:a16="http://schemas.microsoft.com/office/drawing/2014/main" id="{0B1D1691-7E00-D47D-60D8-3CC0C21E1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BFDFC"/>
              </a:clrFrom>
              <a:clrTo>
                <a:srgbClr val="FBFD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796" y="3640104"/>
            <a:ext cx="464922" cy="46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B0B58F0-E7A8-5D5F-7F1E-68DA5CE858B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467" y="3405115"/>
            <a:ext cx="934901" cy="934901"/>
          </a:xfrm>
          <a:prstGeom prst="rect">
            <a:avLst/>
          </a:prstGeom>
        </p:spPr>
      </p:pic>
      <p:pic>
        <p:nvPicPr>
          <p:cNvPr id="27" name="Espace réservé du contenu 26">
            <a:extLst>
              <a:ext uri="{FF2B5EF4-FFF2-40B4-BE49-F238E27FC236}">
                <a16:creationId xmlns:a16="http://schemas.microsoft.com/office/drawing/2014/main" id="{69EA8C1F-A5D7-180A-0B0B-34B87BCFD620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882" y="3345741"/>
            <a:ext cx="1053649" cy="1053649"/>
          </a:xfrm>
          <a:prstGeom prst="rect">
            <a:avLst/>
          </a:prstGeom>
        </p:spPr>
      </p:pic>
      <p:pic>
        <p:nvPicPr>
          <p:cNvPr id="2060" name="Picture 12" descr="Sun Planet PNGs for Free Download">
            <a:extLst>
              <a:ext uri="{FF2B5EF4-FFF2-40B4-BE49-F238E27FC236}">
                <a16:creationId xmlns:a16="http://schemas.microsoft.com/office/drawing/2014/main" id="{FD779B47-74B5-092A-858F-8F56DB523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81" y="2239178"/>
            <a:ext cx="3266775" cy="326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136E96FF-7681-0C32-C3DE-178FEC91AD36}"/>
              </a:ext>
            </a:extLst>
          </p:cNvPr>
          <p:cNvGrpSpPr/>
          <p:nvPr/>
        </p:nvGrpSpPr>
        <p:grpSpPr>
          <a:xfrm>
            <a:off x="3082482" y="5519496"/>
            <a:ext cx="8689282" cy="410469"/>
            <a:chOff x="1386846" y="6099520"/>
            <a:chExt cx="8689282" cy="410469"/>
          </a:xfrm>
        </p:grpSpPr>
        <p:pic>
          <p:nvPicPr>
            <p:cNvPr id="1026" name="Picture 2" descr="6eme : Fraction">
              <a:extLst>
                <a:ext uri="{FF2B5EF4-FFF2-40B4-BE49-F238E27FC236}">
                  <a16:creationId xmlns:a16="http://schemas.microsoft.com/office/drawing/2014/main" id="{D59B11F5-F16F-40C8-87B7-B7C205A502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386" b="35170"/>
            <a:stretch>
              <a:fillRect/>
            </a:stretch>
          </p:blipFill>
          <p:spPr bwMode="auto">
            <a:xfrm>
              <a:off x="5065978" y="6099520"/>
              <a:ext cx="5010150" cy="4104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6eme : Fraction">
              <a:extLst>
                <a:ext uri="{FF2B5EF4-FFF2-40B4-BE49-F238E27FC236}">
                  <a16:creationId xmlns:a16="http://schemas.microsoft.com/office/drawing/2014/main" id="{7553C06B-25D1-66E8-37ED-98552B1D44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1" t="42386" r="14091" b="38572"/>
            <a:stretch>
              <a:fillRect/>
            </a:stretch>
          </p:blipFill>
          <p:spPr bwMode="auto">
            <a:xfrm>
              <a:off x="1386846" y="6104961"/>
              <a:ext cx="4027519" cy="348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6AFF8A06-3E37-8CAD-C966-8A84DBE211C9}"/>
              </a:ext>
            </a:extLst>
          </p:cNvPr>
          <p:cNvCxnSpPr>
            <a:cxnSpLocks/>
          </p:cNvCxnSpPr>
          <p:nvPr/>
        </p:nvCxnSpPr>
        <p:spPr>
          <a:xfrm flipH="1">
            <a:off x="3119008" y="3900057"/>
            <a:ext cx="0" cy="1800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75C17FDC-DE75-8238-B8D2-3A7DF5EDDF72}"/>
              </a:ext>
            </a:extLst>
          </p:cNvPr>
          <p:cNvSpPr txBox="1"/>
          <p:nvPr/>
        </p:nvSpPr>
        <p:spPr>
          <a:xfrm>
            <a:off x="9266689" y="6081977"/>
            <a:ext cx="26130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Distance (millions Km)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F79A86E-D492-5983-2AB9-0A9B4CCA4312}"/>
              </a:ext>
            </a:extLst>
          </p:cNvPr>
          <p:cNvSpPr txBox="1"/>
          <p:nvPr/>
        </p:nvSpPr>
        <p:spPr>
          <a:xfrm>
            <a:off x="3616000" y="5794173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58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59B568A-95B1-A18E-54C4-2AEA07188B45}"/>
              </a:ext>
            </a:extLst>
          </p:cNvPr>
          <p:cNvSpPr txBox="1"/>
          <p:nvPr/>
        </p:nvSpPr>
        <p:spPr>
          <a:xfrm>
            <a:off x="5509777" y="5794173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95EFCD4-EC0D-B436-A7AC-585E6BD95627}"/>
              </a:ext>
            </a:extLst>
          </p:cNvPr>
          <p:cNvSpPr txBox="1"/>
          <p:nvPr/>
        </p:nvSpPr>
        <p:spPr>
          <a:xfrm>
            <a:off x="4501111" y="5794173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108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117169B-5C01-58B0-36D4-5B4FCF790F2D}"/>
              </a:ext>
            </a:extLst>
          </p:cNvPr>
          <p:cNvSpPr txBox="1"/>
          <p:nvPr/>
        </p:nvSpPr>
        <p:spPr>
          <a:xfrm>
            <a:off x="7081608" y="5794173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778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6F60850F-14C9-DF45-EA9F-6787999E96BD}"/>
              </a:ext>
            </a:extLst>
          </p:cNvPr>
          <p:cNvSpPr txBox="1"/>
          <p:nvPr/>
        </p:nvSpPr>
        <p:spPr>
          <a:xfrm>
            <a:off x="6155776" y="5794173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227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6F8020B-48C1-7951-9588-9CAB74446188}"/>
              </a:ext>
            </a:extLst>
          </p:cNvPr>
          <p:cNvSpPr txBox="1"/>
          <p:nvPr/>
        </p:nvSpPr>
        <p:spPr>
          <a:xfrm>
            <a:off x="8444288" y="5794173"/>
            <a:ext cx="704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1457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54C142E-77EE-A391-A55B-03E08435EF3F}"/>
              </a:ext>
            </a:extLst>
          </p:cNvPr>
          <p:cNvSpPr txBox="1"/>
          <p:nvPr/>
        </p:nvSpPr>
        <p:spPr>
          <a:xfrm>
            <a:off x="9628816" y="5794173"/>
            <a:ext cx="704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2870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E6B8D97-F856-6A44-4B64-D1544A5E508B}"/>
              </a:ext>
            </a:extLst>
          </p:cNvPr>
          <p:cNvSpPr txBox="1"/>
          <p:nvPr/>
        </p:nvSpPr>
        <p:spPr>
          <a:xfrm>
            <a:off x="10615328" y="5794173"/>
            <a:ext cx="704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4500</a:t>
            </a:r>
          </a:p>
        </p:txBody>
      </p: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EE4A62D2-DA6C-93D7-00AF-24FF1987602E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3834331" y="4092939"/>
            <a:ext cx="5648" cy="162669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5753E4C1-502B-5B3A-4FDC-EE7971022441}"/>
              </a:ext>
            </a:extLst>
          </p:cNvPr>
          <p:cNvCxnSpPr>
            <a:cxnSpLocks/>
          </p:cNvCxnSpPr>
          <p:nvPr/>
        </p:nvCxnSpPr>
        <p:spPr>
          <a:xfrm>
            <a:off x="4788209" y="4254828"/>
            <a:ext cx="0" cy="149411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E36DAE52-7C28-A97F-C772-315255DC094F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5779966" y="4136465"/>
            <a:ext cx="16909" cy="155878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0B87CF3C-7DB1-6E87-1C26-32B3004D7D91}"/>
              </a:ext>
            </a:extLst>
          </p:cNvPr>
          <p:cNvCxnSpPr>
            <a:cxnSpLocks/>
          </p:cNvCxnSpPr>
          <p:nvPr/>
        </p:nvCxnSpPr>
        <p:spPr>
          <a:xfrm flipH="1">
            <a:off x="6434562" y="4055154"/>
            <a:ext cx="0" cy="1656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7DA48347-AA83-6B6B-E8A8-C28F442C0EDB}"/>
              </a:ext>
            </a:extLst>
          </p:cNvPr>
          <p:cNvCxnSpPr>
            <a:cxnSpLocks/>
          </p:cNvCxnSpPr>
          <p:nvPr/>
        </p:nvCxnSpPr>
        <p:spPr>
          <a:xfrm>
            <a:off x="7381175" y="4337050"/>
            <a:ext cx="0" cy="139478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4DE068CC-20E6-FCAC-3531-3BCA3AEE1135}"/>
              </a:ext>
            </a:extLst>
          </p:cNvPr>
          <p:cNvCxnSpPr>
            <a:cxnSpLocks/>
          </p:cNvCxnSpPr>
          <p:nvPr/>
        </p:nvCxnSpPr>
        <p:spPr>
          <a:xfrm>
            <a:off x="8806476" y="4243018"/>
            <a:ext cx="0" cy="144708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7D63D700-940F-E21F-04D8-DE020612E4F5}"/>
              </a:ext>
            </a:extLst>
          </p:cNvPr>
          <p:cNvCxnSpPr>
            <a:cxnSpLocks/>
          </p:cNvCxnSpPr>
          <p:nvPr/>
        </p:nvCxnSpPr>
        <p:spPr>
          <a:xfrm flipH="1">
            <a:off x="9920789" y="4063637"/>
            <a:ext cx="0" cy="165600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54A23E64-46AA-00FA-B2B7-A6031064CDFC}"/>
              </a:ext>
            </a:extLst>
          </p:cNvPr>
          <p:cNvCxnSpPr>
            <a:cxnSpLocks/>
          </p:cNvCxnSpPr>
          <p:nvPr/>
        </p:nvCxnSpPr>
        <p:spPr>
          <a:xfrm>
            <a:off x="10868542" y="4294300"/>
            <a:ext cx="0" cy="140892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1C8CE595-19BE-047B-BDE9-EEA6BC9BEF52}"/>
              </a:ext>
            </a:extLst>
          </p:cNvPr>
          <p:cNvGrpSpPr/>
          <p:nvPr/>
        </p:nvGrpSpPr>
        <p:grpSpPr>
          <a:xfrm>
            <a:off x="3071089" y="1671543"/>
            <a:ext cx="8595234" cy="1244143"/>
            <a:chOff x="3071089" y="1350007"/>
            <a:chExt cx="8595234" cy="1244143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105B71C7-6160-2215-5466-9B09422F583B}"/>
                </a:ext>
              </a:extLst>
            </p:cNvPr>
            <p:cNvGrpSpPr/>
            <p:nvPr/>
          </p:nvGrpSpPr>
          <p:grpSpPr>
            <a:xfrm>
              <a:off x="3071089" y="1659662"/>
              <a:ext cx="8595234" cy="646331"/>
              <a:chOff x="2959281" y="1612052"/>
              <a:chExt cx="8595234" cy="646331"/>
            </a:xfrm>
          </p:grpSpPr>
          <p:sp>
            <p:nvSpPr>
              <p:cNvPr id="3" name="Flèche : pentagone 2">
                <a:extLst>
                  <a:ext uri="{FF2B5EF4-FFF2-40B4-BE49-F238E27FC236}">
                    <a16:creationId xmlns:a16="http://schemas.microsoft.com/office/drawing/2014/main" id="{E7320E86-D6AD-EB70-08A6-F74F8977364F}"/>
                  </a:ext>
                </a:extLst>
              </p:cNvPr>
              <p:cNvSpPr/>
              <p:nvPr/>
            </p:nvSpPr>
            <p:spPr>
              <a:xfrm>
                <a:off x="2997153" y="1642617"/>
                <a:ext cx="8557362" cy="570310"/>
              </a:xfrm>
              <a:prstGeom prst="homePlate">
                <a:avLst>
                  <a:gd name="adj" fmla="val 87224"/>
                </a:avLst>
              </a:prstGeom>
              <a:gradFill flip="none" rotWithShape="1">
                <a:gsLst>
                  <a:gs pos="100000">
                    <a:srgbClr val="C00000"/>
                  </a:gs>
                  <a:gs pos="47000">
                    <a:srgbClr val="00B0F0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fr-FR" b="1" dirty="0"/>
              </a:p>
            </p:txBody>
          </p:sp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C7A6DDB-1DB2-AD92-C042-F001F669E75F}"/>
                  </a:ext>
                </a:extLst>
              </p:cNvPr>
              <p:cNvSpPr txBox="1"/>
              <p:nvPr/>
            </p:nvSpPr>
            <p:spPr>
              <a:xfrm>
                <a:off x="2959281" y="1612052"/>
                <a:ext cx="20818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Très haute température</a:t>
                </a:r>
              </a:p>
            </p:txBody>
          </p:sp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EE22545-A1A3-1723-D784-9B286D905F3F}"/>
                  </a:ext>
                </a:extLst>
              </p:cNvPr>
              <p:cNvSpPr txBox="1"/>
              <p:nvPr/>
            </p:nvSpPr>
            <p:spPr>
              <a:xfrm>
                <a:off x="9232719" y="1612052"/>
                <a:ext cx="20818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b="1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Très basse température</a:t>
                </a:r>
              </a:p>
            </p:txBody>
          </p:sp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3B76A3BF-CF51-DCE3-6AFC-B0F5F9AD6634}"/>
                </a:ext>
              </a:extLst>
            </p:cNvPr>
            <p:cNvSpPr txBox="1"/>
            <p:nvPr/>
          </p:nvSpPr>
          <p:spPr>
            <a:xfrm>
              <a:off x="3568069" y="2193764"/>
              <a:ext cx="9845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+169°C 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3F30728F-51C7-C34E-BD8B-7BFC05DECF74}"/>
                </a:ext>
              </a:extLst>
            </p:cNvPr>
            <p:cNvSpPr txBox="1"/>
            <p:nvPr/>
          </p:nvSpPr>
          <p:spPr>
            <a:xfrm>
              <a:off x="10032477" y="2194040"/>
              <a:ext cx="9348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-218°C 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169D7B4-FE6F-7722-93F1-BFC24A101888}"/>
                </a:ext>
              </a:extLst>
            </p:cNvPr>
            <p:cNvSpPr txBox="1"/>
            <p:nvPr/>
          </p:nvSpPr>
          <p:spPr>
            <a:xfrm>
              <a:off x="4997912" y="1350007"/>
              <a:ext cx="44365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La température moyenne des planètes</a:t>
              </a:r>
            </a:p>
          </p:txBody>
        </p:sp>
      </p:grpSp>
      <p:sp>
        <p:nvSpPr>
          <p:cNvPr id="14" name="Espace réservé du contenu 7">
            <a:extLst>
              <a:ext uri="{FF2B5EF4-FFF2-40B4-BE49-F238E27FC236}">
                <a16:creationId xmlns:a16="http://schemas.microsoft.com/office/drawing/2014/main" id="{3B5A0AB8-C8EB-B672-65E9-01C1852788A0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solidFill>
                  <a:schemeClr val="tx1">
                    <a:lumMod val="50000"/>
                    <a:lumOff val="50000"/>
                  </a:schemeClr>
                </a:solidFill>
              </a:rPr>
              <a:t>Remarque: l’échelle et la taille des corps célestes ne sont pas respectées.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6" name="Google Shape;289;p51">
            <a:extLst>
              <a:ext uri="{FF2B5EF4-FFF2-40B4-BE49-F238E27FC236}">
                <a16:creationId xmlns:a16="http://schemas.microsoft.com/office/drawing/2014/main" id="{A9E19117-A3CE-2730-CA08-D8684CD45CBA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5967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96296E-6 L 0.00442 -0.2129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-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8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2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4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6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8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58115-17DE-7ED4-BADE-C19FA846A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CA653C-7952-243F-AE7A-95D65A1D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Terre se trouve à une distance du Soleil favorable à la vie : environ 150 millions de kilomètres.</a:t>
            </a:r>
          </a:p>
        </p:txBody>
      </p:sp>
      <p:pic>
        <p:nvPicPr>
          <p:cNvPr id="13" name="Picture 2" descr="Png De La Terre - Images et vidéos libres de droits | Adobe Stock">
            <a:extLst>
              <a:ext uri="{FF2B5EF4-FFF2-40B4-BE49-F238E27FC236}">
                <a16:creationId xmlns:a16="http://schemas.microsoft.com/office/drawing/2014/main" id="{62A4938B-A483-0CF0-9859-732A54635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386" y="2384750"/>
            <a:ext cx="2603940" cy="260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Sun Planet PNGs for Free Download">
            <a:extLst>
              <a:ext uri="{FF2B5EF4-FFF2-40B4-BE49-F238E27FC236}">
                <a16:creationId xmlns:a16="http://schemas.microsoft.com/office/drawing/2014/main" id="{77E9D630-58C1-D543-6968-DBD305F97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242" y="585842"/>
            <a:ext cx="6214414" cy="6214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DD7E524E-852E-469B-616D-37C8962B979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Remarque: l’échelle et la taille des corps célestes ne sont pas respectées.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4BE3F08-5E65-C082-56CB-DB3703D3DC0C}"/>
              </a:ext>
            </a:extLst>
          </p:cNvPr>
          <p:cNvCxnSpPr/>
          <p:nvPr/>
        </p:nvCxnSpPr>
        <p:spPr>
          <a:xfrm>
            <a:off x="5567423" y="3693049"/>
            <a:ext cx="3576577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6242AA62-332D-E1F0-F600-B71863213488}"/>
              </a:ext>
            </a:extLst>
          </p:cNvPr>
          <p:cNvSpPr txBox="1"/>
          <p:nvPr/>
        </p:nvSpPr>
        <p:spPr>
          <a:xfrm>
            <a:off x="5332990" y="4107785"/>
            <a:ext cx="4234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Distance = 150 millions km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652E2D4-8913-7464-C6FB-D30E5C5105D1}"/>
              </a:ext>
            </a:extLst>
          </p:cNvPr>
          <p:cNvSpPr txBox="1"/>
          <p:nvPr/>
        </p:nvSpPr>
        <p:spPr>
          <a:xfrm>
            <a:off x="2422493" y="6224387"/>
            <a:ext cx="10743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Soleil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74428E6-4282-720B-7705-4A01AC909A21}"/>
              </a:ext>
            </a:extLst>
          </p:cNvPr>
          <p:cNvSpPr txBox="1"/>
          <p:nvPr/>
        </p:nvSpPr>
        <p:spPr>
          <a:xfrm>
            <a:off x="10133127" y="5077295"/>
            <a:ext cx="12732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Terre    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03696F8D-770C-236F-6423-5EACC7F3945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033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8DC02-DC6D-9840-C56B-91997B61E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674957-7F00-3882-B8AC-9EB82823C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Cette distance assure deux conditions essentielles à la vie.</a:t>
            </a:r>
          </a:p>
        </p:txBody>
      </p:sp>
      <p:pic>
        <p:nvPicPr>
          <p:cNvPr id="13" name="Picture 2" descr="Png De La Terre - Images et vidéos libres de droits | Adobe Stock">
            <a:extLst>
              <a:ext uri="{FF2B5EF4-FFF2-40B4-BE49-F238E27FC236}">
                <a16:creationId xmlns:a16="http://schemas.microsoft.com/office/drawing/2014/main" id="{4D8E8684-5A00-0DE9-45A4-40665D336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383" y="1019121"/>
            <a:ext cx="5173883" cy="5173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84718E5-9B0A-C1EC-34E0-B2C3F0209FE4}"/>
              </a:ext>
            </a:extLst>
          </p:cNvPr>
          <p:cNvSpPr txBox="1"/>
          <p:nvPr/>
        </p:nvSpPr>
        <p:spPr>
          <a:xfrm>
            <a:off x="5695648" y="6046816"/>
            <a:ext cx="9462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Terre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D92A72-EA6E-9649-AD39-D25BE017D808}"/>
              </a:ext>
            </a:extLst>
          </p:cNvPr>
          <p:cNvSpPr txBox="1"/>
          <p:nvPr/>
        </p:nvSpPr>
        <p:spPr>
          <a:xfrm>
            <a:off x="217576" y="4763919"/>
            <a:ext cx="26635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Présence de l’eau liquide 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B91367A8-F75F-28C2-3C9B-570EF94AC63F}"/>
              </a:ext>
            </a:extLst>
          </p:cNvPr>
          <p:cNvGrpSpPr/>
          <p:nvPr/>
        </p:nvGrpSpPr>
        <p:grpSpPr>
          <a:xfrm>
            <a:off x="469372" y="2526062"/>
            <a:ext cx="3805427" cy="2160000"/>
            <a:chOff x="925975" y="4479403"/>
            <a:chExt cx="3805427" cy="2160000"/>
          </a:xfrm>
        </p:grpSpPr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C4BEBCD3-533B-B93D-04D2-87560CDA5A62}"/>
                </a:ext>
              </a:extLst>
            </p:cNvPr>
            <p:cNvCxnSpPr>
              <a:cxnSpLocks/>
              <a:stCxn id="6" idx="7"/>
            </p:cNvCxnSpPr>
            <p:nvPr/>
          </p:nvCxnSpPr>
          <p:spPr>
            <a:xfrm>
              <a:off x="2769650" y="4795728"/>
              <a:ext cx="1845705" cy="1153657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AD124017-DD15-1412-01B2-F341BC4D9601}"/>
                </a:ext>
              </a:extLst>
            </p:cNvPr>
            <p:cNvCxnSpPr>
              <a:cxnSpLocks/>
              <a:endCxn id="18" idx="4"/>
            </p:cNvCxnSpPr>
            <p:nvPr/>
          </p:nvCxnSpPr>
          <p:spPr>
            <a:xfrm flipV="1">
              <a:off x="2395959" y="6201385"/>
              <a:ext cx="2209443" cy="338322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rganigramme : Connecteur 5">
              <a:extLst>
                <a:ext uri="{FF2B5EF4-FFF2-40B4-BE49-F238E27FC236}">
                  <a16:creationId xmlns:a16="http://schemas.microsoft.com/office/drawing/2014/main" id="{42B22104-F22E-F7E7-DD85-EF2D2C5486FD}"/>
                </a:ext>
              </a:extLst>
            </p:cNvPr>
            <p:cNvSpPr/>
            <p:nvPr/>
          </p:nvSpPr>
          <p:spPr>
            <a:xfrm>
              <a:off x="925975" y="4479403"/>
              <a:ext cx="2160000" cy="2160000"/>
            </a:xfrm>
            <a:prstGeom prst="flowChartConnector">
              <a:avLst/>
            </a:prstGeom>
            <a:blipFill dpi="0" rotWithShape="1">
              <a:blip r:embed="rId3"/>
              <a:srcRect/>
              <a:stretch>
                <a:fillRect l="-28000" r="-28000" b="-5000"/>
              </a:stretch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Organigramme : Connecteur 17">
              <a:extLst>
                <a:ext uri="{FF2B5EF4-FFF2-40B4-BE49-F238E27FC236}">
                  <a16:creationId xmlns:a16="http://schemas.microsoft.com/office/drawing/2014/main" id="{996921BB-2BEC-03F9-1178-400B9DD19982}"/>
                </a:ext>
              </a:extLst>
            </p:cNvPr>
            <p:cNvSpPr/>
            <p:nvPr/>
          </p:nvSpPr>
          <p:spPr>
            <a:xfrm>
              <a:off x="4479402" y="5949385"/>
              <a:ext cx="252000" cy="252000"/>
            </a:xfrm>
            <a:prstGeom prst="flowChartConnector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2D89E465-8D89-73F6-00B7-34B2D8F743F9}"/>
              </a:ext>
            </a:extLst>
          </p:cNvPr>
          <p:cNvSpPr txBox="1"/>
          <p:nvPr/>
        </p:nvSpPr>
        <p:spPr>
          <a:xfrm>
            <a:off x="8622147" y="3809812"/>
            <a:ext cx="3078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Température moyenne de 15°C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FD1EEBE-E5A3-81BE-F84D-22D102F6D4B5}"/>
              </a:ext>
            </a:extLst>
          </p:cNvPr>
          <p:cNvGrpSpPr/>
          <p:nvPr/>
        </p:nvGrpSpPr>
        <p:grpSpPr>
          <a:xfrm>
            <a:off x="8450966" y="1760357"/>
            <a:ext cx="2093086" cy="1845705"/>
            <a:chOff x="8565266" y="1919534"/>
            <a:chExt cx="2093086" cy="1845705"/>
          </a:xfrm>
        </p:grpSpPr>
        <p:pic>
          <p:nvPicPr>
            <p:cNvPr id="3076" name="Picture 4" descr="Taking Temperature Stickers - Find &amp; Share on GIPHY">
              <a:extLst>
                <a:ext uri="{FF2B5EF4-FFF2-40B4-BE49-F238E27FC236}">
                  <a16:creationId xmlns:a16="http://schemas.microsoft.com/office/drawing/2014/main" id="{6697D243-567E-A3CE-4CB1-F46F4E3DF1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2647" y="1919534"/>
              <a:ext cx="1845705" cy="1845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B727A849-B0E1-A599-FD0E-AE857C62BF61}"/>
                </a:ext>
              </a:extLst>
            </p:cNvPr>
            <p:cNvCxnSpPr>
              <a:stCxn id="13" idx="3"/>
            </p:cNvCxnSpPr>
            <p:nvPr/>
          </p:nvCxnSpPr>
          <p:spPr>
            <a:xfrm flipV="1">
              <a:off x="8565266" y="3419215"/>
              <a:ext cx="997834" cy="186848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Espace réservé du contenu 11">
            <a:extLst>
              <a:ext uri="{FF2B5EF4-FFF2-40B4-BE49-F238E27FC236}">
                <a16:creationId xmlns:a16="http://schemas.microsoft.com/office/drawing/2014/main" id="{99345F7A-8C23-505E-C221-E1749314A64B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fr-FR">
                <a:solidFill>
                  <a:schemeClr val="tx1">
                    <a:lumMod val="50000"/>
                    <a:lumOff val="50000"/>
                  </a:schemeClr>
                </a:solidFill>
              </a:rPr>
              <a:t>Signaler aux élèves que l'eau existe sur d'autres planètes, sous forme solide (glace sur Mars) et gazeuse (vapeur sur Vénus).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Google Shape;289;p51">
            <a:extLst>
              <a:ext uri="{FF2B5EF4-FFF2-40B4-BE49-F238E27FC236}">
                <a16:creationId xmlns:a16="http://schemas.microsoft.com/office/drawing/2014/main" id="{90A67476-D7FD-41A0-9FD0-FC09622B63A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530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25798-C29F-B550-DB7D-43D618D2B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D91A9E-C143-C7E8-62A7-019DA7FA1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plus, la présence d’une atmosphère riche en O₂ rend la vie possible.</a:t>
            </a:r>
          </a:p>
        </p:txBody>
      </p:sp>
      <p:sp>
        <p:nvSpPr>
          <p:cNvPr id="3" name="Cercle : creux 2">
            <a:extLst>
              <a:ext uri="{FF2B5EF4-FFF2-40B4-BE49-F238E27FC236}">
                <a16:creationId xmlns:a16="http://schemas.microsoft.com/office/drawing/2014/main" id="{264607A8-62CB-63BF-7AE9-8209ADBADA67}"/>
              </a:ext>
            </a:extLst>
          </p:cNvPr>
          <p:cNvSpPr/>
          <p:nvPr/>
        </p:nvSpPr>
        <p:spPr>
          <a:xfrm>
            <a:off x="3251691" y="909657"/>
            <a:ext cx="5550742" cy="5443518"/>
          </a:xfrm>
          <a:prstGeom prst="donut">
            <a:avLst>
              <a:gd name="adj" fmla="val 12101"/>
            </a:avLst>
          </a:prstGeom>
          <a:solidFill>
            <a:srgbClr val="BBD6EF"/>
          </a:solidFill>
          <a:ln>
            <a:noFill/>
          </a:ln>
          <a:effectLst>
            <a:glow rad="520700">
              <a:srgbClr val="DCEAF7"/>
            </a:glow>
            <a:softEdge rad="127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7A537A9A-180F-3B53-09AD-AEF1C43771B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Remarque: Certaines autres planètes ont une atmosphère, mais elle est défavorable à la vie parce qu’elle ne contient pas d’O₂.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5689A6EF-3440-ED32-D17A-A2B23034BA1A}"/>
              </a:ext>
            </a:extLst>
          </p:cNvPr>
          <p:cNvGrpSpPr/>
          <p:nvPr/>
        </p:nvGrpSpPr>
        <p:grpSpPr>
          <a:xfrm>
            <a:off x="8431727" y="3281489"/>
            <a:ext cx="3204703" cy="523220"/>
            <a:chOff x="8671506" y="3315877"/>
            <a:chExt cx="3204703" cy="523220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E59FC310-F166-2956-EBD0-64C9FDF28ABF}"/>
                </a:ext>
              </a:extLst>
            </p:cNvPr>
            <p:cNvSpPr txBox="1"/>
            <p:nvPr/>
          </p:nvSpPr>
          <p:spPr>
            <a:xfrm>
              <a:off x="9351485" y="3315877"/>
              <a:ext cx="25247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Atmosphère</a:t>
              </a:r>
            </a:p>
          </p:txBody>
        </p:sp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AC49D2CD-5DCB-BC68-807E-DF5FCA93D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71506" y="3606062"/>
              <a:ext cx="972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2" descr="Png De La Terre - Images et vidéos libres de droits | Adobe Stock">
            <a:extLst>
              <a:ext uri="{FF2B5EF4-FFF2-40B4-BE49-F238E27FC236}">
                <a16:creationId xmlns:a16="http://schemas.microsoft.com/office/drawing/2014/main" id="{56AFA36B-FB5C-030C-C863-CBC863380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3507" y="1477415"/>
            <a:ext cx="4374841" cy="437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4E8DC0B0-E16E-BA76-EBCF-1942702F3532}"/>
              </a:ext>
            </a:extLst>
          </p:cNvPr>
          <p:cNvGrpSpPr/>
          <p:nvPr/>
        </p:nvGrpSpPr>
        <p:grpSpPr>
          <a:xfrm>
            <a:off x="3301803" y="1249415"/>
            <a:ext cx="5418249" cy="4749859"/>
            <a:chOff x="3301803" y="1249415"/>
            <a:chExt cx="5418249" cy="4749859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15A7120-FD96-4195-F8E8-14ECB2D9D99F}"/>
                </a:ext>
              </a:extLst>
            </p:cNvPr>
            <p:cNvSpPr txBox="1"/>
            <p:nvPr/>
          </p:nvSpPr>
          <p:spPr>
            <a:xfrm>
              <a:off x="3350349" y="2424341"/>
              <a:ext cx="806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fr-FR" sz="2800" b="1" baseline="-25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70346930-5A58-0F90-1ECA-E26605637C42}"/>
                </a:ext>
              </a:extLst>
            </p:cNvPr>
            <p:cNvSpPr txBox="1"/>
            <p:nvPr/>
          </p:nvSpPr>
          <p:spPr>
            <a:xfrm>
              <a:off x="4417411" y="1252248"/>
              <a:ext cx="806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fr-FR" sz="2800" b="1" baseline="-25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B4836AB-1CA2-04AB-4C9A-0502E7E2F57B}"/>
                </a:ext>
              </a:extLst>
            </p:cNvPr>
            <p:cNvSpPr txBox="1"/>
            <p:nvPr/>
          </p:nvSpPr>
          <p:spPr>
            <a:xfrm>
              <a:off x="6703587" y="1249415"/>
              <a:ext cx="806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fr-FR" sz="2800" b="1" baseline="-25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076BC5B-2BF4-430A-4249-6EA7A874E2EB}"/>
                </a:ext>
              </a:extLst>
            </p:cNvPr>
            <p:cNvSpPr txBox="1"/>
            <p:nvPr/>
          </p:nvSpPr>
          <p:spPr>
            <a:xfrm>
              <a:off x="7808467" y="2371791"/>
              <a:ext cx="806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fr-FR" sz="2800" b="1" baseline="-25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D1E4210-1102-822A-1951-94D68EBC13FC}"/>
                </a:ext>
              </a:extLst>
            </p:cNvPr>
            <p:cNvSpPr txBox="1"/>
            <p:nvPr/>
          </p:nvSpPr>
          <p:spPr>
            <a:xfrm>
              <a:off x="7913727" y="4179565"/>
              <a:ext cx="806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fr-FR" sz="2800" b="1" baseline="-25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B74DFC04-9BE2-56BF-3908-A156372955F7}"/>
                </a:ext>
              </a:extLst>
            </p:cNvPr>
            <p:cNvSpPr txBox="1"/>
            <p:nvPr/>
          </p:nvSpPr>
          <p:spPr>
            <a:xfrm>
              <a:off x="3301803" y="4186978"/>
              <a:ext cx="806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fr-FR" sz="2800" b="1" baseline="-25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F436F553-A63C-3AC1-E04F-BA6360DBD299}"/>
                </a:ext>
              </a:extLst>
            </p:cNvPr>
            <p:cNvSpPr txBox="1"/>
            <p:nvPr/>
          </p:nvSpPr>
          <p:spPr>
            <a:xfrm>
              <a:off x="4518841" y="5476054"/>
              <a:ext cx="806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r-FR" sz="28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fr-FR" sz="2800" b="1" baseline="-25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B0A3BC62-E892-24D1-1D8B-8130E249700E}"/>
                </a:ext>
              </a:extLst>
            </p:cNvPr>
            <p:cNvSpPr txBox="1"/>
            <p:nvPr/>
          </p:nvSpPr>
          <p:spPr>
            <a:xfrm>
              <a:off x="6703587" y="5476054"/>
              <a:ext cx="8063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fr-FR" sz="28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</a:t>
              </a:r>
              <a:r>
                <a:rPr lang="fr-FR" sz="2800" b="1" baseline="-25000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1474D9B8-F0F8-4CEA-C55B-79719DCA91B6}"/>
              </a:ext>
            </a:extLst>
          </p:cNvPr>
          <p:cNvGrpSpPr/>
          <p:nvPr/>
        </p:nvGrpSpPr>
        <p:grpSpPr>
          <a:xfrm>
            <a:off x="9170795" y="4041374"/>
            <a:ext cx="2406546" cy="1885252"/>
            <a:chOff x="9333889" y="4186978"/>
            <a:chExt cx="2406546" cy="1885252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C9BC55C1-5B6E-0627-7DCE-B7BF3263D574}"/>
                </a:ext>
              </a:extLst>
            </p:cNvPr>
            <p:cNvSpPr txBox="1"/>
            <p:nvPr/>
          </p:nvSpPr>
          <p:spPr>
            <a:xfrm>
              <a:off x="9333889" y="4687235"/>
              <a:ext cx="240654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4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Présence d’atmosphère riche en O2</a:t>
              </a:r>
            </a:p>
          </p:txBody>
        </p:sp>
        <p:sp>
          <p:nvSpPr>
            <p:cNvPr id="27" name="Flèche : bas 26">
              <a:extLst>
                <a:ext uri="{FF2B5EF4-FFF2-40B4-BE49-F238E27FC236}">
                  <a16:creationId xmlns:a16="http://schemas.microsoft.com/office/drawing/2014/main" id="{31C2A12C-307E-C391-B3E6-8A1102B8E9EC}"/>
                </a:ext>
              </a:extLst>
            </p:cNvPr>
            <p:cNvSpPr/>
            <p:nvPr/>
          </p:nvSpPr>
          <p:spPr>
            <a:xfrm>
              <a:off x="10306050" y="4186978"/>
              <a:ext cx="523875" cy="52322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87F6221B-A86C-0AC2-813E-4D18BCEA8F8B}"/>
              </a:ext>
            </a:extLst>
          </p:cNvPr>
          <p:cNvGrpSpPr/>
          <p:nvPr/>
        </p:nvGrpSpPr>
        <p:grpSpPr>
          <a:xfrm>
            <a:off x="894820" y="1611507"/>
            <a:ext cx="3703284" cy="985449"/>
            <a:chOff x="9326118" y="3012511"/>
            <a:chExt cx="3659801" cy="1334899"/>
          </a:xfrm>
        </p:grpSpPr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E50EBD62-6773-5D9F-D191-3231CB9D3049}"/>
                </a:ext>
              </a:extLst>
            </p:cNvPr>
            <p:cNvSpPr txBox="1"/>
            <p:nvPr/>
          </p:nvSpPr>
          <p:spPr>
            <a:xfrm>
              <a:off x="9326118" y="3315877"/>
              <a:ext cx="2524724" cy="523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Dioxygène </a:t>
              </a:r>
            </a:p>
          </p:txBody>
        </p:sp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E07F3511-7768-AF9D-7B2E-B8D4C399F31B}"/>
                </a:ext>
              </a:extLst>
            </p:cNvPr>
            <p:cNvCxnSpPr>
              <a:cxnSpLocks/>
            </p:cNvCxnSpPr>
            <p:nvPr/>
          </p:nvCxnSpPr>
          <p:spPr>
            <a:xfrm>
              <a:off x="11449468" y="3694661"/>
              <a:ext cx="526594" cy="65274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avec flèche 33">
              <a:extLst>
                <a:ext uri="{FF2B5EF4-FFF2-40B4-BE49-F238E27FC236}">
                  <a16:creationId xmlns:a16="http://schemas.microsoft.com/office/drawing/2014/main" id="{CF362C28-92BE-0EE7-F275-3A36882ACA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49468" y="3012511"/>
              <a:ext cx="1536451" cy="70240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Google Shape;289;p51">
            <a:extLst>
              <a:ext uri="{FF2B5EF4-FFF2-40B4-BE49-F238E27FC236}">
                <a16:creationId xmlns:a16="http://schemas.microsoft.com/office/drawing/2014/main" id="{4C772410-B6F3-570F-B5F6-F34BA5EC17D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0629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917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récapitule les caractéristiques physiques de la Terre.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3685AFE-6649-B21F-DAC9-2CF70AA47E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53989F-6DFD-CD65-1E49-6DF471B134A7}"/>
              </a:ext>
            </a:extLst>
          </p:cNvPr>
          <p:cNvSpPr txBox="1"/>
          <p:nvPr/>
        </p:nvSpPr>
        <p:spPr>
          <a:xfrm>
            <a:off x="368978" y="1200765"/>
            <a:ext cx="5358722" cy="436189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Caractéristiques physiques de la Terre </a:t>
            </a:r>
          </a:p>
        </p:txBody>
      </p:sp>
      <p:pic>
        <p:nvPicPr>
          <p:cNvPr id="3" name="Image 2" descr="Une image contenant texte, carte, planète, sphère&#10;&#10;Le contenu généré par l’IA peut être incorrect.">
            <a:extLst>
              <a:ext uri="{FF2B5EF4-FFF2-40B4-BE49-F238E27FC236}">
                <a16:creationId xmlns:a16="http://schemas.microsoft.com/office/drawing/2014/main" id="{2EF54CEA-CD74-0118-5E98-54CB1F700EB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6F8E4"/>
              </a:clrFrom>
              <a:clrTo>
                <a:srgbClr val="E6F8E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0875" y="1767744"/>
            <a:ext cx="9601200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5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04" y="276664"/>
            <a:ext cx="10778296" cy="311096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Notre tâche consiste à comparer les caractéristiques de la Terre avec celles d’autres planètes.</a:t>
            </a:r>
            <a:endParaRPr lang="fr-FR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7380"/>
            <a:ext cx="10277475" cy="26828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Présenter le document. Lire la consigne. Expliquer s’il y a des mots pas clairs.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576536"/>
            <a:ext cx="11517201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88063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7361199" y="3084834"/>
            <a:ext cx="4364689" cy="2697983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réalise ma tâche en répandant aux deux consignes: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Je compare </a:t>
            </a:r>
            <a:r>
              <a:rPr lang="fr-FR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caractéristiques de la Terre avec celles de Mercure, en complétant les phrases suivantes.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Je déduis </a:t>
            </a:r>
            <a:r>
              <a:rPr lang="fr-FR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 caractéristiques qui rendent la Terre favorable à la vie. </a:t>
            </a:r>
            <a:endParaRPr lang="fr-FR" b="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1635031" y="2349741"/>
            <a:ext cx="3701878" cy="48141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:</a:t>
            </a:r>
            <a:r>
              <a:rPr lang="fr-FR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Tableau comparatif</a:t>
            </a:r>
          </a:p>
        </p:txBody>
      </p:sp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4DA9179-5A27-00AC-6B26-CB71D9AC4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721" y="3084833"/>
            <a:ext cx="6072499" cy="2697983"/>
          </a:xfrm>
          <a:prstGeom prst="rect">
            <a:avLst/>
          </a:prstGeom>
        </p:spPr>
      </p:pic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EA0869A2-128E-ED3D-33C4-490D1466E2B7}"/>
              </a:ext>
            </a:extLst>
          </p:cNvPr>
          <p:cNvSpPr/>
          <p:nvPr/>
        </p:nvSpPr>
        <p:spPr>
          <a:xfrm>
            <a:off x="6628446" y="4166314"/>
            <a:ext cx="612236" cy="535022"/>
          </a:xfrm>
          <a:prstGeom prst="rightArrow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A022D-5FCB-B7E8-B288-610B0D4C8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E31B7-FD18-A221-2158-63B9CD986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Avant de répondre à la première consigne, je dois d’abord identifier le contenu du document et voir comment l’utiliser pour répondre.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15A7D5-F9E1-9D91-3B7D-3F790D47CF1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EBAEDBC-9B28-0A0F-4B76-8211308C9D8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5A060611-1C2A-C956-1B65-D417D8664056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6EF8A343-C8F1-2584-E02C-D69DE83DEB01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Comparez les caractéristiques de la Terre avec celles de Mercure, en complétant les phrases suivantes.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BF65B67C-9E8F-DC8B-E01F-17114293467E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D8DDC7D-F189-A1D1-8F94-62816AA94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3194" y="2199772"/>
            <a:ext cx="9677849" cy="341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00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C8C3382-C35A-138D-0ACC-F1F997B17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433" t="2391" r="1102"/>
          <a:stretch>
            <a:fillRect/>
          </a:stretch>
        </p:blipFill>
        <p:spPr>
          <a:xfrm>
            <a:off x="998440" y="2418077"/>
            <a:ext cx="6432331" cy="333453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440" y="237589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bg1">
                    <a:lumMod val="50000"/>
                  </a:schemeClr>
                </a:solidFill>
              </a:rPr>
              <a:t>Je commence par repérer les colonnes du tableau, qui correspondent aux planètes à comparer.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0AA3809B-63FB-338D-AA15-F07A61B526D7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7351DE1A-5DB7-6B2D-37EB-0CA78F7203F9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Comparez les caractéristiques de la Terre avec celles de Mercure, en complétant les phrases suivantes.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CBA4056E-44FD-555F-C1DF-8CF949470C18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00E520D-D045-263E-3CEA-97D7E9110877}"/>
              </a:ext>
            </a:extLst>
          </p:cNvPr>
          <p:cNvSpPr/>
          <p:nvPr/>
        </p:nvSpPr>
        <p:spPr>
          <a:xfrm>
            <a:off x="4813695" y="2418077"/>
            <a:ext cx="2617076" cy="1667267"/>
          </a:xfrm>
          <a:prstGeom prst="roundRect">
            <a:avLst/>
          </a:prstGeom>
          <a:noFill/>
          <a:ln w="38100">
            <a:solidFill>
              <a:srgbClr val="F22E2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6DCFAE87-A4C3-499B-69F8-5E660CA0F5CF}"/>
              </a:ext>
            </a:extLst>
          </p:cNvPr>
          <p:cNvGrpSpPr/>
          <p:nvPr/>
        </p:nvGrpSpPr>
        <p:grpSpPr>
          <a:xfrm>
            <a:off x="7430771" y="2990100"/>
            <a:ext cx="3204703" cy="954107"/>
            <a:chOff x="8671506" y="3315877"/>
            <a:chExt cx="3204703" cy="954107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2E299ED-AE93-256D-08DB-5345045C579B}"/>
                </a:ext>
              </a:extLst>
            </p:cNvPr>
            <p:cNvSpPr txBox="1"/>
            <p:nvPr/>
          </p:nvSpPr>
          <p:spPr>
            <a:xfrm>
              <a:off x="9351485" y="3315877"/>
              <a:ext cx="25247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Planètes à comparer</a:t>
              </a:r>
            </a:p>
          </p:txBody>
        </p: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C94F97B3-24C7-D652-EAE9-8421B112FF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71506" y="3606062"/>
              <a:ext cx="972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19127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82CBF-091D-8229-F27A-8D15E8AB3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0AB5CE6-7DB2-B186-5763-A33198DD1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433" t="2391" r="1102"/>
          <a:stretch>
            <a:fillRect/>
          </a:stretch>
        </p:blipFill>
        <p:spPr>
          <a:xfrm>
            <a:off x="4572000" y="2281443"/>
            <a:ext cx="6432331" cy="333453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6F0F49E-3D3F-90A4-8457-4CB91128F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bg1">
                    <a:lumMod val="50000"/>
                  </a:schemeClr>
                </a:solidFill>
              </a:rPr>
              <a:t>Ensuite, je remarque que les lignes du tableau correspondent aux caractéristiques des deux planètes.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4899447-E4C8-9F77-9FE4-CC6CAC2C7C0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D441B8AF-4E5E-18D5-6A26-49C57E24250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C66E5872-68F8-5564-63EF-643336A105E3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3C24496D-7993-7D6B-0C2D-583A01EE3E1D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Comparez les caractéristiques de la Terre avec celles de Mercure, en complétant les phrases suivantes.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1FEBB4C3-E457-3B4E-0A19-35D7A26AF211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44CF937-4DBC-22C0-1666-728A9ED8332B}"/>
              </a:ext>
            </a:extLst>
          </p:cNvPr>
          <p:cNvSpPr/>
          <p:nvPr/>
        </p:nvSpPr>
        <p:spPr>
          <a:xfrm>
            <a:off x="4655976" y="4022184"/>
            <a:ext cx="3670901" cy="1522581"/>
          </a:xfrm>
          <a:prstGeom prst="roundRect">
            <a:avLst/>
          </a:prstGeom>
          <a:noFill/>
          <a:ln w="38100">
            <a:solidFill>
              <a:srgbClr val="F22E2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546BAF2-EA32-B3F8-807A-3FE9BB500A25}"/>
              </a:ext>
            </a:extLst>
          </p:cNvPr>
          <p:cNvGrpSpPr/>
          <p:nvPr/>
        </p:nvGrpSpPr>
        <p:grpSpPr>
          <a:xfrm>
            <a:off x="409932" y="4474127"/>
            <a:ext cx="4246044" cy="523220"/>
            <a:chOff x="8591917" y="3767820"/>
            <a:chExt cx="4246044" cy="52322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002FB8E3-B039-8417-A1B1-954CC3BB319B}"/>
                </a:ext>
              </a:extLst>
            </p:cNvPr>
            <p:cNvSpPr txBox="1"/>
            <p:nvPr/>
          </p:nvSpPr>
          <p:spPr>
            <a:xfrm>
              <a:off x="8591917" y="3767820"/>
              <a:ext cx="3263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Les caractéristiques </a:t>
              </a:r>
            </a:p>
          </p:txBody>
        </p: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6D34B857-AB80-8773-2F07-4F466B22DE5B}"/>
                </a:ext>
              </a:extLst>
            </p:cNvPr>
            <p:cNvCxnSpPr>
              <a:cxnSpLocks/>
            </p:cNvCxnSpPr>
            <p:nvPr/>
          </p:nvCxnSpPr>
          <p:spPr>
            <a:xfrm>
              <a:off x="11744992" y="4077167"/>
              <a:ext cx="109296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2627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327D9-F162-8757-4AC2-9556E8F11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8E37A85-6C95-3447-0E3D-C272A8E9E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633" t="2648" r="1127" b="35767"/>
          <a:stretch>
            <a:fillRect/>
          </a:stretch>
        </p:blipFill>
        <p:spPr>
          <a:xfrm>
            <a:off x="2225412" y="2095152"/>
            <a:ext cx="8093413" cy="26561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D851020-C9D4-148A-96B9-29163CF72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3766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</a:rPr>
              <a:t>Je commence par comparer la première caractéristique des deux planètes.</a:t>
            </a: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DE06E116-2948-58D3-D248-6ABD491F76DA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5" r="51332" b="25380"/>
          <a:stretch>
            <a:fillRect/>
          </a:stretch>
        </p:blipFill>
        <p:spPr>
          <a:xfrm>
            <a:off x="9817382" y="4244251"/>
            <a:ext cx="506359" cy="507671"/>
          </a:xfrm>
          <a:prstGeom prst="rect">
            <a:avLst/>
          </a:prstGeo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3DAB032-33C1-F986-2676-AB9D9AD0B40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7199725-8FC3-9E2C-EFDB-DAE3606082A2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B732B677-B3A4-AE69-217C-2212EB9A3AEA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Comparez les caractéristiques de la Terre avec celles de Mercure, en complétant les phrases suivantes.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C6557D7C-EF71-8E11-B956-051C8F8ABAAD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D5D561B9-2CD7-0C7F-C706-7086A340014B}"/>
              </a:ext>
            </a:extLst>
          </p:cNvPr>
          <p:cNvSpPr/>
          <p:nvPr/>
        </p:nvSpPr>
        <p:spPr>
          <a:xfrm>
            <a:off x="3647089" y="4277710"/>
            <a:ext cx="1765738" cy="4309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Espace réservé du contenu 10">
            <a:extLst>
              <a:ext uri="{FF2B5EF4-FFF2-40B4-BE49-F238E27FC236}">
                <a16:creationId xmlns:a16="http://schemas.microsoft.com/office/drawing/2014/main" id="{8BC9E699-BDEA-42AC-9E58-1F353F3F9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25825" r="591" b="25380"/>
          <a:stretch>
            <a:fillRect/>
          </a:stretch>
        </p:blipFill>
        <p:spPr>
          <a:xfrm>
            <a:off x="8079274" y="4244250"/>
            <a:ext cx="506360" cy="5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2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3F6D1-6408-7E7F-5F93-174B11A2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A93436F-D0E0-93EA-EF37-8FF0EB621E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633" t="2648" r="1127" b="23478"/>
          <a:stretch>
            <a:fillRect/>
          </a:stretch>
        </p:blipFill>
        <p:spPr>
          <a:xfrm>
            <a:off x="2225412" y="2095152"/>
            <a:ext cx="8093413" cy="31861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F9703C6-5813-6879-356E-C2906ED3A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3766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</a:rPr>
              <a:t>Puis j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</a:rPr>
              <a:t>e compare la deuxième.</a:t>
            </a:r>
            <a:endParaRPr lang="fr-FR" spc="-30" noProof="0" dirty="0">
              <a:solidFill>
                <a:schemeClr val="bg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439728CB-3CC3-C0C2-DC40-0136472D6E3E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5" r="51332" b="25380"/>
          <a:stretch>
            <a:fillRect/>
          </a:stretch>
        </p:blipFill>
        <p:spPr>
          <a:xfrm>
            <a:off x="9817382" y="4244251"/>
            <a:ext cx="506359" cy="507671"/>
          </a:xfrm>
          <a:prstGeom prst="rect">
            <a:avLst/>
          </a:prstGeo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CF2E1994-AA69-29B1-2E3C-0CAE36DA28C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FBB95DC4-622F-6995-C284-4E4AA5D42997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9387F19F-6961-DD24-E1FE-2D2D71AB90EB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Comparez les caractéristiques de la Terre avec celles de Mercure, en complétant les phrases  suivantes.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4F204E65-3BF9-A968-4A86-E63251855455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pic>
        <p:nvPicPr>
          <p:cNvPr id="13" name="Espace réservé du contenu 10">
            <a:extLst>
              <a:ext uri="{FF2B5EF4-FFF2-40B4-BE49-F238E27FC236}">
                <a16:creationId xmlns:a16="http://schemas.microsoft.com/office/drawing/2014/main" id="{98A446C3-0730-FFE5-D86E-977B7B6B4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25825" r="591" b="25380"/>
          <a:stretch>
            <a:fillRect/>
          </a:stretch>
        </p:blipFill>
        <p:spPr>
          <a:xfrm>
            <a:off x="8079274" y="4244250"/>
            <a:ext cx="506360" cy="507671"/>
          </a:xfrm>
          <a:prstGeom prst="rect">
            <a:avLst/>
          </a:prstGeom>
        </p:spPr>
      </p:pic>
      <p:pic>
        <p:nvPicPr>
          <p:cNvPr id="14" name="Espace réservé du contenu 10">
            <a:extLst>
              <a:ext uri="{FF2B5EF4-FFF2-40B4-BE49-F238E27FC236}">
                <a16:creationId xmlns:a16="http://schemas.microsoft.com/office/drawing/2014/main" id="{49896897-E652-55DD-8773-26D42473E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5" r="51332" b="25380"/>
          <a:stretch>
            <a:fillRect/>
          </a:stretch>
        </p:blipFill>
        <p:spPr>
          <a:xfrm>
            <a:off x="9817382" y="4773675"/>
            <a:ext cx="506359" cy="507671"/>
          </a:xfrm>
          <a:prstGeom prst="rect">
            <a:avLst/>
          </a:prstGeom>
        </p:spPr>
      </p:pic>
      <p:pic>
        <p:nvPicPr>
          <p:cNvPr id="15" name="Espace réservé du contenu 10">
            <a:extLst>
              <a:ext uri="{FF2B5EF4-FFF2-40B4-BE49-F238E27FC236}">
                <a16:creationId xmlns:a16="http://schemas.microsoft.com/office/drawing/2014/main" id="{70A93C77-2641-EDB0-3F91-E32046FBC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25825" r="591" b="25380"/>
          <a:stretch>
            <a:fillRect/>
          </a:stretch>
        </p:blipFill>
        <p:spPr>
          <a:xfrm>
            <a:off x="8079274" y="4773674"/>
            <a:ext cx="506360" cy="50767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F40AFF7-E3A2-1559-AA8F-DCBCBCAECCFF}"/>
              </a:ext>
            </a:extLst>
          </p:cNvPr>
          <p:cNvSpPr/>
          <p:nvPr/>
        </p:nvSpPr>
        <p:spPr>
          <a:xfrm>
            <a:off x="3878200" y="4801213"/>
            <a:ext cx="2969325" cy="4309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808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F97E0-FEC4-1B24-0576-5214B4E83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0D5235F-A348-3D02-CFB0-967282633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633" t="2648" r="1127" b="12666"/>
          <a:stretch>
            <a:fillRect/>
          </a:stretch>
        </p:blipFill>
        <p:spPr>
          <a:xfrm>
            <a:off x="2225412" y="2095152"/>
            <a:ext cx="8093413" cy="365250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B93E9F2-6829-B8D5-EFBD-C93ACA426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3766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</a:rPr>
              <a:t>Ensuite 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</a:rPr>
              <a:t>la troisième.</a:t>
            </a:r>
            <a:endParaRPr lang="fr-FR" spc="-30" noProof="0" dirty="0">
              <a:solidFill>
                <a:schemeClr val="bg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5F71DA96-7F51-2B0D-F4F7-C0E57FFF7834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5" r="51332" b="25380"/>
          <a:stretch>
            <a:fillRect/>
          </a:stretch>
        </p:blipFill>
        <p:spPr>
          <a:xfrm>
            <a:off x="9817382" y="4244251"/>
            <a:ext cx="506359" cy="507671"/>
          </a:xfrm>
          <a:prstGeom prst="rect">
            <a:avLst/>
          </a:prstGeo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FEE4A12-1C13-13CF-75F5-D2AA7BCE6C9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B4114274-30AA-0E55-26C7-E8FC5EA66277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DF628D6B-0455-3ED7-4172-D4B9F6EEA129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Comparez les caractéristiques de la Terre avec celles de Mercure, en complétant les phrases suivantes.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AA709463-CECA-A4E4-69B5-EC7907374D64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pic>
        <p:nvPicPr>
          <p:cNvPr id="13" name="Espace réservé du contenu 10">
            <a:extLst>
              <a:ext uri="{FF2B5EF4-FFF2-40B4-BE49-F238E27FC236}">
                <a16:creationId xmlns:a16="http://schemas.microsoft.com/office/drawing/2014/main" id="{6ACA053E-0156-C654-4DD2-1A1FDC54F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25825" r="591" b="25380"/>
          <a:stretch>
            <a:fillRect/>
          </a:stretch>
        </p:blipFill>
        <p:spPr>
          <a:xfrm>
            <a:off x="8079274" y="4244250"/>
            <a:ext cx="506360" cy="507671"/>
          </a:xfrm>
          <a:prstGeom prst="rect">
            <a:avLst/>
          </a:prstGeom>
        </p:spPr>
      </p:pic>
      <p:pic>
        <p:nvPicPr>
          <p:cNvPr id="14" name="Espace réservé du contenu 10">
            <a:extLst>
              <a:ext uri="{FF2B5EF4-FFF2-40B4-BE49-F238E27FC236}">
                <a16:creationId xmlns:a16="http://schemas.microsoft.com/office/drawing/2014/main" id="{3F9DB64E-6623-99AF-9865-117E98B9D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5" r="51332" b="25380"/>
          <a:stretch>
            <a:fillRect/>
          </a:stretch>
        </p:blipFill>
        <p:spPr>
          <a:xfrm>
            <a:off x="9817382" y="4773675"/>
            <a:ext cx="506359" cy="507671"/>
          </a:xfrm>
          <a:prstGeom prst="rect">
            <a:avLst/>
          </a:prstGeom>
        </p:spPr>
      </p:pic>
      <p:pic>
        <p:nvPicPr>
          <p:cNvPr id="15" name="Espace réservé du contenu 10">
            <a:extLst>
              <a:ext uri="{FF2B5EF4-FFF2-40B4-BE49-F238E27FC236}">
                <a16:creationId xmlns:a16="http://schemas.microsoft.com/office/drawing/2014/main" id="{382151A1-0DF0-2810-8A98-F91C91D49F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25825" r="591" b="25380"/>
          <a:stretch>
            <a:fillRect/>
          </a:stretch>
        </p:blipFill>
        <p:spPr>
          <a:xfrm>
            <a:off x="8079274" y="4773674"/>
            <a:ext cx="506360" cy="507671"/>
          </a:xfrm>
          <a:prstGeom prst="rect">
            <a:avLst/>
          </a:prstGeom>
        </p:spPr>
      </p:pic>
      <p:pic>
        <p:nvPicPr>
          <p:cNvPr id="2050" name="Picture 2" descr="Plus grand que le symbole - Icônes éducation gratuites">
            <a:extLst>
              <a:ext uri="{FF2B5EF4-FFF2-40B4-BE49-F238E27FC236}">
                <a16:creationId xmlns:a16="http://schemas.microsoft.com/office/drawing/2014/main" id="{BDAF1CE0-C1BD-2D9F-63ED-7067C24F0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305" y="5272953"/>
            <a:ext cx="465574" cy="46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620357-6733-59FD-FFBD-54488CE175FA}"/>
              </a:ext>
            </a:extLst>
          </p:cNvPr>
          <p:cNvSpPr/>
          <p:nvPr/>
        </p:nvSpPr>
        <p:spPr>
          <a:xfrm>
            <a:off x="2393537" y="5281345"/>
            <a:ext cx="3534990" cy="4309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6B7973-AE2C-32F5-E726-C971B480C99F}"/>
              </a:ext>
            </a:extLst>
          </p:cNvPr>
          <p:cNvSpPr/>
          <p:nvPr/>
        </p:nvSpPr>
        <p:spPr>
          <a:xfrm>
            <a:off x="7169252" y="5828635"/>
            <a:ext cx="2901309" cy="43092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(La température de la Terre est </a:t>
            </a:r>
            <a:r>
              <a:rPr lang="fr-FR" b="1" u="sng" dirty="0">
                <a:solidFill>
                  <a:schemeClr val="accent4"/>
                </a:solidFill>
              </a:rPr>
              <a:t>moins élevée</a:t>
            </a:r>
            <a:r>
              <a:rPr lang="fr-FR" b="1" dirty="0">
                <a:solidFill>
                  <a:schemeClr val="accent4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52428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2" name="Picture Placeholder 11" descr="A cartoon of kids studying&#10;&#10;AI-generated content may be incorrect.">
            <a:extLst>
              <a:ext uri="{FF2B5EF4-FFF2-40B4-BE49-F238E27FC236}">
                <a16:creationId xmlns:a16="http://schemas.microsoft.com/office/drawing/2014/main" id="{C26EBEDD-C088-BFE1-2C78-1E6364CE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6C43D-3A8C-0D6E-E94D-D0D5D990D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EE8AE23-2F43-86FD-FE29-B727A4A06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633" t="2648" r="1127" b="319"/>
          <a:stretch>
            <a:fillRect/>
          </a:stretch>
        </p:blipFill>
        <p:spPr>
          <a:xfrm>
            <a:off x="2225412" y="2095152"/>
            <a:ext cx="8093413" cy="418506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C2285CA-071E-A6B5-0BFB-44A197B02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3766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</a:rPr>
              <a:t>Enfin la dernière caractéristique.</a:t>
            </a: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58B32E16-1791-6293-1F37-E8B4467CD29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5" r="51332" b="25380"/>
          <a:stretch>
            <a:fillRect/>
          </a:stretch>
        </p:blipFill>
        <p:spPr>
          <a:xfrm>
            <a:off x="9817382" y="4244251"/>
            <a:ext cx="506359" cy="507671"/>
          </a:xfrm>
          <a:prstGeom prst="rect">
            <a:avLst/>
          </a:prstGeo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EB00784-A9A6-D294-FDFC-596874FB620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202AE210-81EB-B5EA-FDDF-FE6210E3E15D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89FFBA96-4C0F-FB05-3695-E586710AA259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Comparez les caractéristiques de la Terre avec celles de Mercure, en complétant les phrases suivantes.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B6DADD83-42F9-8E74-101F-F1CD71519790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pic>
        <p:nvPicPr>
          <p:cNvPr id="13" name="Espace réservé du contenu 10">
            <a:extLst>
              <a:ext uri="{FF2B5EF4-FFF2-40B4-BE49-F238E27FC236}">
                <a16:creationId xmlns:a16="http://schemas.microsoft.com/office/drawing/2014/main" id="{5D332BAD-EE48-F772-2F6F-CCD25DD82A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25825" r="591" b="25380"/>
          <a:stretch>
            <a:fillRect/>
          </a:stretch>
        </p:blipFill>
        <p:spPr>
          <a:xfrm>
            <a:off x="8079274" y="4244250"/>
            <a:ext cx="506360" cy="507671"/>
          </a:xfrm>
          <a:prstGeom prst="rect">
            <a:avLst/>
          </a:prstGeom>
        </p:spPr>
      </p:pic>
      <p:pic>
        <p:nvPicPr>
          <p:cNvPr id="14" name="Espace réservé du contenu 10">
            <a:extLst>
              <a:ext uri="{FF2B5EF4-FFF2-40B4-BE49-F238E27FC236}">
                <a16:creationId xmlns:a16="http://schemas.microsoft.com/office/drawing/2014/main" id="{F3C10D00-EA08-59A1-9922-ABC074D2FE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5" r="51332" b="25380"/>
          <a:stretch>
            <a:fillRect/>
          </a:stretch>
        </p:blipFill>
        <p:spPr>
          <a:xfrm>
            <a:off x="9817382" y="4773675"/>
            <a:ext cx="506359" cy="507671"/>
          </a:xfrm>
          <a:prstGeom prst="rect">
            <a:avLst/>
          </a:prstGeom>
        </p:spPr>
      </p:pic>
      <p:pic>
        <p:nvPicPr>
          <p:cNvPr id="15" name="Espace réservé du contenu 10">
            <a:extLst>
              <a:ext uri="{FF2B5EF4-FFF2-40B4-BE49-F238E27FC236}">
                <a16:creationId xmlns:a16="http://schemas.microsoft.com/office/drawing/2014/main" id="{1794D0D3-656B-C199-C5CB-F48C8C516F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25825" r="591" b="25380"/>
          <a:stretch>
            <a:fillRect/>
          </a:stretch>
        </p:blipFill>
        <p:spPr>
          <a:xfrm>
            <a:off x="8079274" y="4773674"/>
            <a:ext cx="506360" cy="507671"/>
          </a:xfrm>
          <a:prstGeom prst="rect">
            <a:avLst/>
          </a:prstGeom>
        </p:spPr>
      </p:pic>
      <p:pic>
        <p:nvPicPr>
          <p:cNvPr id="2050" name="Picture 2" descr="Plus grand que le symbole - Icônes éducation gratuites">
            <a:extLst>
              <a:ext uri="{FF2B5EF4-FFF2-40B4-BE49-F238E27FC236}">
                <a16:creationId xmlns:a16="http://schemas.microsoft.com/office/drawing/2014/main" id="{8AE58F74-542E-D7A2-18D0-7F69DAC6E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305" y="5272953"/>
            <a:ext cx="465574" cy="46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B3FF95C-C02F-4DCF-2076-DF709994EE2A}"/>
              </a:ext>
            </a:extLst>
          </p:cNvPr>
          <p:cNvSpPr/>
          <p:nvPr/>
        </p:nvSpPr>
        <p:spPr>
          <a:xfrm>
            <a:off x="2393537" y="5790712"/>
            <a:ext cx="2349285" cy="4309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2" descr="Plus grand que le symbole - Icônes éducation gratuites">
            <a:extLst>
              <a:ext uri="{FF2B5EF4-FFF2-40B4-BE49-F238E27FC236}">
                <a16:creationId xmlns:a16="http://schemas.microsoft.com/office/drawing/2014/main" id="{F3B5D31B-1962-1B8F-59D1-27F15C290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55305" y="5772232"/>
            <a:ext cx="465574" cy="46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425E480-70A5-6D3A-6F77-F17DB6CF16D4}"/>
              </a:ext>
            </a:extLst>
          </p:cNvPr>
          <p:cNvSpPr/>
          <p:nvPr/>
        </p:nvSpPr>
        <p:spPr>
          <a:xfrm>
            <a:off x="6859675" y="6189408"/>
            <a:ext cx="3702463" cy="43092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(la Terre est </a:t>
            </a:r>
            <a:r>
              <a:rPr lang="fr-FR" b="1" u="sng" dirty="0">
                <a:solidFill>
                  <a:schemeClr val="accent4"/>
                </a:solidFill>
              </a:rPr>
              <a:t>plus éloignée</a:t>
            </a:r>
            <a:r>
              <a:rPr lang="fr-FR" b="1" dirty="0">
                <a:solidFill>
                  <a:schemeClr val="accent4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98961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45604-0A3C-FB95-774B-0D605EDC1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DE820A-6200-9C15-CAA7-183D0A8DE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 </a:t>
            </a:r>
            <a:r>
              <a:rPr lang="fr-FR" spc="-3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</a:t>
            </a:r>
            <a:r>
              <a:rPr lang="fr-MA" spc="-3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formule ma réponse, en complétant les phrases suivantes:</a:t>
            </a:r>
            <a:endParaRPr lang="fr-FR" spc="-3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CC5356-9A19-2CEA-7FB4-BB667AF203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0CFF8-4A60-B552-90EA-DD8210140BB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BCD7D4D5-7AD4-9A4D-DBB7-5032DDC68448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866EF9C7-65C9-A886-3262-9AD54FB7289C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Comparez les caractéristiques de la Terre avec celles de Mercure, en complétant les phrases suivantes.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49429216-8C9A-8271-A7A6-10B0223948E0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E3D2EFDA-598A-4179-5808-1F393E5B71BA}"/>
              </a:ext>
            </a:extLst>
          </p:cNvPr>
          <p:cNvSpPr txBox="1"/>
          <p:nvPr/>
        </p:nvSpPr>
        <p:spPr>
          <a:xfrm>
            <a:off x="218215" y="4777286"/>
            <a:ext cx="12101064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Terre possède de   ................... de l’eau liquide, ................................</a:t>
            </a:r>
            <a:r>
              <a:rPr lang="fr-F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Mercure  n’en possède pas.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Terre a une atmosphère  …….......  en O2 , alors que celle de Mercure est  …………………......  en O2.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température à la surface de  la Terre  est plus   .........................  que celle de Mercure.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Terre est plus  .........................  du Soleil que Mercure.</a:t>
            </a:r>
            <a:endParaRPr lang="fr-MA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93E7C82-F8F7-A9D6-CD16-9081C76548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633" t="2648" r="1127"/>
          <a:stretch>
            <a:fillRect/>
          </a:stretch>
        </p:blipFill>
        <p:spPr>
          <a:xfrm>
            <a:off x="3548708" y="1753380"/>
            <a:ext cx="5298624" cy="274887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B9492A4-8B2D-951C-01B6-C91E93288529}"/>
              </a:ext>
            </a:extLst>
          </p:cNvPr>
          <p:cNvSpPr txBox="1"/>
          <p:nvPr/>
        </p:nvSpPr>
        <p:spPr>
          <a:xfrm>
            <a:off x="3060370" y="4741722"/>
            <a:ext cx="13090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possède</a:t>
            </a:r>
            <a:endParaRPr lang="fr-FR" sz="24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3A5C5BB-83FC-4068-1414-42F1A950CECA}"/>
              </a:ext>
            </a:extLst>
          </p:cNvPr>
          <p:cNvSpPr txBox="1"/>
          <p:nvPr/>
        </p:nvSpPr>
        <p:spPr>
          <a:xfrm>
            <a:off x="6511215" y="4710281"/>
            <a:ext cx="1671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tandis que</a:t>
            </a:r>
            <a:endParaRPr lang="fr-FR" sz="2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12403F4-23BE-F747-96B7-95EBBF7D602F}"/>
              </a:ext>
            </a:extLst>
          </p:cNvPr>
          <p:cNvSpPr txBox="1"/>
          <p:nvPr/>
        </p:nvSpPr>
        <p:spPr>
          <a:xfrm>
            <a:off x="3364715" y="5160849"/>
            <a:ext cx="1671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riche</a:t>
            </a:r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BC62596-D5FF-087D-866C-2B6F982A377A}"/>
              </a:ext>
            </a:extLst>
          </p:cNvPr>
          <p:cNvSpPr txBox="1"/>
          <p:nvPr/>
        </p:nvSpPr>
        <p:spPr>
          <a:xfrm>
            <a:off x="9275046" y="5104942"/>
            <a:ext cx="1671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pauvre</a:t>
            </a:r>
            <a:endParaRPr lang="fr-FR" sz="2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28224A7-8757-9775-D2C7-9E38DCE06792}"/>
              </a:ext>
            </a:extLst>
          </p:cNvPr>
          <p:cNvSpPr txBox="1"/>
          <p:nvPr/>
        </p:nvSpPr>
        <p:spPr>
          <a:xfrm>
            <a:off x="6170498" y="5566607"/>
            <a:ext cx="1671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basse</a:t>
            </a:r>
            <a:endParaRPr lang="fr-FR" sz="2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7CB4FF8-2A5C-D03B-DAF8-B3900FFF6853}"/>
              </a:ext>
            </a:extLst>
          </p:cNvPr>
          <p:cNvSpPr txBox="1"/>
          <p:nvPr/>
        </p:nvSpPr>
        <p:spPr>
          <a:xfrm>
            <a:off x="2602799" y="5977316"/>
            <a:ext cx="1671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éloignée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58553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70506-BF8A-5A52-A6CD-422C01245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2D0E7-F6BD-AF71-B22B-A9049957A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préciser la conséquence de ces caractéristiques sur Terre, je suis le raisonnement suivant :</a:t>
            </a:r>
            <a:endParaRPr lang="fr-FR" spc="-3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2BC048-7415-5541-BFC6-76FC2E3BED6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8B060513-823A-5EBF-3190-BD3755C46CD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DC17D8F5-BB6A-CDCC-7FA8-B52E7ED72739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6C90A394-9C36-9952-00E8-6C9468557D1B}"/>
                </a:ext>
              </a:extLst>
            </p:cNvPr>
            <p:cNvSpPr/>
            <p:nvPr/>
          </p:nvSpPr>
          <p:spPr>
            <a:xfrm>
              <a:off x="674377" y="1225112"/>
              <a:ext cx="10527038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2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2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</a:t>
              </a:r>
              <a:r>
                <a:rPr lang="fr-FR" sz="21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Précisez la conséquence de ces caractéristiques sur Terre. 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55B6E04B-5EDF-3103-FC73-9EDAE43BB66F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A0DCCFA-660A-30CF-1AFE-FCE71A630DD6}"/>
              </a:ext>
            </a:extLst>
          </p:cNvPr>
          <p:cNvSpPr txBox="1"/>
          <p:nvPr/>
        </p:nvSpPr>
        <p:spPr>
          <a:xfrm>
            <a:off x="1906570" y="5260407"/>
            <a:ext cx="8582899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température moyenne à la surface convenable (15°C).</a:t>
            </a: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présence d’atmosphère riche en O2.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présence d’eau liquide à la surface.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3B2E552-2E93-CB58-2C76-0900999B805B}"/>
              </a:ext>
            </a:extLst>
          </p:cNvPr>
          <p:cNvSpPr txBox="1"/>
          <p:nvPr/>
        </p:nvSpPr>
        <p:spPr>
          <a:xfrm>
            <a:off x="489520" y="4767067"/>
            <a:ext cx="8054405" cy="48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fr-FR" sz="2400" b="1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Sachant que les caractéristiques favorables à la vie sont :</a:t>
            </a:r>
            <a:endParaRPr lang="fr-FR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6F2D1D1-8D9B-0D5D-1CD7-EDCBC10B8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633" t="2648" r="1127"/>
          <a:stretch>
            <a:fillRect/>
          </a:stretch>
        </p:blipFill>
        <p:spPr>
          <a:xfrm>
            <a:off x="3467100" y="1792496"/>
            <a:ext cx="5559462" cy="28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89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02BC8-1BF4-00FC-52F4-DF5C5651F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DCF5C0-E2E1-794D-482D-A7D1E9A28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préciser la conséquence de ces caractéristiques sur Terre, je suis le raisonnement suivant :</a:t>
            </a:r>
            <a:endParaRPr lang="fr-FR" spc="-3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51C51-C595-BD24-29E8-D4C710F2122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3302CAE-1BA2-C88B-4612-7F92FE492AA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DDE813C4-F19A-E45F-FD07-06382E728DFD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70BF9F00-3127-0B39-96F8-5EC61E6D049A}"/>
                </a:ext>
              </a:extLst>
            </p:cNvPr>
            <p:cNvSpPr/>
            <p:nvPr/>
          </p:nvSpPr>
          <p:spPr>
            <a:xfrm>
              <a:off x="674377" y="1225112"/>
              <a:ext cx="10527038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2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2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</a:t>
              </a:r>
              <a:r>
                <a:rPr lang="fr-FR" sz="21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Précisez la conséquence de ces caractéristiques sur Terre. 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D801D90E-E03A-8BFC-FC40-2541AA23A144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F120ECA7-2ABE-5FB2-BD88-74A2EAB0CA49}"/>
              </a:ext>
            </a:extLst>
          </p:cNvPr>
          <p:cNvSpPr txBox="1"/>
          <p:nvPr/>
        </p:nvSpPr>
        <p:spPr>
          <a:xfrm>
            <a:off x="1804550" y="5615977"/>
            <a:ext cx="8582899" cy="478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fr-FR" sz="2400" b="1" dirty="0">
                <a:solidFill>
                  <a:srgbClr val="4F81BD"/>
                </a:solidFill>
                <a:sym typeface="Symbol" panose="05050102010706020507" pitchFamily="18" charset="2"/>
              </a:rPr>
              <a:t> </a:t>
            </a:r>
            <a:r>
              <a:rPr lang="fr-FR" sz="2400" b="1" dirty="0">
                <a:solidFill>
                  <a:srgbClr val="4F81BD"/>
                </a:solidFill>
              </a:rPr>
              <a:t>Ces caractéristiques rendent la Terre favorable à la vie.</a:t>
            </a:r>
            <a:endParaRPr lang="fr-FR" sz="2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42D39B-A554-45CB-FC29-D520474A14FB}"/>
              </a:ext>
            </a:extLst>
          </p:cNvPr>
          <p:cNvSpPr txBox="1"/>
          <p:nvPr/>
        </p:nvSpPr>
        <p:spPr>
          <a:xfrm>
            <a:off x="489521" y="5122637"/>
            <a:ext cx="3387154" cy="493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fr-FR" sz="2400" b="1" dirty="0">
                <a:solidFill>
                  <a:srgbClr val="1F1F1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formule ma réponse:</a:t>
            </a:r>
            <a:endParaRPr lang="fr-FR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C276990-97D9-3490-5C11-FF87C80FE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2633" t="2648" r="1127"/>
          <a:stretch>
            <a:fillRect/>
          </a:stretch>
        </p:blipFill>
        <p:spPr>
          <a:xfrm>
            <a:off x="3467100" y="1792496"/>
            <a:ext cx="5559462" cy="28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590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85D229-EAE9-5FD3-BCF7-7D2BB52E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Récapitulons.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AC5B20-B075-39D9-148A-8E8C43E184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45462" y="580789"/>
            <a:ext cx="11125714" cy="267549"/>
          </a:xfrm>
        </p:spPr>
        <p:txBody>
          <a:bodyPr/>
          <a:lstStyle/>
          <a:p>
            <a:pPr marL="0"/>
            <a:endParaRPr lang="fr-FR" sz="11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Image 6" descr="Une image contenant texte, carte, planète, sphère&#10;&#10;Le contenu généré par l’IA peut être incorrect.">
            <a:extLst>
              <a:ext uri="{FF2B5EF4-FFF2-40B4-BE49-F238E27FC236}">
                <a16:creationId xmlns:a16="http://schemas.microsoft.com/office/drawing/2014/main" id="{6A0B5AC7-0542-7E29-3692-BB9BA0E750A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6F8E4"/>
              </a:clrFrom>
              <a:clrTo>
                <a:srgbClr val="E6F8E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9273" y="1429384"/>
            <a:ext cx="9679035" cy="4609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78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FD0CC-9758-2E8A-76B9-8FE6DEAA6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4570B808-5889-05C3-77C9-4AA3B93E9D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8BFFF0DE-079E-12A9-FF9E-6264AD1EC4B8}"/>
              </a:ext>
            </a:extLst>
          </p:cNvPr>
          <p:cNvSpPr txBox="1">
            <a:spLocks/>
          </p:cNvSpPr>
          <p:nvPr/>
        </p:nvSpPr>
        <p:spPr>
          <a:xfrm>
            <a:off x="1089534" y="371377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terminer, voici les deux étapes, que j’ai suivies pour répondre à la tâche demandée.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506921E-3E92-891B-EE5B-DAD35989E532}"/>
              </a:ext>
            </a:extLst>
          </p:cNvPr>
          <p:cNvGrpSpPr/>
          <p:nvPr/>
        </p:nvGrpSpPr>
        <p:grpSpPr>
          <a:xfrm>
            <a:off x="453040" y="3937598"/>
            <a:ext cx="11285919" cy="478193"/>
            <a:chOff x="674377" y="1225112"/>
            <a:chExt cx="10527038" cy="478193"/>
          </a:xfrm>
        </p:grpSpPr>
        <p:sp>
          <p:nvSpPr>
            <p:cNvPr id="11" name="Google Shape;443;p19">
              <a:extLst>
                <a:ext uri="{FF2B5EF4-FFF2-40B4-BE49-F238E27FC236}">
                  <a16:creationId xmlns:a16="http://schemas.microsoft.com/office/drawing/2014/main" id="{BDA17E3A-F0F0-EEEA-02F0-95C37DAD004B}"/>
                </a:ext>
              </a:extLst>
            </p:cNvPr>
            <p:cNvSpPr/>
            <p:nvPr/>
          </p:nvSpPr>
          <p:spPr>
            <a:xfrm>
              <a:off x="674377" y="1225112"/>
              <a:ext cx="10527038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2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2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</a:t>
              </a:r>
              <a:r>
                <a:rPr lang="fr-FR" sz="21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Je p</a:t>
              </a:r>
              <a:r>
                <a:rPr lang="fr-FR" sz="2100" b="1" dirty="0" err="1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récise</a:t>
              </a:r>
              <a:r>
                <a:rPr lang="fr-FR" sz="21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 la conséquence de ces caractéristiques sur Terre. 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A54A73A-F4CD-CC90-B08E-A6202406F6FF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D0540C2-E0ED-1FE9-CE87-B193EF2427F2}"/>
              </a:ext>
            </a:extLst>
          </p:cNvPr>
          <p:cNvGrpSpPr/>
          <p:nvPr/>
        </p:nvGrpSpPr>
        <p:grpSpPr>
          <a:xfrm>
            <a:off x="453040" y="2442209"/>
            <a:ext cx="11285919" cy="478193"/>
            <a:chOff x="674377" y="1225112"/>
            <a:chExt cx="10527038" cy="478193"/>
          </a:xfrm>
        </p:grpSpPr>
        <p:sp>
          <p:nvSpPr>
            <p:cNvPr id="14" name="Google Shape;443;p19">
              <a:extLst>
                <a:ext uri="{FF2B5EF4-FFF2-40B4-BE49-F238E27FC236}">
                  <a16:creationId xmlns:a16="http://schemas.microsoft.com/office/drawing/2014/main" id="{4849E955-0569-227A-1BE1-61F8C194AA21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Je c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ompare les caractéristiques de la Terre avec celles de Mercure, en complétant les phrases.</a:t>
              </a: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BD1CA496-9A70-070C-4722-63B81A249194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9901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325287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enseignant·e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91F7B11-FFA0-7FA7-CF8C-A0B9BD02810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895AD0-70CC-1F79-C097-2F6DAB7CFC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9C575A-2AB3-1573-F1B7-36CE5D64AAA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737F42C-83C0-CB43-969D-3ECF91617D39}"/>
              </a:ext>
            </a:extLst>
          </p:cNvPr>
          <p:cNvSpPr txBox="1"/>
          <p:nvPr/>
        </p:nvSpPr>
        <p:spPr>
          <a:xfrm>
            <a:off x="1010452" y="1097482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1-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578A876-14FC-60AE-4708-5FA6C93EFED7}"/>
              </a:ext>
            </a:extLst>
          </p:cNvPr>
          <p:cNvGrpSpPr/>
          <p:nvPr/>
        </p:nvGrpSpPr>
        <p:grpSpPr>
          <a:xfrm>
            <a:off x="909983" y="2521990"/>
            <a:ext cx="7832083" cy="510778"/>
            <a:chOff x="7921466" y="2594893"/>
            <a:chExt cx="7832083" cy="510778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7A65B90-3E85-C73D-A13B-3BEC9377522B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L’eau est présente uniquement sur Terre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E9D6FBE-3CAA-0E1E-F03D-16C177418177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9341FF5-5B48-CAEC-9FC2-E8BD9FD1206F}"/>
              </a:ext>
            </a:extLst>
          </p:cNvPr>
          <p:cNvGrpSpPr/>
          <p:nvPr/>
        </p:nvGrpSpPr>
        <p:grpSpPr>
          <a:xfrm>
            <a:off x="909983" y="3885865"/>
            <a:ext cx="7832083" cy="510778"/>
            <a:chOff x="7921466" y="2594893"/>
            <a:chExt cx="7832083" cy="51077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A36BAF4-57A2-8816-73EF-DA34583DCD7E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L’eau est présente à l’état liquide uniquement sur Terre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B5B249E-5D6A-C186-CD25-F393EE66764C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5404CF58-95DB-4EF2-0148-D4C17D998B46}"/>
              </a:ext>
            </a:extLst>
          </p:cNvPr>
          <p:cNvGrpSpPr/>
          <p:nvPr/>
        </p:nvGrpSpPr>
        <p:grpSpPr>
          <a:xfrm>
            <a:off x="909983" y="5249740"/>
            <a:ext cx="7832083" cy="510778"/>
            <a:chOff x="7921466" y="2594893"/>
            <a:chExt cx="7832083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4AFAE020-4BF4-CCCF-73A4-D5DECAEF2AF9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L’eau est présente à l’état solide uniquement sur Terre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10EFC5C-4F5A-3CED-734C-320C9A65201F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  <p:sp>
        <p:nvSpPr>
          <p:cNvPr id="23" name="Google Shape;891;p40">
            <a:extLst>
              <a:ext uri="{FF2B5EF4-FFF2-40B4-BE49-F238E27FC236}">
                <a16:creationId xmlns:a16="http://schemas.microsoft.com/office/drawing/2014/main" id="{8F54B67C-6AF6-1CA6-74A2-4C57911FC73C}"/>
              </a:ext>
            </a:extLst>
          </p:cNvPr>
          <p:cNvSpPr/>
          <p:nvPr/>
        </p:nvSpPr>
        <p:spPr>
          <a:xfrm>
            <a:off x="1472878" y="1632584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Dans le système solaire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pic>
        <p:nvPicPr>
          <p:cNvPr id="3076" name="Picture 4" descr="Water Filter Water conservation Water Services Water purification, water,  water globe illustration, globe, computer Wallpaper, world png | PNGWing">
            <a:extLst>
              <a:ext uri="{FF2B5EF4-FFF2-40B4-BE49-F238E27FC236}">
                <a16:creationId xmlns:a16="http://schemas.microsoft.com/office/drawing/2014/main" id="{85682205-BEED-D187-AE2D-FF81117223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44" t="11785" r="20546" b="8014"/>
          <a:stretch>
            <a:fillRect/>
          </a:stretch>
        </p:blipFill>
        <p:spPr bwMode="auto">
          <a:xfrm>
            <a:off x="8964956" y="2730125"/>
            <a:ext cx="2777207" cy="333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B622C-3BAD-B359-A8C9-93EC5B26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4D5DB4-9980-F770-97F7-D9E6856E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5" y="338389"/>
            <a:ext cx="10137980" cy="299327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03968E-21F4-9CC0-F717-D7320B0E80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EF76E6F-7EC6-5BF2-8331-6293668387A1}"/>
              </a:ext>
            </a:extLst>
          </p:cNvPr>
          <p:cNvGrpSpPr/>
          <p:nvPr/>
        </p:nvGrpSpPr>
        <p:grpSpPr>
          <a:xfrm>
            <a:off x="909983" y="2521990"/>
            <a:ext cx="7832083" cy="510778"/>
            <a:chOff x="7921466" y="2594893"/>
            <a:chExt cx="7832083" cy="51077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ED6F65A-A06A-B71D-B73B-A388207376F5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L’eau est présente uniquement sur Terre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D2ED9F4-BDC6-2299-0F7B-FAD18F6308F6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B4D308EB-E9CB-D605-7E25-6F005AD29F4A}"/>
              </a:ext>
            </a:extLst>
          </p:cNvPr>
          <p:cNvGrpSpPr/>
          <p:nvPr/>
        </p:nvGrpSpPr>
        <p:grpSpPr>
          <a:xfrm>
            <a:off x="909983" y="3885865"/>
            <a:ext cx="7832083" cy="510778"/>
            <a:chOff x="7921466" y="2594893"/>
            <a:chExt cx="7832083" cy="510778"/>
          </a:xfrm>
          <a:solidFill>
            <a:srgbClr val="002060"/>
          </a:solidFill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8348DEB-85D8-B5C2-94E6-7B35276440B3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L’eau est présente à l’état liquide uniquement sur Terre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6F20EAA-FA7D-4168-6881-6DA65EEEB60E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EB757A2-36CC-7BA2-1D4D-62B49C377535}"/>
              </a:ext>
            </a:extLst>
          </p:cNvPr>
          <p:cNvGrpSpPr/>
          <p:nvPr/>
        </p:nvGrpSpPr>
        <p:grpSpPr>
          <a:xfrm>
            <a:off x="909983" y="5249740"/>
            <a:ext cx="7832083" cy="510778"/>
            <a:chOff x="7921466" y="2594893"/>
            <a:chExt cx="7832083" cy="510778"/>
          </a:xfrm>
          <a:solidFill>
            <a:srgbClr val="002060"/>
          </a:solidFill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F38196-8251-3B2B-BB51-3AD265E8538A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L’eau est présente à l’état solide uniquement sur Terre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3AE25FA-5709-CB0D-F12A-4CD8CC502035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  <p:sp>
        <p:nvSpPr>
          <p:cNvPr id="15" name="Google Shape;891;p40">
            <a:extLst>
              <a:ext uri="{FF2B5EF4-FFF2-40B4-BE49-F238E27FC236}">
                <a16:creationId xmlns:a16="http://schemas.microsoft.com/office/drawing/2014/main" id="{F23775A1-0819-2A07-ABDD-4080EF32379D}"/>
              </a:ext>
            </a:extLst>
          </p:cNvPr>
          <p:cNvSpPr/>
          <p:nvPr/>
        </p:nvSpPr>
        <p:spPr>
          <a:xfrm>
            <a:off x="1472878" y="1632584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Dans le système solaire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pic>
        <p:nvPicPr>
          <p:cNvPr id="20" name="Picture 4" descr="Water Filter Water conservation Water Services Water purification, water,  water globe illustration, globe, computer Wallpaper, world png | PNGWing">
            <a:extLst>
              <a:ext uri="{FF2B5EF4-FFF2-40B4-BE49-F238E27FC236}">
                <a16:creationId xmlns:a16="http://schemas.microsoft.com/office/drawing/2014/main" id="{BBAAC7A2-6F77-6E8F-95FD-267A94660E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44" t="11785" r="20546" b="8014"/>
          <a:stretch>
            <a:fillRect/>
          </a:stretch>
        </p:blipFill>
        <p:spPr bwMode="auto">
          <a:xfrm>
            <a:off x="8964956" y="2730125"/>
            <a:ext cx="2777207" cy="3333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494FC655-F72F-4ADC-EF41-4B7C21B1EFD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271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09983" y="298048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deuxième question.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6DF91934-21DD-DE29-DCBC-EECB0AC5DC4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2798CC9-79F2-C516-F43E-E0BE7790507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7E9140-C1DC-8B5E-5982-3FFF140F79A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E2F25D-3908-36F0-9726-C1704763240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4EB4FCAE-9F08-1FB0-8474-70D90FE8C9C9}"/>
              </a:ext>
            </a:extLst>
          </p:cNvPr>
          <p:cNvSpPr txBox="1"/>
          <p:nvPr/>
        </p:nvSpPr>
        <p:spPr>
          <a:xfrm>
            <a:off x="1050646" y="1404632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2-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CB854F8-E465-6597-3399-D4314DCDE677}"/>
              </a:ext>
            </a:extLst>
          </p:cNvPr>
          <p:cNvGrpSpPr/>
          <p:nvPr/>
        </p:nvGrpSpPr>
        <p:grpSpPr>
          <a:xfrm>
            <a:off x="1191337" y="2642570"/>
            <a:ext cx="8414887" cy="510778"/>
            <a:chOff x="7921466" y="2594893"/>
            <a:chExt cx="8414887" cy="51077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9798E9-DB90-E031-49F3-21C6A4A84A4C}"/>
                </a:ext>
              </a:extLst>
            </p:cNvPr>
            <p:cNvSpPr/>
            <p:nvPr/>
          </p:nvSpPr>
          <p:spPr>
            <a:xfrm>
              <a:off x="8369182" y="2594893"/>
              <a:ext cx="796717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Seule la Terre possède une atmosphère.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F16A28E-1DDB-4D26-E8CB-83CF4E520C7D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FB39D55-C472-652C-21D0-2D5A4CDF61A2}"/>
              </a:ext>
            </a:extLst>
          </p:cNvPr>
          <p:cNvGrpSpPr/>
          <p:nvPr/>
        </p:nvGrpSpPr>
        <p:grpSpPr>
          <a:xfrm>
            <a:off x="1191337" y="4030731"/>
            <a:ext cx="8414887" cy="510778"/>
            <a:chOff x="7921466" y="2594893"/>
            <a:chExt cx="8414887" cy="51077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CA15890-8A2A-20A5-7246-734D222C926E}"/>
                </a:ext>
              </a:extLst>
            </p:cNvPr>
            <p:cNvSpPr/>
            <p:nvPr/>
          </p:nvSpPr>
          <p:spPr>
            <a:xfrm>
              <a:off x="8369182" y="2594893"/>
              <a:ext cx="796717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Seule la Terre possède une atmosphère convenable à la vie.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3CF07CA-3A7A-4A8F-0BE3-76D3DA3B7AFB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31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061FAAA-7FAC-BACB-17BD-6F0AD276C49A}"/>
              </a:ext>
            </a:extLst>
          </p:cNvPr>
          <p:cNvSpPr/>
          <p:nvPr/>
        </p:nvSpPr>
        <p:spPr>
          <a:xfrm>
            <a:off x="900663" y="2080356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</a:t>
            </a:r>
            <a:r>
              <a:rPr lang="fr-FR" sz="2000" b="1" dirty="0">
                <a:solidFill>
                  <a:prstClr val="white"/>
                </a:solidFill>
              </a:rPr>
              <a:t> La Terre dans le système solaire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058385-CB5B-0E81-3358-61086924287D}"/>
              </a:ext>
            </a:extLst>
          </p:cNvPr>
          <p:cNvSpPr txBox="1"/>
          <p:nvPr/>
        </p:nvSpPr>
        <p:spPr>
          <a:xfrm>
            <a:off x="900663" y="1002768"/>
            <a:ext cx="10439999" cy="525407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1 :  </a:t>
            </a:r>
            <a:r>
              <a:rPr lang="fr-FR" dirty="0">
                <a:solidFill>
                  <a:prstClr val="white"/>
                </a:solidFill>
              </a:rPr>
              <a:t>La Terre dans le système solaire et dans l’univers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Google Shape;510;p5">
            <a:extLst>
              <a:ext uri="{FF2B5EF4-FFF2-40B4-BE49-F238E27FC236}">
                <a16:creationId xmlns:a16="http://schemas.microsoft.com/office/drawing/2014/main" id="{E422D756-6F2D-4CA9-BCB1-2417AA4FCB3B}"/>
              </a:ext>
            </a:extLst>
          </p:cNvPr>
          <p:cNvSpPr txBox="1">
            <a:spLocks/>
          </p:cNvSpPr>
          <p:nvPr/>
        </p:nvSpPr>
        <p:spPr>
          <a:xfrm>
            <a:off x="979336" y="3323158"/>
            <a:ext cx="1349096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>
              <a:spcBef>
                <a:spcPts val="0"/>
              </a:spcBef>
            </a:pPr>
            <a:r>
              <a:rPr lang="fr-FR" sz="1800" b="1" noProof="0" dirty="0"/>
              <a:t>Tâche 4</a:t>
            </a:r>
          </a:p>
        </p:txBody>
      </p:sp>
      <p:sp>
        <p:nvSpPr>
          <p:cNvPr id="18" name="Google Shape;511;p5">
            <a:extLst>
              <a:ext uri="{FF2B5EF4-FFF2-40B4-BE49-F238E27FC236}">
                <a16:creationId xmlns:a16="http://schemas.microsoft.com/office/drawing/2014/main" id="{F647CF36-26D4-3E1A-EACF-37A16C9B7036}"/>
              </a:ext>
            </a:extLst>
          </p:cNvPr>
          <p:cNvSpPr txBox="1">
            <a:spLocks/>
          </p:cNvSpPr>
          <p:nvPr/>
        </p:nvSpPr>
        <p:spPr>
          <a:xfrm>
            <a:off x="2466798" y="3333741"/>
            <a:ext cx="8777638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l">
              <a:spcBef>
                <a:spcPts val="0"/>
              </a:spcBef>
            </a:pPr>
            <a:r>
              <a:rPr lang="fr-FR" b="1" kern="0" dirty="0">
                <a:solidFill>
                  <a:prstClr val="black"/>
                </a:solidFill>
              </a:rPr>
              <a:t>Décrire la position de la Terre dans le système solaire</a:t>
            </a:r>
            <a:endParaRPr lang="fr-FR" noProof="0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7AC7901-78A5-F5A5-22A4-25EDA82901AA}"/>
              </a:ext>
            </a:extLst>
          </p:cNvPr>
          <p:cNvGrpSpPr/>
          <p:nvPr/>
        </p:nvGrpSpPr>
        <p:grpSpPr>
          <a:xfrm>
            <a:off x="979336" y="4692554"/>
            <a:ext cx="10440000" cy="834543"/>
            <a:chOff x="1072338" y="3558760"/>
            <a:chExt cx="10440000" cy="775859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A131CFEA-2944-A8D2-65B8-D3A8CC06F009}"/>
                </a:ext>
              </a:extLst>
            </p:cNvPr>
            <p:cNvGrpSpPr/>
            <p:nvPr/>
          </p:nvGrpSpPr>
          <p:grpSpPr>
            <a:xfrm>
              <a:off x="1175674" y="3615371"/>
              <a:ext cx="10265100" cy="560284"/>
              <a:chOff x="963450" y="3092649"/>
              <a:chExt cx="10265100" cy="560284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6" name="Google Shape;292;p29">
                <a:extLst>
                  <a:ext uri="{FF2B5EF4-FFF2-40B4-BE49-F238E27FC236}">
                    <a16:creationId xmlns:a16="http://schemas.microsoft.com/office/drawing/2014/main" id="{3E33101E-F680-F355-5FA5-86593A7A074A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" name="Google Shape;293;p29">
                <a:extLst>
                  <a:ext uri="{FF2B5EF4-FFF2-40B4-BE49-F238E27FC236}">
                    <a16:creationId xmlns:a16="http://schemas.microsoft.com/office/drawing/2014/main" id="{9D532756-84DC-9B51-F6DF-B307E551B5CD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/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110004020202020204"/>
                    <a:ea typeface="Calibri"/>
                    <a:cs typeface="Calibri"/>
                  </a:rPr>
                  <a:t>Tâche</a:t>
                </a: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</a:rPr>
                  <a:t> 5</a:t>
                </a:r>
              </a:p>
            </p:txBody>
          </p:sp>
        </p:grpSp>
        <p:sp>
          <p:nvSpPr>
            <p:cNvPr id="4" name="Rectangle: Rounded Corners 11">
              <a:extLst>
                <a:ext uri="{FF2B5EF4-FFF2-40B4-BE49-F238E27FC236}">
                  <a16:creationId xmlns:a16="http://schemas.microsoft.com/office/drawing/2014/main" id="{E45B2333-FEE7-CA3B-D60B-7CC4F1AE4754}"/>
                </a:ext>
              </a:extLst>
            </p:cNvPr>
            <p:cNvSpPr/>
            <p:nvPr/>
          </p:nvSpPr>
          <p:spPr>
            <a:xfrm>
              <a:off x="1072338" y="3558760"/>
              <a:ext cx="10440000" cy="697488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D9A7592-EEC5-FB9E-0D96-F4819A8AB021}"/>
                </a:ext>
              </a:extLst>
            </p:cNvPr>
            <p:cNvSpPr txBox="1"/>
            <p:nvPr/>
          </p:nvSpPr>
          <p:spPr>
            <a:xfrm>
              <a:off x="2663136" y="3690817"/>
              <a:ext cx="8674302" cy="6438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sz="1900" b="1" spc="-50" dirty="0"/>
                <a:t>Comparer les caractéristiques physiques de la Terre avec celles d’autres planètes</a:t>
              </a:r>
            </a:p>
            <a:p>
              <a:pPr lvl="0"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C8D12D-4ED0-1CE5-9587-606A665D7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Les autres planètes peuvent avoir une atmosphère, mais elle n’est pas favorable à la vie.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28746C-98EC-79DE-F131-4F593463A73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sz="16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E7D96F6-A08D-3912-F0A7-E1200CB6C6C3}"/>
              </a:ext>
            </a:extLst>
          </p:cNvPr>
          <p:cNvGrpSpPr/>
          <p:nvPr/>
        </p:nvGrpSpPr>
        <p:grpSpPr>
          <a:xfrm>
            <a:off x="1191337" y="2642570"/>
            <a:ext cx="8414887" cy="510778"/>
            <a:chOff x="7921466" y="2594893"/>
            <a:chExt cx="8414887" cy="510778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61B6D31-0CB3-9747-D590-15DB97C219FE}"/>
                </a:ext>
              </a:extLst>
            </p:cNvPr>
            <p:cNvSpPr/>
            <p:nvPr/>
          </p:nvSpPr>
          <p:spPr>
            <a:xfrm>
              <a:off x="8369182" y="2594893"/>
              <a:ext cx="7967171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Seule la Terre possède une atmosphère.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2E61465-1781-19F2-A3B8-A47A25323C0B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6101115-F4F9-08B9-EBFD-C7E089ED5135}"/>
              </a:ext>
            </a:extLst>
          </p:cNvPr>
          <p:cNvGrpSpPr/>
          <p:nvPr/>
        </p:nvGrpSpPr>
        <p:grpSpPr>
          <a:xfrm>
            <a:off x="1191337" y="4030731"/>
            <a:ext cx="8414887" cy="510778"/>
            <a:chOff x="7921466" y="2594893"/>
            <a:chExt cx="8414887" cy="510778"/>
          </a:xfrm>
          <a:solidFill>
            <a:srgbClr val="002060"/>
          </a:solidFill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415D4B1-7C39-10BF-FDAC-88B76AB70649}"/>
                </a:ext>
              </a:extLst>
            </p:cNvPr>
            <p:cNvSpPr/>
            <p:nvPr/>
          </p:nvSpPr>
          <p:spPr>
            <a:xfrm>
              <a:off x="8369182" y="2594893"/>
              <a:ext cx="7967171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Seule la Terre possède une atmosphère convenable à la vie.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BC7052EA-3FBC-A86D-8F73-D0243348AD13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b</a:t>
              </a:r>
            </a:p>
          </p:txBody>
        </p:sp>
      </p:grp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FA3F5978-3E37-DD01-5181-D652D53C588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2063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F6DB9-6C72-778A-65C1-4A89A5E1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546849-2F2C-DD37-12A7-83CAF6D55A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13" name="Image 12" descr="Température - Icônes mode gratuites">
            <a:extLst>
              <a:ext uri="{FF2B5EF4-FFF2-40B4-BE49-F238E27FC236}">
                <a16:creationId xmlns:a16="http://schemas.microsoft.com/office/drawing/2014/main" id="{1F05AB3E-1B9A-DBBF-4A79-9C7124031B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566" y="2808236"/>
            <a:ext cx="910375" cy="91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7A06109-A1ED-3C3A-A8AB-D8169FE17A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202" y="2135828"/>
            <a:ext cx="2542233" cy="254223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4B0FFDD-6D71-D26D-C911-F397A6C9063F}"/>
              </a:ext>
            </a:extLst>
          </p:cNvPr>
          <p:cNvSpPr txBox="1"/>
          <p:nvPr/>
        </p:nvSpPr>
        <p:spPr>
          <a:xfrm>
            <a:off x="949290" y="1118655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3-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5" name="Google Shape;891;p40">
            <a:extLst>
              <a:ext uri="{FF2B5EF4-FFF2-40B4-BE49-F238E27FC236}">
                <a16:creationId xmlns:a16="http://schemas.microsoft.com/office/drawing/2014/main" id="{E402A9BB-D02C-C033-2A73-CF5B1AC467ED}"/>
              </a:ext>
            </a:extLst>
          </p:cNvPr>
          <p:cNvSpPr/>
          <p:nvPr/>
        </p:nvSpPr>
        <p:spPr>
          <a:xfrm>
            <a:off x="1472878" y="1632584"/>
            <a:ext cx="784194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température moyenne à la surface de la Terre est 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DC18C5-3E9A-7FC9-F92C-3CC9A35D5FCF}"/>
              </a:ext>
            </a:extLst>
          </p:cNvPr>
          <p:cNvSpPr/>
          <p:nvPr/>
        </p:nvSpPr>
        <p:spPr>
          <a:xfrm>
            <a:off x="1689296" y="5137393"/>
            <a:ext cx="1938159" cy="802573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a. 15°C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ACEE6C1-8D53-0C1E-8E18-7F4CA81F33E3}"/>
              </a:ext>
            </a:extLst>
          </p:cNvPr>
          <p:cNvSpPr/>
          <p:nvPr/>
        </p:nvSpPr>
        <p:spPr>
          <a:xfrm>
            <a:off x="4833238" y="5137392"/>
            <a:ext cx="1938159" cy="802573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b. 20°C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E37BDCF-3794-FA8A-875C-BA14F1E27DD7}"/>
              </a:ext>
            </a:extLst>
          </p:cNvPr>
          <p:cNvSpPr/>
          <p:nvPr/>
        </p:nvSpPr>
        <p:spPr>
          <a:xfrm>
            <a:off x="7977180" y="5137391"/>
            <a:ext cx="1938159" cy="802573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c. 30°C</a:t>
            </a: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B40F01E0-4D94-60FD-6A83-F7B9CD9B4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369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ABD8BD-727D-EBDA-B7C7-EF2E06705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8419F2-0C02-DEAA-C57E-F16AEF309D6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3" name="Image 2" descr="Température - Icônes mode gratuites">
            <a:extLst>
              <a:ext uri="{FF2B5EF4-FFF2-40B4-BE49-F238E27FC236}">
                <a16:creationId xmlns:a16="http://schemas.microsoft.com/office/drawing/2014/main" id="{451AF8E8-BBE5-09DF-E51D-AF4D88347E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566" y="2808236"/>
            <a:ext cx="910375" cy="91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8CEEEDF-5116-FA4D-7ABE-E95762A3E4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202" y="2135828"/>
            <a:ext cx="2542233" cy="2542233"/>
          </a:xfrm>
          <a:prstGeom prst="rect">
            <a:avLst/>
          </a:prstGeom>
        </p:spPr>
      </p:pic>
      <p:sp>
        <p:nvSpPr>
          <p:cNvPr id="12" name="Google Shape;891;p40">
            <a:extLst>
              <a:ext uri="{FF2B5EF4-FFF2-40B4-BE49-F238E27FC236}">
                <a16:creationId xmlns:a16="http://schemas.microsoft.com/office/drawing/2014/main" id="{27DE47D3-2260-E2F5-1FF9-4D45B2E3BC09}"/>
              </a:ext>
            </a:extLst>
          </p:cNvPr>
          <p:cNvSpPr/>
          <p:nvPr/>
        </p:nvSpPr>
        <p:spPr>
          <a:xfrm>
            <a:off x="1472878" y="1632584"/>
            <a:ext cx="784194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température moyenne à la surface de la Terre est 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8C8A81A-4BA6-18B2-C255-17AD12CE2215}"/>
              </a:ext>
            </a:extLst>
          </p:cNvPr>
          <p:cNvSpPr/>
          <p:nvPr/>
        </p:nvSpPr>
        <p:spPr>
          <a:xfrm>
            <a:off x="1689296" y="5137393"/>
            <a:ext cx="1938159" cy="802573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Calibri" panose="020F0502020204030204"/>
              </a:rPr>
              <a:t>a. 15°C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FDBA0F9-7F62-239C-4D23-47B4B582E094}"/>
              </a:ext>
            </a:extLst>
          </p:cNvPr>
          <p:cNvSpPr/>
          <p:nvPr/>
        </p:nvSpPr>
        <p:spPr>
          <a:xfrm>
            <a:off x="4833238" y="5137392"/>
            <a:ext cx="1938159" cy="802573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b. 20°C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60BBA06-CCAB-6DAA-B6DB-AC6ACB581752}"/>
              </a:ext>
            </a:extLst>
          </p:cNvPr>
          <p:cNvSpPr/>
          <p:nvPr/>
        </p:nvSpPr>
        <p:spPr>
          <a:xfrm>
            <a:off x="7977180" y="5137391"/>
            <a:ext cx="1938159" cy="802573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c. 30°C</a:t>
            </a:r>
          </a:p>
        </p:txBody>
      </p:sp>
      <p:pic>
        <p:nvPicPr>
          <p:cNvPr id="6" name="Google Shape;289;p51">
            <a:extLst>
              <a:ext uri="{FF2B5EF4-FFF2-40B4-BE49-F238E27FC236}">
                <a16:creationId xmlns:a16="http://schemas.microsoft.com/office/drawing/2014/main" id="{D193392D-DAA1-4E8D-8A3C-929ABD026D9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8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8E6F55-3456-C273-B06D-AE7AFD51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93543"/>
            <a:ext cx="10372033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Comparons maintenant la température sur la Terre et sur Mercure.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CCBD61-55AB-57BC-EF09-4A4C9638944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Amener les élèves à employer les expressions de comparaison : </a:t>
            </a: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plus basse que 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</a:t>
            </a: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plus élevée que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B37FC94-8B4C-0527-04DE-354FE222A492}"/>
              </a:ext>
            </a:extLst>
          </p:cNvPr>
          <p:cNvSpPr/>
          <p:nvPr/>
        </p:nvSpPr>
        <p:spPr>
          <a:xfrm>
            <a:off x="2891395" y="3972654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Mercure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27" name="Image 26" descr="Température - Icônes mode gratuites">
            <a:extLst>
              <a:ext uri="{FF2B5EF4-FFF2-40B4-BE49-F238E27FC236}">
                <a16:creationId xmlns:a16="http://schemas.microsoft.com/office/drawing/2014/main" id="{86BB7734-C46C-7150-DA48-475093FCBD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657" y="2672095"/>
            <a:ext cx="626870" cy="62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75EA4F06-2BB3-976D-4816-3A4F13C196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905" y="1837408"/>
            <a:ext cx="2337329" cy="2337329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7348586B-41F3-2CAA-BFD4-B18E211785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745" y="2274418"/>
            <a:ext cx="2475816" cy="1734116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821976BF-C7CE-1B4F-2D60-53F10E94FDEB}"/>
              </a:ext>
            </a:extLst>
          </p:cNvPr>
          <p:cNvSpPr/>
          <p:nvPr/>
        </p:nvSpPr>
        <p:spPr>
          <a:xfrm>
            <a:off x="6789311" y="4008534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Terre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31" name="Image 30" descr="Température - Icônes mode gratuites">
            <a:extLst>
              <a:ext uri="{FF2B5EF4-FFF2-40B4-BE49-F238E27FC236}">
                <a16:creationId xmlns:a16="http://schemas.microsoft.com/office/drawing/2014/main" id="{C3F94841-CA75-0227-E96E-2C8AC4810E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667" y="2738310"/>
            <a:ext cx="626870" cy="62687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B5F81F50-057C-3481-57CF-8503CBF022FA}"/>
              </a:ext>
            </a:extLst>
          </p:cNvPr>
          <p:cNvSpPr/>
          <p:nvPr/>
        </p:nvSpPr>
        <p:spPr>
          <a:xfrm>
            <a:off x="8800234" y="2925154"/>
            <a:ext cx="142647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15°C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23BBC990-EE04-55D0-51EC-7BCB8B7716E8}"/>
              </a:ext>
            </a:extLst>
          </p:cNvPr>
          <p:cNvSpPr/>
          <p:nvPr/>
        </p:nvSpPr>
        <p:spPr>
          <a:xfrm>
            <a:off x="1475542" y="2842598"/>
            <a:ext cx="1343518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167°C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7DA6175-87E6-7A58-B43A-EC752D05AA38}"/>
              </a:ext>
            </a:extLst>
          </p:cNvPr>
          <p:cNvSpPr txBox="1"/>
          <p:nvPr/>
        </p:nvSpPr>
        <p:spPr>
          <a:xfrm>
            <a:off x="949290" y="1118655"/>
            <a:ext cx="9330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4-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Complétez la phrase ci-dessous avec l’expression convenable.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35F04A2-5D1D-390E-9BAB-FD42AD649295}"/>
              </a:ext>
            </a:extLst>
          </p:cNvPr>
          <p:cNvSpPr/>
          <p:nvPr/>
        </p:nvSpPr>
        <p:spPr>
          <a:xfrm>
            <a:off x="411984" y="4994893"/>
            <a:ext cx="11224008" cy="802573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La température de la Terre est </a:t>
            </a:r>
            <a:r>
              <a:rPr lang="fr-FR" sz="2800" dirty="0">
                <a:solidFill>
                  <a:srgbClr val="002060"/>
                </a:solidFill>
                <a:latin typeface="Calibri" panose="020F0502020204030204"/>
              </a:rPr>
              <a:t>…………………………………..</a:t>
            </a:r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 celle de Mercure.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46AAC7F0-735B-364E-37B0-344040105E8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90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145BE-47EB-1EA6-9CE7-EEB3029B1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44720D-D468-C5FC-A44F-E0B0A86AFD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9B74B807-065E-9B90-B934-3DBE9FA5CBAE}"/>
              </a:ext>
            </a:extLst>
          </p:cNvPr>
          <p:cNvSpPr txBox="1">
            <a:spLocks/>
          </p:cNvSpPr>
          <p:nvPr/>
        </p:nvSpPr>
        <p:spPr>
          <a:xfrm>
            <a:off x="935730" y="25627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D59FD52-0685-A8F2-EC82-2DD7528CEB42}"/>
              </a:ext>
            </a:extLst>
          </p:cNvPr>
          <p:cNvSpPr/>
          <p:nvPr/>
        </p:nvSpPr>
        <p:spPr>
          <a:xfrm>
            <a:off x="2891395" y="3972654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Mercure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3" name="Image 2" descr="Température - Icônes mode gratuites">
            <a:extLst>
              <a:ext uri="{FF2B5EF4-FFF2-40B4-BE49-F238E27FC236}">
                <a16:creationId xmlns:a16="http://schemas.microsoft.com/office/drawing/2014/main" id="{E4437BBF-7DC9-F8A1-1004-718921DB46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657" y="2672095"/>
            <a:ext cx="626870" cy="62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DEE8D7-8BEF-1635-7486-5206A994E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905" y="1837408"/>
            <a:ext cx="2337329" cy="23373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870BDE-0CFD-9EA0-E7C9-3018DB33CC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745" y="2274418"/>
            <a:ext cx="2475816" cy="1734116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C229AB6-E63B-505F-4C53-34AC12845DFC}"/>
              </a:ext>
            </a:extLst>
          </p:cNvPr>
          <p:cNvSpPr/>
          <p:nvPr/>
        </p:nvSpPr>
        <p:spPr>
          <a:xfrm>
            <a:off x="6789311" y="4008534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Terre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8" name="Image 7" descr="Température - Icônes mode gratuites">
            <a:extLst>
              <a:ext uri="{FF2B5EF4-FFF2-40B4-BE49-F238E27FC236}">
                <a16:creationId xmlns:a16="http://schemas.microsoft.com/office/drawing/2014/main" id="{CE6420BF-2807-D28C-D138-946E48CB39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667" y="2738310"/>
            <a:ext cx="626870" cy="62687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07D80B-8364-7FA8-73B5-CB81C6B36D6B}"/>
              </a:ext>
            </a:extLst>
          </p:cNvPr>
          <p:cNvSpPr/>
          <p:nvPr/>
        </p:nvSpPr>
        <p:spPr>
          <a:xfrm>
            <a:off x="8800234" y="2925154"/>
            <a:ext cx="142647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15°C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86CDF5E-E34E-A0E5-5BE4-8A6373082AD7}"/>
              </a:ext>
            </a:extLst>
          </p:cNvPr>
          <p:cNvSpPr/>
          <p:nvPr/>
        </p:nvSpPr>
        <p:spPr>
          <a:xfrm>
            <a:off x="1475542" y="2842598"/>
            <a:ext cx="1343518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167°C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A6C95A-3A76-E0E6-29CF-40007BEBBE2E}"/>
              </a:ext>
            </a:extLst>
          </p:cNvPr>
          <p:cNvSpPr/>
          <p:nvPr/>
        </p:nvSpPr>
        <p:spPr>
          <a:xfrm>
            <a:off x="411984" y="4994893"/>
            <a:ext cx="11224008" cy="802573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La température de la Terre est </a:t>
            </a:r>
            <a:r>
              <a:rPr lang="fr-FR" sz="2800" dirty="0">
                <a:solidFill>
                  <a:srgbClr val="002060"/>
                </a:solidFill>
                <a:latin typeface="Calibri" panose="020F0502020204030204"/>
              </a:rPr>
              <a:t>…………………………………..</a:t>
            </a:r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 celle de Mercure.</a:t>
            </a: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04FDC7AC-6A2D-DDA0-6023-3B2948BC0919}"/>
              </a:ext>
            </a:extLst>
          </p:cNvPr>
          <p:cNvSpPr/>
          <p:nvPr/>
        </p:nvSpPr>
        <p:spPr>
          <a:xfrm>
            <a:off x="5266740" y="5131165"/>
            <a:ext cx="3523752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basse que</a:t>
            </a:r>
            <a:endParaRPr lang="fr-MA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466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2A23C-07EE-7B76-C065-861DF607B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F7C09D-4B45-FFB5-230A-B2E22C69E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93543"/>
            <a:ext cx="10372033" cy="267549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  <a:ea typeface="Calibri" panose="020F0502020204030204" pitchFamily="34" charset="0"/>
                <a:sym typeface="Hammersmith One"/>
              </a:rPr>
              <a:t>Levez la main pour répondre à la question.</a:t>
            </a:r>
            <a:endParaRPr lang="fr-FR" noProof="0" dirty="0">
              <a:solidFill>
                <a:schemeClr val="bg1">
                  <a:lumMod val="50000"/>
                </a:schemeClr>
              </a:solidFill>
              <a:ea typeface="Calibri" panose="020F0502020204030204" pitchFamily="34" charset="0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BBAE85-5411-091F-A9EF-EBD7405FAC2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Amener les élèves à employer les expressions de comparaison : </a:t>
            </a:r>
            <a:r>
              <a:rPr lang="fr-FR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plus basse que </a:t>
            </a:r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</a:t>
            </a:r>
            <a:r>
              <a:rPr lang="fr-FR" sz="11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plus élevée que</a:t>
            </a:r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0F1DF9A-AAD4-9741-FF59-3AA2F4B666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018" y="1731310"/>
            <a:ext cx="2472838" cy="236078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C1208F0-8F6D-3092-1124-3BB4702DF2C2}"/>
              </a:ext>
            </a:extLst>
          </p:cNvPr>
          <p:cNvSpPr txBox="1"/>
          <p:nvPr/>
        </p:nvSpPr>
        <p:spPr>
          <a:xfrm>
            <a:off x="949290" y="1118655"/>
            <a:ext cx="9330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5-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Complétez la phrase ci-dessous avec l’expression convenable.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27B1EF4-B5BB-F6D8-7403-2B30A4192E68}"/>
              </a:ext>
            </a:extLst>
          </p:cNvPr>
          <p:cNvSpPr/>
          <p:nvPr/>
        </p:nvSpPr>
        <p:spPr>
          <a:xfrm>
            <a:off x="411984" y="4994893"/>
            <a:ext cx="11224008" cy="802573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La température de la Terre est </a:t>
            </a:r>
            <a:r>
              <a:rPr lang="fr-FR" sz="2800" dirty="0">
                <a:solidFill>
                  <a:srgbClr val="002060"/>
                </a:solidFill>
                <a:latin typeface="Calibri" panose="020F0502020204030204"/>
              </a:rPr>
              <a:t>…………………………..</a:t>
            </a:r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 celle de Jupiter.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168DCF7-46AD-4336-0C19-6982D9E18789}"/>
              </a:ext>
            </a:extLst>
          </p:cNvPr>
          <p:cNvSpPr/>
          <p:nvPr/>
        </p:nvSpPr>
        <p:spPr>
          <a:xfrm>
            <a:off x="3415179" y="4129628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Jupiter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20" name="Image 19" descr="Température - Icônes mode gratuites">
            <a:extLst>
              <a:ext uri="{FF2B5EF4-FFF2-40B4-BE49-F238E27FC236}">
                <a16:creationId xmlns:a16="http://schemas.microsoft.com/office/drawing/2014/main" id="{CED4A668-A143-B0CB-7868-686FAC5575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177" y="2672095"/>
            <a:ext cx="626870" cy="62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EDA216F-A4E5-62A5-4099-97BCA4FBB4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905" y="1837408"/>
            <a:ext cx="2337329" cy="2337329"/>
          </a:xfrm>
          <a:prstGeom prst="rect">
            <a:avLst/>
          </a:prstGeom>
        </p:spPr>
      </p:pic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D075E9F-4B06-12AD-6295-CA68EF5C178C}"/>
              </a:ext>
            </a:extLst>
          </p:cNvPr>
          <p:cNvSpPr/>
          <p:nvPr/>
        </p:nvSpPr>
        <p:spPr>
          <a:xfrm>
            <a:off x="6789311" y="4008534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Terre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23" name="Image 22" descr="Température - Icônes mode gratuites">
            <a:extLst>
              <a:ext uri="{FF2B5EF4-FFF2-40B4-BE49-F238E27FC236}">
                <a16:creationId xmlns:a16="http://schemas.microsoft.com/office/drawing/2014/main" id="{F9C551E3-A0AB-209D-CB46-8BDF8F5EF6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667" y="2738310"/>
            <a:ext cx="626870" cy="62687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7CB9B56-E579-B7BE-B318-B126B627C2FE}"/>
              </a:ext>
            </a:extLst>
          </p:cNvPr>
          <p:cNvSpPr/>
          <p:nvPr/>
        </p:nvSpPr>
        <p:spPr>
          <a:xfrm>
            <a:off x="8800234" y="2925154"/>
            <a:ext cx="142647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15°C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01D542F-C438-7DBE-48D9-D54B66BD95B9}"/>
              </a:ext>
            </a:extLst>
          </p:cNvPr>
          <p:cNvSpPr/>
          <p:nvPr/>
        </p:nvSpPr>
        <p:spPr>
          <a:xfrm>
            <a:off x="1375062" y="2842598"/>
            <a:ext cx="1343518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-110°C</a:t>
            </a:r>
            <a:endParaRPr lang="fr-MA" sz="2400" dirty="0">
              <a:solidFill>
                <a:srgbClr val="FF0000"/>
              </a:solidFill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F06ECA86-43B6-90B9-F95B-8EE67ADC6F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026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E9A39-065B-F8CF-217B-2C7A5D26C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5F7668-E872-77A2-F849-F8D32124EC9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Si les élèves se sont trompés, expliquer pourquoi la réponse est fausse.  Si c’est juste, expliquer aussi.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78699256-5CF9-C7FD-E52F-0CACA730D4C2}"/>
              </a:ext>
            </a:extLst>
          </p:cNvPr>
          <p:cNvSpPr txBox="1">
            <a:spLocks/>
          </p:cNvSpPr>
          <p:nvPr/>
        </p:nvSpPr>
        <p:spPr>
          <a:xfrm>
            <a:off x="935730" y="27659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Parfait!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473E183-20D1-A5A0-975A-01D932391B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018" y="1731310"/>
            <a:ext cx="2472838" cy="2360787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BF5CF14-ACE9-1FD5-3BE0-9BB483F2D300}"/>
              </a:ext>
            </a:extLst>
          </p:cNvPr>
          <p:cNvSpPr/>
          <p:nvPr/>
        </p:nvSpPr>
        <p:spPr>
          <a:xfrm>
            <a:off x="411984" y="4994893"/>
            <a:ext cx="11224008" cy="802573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La température de la Terre est </a:t>
            </a:r>
            <a:r>
              <a:rPr lang="fr-FR" sz="2800" dirty="0">
                <a:solidFill>
                  <a:srgbClr val="002060"/>
                </a:solidFill>
                <a:latin typeface="Calibri" panose="020F0502020204030204"/>
              </a:rPr>
              <a:t>…………………………..</a:t>
            </a:r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 celle de Jupiter.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4129929-7748-5C21-2B0F-00DF0F5C1753}"/>
              </a:ext>
            </a:extLst>
          </p:cNvPr>
          <p:cNvSpPr/>
          <p:nvPr/>
        </p:nvSpPr>
        <p:spPr>
          <a:xfrm>
            <a:off x="3415179" y="4129628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Jupiter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17" name="Image 16" descr="Température - Icônes mode gratuites">
            <a:extLst>
              <a:ext uri="{FF2B5EF4-FFF2-40B4-BE49-F238E27FC236}">
                <a16:creationId xmlns:a16="http://schemas.microsoft.com/office/drawing/2014/main" id="{1904D536-F3F9-3047-3206-CED568D970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177" y="2672095"/>
            <a:ext cx="626870" cy="62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1CC3E21-E7C0-C9CF-22C3-B5872AE7B2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905" y="1837408"/>
            <a:ext cx="2337329" cy="2337329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92B1D0F-C11D-4E29-901D-19A81EBAFAB6}"/>
              </a:ext>
            </a:extLst>
          </p:cNvPr>
          <p:cNvSpPr/>
          <p:nvPr/>
        </p:nvSpPr>
        <p:spPr>
          <a:xfrm>
            <a:off x="6789311" y="4008534"/>
            <a:ext cx="1684516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Terre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20" name="Image 19" descr="Température - Icônes mode gratuites">
            <a:extLst>
              <a:ext uri="{FF2B5EF4-FFF2-40B4-BE49-F238E27FC236}">
                <a16:creationId xmlns:a16="http://schemas.microsoft.com/office/drawing/2014/main" id="{5021E0D9-5985-7B32-25DB-D602D2D30A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667" y="2738310"/>
            <a:ext cx="626870" cy="62687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2D4DBB68-49F1-0BC1-7F98-629D432728F5}"/>
              </a:ext>
            </a:extLst>
          </p:cNvPr>
          <p:cNvSpPr/>
          <p:nvPr/>
        </p:nvSpPr>
        <p:spPr>
          <a:xfrm>
            <a:off x="8800234" y="2925154"/>
            <a:ext cx="142647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15°C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24C1452F-7178-14EC-CAED-A14DB50BE339}"/>
              </a:ext>
            </a:extLst>
          </p:cNvPr>
          <p:cNvSpPr/>
          <p:nvPr/>
        </p:nvSpPr>
        <p:spPr>
          <a:xfrm>
            <a:off x="1375062" y="2842598"/>
            <a:ext cx="1343518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rgbClr val="FF0000"/>
                </a:solidFill>
              </a:rPr>
              <a:t>-110°C</a:t>
            </a:r>
            <a:endParaRPr lang="fr-MA" sz="2400" dirty="0">
              <a:solidFill>
                <a:srgbClr val="FF0000"/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61E91-67B3-E44D-0EC2-8780704F7AD0}"/>
              </a:ext>
            </a:extLst>
          </p:cNvPr>
          <p:cNvSpPr/>
          <p:nvPr/>
        </p:nvSpPr>
        <p:spPr>
          <a:xfrm>
            <a:off x="5847362" y="5141407"/>
            <a:ext cx="2725799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plus élevée que</a:t>
            </a:r>
            <a:endParaRPr lang="fr-MA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239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24" y="173989"/>
            <a:ext cx="10372033" cy="494349"/>
          </a:xfrm>
        </p:spPr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Maintenant, vous allez travailler en binôme. Chacun prend 3 minutes pour réaliser l’activité de la page 60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019" y="668338"/>
            <a:ext cx="10922713" cy="333611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doivent d’abord observer et de repérer les éléments du document avant de réaliser la tâche. Expliquer les mots difficiles.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4B046-155B-AD30-D57B-7D4BEE2679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8865" y="6303963"/>
            <a:ext cx="1225550" cy="471488"/>
          </a:xfrm>
        </p:spPr>
        <p:txBody>
          <a:bodyPr/>
          <a:lstStyle/>
          <a:p>
            <a:r>
              <a:rPr lang="fr-FR" b="1" noProof="0" dirty="0"/>
              <a:t>Page 60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41FCA5A-D2BA-F8B9-4000-BD185940D7F1}"/>
              </a:ext>
            </a:extLst>
          </p:cNvPr>
          <p:cNvGrpSpPr/>
          <p:nvPr/>
        </p:nvGrpSpPr>
        <p:grpSpPr>
          <a:xfrm>
            <a:off x="3945630" y="1119328"/>
            <a:ext cx="4279489" cy="5184635"/>
            <a:chOff x="5142656" y="1001949"/>
            <a:chExt cx="3337044" cy="3947275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DBD8159-D580-F7EF-7FE1-7B9B9DD18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42656" y="1001949"/>
              <a:ext cx="3337044" cy="1587526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CCDE36A3-C90C-40C2-E3C3-A55E0BCBE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142656" y="2607129"/>
              <a:ext cx="3337044" cy="1672261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77F9B0B-E9B3-538F-AC32-195F91FDDB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142656" y="4387538"/>
              <a:ext cx="3337044" cy="5616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1158393"/>
            <a:ext cx="9726520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334637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574618"/>
            <a:ext cx="9670770" cy="1226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565093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127723"/>
            <a:ext cx="9726521" cy="87711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Conditions de vie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Terre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Système solaire</a:t>
            </a:r>
            <a:endParaRPr lang="fr-FR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Soleil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Vénus, Mars, Jupiter……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Atmosphère 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155525"/>
            <a:ext cx="9463104" cy="8517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Comparer les caractéristiques physiques de la Terre avec celles d’autres planètes.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818964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b="1" noProof="0" dirty="0"/>
              <a:t>   Pendant le feedback, attirer l’attention des élèves sur les erreurs fréquentes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D’autres planètes possèdent de l’eau et une atmosphère, mais l’eau y existe uniquement sous forme gazeuse ou solide</a:t>
            </a:r>
            <a:r>
              <a:rPr lang="fr-FR" noProof="0" dirty="0"/>
              <a:t>.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12474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550635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11E358B-24C4-2908-7A6E-7FE02089E5BE}"/>
              </a:ext>
            </a:extLst>
          </p:cNvPr>
          <p:cNvSpPr txBox="1">
            <a:spLocks/>
          </p:cNvSpPr>
          <p:nvPr/>
        </p:nvSpPr>
        <p:spPr>
          <a:xfrm>
            <a:off x="2313268" y="3336052"/>
            <a:ext cx="9571892" cy="2093601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stratégies enseignées pendant le modelage et pratiques pendant la séance sont :</a:t>
            </a:r>
          </a:p>
          <a:p>
            <a:pPr marL="285750" lvl="0" indent="-2160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/>
              <a:t>Comparer les caractéristiques de la Terre avec celles d’une autre planète, en complétant des phrases.</a:t>
            </a:r>
          </a:p>
          <a:p>
            <a:pPr marL="285750" lvl="0" indent="-2160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/>
              <a:t>Déduire trois caractéristiques qui rendent la Terre favorable à la vie. </a:t>
            </a:r>
          </a:p>
          <a:p>
            <a:pPr marL="69750" indent="0">
              <a:lnSpc>
                <a:spcPct val="100000"/>
              </a:lnSpc>
              <a:spcBef>
                <a:spcPts val="0"/>
              </a:spcBef>
              <a:buClrTx/>
              <a:defRPr/>
            </a:pPr>
            <a:r>
              <a:rPr lang="fr-FR" b="1" dirty="0">
                <a:solidFill>
                  <a:prstClr val="black"/>
                </a:solidFill>
              </a:rPr>
              <a:t>Les outils </a:t>
            </a:r>
          </a:p>
          <a:p>
            <a:pPr marL="263525" lvl="0" indent="-173038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/>
              <a:t>Texte et un tableau comparatif</a:t>
            </a:r>
            <a:r>
              <a:rPr lang="fr-FR" dirty="0">
                <a:solidFill>
                  <a:prstClr val="black"/>
                </a:solidFill>
              </a:rPr>
              <a:t>.</a:t>
            </a:r>
          </a:p>
          <a:p>
            <a:pPr marL="263525" lvl="0" indent="-173038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Carte lexicale.</a:t>
            </a:r>
          </a:p>
          <a:p>
            <a:pPr marL="263525" lvl="0" indent="-173038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Fiche technique.</a:t>
            </a:r>
          </a:p>
          <a:p>
            <a:pPr marL="28575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3E05-291C-7D0E-97E3-48B70DF0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09EB80E7-9533-F99E-2B7C-9BECCFD96C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537"/>
          <a:stretch>
            <a:fillRect/>
          </a:stretch>
        </p:blipFill>
        <p:spPr>
          <a:xfrm>
            <a:off x="2456118" y="2925579"/>
            <a:ext cx="7318363" cy="375722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5E06C5D-D890-10EC-48A4-AD6137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C1EE1C-9AB4-A85C-FE1B-1AEDAC6E85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FED57A5C-609E-770E-953D-B9BFBBB9779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4A92D93-EC3C-4302-8CB7-DC09C04F73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4029" y="1022722"/>
            <a:ext cx="3823941" cy="18632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3F775F7-90B0-116E-C9D8-8918AEDB5E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4094182" y="3861347"/>
            <a:ext cx="534198" cy="53419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5075C98-D0E4-7557-7E4D-96FB45B027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6607808" y="4646492"/>
            <a:ext cx="534198" cy="53419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0E677D3-A83E-4479-E486-C3C4BCCA2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4094183" y="5401829"/>
            <a:ext cx="534198" cy="534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589DD82-EE4F-425E-478D-CCE71468F4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6607808" y="6159578"/>
            <a:ext cx="534198" cy="53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42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836FD-1386-4453-2AE2-C99CB5479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12BA652-67E7-7E7C-28CE-5C2F4FC04F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520" b="-2402"/>
          <a:stretch>
            <a:fillRect/>
          </a:stretch>
        </p:blipFill>
        <p:spPr>
          <a:xfrm>
            <a:off x="384523" y="4430688"/>
            <a:ext cx="11422954" cy="21790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BBD474-A398-E044-1C7C-14A84F14C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378" y="1286278"/>
            <a:ext cx="5799510" cy="28257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8EC3A7B-AED6-5876-2CFC-8ABE6845F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FFDAF4-52EC-56A1-80B9-6F2BD7F41BE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61F95F66-3F35-7CE5-626D-FFFDD4C5BF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7BC7092-3F94-71F5-5E84-2D58CE9F04F7}"/>
              </a:ext>
            </a:extLst>
          </p:cNvPr>
          <p:cNvSpPr txBox="1"/>
          <p:nvPr/>
        </p:nvSpPr>
        <p:spPr>
          <a:xfrm>
            <a:off x="1530664" y="5077558"/>
            <a:ext cx="9130672" cy="1220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température moyenne à la surface est convenable (15°C).</a:t>
            </a: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présence d’atmosphère riche en O2.</a:t>
            </a:r>
          </a:p>
        </p:txBody>
      </p:sp>
    </p:spTree>
    <p:extLst>
      <p:ext uri="{BB962C8B-B14F-4D97-AF65-F5344CB8AC3E}">
        <p14:creationId xmlns:p14="http://schemas.microsoft.com/office/powerpoint/2010/main" val="3289055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61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71377"/>
            <a:ext cx="10372459" cy="29932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difficulté, Insister sur le travail individuel.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D022F8F5-FBB2-E616-9B3F-3ECDCE389E67}"/>
              </a:ext>
            </a:extLst>
          </p:cNvPr>
          <p:cNvGrpSpPr/>
          <p:nvPr/>
        </p:nvGrpSpPr>
        <p:grpSpPr>
          <a:xfrm>
            <a:off x="3372618" y="1083535"/>
            <a:ext cx="5145370" cy="5290050"/>
            <a:chOff x="3372618" y="1083535"/>
            <a:chExt cx="5145370" cy="5290050"/>
          </a:xfrm>
        </p:grpSpPr>
        <p:pic>
          <p:nvPicPr>
            <p:cNvPr id="5" name="Image 4" descr="Une image contenant texte, capture d’écran, Police&#10;&#10;Le contenu généré par l’IA peut être incorrect.">
              <a:extLst>
                <a:ext uri="{FF2B5EF4-FFF2-40B4-BE49-F238E27FC236}">
                  <a16:creationId xmlns:a16="http://schemas.microsoft.com/office/drawing/2014/main" id="{EAC4DB8B-99EA-595F-ADA6-93CE97BF6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72618" y="1083535"/>
              <a:ext cx="5141463" cy="2473582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Police, nombre&#10;&#10;Le contenu généré par l’IA peut être incorrect.">
              <a:extLst>
                <a:ext uri="{FF2B5EF4-FFF2-40B4-BE49-F238E27FC236}">
                  <a16:creationId xmlns:a16="http://schemas.microsoft.com/office/drawing/2014/main" id="{BC9FC888-9901-1A4B-4CA5-06646A83E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372618" y="3557117"/>
              <a:ext cx="5145370" cy="2816468"/>
            </a:xfrm>
            <a:prstGeom prst="rect">
              <a:avLst/>
            </a:prstGeom>
          </p:spPr>
        </p:pic>
      </p:grp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451BB45-E920-A80A-5917-932D076972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8865" y="6303963"/>
            <a:ext cx="1225550" cy="471488"/>
          </a:xfrm>
        </p:spPr>
        <p:txBody>
          <a:bodyPr/>
          <a:lstStyle/>
          <a:p>
            <a:r>
              <a:rPr lang="fr-FR" b="1" noProof="0" dirty="0"/>
              <a:t>Page 61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B8FF52CC-4E45-9E56-8B32-48E03873FBD9}"/>
              </a:ext>
            </a:extLst>
          </p:cNvPr>
          <p:cNvCxnSpPr>
            <a:cxnSpLocks/>
          </p:cNvCxnSpPr>
          <p:nvPr/>
        </p:nvCxnSpPr>
        <p:spPr>
          <a:xfrm flipH="1">
            <a:off x="7174523" y="3429000"/>
            <a:ext cx="2230734" cy="9319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42494F9-22E2-EC3B-F21B-837EE13C79A8}"/>
              </a:ext>
            </a:extLst>
          </p:cNvPr>
          <p:cNvSpPr txBox="1"/>
          <p:nvPr/>
        </p:nvSpPr>
        <p:spPr>
          <a:xfrm>
            <a:off x="9405257" y="3054559"/>
            <a:ext cx="1287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Jupiter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AFFD5CF-EAD4-D744-107F-D805BC4C24E8}"/>
              </a:ext>
            </a:extLst>
          </p:cNvPr>
          <p:cNvCxnSpPr/>
          <p:nvPr/>
        </p:nvCxnSpPr>
        <p:spPr>
          <a:xfrm>
            <a:off x="7013749" y="4481564"/>
            <a:ext cx="4622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BABF3D6E-C167-F0E6-A96E-F0CBDF0943C9}"/>
              </a:ext>
            </a:extLst>
          </p:cNvPr>
          <p:cNvSpPr txBox="1"/>
          <p:nvPr/>
        </p:nvSpPr>
        <p:spPr>
          <a:xfrm>
            <a:off x="8661678" y="2422441"/>
            <a:ext cx="3340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À rectifier sur vos livrets </a:t>
            </a:r>
          </a:p>
        </p:txBody>
      </p: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0C54971C-F751-A1A7-13D9-0F6478B2E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43585"/>
          <a:stretch>
            <a:fillRect/>
          </a:stretch>
        </p:blipFill>
        <p:spPr>
          <a:xfrm>
            <a:off x="1396260" y="3708548"/>
            <a:ext cx="9450119" cy="291822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24807E0-D93C-6667-9367-008E927511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" t="3846" r="639" b="1086"/>
          <a:stretch>
            <a:fillRect/>
          </a:stretch>
        </p:blipFill>
        <p:spPr>
          <a:xfrm>
            <a:off x="3117776" y="1067705"/>
            <a:ext cx="6194777" cy="259391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9547EB6-3FE3-9AE0-3A47-2FA077ED9E1E}"/>
              </a:ext>
            </a:extLst>
          </p:cNvPr>
          <p:cNvSpPr txBox="1"/>
          <p:nvPr/>
        </p:nvSpPr>
        <p:spPr>
          <a:xfrm>
            <a:off x="3964380" y="4462626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MA" sz="2400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9CD9177-D8B2-EAE4-E378-72D035F1B125}"/>
              </a:ext>
            </a:extLst>
          </p:cNvPr>
          <p:cNvSpPr txBox="1"/>
          <p:nvPr/>
        </p:nvSpPr>
        <p:spPr>
          <a:xfrm>
            <a:off x="7225740" y="4462626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Jupiter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MA" sz="2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038E7D2-6FDF-B146-E54D-9D4ADF4D7F32}"/>
              </a:ext>
            </a:extLst>
          </p:cNvPr>
          <p:cNvSpPr txBox="1"/>
          <p:nvPr/>
        </p:nvSpPr>
        <p:spPr>
          <a:xfrm>
            <a:off x="4401260" y="5001059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riche</a:t>
            </a:r>
            <a:endParaRPr lang="fr-MA" sz="24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B73C54A-75DB-0892-5010-F65D3AC18D03}"/>
              </a:ext>
            </a:extLst>
          </p:cNvPr>
          <p:cNvSpPr txBox="1"/>
          <p:nvPr/>
        </p:nvSpPr>
        <p:spPr>
          <a:xfrm>
            <a:off x="9091659" y="4995913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pauvre</a:t>
            </a:r>
            <a:endParaRPr lang="fr-MA" sz="2400" b="1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66FB2B5-1A6D-7BB6-FB05-603C84C7790A}"/>
              </a:ext>
            </a:extLst>
          </p:cNvPr>
          <p:cNvSpPr txBox="1"/>
          <p:nvPr/>
        </p:nvSpPr>
        <p:spPr>
          <a:xfrm>
            <a:off x="4716220" y="5510463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Terre</a:t>
            </a:r>
            <a:endParaRPr lang="fr-MA" sz="24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65C74AC-ECAE-3C4E-440F-768E8F159B71}"/>
              </a:ext>
            </a:extLst>
          </p:cNvPr>
          <p:cNvSpPr txBox="1"/>
          <p:nvPr/>
        </p:nvSpPr>
        <p:spPr>
          <a:xfrm>
            <a:off x="7042860" y="5500303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élevée</a:t>
            </a:r>
            <a:endParaRPr lang="fr-MA" sz="24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C0338B8-1189-E65A-9338-5E10BC3A6D06}"/>
              </a:ext>
            </a:extLst>
          </p:cNvPr>
          <p:cNvSpPr txBox="1"/>
          <p:nvPr/>
        </p:nvSpPr>
        <p:spPr>
          <a:xfrm>
            <a:off x="3779655" y="6037627"/>
            <a:ext cx="123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proche</a:t>
            </a:r>
            <a:endParaRPr lang="fr-MA" sz="24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65BB411-18DE-AB45-1C2E-574840A35061}"/>
              </a:ext>
            </a:extLst>
          </p:cNvPr>
          <p:cNvSpPr txBox="1"/>
          <p:nvPr/>
        </p:nvSpPr>
        <p:spPr>
          <a:xfrm>
            <a:off x="8098584" y="5087901"/>
            <a:ext cx="80587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Jupiter </a:t>
            </a:r>
            <a:endParaRPr lang="fr-MA" b="1" dirty="0"/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8989C-F156-5420-D3A0-E3BA55438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668685B-E25A-924D-D97E-A5F63420A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40" t="3846" r="639" b="1086"/>
          <a:stretch>
            <a:fillRect/>
          </a:stretch>
        </p:blipFill>
        <p:spPr>
          <a:xfrm>
            <a:off x="2802466" y="1248679"/>
            <a:ext cx="6194777" cy="259391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C34F372-0FE1-308E-F136-F23F21ED3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46F046-683A-7634-28EC-2718F11DBF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A5355082-820C-E0C4-F50C-1A7A8D28729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0" name="Image 9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23B4630-A31D-E57C-0B5F-34FA3C2A5A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7628" b="-1313"/>
          <a:stretch>
            <a:fillRect/>
          </a:stretch>
        </p:blipFill>
        <p:spPr>
          <a:xfrm>
            <a:off x="357668" y="3824651"/>
            <a:ext cx="11476664" cy="274431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7F3EDAC-1F4A-0A5F-9957-CA8A577F9CDA}"/>
              </a:ext>
            </a:extLst>
          </p:cNvPr>
          <p:cNvSpPr txBox="1"/>
          <p:nvPr/>
        </p:nvSpPr>
        <p:spPr>
          <a:xfrm>
            <a:off x="1303166" y="4413402"/>
            <a:ext cx="8949810" cy="1850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température moyenne à la surface est convenable (15°C).</a:t>
            </a: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présence d’atmosphère riche en O2.</a:t>
            </a:r>
          </a:p>
          <a:p>
            <a:pPr marL="342900" indent="-3429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présence d’eau liquide à la surface.</a:t>
            </a:r>
          </a:p>
        </p:txBody>
      </p:sp>
    </p:spTree>
    <p:extLst>
      <p:ext uri="{BB962C8B-B14F-4D97-AF65-F5344CB8AC3E}">
        <p14:creationId xmlns:p14="http://schemas.microsoft.com/office/powerpoint/2010/main" val="3295285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47680" y="2250395"/>
            <a:ext cx="9590036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593196" y="2232463"/>
            <a:ext cx="9244519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>
                <a:solidFill>
                  <a:srgbClr val="106585"/>
                </a:solidFill>
              </a:rPr>
              <a:t> Comparer les caractéristiques physiques de la Terre avec celles d’autres planètes.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40" y="1967118"/>
            <a:ext cx="805544" cy="8055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7DA7177-375F-F31C-41BD-4DEE7028C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02" y="3214021"/>
            <a:ext cx="4457889" cy="2975641"/>
          </a:xfrm>
          <a:prstGeom prst="rect">
            <a:avLst/>
          </a:prstGeom>
        </p:spPr>
      </p:pic>
      <p:pic>
        <p:nvPicPr>
          <p:cNvPr id="8" name="Picture 2" descr="Perseverance sur Mars : comment revoir la mission martienne">
            <a:extLst>
              <a:ext uri="{FF2B5EF4-FFF2-40B4-BE49-F238E27FC236}">
                <a16:creationId xmlns:a16="http://schemas.microsoft.com/office/drawing/2014/main" id="{CF618BCB-6253-8CCA-4588-55907B27E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697" y="3214021"/>
            <a:ext cx="5290029" cy="297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E49B6-6854-0D7E-7A81-3A83B130E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626D2CAF-5EB7-8030-61D2-CE350E903A2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5F1DBA9E-3391-C68F-2E1E-72610364621D}"/>
              </a:ext>
            </a:extLst>
          </p:cNvPr>
          <p:cNvSpPr txBox="1">
            <a:spLocks/>
          </p:cNvSpPr>
          <p:nvPr/>
        </p:nvSpPr>
        <p:spPr>
          <a:xfrm>
            <a:off x="957453" y="304278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terminer, voici les deux étapes, que j’ai suivi pour répondre à la tâche demandée.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F861972-02BD-481E-B480-B40E7DC48A47}"/>
              </a:ext>
            </a:extLst>
          </p:cNvPr>
          <p:cNvGrpSpPr/>
          <p:nvPr/>
        </p:nvGrpSpPr>
        <p:grpSpPr>
          <a:xfrm>
            <a:off x="453040" y="3937598"/>
            <a:ext cx="11285919" cy="478193"/>
            <a:chOff x="674377" y="1225112"/>
            <a:chExt cx="10527038" cy="478193"/>
          </a:xfrm>
        </p:grpSpPr>
        <p:sp>
          <p:nvSpPr>
            <p:cNvPr id="11" name="Google Shape;443;p19">
              <a:extLst>
                <a:ext uri="{FF2B5EF4-FFF2-40B4-BE49-F238E27FC236}">
                  <a16:creationId xmlns:a16="http://schemas.microsoft.com/office/drawing/2014/main" id="{B625A1D1-F6A8-3A3B-3CB1-585374E3537C}"/>
                </a:ext>
              </a:extLst>
            </p:cNvPr>
            <p:cNvSpPr/>
            <p:nvPr/>
          </p:nvSpPr>
          <p:spPr>
            <a:xfrm>
              <a:off x="674377" y="1225112"/>
              <a:ext cx="10527038" cy="47668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2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2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</a:t>
              </a:r>
              <a:r>
                <a:rPr lang="fr-FR" sz="21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Je </a:t>
              </a:r>
              <a:r>
                <a:rPr lang="fr-FR" sz="21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p</a:t>
              </a:r>
              <a:r>
                <a:rPr lang="fr-FR" sz="21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récise la conséquence de ces caractéristiques sur Terre. 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6FC05D7-B88E-2442-4BC4-4E96EF6976DC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55AD0F8-3FEC-8E8B-279B-9E4310098050}"/>
              </a:ext>
            </a:extLst>
          </p:cNvPr>
          <p:cNvGrpSpPr/>
          <p:nvPr/>
        </p:nvGrpSpPr>
        <p:grpSpPr>
          <a:xfrm>
            <a:off x="453040" y="2442209"/>
            <a:ext cx="11285919" cy="478193"/>
            <a:chOff x="674377" y="1225112"/>
            <a:chExt cx="10527038" cy="478193"/>
          </a:xfrm>
        </p:grpSpPr>
        <p:sp>
          <p:nvSpPr>
            <p:cNvPr id="14" name="Google Shape;443;p19">
              <a:extLst>
                <a:ext uri="{FF2B5EF4-FFF2-40B4-BE49-F238E27FC236}">
                  <a16:creationId xmlns:a16="http://schemas.microsoft.com/office/drawing/2014/main" id="{53C36365-D64E-279F-AD22-EBAB0883FA54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Je c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ompare les caractéristiques de la Terre avec celles de Mercure, en complétant les phrases.</a:t>
              </a: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030E7CC9-D505-AEDE-CE6E-1EFCE391CF9F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BD27D31-06D9-A15D-714D-7F3789C02C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288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0BF3A10-017D-5495-781D-9A051FD19B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325" y="2048759"/>
            <a:ext cx="1684515" cy="117987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58178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Nous avons comparé les caractéristiques de la Terre à celles des autres planètes du système solaire.</a:t>
            </a:r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3A67868-B17F-7F45-18BD-1CD7E5E09CE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707B708-48C3-E328-12F7-F3913E4F4088}"/>
              </a:ext>
            </a:extLst>
          </p:cNvPr>
          <p:cNvSpPr/>
          <p:nvPr/>
        </p:nvSpPr>
        <p:spPr>
          <a:xfrm>
            <a:off x="8651888" y="1736202"/>
            <a:ext cx="130139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b="1" dirty="0">
                <a:solidFill>
                  <a:schemeClr val="tx1"/>
                </a:solidFill>
              </a:rPr>
              <a:t>Mercure</a:t>
            </a:r>
            <a:endParaRPr lang="fr-MA" dirty="0">
              <a:solidFill>
                <a:schemeClr val="tx1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A3285C60-2E4F-5201-8C5B-443288B7DEB2}"/>
              </a:ext>
            </a:extLst>
          </p:cNvPr>
          <p:cNvSpPr/>
          <p:nvPr/>
        </p:nvSpPr>
        <p:spPr>
          <a:xfrm>
            <a:off x="8336963" y="5087892"/>
            <a:ext cx="2635094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Autres planètes</a:t>
            </a:r>
            <a:endParaRPr lang="fr-MA" sz="24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B8241F3-35DE-0CAE-06D5-D8EF4BEB172D}"/>
              </a:ext>
            </a:extLst>
          </p:cNvPr>
          <p:cNvSpPr/>
          <p:nvPr/>
        </p:nvSpPr>
        <p:spPr>
          <a:xfrm>
            <a:off x="2118004" y="5087892"/>
            <a:ext cx="130139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2400" b="1" dirty="0">
                <a:solidFill>
                  <a:schemeClr val="tx1"/>
                </a:solidFill>
              </a:rPr>
              <a:t>Terre</a:t>
            </a:r>
            <a:endParaRPr lang="fr-MA" sz="2400" dirty="0">
              <a:solidFill>
                <a:schemeClr val="tx1"/>
              </a:solidFill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B293D0C-1283-DF4C-0DD9-0BECFDA8D1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928" y="2863689"/>
            <a:ext cx="2349984" cy="2243500"/>
          </a:xfrm>
          <a:prstGeom prst="rect">
            <a:avLst/>
          </a:prstGeom>
        </p:spPr>
      </p:pic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E60E217-C74F-AFBC-7269-EA31FED511C0}"/>
              </a:ext>
            </a:extLst>
          </p:cNvPr>
          <p:cNvSpPr/>
          <p:nvPr/>
        </p:nvSpPr>
        <p:spPr>
          <a:xfrm>
            <a:off x="10303990" y="2452791"/>
            <a:ext cx="130139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b="1" dirty="0">
                <a:solidFill>
                  <a:schemeClr val="tx1"/>
                </a:solidFill>
              </a:rPr>
              <a:t>Jupiter</a:t>
            </a:r>
            <a:endParaRPr lang="fr-MA" dirty="0">
              <a:solidFill>
                <a:schemeClr val="tx1"/>
              </a:solidFill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E19E207-A27E-C40D-14ED-0AAFACBBDD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082" y="3617401"/>
            <a:ext cx="1128756" cy="112699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FDED067-2315-8124-BE40-18068869B93C}"/>
              </a:ext>
            </a:extLst>
          </p:cNvPr>
          <p:cNvSpPr/>
          <p:nvPr/>
        </p:nvSpPr>
        <p:spPr>
          <a:xfrm>
            <a:off x="7650480" y="3168982"/>
            <a:ext cx="1301390" cy="4551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b="1" dirty="0">
                <a:solidFill>
                  <a:schemeClr val="tx1"/>
                </a:solidFill>
              </a:rPr>
              <a:t>Mars</a:t>
            </a:r>
            <a:endParaRPr lang="fr-MA" dirty="0">
              <a:solidFill>
                <a:schemeClr val="tx1"/>
              </a:solidFill>
            </a:endParaRPr>
          </a:p>
        </p:txBody>
      </p:sp>
      <p:pic>
        <p:nvPicPr>
          <p:cNvPr id="15362" name="Picture 2" descr="Commande radio avec touches Trend | Sistematica Srl">
            <a:extLst>
              <a:ext uri="{FF2B5EF4-FFF2-40B4-BE49-F238E27FC236}">
                <a16:creationId xmlns:a16="http://schemas.microsoft.com/office/drawing/2014/main" id="{4840C1CE-6E66-A26C-DE8E-386AB04B3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049" y="3300265"/>
            <a:ext cx="1033328" cy="103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texte, carte, planète, sphère&#10;&#10;Le contenu généré par l’IA peut être incorrect.">
            <a:extLst>
              <a:ext uri="{FF2B5EF4-FFF2-40B4-BE49-F238E27FC236}">
                <a16:creationId xmlns:a16="http://schemas.microsoft.com/office/drawing/2014/main" id="{E5206585-D4BE-8DF8-E2AF-0BC70E8C8EA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E6F8E4"/>
              </a:clrFrom>
              <a:clrTo>
                <a:srgbClr val="E6F8E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865" y="2399393"/>
            <a:ext cx="5953135" cy="283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2A2F7-A127-79A6-1FBC-996A6008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F09585-DAEC-99D9-1383-8C0CAE3B56D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9D29D1-33A0-F4D5-7BC5-85FA1BCFBE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5" name="Google Shape;2000;p176">
            <a:extLst>
              <a:ext uri="{FF2B5EF4-FFF2-40B4-BE49-F238E27FC236}">
                <a16:creationId xmlns:a16="http://schemas.microsoft.com/office/drawing/2014/main" id="{3CE84197-8550-38EB-5788-01416BBC64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15761" y="96831"/>
            <a:ext cx="7620804" cy="35320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on termine par cette carte lexicale.</a:t>
            </a:r>
          </a:p>
        </p:txBody>
      </p:sp>
      <p:grpSp>
        <p:nvGrpSpPr>
          <p:cNvPr id="10" name="Google Shape;2004;p176">
            <a:extLst>
              <a:ext uri="{FF2B5EF4-FFF2-40B4-BE49-F238E27FC236}">
                <a16:creationId xmlns:a16="http://schemas.microsoft.com/office/drawing/2014/main" id="{517EC03A-5F50-A15A-DD2B-A7332603A652}"/>
              </a:ext>
            </a:extLst>
          </p:cNvPr>
          <p:cNvGrpSpPr/>
          <p:nvPr/>
        </p:nvGrpSpPr>
        <p:grpSpPr>
          <a:xfrm>
            <a:off x="378372" y="1263731"/>
            <a:ext cx="11435255" cy="5257649"/>
            <a:chOff x="279385" y="1039998"/>
            <a:chExt cx="8585230" cy="3943237"/>
          </a:xfrm>
        </p:grpSpPr>
        <p:sp>
          <p:nvSpPr>
            <p:cNvPr id="11" name="Google Shape;2005;p176">
              <a:extLst>
                <a:ext uri="{FF2B5EF4-FFF2-40B4-BE49-F238E27FC236}">
                  <a16:creationId xmlns:a16="http://schemas.microsoft.com/office/drawing/2014/main" id="{515B2D7E-A000-12D9-549A-A9369A4345FA}"/>
                </a:ext>
              </a:extLst>
            </p:cNvPr>
            <p:cNvSpPr/>
            <p:nvPr/>
          </p:nvSpPr>
          <p:spPr>
            <a:xfrm>
              <a:off x="302037" y="1426310"/>
              <a:ext cx="8562578" cy="35569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" name="Google Shape;2006;p176">
              <a:extLst>
                <a:ext uri="{FF2B5EF4-FFF2-40B4-BE49-F238E27FC236}">
                  <a16:creationId xmlns:a16="http://schemas.microsoft.com/office/drawing/2014/main" id="{1EDC52B9-6636-608C-9E99-B0C94BCCA5F8}"/>
                </a:ext>
              </a:extLst>
            </p:cNvPr>
            <p:cNvSpPr/>
            <p:nvPr/>
          </p:nvSpPr>
          <p:spPr>
            <a:xfrm>
              <a:off x="3242372" y="2222729"/>
              <a:ext cx="2257542" cy="115539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Comparer les caractéristiques physiques de la Terre avec celles d’autres planètes.</a:t>
              </a:r>
            </a:p>
          </p:txBody>
        </p:sp>
        <p:sp>
          <p:nvSpPr>
            <p:cNvPr id="13" name="Google Shape;2007;p176">
              <a:extLst>
                <a:ext uri="{FF2B5EF4-FFF2-40B4-BE49-F238E27FC236}">
                  <a16:creationId xmlns:a16="http://schemas.microsoft.com/office/drawing/2014/main" id="{A88638D1-0117-440F-F5A3-3D2C880BB20F}"/>
                </a:ext>
              </a:extLst>
            </p:cNvPr>
            <p:cNvSpPr/>
            <p:nvPr/>
          </p:nvSpPr>
          <p:spPr>
            <a:xfrm>
              <a:off x="477984" y="1867113"/>
              <a:ext cx="2126254" cy="1628546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2008;p176">
              <a:extLst>
                <a:ext uri="{FF2B5EF4-FFF2-40B4-BE49-F238E27FC236}">
                  <a16:creationId xmlns:a16="http://schemas.microsoft.com/office/drawing/2014/main" id="{F24B657B-A153-5014-FD22-78DE095C3277}"/>
                </a:ext>
              </a:extLst>
            </p:cNvPr>
            <p:cNvSpPr txBox="1"/>
            <p:nvPr/>
          </p:nvSpPr>
          <p:spPr>
            <a:xfrm>
              <a:off x="3468493" y="1843485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Ma tâche :</a:t>
              </a:r>
            </a:p>
          </p:txBody>
        </p:sp>
        <p:sp>
          <p:nvSpPr>
            <p:cNvPr id="24" name="Google Shape;2009;p176">
              <a:extLst>
                <a:ext uri="{FF2B5EF4-FFF2-40B4-BE49-F238E27FC236}">
                  <a16:creationId xmlns:a16="http://schemas.microsoft.com/office/drawing/2014/main" id="{F6A9FC48-6533-6B59-2389-D6B83DB6761B}"/>
                </a:ext>
              </a:extLst>
            </p:cNvPr>
            <p:cNvSpPr txBox="1"/>
            <p:nvPr/>
          </p:nvSpPr>
          <p:spPr>
            <a:xfrm>
              <a:off x="579223" y="1589910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Termes thématiques :</a:t>
              </a:r>
            </a:p>
          </p:txBody>
        </p:sp>
        <p:sp>
          <p:nvSpPr>
            <p:cNvPr id="25" name="Google Shape;2010;p176">
              <a:extLst>
                <a:ext uri="{FF2B5EF4-FFF2-40B4-BE49-F238E27FC236}">
                  <a16:creationId xmlns:a16="http://schemas.microsoft.com/office/drawing/2014/main" id="{845532FD-3B1C-7FF9-C92E-6A714278CC5C}"/>
                </a:ext>
              </a:extLst>
            </p:cNvPr>
            <p:cNvSpPr/>
            <p:nvPr/>
          </p:nvSpPr>
          <p:spPr>
            <a:xfrm>
              <a:off x="6446463" y="1515824"/>
              <a:ext cx="2040393" cy="974479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2011;p176">
              <a:extLst>
                <a:ext uri="{FF2B5EF4-FFF2-40B4-BE49-F238E27FC236}">
                  <a16:creationId xmlns:a16="http://schemas.microsoft.com/office/drawing/2014/main" id="{588F9C4D-3F77-3B4D-BBCC-200AF0B7DCF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Verbes de consigne</a:t>
              </a:r>
            </a:p>
          </p:txBody>
        </p:sp>
        <p:sp>
          <p:nvSpPr>
            <p:cNvPr id="27" name="Google Shape;2012;p176">
              <a:extLst>
                <a:ext uri="{FF2B5EF4-FFF2-40B4-BE49-F238E27FC236}">
                  <a16:creationId xmlns:a16="http://schemas.microsoft.com/office/drawing/2014/main" id="{0F142F07-76D1-C674-FFB9-8C3B3FFCA1E6}"/>
                </a:ext>
              </a:extLst>
            </p:cNvPr>
            <p:cNvSpPr/>
            <p:nvPr/>
          </p:nvSpPr>
          <p:spPr>
            <a:xfrm>
              <a:off x="645868" y="3995012"/>
              <a:ext cx="4778096" cy="826675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2013;p176">
              <a:extLst>
                <a:ext uri="{FF2B5EF4-FFF2-40B4-BE49-F238E27FC236}">
                  <a16:creationId xmlns:a16="http://schemas.microsoft.com/office/drawing/2014/main" id="{0EC74FB1-6CB4-6E28-56B1-58AF473F71CD}"/>
                </a:ext>
              </a:extLst>
            </p:cNvPr>
            <p:cNvSpPr txBox="1"/>
            <p:nvPr/>
          </p:nvSpPr>
          <p:spPr>
            <a:xfrm>
              <a:off x="630227" y="3731581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Structures pour répondre </a:t>
              </a:r>
            </a:p>
          </p:txBody>
        </p:sp>
        <p:sp>
          <p:nvSpPr>
            <p:cNvPr id="29" name="Google Shape;2015;p176">
              <a:extLst>
                <a:ext uri="{FF2B5EF4-FFF2-40B4-BE49-F238E27FC236}">
                  <a16:creationId xmlns:a16="http://schemas.microsoft.com/office/drawing/2014/main" id="{6F28A608-6CD6-C053-EA93-7265147129A4}"/>
                </a:ext>
              </a:extLst>
            </p:cNvPr>
            <p:cNvSpPr txBox="1"/>
            <p:nvPr/>
          </p:nvSpPr>
          <p:spPr>
            <a:xfrm>
              <a:off x="499615" y="2249551"/>
              <a:ext cx="2051594" cy="9002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342900" marR="0" lvl="0" indent="-34290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Wingdings" panose="05000000000000000000" pitchFamily="2" charset="2"/>
                <a:buChar char="§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Système solaire</a:t>
              </a:r>
            </a:p>
            <a:p>
              <a:pPr marL="342900" marR="0" lvl="0" indent="-34290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Wingdings" panose="05000000000000000000" pitchFamily="2" charset="2"/>
                <a:buChar char="§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Atmosphère </a:t>
              </a:r>
            </a:p>
            <a:p>
              <a:pPr marL="342900" marR="0" lvl="0" indent="-34290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Wingdings" panose="05000000000000000000" pitchFamily="2" charset="2"/>
                <a:buChar char="§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Planète</a:t>
              </a:r>
            </a:p>
          </p:txBody>
        </p:sp>
        <p:sp>
          <p:nvSpPr>
            <p:cNvPr id="30" name="Google Shape;2016;p176">
              <a:extLst>
                <a:ext uri="{FF2B5EF4-FFF2-40B4-BE49-F238E27FC236}">
                  <a16:creationId xmlns:a16="http://schemas.microsoft.com/office/drawing/2014/main" id="{CB9F0762-26E9-C4DB-55C3-1BF94C195335}"/>
                </a:ext>
              </a:extLst>
            </p:cNvPr>
            <p:cNvSpPr txBox="1"/>
            <p:nvPr/>
          </p:nvSpPr>
          <p:spPr>
            <a:xfrm>
              <a:off x="6619292" y="1658846"/>
              <a:ext cx="1599592" cy="623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R="0" lvl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Comparer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Déduire   </a:t>
              </a:r>
            </a:p>
          </p:txBody>
        </p:sp>
        <p:sp>
          <p:nvSpPr>
            <p:cNvPr id="31" name="Google Shape;2017;p176">
              <a:extLst>
                <a:ext uri="{FF2B5EF4-FFF2-40B4-BE49-F238E27FC236}">
                  <a16:creationId xmlns:a16="http://schemas.microsoft.com/office/drawing/2014/main" id="{C02B5997-19E3-61A3-620E-54335FF0F114}"/>
                </a:ext>
              </a:extLst>
            </p:cNvPr>
            <p:cNvSpPr/>
            <p:nvPr/>
          </p:nvSpPr>
          <p:spPr>
            <a:xfrm>
              <a:off x="6459925" y="2620118"/>
              <a:ext cx="2027023" cy="103847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" name="Google Shape;2018;p176">
              <a:extLst>
                <a:ext uri="{FF2B5EF4-FFF2-40B4-BE49-F238E27FC236}">
                  <a16:creationId xmlns:a16="http://schemas.microsoft.com/office/drawing/2014/main" id="{A2277BA5-12D6-CB00-50AF-E66E41746E0F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Vocabulaire scientifique</a:t>
              </a:r>
            </a:p>
          </p:txBody>
        </p:sp>
        <p:sp>
          <p:nvSpPr>
            <p:cNvPr id="33" name="Google Shape;2019;p176">
              <a:extLst>
                <a:ext uri="{FF2B5EF4-FFF2-40B4-BE49-F238E27FC236}">
                  <a16:creationId xmlns:a16="http://schemas.microsoft.com/office/drawing/2014/main" id="{2DFF9117-2DD9-BA12-E9FE-8E059F62D931}"/>
                </a:ext>
              </a:extLst>
            </p:cNvPr>
            <p:cNvSpPr txBox="1"/>
            <p:nvPr/>
          </p:nvSpPr>
          <p:spPr>
            <a:xfrm>
              <a:off x="6548434" y="2820574"/>
              <a:ext cx="1859176" cy="99254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Terre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Soleil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Atmosphère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Température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Eau liquide </a:t>
              </a:r>
            </a:p>
          </p:txBody>
        </p:sp>
        <p:sp>
          <p:nvSpPr>
            <p:cNvPr id="34" name="Google Shape;2022;p176">
              <a:extLst>
                <a:ext uri="{FF2B5EF4-FFF2-40B4-BE49-F238E27FC236}">
                  <a16:creationId xmlns:a16="http://schemas.microsoft.com/office/drawing/2014/main" id="{F67666CD-1432-211F-8D55-38E4B16AD78F}"/>
                </a:ext>
              </a:extLst>
            </p:cNvPr>
            <p:cNvSpPr txBox="1"/>
            <p:nvPr/>
          </p:nvSpPr>
          <p:spPr>
            <a:xfrm>
              <a:off x="645867" y="4054643"/>
              <a:ext cx="4697775" cy="7340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342900" indent="-342900">
                <a:lnSpc>
                  <a:spcPct val="90000"/>
                </a:lnSpc>
                <a:buFont typeface="Wingdings" panose="05000000000000000000" pitchFamily="2" charset="2"/>
                <a:buChar char="§"/>
              </a:pPr>
              <a:r>
                <a:rPr lang="fr-FR" sz="1600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Terre possède de …, </a:t>
              </a:r>
              <a:r>
                <a:rPr lang="fr-FR" sz="1600" b="1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tandis que  </a:t>
              </a:r>
              <a:r>
                <a:rPr lang="fr-FR" sz="1600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…  n’en possède pas.</a:t>
              </a:r>
            </a:p>
            <a:p>
              <a:pPr marL="342900" indent="-342900">
                <a:lnSpc>
                  <a:spcPct val="90000"/>
                </a:lnSpc>
                <a:buFont typeface="Wingdings" panose="05000000000000000000" pitchFamily="2" charset="2"/>
                <a:buChar char="§"/>
              </a:pPr>
              <a:r>
                <a:rPr lang="fr-FR" sz="1600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Terre a une atmosphère </a:t>
              </a:r>
              <a:r>
                <a:rPr lang="fr-FR" sz="1600" b="1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riche</a:t>
              </a:r>
              <a:r>
                <a:rPr lang="fr-FR" sz="1600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en O2 , alors que … est </a:t>
              </a:r>
              <a:r>
                <a:rPr lang="fr-FR" sz="1600" b="1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pauvre</a:t>
              </a:r>
              <a:r>
                <a:rPr lang="fr-FR" sz="1600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en O2.</a:t>
              </a:r>
            </a:p>
            <a:p>
              <a:pPr marL="342900" indent="-342900">
                <a:lnSpc>
                  <a:spcPct val="90000"/>
                </a:lnSpc>
                <a:buFont typeface="Wingdings" panose="05000000000000000000" pitchFamily="2" charset="2"/>
                <a:buChar char="§"/>
              </a:pPr>
              <a:r>
                <a:rPr lang="fr-FR" sz="1600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température à la surface de  la Terre  est plus </a:t>
              </a:r>
              <a:r>
                <a:rPr lang="fr-FR" sz="1600" b="1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basse/élevée</a:t>
              </a:r>
              <a:r>
                <a:rPr lang="fr-FR" sz="1600" b="1" spc="-2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1600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que ...</a:t>
              </a:r>
            </a:p>
            <a:p>
              <a:pPr marL="342900" indent="-342900">
                <a:lnSpc>
                  <a:spcPct val="90000"/>
                </a:lnSpc>
                <a:buFont typeface="Wingdings" panose="05000000000000000000" pitchFamily="2" charset="2"/>
                <a:buChar char="§"/>
              </a:pPr>
              <a:r>
                <a:rPr lang="fr-FR" sz="1600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Terre est plus</a:t>
              </a:r>
              <a:r>
                <a:rPr lang="fr-FR" sz="1600" b="1" spc="-2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1600" b="1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proche/éloignée</a:t>
              </a:r>
              <a:r>
                <a:rPr lang="fr-FR" sz="1600" spc="-2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du Soleil que ...</a:t>
              </a:r>
              <a:endParaRPr lang="fr-MA" sz="16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5" name="Google Shape;2023;p176">
              <a:extLst>
                <a:ext uri="{FF2B5EF4-FFF2-40B4-BE49-F238E27FC236}">
                  <a16:creationId xmlns:a16="http://schemas.microsoft.com/office/drawing/2014/main" id="{C729895B-DFC1-9A98-4A76-1F0712F21E6E}"/>
                </a:ext>
              </a:extLst>
            </p:cNvPr>
            <p:cNvCxnSpPr>
              <a:cxnSpLocks/>
              <a:stCxn id="12" idx="2"/>
              <a:endCxn id="27" idx="0"/>
            </p:cNvCxnSpPr>
            <p:nvPr/>
          </p:nvCxnSpPr>
          <p:spPr>
            <a:xfrm rot="5400000">
              <a:off x="3394585" y="3018453"/>
              <a:ext cx="616890" cy="1336227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36" name="Google Shape;2024;p176">
              <a:extLst>
                <a:ext uri="{FF2B5EF4-FFF2-40B4-BE49-F238E27FC236}">
                  <a16:creationId xmlns:a16="http://schemas.microsoft.com/office/drawing/2014/main" id="{E6D7A2E2-C398-7966-5CF3-BD21A83E2A26}"/>
                </a:ext>
              </a:extLst>
            </p:cNvPr>
            <p:cNvSpPr/>
            <p:nvPr/>
          </p:nvSpPr>
          <p:spPr>
            <a:xfrm>
              <a:off x="6459925" y="3783214"/>
              <a:ext cx="2027023" cy="1038475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025;p176">
              <a:extLst>
                <a:ext uri="{FF2B5EF4-FFF2-40B4-BE49-F238E27FC236}">
                  <a16:creationId xmlns:a16="http://schemas.microsoft.com/office/drawing/2014/main" id="{F2CDB572-A32E-29AA-44D5-A9FB070BB556}"/>
                </a:ext>
              </a:extLst>
            </p:cNvPr>
            <p:cNvSpPr txBox="1"/>
            <p:nvPr/>
          </p:nvSpPr>
          <p:spPr>
            <a:xfrm>
              <a:off x="6404808" y="3787687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Mots pour décrire</a:t>
              </a:r>
            </a:p>
          </p:txBody>
        </p:sp>
        <p:sp>
          <p:nvSpPr>
            <p:cNvPr id="38" name="Google Shape;2026;p176">
              <a:extLst>
                <a:ext uri="{FF2B5EF4-FFF2-40B4-BE49-F238E27FC236}">
                  <a16:creationId xmlns:a16="http://schemas.microsoft.com/office/drawing/2014/main" id="{687246A2-EEE0-60B2-2F00-432AB4181982}"/>
                </a:ext>
              </a:extLst>
            </p:cNvPr>
            <p:cNvSpPr txBox="1"/>
            <p:nvPr/>
          </p:nvSpPr>
          <p:spPr>
            <a:xfrm>
              <a:off x="6552734" y="4013873"/>
              <a:ext cx="1859176" cy="623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Riche / pauvre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  <a:latin typeface="Calibri" panose="020F0502020204030204"/>
                  <a:cs typeface="Arial"/>
                  <a:sym typeface="Arial"/>
                </a:rPr>
                <a:t>Basse /élevée </a:t>
              </a: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Proche / éloignée</a:t>
              </a:r>
            </a:p>
          </p:txBody>
        </p:sp>
        <p:cxnSp>
          <p:nvCxnSpPr>
            <p:cNvPr id="39" name="Google Shape;2027;p176">
              <a:extLst>
                <a:ext uri="{FF2B5EF4-FFF2-40B4-BE49-F238E27FC236}">
                  <a16:creationId xmlns:a16="http://schemas.microsoft.com/office/drawing/2014/main" id="{A1CC757C-2C59-F11D-EAE8-D8C7C1C10BCF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>
              <a:off x="5499914" y="2800426"/>
              <a:ext cx="410632" cy="1371145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40" name="Google Shape;2028;p176">
              <a:extLst>
                <a:ext uri="{FF2B5EF4-FFF2-40B4-BE49-F238E27FC236}">
                  <a16:creationId xmlns:a16="http://schemas.microsoft.com/office/drawing/2014/main" id="{7AD4A3D9-F3F6-E459-A51D-77C7E60824BC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chemeClr val="accent4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MA CARTE LEXICALE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44" name="Google Shape;2027;p176">
              <a:extLst>
                <a:ext uri="{FF2B5EF4-FFF2-40B4-BE49-F238E27FC236}">
                  <a16:creationId xmlns:a16="http://schemas.microsoft.com/office/drawing/2014/main" id="{8205CB9C-E33C-EE28-63B1-6E879610DEA9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41615" y="2171996"/>
              <a:ext cx="826042" cy="488177"/>
            </a:xfrm>
            <a:prstGeom prst="bentConnector3">
              <a:avLst>
                <a:gd name="adj1" fmla="val 99266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92B48D5-D09B-FAE0-1CD6-2B517895FC40}"/>
              </a:ext>
            </a:extLst>
          </p:cNvPr>
          <p:cNvCxnSpPr/>
          <p:nvPr/>
        </p:nvCxnSpPr>
        <p:spPr>
          <a:xfrm>
            <a:off x="7878900" y="5439161"/>
            <a:ext cx="684000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6CFF554-011B-45E4-CFD2-11FD1629D70D}"/>
              </a:ext>
            </a:extLst>
          </p:cNvPr>
          <p:cNvCxnSpPr>
            <a:cxnSpLocks/>
          </p:cNvCxnSpPr>
          <p:nvPr/>
        </p:nvCxnSpPr>
        <p:spPr>
          <a:xfrm>
            <a:off x="3485887" y="3452248"/>
            <a:ext cx="839090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865024CF-7B56-07CB-EB8B-210B7FCD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0111" y="202077"/>
            <a:ext cx="529115" cy="5291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BC65518E-82FB-DD8E-B3A3-2933B3BB9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AB8956E-6AF0-D025-3C68-FB0E0521584A}"/>
              </a:ext>
            </a:extLst>
          </p:cNvPr>
          <p:cNvSpPr txBox="1"/>
          <p:nvPr/>
        </p:nvSpPr>
        <p:spPr>
          <a:xfrm>
            <a:off x="771889" y="430693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Faire participer les élèves à la lecture de la carte.</a:t>
            </a:r>
          </a:p>
        </p:txBody>
      </p:sp>
      <p:cxnSp>
        <p:nvCxnSpPr>
          <p:cNvPr id="17" name="Straight Connector 44">
            <a:extLst>
              <a:ext uri="{FF2B5EF4-FFF2-40B4-BE49-F238E27FC236}">
                <a16:creationId xmlns:a16="http://schemas.microsoft.com/office/drawing/2014/main" id="{59420D40-2F3F-CEB0-2112-6BBA7A451096}"/>
              </a:ext>
            </a:extLst>
          </p:cNvPr>
          <p:cNvCxnSpPr/>
          <p:nvPr/>
        </p:nvCxnSpPr>
        <p:spPr>
          <a:xfrm>
            <a:off x="7878900" y="4114581"/>
            <a:ext cx="684000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8407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6870</TotalTime>
  <Words>2600</Words>
  <Application>Microsoft Office PowerPoint</Application>
  <PresentationFormat>Grand écran</PresentationFormat>
  <Paragraphs>389</Paragraphs>
  <Slides>73</Slides>
  <Notes>3</Notes>
  <HiddenSlides>5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73</vt:i4>
      </vt:variant>
    </vt:vector>
  </HeadingPairs>
  <TitlesOfParts>
    <vt:vector size="83" baseType="lpstr">
      <vt:lpstr>Aptos</vt:lpstr>
      <vt:lpstr>Aptos Display</vt:lpstr>
      <vt:lpstr>Arial</vt:lpstr>
      <vt:lpstr>Calibri</vt:lpstr>
      <vt:lpstr>Dosis</vt:lpstr>
      <vt:lpstr>Georgia</vt:lpstr>
      <vt:lpstr>Symbol</vt:lpstr>
      <vt:lpstr>Wingdings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Parfait !!</vt:lpstr>
      <vt:lpstr>Présentation PowerPoint</vt:lpstr>
      <vt:lpstr>Présentation PowerPoint</vt:lpstr>
      <vt:lpstr>Commençons par rappeler quelques notions. Répondez à la première question.</vt:lpstr>
      <vt:lpstr>Parfait ! La Terre, Mercure et Jupiter sont des planètes, alors que le Soleil est une étoile.</vt:lpstr>
      <vt:lpstr>Pour vous rappeler les planètes du système solaire, répondez à cette deuxième question. </vt:lpstr>
      <vt:lpstr>Parfait ! Les planètes du système solaire ont des tailles différentes, se trouvent à des distances différentes du Soleil et tournent toutes autour de lui.</vt:lpstr>
      <vt:lpstr>Il existe sur Terre des caractéristiques qui rendent la vie possible.</vt:lpstr>
      <vt:lpstr>Présentation PowerPoint</vt:lpstr>
      <vt:lpstr>Lire le dialogue.</vt:lpstr>
      <vt:lpstr>Présentation PowerPoint</vt:lpstr>
      <vt:lpstr>A la fin de cette séance, vous serez capables de :</vt:lpstr>
      <vt:lpstr>Présentation PowerPoint</vt:lpstr>
      <vt:lpstr>Présentation PowerPoint</vt:lpstr>
      <vt:lpstr>Nous allons d’abord revoir quelques caractéristiques des planètes du système solaire.</vt:lpstr>
      <vt:lpstr>La Terre se trouve à une distance du Soleil favorable à la vie : environ 150 millions de kilomètres.</vt:lpstr>
      <vt:lpstr>Cette distance assure deux conditions essentielles à la vie.</vt:lpstr>
      <vt:lpstr>De plus, la présence d’une atmosphère riche en O₂ rend la vie possible.</vt:lpstr>
      <vt:lpstr>On récapitule les caractéristiques physiques de la Terre.</vt:lpstr>
      <vt:lpstr>Présentation PowerPoint</vt:lpstr>
      <vt:lpstr>Notre tâche consiste à comparer les caractéristiques de la Terre avec celles d’autres planètes.</vt:lpstr>
      <vt:lpstr>Avant de répondre à la première consigne, je dois d’abord identifier le contenu du document et voir comment l’utiliser pour répondre.</vt:lpstr>
      <vt:lpstr>Je commence par repérer les colonnes du tableau, qui correspondent aux planètes à comparer.</vt:lpstr>
      <vt:lpstr>Ensuite, je remarque que les lignes du tableau correspondent aux caractéristiques des deux planètes.</vt:lpstr>
      <vt:lpstr>Je commence par comparer la première caractéristique des deux planètes.</vt:lpstr>
      <vt:lpstr>Puis je compare la deuxième.</vt:lpstr>
      <vt:lpstr>Ensuite la troisième.</vt:lpstr>
      <vt:lpstr>Enfin la dernière caractéristique.</vt:lpstr>
      <vt:lpstr>Enfin je formule ma réponse, en complétant les phrases suivantes:</vt:lpstr>
      <vt:lpstr>Pour préciser la conséquence de ces caractéristiques sur Terre, je suis le raisonnement suivant :</vt:lpstr>
      <vt:lpstr>Pour préciser la conséquence de ces caractéristiques sur Terre, je suis le raisonnement suivant :</vt:lpstr>
      <vt:lpstr>Récapitulons. </vt:lpstr>
      <vt:lpstr>Présentation PowerPoint</vt:lpstr>
      <vt:lpstr>Présentation PowerPoint</vt:lpstr>
      <vt:lpstr>Répondez à la question suivante :</vt:lpstr>
      <vt:lpstr>Parfait ! </vt:lpstr>
      <vt:lpstr>Voici une deuxième question.</vt:lpstr>
      <vt:lpstr>Parfait ! Les autres planètes peuvent avoir une atmosphère, mais elle n’est pas favorable à la vie.</vt:lpstr>
      <vt:lpstr>Répondez à la question suivante :</vt:lpstr>
      <vt:lpstr>Très bien!</vt:lpstr>
      <vt:lpstr>Comparons maintenant la température sur la Terre et sur Mercure.</vt:lpstr>
      <vt:lpstr>Présentation PowerPoint</vt:lpstr>
      <vt:lpstr>Levez la main pour répondre à la question.</vt:lpstr>
      <vt:lpstr>Présentation PowerPoint</vt:lpstr>
      <vt:lpstr>Présentation PowerPoint</vt:lpstr>
      <vt:lpstr>Maintenant, vous allez travailler en binôme. Chacun prend 3 minutes pour réaliser l’activité de la page 60 sur le livret. Ensuite, vous comparez vos réponses en justifiant.</vt:lpstr>
      <vt:lpstr>Le temps est terminé. </vt:lpstr>
      <vt:lpstr>Correction.</vt:lpstr>
      <vt:lpstr>Correction.</vt:lpstr>
      <vt:lpstr>Présentation PowerPoint</vt:lpstr>
      <vt:lpstr>Maintenant, vous allez travailler chacun pour soi; prenez l’activité de la page 61 sur le livret.</vt:lpstr>
      <vt:lpstr>Le temps est terminé. </vt:lpstr>
      <vt:lpstr>Correction.</vt:lpstr>
      <vt:lpstr>Correction.</vt:lpstr>
      <vt:lpstr>Présentation PowerPoint</vt:lpstr>
      <vt:lpstr>Qui peut me dire ce que nous avons appris aujourd’hui? </vt:lpstr>
      <vt:lpstr>Présentation PowerPoint</vt:lpstr>
      <vt:lpstr>Présentation PowerPoint</vt:lpstr>
      <vt:lpstr>Nous avons comparé les caractéristiques de la Terre à celles des autres planètes du système solaire.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MOHAMMED.SENHAJI-KHA</cp:lastModifiedBy>
  <cp:revision>564</cp:revision>
  <dcterms:created xsi:type="dcterms:W3CDTF">2025-11-03T10:55:47Z</dcterms:created>
  <dcterms:modified xsi:type="dcterms:W3CDTF">2026-04-03T20:29:28Z</dcterms:modified>
</cp:coreProperties>
</file>