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92" r:id="rId9"/>
    <p:sldId id="293" r:id="rId10"/>
    <p:sldId id="258" r:id="rId11"/>
    <p:sldId id="294" r:id="rId12"/>
    <p:sldId id="268" r:id="rId13"/>
    <p:sldId id="269" r:id="rId14"/>
    <p:sldId id="296" r:id="rId15"/>
    <p:sldId id="376" r:id="rId16"/>
    <p:sldId id="377" r:id="rId17"/>
    <p:sldId id="314" r:id="rId18"/>
    <p:sldId id="315" r:id="rId19"/>
    <p:sldId id="321" r:id="rId20"/>
    <p:sldId id="395" r:id="rId21"/>
    <p:sldId id="270" r:id="rId22"/>
    <p:sldId id="320" r:id="rId23"/>
    <p:sldId id="298" r:id="rId24"/>
    <p:sldId id="372" r:id="rId25"/>
    <p:sldId id="374" r:id="rId26"/>
    <p:sldId id="396" r:id="rId27"/>
    <p:sldId id="398" r:id="rId28"/>
    <p:sldId id="406" r:id="rId29"/>
    <p:sldId id="407" r:id="rId30"/>
    <p:sldId id="408" r:id="rId31"/>
    <p:sldId id="409" r:id="rId32"/>
    <p:sldId id="373" r:id="rId33"/>
    <p:sldId id="323" r:id="rId34"/>
    <p:sldId id="368" r:id="rId35"/>
    <p:sldId id="375" r:id="rId36"/>
    <p:sldId id="380" r:id="rId37"/>
    <p:sldId id="383" r:id="rId38"/>
    <p:sldId id="404" r:id="rId39"/>
    <p:sldId id="410" r:id="rId40"/>
    <p:sldId id="411" r:id="rId41"/>
    <p:sldId id="299" r:id="rId42"/>
    <p:sldId id="353" r:id="rId43"/>
    <p:sldId id="354" r:id="rId44"/>
    <p:sldId id="385" r:id="rId45"/>
    <p:sldId id="386" r:id="rId46"/>
    <p:sldId id="300" r:id="rId47"/>
    <p:sldId id="339" r:id="rId48"/>
    <p:sldId id="280" r:id="rId49"/>
    <p:sldId id="399" r:id="rId50"/>
    <p:sldId id="400" r:id="rId51"/>
    <p:sldId id="335" r:id="rId52"/>
    <p:sldId id="303" r:id="rId53"/>
    <p:sldId id="345" r:id="rId54"/>
    <p:sldId id="302" r:id="rId55"/>
    <p:sldId id="341" r:id="rId56"/>
    <p:sldId id="344" r:id="rId57"/>
    <p:sldId id="402" r:id="rId58"/>
    <p:sldId id="305" r:id="rId59"/>
    <p:sldId id="262" r:id="rId60"/>
    <p:sldId id="346" r:id="rId61"/>
    <p:sldId id="347" r:id="rId62"/>
    <p:sldId id="403" r:id="rId63"/>
    <p:sldId id="348" r:id="rId64"/>
    <p:sldId id="291" r:id="rId6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68"/>
            <p14:sldId id="269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76"/>
            <p14:sldId id="377"/>
            <p14:sldId id="314"/>
            <p14:sldId id="315"/>
          </p14:sldIdLst>
        </p14:section>
        <p14:section name="Déclaration de l’objectif" id="{096B6BF6-20D6-43DE-B358-982838B98259}">
          <p14:sldIdLst>
            <p14:sldId id="321"/>
            <p14:sldId id="395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74"/>
            <p14:sldId id="396"/>
            <p14:sldId id="398"/>
            <p14:sldId id="406"/>
            <p14:sldId id="407"/>
            <p14:sldId id="408"/>
            <p14:sldId id="409"/>
            <p14:sldId id="373"/>
            <p14:sldId id="323"/>
            <p14:sldId id="368"/>
            <p14:sldId id="375"/>
            <p14:sldId id="380"/>
            <p14:sldId id="383"/>
            <p14:sldId id="404"/>
            <p14:sldId id="410"/>
            <p14:sldId id="411"/>
          </p14:sldIdLst>
        </p14:section>
        <p14:section name="Pratique collective" id="{CF34AB29-930A-422C-8BB3-41EE66488593}">
          <p14:sldIdLst>
            <p14:sldId id="299"/>
            <p14:sldId id="353"/>
            <p14:sldId id="354"/>
            <p14:sldId id="385"/>
            <p14:sldId id="386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399"/>
            <p14:sldId id="400"/>
            <p14:sldId id="335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344"/>
            <p14:sldId id="402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403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37A40"/>
    <a:srgbClr val="E5C183"/>
    <a:srgbClr val="D6BA7E"/>
    <a:srgbClr val="686868"/>
    <a:srgbClr val="FFFFFF"/>
    <a:srgbClr val="FBE3D6"/>
    <a:srgbClr val="156082"/>
    <a:srgbClr val="1D6FA9"/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82" d="100"/>
          <a:sy n="82" d="100"/>
        </p:scale>
        <p:origin x="5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27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0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1.wdp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1.wdp"/><Relationship Id="rId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openxmlformats.org/officeDocument/2006/relationships/image" Target="../media/image2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9.jpeg"/><Relationship Id="rId5" Type="http://schemas.microsoft.com/office/2007/relationships/hdphoto" Target="../media/hdphoto15.wdp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microsoft.com/office/2007/relationships/hdphoto" Target="../media/hdphoto3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microsoft.com/office/2007/relationships/hdphoto" Target="../media/hdphoto15.wdp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openxmlformats.org/officeDocument/2006/relationships/image" Target="../media/image2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microsoft.com/office/2007/relationships/hdphoto" Target="../media/hdphoto15.wdp"/><Relationship Id="rId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6.wdp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0274" y="4562031"/>
            <a:ext cx="4609087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Alimentation saine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7" y="4591216"/>
            <a:ext cx="1693955" cy="521999"/>
          </a:xfrm>
        </p:spPr>
        <p:txBody>
          <a:bodyPr/>
          <a:lstStyle/>
          <a:p>
            <a:pPr algn="ctr"/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7" y="5288319"/>
            <a:ext cx="1693955" cy="521999"/>
          </a:xfrm>
        </p:spPr>
        <p:txBody>
          <a:bodyPr/>
          <a:lstStyle/>
          <a:p>
            <a:pPr algn="ctr"/>
            <a:r>
              <a:rPr lang="fr-FR" noProof="0" dirty="0"/>
              <a:t>Tâche 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200274" y="5268459"/>
            <a:ext cx="4609087" cy="52199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650" noProof="0" dirty="0"/>
              <a:t>Déterminer l’apport quantitatif en nutriments </a:t>
            </a:r>
          </a:p>
          <a:p>
            <a:pPr>
              <a:spcBef>
                <a:spcPts val="0"/>
              </a:spcBef>
            </a:pPr>
            <a:r>
              <a:rPr lang="fr-FR" sz="1650" noProof="0" dirty="0"/>
              <a:t>nécessaire au maintien d’une bonne santé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90302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6" y="557851"/>
            <a:ext cx="1052970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D8041-AFD0-EC8F-4767-653E10C7C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3087E42-B6FC-1FEB-0375-2861A503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9CF1D3E-11D4-06CF-449D-FDD59A8E329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624647"/>
            <a:ext cx="10529705" cy="268287"/>
          </a:xfrm>
        </p:spPr>
        <p:txBody>
          <a:bodyPr/>
          <a:lstStyle/>
          <a:p>
            <a:pPr marL="0" indent="0">
              <a:buNone/>
            </a:pPr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600A8E5-AA19-C28B-A8C6-E18278701B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9AFF33DD-B83A-33FD-353D-23B3E03FA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34;p53">
            <a:extLst>
              <a:ext uri="{FF2B5EF4-FFF2-40B4-BE49-F238E27FC236}">
                <a16:creationId xmlns:a16="http://schemas.microsoft.com/office/drawing/2014/main" id="{96998D86-26BB-3555-4565-4D53E3CA8AFB}"/>
              </a:ext>
            </a:extLst>
          </p:cNvPr>
          <p:cNvSpPr txBox="1"/>
          <p:nvPr/>
        </p:nvSpPr>
        <p:spPr>
          <a:xfrm>
            <a:off x="1830626" y="4599182"/>
            <a:ext cx="4793732" cy="4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000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10" name="Google Shape;338;p53">
            <a:extLst>
              <a:ext uri="{FF2B5EF4-FFF2-40B4-BE49-F238E27FC236}">
                <a16:creationId xmlns:a16="http://schemas.microsoft.com/office/drawing/2014/main" id="{9BE30B5E-4528-7D0A-65D2-835EBE8EDC1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81747" y="2411050"/>
            <a:ext cx="3816102" cy="2340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39;p53">
            <a:extLst>
              <a:ext uri="{FF2B5EF4-FFF2-40B4-BE49-F238E27FC236}">
                <a16:creationId xmlns:a16="http://schemas.microsoft.com/office/drawing/2014/main" id="{BFCD77B2-03B8-733A-EFBD-F70E1298512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7997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AD81F-A8A8-9564-007E-461B2FB75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02614D42-7FE6-EB25-5F8B-302BFA42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8B4CBB4-CBCB-8ABB-2852-D48152E29D5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D81306-DB6A-674B-353D-A18F2BBCD018}"/>
              </a:ext>
            </a:extLst>
          </p:cNvPr>
          <p:cNvSpPr txBox="1"/>
          <p:nvPr/>
        </p:nvSpPr>
        <p:spPr>
          <a:xfrm>
            <a:off x="1830626" y="4541453"/>
            <a:ext cx="3771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8A93EA5F-9764-F178-F46D-D9ECEB8B5A3D}"/>
              </a:ext>
            </a:extLst>
          </p:cNvPr>
          <p:cNvSpPr txBox="1"/>
          <p:nvPr/>
        </p:nvSpPr>
        <p:spPr>
          <a:xfrm>
            <a:off x="7245354" y="4910785"/>
            <a:ext cx="440036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Les élèves travaillent en autonomie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A46C68C-DA66-630B-474B-0E8A4D2F4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8" name="Google Shape;339;p53">
            <a:extLst>
              <a:ext uri="{FF2B5EF4-FFF2-40B4-BE49-F238E27FC236}">
                <a16:creationId xmlns:a16="http://schemas.microsoft.com/office/drawing/2014/main" id="{93DC3FA3-9F7D-C4E0-1C04-7B6D7D0896D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38;p53">
            <a:extLst>
              <a:ext uri="{FF2B5EF4-FFF2-40B4-BE49-F238E27FC236}">
                <a16:creationId xmlns:a16="http://schemas.microsoft.com/office/drawing/2014/main" id="{F74CBCC4-97EB-8A6E-60FA-9F41AFB5BD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81747" y="2411050"/>
            <a:ext cx="3816102" cy="2340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5546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4" y="318146"/>
            <a:ext cx="10529279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Avant de commencer nous devons nous rappeler du rôle de l’alimentation pour notre corps.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438EDE-7334-C9BB-FF0D-71F375AC9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596122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utiliser leurs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FD38D8F-5890-4C39-985A-4BBC3DC94C7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38D2B1-9EB1-C711-32A8-3D3C2A632B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6F0693-1B40-84F1-AE3D-BA852C55436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269633C2-E2DB-2978-BAF5-EB6F77702826}"/>
              </a:ext>
            </a:extLst>
          </p:cNvPr>
          <p:cNvSpPr txBox="1"/>
          <p:nvPr/>
        </p:nvSpPr>
        <p:spPr>
          <a:xfrm>
            <a:off x="778058" y="1951955"/>
            <a:ext cx="98131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Le corps humain a besoin d’alimentation pour</a:t>
            </a:r>
            <a:r>
              <a:rPr lang="ar-MA" dirty="0"/>
              <a:t> </a:t>
            </a:r>
            <a:r>
              <a:rPr lang="fr-FR" dirty="0"/>
              <a:t>fournir de l’énergie pour assurer ses activités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E11E965-7F53-7145-80EF-C51FBE0293A5}"/>
              </a:ext>
            </a:extLst>
          </p:cNvPr>
          <p:cNvSpPr txBox="1"/>
          <p:nvPr/>
        </p:nvSpPr>
        <p:spPr>
          <a:xfrm>
            <a:off x="1254737" y="1143124"/>
            <a:ext cx="7361740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1. Choisissez la bonne réponse: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95FD6A3-4542-F3AA-35F8-E685FB68992E}"/>
              </a:ext>
            </a:extLst>
          </p:cNvPr>
          <p:cNvGrpSpPr/>
          <p:nvPr/>
        </p:nvGrpSpPr>
        <p:grpSpPr>
          <a:xfrm>
            <a:off x="2808063" y="3429000"/>
            <a:ext cx="2365821" cy="523828"/>
            <a:chOff x="7931514" y="2581843"/>
            <a:chExt cx="2365821" cy="52382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FFBB90C-9762-6B92-4516-5B238FE406F5}"/>
                </a:ext>
              </a:extLst>
            </p:cNvPr>
            <p:cNvSpPr/>
            <p:nvPr/>
          </p:nvSpPr>
          <p:spPr>
            <a:xfrm>
              <a:off x="8369183" y="2594893"/>
              <a:ext cx="192815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  <a:endParaRPr lang="ar-MA" sz="2400" b="1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1028536-0449-4D5C-F3E4-21C71028D330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F276CD8-DF0E-4A50-BBF3-1E50C6975F78}"/>
              </a:ext>
            </a:extLst>
          </p:cNvPr>
          <p:cNvGrpSpPr/>
          <p:nvPr/>
        </p:nvGrpSpPr>
        <p:grpSpPr>
          <a:xfrm>
            <a:off x="6766605" y="3429000"/>
            <a:ext cx="2365821" cy="523828"/>
            <a:chOff x="7931514" y="2581843"/>
            <a:chExt cx="2365821" cy="52382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0AE7E17D-01EA-9E79-8EB8-DFD9B379699D}"/>
                </a:ext>
              </a:extLst>
            </p:cNvPr>
            <p:cNvSpPr/>
            <p:nvPr/>
          </p:nvSpPr>
          <p:spPr>
            <a:xfrm>
              <a:off x="8369183" y="2594893"/>
              <a:ext cx="192815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  <a:endParaRPr lang="ar-MA" sz="2400" b="1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9EAEC60-B518-0036-5B7B-091BD0918249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0F3-6FD8-9496-C4D9-7D51E742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1D280-EB46-7231-1B8F-DCE3F079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46868"/>
            <a:ext cx="10529279" cy="267549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Parmi les fonctions fondamentales de l’alimentation est de fournir de l’énergie nécessaire à l’activité du corps.  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67026F-25AF-A738-EA32-B51E04ABD61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42219F9-1D61-49B9-6288-416A36BBC615}"/>
              </a:ext>
            </a:extLst>
          </p:cNvPr>
          <p:cNvSpPr txBox="1"/>
          <p:nvPr/>
        </p:nvSpPr>
        <p:spPr>
          <a:xfrm>
            <a:off x="778058" y="1951955"/>
            <a:ext cx="98131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Le corps humain a besoin d’alimentation pour</a:t>
            </a:r>
            <a:r>
              <a:rPr lang="ar-MA" dirty="0"/>
              <a:t> </a:t>
            </a:r>
            <a:r>
              <a:rPr lang="fr-FR" dirty="0"/>
              <a:t>fournir de l’énergie pour assurer ses activités 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6AFC88-E626-D49C-A056-AF1EA6C53FE4}"/>
              </a:ext>
            </a:extLst>
          </p:cNvPr>
          <p:cNvGrpSpPr/>
          <p:nvPr/>
        </p:nvGrpSpPr>
        <p:grpSpPr>
          <a:xfrm>
            <a:off x="2808063" y="3429000"/>
            <a:ext cx="2365821" cy="523828"/>
            <a:chOff x="7931514" y="2581843"/>
            <a:chExt cx="2365821" cy="52382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13F081-D239-D9C8-1715-87D249952388}"/>
                </a:ext>
              </a:extLst>
            </p:cNvPr>
            <p:cNvSpPr/>
            <p:nvPr/>
          </p:nvSpPr>
          <p:spPr>
            <a:xfrm>
              <a:off x="8369183" y="2594893"/>
              <a:ext cx="1928152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>
                  <a:solidFill>
                    <a:schemeClr val="bg1"/>
                  </a:solidFill>
                  <a:latin typeface="Calibri" panose="020F0502020204030204"/>
                </a:rPr>
                <a:t>Vrai</a:t>
              </a:r>
              <a:endParaRPr lang="ar-MA" sz="2400" b="1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A7D1D59-3733-C237-0F9F-DA8DA56C2FFE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EC3CA0D7-F8BC-CD07-E4F3-65105913A852}"/>
              </a:ext>
            </a:extLst>
          </p:cNvPr>
          <p:cNvGrpSpPr/>
          <p:nvPr/>
        </p:nvGrpSpPr>
        <p:grpSpPr>
          <a:xfrm>
            <a:off x="6766605" y="3429000"/>
            <a:ext cx="2365821" cy="523828"/>
            <a:chOff x="7931514" y="2581843"/>
            <a:chExt cx="2365821" cy="523828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42B826A-DE70-66CF-0985-4CF04FC63E68}"/>
                </a:ext>
              </a:extLst>
            </p:cNvPr>
            <p:cNvSpPr/>
            <p:nvPr/>
          </p:nvSpPr>
          <p:spPr>
            <a:xfrm>
              <a:off x="8369183" y="2594893"/>
              <a:ext cx="192815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  <a:endParaRPr lang="ar-MA" sz="2400" b="1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3A4C3AC-0E87-B080-1250-496AC04E33F7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5645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En plus du rôle de l’alimentation pour notre corps, vous devez vous rappeler aussi que nous devons adopter plusieurs comportements pour rester en bonne santé. 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la lettre correspondante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44D5F515-5C7A-B0F5-976B-3311FEDB9557}"/>
              </a:ext>
            </a:extLst>
          </p:cNvPr>
          <p:cNvSpPr txBox="1"/>
          <p:nvPr/>
        </p:nvSpPr>
        <p:spPr>
          <a:xfrm>
            <a:off x="1567296" y="1715083"/>
            <a:ext cx="78563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Les comportements favorables à une bonne santé: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B62BA62-B622-1635-CB39-6ABE6C61A25D}"/>
              </a:ext>
            </a:extLst>
          </p:cNvPr>
          <p:cNvSpPr txBox="1"/>
          <p:nvPr/>
        </p:nvSpPr>
        <p:spPr>
          <a:xfrm>
            <a:off x="1254737" y="1143124"/>
            <a:ext cx="7361740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1. Choisissez les bonnes réponses: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27ABB790-EF88-C7A5-385C-1782A4C2973C}"/>
              </a:ext>
            </a:extLst>
          </p:cNvPr>
          <p:cNvGrpSpPr/>
          <p:nvPr/>
        </p:nvGrpSpPr>
        <p:grpSpPr>
          <a:xfrm>
            <a:off x="2689464" y="2390866"/>
            <a:ext cx="5383437" cy="523828"/>
            <a:chOff x="7931514" y="2581843"/>
            <a:chExt cx="5383437" cy="52382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0B78E5D-05E0-37AC-6AD6-E59790E3871A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Manger entre les repas principaux.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2D5F95A1-CAE1-523D-8721-CA0770832D24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228E9C4-5512-E213-2778-24D1760D307C}"/>
              </a:ext>
            </a:extLst>
          </p:cNvPr>
          <p:cNvGrpSpPr/>
          <p:nvPr/>
        </p:nvGrpSpPr>
        <p:grpSpPr>
          <a:xfrm>
            <a:off x="2689464" y="3242771"/>
            <a:ext cx="5383437" cy="523828"/>
            <a:chOff x="7931514" y="2581843"/>
            <a:chExt cx="5383437" cy="523828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5D3BE9-ADA9-FA2C-1AAE-83F3A2CF119D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Faire du sport quotidiennement.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CE9CCF-158F-E561-3FC7-F54CBAB087F5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3F57041-EF1C-AD3A-0B89-E80C09A6C6AD}"/>
              </a:ext>
            </a:extLst>
          </p:cNvPr>
          <p:cNvGrpSpPr/>
          <p:nvPr/>
        </p:nvGrpSpPr>
        <p:grpSpPr>
          <a:xfrm>
            <a:off x="2689464" y="4094676"/>
            <a:ext cx="5383437" cy="523828"/>
            <a:chOff x="7931514" y="2581843"/>
            <a:chExt cx="5383437" cy="523828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9D4F4620-B6CA-CA22-E97B-EFC37A9497D5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Manger beaucoup d’aliments.</a:t>
              </a: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5F59B4-3052-801B-F02D-F812F15205F9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7F3438D-13C5-D540-5FF5-395EF7B8968C}"/>
              </a:ext>
            </a:extLst>
          </p:cNvPr>
          <p:cNvGrpSpPr/>
          <p:nvPr/>
        </p:nvGrpSpPr>
        <p:grpSpPr>
          <a:xfrm>
            <a:off x="2689464" y="4946581"/>
            <a:ext cx="5383437" cy="523828"/>
            <a:chOff x="7931514" y="2581843"/>
            <a:chExt cx="5383437" cy="523828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6624D22-08AF-A8D9-4288-D71EE8F302BD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Boire trop de boissons énergétiques </a:t>
              </a:r>
              <a:r>
                <a:rPr lang="ar-MA" sz="2000" b="1" dirty="0">
                  <a:solidFill>
                    <a:srgbClr val="002060"/>
                  </a:solidFill>
                  <a:latin typeface="Calibri" panose="020F0502020204030204"/>
                </a:rPr>
                <a:t>طاقية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9630E3-1B4F-138A-E81C-CD9387ECFB88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d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0903AD38-337A-493D-C67F-B3C87E01CD4D}"/>
              </a:ext>
            </a:extLst>
          </p:cNvPr>
          <p:cNvGrpSpPr/>
          <p:nvPr/>
        </p:nvGrpSpPr>
        <p:grpSpPr>
          <a:xfrm>
            <a:off x="2689464" y="5798486"/>
            <a:ext cx="5383437" cy="523828"/>
            <a:chOff x="7931514" y="2581843"/>
            <a:chExt cx="5383437" cy="523828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94C564-E4DC-1645-9F78-F94071086344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Avoir une alimentation équilibrée </a:t>
              </a:r>
              <a:r>
                <a:rPr lang="ar-MA" sz="2000" b="1" dirty="0">
                  <a:solidFill>
                    <a:srgbClr val="002060"/>
                  </a:solidFill>
                  <a:latin typeface="Calibri" panose="020F0502020204030204"/>
                </a:rPr>
                <a:t>متوازنة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3716D334-86B7-AC2D-9B70-750261A6D6B8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4" y="245922"/>
            <a:ext cx="10529279" cy="503706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Les comportements favorables à une bonne santé sont essentiellement, pratiquer du sport quotidiennement et avoir une alimentation équilibrée.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61DE715-3208-2D18-57B2-0405334F2AC3}"/>
              </a:ext>
            </a:extLst>
          </p:cNvPr>
          <p:cNvSpPr txBox="1"/>
          <p:nvPr/>
        </p:nvSpPr>
        <p:spPr>
          <a:xfrm>
            <a:off x="1567296" y="1715083"/>
            <a:ext cx="78563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Les comportements favorables à une bonne santé: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80B944D-824B-0F54-5BB4-9EEDCEE4FDC9}"/>
              </a:ext>
            </a:extLst>
          </p:cNvPr>
          <p:cNvGrpSpPr/>
          <p:nvPr/>
        </p:nvGrpSpPr>
        <p:grpSpPr>
          <a:xfrm>
            <a:off x="2689464" y="2390866"/>
            <a:ext cx="5383437" cy="523828"/>
            <a:chOff x="7931514" y="2581843"/>
            <a:chExt cx="5383437" cy="523828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953B038-EFAC-9796-12CA-989651505AAF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Manger entre les repas principaux.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9F8982D-DB89-CE7B-A561-6DC71C9D4A64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65A3583-24DB-7244-F0B6-F8D640E1A22B}"/>
              </a:ext>
            </a:extLst>
          </p:cNvPr>
          <p:cNvGrpSpPr/>
          <p:nvPr/>
        </p:nvGrpSpPr>
        <p:grpSpPr>
          <a:xfrm>
            <a:off x="2689464" y="3242771"/>
            <a:ext cx="5383437" cy="523828"/>
            <a:chOff x="7931514" y="2581843"/>
            <a:chExt cx="5383437" cy="523828"/>
          </a:xfrm>
          <a:solidFill>
            <a:srgbClr val="002060"/>
          </a:solidFill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ACA80A3-E87F-5B83-2814-B42507979CF5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Calibri" panose="020F0502020204030204"/>
                </a:rPr>
                <a:t>Faire du sport quotidiennement.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3970215-91CD-3D3B-9006-248F581EDFD8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2586167-7CC8-483D-9315-894D698C77AA}"/>
              </a:ext>
            </a:extLst>
          </p:cNvPr>
          <p:cNvGrpSpPr/>
          <p:nvPr/>
        </p:nvGrpSpPr>
        <p:grpSpPr>
          <a:xfrm>
            <a:off x="2689464" y="4094676"/>
            <a:ext cx="5383437" cy="523828"/>
            <a:chOff x="7931514" y="2581843"/>
            <a:chExt cx="5383437" cy="52382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0901272F-C9E6-8E4A-2BB9-4DA207DE0EB6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Manger beaucoup d’aliments.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CC6C11C7-A63C-E612-E908-C9F8DDDCC1CD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F42B54-E0CD-DF80-0760-7C3A839296EF}"/>
              </a:ext>
            </a:extLst>
          </p:cNvPr>
          <p:cNvGrpSpPr/>
          <p:nvPr/>
        </p:nvGrpSpPr>
        <p:grpSpPr>
          <a:xfrm>
            <a:off x="2689464" y="4946581"/>
            <a:ext cx="5383437" cy="523828"/>
            <a:chOff x="7931514" y="2581843"/>
            <a:chExt cx="5383437" cy="523828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2896732-3BDB-B112-E0FB-0AAE5CA0904F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" panose="020F0502020204030204"/>
                </a:rPr>
                <a:t>Boire trop de boissons énergétiques </a:t>
              </a:r>
              <a:r>
                <a:rPr lang="ar-MA" sz="2000" b="1" dirty="0">
                  <a:solidFill>
                    <a:srgbClr val="002060"/>
                  </a:solidFill>
                  <a:latin typeface="Calibri" panose="020F0502020204030204"/>
                </a:rPr>
                <a:t>طاقية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012FE18-CC31-08C6-BF6E-7932483C1AE5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d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9892DC8-9927-FD8D-53F5-937B3E359C68}"/>
              </a:ext>
            </a:extLst>
          </p:cNvPr>
          <p:cNvGrpSpPr/>
          <p:nvPr/>
        </p:nvGrpSpPr>
        <p:grpSpPr>
          <a:xfrm>
            <a:off x="2689464" y="5798486"/>
            <a:ext cx="5383437" cy="523828"/>
            <a:chOff x="7931514" y="2581843"/>
            <a:chExt cx="5383437" cy="523828"/>
          </a:xfrm>
          <a:solidFill>
            <a:srgbClr val="002060"/>
          </a:solidFill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5DC003DA-18A6-9C41-C719-31FFA22058A9}"/>
                </a:ext>
              </a:extLst>
            </p:cNvPr>
            <p:cNvSpPr/>
            <p:nvPr/>
          </p:nvSpPr>
          <p:spPr>
            <a:xfrm>
              <a:off x="8369183" y="2594893"/>
              <a:ext cx="4945768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Calibri" panose="020F0502020204030204"/>
                </a:rPr>
                <a:t>Avoir une alimentation équilibrée </a:t>
              </a:r>
              <a:r>
                <a:rPr lang="ar-MA" sz="2000" b="1" dirty="0">
                  <a:solidFill>
                    <a:schemeClr val="bg1"/>
                  </a:solidFill>
                  <a:latin typeface="Calibri" panose="020F0502020204030204"/>
                </a:rPr>
                <a:t>متوازنة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F3CC401-0415-3238-5515-17C0DD722A67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e</a:t>
              </a:r>
            </a:p>
          </p:txBody>
        </p:sp>
      </p:grp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79C09E9F-3410-4A22-9678-DBEA735C45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5721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60160" y="2194560"/>
            <a:ext cx="3962400" cy="192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/>
              <a:t>Activité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9E3E6-DE56-4F1F-B50A-8F6C67E2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52844-418B-BD0B-8C9F-A980F4AF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68740"/>
            <a:ext cx="10972955" cy="387224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Lisez le dialogue. Que pensez vous de ce que dit Sa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mir 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297BC8-7106-468E-134A-39A09A89B6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78747" y="622696"/>
            <a:ext cx="1052970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 dialogue souligne que la santé dépend de l’équilibre de l’alimentation et non de la quantité consommée.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B85D6-F2D1-83BE-9C91-77F9CF9299E8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6" name="AutoShape 2" descr="Image de ">
            <a:extLst>
              <a:ext uri="{FF2B5EF4-FFF2-40B4-BE49-F238E27FC236}">
                <a16:creationId xmlns:a16="http://schemas.microsoft.com/office/drawing/2014/main" id="{DB22F7F6-C5F3-0479-E296-5D4284A2F9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noProof="0" dirty="0"/>
          </a:p>
        </p:txBody>
      </p:sp>
      <p:pic>
        <p:nvPicPr>
          <p:cNvPr id="5" name="Image 4" descr="Une image contenant personne, habits, nourriture, table&#10;&#10;Le contenu généré par l’IA peut être incorrect.">
            <a:extLst>
              <a:ext uri="{FF2B5EF4-FFF2-40B4-BE49-F238E27FC236}">
                <a16:creationId xmlns:a16="http://schemas.microsoft.com/office/drawing/2014/main" id="{2B95F6A0-3843-268D-9F20-70232D503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12"/>
          <a:stretch>
            <a:fillRect/>
          </a:stretch>
        </p:blipFill>
        <p:spPr>
          <a:xfrm flipH="1">
            <a:off x="3217736" y="1009920"/>
            <a:ext cx="5451726" cy="5650150"/>
          </a:xfrm>
          <a:prstGeom prst="rect">
            <a:avLst/>
          </a:prstGeom>
        </p:spPr>
      </p:pic>
      <p:sp>
        <p:nvSpPr>
          <p:cNvPr id="22" name="Bulle narrative : rectangle à coins arrondis 21">
            <a:extLst>
              <a:ext uri="{FF2B5EF4-FFF2-40B4-BE49-F238E27FC236}">
                <a16:creationId xmlns:a16="http://schemas.microsoft.com/office/drawing/2014/main" id="{B89D3AB1-934F-B468-75E5-410C157B390A}"/>
              </a:ext>
            </a:extLst>
          </p:cNvPr>
          <p:cNvSpPr/>
          <p:nvPr/>
        </p:nvSpPr>
        <p:spPr>
          <a:xfrm>
            <a:off x="9063628" y="2369977"/>
            <a:ext cx="2422356" cy="1264078"/>
          </a:xfrm>
          <a:prstGeom prst="wedgeRoundRectCallout">
            <a:avLst>
              <a:gd name="adj1" fmla="val -109567"/>
              <a:gd name="adj2" fmla="val 45400"/>
              <a:gd name="adj3" fmla="val 166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Je dois manger beaucoup d’aliments pour être fort et en bonne santé.</a:t>
            </a:r>
          </a:p>
        </p:txBody>
      </p:sp>
      <p:sp>
        <p:nvSpPr>
          <p:cNvPr id="21" name="Bulle narrative : rectangle à coins arrondis 20">
            <a:extLst>
              <a:ext uri="{FF2B5EF4-FFF2-40B4-BE49-F238E27FC236}">
                <a16:creationId xmlns:a16="http://schemas.microsoft.com/office/drawing/2014/main" id="{FA983333-DF94-0F43-5414-8436EB299F1D}"/>
              </a:ext>
            </a:extLst>
          </p:cNvPr>
          <p:cNvSpPr/>
          <p:nvPr/>
        </p:nvSpPr>
        <p:spPr>
          <a:xfrm>
            <a:off x="636070" y="1156881"/>
            <a:ext cx="2473008" cy="910432"/>
          </a:xfrm>
          <a:prstGeom prst="wedgeRoundRectCallout">
            <a:avLst>
              <a:gd name="adj1" fmla="val 102197"/>
              <a:gd name="adj2" fmla="val 99637"/>
              <a:gd name="adj3" fmla="val 166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dirty="0">
                <a:latin typeface="Calibri" panose="020F0502020204030204" pitchFamily="34" charset="0"/>
                <a:cs typeface="Calibri" panose="020F0502020204030204" pitchFamily="34" charset="0"/>
              </a:rPr>
              <a:t>Ouh, Samir, tu as demandé trop d’aliments !</a:t>
            </a:r>
            <a:endParaRPr lang="fr-FR" sz="19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133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96" y="309507"/>
            <a:ext cx="10529279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6DD65C-B6D1-7DD2-8728-E8C4210B83F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8226" y="776493"/>
            <a:ext cx="10529705" cy="268287"/>
          </a:xfrm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9299" y="1874126"/>
            <a:ext cx="8610601" cy="8191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 panose="020F0502020204030204"/>
                <a:cs typeface="+mn-cs"/>
              </a:rPr>
              <a:t>Déterminer l’apport quantitatif en nutriments  nécessaire au maintien d’une bonne santé.</a:t>
            </a:r>
          </a:p>
        </p:txBody>
      </p:sp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A93EF-3266-8CE4-6400-A761E131E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FD28FD-286A-7AAD-D9C3-879959C8E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Afin de rester en bonne santé, il faut équilibrer notre alimentation.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B2CC136-58B3-1421-C02E-5957FDCF29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B8028A30-E662-8E5E-EE55-0B83802418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1921" y="648883"/>
            <a:ext cx="10277475" cy="268287"/>
          </a:xfrm>
        </p:spPr>
        <p:txBody>
          <a:bodyPr/>
          <a:lstStyle/>
          <a:p>
            <a:endParaRPr lang="fr-FR" sz="14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7AB179C-0471-7572-E257-C3A56E932232}"/>
              </a:ext>
            </a:extLst>
          </p:cNvPr>
          <p:cNvSpPr txBox="1"/>
          <p:nvPr/>
        </p:nvSpPr>
        <p:spPr>
          <a:xfrm>
            <a:off x="1091169" y="1745655"/>
            <a:ext cx="10038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800" noProof="0" dirty="0">
                <a:solidFill>
                  <a:prstClr val="black"/>
                </a:solidFill>
                <a:latin typeface="Calibri" panose="020F0502020204030204"/>
              </a:rPr>
              <a:t>Avant de connaitre comment équilibrer mon alimentation, je dois savoir que :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582C2A1-CD09-3D23-BDDD-FBEEB0E618BF}"/>
              </a:ext>
            </a:extLst>
          </p:cNvPr>
          <p:cNvGrpSpPr/>
          <p:nvPr/>
        </p:nvGrpSpPr>
        <p:grpSpPr>
          <a:xfrm>
            <a:off x="2276858" y="3226742"/>
            <a:ext cx="7343392" cy="954107"/>
            <a:chOff x="2276858" y="3226742"/>
            <a:chExt cx="7343392" cy="954107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4C1600F-EA7A-6A01-EF79-BA9727857F68}"/>
                </a:ext>
              </a:extLst>
            </p:cNvPr>
            <p:cNvSpPr txBox="1"/>
            <p:nvPr/>
          </p:nvSpPr>
          <p:spPr>
            <a:xfrm>
              <a:off x="2736491" y="3226742"/>
              <a:ext cx="6883759" cy="954107"/>
            </a:xfrm>
            <a:prstGeom prst="rect">
              <a:avLst/>
            </a:prstGeom>
            <a:noFill/>
            <a:ln>
              <a:solidFill>
                <a:srgbClr val="00345D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800" dirty="0"/>
                <a:t>Chaque nutriment fournit une quantité  de </a:t>
              </a:r>
              <a:r>
                <a:rPr lang="fr-FR" sz="2800" dirty="0">
                  <a:solidFill>
                    <a:srgbClr val="FF0000"/>
                  </a:solidFill>
                </a:rPr>
                <a:t>l’énergie</a:t>
              </a:r>
              <a:r>
                <a:rPr lang="fr-FR" sz="2800" dirty="0"/>
                <a:t> au corps. </a:t>
              </a:r>
            </a:p>
          </p:txBody>
        </p:sp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CAF52C4B-A33D-9E77-6C32-76A7319257EC}"/>
                </a:ext>
              </a:extLst>
            </p:cNvPr>
            <p:cNvCxnSpPr>
              <a:cxnSpLocks/>
            </p:cNvCxnSpPr>
            <p:nvPr/>
          </p:nvCxnSpPr>
          <p:spPr>
            <a:xfrm>
              <a:off x="2276858" y="3703795"/>
              <a:ext cx="459633" cy="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B726BD-F8F6-4865-6610-1F42E73634C7}"/>
              </a:ext>
            </a:extLst>
          </p:cNvPr>
          <p:cNvGrpSpPr/>
          <p:nvPr/>
        </p:nvGrpSpPr>
        <p:grpSpPr>
          <a:xfrm>
            <a:off x="2276857" y="4550621"/>
            <a:ext cx="7343393" cy="523220"/>
            <a:chOff x="2276857" y="4550621"/>
            <a:chExt cx="7343393" cy="523220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48C6AAA-BC32-FDAC-9DF7-D9A60A1F7EB7}"/>
                </a:ext>
              </a:extLst>
            </p:cNvPr>
            <p:cNvSpPr txBox="1"/>
            <p:nvPr/>
          </p:nvSpPr>
          <p:spPr>
            <a:xfrm>
              <a:off x="2736491" y="4550621"/>
              <a:ext cx="6883759" cy="523220"/>
            </a:xfrm>
            <a:prstGeom prst="rect">
              <a:avLst/>
            </a:prstGeom>
            <a:noFill/>
            <a:ln>
              <a:solidFill>
                <a:srgbClr val="00345D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800" dirty="0"/>
                <a:t>On mesure l’énergie en </a:t>
              </a:r>
              <a:r>
                <a:rPr lang="fr-FR" sz="2800" dirty="0">
                  <a:solidFill>
                    <a:srgbClr val="FF0000"/>
                  </a:solidFill>
                </a:rPr>
                <a:t>kilocalorie (Kcal).</a:t>
              </a:r>
            </a:p>
          </p:txBody>
        </p:sp>
        <p:cxnSp>
          <p:nvCxnSpPr>
            <p:cNvPr id="5" name="Connecteur droit avec flèche 4">
              <a:extLst>
                <a:ext uri="{FF2B5EF4-FFF2-40B4-BE49-F238E27FC236}">
                  <a16:creationId xmlns:a16="http://schemas.microsoft.com/office/drawing/2014/main" id="{9CEF576A-457E-7814-7AE4-3983A2D89E12}"/>
                </a:ext>
              </a:extLst>
            </p:cNvPr>
            <p:cNvCxnSpPr>
              <a:cxnSpLocks/>
            </p:cNvCxnSpPr>
            <p:nvPr/>
          </p:nvCxnSpPr>
          <p:spPr>
            <a:xfrm>
              <a:off x="2276857" y="4812231"/>
              <a:ext cx="459633" cy="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700058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E68BF-07C4-EAF2-1163-68C154449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33C2C-5B59-AAFD-68CA-1C4E9F316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47860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Afin d’équilibrer mon alimentation, je dois d’abord calculer le bilan journalier de mes apports en énergie.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41713EE-0FE9-C786-DBE7-5E0BC75594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312454-B7CB-D538-2CA8-1509342260AA}"/>
              </a:ext>
            </a:extLst>
          </p:cNvPr>
          <p:cNvSpPr txBox="1"/>
          <p:nvPr/>
        </p:nvSpPr>
        <p:spPr>
          <a:xfrm>
            <a:off x="1744147" y="1403809"/>
            <a:ext cx="8515350" cy="954107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 « Le bilan des apports en énergie est </a:t>
            </a:r>
            <a:r>
              <a:rPr lang="fr-FR" dirty="0">
                <a:solidFill>
                  <a:srgbClr val="FF0000"/>
                </a:solidFill>
              </a:rPr>
              <a:t>la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somme</a:t>
            </a:r>
            <a:r>
              <a:rPr lang="fr-FR" dirty="0"/>
              <a:t> des valeurs énergétiques de chaque aliment.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6EC7C-859C-23CE-4D63-5AEF8C9740AA}"/>
              </a:ext>
            </a:extLst>
          </p:cNvPr>
          <p:cNvSpPr txBox="1"/>
          <p:nvPr/>
        </p:nvSpPr>
        <p:spPr>
          <a:xfrm>
            <a:off x="651267" y="2982468"/>
            <a:ext cx="8284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Exemple d’un bilan des apports énergétiques d’un déjeuner 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F2A5F17-3FA7-0526-9FF9-9006551089FE}"/>
              </a:ext>
            </a:extLst>
          </p:cNvPr>
          <p:cNvGrpSpPr/>
          <p:nvPr/>
        </p:nvGrpSpPr>
        <p:grpSpPr>
          <a:xfrm>
            <a:off x="510600" y="4080912"/>
            <a:ext cx="3060000" cy="2025183"/>
            <a:chOff x="1128000" y="4028690"/>
            <a:chExt cx="3060000" cy="2025183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E492689-10F4-3316-9BB6-CEFFBDF1F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000" y="4028690"/>
              <a:ext cx="3032882" cy="2025183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F2235CB-6BBD-9866-31F1-2399B47CD2B8}"/>
                </a:ext>
              </a:extLst>
            </p:cNvPr>
            <p:cNvSpPr txBox="1"/>
            <p:nvPr/>
          </p:nvSpPr>
          <p:spPr>
            <a:xfrm>
              <a:off x="2964000" y="4028690"/>
              <a:ext cx="1224000" cy="369332"/>
            </a:xfrm>
            <a:prstGeom prst="accentBorderCallout2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430 Kcal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93505C1-B136-0C47-8BAA-BD71F92BE535}"/>
              </a:ext>
            </a:extLst>
          </p:cNvPr>
          <p:cNvGrpSpPr/>
          <p:nvPr/>
        </p:nvGrpSpPr>
        <p:grpSpPr>
          <a:xfrm>
            <a:off x="3254897" y="3647821"/>
            <a:ext cx="2611777" cy="2481634"/>
            <a:chOff x="3576000" y="3504221"/>
            <a:chExt cx="2611777" cy="248163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D7578BF3-5003-58C1-1085-27790DA50A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6000" y="3799219"/>
              <a:ext cx="2186636" cy="2186636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161F4C8-6A26-0E6B-8DE9-9D9780A9C171}"/>
                </a:ext>
              </a:extLst>
            </p:cNvPr>
            <p:cNvSpPr txBox="1"/>
            <p:nvPr/>
          </p:nvSpPr>
          <p:spPr>
            <a:xfrm>
              <a:off x="5155165" y="3504221"/>
              <a:ext cx="1032612" cy="369332"/>
            </a:xfrm>
            <a:prstGeom prst="accentBorderCallout2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</a:lstStyle>
            <a:p>
              <a:pPr algn="ctr"/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100 kcal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B0B2D9D-C335-B1D8-09B9-948C4BF26AEB}"/>
              </a:ext>
            </a:extLst>
          </p:cNvPr>
          <p:cNvGrpSpPr/>
          <p:nvPr/>
        </p:nvGrpSpPr>
        <p:grpSpPr>
          <a:xfrm>
            <a:off x="5093404" y="4613939"/>
            <a:ext cx="1657065" cy="1347529"/>
            <a:chOff x="5412465" y="4519306"/>
            <a:chExt cx="1657065" cy="134752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F99E346-B429-2EFD-1256-98D3339B4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2465" y="4888638"/>
              <a:ext cx="908418" cy="978197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A1BB965-39DF-4C6A-2963-105BBD7AE8A2}"/>
                </a:ext>
              </a:extLst>
            </p:cNvPr>
            <p:cNvSpPr txBox="1"/>
            <p:nvPr/>
          </p:nvSpPr>
          <p:spPr>
            <a:xfrm>
              <a:off x="6161111" y="4519306"/>
              <a:ext cx="908419" cy="369332"/>
            </a:xfrm>
            <a:prstGeom prst="accentBorderCallout2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40 Kcal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859842AC-9858-62BC-CCD0-CE6508B9579C}"/>
              </a:ext>
            </a:extLst>
          </p:cNvPr>
          <p:cNvSpPr txBox="1"/>
          <p:nvPr/>
        </p:nvSpPr>
        <p:spPr>
          <a:xfrm>
            <a:off x="7512184" y="4886968"/>
            <a:ext cx="38160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430 + 100 + 40 = 570 Kcal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A5B7CE5-AAA0-7F5E-9981-A17814A4209A}"/>
              </a:ext>
            </a:extLst>
          </p:cNvPr>
          <p:cNvSpPr txBox="1"/>
          <p:nvPr/>
        </p:nvSpPr>
        <p:spPr>
          <a:xfrm>
            <a:off x="7505492" y="4333889"/>
            <a:ext cx="46798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Apports énergétiques d’un déjeuner:</a:t>
            </a:r>
          </a:p>
        </p:txBody>
      </p:sp>
    </p:spTree>
    <p:extLst>
      <p:ext uri="{BB962C8B-B14F-4D97-AF65-F5344CB8AC3E}">
        <p14:creationId xmlns:p14="http://schemas.microsoft.com/office/powerpoint/2010/main" val="551804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9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05BC86-6AF3-4DED-B4B5-BBA7E0BCC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956" y="377408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dois aussi connaitre mes besoins énergétiques journaliers: </a:t>
            </a:r>
          </a:p>
        </p:txBody>
      </p:sp>
      <p:pic>
        <p:nvPicPr>
          <p:cNvPr id="8" name="Espace réservé du contenu 7" descr="Une image contenant habits, homme, debout, sourire&#10;&#10;Le contenu généré par l’IA peut être incorrect.">
            <a:extLst>
              <a:ext uri="{FF2B5EF4-FFF2-40B4-BE49-F238E27FC236}">
                <a16:creationId xmlns:a16="http://schemas.microsoft.com/office/drawing/2014/main" id="{5644026C-DA61-AAC2-A86C-5B246A76227A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5949" b="13179"/>
          <a:stretch>
            <a:fillRect/>
          </a:stretch>
        </p:blipFill>
        <p:spPr>
          <a:xfrm>
            <a:off x="3720197" y="3538400"/>
            <a:ext cx="4880878" cy="2942192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6071AFB-48D7-E85D-8C12-55CA88AFDB9A}"/>
              </a:ext>
            </a:extLst>
          </p:cNvPr>
          <p:cNvSpPr txBox="1"/>
          <p:nvPr/>
        </p:nvSpPr>
        <p:spPr>
          <a:xfrm>
            <a:off x="4969615" y="1718915"/>
            <a:ext cx="6697494" cy="954107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« La quantité totale d’</a:t>
            </a:r>
            <a:r>
              <a:rPr lang="fr-FR" dirty="0">
                <a:solidFill>
                  <a:srgbClr val="FF0000"/>
                </a:solidFill>
              </a:rPr>
              <a:t>énergie</a:t>
            </a:r>
            <a:r>
              <a:rPr lang="fr-FR" dirty="0"/>
              <a:t> qu’un individu dépense pendant une journée »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F1A54CD-C948-E78B-FA20-0AD3B763A8B6}"/>
              </a:ext>
            </a:extLst>
          </p:cNvPr>
          <p:cNvSpPr txBox="1"/>
          <p:nvPr/>
        </p:nvSpPr>
        <p:spPr>
          <a:xfrm>
            <a:off x="524891" y="1718915"/>
            <a:ext cx="3505200" cy="954107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Besoins énergétiques journaliers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1D29BC6-CEE6-AF26-2410-FA70B825E559}"/>
              </a:ext>
            </a:extLst>
          </p:cNvPr>
          <p:cNvSpPr txBox="1"/>
          <p:nvPr/>
        </p:nvSpPr>
        <p:spPr>
          <a:xfrm>
            <a:off x="3819930" y="3254808"/>
            <a:ext cx="4781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Adulte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Personne âgée </a:t>
            </a:r>
          </a:p>
        </p:txBody>
      </p:sp>
      <p:sp>
        <p:nvSpPr>
          <p:cNvPr id="4" name="Est égal à 3">
            <a:extLst>
              <a:ext uri="{FF2B5EF4-FFF2-40B4-BE49-F238E27FC236}">
                <a16:creationId xmlns:a16="http://schemas.microsoft.com/office/drawing/2014/main" id="{D569437A-4EE7-A32F-622F-4A01F2298129}"/>
              </a:ext>
            </a:extLst>
          </p:cNvPr>
          <p:cNvSpPr/>
          <p:nvPr/>
        </p:nvSpPr>
        <p:spPr>
          <a:xfrm>
            <a:off x="4142665" y="2069501"/>
            <a:ext cx="714375" cy="345430"/>
          </a:xfrm>
          <a:prstGeom prst="mathEqual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45941FD-CC9C-6B2F-D850-4BC48D6725FD}"/>
              </a:ext>
            </a:extLst>
          </p:cNvPr>
          <p:cNvGrpSpPr/>
          <p:nvPr/>
        </p:nvGrpSpPr>
        <p:grpSpPr>
          <a:xfrm>
            <a:off x="381244" y="4236704"/>
            <a:ext cx="2077422" cy="523220"/>
            <a:chOff x="381244" y="4236704"/>
            <a:chExt cx="2077422" cy="523220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71699C4-4E0F-0E89-E154-AAFFED7B468F}"/>
                </a:ext>
              </a:extLst>
            </p:cNvPr>
            <p:cNvSpPr txBox="1"/>
            <p:nvPr/>
          </p:nvSpPr>
          <p:spPr>
            <a:xfrm>
              <a:off x="381244" y="4236704"/>
              <a:ext cx="184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sz="2800" noProof="0" dirty="0">
                  <a:solidFill>
                    <a:prstClr val="black"/>
                  </a:solidFill>
                  <a:latin typeface="Calibri" panose="020F0502020204030204"/>
                </a:rPr>
                <a:t>Exemples</a:t>
              </a:r>
            </a:p>
          </p:txBody>
        </p:sp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C7BA879E-55C2-8417-D8DD-BE11B64F2402}"/>
                </a:ext>
              </a:extLst>
            </p:cNvPr>
            <p:cNvCxnSpPr>
              <a:cxnSpLocks/>
            </p:cNvCxnSpPr>
            <p:nvPr/>
          </p:nvCxnSpPr>
          <p:spPr>
            <a:xfrm>
              <a:off x="1999033" y="4551520"/>
              <a:ext cx="459633" cy="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36491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E7DB1-2835-D516-FC32-AD792A1F5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335" y="435024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une alimentation équilibrée, mes besoins énergétiques doivent correspondre à mes apports. </a:t>
            </a:r>
            <a:b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Espace réservé du contenu 12" descr="Une image contenant chaussures, jouet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E0153D-E393-A2BE-7A44-6664E1FB655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5" t="12138" r="12046" b="11849"/>
          <a:stretch>
            <a:fillRect/>
          </a:stretch>
        </p:blipFill>
        <p:spPr>
          <a:xfrm>
            <a:off x="4181426" y="2617683"/>
            <a:ext cx="3629025" cy="3550732"/>
          </a:xfr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30C7D3A-2598-186A-058C-AED28432B795}"/>
              </a:ext>
            </a:extLst>
          </p:cNvPr>
          <p:cNvSpPr txBox="1"/>
          <p:nvPr/>
        </p:nvSpPr>
        <p:spPr>
          <a:xfrm>
            <a:off x="5081876" y="6091024"/>
            <a:ext cx="1828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Équilibre </a:t>
            </a:r>
          </a:p>
        </p:txBody>
      </p:sp>
      <p:sp>
        <p:nvSpPr>
          <p:cNvPr id="10" name="Est égal à 9">
            <a:extLst>
              <a:ext uri="{FF2B5EF4-FFF2-40B4-BE49-F238E27FC236}">
                <a16:creationId xmlns:a16="http://schemas.microsoft.com/office/drawing/2014/main" id="{0BAD414E-45F1-364C-2D47-95533037F1A7}"/>
              </a:ext>
            </a:extLst>
          </p:cNvPr>
          <p:cNvSpPr/>
          <p:nvPr/>
        </p:nvSpPr>
        <p:spPr>
          <a:xfrm>
            <a:off x="5454957" y="1771744"/>
            <a:ext cx="755982" cy="461665"/>
          </a:xfrm>
          <a:prstGeom prst="mathEqual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noProof="0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027A56-3632-E8AD-AB26-90114817DA5D}"/>
              </a:ext>
            </a:extLst>
          </p:cNvPr>
          <p:cNvSpPr txBox="1"/>
          <p:nvPr/>
        </p:nvSpPr>
        <p:spPr>
          <a:xfrm>
            <a:off x="1101658" y="1771744"/>
            <a:ext cx="314933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Apports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53C93C4-544C-78D0-F987-E5EA5A18D76B}"/>
              </a:ext>
            </a:extLst>
          </p:cNvPr>
          <p:cNvSpPr txBox="1"/>
          <p:nvPr/>
        </p:nvSpPr>
        <p:spPr>
          <a:xfrm>
            <a:off x="1101658" y="2294964"/>
            <a:ext cx="3149330" cy="2246769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La somme des apports énergétiques journaliers de mon alimentation.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5F3225A-672B-164D-35C9-734506E3DAC8}"/>
              </a:ext>
            </a:extLst>
          </p:cNvPr>
          <p:cNvSpPr txBox="1"/>
          <p:nvPr/>
        </p:nvSpPr>
        <p:spPr>
          <a:xfrm>
            <a:off x="7414908" y="1674466"/>
            <a:ext cx="314933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Besoins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0ADCA5-A380-0338-55B9-6ECF03DB3085}"/>
              </a:ext>
            </a:extLst>
          </p:cNvPr>
          <p:cNvSpPr txBox="1"/>
          <p:nvPr/>
        </p:nvSpPr>
        <p:spPr>
          <a:xfrm>
            <a:off x="7414908" y="2197686"/>
            <a:ext cx="3149330" cy="1384995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Mes besoins journaliers en énergie.</a:t>
            </a:r>
          </a:p>
        </p:txBody>
      </p:sp>
    </p:spTree>
    <p:extLst>
      <p:ext uri="{BB962C8B-B14F-4D97-AF65-F5344CB8AC3E}">
        <p14:creationId xmlns:p14="http://schemas.microsoft.com/office/powerpoint/2010/main" val="2313980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7" grpId="0" animBg="1"/>
      <p:bldP spid="12" grpId="0" animBg="1"/>
      <p:bldP spid="8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960619-EC81-2AAF-8F82-D773FA10B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521767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 mes apports énergétiques sont supérieurs à mes besoins alors ma masse corporelle augmente; je risque donc l’obésité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b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Espace réservé du contenu 4" descr="Une image contenant dessin humoristique, chaussures&#10;&#10;Le contenu généré par l’IA peut être incorrect.">
            <a:extLst>
              <a:ext uri="{FF2B5EF4-FFF2-40B4-BE49-F238E27FC236}">
                <a16:creationId xmlns:a16="http://schemas.microsoft.com/office/drawing/2014/main" id="{6E64F5FA-4172-121A-6098-64A38CD9C0B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4700" r="10403"/>
          <a:stretch>
            <a:fillRect/>
          </a:stretch>
        </p:blipFill>
        <p:spPr>
          <a:xfrm>
            <a:off x="3693592" y="1730020"/>
            <a:ext cx="3874277" cy="4606213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D444F3-247E-2099-BF7C-32179A21EC62}"/>
              </a:ext>
            </a:extLst>
          </p:cNvPr>
          <p:cNvSpPr txBox="1"/>
          <p:nvPr/>
        </p:nvSpPr>
        <p:spPr>
          <a:xfrm>
            <a:off x="5335456" y="6048250"/>
            <a:ext cx="1332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800" b="1" noProof="0" dirty="0">
                <a:solidFill>
                  <a:srgbClr val="FF0000"/>
                </a:solidFill>
                <a:latin typeface="Calibri" panose="020F0502020204030204"/>
              </a:rPr>
              <a:t>Obésité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7E11E82-1D52-32EC-35AD-3BE794267669}"/>
              </a:ext>
            </a:extLst>
          </p:cNvPr>
          <p:cNvSpPr txBox="1"/>
          <p:nvPr/>
        </p:nvSpPr>
        <p:spPr>
          <a:xfrm>
            <a:off x="1101658" y="1771744"/>
            <a:ext cx="314933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Apports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719935-66DE-6BBA-4494-CDE51C1B875D}"/>
              </a:ext>
            </a:extLst>
          </p:cNvPr>
          <p:cNvSpPr txBox="1"/>
          <p:nvPr/>
        </p:nvSpPr>
        <p:spPr>
          <a:xfrm>
            <a:off x="7414908" y="1674466"/>
            <a:ext cx="314933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Besoins  </a:t>
            </a:r>
          </a:p>
        </p:txBody>
      </p:sp>
      <p:pic>
        <p:nvPicPr>
          <p:cNvPr id="1026" name="Picture 2" descr="Symbole supérieur à - Icônes éducation gratuites">
            <a:extLst>
              <a:ext uri="{FF2B5EF4-FFF2-40B4-BE49-F238E27FC236}">
                <a16:creationId xmlns:a16="http://schemas.microsoft.com/office/drawing/2014/main" id="{3E2FB4A6-D9DA-1DC1-9538-85323FEA3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3" t="24752" r="32226" b="24609"/>
          <a:stretch>
            <a:fillRect/>
          </a:stretch>
        </p:blipFill>
        <p:spPr bwMode="auto">
          <a:xfrm>
            <a:off x="5571291" y="1492184"/>
            <a:ext cx="676275" cy="108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46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5B2343-EA75-A608-A2C4-97855CBD6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658" y="299255"/>
            <a:ext cx="10277091" cy="52322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 mes apports énergétiques sont inferieur à mes besoins alors ma masse corporelle diminue; je risque un déséquilibre alimentaire.</a:t>
            </a:r>
          </a:p>
        </p:txBody>
      </p:sp>
      <p:pic>
        <p:nvPicPr>
          <p:cNvPr id="11" name="Espace réservé du contenu 10" descr="Une image contenant dessin humoristique, jouet&#10;&#10;Le contenu généré par l’IA peut être incorrect.">
            <a:extLst>
              <a:ext uri="{FF2B5EF4-FFF2-40B4-BE49-F238E27FC236}">
                <a16:creationId xmlns:a16="http://schemas.microsoft.com/office/drawing/2014/main" id="{F34F90DB-CFAD-17C3-F570-1BA09EFEAA2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824" y="1558773"/>
            <a:ext cx="4903111" cy="4903111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F7A30A3-3349-1CB2-B01A-97993BAB50E9}"/>
              </a:ext>
            </a:extLst>
          </p:cNvPr>
          <p:cNvSpPr txBox="1"/>
          <p:nvPr/>
        </p:nvSpPr>
        <p:spPr>
          <a:xfrm>
            <a:off x="4459131" y="6093400"/>
            <a:ext cx="2760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800" b="1" noProof="0" dirty="0">
                <a:solidFill>
                  <a:srgbClr val="FF0000"/>
                </a:solidFill>
                <a:latin typeface="Calibri" panose="020F0502020204030204"/>
              </a:rPr>
              <a:t>Amaigrissement</a:t>
            </a:r>
            <a:r>
              <a:rPr lang="fr-FR" sz="2800" noProof="0" dirty="0">
                <a:solidFill>
                  <a:srgbClr val="FF000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BE247A-93B4-2572-61BE-D148821246D6}"/>
              </a:ext>
            </a:extLst>
          </p:cNvPr>
          <p:cNvSpPr txBox="1"/>
          <p:nvPr/>
        </p:nvSpPr>
        <p:spPr>
          <a:xfrm>
            <a:off x="1101658" y="1771744"/>
            <a:ext cx="314933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Apports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7516E3-16A8-B2DC-504C-3061B99630DF}"/>
              </a:ext>
            </a:extLst>
          </p:cNvPr>
          <p:cNvSpPr txBox="1"/>
          <p:nvPr/>
        </p:nvSpPr>
        <p:spPr>
          <a:xfrm>
            <a:off x="7414908" y="1674466"/>
            <a:ext cx="314933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Besoins  </a:t>
            </a:r>
          </a:p>
        </p:txBody>
      </p:sp>
      <p:pic>
        <p:nvPicPr>
          <p:cNvPr id="5" name="Picture 2" descr="Symbole supérieur à - Icônes éducation gratuites">
            <a:extLst>
              <a:ext uri="{FF2B5EF4-FFF2-40B4-BE49-F238E27FC236}">
                <a16:creationId xmlns:a16="http://schemas.microsoft.com/office/drawing/2014/main" id="{CA020BB9-1371-3B89-17FC-00B0D1C641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3" t="24752" r="32226" b="24609"/>
          <a:stretch>
            <a:fillRect/>
          </a:stretch>
        </p:blipFill>
        <p:spPr bwMode="auto">
          <a:xfrm flipH="1">
            <a:off x="5571291" y="1492184"/>
            <a:ext cx="676275" cy="108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20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7F52FF-912D-C4AD-2A28-E18276335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320117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 plus d’une alimentation équilibrée en énergie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je dois adopter certains comportements. 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6BD995-39D6-20EF-253F-074C23B3F1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CEB679-161F-3128-89A9-A78139C94005}"/>
              </a:ext>
            </a:extLst>
          </p:cNvPr>
          <p:cNvSpPr txBox="1"/>
          <p:nvPr/>
        </p:nvSpPr>
        <p:spPr>
          <a:xfrm>
            <a:off x="1981200" y="2700529"/>
            <a:ext cx="8033749" cy="2610843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/>
              <a:t> Manger moins d’aliments sucrés et gras.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/>
              <a:t> Faire plus de sport.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/>
              <a:t> Prendre des repas dans des heures régulières. 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/>
              <a:t> Equilibrer mon alimentation.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6D8CA8B-6AFD-7849-5D33-2F3CDA64E5BA}"/>
              </a:ext>
            </a:extLst>
          </p:cNvPr>
          <p:cNvSpPr txBox="1"/>
          <p:nvPr/>
        </p:nvSpPr>
        <p:spPr>
          <a:xfrm>
            <a:off x="1981199" y="2177309"/>
            <a:ext cx="8033749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Pour prendre soin de sa santé, il faut:</a:t>
            </a:r>
          </a:p>
        </p:txBody>
      </p:sp>
    </p:spTree>
    <p:extLst>
      <p:ext uri="{BB962C8B-B14F-4D97-AF65-F5344CB8AC3E}">
        <p14:creationId xmlns:p14="http://schemas.microsoft.com/office/powerpoint/2010/main" val="419601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5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86426"/>
            <a:ext cx="10778296" cy="437452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réaliser la tâche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je détermine 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l’apport quantitatif en nutriments nécessaire au maintien d’une bonne santé.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6750" y="719558"/>
            <a:ext cx="1027747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mots 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5008" y="1650158"/>
            <a:ext cx="11639469" cy="4487995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479683" y="1386191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303334C-CAC7-CCBC-6DBC-210F9972B8A8}"/>
              </a:ext>
            </a:extLst>
          </p:cNvPr>
          <p:cNvSpPr txBox="1"/>
          <p:nvPr/>
        </p:nvSpPr>
        <p:spPr>
          <a:xfrm>
            <a:off x="6128426" y="2743201"/>
            <a:ext cx="58560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Calculer</a:t>
            </a:r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 les apports énergétiques journaliers de Loubna à partir du doc 1.</a:t>
            </a:r>
          </a:p>
          <a:p>
            <a:pPr algn="l"/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Déterminer</a:t>
            </a:r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 les besoins  énergétiques recommandés de Loubna à partir du doc 2.</a:t>
            </a:r>
          </a:p>
          <a:p>
            <a:pPr algn="l"/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 Comparer </a:t>
            </a:r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les apports énergétiques de Loubna et ses besoins quotidiens.</a:t>
            </a:r>
          </a:p>
          <a:p>
            <a:pPr algn="l"/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 Déduire </a:t>
            </a:r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la conséquence de cette alimentation sur la santé de Loubna.</a:t>
            </a:r>
          </a:p>
          <a:p>
            <a:pPr algn="l"/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 Proposer </a:t>
            </a:r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deux conseils à Loubna pour que son alimentation lui garantisse une bonne santé.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B2764A-D0DF-E601-DA4B-1E0F9036FCB1}"/>
              </a:ext>
            </a:extLst>
          </p:cNvPr>
          <p:cNvSpPr txBox="1"/>
          <p:nvPr/>
        </p:nvSpPr>
        <p:spPr>
          <a:xfrm>
            <a:off x="6099243" y="1857984"/>
            <a:ext cx="5878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Pour réussir ma tâche, je dois réponde aux consignes suivantes:</a:t>
            </a:r>
          </a:p>
        </p:txBody>
      </p:sp>
      <p:pic>
        <p:nvPicPr>
          <p:cNvPr id="7" name="Image 6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1E47977-C8EC-255A-492D-1752BD33A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657" y="2829837"/>
            <a:ext cx="5758767" cy="20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6">
            <a:extLst>
              <a:ext uri="{FF2B5EF4-FFF2-40B4-BE49-F238E27FC236}">
                <a16:creationId xmlns:a16="http://schemas.microsoft.com/office/drawing/2014/main" id="{C34BB702-A41D-CE75-26F5-5248068999E8}"/>
              </a:ext>
            </a:extLst>
          </p:cNvPr>
          <p:cNvSpPr/>
          <p:nvPr/>
        </p:nvSpPr>
        <p:spPr>
          <a:xfrm>
            <a:off x="345007" y="1657791"/>
            <a:ext cx="11639469" cy="4487995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7454" y="349418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identifier les composantes du support que je vais utiliser pour réaliser ma tâche.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234BFA5-FED0-515D-011B-6F88CE76A01E}"/>
              </a:ext>
            </a:extLst>
          </p:cNvPr>
          <p:cNvSpPr txBox="1"/>
          <p:nvPr/>
        </p:nvSpPr>
        <p:spPr>
          <a:xfrm>
            <a:off x="6164742" y="2180031"/>
            <a:ext cx="5838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document  est composé de deux tableaux :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C359D45-B1DB-932E-AADD-E8680C103EA8}"/>
              </a:ext>
            </a:extLst>
          </p:cNvPr>
          <p:cNvSpPr txBox="1"/>
          <p:nvPr/>
        </p:nvSpPr>
        <p:spPr>
          <a:xfrm>
            <a:off x="7026400" y="3171569"/>
            <a:ext cx="4967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premier (Doc 1) pour </a:t>
            </a:r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les apports énergétiques quotidiens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2611DA9-B1AF-28AF-221D-26F0E98B19A6}"/>
              </a:ext>
            </a:extLst>
          </p:cNvPr>
          <p:cNvSpPr txBox="1"/>
          <p:nvPr/>
        </p:nvSpPr>
        <p:spPr>
          <a:xfrm>
            <a:off x="7026401" y="4123567"/>
            <a:ext cx="4958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deuxième (Doc 2) pour </a:t>
            </a:r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les besoins énergétiques quotidiens recommandés.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EE1CBA9-F07C-9A96-3591-A77E1D9631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A530634-D316-474D-1AC4-DAC064039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657" y="2829836"/>
            <a:ext cx="6540560" cy="237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90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AA9AA-95FF-4035-C744-ED2DF841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6D0939-2979-FB48-4426-8BCFFF0B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réaliser ma tâche, je commence par calculer les apports énergétiques de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Loubna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BB142C-3D93-2A67-C240-2FD211CE5E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3C40259-1FDB-DCCB-6388-5351D5A39D62}"/>
              </a:ext>
            </a:extLst>
          </p:cNvPr>
          <p:cNvGrpSpPr/>
          <p:nvPr/>
        </p:nvGrpSpPr>
        <p:grpSpPr>
          <a:xfrm>
            <a:off x="942566" y="1268323"/>
            <a:ext cx="10151728" cy="510733"/>
            <a:chOff x="942566" y="1268323"/>
            <a:chExt cx="10151728" cy="51073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E8A1D2D3-B8EA-A455-180A-87B967E31A57}"/>
                </a:ext>
              </a:extLst>
            </p:cNvPr>
            <p:cNvSpPr txBox="1"/>
            <p:nvPr/>
          </p:nvSpPr>
          <p:spPr>
            <a:xfrm>
              <a:off x="1097705" y="1268323"/>
              <a:ext cx="9996589" cy="510733"/>
            </a:xfrm>
            <a:prstGeom prst="roundRect">
              <a:avLst>
                <a:gd name="adj" fmla="val 37182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 Calculez les apports énergétiques  journaliers de Loubna à partir du doc 1.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BA690026-08F6-C3B5-9AAE-42A879C44924}"/>
                </a:ext>
              </a:extLst>
            </p:cNvPr>
            <p:cNvSpPr/>
            <p:nvPr/>
          </p:nvSpPr>
          <p:spPr>
            <a:xfrm>
              <a:off x="942566" y="1291338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CCED6463-E533-AAA3-7EA8-644B494E39B6}"/>
              </a:ext>
            </a:extLst>
          </p:cNvPr>
          <p:cNvSpPr txBox="1"/>
          <p:nvPr/>
        </p:nvSpPr>
        <p:spPr>
          <a:xfrm>
            <a:off x="1796982" y="5719925"/>
            <a:ext cx="684219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 + 750 + 200 + 290 + 90 + 450 + 340 + 800 + 140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CCCF14B-F53F-0B2A-FBA1-1C9250347CED}"/>
              </a:ext>
            </a:extLst>
          </p:cNvPr>
          <p:cNvSpPr txBox="1"/>
          <p:nvPr/>
        </p:nvSpPr>
        <p:spPr>
          <a:xfrm>
            <a:off x="250082" y="5133787"/>
            <a:ext cx="11544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 Les apports en énergie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la somme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des valeurs énergétiques de chaque aliment.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8929A0-8DAC-082B-CD96-592700BBED82}"/>
              </a:ext>
            </a:extLst>
          </p:cNvPr>
          <p:cNvSpPr txBox="1"/>
          <p:nvPr/>
        </p:nvSpPr>
        <p:spPr>
          <a:xfrm>
            <a:off x="8496300" y="5719924"/>
            <a:ext cx="17145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3180 kcal</a:t>
            </a:r>
            <a:endParaRPr lang="fr-FR" dirty="0"/>
          </a:p>
        </p:txBody>
      </p:sp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8C39A4E-3E94-CE35-0B97-266D375DF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8373" r="55410"/>
          <a:stretch>
            <a:fillRect/>
          </a:stretch>
        </p:blipFill>
        <p:spPr>
          <a:xfrm>
            <a:off x="3934131" y="1779056"/>
            <a:ext cx="4323736" cy="323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15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A563A-BF86-80DB-67A7-D72AF51E3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6985868-8B8E-4A87-DDA9-8AC0823B9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4689" t="8373" r="-484"/>
          <a:stretch>
            <a:fillRect/>
          </a:stretch>
        </p:blipFill>
        <p:spPr>
          <a:xfrm>
            <a:off x="2581274" y="1977576"/>
            <a:ext cx="6400801" cy="382171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322CBA4-812A-B828-8D10-B958D708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je détermine à partir du deuxième tableau les besoins énergétiques pour Loubna.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237528-B9F5-BB6C-8796-2C0A8F1B9F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DBC9E96-8C1D-F6EA-7269-C58BA9EEED0B}"/>
              </a:ext>
            </a:extLst>
          </p:cNvPr>
          <p:cNvGrpSpPr/>
          <p:nvPr/>
        </p:nvGrpSpPr>
        <p:grpSpPr>
          <a:xfrm>
            <a:off x="660464" y="1306217"/>
            <a:ext cx="10478517" cy="510733"/>
            <a:chOff x="660464" y="1306217"/>
            <a:chExt cx="10478517" cy="510733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5B7FEED-AAAC-CE90-BDEE-3C9B625BF44F}"/>
                </a:ext>
              </a:extLst>
            </p:cNvPr>
            <p:cNvSpPr txBox="1"/>
            <p:nvPr/>
          </p:nvSpPr>
          <p:spPr>
            <a:xfrm>
              <a:off x="861506" y="1306217"/>
              <a:ext cx="10277475" cy="510733"/>
            </a:xfrm>
            <a:prstGeom prst="roundRect">
              <a:avLst>
                <a:gd name="adj" fmla="val 25992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 Déterminez les besoins  énergétiques recommandés de Loubna à partir du doc 2.</a:t>
              </a:r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9B54D1A-5ED0-18DC-8517-3A97D1DAB351}"/>
                </a:ext>
              </a:extLst>
            </p:cNvPr>
            <p:cNvSpPr/>
            <p:nvPr/>
          </p:nvSpPr>
          <p:spPr>
            <a:xfrm>
              <a:off x="660464" y="1320318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AFF13DCB-5443-94E9-B6E1-CEDBF271C8BC}"/>
              </a:ext>
            </a:extLst>
          </p:cNvPr>
          <p:cNvSpPr txBox="1"/>
          <p:nvPr/>
        </p:nvSpPr>
        <p:spPr>
          <a:xfrm>
            <a:off x="543025" y="5799292"/>
            <a:ext cx="109144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noProof="0" dirty="0">
                <a:latin typeface="Calibri" panose="020F0502020204030204" pitchFamily="34" charset="0"/>
                <a:cs typeface="Calibri" panose="020F0502020204030204" pitchFamily="34" charset="0"/>
              </a:rPr>
              <a:t>Les besoins énergétiques recommandés pour Loubna sont : </a:t>
            </a:r>
            <a:r>
              <a:rPr lang="fr-FR" sz="280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2000 kcal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716E9B-DC6B-439F-363F-83E4A17E2C77}"/>
              </a:ext>
            </a:extLst>
          </p:cNvPr>
          <p:cNvSpPr/>
          <p:nvPr/>
        </p:nvSpPr>
        <p:spPr>
          <a:xfrm>
            <a:off x="7102815" y="2799942"/>
            <a:ext cx="1525618" cy="4182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508933-D961-70B2-88A9-F9683A520157}"/>
              </a:ext>
            </a:extLst>
          </p:cNvPr>
          <p:cNvSpPr/>
          <p:nvPr/>
        </p:nvSpPr>
        <p:spPr>
          <a:xfrm>
            <a:off x="2905327" y="2793458"/>
            <a:ext cx="1429965" cy="4182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495260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67E090-27C1-25C2-299B-599A29FC6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je compare les apports de Loubna à ses besoins.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659409-6BE7-C45A-0C10-DCFFA40D61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F5456D-7CF8-5A5B-AEEB-C5435B750F1B}"/>
              </a:ext>
            </a:extLst>
          </p:cNvPr>
          <p:cNvGrpSpPr/>
          <p:nvPr/>
        </p:nvGrpSpPr>
        <p:grpSpPr>
          <a:xfrm>
            <a:off x="748299" y="1193672"/>
            <a:ext cx="10559038" cy="546449"/>
            <a:chOff x="579132" y="1369688"/>
            <a:chExt cx="10559038" cy="546449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C1D2E80-3F89-A493-6A12-B36A82E40BAA}"/>
                </a:ext>
              </a:extLst>
            </p:cNvPr>
            <p:cNvSpPr txBox="1"/>
            <p:nvPr/>
          </p:nvSpPr>
          <p:spPr>
            <a:xfrm>
              <a:off x="751460" y="1369688"/>
              <a:ext cx="10386710" cy="546449"/>
            </a:xfrm>
            <a:prstGeom prst="roundRect">
              <a:avLst>
                <a:gd name="adj" fmla="val 2785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  Comparez les apports énergétiques de Loubna et ses besoins quotidiens.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59B36968-61BE-91B4-2F18-E6F8F4A83A3A}"/>
                </a:ext>
              </a:extLst>
            </p:cNvPr>
            <p:cNvSpPr/>
            <p:nvPr/>
          </p:nvSpPr>
          <p:spPr>
            <a:xfrm>
              <a:off x="579132" y="139373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294D7786-005C-B51E-9796-40AC7359F1DF}"/>
              </a:ext>
            </a:extLst>
          </p:cNvPr>
          <p:cNvSpPr txBox="1"/>
          <p:nvPr/>
        </p:nvSpPr>
        <p:spPr>
          <a:xfrm>
            <a:off x="3215577" y="4496371"/>
            <a:ext cx="6310387" cy="954107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Les apports énergétiques de Loubna sont </a:t>
            </a:r>
            <a:r>
              <a:rPr lang="fr-FR" dirty="0">
                <a:solidFill>
                  <a:srgbClr val="FF0000"/>
                </a:solidFill>
              </a:rPr>
              <a:t>supérieurs</a:t>
            </a:r>
            <a:r>
              <a:rPr lang="fr-FR" dirty="0"/>
              <a:t> à ses besoins quotidiens.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E8BE724-D38A-2252-11AB-F727A1DA9073}"/>
              </a:ext>
            </a:extLst>
          </p:cNvPr>
          <p:cNvSpPr txBox="1"/>
          <p:nvPr/>
        </p:nvSpPr>
        <p:spPr>
          <a:xfrm>
            <a:off x="1556426" y="2543284"/>
            <a:ext cx="3144433" cy="523220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Apports = </a:t>
            </a:r>
            <a:r>
              <a:rPr lang="fr-FR" dirty="0">
                <a:solidFill>
                  <a:srgbClr val="FF0000"/>
                </a:solidFill>
              </a:rPr>
              <a:t>3280 Kcal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B2AFC6-E328-BAFA-2AD7-A2821725C09E}"/>
              </a:ext>
            </a:extLst>
          </p:cNvPr>
          <p:cNvSpPr txBox="1"/>
          <p:nvPr/>
        </p:nvSpPr>
        <p:spPr>
          <a:xfrm>
            <a:off x="7491143" y="2543284"/>
            <a:ext cx="3208267" cy="523220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Besoins = </a:t>
            </a:r>
            <a:r>
              <a:rPr lang="fr-FR" dirty="0">
                <a:solidFill>
                  <a:srgbClr val="FF0000"/>
                </a:solidFill>
              </a:rPr>
              <a:t>2000 kcal  </a:t>
            </a:r>
          </a:p>
        </p:txBody>
      </p:sp>
      <p:pic>
        <p:nvPicPr>
          <p:cNvPr id="6" name="Picture 2" descr="Symbole supérieur à - Icônes éducation gratuites">
            <a:extLst>
              <a:ext uri="{FF2B5EF4-FFF2-40B4-BE49-F238E27FC236}">
                <a16:creationId xmlns:a16="http://schemas.microsoft.com/office/drawing/2014/main" id="{DFC57BB3-AA3D-7270-BD02-562AD44F6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3" t="24752" r="32226" b="24609"/>
          <a:stretch>
            <a:fillRect/>
          </a:stretch>
        </p:blipFill>
        <p:spPr bwMode="auto">
          <a:xfrm>
            <a:off x="5757862" y="2347951"/>
            <a:ext cx="676275" cy="108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59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74BDD-3EDC-3D4D-7A17-30DD6D35C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Après, je déduis la conséquence de l’alimentation de Loubna sur sa santé.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563650-2345-1765-E45D-F7EA176C6EB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88" y="60997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9AD954C-FE1E-476A-2141-F910F988CC5C}"/>
              </a:ext>
            </a:extLst>
          </p:cNvPr>
          <p:cNvGrpSpPr/>
          <p:nvPr/>
        </p:nvGrpSpPr>
        <p:grpSpPr>
          <a:xfrm>
            <a:off x="1030246" y="1153808"/>
            <a:ext cx="9709658" cy="510733"/>
            <a:chOff x="1098209" y="1317164"/>
            <a:chExt cx="9709658" cy="510733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DFBB77AA-C674-07B9-71B8-FB47BFD13292}"/>
                </a:ext>
              </a:extLst>
            </p:cNvPr>
            <p:cNvSpPr txBox="1"/>
            <p:nvPr/>
          </p:nvSpPr>
          <p:spPr>
            <a:xfrm>
              <a:off x="1335558" y="1317164"/>
              <a:ext cx="9472309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Déduisez la conséquence de cette alimentation sur la santé de Loubna.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3FA6B535-0F29-63DD-49C7-458F7DF2BBB6}"/>
                </a:ext>
              </a:extLst>
            </p:cNvPr>
            <p:cNvSpPr/>
            <p:nvPr/>
          </p:nvSpPr>
          <p:spPr>
            <a:xfrm>
              <a:off x="1098209" y="1349704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Espace réservé du contenu 4" descr="Une image contenant dessin humoristique, chaussures&#10;&#10;Le contenu généré par l’IA peut être incorrect.">
            <a:extLst>
              <a:ext uri="{FF2B5EF4-FFF2-40B4-BE49-F238E27FC236}">
                <a16:creationId xmlns:a16="http://schemas.microsoft.com/office/drawing/2014/main" id="{E36688B3-F580-6F22-A912-9240D5F8B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4700" r="10403"/>
          <a:stretch>
            <a:fillRect/>
          </a:stretch>
        </p:blipFill>
        <p:spPr>
          <a:xfrm>
            <a:off x="4805297" y="1930748"/>
            <a:ext cx="2726987" cy="3242175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75436F0A-8C5B-0FCB-B4F7-7348FB57E8A0}"/>
              </a:ext>
            </a:extLst>
          </p:cNvPr>
          <p:cNvGrpSpPr/>
          <p:nvPr/>
        </p:nvGrpSpPr>
        <p:grpSpPr>
          <a:xfrm>
            <a:off x="1197509" y="5296920"/>
            <a:ext cx="9405372" cy="954107"/>
            <a:chOff x="1197509" y="5296920"/>
            <a:chExt cx="9405372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AE6F4D0-8622-5B57-06BE-B807507C4A6A}"/>
                </a:ext>
              </a:extLst>
            </p:cNvPr>
            <p:cNvSpPr txBox="1"/>
            <p:nvPr/>
          </p:nvSpPr>
          <p:spPr>
            <a:xfrm>
              <a:off x="1734701" y="5296920"/>
              <a:ext cx="8868180" cy="954107"/>
            </a:xfrm>
            <a:prstGeom prst="rect">
              <a:avLst/>
            </a:prstGeom>
            <a:noFill/>
            <a:ln>
              <a:solidFill>
                <a:srgbClr val="00345D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8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dirty="0"/>
                <a:t>Les apports énergétiques de Loubna sont supérieurs à ses besoins, elle risque donc de devenir </a:t>
              </a:r>
              <a:r>
                <a:rPr lang="fr-FR" dirty="0">
                  <a:solidFill>
                    <a:srgbClr val="FF0000"/>
                  </a:solidFill>
                </a:rPr>
                <a:t>obèse.</a:t>
              </a:r>
            </a:p>
          </p:txBody>
        </p:sp>
        <p:sp>
          <p:nvSpPr>
            <p:cNvPr id="7" name="Flèche : droite 6">
              <a:extLst>
                <a:ext uri="{FF2B5EF4-FFF2-40B4-BE49-F238E27FC236}">
                  <a16:creationId xmlns:a16="http://schemas.microsoft.com/office/drawing/2014/main" id="{ADAA680A-394B-662B-9E10-CDD22217A87E}"/>
                </a:ext>
              </a:extLst>
            </p:cNvPr>
            <p:cNvSpPr/>
            <p:nvPr/>
          </p:nvSpPr>
          <p:spPr>
            <a:xfrm>
              <a:off x="1197509" y="5562600"/>
              <a:ext cx="369929" cy="478193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64427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52B60B-DF1F-F431-A9A9-44EA69B6E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je propose des conseils à Loubna pour que son alimentation lui garanti une bonne santé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C54D47-33A9-D986-820C-E5F866EE9F7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655CD3F-DA60-12C0-91C3-FAC372188E4C}"/>
              </a:ext>
            </a:extLst>
          </p:cNvPr>
          <p:cNvGrpSpPr/>
          <p:nvPr/>
        </p:nvGrpSpPr>
        <p:grpSpPr>
          <a:xfrm>
            <a:off x="568582" y="1133750"/>
            <a:ext cx="11268513" cy="510733"/>
            <a:chOff x="686781" y="1422950"/>
            <a:chExt cx="11268513" cy="510733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6DDE3F9-E1F0-02ED-1533-C904577F8A6F}"/>
                </a:ext>
              </a:extLst>
            </p:cNvPr>
            <p:cNvSpPr txBox="1"/>
            <p:nvPr/>
          </p:nvSpPr>
          <p:spPr>
            <a:xfrm>
              <a:off x="856034" y="1422950"/>
              <a:ext cx="11099260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 </a:t>
              </a:r>
              <a:r>
                <a:rPr lang="fr-FR" spc="-90" noProof="0" dirty="0"/>
                <a:t>Proposez deux conseils à Loubna pour que son alimentation lui garantisse une bonne santé.</a:t>
              </a: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B04A49B0-9559-004A-2B92-BB0D3AF22409}"/>
                </a:ext>
              </a:extLst>
            </p:cNvPr>
            <p:cNvSpPr/>
            <p:nvPr/>
          </p:nvSpPr>
          <p:spPr>
            <a:xfrm>
              <a:off x="686781" y="1422950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2E2C85A5-9AB6-7A6D-D573-EF68489A9BF7}"/>
              </a:ext>
            </a:extLst>
          </p:cNvPr>
          <p:cNvSpPr txBox="1"/>
          <p:nvPr/>
        </p:nvSpPr>
        <p:spPr>
          <a:xfrm>
            <a:off x="2441642" y="3655246"/>
            <a:ext cx="7723762" cy="1318181"/>
          </a:xfrm>
          <a:prstGeom prst="rect">
            <a:avLst/>
          </a:prstGeom>
          <a:noFill/>
          <a:ln>
            <a:solidFill>
              <a:srgbClr val="00345D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fr-FR" dirty="0"/>
              <a:t>- Manger moins d’aliments sucrés et gras.</a:t>
            </a:r>
          </a:p>
          <a:p>
            <a:pPr algn="l">
              <a:lnSpc>
                <a:spcPct val="150000"/>
              </a:lnSpc>
            </a:pPr>
            <a:r>
              <a:rPr lang="fr-FR" dirty="0"/>
              <a:t>-  Prendre des repas dans des heures régulières.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73F29F-690A-AE8B-353A-FD87503364C2}"/>
              </a:ext>
            </a:extLst>
          </p:cNvPr>
          <p:cNvSpPr txBox="1"/>
          <p:nvPr/>
        </p:nvSpPr>
        <p:spPr>
          <a:xfrm>
            <a:off x="2441642" y="2679534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Deux conseils : </a:t>
            </a:r>
          </a:p>
        </p:txBody>
      </p:sp>
    </p:spTree>
    <p:extLst>
      <p:ext uri="{BB962C8B-B14F-4D97-AF65-F5344CB8AC3E}">
        <p14:creationId xmlns:p14="http://schemas.microsoft.com/office/powerpoint/2010/main" val="488286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bldLvl="5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67FF2-1788-F6ED-4E3B-6456D0AF8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réaliser la tache je dois suivre les étapes suivantes: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03B0F1-AB5A-20CA-45CC-7C9BB4313A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594E91B-4A8B-2CDC-12C2-744076B7324B}"/>
              </a:ext>
            </a:extLst>
          </p:cNvPr>
          <p:cNvGrpSpPr/>
          <p:nvPr/>
        </p:nvGrpSpPr>
        <p:grpSpPr>
          <a:xfrm>
            <a:off x="669320" y="1661517"/>
            <a:ext cx="11202122" cy="510733"/>
            <a:chOff x="796214" y="1749066"/>
            <a:chExt cx="11202122" cy="51073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6CD1B8E-8146-A41A-4F9C-A93AD25ED60D}"/>
                </a:ext>
              </a:extLst>
            </p:cNvPr>
            <p:cNvSpPr txBox="1"/>
            <p:nvPr/>
          </p:nvSpPr>
          <p:spPr>
            <a:xfrm>
              <a:off x="1053019" y="1749066"/>
              <a:ext cx="10945317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Calculer les apports énergétiques journalier de Loubna à partir du doc 1.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4B9D632B-50E7-60B5-D899-3F71172C03CF}"/>
                </a:ext>
              </a:extLst>
            </p:cNvPr>
            <p:cNvSpPr/>
            <p:nvPr/>
          </p:nvSpPr>
          <p:spPr>
            <a:xfrm>
              <a:off x="796214" y="1749066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18D2D60-8638-0FCF-B0AC-E55EEFE425F6}"/>
              </a:ext>
            </a:extLst>
          </p:cNvPr>
          <p:cNvGrpSpPr/>
          <p:nvPr/>
        </p:nvGrpSpPr>
        <p:grpSpPr>
          <a:xfrm>
            <a:off x="669320" y="2866046"/>
            <a:ext cx="11213285" cy="510733"/>
            <a:chOff x="726684" y="2492990"/>
            <a:chExt cx="11213285" cy="510733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D8588EE-A6E2-C639-61E0-66E52BEAB3A5}"/>
                </a:ext>
              </a:extLst>
            </p:cNvPr>
            <p:cNvSpPr txBox="1"/>
            <p:nvPr/>
          </p:nvSpPr>
          <p:spPr>
            <a:xfrm>
              <a:off x="994652" y="2492990"/>
              <a:ext cx="10945317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Déterminez les besoins énergétiques recommandés de Loubna à partir du doc 2.</a:t>
              </a: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43410907-78DD-2827-4C53-853E520D1D92}"/>
                </a:ext>
              </a:extLst>
            </p:cNvPr>
            <p:cNvSpPr/>
            <p:nvPr/>
          </p:nvSpPr>
          <p:spPr>
            <a:xfrm>
              <a:off x="726684" y="250782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833A6D-BB8F-813E-9062-721529DA038D}"/>
              </a:ext>
            </a:extLst>
          </p:cNvPr>
          <p:cNvGrpSpPr/>
          <p:nvPr/>
        </p:nvGrpSpPr>
        <p:grpSpPr>
          <a:xfrm>
            <a:off x="669320" y="4070575"/>
            <a:ext cx="11213285" cy="510733"/>
            <a:chOff x="832067" y="3266581"/>
            <a:chExt cx="11213285" cy="510733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26D682A-7982-B566-B8C7-40225AD714EE}"/>
                </a:ext>
              </a:extLst>
            </p:cNvPr>
            <p:cNvSpPr txBox="1"/>
            <p:nvPr/>
          </p:nvSpPr>
          <p:spPr>
            <a:xfrm>
              <a:off x="1023834" y="3266581"/>
              <a:ext cx="11021518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 Comparez les apports énergétiques de Loubna et ses besoins quotidiens.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A65E142-B379-17E5-72EE-B64CB9B6FA56}"/>
                </a:ext>
              </a:extLst>
            </p:cNvPr>
            <p:cNvSpPr/>
            <p:nvPr/>
          </p:nvSpPr>
          <p:spPr>
            <a:xfrm>
              <a:off x="832067" y="3275784"/>
              <a:ext cx="461361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E3D12BD-2B43-4BF6-C506-A315A8E66BF7}"/>
              </a:ext>
            </a:extLst>
          </p:cNvPr>
          <p:cNvGrpSpPr/>
          <p:nvPr/>
        </p:nvGrpSpPr>
        <p:grpSpPr>
          <a:xfrm>
            <a:off x="669320" y="5275103"/>
            <a:ext cx="11213285" cy="510733"/>
            <a:chOff x="816417" y="4039691"/>
            <a:chExt cx="11213285" cy="510733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03602D6-AD39-DEBE-BABA-48006BB183FE}"/>
                </a:ext>
              </a:extLst>
            </p:cNvPr>
            <p:cNvSpPr txBox="1"/>
            <p:nvPr/>
          </p:nvSpPr>
          <p:spPr>
            <a:xfrm>
              <a:off x="1079771" y="4039691"/>
              <a:ext cx="10949931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</a:t>
              </a:r>
              <a:r>
                <a:rPr lang="fr-FR" spc="-90" noProof="0" dirty="0"/>
                <a:t>Proposez deux conseils à Loubna pour que son alimentation lui garantisse une bonne santé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316EEFD3-FB3F-4B8C-56E2-AADFDB7EAD37}"/>
                </a:ext>
              </a:extLst>
            </p:cNvPr>
            <p:cNvSpPr/>
            <p:nvPr/>
          </p:nvSpPr>
          <p:spPr>
            <a:xfrm>
              <a:off x="816417" y="4039691"/>
              <a:ext cx="468340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721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tableau ci-dessous montre les apports énergétiques de Salma. Répondez à la question ci-dessous: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FA6684-027D-5025-0701-312B346AD6C7}"/>
              </a:ext>
            </a:extLst>
          </p:cNvPr>
          <p:cNvSpPr txBox="1"/>
          <p:nvPr/>
        </p:nvSpPr>
        <p:spPr>
          <a:xfrm>
            <a:off x="725869" y="1549181"/>
            <a:ext cx="10891971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1. Calculez les apports énergétiques journaliers de Salma.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67AA3B1-374E-BD5C-9078-2008C462A706}"/>
              </a:ext>
            </a:extLst>
          </p:cNvPr>
          <p:cNvGrpSpPr/>
          <p:nvPr/>
        </p:nvGrpSpPr>
        <p:grpSpPr>
          <a:xfrm>
            <a:off x="2179451" y="2706519"/>
            <a:ext cx="7852552" cy="1982618"/>
            <a:chOff x="5736000" y="2058382"/>
            <a:chExt cx="5544000" cy="198261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6D3A91-9209-8499-B3D9-705A9B3891A0}"/>
                </a:ext>
              </a:extLst>
            </p:cNvPr>
            <p:cNvSpPr/>
            <p:nvPr/>
          </p:nvSpPr>
          <p:spPr>
            <a:xfrm>
              <a:off x="5736000" y="2058382"/>
              <a:ext cx="5544000" cy="470617"/>
            </a:xfrm>
            <a:prstGeom prst="rect">
              <a:avLst/>
            </a:prstGeom>
            <a:solidFill>
              <a:srgbClr val="1D6FA9"/>
            </a:solidFill>
            <a:ln w="12700" cap="flat" cmpd="sng" algn="ctr">
              <a:solidFill>
                <a:srgbClr val="1D9A78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Apports énergétiques de Salma</a:t>
              </a: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3C17A77-70D8-2888-015D-D6452F3C04A7}"/>
                </a:ext>
              </a:extLst>
            </p:cNvPr>
            <p:cNvSpPr/>
            <p:nvPr/>
          </p:nvSpPr>
          <p:spPr>
            <a:xfrm>
              <a:off x="5736000" y="2529000"/>
              <a:ext cx="5544000" cy="1512000"/>
            </a:xfrm>
            <a:prstGeom prst="rect">
              <a:avLst/>
            </a:prstGeom>
            <a:solidFill>
              <a:srgbClr val="36AFCE">
                <a:lumMod val="20000"/>
                <a:lumOff val="80000"/>
              </a:srgbClr>
            </a:solidFill>
            <a:ln w="12700" cap="flat" cmpd="sng" algn="ctr">
              <a:solidFill>
                <a:srgbClr val="1D9A78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 h (petit déjeuner ) ………………………………….......500 Kcal</a:t>
              </a:r>
            </a:p>
            <a:p>
              <a:pPr lvl="0" algn="ctr" defTabSz="457200"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 h 30 (déjeuner ) ………..............…………........... 750 </a:t>
              </a:r>
              <a:r>
                <a:rPr lang="fr-FR" sz="2400" kern="0" dirty="0">
                  <a:solidFill>
                    <a:prstClr val="black"/>
                  </a:solidFill>
                  <a:latin typeface="Calibri" panose="020F0502020204030204"/>
                </a:rPr>
                <a:t>Kcal</a:t>
              </a: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lvl="0" algn="ctr" defTabSz="457200"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17h (goûter) ……………………………………………………… 200 </a:t>
              </a:r>
              <a:r>
                <a:rPr lang="fr-FR" sz="2400" kern="0" dirty="0">
                  <a:solidFill>
                    <a:prstClr val="black"/>
                  </a:solidFill>
                  <a:latin typeface="Calibri" panose="020F0502020204030204"/>
                </a:rPr>
                <a:t>Kcal</a:t>
              </a: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lvl="0" algn="ctr" defTabSz="457200"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20h30 (diner)…………………………………………….…… .. 650 </a:t>
              </a:r>
              <a:r>
                <a:rPr lang="fr-FR" sz="2400" kern="0" dirty="0">
                  <a:solidFill>
                    <a:prstClr val="black"/>
                  </a:solidFill>
                  <a:latin typeface="Calibri" panose="020F0502020204030204"/>
                </a:rPr>
                <a:t>Kcal</a:t>
              </a: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1">
            <a:extLst>
              <a:ext uri="{FF2B5EF4-FFF2-40B4-BE49-F238E27FC236}">
                <a16:creationId xmlns:a16="http://schemas.microsoft.com/office/drawing/2014/main" id="{8146D85B-F72D-CB12-BD02-68A8BBC4946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785" y="172676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B622C-3BAD-B359-A8C9-93EC5B26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4D5DB4-9980-F770-97F7-D9E6856E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032" y="357204"/>
            <a:ext cx="10372033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 bilan des apports en énergie est la somme des valeurs énergétiques de chaque aliment de tous les repas pendant une journée.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E8168994-6103-7961-0C0F-FACDE89EA4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785" y="172676"/>
            <a:ext cx="648055" cy="6480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06F4D78-33C3-D5C1-4C0A-55BF8620C964}"/>
              </a:ext>
            </a:extLst>
          </p:cNvPr>
          <p:cNvSpPr/>
          <p:nvPr/>
        </p:nvSpPr>
        <p:spPr>
          <a:xfrm>
            <a:off x="7811311" y="1799617"/>
            <a:ext cx="389106" cy="204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6B06E9F-5A0B-C9D4-EC29-FBA0B5398B66}"/>
              </a:ext>
            </a:extLst>
          </p:cNvPr>
          <p:cNvSpPr txBox="1"/>
          <p:nvPr/>
        </p:nvSpPr>
        <p:spPr>
          <a:xfrm>
            <a:off x="3090000" y="2756312"/>
            <a:ext cx="60120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800" noProof="0" dirty="0">
                <a:solidFill>
                  <a:srgbClr val="FF0000"/>
                </a:solidFill>
                <a:latin typeface="Calibri" panose="020F0502020204030204"/>
              </a:rPr>
              <a:t>500 + 750 + 200 + 650 = 2100 Kcal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930C98B-59B2-3688-DD73-29D26EB4B743}"/>
              </a:ext>
            </a:extLst>
          </p:cNvPr>
          <p:cNvSpPr txBox="1"/>
          <p:nvPr/>
        </p:nvSpPr>
        <p:spPr>
          <a:xfrm>
            <a:off x="2026177" y="2003898"/>
            <a:ext cx="8254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800" b="1" noProof="0" dirty="0">
                <a:solidFill>
                  <a:prstClr val="black"/>
                </a:solidFill>
                <a:latin typeface="Calibri" panose="020F0502020204030204"/>
              </a:rPr>
              <a:t>Les apports énergétiques journaliers de Salma sont: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E4607DC-99D2-5F99-F9D1-FF0B22B72CDB}"/>
              </a:ext>
            </a:extLst>
          </p:cNvPr>
          <p:cNvGrpSpPr/>
          <p:nvPr/>
        </p:nvGrpSpPr>
        <p:grpSpPr>
          <a:xfrm>
            <a:off x="2169724" y="3742217"/>
            <a:ext cx="7852552" cy="1982618"/>
            <a:chOff x="5736000" y="2058382"/>
            <a:chExt cx="5544000" cy="198261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215938F-24AD-2711-ED74-E15D357CC5FA}"/>
                </a:ext>
              </a:extLst>
            </p:cNvPr>
            <p:cNvSpPr/>
            <p:nvPr/>
          </p:nvSpPr>
          <p:spPr>
            <a:xfrm>
              <a:off x="5736000" y="2058382"/>
              <a:ext cx="5544000" cy="470617"/>
            </a:xfrm>
            <a:prstGeom prst="rect">
              <a:avLst/>
            </a:prstGeom>
            <a:solidFill>
              <a:srgbClr val="1D6FA9"/>
            </a:solidFill>
            <a:ln w="12700" cap="flat" cmpd="sng" algn="ctr">
              <a:solidFill>
                <a:srgbClr val="1D9A78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Apports énergétiques de Salma</a:t>
              </a: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4C00E8-0CEF-C124-D0A3-3E0F3A5E80AB}"/>
                </a:ext>
              </a:extLst>
            </p:cNvPr>
            <p:cNvSpPr/>
            <p:nvPr/>
          </p:nvSpPr>
          <p:spPr>
            <a:xfrm>
              <a:off x="5736000" y="2529000"/>
              <a:ext cx="5544000" cy="1512000"/>
            </a:xfrm>
            <a:prstGeom prst="rect">
              <a:avLst/>
            </a:prstGeom>
            <a:solidFill>
              <a:srgbClr val="36AFCE">
                <a:lumMod val="20000"/>
                <a:lumOff val="80000"/>
              </a:srgbClr>
            </a:solidFill>
            <a:ln w="12700" cap="flat" cmpd="sng" algn="ctr">
              <a:solidFill>
                <a:srgbClr val="1D9A78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 h (petit déjeuner ) ………………………………….......500 Kcal</a:t>
              </a:r>
            </a:p>
            <a:p>
              <a:pPr lvl="0" algn="ctr" defTabSz="457200"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 h 30 (déjeuner ) ………..............…………........... 750 </a:t>
              </a:r>
              <a:r>
                <a:rPr lang="fr-FR" sz="2400" kern="0" dirty="0">
                  <a:solidFill>
                    <a:prstClr val="black"/>
                  </a:solidFill>
                  <a:latin typeface="Calibri" panose="020F0502020204030204"/>
                </a:rPr>
                <a:t>Kcal</a:t>
              </a: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lvl="0" algn="ctr" defTabSz="457200"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17h (goûter) ……………………………………………………… 200 </a:t>
              </a:r>
              <a:r>
                <a:rPr lang="fr-FR" sz="2400" kern="0" dirty="0">
                  <a:solidFill>
                    <a:prstClr val="black"/>
                  </a:solidFill>
                  <a:latin typeface="Calibri" panose="020F0502020204030204"/>
                </a:rPr>
                <a:t>Kcal</a:t>
              </a: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lvl="0" algn="ctr" defTabSz="457200"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20h30 (diner)…………………………………………….…… .. 650 </a:t>
              </a:r>
              <a:r>
                <a:rPr lang="fr-FR" sz="2400" kern="0" dirty="0">
                  <a:solidFill>
                    <a:prstClr val="black"/>
                  </a:solidFill>
                  <a:latin typeface="Calibri" panose="020F0502020204030204"/>
                </a:rPr>
                <a:t>Kcal</a:t>
              </a: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271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F6DB9-6C72-778A-65C1-4A89A5E1E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483" y="408562"/>
            <a:ext cx="10372033" cy="148097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tableau ci-dessous montre les besoin énergétiques journaliers selon l’âge et le sexe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E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 tenant compte que les apports énergétiques de Salma sont de 2100 Kcal. Répondez à la question ci-dessous.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546849-2F2C-DD37-12A7-83CAF6D55AD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4760" y="755887"/>
            <a:ext cx="10372459" cy="299327"/>
          </a:xfrm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B62855-C102-933B-BBAC-457C4E560FAB}"/>
              </a:ext>
            </a:extLst>
          </p:cNvPr>
          <p:cNvSpPr txBox="1"/>
          <p:nvPr/>
        </p:nvSpPr>
        <p:spPr>
          <a:xfrm>
            <a:off x="679049" y="1413915"/>
            <a:ext cx="10585581" cy="830997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dirty="0"/>
              <a:t>2. Sachant que Salma est âgée de 15 ans. Montrez que son alimentation n’est pas équilibrée.</a:t>
            </a:r>
          </a:p>
        </p:txBody>
      </p:sp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54E2BC3-F850-76C1-E9CC-E862CCA07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4689" t="8373" r="-484"/>
          <a:stretch>
            <a:fillRect/>
          </a:stretch>
        </p:blipFill>
        <p:spPr>
          <a:xfrm>
            <a:off x="2666371" y="2144045"/>
            <a:ext cx="6859258" cy="409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69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B4AD95F-BAB1-885C-614E-F7945022E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4689" t="8373" r="-484"/>
          <a:stretch>
            <a:fillRect/>
          </a:stretch>
        </p:blipFill>
        <p:spPr>
          <a:xfrm>
            <a:off x="924128" y="1536622"/>
            <a:ext cx="5578758" cy="33309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5ABD8BD-727D-EBDA-B7C7-EF2E0670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Les apports de Salma sont inferieurs à ses besoins, elle risque donc l’amaigrissement.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8419F2-0C02-DEAA-C57E-F16AEF309D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46CE8E-A55F-D6F6-5ADB-34AE7B4E3ADB}"/>
              </a:ext>
            </a:extLst>
          </p:cNvPr>
          <p:cNvSpPr/>
          <p:nvPr/>
        </p:nvSpPr>
        <p:spPr>
          <a:xfrm>
            <a:off x="1061776" y="2607013"/>
            <a:ext cx="1439693" cy="3891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046D06-776E-D0D6-9EC2-49EE8CA18E3F}"/>
              </a:ext>
            </a:extLst>
          </p:cNvPr>
          <p:cNvSpPr/>
          <p:nvPr/>
        </p:nvSpPr>
        <p:spPr>
          <a:xfrm>
            <a:off x="4714672" y="2594043"/>
            <a:ext cx="1439693" cy="3891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7D44D3-301B-7194-87B8-BD3951735BAD}"/>
              </a:ext>
            </a:extLst>
          </p:cNvPr>
          <p:cNvGrpSpPr/>
          <p:nvPr/>
        </p:nvGrpSpPr>
        <p:grpSpPr>
          <a:xfrm>
            <a:off x="6147881" y="2538919"/>
            <a:ext cx="5418305" cy="461665"/>
            <a:chOff x="6147881" y="2538919"/>
            <a:chExt cx="5418305" cy="461665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922376A6-9B06-74F6-35B7-B5262EE0B57A}"/>
                </a:ext>
              </a:extLst>
            </p:cNvPr>
            <p:cNvCxnSpPr>
              <a:cxnSpLocks/>
            </p:cNvCxnSpPr>
            <p:nvPr/>
          </p:nvCxnSpPr>
          <p:spPr>
            <a:xfrm>
              <a:off x="6147881" y="2830749"/>
              <a:ext cx="95331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943476-6CAC-FF6C-F3AB-F0EF66485B99}"/>
                </a:ext>
              </a:extLst>
            </p:cNvPr>
            <p:cNvSpPr txBox="1"/>
            <p:nvPr/>
          </p:nvSpPr>
          <p:spPr>
            <a:xfrm>
              <a:off x="7062279" y="2538919"/>
              <a:ext cx="45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400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Les besoins de Salma : </a:t>
              </a:r>
              <a:r>
                <a:rPr lang="fr-FR" sz="2400" noProof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2800 Kcal/j 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6DA4F774-449E-F854-6E15-FD5203A080BE}"/>
              </a:ext>
            </a:extLst>
          </p:cNvPr>
          <p:cNvSpPr txBox="1"/>
          <p:nvPr/>
        </p:nvSpPr>
        <p:spPr>
          <a:xfrm>
            <a:off x="8200416" y="3005847"/>
            <a:ext cx="3453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Ses apports </a:t>
            </a:r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2100 Kcal/j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32C5431-714A-662F-0518-7BB2B6C6EA19}"/>
              </a:ext>
            </a:extLst>
          </p:cNvPr>
          <p:cNvGrpSpPr/>
          <p:nvPr/>
        </p:nvGrpSpPr>
        <p:grpSpPr>
          <a:xfrm>
            <a:off x="7062280" y="3607173"/>
            <a:ext cx="4883286" cy="2628097"/>
            <a:chOff x="7062280" y="3607173"/>
            <a:chExt cx="4883286" cy="2628097"/>
          </a:xfrm>
        </p:grpSpPr>
        <p:sp>
          <p:nvSpPr>
            <p:cNvPr id="12" name="Flèche : bas 11">
              <a:extLst>
                <a:ext uri="{FF2B5EF4-FFF2-40B4-BE49-F238E27FC236}">
                  <a16:creationId xmlns:a16="http://schemas.microsoft.com/office/drawing/2014/main" id="{9F1E4A3B-74AC-C59B-CA10-043D1A3EA6DE}"/>
                </a:ext>
              </a:extLst>
            </p:cNvPr>
            <p:cNvSpPr/>
            <p:nvPr/>
          </p:nvSpPr>
          <p:spPr>
            <a:xfrm>
              <a:off x="9231548" y="3607173"/>
              <a:ext cx="544749" cy="76848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6D1D0FCB-2F67-3A68-5FEA-6C71330D996B}"/>
                </a:ext>
              </a:extLst>
            </p:cNvPr>
            <p:cNvSpPr txBox="1"/>
            <p:nvPr/>
          </p:nvSpPr>
          <p:spPr>
            <a:xfrm>
              <a:off x="7062280" y="4419388"/>
              <a:ext cx="4883286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Les apports énergétiques de Salma sont 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inferieurs</a:t>
              </a: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à ses besoins, elle  risque donc </a:t>
              </a: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de devenir 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maigre</a:t>
              </a: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6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8A6D4117-1DE0-BF41-65C5-50A64679A0D9}"/>
              </a:ext>
            </a:extLst>
          </p:cNvPr>
          <p:cNvGrpSpPr/>
          <p:nvPr/>
        </p:nvGrpSpPr>
        <p:grpSpPr>
          <a:xfrm>
            <a:off x="3957297" y="1137141"/>
            <a:ext cx="4256156" cy="5402566"/>
            <a:chOff x="6449437" y="1084446"/>
            <a:chExt cx="4256156" cy="5402566"/>
          </a:xfrm>
        </p:grpSpPr>
        <p:pic>
          <p:nvPicPr>
            <p:cNvPr id="6" name="Image 5" descr="Une image contenant texte, capture d’écran, nombre, Police&#10;&#10;Le contenu généré par l’IA peut être incorrect.">
              <a:extLst>
                <a:ext uri="{FF2B5EF4-FFF2-40B4-BE49-F238E27FC236}">
                  <a16:creationId xmlns:a16="http://schemas.microsoft.com/office/drawing/2014/main" id="{06932772-9311-BA0F-ECB8-DF3F57298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49437" y="1084446"/>
              <a:ext cx="4256156" cy="2326324"/>
            </a:xfrm>
            <a:prstGeom prst="rect">
              <a:avLst/>
            </a:prstGeom>
          </p:spPr>
        </p:pic>
        <p:pic>
          <p:nvPicPr>
            <p:cNvPr id="9" name="Image 8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9CC0E4FB-812B-B5F3-C889-28D98F3CB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9437" y="3429000"/>
              <a:ext cx="4256156" cy="305801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19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 doivent d’abord observer et de repérer les éléments du document avant de réaliser la tâche.  Expliquer les mots difficiles.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134D577-4B65-4D8E-C173-ECC9AE95A7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51613" y="6189662"/>
            <a:ext cx="1225550" cy="471488"/>
          </a:xfrm>
        </p:spPr>
        <p:txBody>
          <a:bodyPr/>
          <a:lstStyle/>
          <a:p>
            <a:r>
              <a:rPr lang="fr-FR" noProof="0" dirty="0"/>
              <a:t>Page 19</a:t>
            </a: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DB16AED-172E-9D6D-46A4-507E74D95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81842"/>
          <a:stretch>
            <a:fillRect/>
          </a:stretch>
        </p:blipFill>
        <p:spPr>
          <a:xfrm>
            <a:off x="935304" y="5367223"/>
            <a:ext cx="10310228" cy="134513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80390D0-7CF4-9F62-4A3D-50D7C182B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671C70-B5D4-77E9-66AF-973641F879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8ED3D80-70E0-2482-7F03-415256329822}"/>
              </a:ext>
            </a:extLst>
          </p:cNvPr>
          <p:cNvSpPr txBox="1"/>
          <p:nvPr/>
        </p:nvSpPr>
        <p:spPr>
          <a:xfrm>
            <a:off x="5389123" y="5809008"/>
            <a:ext cx="6293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220 + 340 + 800 + 200 +300+ 250 +700 +240  = 3050 Kcal.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D405A7D-C3AF-6038-90D9-99A302F5D30F}"/>
              </a:ext>
            </a:extLst>
          </p:cNvPr>
          <p:cNvSpPr txBox="1"/>
          <p:nvPr/>
        </p:nvSpPr>
        <p:spPr>
          <a:xfrm>
            <a:off x="5395608" y="6185147"/>
            <a:ext cx="6293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220 + 1200 + 200 + 150 + 1000  = 2770 Kcal.</a:t>
            </a:r>
          </a:p>
        </p:txBody>
      </p:sp>
      <p:pic>
        <p:nvPicPr>
          <p:cNvPr id="3" name="Image 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058B9011-C727-A041-0540-F6EEBC9BC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9091" y="1123336"/>
            <a:ext cx="7764457" cy="424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845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>
            <a:extLst>
              <a:ext uri="{FF2B5EF4-FFF2-40B4-BE49-F238E27FC236}">
                <a16:creationId xmlns:a16="http://schemas.microsoft.com/office/drawing/2014/main" id="{9BA331DD-5FBF-356B-52BF-F90CA15137F3}"/>
              </a:ext>
            </a:extLst>
          </p:cNvPr>
          <p:cNvGrpSpPr/>
          <p:nvPr/>
        </p:nvGrpSpPr>
        <p:grpSpPr>
          <a:xfrm>
            <a:off x="876000" y="3478842"/>
            <a:ext cx="10440000" cy="750242"/>
            <a:chOff x="1072338" y="3558760"/>
            <a:chExt cx="10440000" cy="697488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F21AD5E8-426F-A0F4-AE31-5359272AA98D}"/>
                </a:ext>
              </a:extLst>
            </p:cNvPr>
            <p:cNvGrpSpPr/>
            <p:nvPr/>
          </p:nvGrpSpPr>
          <p:grpSpPr>
            <a:xfrm>
              <a:off x="1175674" y="3615371"/>
              <a:ext cx="10265100" cy="560284"/>
              <a:chOff x="963450" y="3092649"/>
              <a:chExt cx="10265100" cy="560284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3" name="Google Shape;292;p29">
                <a:extLst>
                  <a:ext uri="{FF2B5EF4-FFF2-40B4-BE49-F238E27FC236}">
                    <a16:creationId xmlns:a16="http://schemas.microsoft.com/office/drawing/2014/main" id="{734CCB68-C0AD-F4EF-BAF5-4096B797615A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Google Shape;293;p29">
                <a:extLst>
                  <a:ext uri="{FF2B5EF4-FFF2-40B4-BE49-F238E27FC236}">
                    <a16:creationId xmlns:a16="http://schemas.microsoft.com/office/drawing/2014/main" id="{F7682218-6984-C03F-C4D2-7736109FDB20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ea typeface="Calibri"/>
                    <a:cs typeface="Calibri"/>
                  </a:rPr>
                  <a:t>Tâche</a:t>
                </a: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rPr>
                  <a:t> 5</a:t>
                </a:r>
              </a:p>
            </p:txBody>
          </p:sp>
        </p:grpSp>
        <p:sp>
          <p:nvSpPr>
            <p:cNvPr id="2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1072338" y="3558760"/>
              <a:ext cx="10440000" cy="697488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758819-D2AD-D82D-7FB6-1F033F8B7BAA}"/>
                </a:ext>
              </a:extLst>
            </p:cNvPr>
            <p:cNvSpPr txBox="1"/>
            <p:nvPr/>
          </p:nvSpPr>
          <p:spPr>
            <a:xfrm>
              <a:off x="2758386" y="3566843"/>
              <a:ext cx="8674302" cy="658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Déterminer l’apport quantitatif en nutriments  nécessaire au maintien d’une bonne santé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517470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Digestion et absorption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5C4EB7-03E8-7DD4-675C-B10C8C519C36}"/>
              </a:ext>
            </a:extLst>
          </p:cNvPr>
          <p:cNvSpPr/>
          <p:nvPr/>
        </p:nvSpPr>
        <p:spPr>
          <a:xfrm>
            <a:off x="900663" y="2361220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Alimentation saine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1:  Digestion et alimentation saine</a:t>
            </a:r>
          </a:p>
        </p:txBody>
      </p:sp>
      <p:sp>
        <p:nvSpPr>
          <p:cNvPr id="2" name="Google Shape;510;p5">
            <a:extLst>
              <a:ext uri="{FF2B5EF4-FFF2-40B4-BE49-F238E27FC236}">
                <a16:creationId xmlns:a16="http://schemas.microsoft.com/office/drawing/2014/main" id="{41ACF08C-9461-479C-C9B9-27E5CB8B3E0A}"/>
              </a:ext>
            </a:extLst>
          </p:cNvPr>
          <p:cNvSpPr txBox="1">
            <a:spLocks/>
          </p:cNvSpPr>
          <p:nvPr/>
        </p:nvSpPr>
        <p:spPr>
          <a:xfrm>
            <a:off x="979336" y="4746570"/>
            <a:ext cx="1349096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Tâche 6</a:t>
            </a:r>
          </a:p>
        </p:txBody>
      </p:sp>
      <p:sp>
        <p:nvSpPr>
          <p:cNvPr id="3" name="Google Shape;511;p5">
            <a:extLst>
              <a:ext uri="{FF2B5EF4-FFF2-40B4-BE49-F238E27FC236}">
                <a16:creationId xmlns:a16="http://schemas.microsoft.com/office/drawing/2014/main" id="{39CB3824-3DB4-A081-B7A5-44A06BF8AA55}"/>
              </a:ext>
            </a:extLst>
          </p:cNvPr>
          <p:cNvSpPr txBox="1">
            <a:spLocks/>
          </p:cNvSpPr>
          <p:nvPr/>
        </p:nvSpPr>
        <p:spPr>
          <a:xfrm>
            <a:off x="2466798" y="4757153"/>
            <a:ext cx="8777638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Déterminer l’apport qualitatif en nutriments  nécessaire au maintien d’une bonne santé</a:t>
            </a:r>
          </a:p>
        </p:txBody>
      </p: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B17699C-AA46-E3BA-07A2-E8A0D43A7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7103" b="63462"/>
          <a:stretch>
            <a:fillRect/>
          </a:stretch>
        </p:blipFill>
        <p:spPr>
          <a:xfrm>
            <a:off x="935304" y="5311294"/>
            <a:ext cx="10310228" cy="1439693"/>
          </a:xfrm>
          <a:prstGeom prst="rect">
            <a:avLst/>
          </a:prstGeom>
        </p:spPr>
      </p:pic>
      <p:pic>
        <p:nvPicPr>
          <p:cNvPr id="6" name="Image 5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1AE67A7C-5CDD-0BC4-3D87-129E0E146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9091" y="1123336"/>
            <a:ext cx="7764457" cy="42438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4612DD6-2A33-A76B-3110-FD081EB22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6F2DED-D230-71FF-598C-5ED7A3EE88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E48A589-0C04-DA76-351A-2BF9CF675A89}"/>
              </a:ext>
            </a:extLst>
          </p:cNvPr>
          <p:cNvSpPr txBox="1"/>
          <p:nvPr/>
        </p:nvSpPr>
        <p:spPr>
          <a:xfrm>
            <a:off x="7461113" y="5789454"/>
            <a:ext cx="2143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2800 kcal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910E9E-9E4E-0996-D3AB-EBB3C1D11E27}"/>
              </a:ext>
            </a:extLst>
          </p:cNvPr>
          <p:cNvSpPr txBox="1"/>
          <p:nvPr/>
        </p:nvSpPr>
        <p:spPr>
          <a:xfrm>
            <a:off x="7477325" y="6165594"/>
            <a:ext cx="2143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3000 kcal</a:t>
            </a:r>
          </a:p>
        </p:txBody>
      </p:sp>
    </p:spTree>
    <p:extLst>
      <p:ext uri="{BB962C8B-B14F-4D97-AF65-F5344CB8AC3E}">
        <p14:creationId xmlns:p14="http://schemas.microsoft.com/office/powerpoint/2010/main" val="3221439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FA7B12F-AF0B-0A0C-54E7-3FB524E2D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5811" b="-52"/>
          <a:stretch>
            <a:fillRect/>
          </a:stretch>
        </p:blipFill>
        <p:spPr>
          <a:xfrm>
            <a:off x="667101" y="1387745"/>
            <a:ext cx="10882181" cy="502278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813CAA0-6EA5-8973-CF1B-922C8D02AF1C}"/>
              </a:ext>
            </a:extLst>
          </p:cNvPr>
          <p:cNvSpPr txBox="1"/>
          <p:nvPr/>
        </p:nvSpPr>
        <p:spPr>
          <a:xfrm>
            <a:off x="3521412" y="1896898"/>
            <a:ext cx="7645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Les apports énergétiques sont   </a:t>
            </a: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supérieurs    </a:t>
            </a: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à ses besoins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C5BC98-9E31-E4FF-FD0B-0BA14BBBB469}"/>
              </a:ext>
            </a:extLst>
          </p:cNvPr>
          <p:cNvSpPr txBox="1"/>
          <p:nvPr/>
        </p:nvSpPr>
        <p:spPr>
          <a:xfrm>
            <a:off x="3518170" y="2253579"/>
            <a:ext cx="7639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Les apports énergétiques sont    </a:t>
            </a: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inférieurs</a:t>
            </a: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     à ses besoins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5DB575-88A1-8C2F-00A5-3A8FA9AF43AD}"/>
              </a:ext>
            </a:extLst>
          </p:cNvPr>
          <p:cNvSpPr txBox="1"/>
          <p:nvPr/>
        </p:nvSpPr>
        <p:spPr>
          <a:xfrm>
            <a:off x="4338536" y="3278224"/>
            <a:ext cx="3463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Risque de devenir obèse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BDFCA3F-5CA0-7186-87B8-D04B3687C4C5}"/>
              </a:ext>
            </a:extLst>
          </p:cNvPr>
          <p:cNvSpPr txBox="1"/>
          <p:nvPr/>
        </p:nvSpPr>
        <p:spPr>
          <a:xfrm>
            <a:off x="4325565" y="3644632"/>
            <a:ext cx="3310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Risque de devenir maigre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77A45A2-AA5D-C82A-84A7-A52297E421D9}"/>
              </a:ext>
            </a:extLst>
          </p:cNvPr>
          <p:cNvSpPr txBox="1"/>
          <p:nvPr/>
        </p:nvSpPr>
        <p:spPr>
          <a:xfrm>
            <a:off x="3446023" y="5642043"/>
            <a:ext cx="779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Prendre plus d’alimentation pour  couvrir ses besoins énergétiques.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7EF2363-6A5F-534B-08AB-38FAAC04999C}"/>
              </a:ext>
            </a:extLst>
          </p:cNvPr>
          <p:cNvSpPr txBox="1"/>
          <p:nvPr/>
        </p:nvSpPr>
        <p:spPr>
          <a:xfrm>
            <a:off x="3446023" y="4905452"/>
            <a:ext cx="6094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Manger moins d’aliments   sucrés et gras</a:t>
            </a: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8A999DD-5C9D-AB69-447A-256B100A922F}"/>
              </a:ext>
            </a:extLst>
          </p:cNvPr>
          <p:cNvSpPr txBox="1"/>
          <p:nvPr/>
        </p:nvSpPr>
        <p:spPr>
          <a:xfrm>
            <a:off x="3446023" y="5265376"/>
            <a:ext cx="6094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Prendre des repas dans des heures régulières.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3648F4A-F539-ED8E-1CBA-B08345475E12}"/>
              </a:ext>
            </a:extLst>
          </p:cNvPr>
          <p:cNvSpPr txBox="1"/>
          <p:nvPr/>
        </p:nvSpPr>
        <p:spPr>
          <a:xfrm>
            <a:off x="3446023" y="6026444"/>
            <a:ext cx="78847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Prendre des repas dans des heures régulières.</a:t>
            </a:r>
          </a:p>
        </p:txBody>
      </p:sp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5" grpId="0"/>
      <p:bldP spid="17" grpId="0"/>
      <p:bldP spid="20" grpId="0"/>
      <p:bldP spid="22" grpId="0"/>
      <p:bldP spid="2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1A993765-D9DB-2416-98E7-3942574CDF2F}"/>
              </a:ext>
            </a:extLst>
          </p:cNvPr>
          <p:cNvGrpSpPr/>
          <p:nvPr/>
        </p:nvGrpSpPr>
        <p:grpSpPr>
          <a:xfrm>
            <a:off x="3224065" y="1002960"/>
            <a:ext cx="5329998" cy="5697285"/>
            <a:chOff x="3224065" y="1002960"/>
            <a:chExt cx="5329998" cy="5697285"/>
          </a:xfrm>
        </p:grpSpPr>
        <p:pic>
          <p:nvPicPr>
            <p:cNvPr id="5" name="Image 4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C800F415-069A-A23C-26A0-56C2EF135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3844" y="1002960"/>
              <a:ext cx="5320219" cy="2242006"/>
            </a:xfrm>
            <a:prstGeom prst="rect">
              <a:avLst/>
            </a:prstGeom>
          </p:spPr>
        </p:pic>
        <p:pic>
          <p:nvPicPr>
            <p:cNvPr id="8" name="Image 7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899D5942-F8B2-6C99-9CCA-E3B2073E7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4065" y="3327462"/>
              <a:ext cx="5329998" cy="337278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02870"/>
            <a:ext cx="8799005" cy="235771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20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21137"/>
            <a:ext cx="921569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8CC34871-E6F9-0FDD-9A67-B3AFFB5A0C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51613" y="6189662"/>
            <a:ext cx="1225550" cy="471488"/>
          </a:xfrm>
        </p:spPr>
        <p:txBody>
          <a:bodyPr/>
          <a:lstStyle/>
          <a:p>
            <a:r>
              <a:rPr lang="fr-FR" noProof="0" dirty="0"/>
              <a:t>Page 20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C9D16E4-C75C-C949-2D40-98BD70066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4641" y="1002960"/>
            <a:ext cx="9393358" cy="3958477"/>
          </a:xfrm>
          <a:prstGeom prst="rect">
            <a:avLst/>
          </a:prstGeom>
        </p:spPr>
      </p:pic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74ED8D2-8104-8B11-A93E-C9EA1CDBD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78843"/>
          <a:stretch>
            <a:fillRect/>
          </a:stretch>
        </p:blipFill>
        <p:spPr>
          <a:xfrm>
            <a:off x="248322" y="4961437"/>
            <a:ext cx="11695355" cy="15658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A23EDC5-B102-EBD5-0421-448D59B514FF}"/>
              </a:ext>
            </a:extLst>
          </p:cNvPr>
          <p:cNvSpPr txBox="1"/>
          <p:nvPr/>
        </p:nvSpPr>
        <p:spPr>
          <a:xfrm>
            <a:off x="2052752" y="5713643"/>
            <a:ext cx="8572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748 + 509 + 205+ 443,5 + 330 + 305 + 911 = 3451,5 Kcal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E05D-F053-27C2-61F1-42EE86AA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27BA798-E280-5FBD-76D1-34CF14BCF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6343" y="920464"/>
            <a:ext cx="9006606" cy="3795495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E14683D-3AC6-252D-2D8F-50D939E5D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8297" b="63406"/>
          <a:stretch>
            <a:fillRect/>
          </a:stretch>
        </p:blipFill>
        <p:spPr>
          <a:xfrm>
            <a:off x="248321" y="4668511"/>
            <a:ext cx="11695355" cy="135413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6C51F31-0A98-8261-FA63-990788CE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E314AA3-B83E-A1A9-23B3-241335C70B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414BCAA-8C1E-3419-7046-B9588BBDDE6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69F26D67-4ECF-AEA7-1707-E7FB9C46F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1E4CD84-196A-5347-3D0B-84925A0A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F89FD780-9BC7-82F1-0D0E-D0CD9EE998AA}"/>
              </a:ext>
            </a:extLst>
          </p:cNvPr>
          <p:cNvSpPr txBox="1"/>
          <p:nvPr/>
        </p:nvSpPr>
        <p:spPr>
          <a:xfrm>
            <a:off x="4693143" y="5253151"/>
            <a:ext cx="20967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3000 Kcal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952868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9066026-A325-1240-5674-39F87B079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5028" b="-1452"/>
          <a:stretch>
            <a:fillRect/>
          </a:stretch>
        </p:blipFill>
        <p:spPr>
          <a:xfrm>
            <a:off x="248322" y="1202750"/>
            <a:ext cx="11695355" cy="491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72E8903-C8C4-5863-E48B-3BAFC8D0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E009A4-F677-DDFB-4B8A-DAB3EB2E45F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05A0D5-34FC-B4C4-7DCB-1339F299E287}"/>
              </a:ext>
            </a:extLst>
          </p:cNvPr>
          <p:cNvSpPr txBox="1"/>
          <p:nvPr/>
        </p:nvSpPr>
        <p:spPr>
          <a:xfrm>
            <a:off x="1202818" y="1787626"/>
            <a:ext cx="10340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apports énergétiques de Amine sont supérieurs à ses besoins.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832295-6279-68C5-469C-F94DD16CF9A0}"/>
              </a:ext>
            </a:extLst>
          </p:cNvPr>
          <p:cNvSpPr txBox="1"/>
          <p:nvPr/>
        </p:nvSpPr>
        <p:spPr>
          <a:xfrm>
            <a:off x="4735924" y="3137504"/>
            <a:ext cx="340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risque l’obésité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E34DEE-940A-74F1-B267-51BBCD114AD7}"/>
              </a:ext>
            </a:extLst>
          </p:cNvPr>
          <p:cNvSpPr txBox="1"/>
          <p:nvPr/>
        </p:nvSpPr>
        <p:spPr>
          <a:xfrm>
            <a:off x="1202818" y="4692028"/>
            <a:ext cx="6584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Manger moins d’aliments sucrés et gras.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C19243-A224-5B3E-8630-31ABB075103B}"/>
              </a:ext>
            </a:extLst>
          </p:cNvPr>
          <p:cNvSpPr txBox="1"/>
          <p:nvPr/>
        </p:nvSpPr>
        <p:spPr>
          <a:xfrm>
            <a:off x="1208261" y="5214603"/>
            <a:ext cx="6584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Faire du sport quotidiennement.</a:t>
            </a:r>
          </a:p>
        </p:txBody>
      </p:sp>
    </p:spTree>
    <p:extLst>
      <p:ext uri="{BB962C8B-B14F-4D97-AF65-F5344CB8AC3E}">
        <p14:creationId xmlns:p14="http://schemas.microsoft.com/office/powerpoint/2010/main" val="4107166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76661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  <a:b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17703" y="1122970"/>
            <a:ext cx="9542533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431763" y="1128409"/>
            <a:ext cx="1606147" cy="79767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196289" y="2962679"/>
            <a:ext cx="9603362" cy="2618972"/>
          </a:xfrm>
          <a:custGeom>
            <a:avLst>
              <a:gd name="f0" fmla="val 163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60945" y="2962679"/>
            <a:ext cx="1606147" cy="2618972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18032" y="2102595"/>
            <a:ext cx="9571892" cy="74903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Apports énergétiques;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besoins énergétiques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Alimentation équilibrée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32091" y="2102593"/>
            <a:ext cx="1606147" cy="739301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23192" y="1034462"/>
            <a:ext cx="9634420" cy="10714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noProof="0" dirty="0"/>
              <a:t>La tâche à réussir pendant la séance :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fr-FR" noProof="0" dirty="0"/>
              <a:t>Déterminer l’apport quantitatif en nutriments nécessaire au maintien d’une bonne santé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73751" y="2818607"/>
            <a:ext cx="9495201" cy="258225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noProof="0" dirty="0"/>
          </a:p>
          <a:p>
            <a:pPr marL="0" indent="0">
              <a:spcBef>
                <a:spcPts val="600"/>
              </a:spcBef>
            </a:pPr>
            <a:r>
              <a:rPr lang="fr-FR" b="1" kern="0" noProof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 Stratégies</a:t>
            </a:r>
            <a:endParaRPr lang="fr-FR" noProof="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A partir de données relatives aux apports énergétiques d’un individu</a:t>
            </a:r>
            <a:r>
              <a:rPr lang="fr-FR" dirty="0"/>
              <a:t> et ses besoins en énergie, l’élève calcule les apports de cet individu par l’alimentation et détermine ses besoins et  déduis les conséquences de cette  alimentation sur sa santé.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En se basant sur  l’étude</a:t>
            </a:r>
            <a:r>
              <a:rPr lang="fr-FR" dirty="0"/>
              <a:t> d’un cas, l’élève prend conscience de l’importance de l’alimentation dans le maintien d’une bonne santé propose des conseils pour l’individu concerné.</a:t>
            </a:r>
            <a:endParaRPr lang="fr-FR" noProof="0" dirty="0"/>
          </a:p>
          <a:p>
            <a:pPr marL="0" indent="0">
              <a:spcBef>
                <a:spcPts val="600"/>
              </a:spcBef>
            </a:pPr>
            <a:r>
              <a:rPr lang="fr-FR" b="1" kern="0" noProof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Outils didactiques: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Tableaux montrant les apports énergétiques  journaliers généralement un adolescent  (e ) et les quantités énergétiques  recommandées selon l'âge et le sexe.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421126" y="2300834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31763" y="1236755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81199" y="3556001"/>
            <a:ext cx="1605600" cy="133606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" name="Google Shape;288;p29">
            <a:extLst>
              <a:ext uri="{FF2B5EF4-FFF2-40B4-BE49-F238E27FC236}">
                <a16:creationId xmlns:a16="http://schemas.microsoft.com/office/drawing/2014/main" id="{6C5269EF-A857-8ADA-99C1-153D6E2E84F7}"/>
              </a:ext>
            </a:extLst>
          </p:cNvPr>
          <p:cNvSpPr/>
          <p:nvPr/>
        </p:nvSpPr>
        <p:spPr>
          <a:xfrm>
            <a:off x="2214760" y="5729412"/>
            <a:ext cx="9584892" cy="9952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oogle Shape;289;p29">
            <a:extLst>
              <a:ext uri="{FF2B5EF4-FFF2-40B4-BE49-F238E27FC236}">
                <a16:creationId xmlns:a16="http://schemas.microsoft.com/office/drawing/2014/main" id="{04B29C67-29D1-AF5D-4232-194A8B15EA08}"/>
              </a:ext>
            </a:extLst>
          </p:cNvPr>
          <p:cNvSpPr/>
          <p:nvPr/>
        </p:nvSpPr>
        <p:spPr>
          <a:xfrm>
            <a:off x="480652" y="5729386"/>
            <a:ext cx="1606147" cy="995238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C61DD-0D4E-844A-4F4D-60BD60BCC294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329541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b="1" noProof="0" dirty="0"/>
              <a:t>   Pendant le feedback, attirer l’attention des élèves sur les erreurs fréquentes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//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rappeler de ce qu’on a appris.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926078" y="2934429"/>
            <a:ext cx="8998085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sz="2800" b="1" dirty="0">
                <a:solidFill>
                  <a:srgbClr val="106585"/>
                </a:solidFill>
                <a:latin typeface="Calibri" panose="020F0502020204030204"/>
              </a:rPr>
              <a:t>Déterminer l’apport quantitatif en nutriments nécessaire au maintien d’une bonne santé.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690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l’essentiel des connaissances à retenir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FAD6C81-3EFA-2C51-D1CC-A8380797C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123" y="1603564"/>
            <a:ext cx="11161754" cy="407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B69823-B2CE-4B7B-5925-14F694B0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étapes pour réaliser la tâche principale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D60DD6-28CB-9F52-255A-6B97D4CF36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C4923D6-2C0F-99ED-1EB8-853631FD64E3}"/>
              </a:ext>
            </a:extLst>
          </p:cNvPr>
          <p:cNvGrpSpPr/>
          <p:nvPr/>
        </p:nvGrpSpPr>
        <p:grpSpPr>
          <a:xfrm>
            <a:off x="669320" y="1661517"/>
            <a:ext cx="11202122" cy="510733"/>
            <a:chOff x="796214" y="1749066"/>
            <a:chExt cx="11202122" cy="510733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B348F91-6811-03CB-18DA-A3CC72120007}"/>
                </a:ext>
              </a:extLst>
            </p:cNvPr>
            <p:cNvSpPr txBox="1"/>
            <p:nvPr/>
          </p:nvSpPr>
          <p:spPr>
            <a:xfrm>
              <a:off x="1053019" y="1749066"/>
              <a:ext cx="10945317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Calculer les apports énergétiques journalier à partir du doc 1.</a:t>
              </a: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4B707975-6088-A5E8-F588-E4856DF8A2F2}"/>
                </a:ext>
              </a:extLst>
            </p:cNvPr>
            <p:cNvSpPr/>
            <p:nvPr/>
          </p:nvSpPr>
          <p:spPr>
            <a:xfrm>
              <a:off x="796214" y="1749066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6E61D9-A829-F5B0-7166-E1E1A1348C60}"/>
              </a:ext>
            </a:extLst>
          </p:cNvPr>
          <p:cNvGrpSpPr/>
          <p:nvPr/>
        </p:nvGrpSpPr>
        <p:grpSpPr>
          <a:xfrm>
            <a:off x="669320" y="2866046"/>
            <a:ext cx="11213285" cy="510733"/>
            <a:chOff x="726684" y="2492990"/>
            <a:chExt cx="11213285" cy="510733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4EC8CFC-EBBB-E2A1-CF64-8D6464D6049E}"/>
                </a:ext>
              </a:extLst>
            </p:cNvPr>
            <p:cNvSpPr txBox="1"/>
            <p:nvPr/>
          </p:nvSpPr>
          <p:spPr>
            <a:xfrm>
              <a:off x="994652" y="2492990"/>
              <a:ext cx="10945317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Déterminez les besoins énergétiques recommandés à partir du doc 2.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0CBCE448-C3F5-D4E3-A7C7-E17323DD78AD}"/>
                </a:ext>
              </a:extLst>
            </p:cNvPr>
            <p:cNvSpPr/>
            <p:nvPr/>
          </p:nvSpPr>
          <p:spPr>
            <a:xfrm>
              <a:off x="726684" y="250782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BB119F1-F171-0ABF-DE45-47DE43E3BB3D}"/>
              </a:ext>
            </a:extLst>
          </p:cNvPr>
          <p:cNvGrpSpPr/>
          <p:nvPr/>
        </p:nvGrpSpPr>
        <p:grpSpPr>
          <a:xfrm>
            <a:off x="669320" y="4070575"/>
            <a:ext cx="11213285" cy="510733"/>
            <a:chOff x="832067" y="3266581"/>
            <a:chExt cx="11213285" cy="510733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9BCDBBE-745A-F97C-F2DD-3019834AB5DB}"/>
                </a:ext>
              </a:extLst>
            </p:cNvPr>
            <p:cNvSpPr txBox="1"/>
            <p:nvPr/>
          </p:nvSpPr>
          <p:spPr>
            <a:xfrm>
              <a:off x="1023834" y="3266581"/>
              <a:ext cx="11021518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 Comparez les apports énergétiques et les besoins quotidiens.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27F7FFB2-35D5-6E2E-2221-811EA6E5B5FE}"/>
                </a:ext>
              </a:extLst>
            </p:cNvPr>
            <p:cNvSpPr/>
            <p:nvPr/>
          </p:nvSpPr>
          <p:spPr>
            <a:xfrm>
              <a:off x="832067" y="3275784"/>
              <a:ext cx="461361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0560600-7BAB-E5E0-5979-29EECA847745}"/>
              </a:ext>
            </a:extLst>
          </p:cNvPr>
          <p:cNvGrpSpPr/>
          <p:nvPr/>
        </p:nvGrpSpPr>
        <p:grpSpPr>
          <a:xfrm>
            <a:off x="669320" y="5275103"/>
            <a:ext cx="11213285" cy="510733"/>
            <a:chOff x="816417" y="4039691"/>
            <a:chExt cx="11213285" cy="510733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A3F576A1-0FDF-8DF6-3079-1F25AD05E950}"/>
                </a:ext>
              </a:extLst>
            </p:cNvPr>
            <p:cNvSpPr txBox="1"/>
            <p:nvPr/>
          </p:nvSpPr>
          <p:spPr>
            <a:xfrm>
              <a:off x="1079771" y="4039691"/>
              <a:ext cx="10949931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noProof="0" dirty="0"/>
                <a:t>   Proposez deux conseils pour </a:t>
              </a:r>
              <a:r>
                <a:rPr lang="fr-FR" dirty="0"/>
                <a:t>une alimentation qui garantisse une bonne santé.</a:t>
              </a:r>
              <a:endParaRPr lang="fr-FR" noProof="0" dirty="0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77FB9A6A-FE57-017D-7E30-46466A4D0F6E}"/>
                </a:ext>
              </a:extLst>
            </p:cNvPr>
            <p:cNvSpPr/>
            <p:nvPr/>
          </p:nvSpPr>
          <p:spPr>
            <a:xfrm>
              <a:off x="816417" y="4039691"/>
              <a:ext cx="468340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7748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251913" y="1176182"/>
            <a:ext cx="11465288" cy="5222894"/>
            <a:chOff x="279385" y="1039998"/>
            <a:chExt cx="8607778" cy="3917170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92993" y="1448197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719416" y="2250127"/>
              <a:ext cx="3228024" cy="67504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dirty="0">
                  <a:solidFill>
                    <a:srgbClr val="106585"/>
                  </a:solidFill>
                  <a:latin typeface="Calibri" panose="020F0502020204030204"/>
                </a:rPr>
                <a:t>Déterminer l’apport quantitatif en nutriments nécessaire au maintien d’une bonne santé.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310106"/>
              <a:ext cx="1899776" cy="51799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623043" y="1896331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53767" y="1442867"/>
              <a:ext cx="2040393" cy="108611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43600" y="1385784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694672" y="2333862"/>
              <a:ext cx="1664247" cy="4847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R="0" lvl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b="1" kern="0" spc="-80" noProof="0" dirty="0">
                  <a:solidFill>
                    <a:prstClr val="black"/>
                  </a:solidFill>
                  <a:latin typeface="Calibri" panose="020F0502020204030204"/>
                </a:rPr>
                <a:t>Alimentation saine et santé</a:t>
              </a: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580249" y="1564658"/>
              <a:ext cx="1726131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Calculer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noProof="0" dirty="0">
                  <a:solidFill>
                    <a:srgbClr val="000000"/>
                  </a:solidFill>
                  <a:latin typeface="Calibri" panose="020F0502020204030204"/>
                </a:rPr>
                <a:t>Déterminer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Comparer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noProof="0" dirty="0">
                  <a:solidFill>
                    <a:srgbClr val="000000"/>
                  </a:solidFill>
                  <a:latin typeface="Calibri" panose="020F0502020204030204"/>
                </a:rPr>
                <a:t>Déduire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Proposer</a:t>
              </a: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1320513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93720" y="2670184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37655" y="3056342"/>
              <a:ext cx="2349508" cy="6232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Apports énergétiques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Besoins énergétiques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Alimentation équilibrée</a:t>
              </a: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2696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5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342112" y="3003697"/>
              <a:ext cx="1069843" cy="912789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6" name="Google Shape;2024;p176">
              <a:extLst>
                <a:ext uri="{FF2B5EF4-FFF2-40B4-BE49-F238E27FC236}">
                  <a16:creationId xmlns:a16="http://schemas.microsoft.com/office/drawing/2014/main" id="{ED319A58-9BFF-FFB2-9EA9-34618B6F6E36}"/>
                </a:ext>
              </a:extLst>
            </p:cNvPr>
            <p:cNvSpPr/>
            <p:nvPr/>
          </p:nvSpPr>
          <p:spPr>
            <a:xfrm>
              <a:off x="6496441" y="4134407"/>
              <a:ext cx="2027023" cy="82276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947440" y="2587649"/>
              <a:ext cx="379928" cy="1548329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959235" y="5371822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kern="0" noProof="0" dirty="0">
                <a:solidFill>
                  <a:srgbClr val="000000"/>
                </a:solidFill>
                <a:latin typeface="Calibri" panose="020F0502020204030204"/>
              </a:rPr>
              <a:t>Les apports énergétiques sont  ………………………….. ses besoins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kern="0" noProof="0" dirty="0">
                <a:solidFill>
                  <a:srgbClr val="000000"/>
                </a:solidFill>
                <a:latin typeface="Calibri" panose="020F0502020204030204"/>
              </a:rPr>
              <a:t> Il risque ……………….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9106A8-5722-1474-A712-D53D31B3E705}"/>
              </a:ext>
            </a:extLst>
          </p:cNvPr>
          <p:cNvSpPr txBox="1"/>
          <p:nvPr/>
        </p:nvSpPr>
        <p:spPr>
          <a:xfrm>
            <a:off x="8621138" y="5525710"/>
            <a:ext cx="308123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857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noProof="0" dirty="0">
                <a:solidFill>
                  <a:srgbClr val="000000"/>
                </a:solidFill>
                <a:latin typeface="Calibri" panose="020F0502020204030204"/>
              </a:rPr>
              <a:t>Supérieurs </a:t>
            </a:r>
          </a:p>
          <a:p>
            <a:pPr marL="287857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noProof="0" dirty="0">
                <a:solidFill>
                  <a:srgbClr val="000000"/>
                </a:solidFill>
                <a:latin typeface="Calibri" panose="020F0502020204030204"/>
              </a:rPr>
              <a:t>Inferieurs </a:t>
            </a:r>
            <a:r>
              <a:rPr lang="fr-FR" b="1" noProof="0" dirty="0"/>
              <a:t> </a:t>
            </a:r>
          </a:p>
        </p:txBody>
      </p:sp>
      <p:sp>
        <p:nvSpPr>
          <p:cNvPr id="5" name="Google Shape;2018;p176">
            <a:extLst>
              <a:ext uri="{FF2B5EF4-FFF2-40B4-BE49-F238E27FC236}">
                <a16:creationId xmlns:a16="http://schemas.microsoft.com/office/drawing/2014/main" id="{F19307A3-35FD-D247-E93E-6E6C77187B89}"/>
              </a:ext>
            </a:extLst>
          </p:cNvPr>
          <p:cNvSpPr txBox="1"/>
          <p:nvPr/>
        </p:nvSpPr>
        <p:spPr>
          <a:xfrm>
            <a:off x="8399509" y="5253142"/>
            <a:ext cx="2563650" cy="3692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Mots pour décrire</a:t>
            </a: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9219" y="1447571"/>
            <a:ext cx="1147653" cy="460800"/>
          </a:xfrm>
        </p:spPr>
        <p:txBody>
          <a:bodyPr/>
          <a:lstStyle/>
          <a:p>
            <a:r>
              <a:rPr lang="fr-FR" noProof="0" dirty="0"/>
              <a:t>05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79219" y="2277958"/>
            <a:ext cx="1147653" cy="460800"/>
          </a:xfrm>
        </p:spPr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79219" y="3097640"/>
            <a:ext cx="1147653" cy="460800"/>
          </a:xfrm>
        </p:spPr>
        <p:txBody>
          <a:bodyPr/>
          <a:lstStyle/>
          <a:p>
            <a:r>
              <a:rPr lang="fr-FR" noProof="0" dirty="0"/>
              <a:t>05 min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79219" y="3928027"/>
            <a:ext cx="1147653" cy="460800"/>
          </a:xfrm>
        </p:spPr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79218" y="4753086"/>
            <a:ext cx="1147653" cy="460800"/>
          </a:xfrm>
        </p:spPr>
        <p:txBody>
          <a:bodyPr/>
          <a:lstStyle/>
          <a:p>
            <a:r>
              <a:rPr lang="fr-FR" noProof="0" dirty="0"/>
              <a:t>05 min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79218" y="5572768"/>
            <a:ext cx="1147653" cy="460800"/>
          </a:xfrm>
        </p:spPr>
        <p:txBody>
          <a:bodyPr/>
          <a:lstStyle/>
          <a:p>
            <a:r>
              <a:rPr lang="fr-FR" noProof="0" dirty="0"/>
              <a:t>05 min 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8359</TotalTime>
  <Words>2371</Words>
  <Application>Microsoft Office PowerPoint</Application>
  <PresentationFormat>Grand écran</PresentationFormat>
  <Paragraphs>300</Paragraphs>
  <Slides>64</Slides>
  <Notes>2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2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Avant de commencer nous devons nous rappeler du rôle de l’alimentation pour notre corps. </vt:lpstr>
      <vt:lpstr>Parfait ! Parmi les fonctions fondamentales de l’alimentation est de fournir de l’énergie nécessaire à l’activité du corps.  </vt:lpstr>
      <vt:lpstr>En plus du rôle de l’alimentation pour notre corps, vous devez vous rappeler aussi que nous devons adopter plusieurs comportements pour rester en bonne santé. Répondez à la question suivante:</vt:lpstr>
      <vt:lpstr>Parfait ! Les comportements favorables à une bonne santé sont essentiellement, pratiquer du sport quotidiennement et avoir une alimentation équilibrée.</vt:lpstr>
      <vt:lpstr>Présentation PowerPoint</vt:lpstr>
      <vt:lpstr>Lisez le dialogue. Que pensez vous de ce que dit Samir ?</vt:lpstr>
      <vt:lpstr>Présentation PowerPoint</vt:lpstr>
      <vt:lpstr>A la fin de cette séance, vous serez capables de :</vt:lpstr>
      <vt:lpstr>Présentation PowerPoint</vt:lpstr>
      <vt:lpstr>Présentation PowerPoint</vt:lpstr>
      <vt:lpstr>Afin de rester en bonne santé, il faut équilibrer notre alimentation.</vt:lpstr>
      <vt:lpstr>Afin d’équilibrer mon alimentation, je dois d’abord calculer le bilan journalier de mes apports en énergie.</vt:lpstr>
      <vt:lpstr>Je dois aussi connaitre mes besoins énergétiques journaliers: </vt:lpstr>
      <vt:lpstr>Pour une alimentation équilibrée, mes besoins énergétiques doivent correspondre à mes apports.  </vt:lpstr>
      <vt:lpstr>Si mes apports énergétiques sont supérieurs à mes besoins alors ma masse corporelle augmente; je risque donc l’obésité. </vt:lpstr>
      <vt:lpstr>Si mes apports énergétiques sont inferieur à mes besoins alors ma masse corporelle diminue; je risque un déséquilibre alimentaire.</vt:lpstr>
      <vt:lpstr>En plus d’une alimentation équilibrée en énergie, je dois adopter certains comportements. </vt:lpstr>
      <vt:lpstr>Présentation PowerPoint</vt:lpstr>
      <vt:lpstr>Pour réaliser la tâche, je détermine l’apport quantitatif en nutriments nécessaire au maintien d’une bonne santé.</vt:lpstr>
      <vt:lpstr>Je commence par identifier les composantes du support que je vais utiliser pour réaliser ma tâche.</vt:lpstr>
      <vt:lpstr>Pour réaliser ma tâche, je commence par calculer les apports énergétiques de Loubna.</vt:lpstr>
      <vt:lpstr>Ensuite, je détermine à partir du deuxième tableau les besoins énergétiques pour Loubna.</vt:lpstr>
      <vt:lpstr>Enfin, je compare les apports de Loubna à ses besoins.</vt:lpstr>
      <vt:lpstr>Après, je déduis la conséquence de l’alimentation de Loubna sur sa santé.</vt:lpstr>
      <vt:lpstr>Enfin, je propose des conseils à Loubna pour que son alimentation lui garanti une bonne santé.</vt:lpstr>
      <vt:lpstr>Pour réaliser la tache je dois suivre les étapes suivantes:</vt:lpstr>
      <vt:lpstr>Présentation PowerPoint</vt:lpstr>
      <vt:lpstr>Le tableau ci-dessous montre les apports énergétiques de Salma. Répondez à la question ci-dessous:</vt:lpstr>
      <vt:lpstr>Parfait ! Le bilan des apports en énergie est la somme des valeurs énergétiques de chaque aliment de tous les repas pendant une journée.</vt:lpstr>
      <vt:lpstr>Le tableau ci-dessous montre les besoin énergétiques journaliers selon l’âge et le sexe. En tenant compte que les apports énergétiques de Salma sont de 2100 Kcal. Répondez à la question ci-dessous.</vt:lpstr>
      <vt:lpstr>Parfait ! Les apports de Salma sont inferieurs à ses besoins, elle risque donc l’amaigrissement.</vt:lpstr>
      <vt:lpstr>Présentation PowerPoint</vt:lpstr>
      <vt:lpstr>Maintenant, vous allez travailler en binôme. Chacun prend un moment pour réaliser l’activité de la page 19 sur le livret. Ensuite, vous comparez vos réponses en justifiant.</vt:lpstr>
      <vt:lpstr>Le temps est terminé. </vt:lpstr>
      <vt:lpstr>Correction.</vt:lpstr>
      <vt:lpstr>Présentation PowerPoint</vt:lpstr>
      <vt:lpstr>Correction.</vt:lpstr>
      <vt:lpstr>Présentation PowerPoint</vt:lpstr>
      <vt:lpstr>Maintenant, vous allez travailler chacun pour soi; prenez l’activité de la page 20 sur le livret.</vt:lpstr>
      <vt:lpstr>Le temps est terminé. </vt:lpstr>
      <vt:lpstr>Correction.</vt:lpstr>
      <vt:lpstr>Prenez la correction sur vos livrets.</vt:lpstr>
      <vt:lpstr>Correction </vt:lpstr>
      <vt:lpstr>Présentation PowerPoint</vt:lpstr>
      <vt:lpstr>Qui peut me dire ce que nous avons appris aujourd’hui?  </vt:lpstr>
      <vt:lpstr>Qui peut me rappeler de ce qu’on a appris. </vt:lpstr>
      <vt:lpstr>Voici l’essentiel des connaissances à retenir :</vt:lpstr>
      <vt:lpstr>Voici les étapes pour réaliser la tâche principale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ahmed el annaoui</cp:lastModifiedBy>
  <cp:revision>432</cp:revision>
  <dcterms:created xsi:type="dcterms:W3CDTF">2025-11-03T10:55:47Z</dcterms:created>
  <dcterms:modified xsi:type="dcterms:W3CDTF">2026-02-15T19:56:01Z</dcterms:modified>
</cp:coreProperties>
</file>