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58"/>
  </p:notesMasterIdLst>
  <p:handoutMasterIdLst>
    <p:handoutMasterId r:id="rId59"/>
  </p:handoutMasterIdLst>
  <p:sldIdLst>
    <p:sldId id="2147483585" r:id="rId4"/>
    <p:sldId id="2147483485" r:id="rId5"/>
    <p:sldId id="2147483645" r:id="rId6"/>
    <p:sldId id="2147483552" r:id="rId7"/>
    <p:sldId id="2147483647" r:id="rId8"/>
    <p:sldId id="2134806567" r:id="rId9"/>
    <p:sldId id="2147483587" r:id="rId10"/>
    <p:sldId id="256" r:id="rId11"/>
    <p:sldId id="2134805874" r:id="rId12"/>
    <p:sldId id="2147483588" r:id="rId13"/>
    <p:sldId id="2147483604" r:id="rId14"/>
    <p:sldId id="2147483605" r:id="rId15"/>
    <p:sldId id="2147483627" r:id="rId16"/>
    <p:sldId id="270" r:id="rId17"/>
    <p:sldId id="2134805878" r:id="rId18"/>
    <p:sldId id="268" r:id="rId19"/>
    <p:sldId id="260" r:id="rId20"/>
    <p:sldId id="263" r:id="rId21"/>
    <p:sldId id="2147483629" r:id="rId22"/>
    <p:sldId id="267" r:id="rId23"/>
    <p:sldId id="269" r:id="rId24"/>
    <p:sldId id="266" r:id="rId25"/>
    <p:sldId id="2134806573" r:id="rId26"/>
    <p:sldId id="273" r:id="rId27"/>
    <p:sldId id="283" r:id="rId28"/>
    <p:sldId id="284" r:id="rId29"/>
    <p:sldId id="285" r:id="rId30"/>
    <p:sldId id="2147483568" r:id="rId31"/>
    <p:sldId id="262" r:id="rId32"/>
    <p:sldId id="2134806575" r:id="rId33"/>
    <p:sldId id="259" r:id="rId34"/>
    <p:sldId id="265" r:id="rId35"/>
    <p:sldId id="275" r:id="rId36"/>
    <p:sldId id="276" r:id="rId37"/>
    <p:sldId id="261" r:id="rId38"/>
    <p:sldId id="2134806108" r:id="rId39"/>
    <p:sldId id="2147483630" r:id="rId40"/>
    <p:sldId id="264" r:id="rId41"/>
    <p:sldId id="2134806577" r:id="rId42"/>
    <p:sldId id="258" r:id="rId43"/>
    <p:sldId id="2147483600" r:id="rId44"/>
    <p:sldId id="2147483599" r:id="rId45"/>
    <p:sldId id="2147483601" r:id="rId46"/>
    <p:sldId id="271" r:id="rId47"/>
    <p:sldId id="2134806579" r:id="rId48"/>
    <p:sldId id="2134806088" r:id="rId49"/>
    <p:sldId id="2134806580" r:id="rId50"/>
    <p:sldId id="2134806581" r:id="rId51"/>
    <p:sldId id="257" r:id="rId52"/>
    <p:sldId id="272" r:id="rId53"/>
    <p:sldId id="2134806582" r:id="rId54"/>
    <p:sldId id="2134806536" r:id="rId55"/>
    <p:sldId id="2147483447" r:id="rId56"/>
    <p:sldId id="2134806584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645"/>
            <p14:sldId id="2147483552"/>
            <p14:sldId id="2147483647"/>
          </p14:sldIdLst>
        </p14:section>
        <p14:section name="Ouverture" id="{79315A69-A635-48A2-B9BA-98FE67B817D4}">
          <p14:sldIdLst>
            <p14:sldId id="2134806567"/>
            <p14:sldId id="2147483587"/>
            <p14:sldId id="256"/>
            <p14:sldId id="2134805874"/>
            <p14:sldId id="2147483588"/>
            <p14:sldId id="2147483604"/>
            <p14:sldId id="2147483605"/>
            <p14:sldId id="2147483627"/>
            <p14:sldId id="270"/>
            <p14:sldId id="2134805878"/>
            <p14:sldId id="268"/>
            <p14:sldId id="260"/>
            <p14:sldId id="263"/>
            <p14:sldId id="2147483629"/>
            <p14:sldId id="267"/>
            <p14:sldId id="269"/>
            <p14:sldId id="266"/>
          </p14:sldIdLst>
        </p14:section>
        <p14:section name="Modelage" id="{A2A5D278-252D-471E-A046-E0EEBB7C2D2B}">
          <p14:sldIdLst>
            <p14:sldId id="2134806573"/>
            <p14:sldId id="273"/>
            <p14:sldId id="283"/>
            <p14:sldId id="284"/>
            <p14:sldId id="285"/>
          </p14:sldIdLst>
        </p14:section>
        <p14:section name="Pratique guidée collective" id="{22D92770-EE3A-4FC2-857A-DF2A0B803C03}">
          <p14:sldIdLst>
            <p14:sldId id="2147483568"/>
            <p14:sldId id="262"/>
            <p14:sldId id="2134806575"/>
            <p14:sldId id="259"/>
            <p14:sldId id="265"/>
            <p14:sldId id="275"/>
            <p14:sldId id="276"/>
            <p14:sldId id="261"/>
            <p14:sldId id="2134806108"/>
            <p14:sldId id="2147483630"/>
            <p14:sldId id="264"/>
          </p14:sldIdLst>
        </p14:section>
        <p14:section name="Pratique en binôme" id="{FBF6C3DA-BDD6-43C8-8043-82F3BE3C64FD}">
          <p14:sldIdLst>
            <p14:sldId id="2134806577"/>
            <p14:sldId id="258"/>
            <p14:sldId id="2147483600"/>
            <p14:sldId id="2147483599"/>
            <p14:sldId id="2147483601"/>
            <p14:sldId id="271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34806580"/>
            <p14:sldId id="2134806581"/>
            <p14:sldId id="257"/>
            <p14:sldId id="272"/>
          </p14:sldIdLst>
        </p14:section>
        <p14:section name="Clôture" id="{8EB5D3A0-81F1-4DE6-BEB2-58DE24DBB138}">
          <p14:sldIdLst>
            <p14:sldId id="2134806582"/>
            <p14:sldId id="2134806536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3F"/>
    <a:srgbClr val="0273B4"/>
    <a:srgbClr val="BF4598"/>
    <a:srgbClr val="F3DFED"/>
    <a:srgbClr val="2CB551"/>
    <a:srgbClr val="F2F7D9"/>
    <a:srgbClr val="D3DFF0"/>
    <a:srgbClr val="CCDBEE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6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093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66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CCA6F7-823E-DBE7-9308-78586910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F530B88-1A58-09FA-1FE3-FEABE8B96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BC4A36E-8B62-2743-36F4-C37A31EE89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8788DED6-4894-A994-4C2F-74534CB7FA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87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483F8AF-D907-74C6-D55D-BB8945F09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9619848-FAC8-5E70-E3E9-8ABBDAF86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BF40807-28B8-B85B-D441-1F55658E61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0B1A2D-C279-D009-938F-D2647F9919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1315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33092F-C68E-7D3A-D4B6-95357716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91EBAEE-F36E-E285-6B30-2486401FD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DE0AAAD-57DD-77A7-4E25-79ED312762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EE85E4F-B85A-217B-C9ED-8F1DB7FD6A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810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7ADCF6-E027-4BC5-D821-6ACC99408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50A90EA6-7AC2-CE65-550E-8635746BB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2DA0F4-F8EC-9284-B6BB-84554E3362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B06FDF-C058-FAA4-AF93-11279D681D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619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8EFD4A-7432-0193-12C2-B3675357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3F5C3BDD-2002-FC24-0A58-FE869E9FD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07C0036-6D71-BE37-2755-B7B1B3E6B66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B2A4217-50EE-C60F-67DB-6CBF5508D5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2847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B13D2F8-D12A-E9FF-515F-12CA6A8FD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33131834-2074-B8B7-621C-FFE82D8F4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130DFDAC-41B4-B106-BF62-BB38A14A8A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14969D1-0F4C-9712-C598-8EB79FED23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7985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AAA92B8-3556-3278-0F9E-0FDDB09A5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B5330C85-CCE0-26EE-F70F-01B2543A1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98FC92BC-64CB-8EDC-016C-39627A7F3A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7CDC4BE-CA52-BC5A-2F0F-CD1059B378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27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5E2F7D-4030-2D0E-3D86-18555DD5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A798738-DA13-D37A-EFF9-23F77F13E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3908030-9AED-92A1-7C00-482623CA0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10772C-8EDA-8CB9-EDC3-D65E1AC1B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442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DFCDD2-3AF8-A582-FBC9-526BC24E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B31889B-A464-2B6F-2798-5029B7F69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A43552D-C425-C1ED-FFE3-49560A2629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DBA0A2D-CFA5-9F89-CDD1-7DAB4C6EB5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447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47A04E-457F-5DD9-961C-8A5F60A33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4242048-01EB-8A00-200B-A29BD8347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DFBA5E-8A26-3D65-CAF4-A1B0647D40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12B0BD7-5D37-0D8F-1C42-66DB13CED4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598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296FFC-3370-117E-1837-8FEB1BAA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8DD590D-C3AD-9225-895C-5D06E1F3B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E11A9C6-7276-EEAB-AE24-A883A7F7E8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5A67F86-4BFA-1877-D4D3-FD1E1C5DE2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8916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5734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80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7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png"/><Relationship Id="rId4" Type="http://schemas.openxmlformats.org/officeDocument/2006/relationships/image" Target="../media/image1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1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9.wdp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379937" y="1563453"/>
            <a:ext cx="8977423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22299" y="4733284"/>
            <a:ext cx="8020661" cy="696796"/>
            <a:chOff x="422300" y="5223143"/>
            <a:chExt cx="7302094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22300" y="5223143"/>
              <a:ext cx="7302094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5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1878801" y="532582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391818" y="3845958"/>
            <a:ext cx="8122262" cy="769316"/>
            <a:chOff x="473098" y="3656547"/>
            <a:chExt cx="8162953" cy="76931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73098" y="3729067"/>
              <a:ext cx="7938312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</a:t>
              </a:r>
              <a:r>
                <a:rPr lang="ar-MA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3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92269" y="3680037"/>
              <a:ext cx="6343782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4CDD9E-62B5-B652-5AF2-1EA45599FE43}"/>
              </a:ext>
            </a:extLst>
          </p:cNvPr>
          <p:cNvSpPr/>
          <p:nvPr/>
        </p:nvSpPr>
        <p:spPr>
          <a:xfrm>
            <a:off x="618078" y="2508915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8178800" y="2147156"/>
            <a:ext cx="3870960" cy="3339243"/>
            <a:chOff x="7691293" y="1999971"/>
            <a:chExt cx="3853876" cy="299040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518690" y="1999971"/>
              <a:ext cx="2026479" cy="1657497"/>
              <a:chOff x="9988170" y="2528178"/>
              <a:chExt cx="2026479" cy="1657497"/>
            </a:xfrm>
          </p:grpSpPr>
          <p:pic>
            <p:nvPicPr>
              <p:cNvPr id="18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988170" y="2561947"/>
                <a:ext cx="2026479" cy="162372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19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223247" y="2528178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1293" y="2604628"/>
              <a:ext cx="3537890" cy="2385749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2BE77F6-D2B8-932B-D07F-C93BC419E5BD}"/>
              </a:ext>
            </a:extLst>
          </p:cNvPr>
          <p:cNvSpPr txBox="1"/>
          <p:nvPr/>
        </p:nvSpPr>
        <p:spPr>
          <a:xfrm>
            <a:off x="2164080" y="4711115"/>
            <a:ext cx="6299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/>
                </a:solidFill>
              </a:rPr>
              <a:t>Identifier les facteurs abiotiques affectant la taille d’une population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p29">
            <a:extLst>
              <a:ext uri="{FF2B5EF4-FFF2-40B4-BE49-F238E27FC236}">
                <a16:creationId xmlns:a16="http://schemas.microsoft.com/office/drawing/2014/main" id="{9E7EE8F1-A463-0703-7A59-9DA094A13900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Repérage dans le chapitre: Facteurs affectant la croissance de l’individu et la taille d’une population dans un écosystème.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65A6F467-35CD-5180-3E39-5D8017318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213533-4361-2602-FB48-3E76946B7E84}"/>
              </a:ext>
            </a:extLst>
          </p:cNvPr>
          <p:cNvGrpSpPr/>
          <p:nvPr/>
        </p:nvGrpSpPr>
        <p:grpSpPr>
          <a:xfrm>
            <a:off x="2243175" y="2112341"/>
            <a:ext cx="7662825" cy="3189124"/>
            <a:chOff x="1518399" y="2941213"/>
            <a:chExt cx="8944817" cy="445436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1C7D4832-E71C-7C45-70FB-DF0D8FFBF7E5}"/>
                </a:ext>
              </a:extLst>
            </p:cNvPr>
            <p:cNvSpPr/>
            <p:nvPr/>
          </p:nvSpPr>
          <p:spPr>
            <a:xfrm>
              <a:off x="3294826" y="2966907"/>
              <a:ext cx="6922292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Construire et décrire un graphique montrant  l’effet de l’alimentation sur la croissance d’un animal.</a:t>
              </a:r>
            </a:p>
          </p:txBody>
        </p:sp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33D56ABB-2047-7ADE-F030-61403185012F}"/>
                </a:ext>
              </a:extLst>
            </p:cNvPr>
            <p:cNvSpPr/>
            <p:nvPr/>
          </p:nvSpPr>
          <p:spPr>
            <a:xfrm>
              <a:off x="1555863" y="2941213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3</a:t>
              </a:r>
            </a:p>
          </p:txBody>
        </p:sp>
        <p:sp>
          <p:nvSpPr>
            <p:cNvPr id="21" name="Rectangle : coins arrondis 18 - 3">
              <a:extLst>
                <a:ext uri="{FF2B5EF4-FFF2-40B4-BE49-F238E27FC236}">
                  <a16:creationId xmlns:a16="http://schemas.microsoft.com/office/drawing/2014/main" id="{9C7B159B-44E4-F102-1C30-591CC461EB4B}"/>
                </a:ext>
              </a:extLst>
            </p:cNvPr>
            <p:cNvSpPr/>
            <p:nvPr/>
          </p:nvSpPr>
          <p:spPr>
            <a:xfrm>
              <a:off x="1570644" y="4204834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4</a:t>
              </a:r>
            </a:p>
          </p:txBody>
        </p:sp>
        <p:sp>
          <p:nvSpPr>
            <p:cNvPr id="22" name="Rectangle : coins arrondis 18 - 3">
              <a:extLst>
                <a:ext uri="{FF2B5EF4-FFF2-40B4-BE49-F238E27FC236}">
                  <a16:creationId xmlns:a16="http://schemas.microsoft.com/office/drawing/2014/main" id="{D0C5929A-013E-722B-5AE4-9ED3B2F89F3B}"/>
                </a:ext>
              </a:extLst>
            </p:cNvPr>
            <p:cNvSpPr/>
            <p:nvPr/>
          </p:nvSpPr>
          <p:spPr>
            <a:xfrm>
              <a:off x="1570645" y="5325759"/>
              <a:ext cx="1372360" cy="990257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Tâche 5</a:t>
              </a:r>
            </a:p>
          </p:txBody>
        </p:sp>
        <p:sp>
          <p:nvSpPr>
            <p:cNvPr id="23" name="Rectangle : coins arrondis 18 - 3">
              <a:extLst>
                <a:ext uri="{FF2B5EF4-FFF2-40B4-BE49-F238E27FC236}">
                  <a16:creationId xmlns:a16="http://schemas.microsoft.com/office/drawing/2014/main" id="{6A516387-A111-D719-BA82-95387886F01A}"/>
                </a:ext>
              </a:extLst>
            </p:cNvPr>
            <p:cNvSpPr/>
            <p:nvPr/>
          </p:nvSpPr>
          <p:spPr>
            <a:xfrm>
              <a:off x="1570645" y="6386856"/>
              <a:ext cx="1372360" cy="990259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6</a:t>
              </a:r>
            </a:p>
          </p:txBody>
        </p:sp>
        <p:sp>
          <p:nvSpPr>
            <p:cNvPr id="24" name="Rectangle : coins arrondis 18 - 3">
              <a:extLst>
                <a:ext uri="{FF2B5EF4-FFF2-40B4-BE49-F238E27FC236}">
                  <a16:creationId xmlns:a16="http://schemas.microsoft.com/office/drawing/2014/main" id="{0060AFA5-0C16-1D22-250F-3FEEC97EF93D}"/>
                </a:ext>
              </a:extLst>
            </p:cNvPr>
            <p:cNvSpPr/>
            <p:nvPr/>
          </p:nvSpPr>
          <p:spPr>
            <a:xfrm>
              <a:off x="3294826" y="4231752"/>
              <a:ext cx="7047729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Déterminer les facteurs affectant la croissance des végétaux à partir des résultats expérimentaux.</a:t>
              </a:r>
            </a:p>
          </p:txBody>
        </p:sp>
        <p:sp>
          <p:nvSpPr>
            <p:cNvPr id="25" name="Rectangle : coins arrondis 18 - 3">
              <a:extLst>
                <a:ext uri="{FF2B5EF4-FFF2-40B4-BE49-F238E27FC236}">
                  <a16:creationId xmlns:a16="http://schemas.microsoft.com/office/drawing/2014/main" id="{0FED7172-45D6-A078-31AD-3E24F9DDEDE9}"/>
                </a:ext>
              </a:extLst>
            </p:cNvPr>
            <p:cNvSpPr/>
            <p:nvPr/>
          </p:nvSpPr>
          <p:spPr>
            <a:xfrm>
              <a:off x="3294826" y="5311889"/>
              <a:ext cx="7047729" cy="990257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Identifier les facteurs abiotiques affectant la taille d’une population.</a:t>
              </a:r>
            </a:p>
          </p:txBody>
        </p:sp>
        <p:sp>
          <p:nvSpPr>
            <p:cNvPr id="26" name="Rectangle : coins arrondis 18 - 3">
              <a:extLst>
                <a:ext uri="{FF2B5EF4-FFF2-40B4-BE49-F238E27FC236}">
                  <a16:creationId xmlns:a16="http://schemas.microsoft.com/office/drawing/2014/main" id="{D8DEBB99-F268-C799-C546-BADB48390305}"/>
                </a:ext>
              </a:extLst>
            </p:cNvPr>
            <p:cNvSpPr/>
            <p:nvPr/>
          </p:nvSpPr>
          <p:spPr>
            <a:xfrm>
              <a:off x="3294826" y="6405322"/>
              <a:ext cx="7047729" cy="990259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 Identifier les facteurs biotiques affectant la taille d’une population.</a:t>
              </a:r>
            </a:p>
          </p:txBody>
        </p:sp>
        <p:sp>
          <p:nvSpPr>
            <p:cNvPr id="27" name="Rectangle: Rounded Corners 11">
              <a:extLst>
                <a:ext uri="{FF2B5EF4-FFF2-40B4-BE49-F238E27FC236}">
                  <a16:creationId xmlns:a16="http://schemas.microsoft.com/office/drawing/2014/main" id="{9FDCB068-09A7-5BCD-DC33-6FBFACC3B014}"/>
                </a:ext>
              </a:extLst>
            </p:cNvPr>
            <p:cNvSpPr/>
            <p:nvPr/>
          </p:nvSpPr>
          <p:spPr>
            <a:xfrm>
              <a:off x="1518399" y="5240889"/>
              <a:ext cx="8944817" cy="1155023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30ABCBE-247D-7F52-8C11-58C5747E8415}"/>
              </a:ext>
            </a:extLst>
          </p:cNvPr>
          <p:cNvSpPr/>
          <p:nvPr/>
        </p:nvSpPr>
        <p:spPr>
          <a:xfrm>
            <a:off x="2278031" y="1418696"/>
            <a:ext cx="7627969" cy="574274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2: Facteurs affectants  la </a:t>
            </a:r>
            <a:r>
              <a:rPr lang="fr-FR" sz="2000" b="1" dirty="0">
                <a:solidFill>
                  <a:prstClr val="white"/>
                </a:solidFill>
                <a:latin typeface="Calibri" panose="020F0502020204030204"/>
              </a:rPr>
              <a:t>taille d’une population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571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A7CB9865-A69B-B98E-38B7-3AEEC50413F0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11" name="Google Shape;251;p28">
              <a:extLst>
                <a:ext uri="{FF2B5EF4-FFF2-40B4-BE49-F238E27FC236}">
                  <a16:creationId xmlns:a16="http://schemas.microsoft.com/office/drawing/2014/main" id="{CB5FBDB4-EBBB-7C51-CBEF-80C4372A481C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52;p28">
              <a:extLst>
                <a:ext uri="{FF2B5EF4-FFF2-40B4-BE49-F238E27FC236}">
                  <a16:creationId xmlns:a16="http://schemas.microsoft.com/office/drawing/2014/main" id="{337A19D2-26D3-9B90-8574-F6D105D8213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5" name="Google Shape;995;p109">
            <a:extLst>
              <a:ext uri="{FF2B5EF4-FFF2-40B4-BE49-F238E27FC236}">
                <a16:creationId xmlns:a16="http://schemas.microsoft.com/office/drawing/2014/main" id="{819229A8-9578-180B-D154-1F149D3EEA87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8" name="Google Shape;996;p109">
            <a:extLst>
              <a:ext uri="{FF2B5EF4-FFF2-40B4-BE49-F238E27FC236}">
                <a16:creationId xmlns:a16="http://schemas.microsoft.com/office/drawing/2014/main" id="{2F4F69E2-8C71-F7DD-0184-85DCDD5217BC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9" name="Picture 11">
            <a:extLst>
              <a:ext uri="{FF2B5EF4-FFF2-40B4-BE49-F238E27FC236}">
                <a16:creationId xmlns:a16="http://schemas.microsoft.com/office/drawing/2014/main" id="{F10D8EBF-C22D-937F-FEC0-A65F45BDB8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20" name="Picture 21">
            <a:extLst>
              <a:ext uri="{FF2B5EF4-FFF2-40B4-BE49-F238E27FC236}">
                <a16:creationId xmlns:a16="http://schemas.microsoft.com/office/drawing/2014/main" id="{2E88E465-CEA8-67A3-DE6D-549067EFF2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16103E98-476B-7878-209D-D81956CDC9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B1A73FB4-4092-023B-E719-786112B754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EFF7F11-0A5D-2F0E-8ECB-DF153C1C81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86895E4-BCF3-3DBC-4AE9-3E86E9FB91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E0ABF07E-376A-6552-FBE3-069EDAE7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5847ABAA-5573-3D45-5CF1-26F5DA425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2C33B00E-1B67-A330-1C65-FF506C1AC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41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06558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6042977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6138725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03210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Contrat de classe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participe activement. Je lève la main pour participer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l’enseignant parle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d’autres camarades répondent à l’enseignant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Si quelque chose n’est pas clair, je pose des questions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fais mes devoirs en classe et à la maison avec sérieux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4164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094" y="25817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877040" y="64090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927840" y="150950"/>
            <a:ext cx="9801120" cy="5907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ce que nous savons déjà. </a:t>
            </a: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’image suivante présente un écosystème lacustre.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A26C22-F3D2-2A85-6B95-8A4021694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151" y="1760053"/>
            <a:ext cx="4934919" cy="30857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9881FE-A478-9ABF-BF5E-508012FC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06" y="4979947"/>
            <a:ext cx="10099053" cy="14733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2E8013-FFBA-CBD7-3FA0-FAD426D8649D}"/>
              </a:ext>
            </a:extLst>
          </p:cNvPr>
          <p:cNvSpPr txBox="1"/>
          <p:nvPr/>
        </p:nvSpPr>
        <p:spPr>
          <a:xfrm>
            <a:off x="772885" y="1130479"/>
            <a:ext cx="1039489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-7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Mettez </a:t>
            </a:r>
            <a:r>
              <a:rPr kumimoji="0" lang="fr-FR" sz="2500" b="0" i="0" u="none" strike="noStrike" kern="1200" cap="none" spc="-7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croix (X) dans la case appropriée du tableau ci-dessous</a:t>
            </a:r>
            <a:endParaRPr kumimoji="0" lang="fr-MA" sz="2500" b="0" i="0" u="none" strike="noStrike" kern="1200" cap="none" spc="-7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79883" y="262323"/>
            <a:ext cx="101653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sable et la roche sont deux éléments du biotope, tandis que les êtres vivants (canard, poisson, grenouille et plantes) sont des éléments de la biocénose.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F7F833-4AF4-9C13-451E-8EC692E9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06" y="4925517"/>
            <a:ext cx="10099053" cy="14733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53A100-1E6A-8D64-BA6D-58F4D945C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151" y="1585880"/>
            <a:ext cx="4934919" cy="308574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7CC267D-417F-9C0A-4B67-3F34813D4010}"/>
              </a:ext>
            </a:extLst>
          </p:cNvPr>
          <p:cNvSpPr txBox="1"/>
          <p:nvPr/>
        </p:nvSpPr>
        <p:spPr>
          <a:xfrm>
            <a:off x="2939796" y="5798731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2D827C-FBCE-B04D-4742-44C88AFEE386}"/>
              </a:ext>
            </a:extLst>
          </p:cNvPr>
          <p:cNvSpPr txBox="1"/>
          <p:nvPr/>
        </p:nvSpPr>
        <p:spPr>
          <a:xfrm>
            <a:off x="4246082" y="5831385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0C01088-30DC-6186-F45B-D8B2C6224109}"/>
              </a:ext>
            </a:extLst>
          </p:cNvPr>
          <p:cNvSpPr txBox="1"/>
          <p:nvPr/>
        </p:nvSpPr>
        <p:spPr>
          <a:xfrm>
            <a:off x="5737422" y="5831385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DB31B57-2F91-107F-58A2-195D2E43F1C0}"/>
              </a:ext>
            </a:extLst>
          </p:cNvPr>
          <p:cNvSpPr txBox="1"/>
          <p:nvPr/>
        </p:nvSpPr>
        <p:spPr>
          <a:xfrm>
            <a:off x="8556819" y="5820495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553D3A-A191-AD85-66A0-52A6443B8E93}"/>
              </a:ext>
            </a:extLst>
          </p:cNvPr>
          <p:cNvSpPr txBox="1"/>
          <p:nvPr/>
        </p:nvSpPr>
        <p:spPr>
          <a:xfrm>
            <a:off x="9993739" y="5406839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642B15-5022-2C0E-829D-482764EC5BCD}"/>
              </a:ext>
            </a:extLst>
          </p:cNvPr>
          <p:cNvSpPr txBox="1"/>
          <p:nvPr/>
        </p:nvSpPr>
        <p:spPr>
          <a:xfrm>
            <a:off x="7228766" y="5421752"/>
            <a:ext cx="367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2" descr="Une image contenant capture d’écran, Graphique, logo, conception&#10;&#10;Description générée automatiquement">
            <a:extLst>
              <a:ext uri="{FF2B5EF4-FFF2-40B4-BE49-F238E27FC236}">
                <a16:creationId xmlns:a16="http://schemas.microsoft.com/office/drawing/2014/main" id="{0EFB1FE3-720C-0ED8-C4A1-42BA5C307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5" t="32160" r="31208" b="19615"/>
          <a:stretch/>
        </p:blipFill>
        <p:spPr>
          <a:xfrm>
            <a:off x="4960618" y="3832531"/>
            <a:ext cx="1692729" cy="143053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DE82EC-E7DE-36FC-FB98-D5637FA61347}"/>
              </a:ext>
            </a:extLst>
          </p:cNvPr>
          <p:cNvSpPr/>
          <p:nvPr/>
        </p:nvSpPr>
        <p:spPr>
          <a:xfrm>
            <a:off x="4500094" y="2283047"/>
            <a:ext cx="2623457" cy="8382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Ecosystème</a:t>
            </a:r>
            <a:r>
              <a:rPr lang="fr-FR" sz="2000" dirty="0"/>
              <a:t>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4465FCE-77C6-1E4A-B4F5-B2A6FA303908}"/>
              </a:ext>
            </a:extLst>
          </p:cNvPr>
          <p:cNvSpPr/>
          <p:nvPr/>
        </p:nvSpPr>
        <p:spPr>
          <a:xfrm>
            <a:off x="2214094" y="4301549"/>
            <a:ext cx="2313215" cy="838200"/>
          </a:xfrm>
          <a:prstGeom prst="roundRect">
            <a:avLst/>
          </a:prstGeom>
          <a:solidFill>
            <a:srgbClr val="085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………………..</a:t>
            </a:r>
            <a:endParaRPr lang="fr-FR" sz="20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654403-E5B6-1104-8E24-420CEC35FA02}"/>
              </a:ext>
            </a:extLst>
          </p:cNvPr>
          <p:cNvSpPr/>
          <p:nvPr/>
        </p:nvSpPr>
        <p:spPr>
          <a:xfrm>
            <a:off x="6974752" y="4323321"/>
            <a:ext cx="2313215" cy="838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…………………</a:t>
            </a:r>
            <a:endParaRPr lang="fr-FR" sz="2000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D43B9E1-ECF1-BBF1-7CDE-B6A25047F924}"/>
              </a:ext>
            </a:extLst>
          </p:cNvPr>
          <p:cNvCxnSpPr>
            <a:stCxn id="9" idx="1"/>
          </p:cNvCxnSpPr>
          <p:nvPr/>
        </p:nvCxnSpPr>
        <p:spPr>
          <a:xfrm flipH="1">
            <a:off x="3438737" y="2702147"/>
            <a:ext cx="1061357" cy="0"/>
          </a:xfrm>
          <a:prstGeom prst="line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786DA78-541F-8B93-66EF-8036E352DB72}"/>
              </a:ext>
            </a:extLst>
          </p:cNvPr>
          <p:cNvCxnSpPr>
            <a:cxnSpLocks/>
          </p:cNvCxnSpPr>
          <p:nvPr/>
        </p:nvCxnSpPr>
        <p:spPr>
          <a:xfrm>
            <a:off x="3438737" y="2677885"/>
            <a:ext cx="0" cy="1623664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0BAB2F2-FC51-586D-671A-9C06A44510AB}"/>
              </a:ext>
            </a:extLst>
          </p:cNvPr>
          <p:cNvCxnSpPr/>
          <p:nvPr/>
        </p:nvCxnSpPr>
        <p:spPr>
          <a:xfrm flipH="1">
            <a:off x="7123551" y="2702147"/>
            <a:ext cx="1061357" cy="0"/>
          </a:xfrm>
          <a:prstGeom prst="line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EDDAA6E-A7C4-D432-211E-57AD5B552215}"/>
              </a:ext>
            </a:extLst>
          </p:cNvPr>
          <p:cNvCxnSpPr>
            <a:cxnSpLocks/>
          </p:cNvCxnSpPr>
          <p:nvPr/>
        </p:nvCxnSpPr>
        <p:spPr>
          <a:xfrm>
            <a:off x="8184908" y="2677885"/>
            <a:ext cx="0" cy="1623664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D578106-D0A1-51EF-C100-F810B0BD5609}"/>
              </a:ext>
            </a:extLst>
          </p:cNvPr>
          <p:cNvSpPr txBox="1"/>
          <p:nvPr/>
        </p:nvSpPr>
        <p:spPr>
          <a:xfrm>
            <a:off x="6558992" y="5401982"/>
            <a:ext cx="3205491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chêne vert - lapin - renard 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B10856-7ABE-FD23-B1DE-A3E2F4223296}"/>
              </a:ext>
            </a:extLst>
          </p:cNvPr>
          <p:cNvSpPr txBox="1"/>
          <p:nvPr/>
        </p:nvSpPr>
        <p:spPr>
          <a:xfrm>
            <a:off x="1908071" y="5366940"/>
            <a:ext cx="2925259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Eau- sol - roches </a:t>
            </a:r>
            <a:endParaRPr lang="fr-MA" sz="2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023651B-0D5E-E87F-8CF9-3C6E5C4C1988}"/>
              </a:ext>
            </a:extLst>
          </p:cNvPr>
          <p:cNvSpPr txBox="1"/>
          <p:nvPr/>
        </p:nvSpPr>
        <p:spPr>
          <a:xfrm>
            <a:off x="5312228" y="436686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/>
              <a:t>relations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EF57CBD-EAA0-8A18-8659-128651D6DEDF}"/>
              </a:ext>
            </a:extLst>
          </p:cNvPr>
          <p:cNvSpPr txBox="1"/>
          <p:nvPr/>
        </p:nvSpPr>
        <p:spPr>
          <a:xfrm>
            <a:off x="783771" y="1273322"/>
            <a:ext cx="105858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500" b="1" spc="-70" dirty="0">
                <a:solidFill>
                  <a:srgbClr val="0852A4"/>
                </a:solidFill>
                <a:latin typeface="+mj-lt"/>
              </a:rPr>
              <a:t>2. Complétez</a:t>
            </a:r>
            <a:r>
              <a:rPr lang="fr-FR" sz="2500" spc="-70" dirty="0">
                <a:solidFill>
                  <a:srgbClr val="0852A4"/>
                </a:solidFill>
                <a:latin typeface="+mj-lt"/>
              </a:rPr>
              <a:t> le schéma ci-dessous en utilisant les mots suivants : biocénose ; biotope</a:t>
            </a:r>
            <a:endParaRPr lang="fr-MA" sz="2500" spc="-70" dirty="0">
              <a:solidFill>
                <a:srgbClr val="0852A4"/>
              </a:solidFill>
              <a:latin typeface="+mj-lt"/>
            </a:endParaRPr>
          </a:p>
        </p:txBody>
      </p:sp>
      <p:sp>
        <p:nvSpPr>
          <p:cNvPr id="4" name="D_A_01">
            <a:extLst>
              <a:ext uri="{FF2B5EF4-FFF2-40B4-BE49-F238E27FC236}">
                <a16:creationId xmlns:a16="http://schemas.microsoft.com/office/drawing/2014/main" id="{F79306D1-62B0-1D79-A884-70F9442E9597}"/>
              </a:ext>
            </a:extLst>
          </p:cNvPr>
          <p:cNvSpPr txBox="1"/>
          <p:nvPr/>
        </p:nvSpPr>
        <p:spPr>
          <a:xfrm>
            <a:off x="985800" y="231668"/>
            <a:ext cx="10292521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0" y="302788"/>
            <a:ext cx="10292521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biotope correspond aux éléments non vivants (supports) et la biocénose correspond aux êtres vivants. Notez aussi que la biocénose et le biotope interagissent entre eux.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2" name="Image 31" descr="Une image contenant capture d’écran, Graphique, logo, conception&#10;&#10;Description générée automatiquement">
            <a:extLst>
              <a:ext uri="{FF2B5EF4-FFF2-40B4-BE49-F238E27FC236}">
                <a16:creationId xmlns:a16="http://schemas.microsoft.com/office/drawing/2014/main" id="{5EA20589-1FAA-7334-792D-49FBFBF1B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5" t="32160" r="31208" b="19615"/>
          <a:stretch/>
        </p:blipFill>
        <p:spPr>
          <a:xfrm>
            <a:off x="4960618" y="3266473"/>
            <a:ext cx="1692729" cy="1430539"/>
          </a:xfrm>
          <a:prstGeom prst="rect">
            <a:avLst/>
          </a:prstGeom>
        </p:spPr>
      </p:pic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F29ECBF-3F83-9825-98B7-D30171DA702F}"/>
              </a:ext>
            </a:extLst>
          </p:cNvPr>
          <p:cNvSpPr/>
          <p:nvPr/>
        </p:nvSpPr>
        <p:spPr>
          <a:xfrm>
            <a:off x="4500094" y="1716989"/>
            <a:ext cx="2623457" cy="8382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Ecosystème</a:t>
            </a:r>
            <a:r>
              <a:rPr lang="fr-FR" sz="2000" dirty="0"/>
              <a:t> 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E5E7449-D847-0A12-18E6-4369E13FAE66}"/>
              </a:ext>
            </a:extLst>
          </p:cNvPr>
          <p:cNvSpPr/>
          <p:nvPr/>
        </p:nvSpPr>
        <p:spPr>
          <a:xfrm>
            <a:off x="2214094" y="3735491"/>
            <a:ext cx="2313215" cy="838200"/>
          </a:xfrm>
          <a:prstGeom prst="roundRect">
            <a:avLst/>
          </a:prstGeom>
          <a:solidFill>
            <a:srgbClr val="0852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Biotope</a:t>
            </a:r>
            <a:r>
              <a:rPr lang="fr-FR" sz="2000" dirty="0"/>
              <a:t> 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42D796B6-6DC5-808C-2213-8BF6322D5DE1}"/>
              </a:ext>
            </a:extLst>
          </p:cNvPr>
          <p:cNvSpPr/>
          <p:nvPr/>
        </p:nvSpPr>
        <p:spPr>
          <a:xfrm>
            <a:off x="6974752" y="3757263"/>
            <a:ext cx="2313215" cy="838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Biocénose</a:t>
            </a:r>
            <a:endParaRPr lang="fr-FR" sz="2000" dirty="0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D0E29DA-77F7-1D76-F03F-97E10196ECA3}"/>
              </a:ext>
            </a:extLst>
          </p:cNvPr>
          <p:cNvCxnSpPr>
            <a:stCxn id="33" idx="1"/>
          </p:cNvCxnSpPr>
          <p:nvPr/>
        </p:nvCxnSpPr>
        <p:spPr>
          <a:xfrm flipH="1">
            <a:off x="3438737" y="2136089"/>
            <a:ext cx="1061357" cy="0"/>
          </a:xfrm>
          <a:prstGeom prst="line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D4F8248-6C66-223F-A7DF-71AE76F64E82}"/>
              </a:ext>
            </a:extLst>
          </p:cNvPr>
          <p:cNvCxnSpPr>
            <a:cxnSpLocks/>
          </p:cNvCxnSpPr>
          <p:nvPr/>
        </p:nvCxnSpPr>
        <p:spPr>
          <a:xfrm>
            <a:off x="3438737" y="2111827"/>
            <a:ext cx="0" cy="1623664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2F8894B-B5A3-54A8-E302-22D665795286}"/>
              </a:ext>
            </a:extLst>
          </p:cNvPr>
          <p:cNvCxnSpPr/>
          <p:nvPr/>
        </p:nvCxnSpPr>
        <p:spPr>
          <a:xfrm flipH="1">
            <a:off x="7123551" y="2136089"/>
            <a:ext cx="1061357" cy="0"/>
          </a:xfrm>
          <a:prstGeom prst="line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01AC49B-1FB0-9266-33B7-9399E8876D34}"/>
              </a:ext>
            </a:extLst>
          </p:cNvPr>
          <p:cNvCxnSpPr>
            <a:cxnSpLocks/>
          </p:cNvCxnSpPr>
          <p:nvPr/>
        </p:nvCxnSpPr>
        <p:spPr>
          <a:xfrm>
            <a:off x="8184908" y="2111827"/>
            <a:ext cx="0" cy="1623664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B9F66541-B9A0-4AA8-4DA5-F9CD5A6C204F}"/>
              </a:ext>
            </a:extLst>
          </p:cNvPr>
          <p:cNvSpPr txBox="1"/>
          <p:nvPr/>
        </p:nvSpPr>
        <p:spPr>
          <a:xfrm>
            <a:off x="6558992" y="4835924"/>
            <a:ext cx="3205491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chêne vert - lapin - renard </a:t>
            </a:r>
            <a:endParaRPr lang="fr-MA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C17D15A-680C-BC17-E91E-8740C69F0249}"/>
              </a:ext>
            </a:extLst>
          </p:cNvPr>
          <p:cNvSpPr txBox="1"/>
          <p:nvPr/>
        </p:nvSpPr>
        <p:spPr>
          <a:xfrm>
            <a:off x="1908071" y="4800882"/>
            <a:ext cx="2925259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Eau -  sol - roches </a:t>
            </a:r>
            <a:endParaRPr lang="fr-MA" sz="20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05A1335-F706-F720-F9BD-6D6AB2417976}"/>
              </a:ext>
            </a:extLst>
          </p:cNvPr>
          <p:cNvSpPr txBox="1"/>
          <p:nvPr/>
        </p:nvSpPr>
        <p:spPr>
          <a:xfrm>
            <a:off x="5312228" y="380080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/>
              <a:t>relations</a:t>
            </a:r>
          </a:p>
        </p:txBody>
      </p:sp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7D612-5A6E-FB7B-1813-04E561D6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656AA5EC-1462-22F2-03CC-850FA1239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F75FA6-C1C2-7616-41AC-B6882A19B39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23AC3ECD-C444-8277-7F2D-BED459609C0B}"/>
              </a:ext>
            </a:extLst>
          </p:cNvPr>
          <p:cNvSpPr txBox="1"/>
          <p:nvPr/>
        </p:nvSpPr>
        <p:spPr>
          <a:xfrm>
            <a:off x="910661" y="327033"/>
            <a:ext cx="10184783" cy="3914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Observez l’exemple ci-dessous. Le nombre de lombrics dans deux sols un humide et l’autre sec. Répondez à la question suivante</a:t>
            </a:r>
          </a:p>
        </p:txBody>
      </p:sp>
      <p:pic>
        <p:nvPicPr>
          <p:cNvPr id="3078" name="Picture 6" descr="3,807 Loam soil Images, Stock Photos &amp; Vectors | Shutterstock">
            <a:extLst>
              <a:ext uri="{FF2B5EF4-FFF2-40B4-BE49-F238E27FC236}">
                <a16:creationId xmlns:a16="http://schemas.microsoft.com/office/drawing/2014/main" id="{804B889B-9895-AB49-7B0E-DB17C84ACB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8"/>
          <a:stretch>
            <a:fillRect/>
          </a:stretch>
        </p:blipFill>
        <p:spPr bwMode="auto">
          <a:xfrm>
            <a:off x="6309954" y="3735423"/>
            <a:ext cx="3809999" cy="25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3E935B-9201-05F7-BCDA-6EA85429C0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611"/>
          <a:stretch>
            <a:fillRect/>
          </a:stretch>
        </p:blipFill>
        <p:spPr>
          <a:xfrm>
            <a:off x="1300479" y="3625011"/>
            <a:ext cx="3861395" cy="263847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B0E3421-B24A-7105-C575-D7C2AFB3CF90}"/>
              </a:ext>
            </a:extLst>
          </p:cNvPr>
          <p:cNvSpPr txBox="1"/>
          <p:nvPr/>
        </p:nvSpPr>
        <p:spPr>
          <a:xfrm>
            <a:off x="7173554" y="6257880"/>
            <a:ext cx="277368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</a:pPr>
            <a:r>
              <a:rPr lang="fr-FR" b="0" i="0" dirty="0">
                <a:effectLst/>
                <a:latin typeface="Segoe UI" panose="020B0502040204020203" pitchFamily="34" charset="0"/>
              </a:rPr>
              <a:t>Sol sec : </a:t>
            </a:r>
            <a:r>
              <a:rPr lang="fr-FR" b="1" i="0" dirty="0">
                <a:effectLst/>
                <a:latin typeface="Segoe UI" panose="020B0502040204020203" pitchFamily="34" charset="0"/>
              </a:rPr>
              <a:t>3 lombrics/m²</a:t>
            </a:r>
            <a:endParaRPr lang="fr-FR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4F3BD2D-F230-1096-692F-B9F4DF367EC1}"/>
              </a:ext>
            </a:extLst>
          </p:cNvPr>
          <p:cNvSpPr txBox="1"/>
          <p:nvPr/>
        </p:nvSpPr>
        <p:spPr>
          <a:xfrm>
            <a:off x="1740494" y="6237559"/>
            <a:ext cx="339090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</a:pPr>
            <a:r>
              <a:rPr lang="fr-FR" b="0" i="0" dirty="0">
                <a:effectLst/>
                <a:latin typeface="Segoe UI" panose="020B0502040204020203" pitchFamily="34" charset="0"/>
              </a:rPr>
              <a:t>Sol humide : </a:t>
            </a:r>
            <a:r>
              <a:rPr lang="fr-FR" b="1" i="0" dirty="0">
                <a:effectLst/>
                <a:latin typeface="Segoe UI" panose="020B0502040204020203" pitchFamily="34" charset="0"/>
              </a:rPr>
              <a:t>15 lombrics /m²</a:t>
            </a:r>
            <a:endParaRPr lang="fr-FR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282CC30-3398-75B7-B177-54E1446EABB5}"/>
              </a:ext>
            </a:extLst>
          </p:cNvPr>
          <p:cNvSpPr txBox="1"/>
          <p:nvPr/>
        </p:nvSpPr>
        <p:spPr>
          <a:xfrm>
            <a:off x="10550250" y="3601067"/>
            <a:ext cx="115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Lombrics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395F1D7-AB12-9AE9-4407-0BA2AB38E8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707" b="11066"/>
          <a:stretch>
            <a:fillRect/>
          </a:stretch>
        </p:blipFill>
        <p:spPr>
          <a:xfrm>
            <a:off x="9839926" y="2020025"/>
            <a:ext cx="2047275" cy="1581042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90E634B-C4C4-84FB-9433-ED7EAE3470C4}"/>
              </a:ext>
            </a:extLst>
          </p:cNvPr>
          <p:cNvSpPr txBox="1"/>
          <p:nvPr/>
        </p:nvSpPr>
        <p:spPr>
          <a:xfrm>
            <a:off x="609601" y="1578428"/>
            <a:ext cx="831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 exemple montre la relation entre :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F1ACF97-FD66-7036-787A-48FEBCE708AC}"/>
              </a:ext>
            </a:extLst>
          </p:cNvPr>
          <p:cNvSpPr/>
          <p:nvPr/>
        </p:nvSpPr>
        <p:spPr>
          <a:xfrm>
            <a:off x="1300480" y="2308079"/>
            <a:ext cx="8418708" cy="45906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un élément du biotope et un élément de la biocénose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19219861-F061-67E4-DB3B-681C55AD1DD7}"/>
              </a:ext>
            </a:extLst>
          </p:cNvPr>
          <p:cNvSpPr/>
          <p:nvPr/>
        </p:nvSpPr>
        <p:spPr>
          <a:xfrm>
            <a:off x="1300479" y="2901504"/>
            <a:ext cx="8418707" cy="49970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deux éléments de la biocénose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F0FE5C5-597D-DC2F-C566-0B523C801CBD}"/>
              </a:ext>
            </a:extLst>
          </p:cNvPr>
          <p:cNvSpPr/>
          <p:nvPr/>
        </p:nvSpPr>
        <p:spPr>
          <a:xfrm>
            <a:off x="675641" y="2299788"/>
            <a:ext cx="436880" cy="42672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C32D538-1491-7080-10F9-15AAC171AB3C}"/>
              </a:ext>
            </a:extLst>
          </p:cNvPr>
          <p:cNvSpPr/>
          <p:nvPr/>
        </p:nvSpPr>
        <p:spPr>
          <a:xfrm>
            <a:off x="660401" y="2937999"/>
            <a:ext cx="436880" cy="42672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DF8A21-44FF-B90E-C432-E73219DAA0A7}"/>
              </a:ext>
            </a:extLst>
          </p:cNvPr>
          <p:cNvSpPr txBox="1"/>
          <p:nvPr/>
        </p:nvSpPr>
        <p:spPr>
          <a:xfrm>
            <a:off x="609601" y="1078194"/>
            <a:ext cx="831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Cochez la bonne réponse.</a:t>
            </a:r>
          </a:p>
        </p:txBody>
      </p:sp>
    </p:spTree>
    <p:extLst>
      <p:ext uri="{BB962C8B-B14F-4D97-AF65-F5344CB8AC3E}">
        <p14:creationId xmlns:p14="http://schemas.microsoft.com/office/powerpoint/2010/main" val="459705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CE95-E7AD-5C0E-3F03-CFA52289E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C7D9C20A-923A-D26B-A988-D4D3D6A8F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EE3C0B9-26D9-7ADB-34A2-1FB1AE9CB5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02DA757D-CDA1-34A0-972B-967785849722}"/>
              </a:ext>
            </a:extLst>
          </p:cNvPr>
          <p:cNvSpPr txBox="1"/>
          <p:nvPr/>
        </p:nvSpPr>
        <p:spPr>
          <a:xfrm>
            <a:off x="910661" y="245753"/>
            <a:ext cx="10184783" cy="3914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élément du biotope affecte le nombre d’un être vivant. </a:t>
            </a:r>
          </a:p>
        </p:txBody>
      </p:sp>
      <p:pic>
        <p:nvPicPr>
          <p:cNvPr id="3078" name="Picture 6" descr="3,807 Loam soil Images, Stock Photos &amp; Vectors | Shutterstock">
            <a:extLst>
              <a:ext uri="{FF2B5EF4-FFF2-40B4-BE49-F238E27FC236}">
                <a16:creationId xmlns:a16="http://schemas.microsoft.com/office/drawing/2014/main" id="{973F1391-9FF5-1588-32C7-03F09AF218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8"/>
          <a:stretch>
            <a:fillRect/>
          </a:stretch>
        </p:blipFill>
        <p:spPr bwMode="auto">
          <a:xfrm>
            <a:off x="6421120" y="3700018"/>
            <a:ext cx="3809999" cy="25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15F0CF-FD76-AF60-91AF-1048938143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611"/>
          <a:stretch>
            <a:fillRect/>
          </a:stretch>
        </p:blipFill>
        <p:spPr>
          <a:xfrm>
            <a:off x="1411645" y="3589606"/>
            <a:ext cx="3861395" cy="263847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B44FAFD-F8CC-0C19-28F3-D366E7DFB1E7}"/>
              </a:ext>
            </a:extLst>
          </p:cNvPr>
          <p:cNvSpPr txBox="1"/>
          <p:nvPr/>
        </p:nvSpPr>
        <p:spPr>
          <a:xfrm>
            <a:off x="7284720" y="6222475"/>
            <a:ext cx="277368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Sol sec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3 lombrics/m²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D6567F-1ACD-CCB3-DAC7-A6DF41A1A6C3}"/>
              </a:ext>
            </a:extLst>
          </p:cNvPr>
          <p:cNvSpPr txBox="1"/>
          <p:nvPr/>
        </p:nvSpPr>
        <p:spPr>
          <a:xfrm>
            <a:off x="1851660" y="6202154"/>
            <a:ext cx="339090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Sol humide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15 lombrics /m²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BB6845C-C771-F122-8BC1-6851360EC85D}"/>
              </a:ext>
            </a:extLst>
          </p:cNvPr>
          <p:cNvSpPr txBox="1"/>
          <p:nvPr/>
        </p:nvSpPr>
        <p:spPr>
          <a:xfrm>
            <a:off x="10560101" y="3156856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lombrics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4D58E9B-6C33-A6AC-8E9C-61B2DFF4DC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707" b="11066"/>
          <a:stretch>
            <a:fillRect/>
          </a:stretch>
        </p:blipFill>
        <p:spPr>
          <a:xfrm>
            <a:off x="9939002" y="1607769"/>
            <a:ext cx="2047275" cy="15810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9EBF638-7DA3-CD96-8288-5C64B0E4DC13}"/>
              </a:ext>
            </a:extLst>
          </p:cNvPr>
          <p:cNvSpPr txBox="1"/>
          <p:nvPr/>
        </p:nvSpPr>
        <p:spPr>
          <a:xfrm>
            <a:off x="450790" y="1482352"/>
            <a:ext cx="831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 exemple montre la relation entre 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A3D2D7-622D-C37F-B190-57BC9EBC980C}"/>
              </a:ext>
            </a:extLst>
          </p:cNvPr>
          <p:cNvSpPr txBox="1"/>
          <p:nvPr/>
        </p:nvSpPr>
        <p:spPr>
          <a:xfrm>
            <a:off x="775732" y="520336"/>
            <a:ext cx="1045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75000"/>
                  </a:schemeClr>
                </a:solidFill>
              </a:rPr>
              <a:t>Attirer l’attention des élèves pour se concentrer sur la nature des éléments du biotope qui peuvent affecter l’effectif des êtres vivants dans un écosystème.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F63F91-52ED-FF68-94C0-9CB5B74C8A4C}"/>
              </a:ext>
            </a:extLst>
          </p:cNvPr>
          <p:cNvSpPr/>
          <p:nvPr/>
        </p:nvSpPr>
        <p:spPr>
          <a:xfrm>
            <a:off x="1141669" y="2212003"/>
            <a:ext cx="8418708" cy="45906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un élément du biotope et un élément de la biocénose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BFF86A-825B-52A8-93F4-CFAE3B369527}"/>
              </a:ext>
            </a:extLst>
          </p:cNvPr>
          <p:cNvSpPr/>
          <p:nvPr/>
        </p:nvSpPr>
        <p:spPr>
          <a:xfrm>
            <a:off x="1141668" y="2805428"/>
            <a:ext cx="8418707" cy="49970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deux éléments de la biocénose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3FB50C0-52A2-3DE9-3172-397AA6D25376}"/>
              </a:ext>
            </a:extLst>
          </p:cNvPr>
          <p:cNvSpPr/>
          <p:nvPr/>
        </p:nvSpPr>
        <p:spPr>
          <a:xfrm>
            <a:off x="516830" y="2203712"/>
            <a:ext cx="436880" cy="42672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465ED4-9DDF-26B6-EE1A-2CCDADA33599}"/>
              </a:ext>
            </a:extLst>
          </p:cNvPr>
          <p:cNvSpPr/>
          <p:nvPr/>
        </p:nvSpPr>
        <p:spPr>
          <a:xfrm>
            <a:off x="501590" y="2841923"/>
            <a:ext cx="436880" cy="42672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D0AB02D4-4A34-9578-8077-F7B7AD1B4E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0" y="1921721"/>
            <a:ext cx="599981" cy="74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41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29990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825222" y="207936"/>
            <a:ext cx="10686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cette séance nous allons apprendre à  identifier le facteur abiotique affectant le nombre des êtres vivants d’une espèce dans un écosystème à partir de diverses  données.</a:t>
            </a:r>
            <a:endParaRPr lang="fr-FR" sz="22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76706C5-BB2C-9E89-EAAB-A075BAB9C1A3}"/>
              </a:ext>
            </a:extLst>
          </p:cNvPr>
          <p:cNvGrpSpPr/>
          <p:nvPr/>
        </p:nvGrpSpPr>
        <p:grpSpPr>
          <a:xfrm>
            <a:off x="518783" y="1529208"/>
            <a:ext cx="10992497" cy="1033891"/>
            <a:chOff x="518783" y="1529208"/>
            <a:chExt cx="10992497" cy="1033891"/>
          </a:xfrm>
        </p:grpSpPr>
        <p:sp>
          <p:nvSpPr>
            <p:cNvPr id="3" name="Google Shape;2054;p38">
              <a:extLst>
                <a:ext uri="{FF2B5EF4-FFF2-40B4-BE49-F238E27FC236}">
                  <a16:creationId xmlns:a16="http://schemas.microsoft.com/office/drawing/2014/main" id="{73D8A7C2-4E6F-4B28-FC5B-F57148B1C260}"/>
                </a:ext>
              </a:extLst>
            </p:cNvPr>
            <p:cNvSpPr/>
            <p:nvPr/>
          </p:nvSpPr>
          <p:spPr>
            <a:xfrm>
              <a:off x="825222" y="1793658"/>
              <a:ext cx="10686058" cy="769441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3DECE45-772F-7DAA-17E9-0EC160E6D68D}"/>
                </a:ext>
              </a:extLst>
            </p:cNvPr>
            <p:cNvSpPr txBox="1"/>
            <p:nvPr/>
          </p:nvSpPr>
          <p:spPr>
            <a:xfrm>
              <a:off x="1324327" y="1853437"/>
              <a:ext cx="100697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Identifier les facteurs abiotiques affectant la taille d’une population.</a:t>
              </a:r>
            </a:p>
          </p:txBody>
        </p:sp>
        <p:pic>
          <p:nvPicPr>
            <p:cNvPr id="7" name="Image 15">
              <a:extLst>
                <a:ext uri="{FF2B5EF4-FFF2-40B4-BE49-F238E27FC236}">
                  <a16:creationId xmlns:a16="http://schemas.microsoft.com/office/drawing/2014/main" id="{ABD9BBE8-235E-FCE4-96CC-9BA47F52F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783" y="1529208"/>
              <a:ext cx="805544" cy="805544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0BCFBF0-AA09-EC03-F15F-656A6EC72E03}"/>
              </a:ext>
            </a:extLst>
          </p:cNvPr>
          <p:cNvCxnSpPr>
            <a:cxnSpLocks/>
          </p:cNvCxnSpPr>
          <p:nvPr/>
        </p:nvCxnSpPr>
        <p:spPr>
          <a:xfrm>
            <a:off x="6602791" y="4461383"/>
            <a:ext cx="62788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610AB553-0AF1-4B9E-01DE-982E56406A9B}"/>
              </a:ext>
            </a:extLst>
          </p:cNvPr>
          <p:cNvSpPr txBox="1"/>
          <p:nvPr/>
        </p:nvSpPr>
        <p:spPr>
          <a:xfrm>
            <a:off x="7330724" y="3743322"/>
            <a:ext cx="4297679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-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Identifier le facteur abiotique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-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affectant la taille d’une population.</a:t>
            </a:r>
          </a:p>
        </p:txBody>
      </p:sp>
      <p:pic>
        <p:nvPicPr>
          <p:cNvPr id="5" name="Image 4" descr="Une image contenant texte, capture d’écran, ver, invertébré&#10;&#10;Le contenu généré par l’IA peut être incorrect.">
            <a:extLst>
              <a:ext uri="{FF2B5EF4-FFF2-40B4-BE49-F238E27FC236}">
                <a16:creationId xmlns:a16="http://schemas.microsoft.com/office/drawing/2014/main" id="{45E930ED-2B64-D8F8-0A10-20DFE5057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62" y="2886583"/>
            <a:ext cx="6140229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D259-DB7F-A4E1-B3DE-2B5CEBFFA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1185197C-A9AF-9E54-4D28-A10D3B14976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34D9DB2-F924-4F2E-C323-2164AC1A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43A490-E6EF-E9C7-B499-B88ABD49E88A}"/>
              </a:ext>
            </a:extLst>
          </p:cNvPr>
          <p:cNvSpPr/>
          <p:nvPr/>
        </p:nvSpPr>
        <p:spPr>
          <a:xfrm>
            <a:off x="2859733" y="2607685"/>
            <a:ext cx="5644657" cy="1224429"/>
          </a:xfrm>
          <a:prstGeom prst="roundRect">
            <a:avLst>
              <a:gd name="adj" fmla="val 287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me prépare</a:t>
            </a:r>
          </a:p>
        </p:txBody>
      </p:sp>
      <p:grpSp>
        <p:nvGrpSpPr>
          <p:cNvPr id="5" name="Group 43">
            <a:extLst>
              <a:ext uri="{FF2B5EF4-FFF2-40B4-BE49-F238E27FC236}">
                <a16:creationId xmlns:a16="http://schemas.microsoft.com/office/drawing/2014/main" id="{EA36CECC-9A83-B782-1485-1592819F1DFB}"/>
              </a:ext>
            </a:extLst>
          </p:cNvPr>
          <p:cNvGrpSpPr/>
          <p:nvPr/>
        </p:nvGrpSpPr>
        <p:grpSpPr>
          <a:xfrm>
            <a:off x="9238410" y="5456281"/>
            <a:ext cx="2425142" cy="936370"/>
            <a:chOff x="8796759" y="4917801"/>
            <a:chExt cx="2425142" cy="936370"/>
          </a:xfrm>
        </p:grpSpPr>
        <p:sp>
          <p:nvSpPr>
            <p:cNvPr id="6" name="Oval 41">
              <a:extLst>
                <a:ext uri="{FF2B5EF4-FFF2-40B4-BE49-F238E27FC236}">
                  <a16:creationId xmlns:a16="http://schemas.microsoft.com/office/drawing/2014/main" id="{4D3173B5-1D83-40B9-492E-BF2DE18CA5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F646F28-C626-48DD-B627-DF132DB04B1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377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04CD5-6A23-108F-BEF5-E6E95C8AE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BAB83B3-2059-8128-D5BD-DD57D13790F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687F019-1611-D01F-82E5-8AB2160D7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849345-BAA2-3046-E7E1-DFD32726AB3D}"/>
              </a:ext>
            </a:extLst>
          </p:cNvPr>
          <p:cNvSpPr txBox="1"/>
          <p:nvPr/>
        </p:nvSpPr>
        <p:spPr>
          <a:xfrm>
            <a:off x="965906" y="199276"/>
            <a:ext cx="10484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réaliser ma tâche, je dois savoir ce qu’est une espèce ? 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214D21-46C8-4E46-78C0-9F88F9A9BF5C}"/>
              </a:ext>
            </a:extLst>
          </p:cNvPr>
          <p:cNvSpPr txBox="1"/>
          <p:nvPr/>
        </p:nvSpPr>
        <p:spPr>
          <a:xfrm>
            <a:off x="1091475" y="2686297"/>
            <a:ext cx="1000905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dirty="0"/>
              <a:t>Une espèce est un ensemble d’êtres vivants qui se ressemblent beaucoup et qui peuvent se reproduire entre eux. leurs petits peuvent aussi se reproduire.</a:t>
            </a:r>
          </a:p>
        </p:txBody>
      </p:sp>
    </p:spTree>
    <p:extLst>
      <p:ext uri="{BB962C8B-B14F-4D97-AF65-F5344CB8AC3E}">
        <p14:creationId xmlns:p14="http://schemas.microsoft.com/office/powerpoint/2010/main" val="288119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71A8-40CA-61B7-7D3A-057EFE43C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AA3B107-A91D-B993-2EDF-1C39B08BF04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C0E93EF-CDB7-808D-5E95-56646E9A6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3FF1C30-A78A-8357-D0A1-9A8E3A59BAAF}"/>
              </a:ext>
            </a:extLst>
          </p:cNvPr>
          <p:cNvSpPr txBox="1"/>
          <p:nvPr/>
        </p:nvSpPr>
        <p:spPr>
          <a:xfrm>
            <a:off x="965906" y="199276"/>
            <a:ext cx="10484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dois savoir aussi  ce qu’est une population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90EBF9-71CB-30AF-23D0-3D8BD9771CA8}"/>
              </a:ext>
            </a:extLst>
          </p:cNvPr>
          <p:cNvSpPr txBox="1"/>
          <p:nvPr/>
        </p:nvSpPr>
        <p:spPr>
          <a:xfrm>
            <a:off x="1442720" y="1163892"/>
            <a:ext cx="930656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population est un ensemble d’individus de la même espèce qui vivent au même endroit au même moment.</a:t>
            </a:r>
          </a:p>
        </p:txBody>
      </p:sp>
      <p:pic>
        <p:nvPicPr>
          <p:cNvPr id="5122" name="Picture 2" descr="Plus de 20 000 images de Ruche D'Abeille et de Ruche - Pixabay">
            <a:extLst>
              <a:ext uri="{FF2B5EF4-FFF2-40B4-BE49-F238E27FC236}">
                <a16:creationId xmlns:a16="http://schemas.microsoft.com/office/drawing/2014/main" id="{1E04A7CA-DB69-118C-71D7-1A35D9081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321" y="2422824"/>
            <a:ext cx="4399280" cy="293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ED0F461-3D61-4674-4B18-756319C11D68}"/>
              </a:ext>
            </a:extLst>
          </p:cNvPr>
          <p:cNvSpPr txBox="1"/>
          <p:nvPr/>
        </p:nvSpPr>
        <p:spPr>
          <a:xfrm>
            <a:off x="1442720" y="5388255"/>
            <a:ext cx="414782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Population d’abeilles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dans une ruche</a:t>
            </a:r>
          </a:p>
        </p:txBody>
      </p:sp>
      <p:pic>
        <p:nvPicPr>
          <p:cNvPr id="5124" name="Picture 4" descr="Plantación de eucalipto en un día soleado | Foto Premium">
            <a:extLst>
              <a:ext uri="{FF2B5EF4-FFF2-40B4-BE49-F238E27FC236}">
                <a16:creationId xmlns:a16="http://schemas.microsoft.com/office/drawing/2014/main" id="{89C63C47-4BB3-04FD-B028-19F6CB8CF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840" y="2391138"/>
            <a:ext cx="4378960" cy="291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695F8F4-4B66-15A9-E573-B27F64B24FB3}"/>
              </a:ext>
            </a:extLst>
          </p:cNvPr>
          <p:cNvSpPr txBox="1"/>
          <p:nvPr/>
        </p:nvSpPr>
        <p:spPr>
          <a:xfrm>
            <a:off x="6785469" y="5379193"/>
            <a:ext cx="4523740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Population d’eucalyptus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dans une forêt</a:t>
            </a:r>
          </a:p>
        </p:txBody>
      </p:sp>
    </p:spTree>
    <p:extLst>
      <p:ext uri="{BB962C8B-B14F-4D97-AF65-F5344CB8AC3E}">
        <p14:creationId xmlns:p14="http://schemas.microsoft.com/office/powerpoint/2010/main" val="1935739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46117-84DD-570B-0ACF-FDDB97B4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CBEEE51-8F2F-F734-25BF-A6598380F16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C739946-FC8C-9BA1-1303-DBB5A8D87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88DB42-7DEC-8E21-A154-690E2442ACE5}"/>
              </a:ext>
            </a:extLst>
          </p:cNvPr>
          <p:cNvSpPr txBox="1"/>
          <p:nvPr/>
        </p:nvSpPr>
        <p:spPr>
          <a:xfrm>
            <a:off x="965906" y="199276"/>
            <a:ext cx="10484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ce qu’est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taille d’une population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387671-9884-AE39-F08E-A16FE1B6B3BE}"/>
              </a:ext>
            </a:extLst>
          </p:cNvPr>
          <p:cNvSpPr txBox="1"/>
          <p:nvPr/>
        </p:nvSpPr>
        <p:spPr>
          <a:xfrm>
            <a:off x="1036320" y="1179175"/>
            <a:ext cx="9144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/>
              <a:t>La taille d’une population est le nombre d’individu d’une même espèce occupant un territoire commun  à un moment déterminé.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9C10B0-7913-611A-F0DC-CDA42EEAE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630" y="2279967"/>
            <a:ext cx="4762500" cy="31718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3B7C42-D130-F20E-F8D1-2CCED9FAEE0E}"/>
              </a:ext>
            </a:extLst>
          </p:cNvPr>
          <p:cNvSpPr txBox="1"/>
          <p:nvPr/>
        </p:nvSpPr>
        <p:spPr>
          <a:xfrm>
            <a:off x="4064000" y="5445760"/>
            <a:ext cx="359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Population d’une espèce d’oiseaux</a:t>
            </a:r>
          </a:p>
        </p:txBody>
      </p:sp>
    </p:spTree>
    <p:extLst>
      <p:ext uri="{BB962C8B-B14F-4D97-AF65-F5344CB8AC3E}">
        <p14:creationId xmlns:p14="http://schemas.microsoft.com/office/powerpoint/2010/main" val="3626936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8268E-39CC-0076-5B83-2732568B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55AC3E45-2B7B-C744-2BB7-4059E1754E6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0F82B31-5775-E040-072E-EA39006CB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F1B7D1-CB87-EF8A-6C9A-14BF7C610FEC}"/>
              </a:ext>
            </a:extLst>
          </p:cNvPr>
          <p:cNvSpPr txBox="1"/>
          <p:nvPr/>
        </p:nvSpPr>
        <p:spPr>
          <a:xfrm>
            <a:off x="853793" y="268896"/>
            <a:ext cx="104844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Plusieurs facteurs influencent la taille d’une population. Certains facteurs la font diminuer, tandis que d’autres la font augmenter.</a:t>
            </a:r>
          </a:p>
        </p:txBody>
      </p:sp>
      <p:pic>
        <p:nvPicPr>
          <p:cNvPr id="7" name="Image 6" descr="Une image contenant texte, oiseau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D478EB5-A179-AEE4-5603-33BD5CA36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090" y="2520878"/>
            <a:ext cx="9545125" cy="257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95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F4A37-35EB-62F2-F284-C7D541ABC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6397FD28-441D-374F-F36C-DE94D36F2CC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6F02E313-DFFA-83C5-4180-ECA00D8AC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6C4AA3-721F-006A-AAD5-2BA83FA0B5F9}"/>
              </a:ext>
            </a:extLst>
          </p:cNvPr>
          <p:cNvSpPr txBox="1"/>
          <p:nvPr/>
        </p:nvSpPr>
        <p:spPr>
          <a:xfrm>
            <a:off x="853793" y="327639"/>
            <a:ext cx="10484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qui affectent la taille d’une population peuvent être </a:t>
            </a: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abiotiques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D849C2-5B4A-E538-B7B6-42D1976E1FD8}"/>
              </a:ext>
            </a:extLst>
          </p:cNvPr>
          <p:cNvSpPr txBox="1"/>
          <p:nvPr/>
        </p:nvSpPr>
        <p:spPr>
          <a:xfrm>
            <a:off x="1686560" y="1759545"/>
            <a:ext cx="892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Le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biotope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= l’endroit où vivent les êtres vivants. </a:t>
            </a:r>
            <a:endParaRPr lang="fr-FR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29886F-B0C2-0EF5-761F-EE67A1481576}"/>
              </a:ext>
            </a:extLst>
          </p:cNvPr>
          <p:cNvSpPr txBox="1"/>
          <p:nvPr/>
        </p:nvSpPr>
        <p:spPr>
          <a:xfrm>
            <a:off x="1686560" y="2539814"/>
            <a:ext cx="96824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b="0" i="0" dirty="0">
                <a:effectLst/>
                <a:latin typeface="Segoe UI" panose="020B0502040204020203" pitchFamily="34" charset="0"/>
              </a:rPr>
              <a:t>Les </a:t>
            </a:r>
            <a:r>
              <a:rPr lang="fr-FR" sz="2800" b="1" i="0" dirty="0">
                <a:effectLst/>
                <a:latin typeface="Segoe UI" panose="020B0502040204020203" pitchFamily="34" charset="0"/>
              </a:rPr>
              <a:t>facteurs abiotiques</a:t>
            </a:r>
            <a:r>
              <a:rPr lang="fr-FR" sz="2800" b="0" i="0" dirty="0">
                <a:effectLst/>
                <a:latin typeface="Segoe UI" panose="020B0502040204020203" pitchFamily="34" charset="0"/>
              </a:rPr>
              <a:t> = ce qui caractérise cet endroit.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B9D5BB7-6A4E-FE70-E6E2-1BFC45BA36A0}"/>
              </a:ext>
            </a:extLst>
          </p:cNvPr>
          <p:cNvSpPr txBox="1"/>
          <p:nvPr/>
        </p:nvSpPr>
        <p:spPr>
          <a:xfrm>
            <a:off x="2911331" y="3535527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Exemples: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Température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prstClr val="black"/>
                </a:solidFill>
                <a:latin typeface="Segoe UI" panose="020B0502040204020203" pitchFamily="34" charset="0"/>
              </a:rPr>
              <a:t>H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umidité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prstClr val="black"/>
                </a:solidFill>
                <a:latin typeface="Segoe UI" panose="020B0502040204020203" pitchFamily="34" charset="0"/>
              </a:rPr>
              <a:t>L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uminosité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60578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B3689-637F-D76C-6104-78D60E4F0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EBFCDEC-CC99-B8CC-20B1-9092398891D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F5DCDA7-478B-54CF-BC6F-2350A3045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F2E778-AC4A-BDAE-2F37-501C973273FB}"/>
              </a:ext>
            </a:extLst>
          </p:cNvPr>
          <p:cNvSpPr txBox="1"/>
          <p:nvPr/>
        </p:nvSpPr>
        <p:spPr>
          <a:xfrm>
            <a:off x="853793" y="364855"/>
            <a:ext cx="10484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qui affectent la taille d’une population peuvent être aussi </a:t>
            </a: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biotiques</a:t>
            </a:r>
            <a:r>
              <a:rPr lang="fr-FR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005375-6BF8-74B9-CA07-7F576EE977E1}"/>
              </a:ext>
            </a:extLst>
          </p:cNvPr>
          <p:cNvSpPr txBox="1"/>
          <p:nvPr/>
        </p:nvSpPr>
        <p:spPr>
          <a:xfrm>
            <a:off x="1676400" y="1879600"/>
            <a:ext cx="917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biotiques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sont liés aux actions des êtres vivants.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556992-6096-EE57-5187-0A7A5F17D93B}"/>
              </a:ext>
            </a:extLst>
          </p:cNvPr>
          <p:cNvSpPr txBox="1"/>
          <p:nvPr/>
        </p:nvSpPr>
        <p:spPr>
          <a:xfrm>
            <a:off x="2286000" y="2631440"/>
            <a:ext cx="827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compétition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FBC2EE-1DE6-CBC7-C504-29EC5F4DAC19}"/>
              </a:ext>
            </a:extLst>
          </p:cNvPr>
          <p:cNvSpPr txBox="1"/>
          <p:nvPr/>
        </p:nvSpPr>
        <p:spPr>
          <a:xfrm>
            <a:off x="2306320" y="3291840"/>
            <a:ext cx="827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prédation</a:t>
            </a:r>
          </a:p>
        </p:txBody>
      </p:sp>
    </p:spTree>
    <p:extLst>
      <p:ext uri="{BB962C8B-B14F-4D97-AF65-F5344CB8AC3E}">
        <p14:creationId xmlns:p14="http://schemas.microsoft.com/office/powerpoint/2010/main" val="489427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41B2-746E-79FE-3F50-92FFDAC7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4C7D38F-CC67-DADA-0A54-2BB4CE3EEA9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 à coins arrondis 6">
            <a:extLst>
              <a:ext uri="{FF2B5EF4-FFF2-40B4-BE49-F238E27FC236}">
                <a16:creationId xmlns:a16="http://schemas.microsoft.com/office/drawing/2014/main" id="{DC2D420F-4352-FF56-24D4-13CFEC1B1C72}"/>
              </a:ext>
            </a:extLst>
          </p:cNvPr>
          <p:cNvSpPr/>
          <p:nvPr/>
        </p:nvSpPr>
        <p:spPr>
          <a:xfrm>
            <a:off x="792480" y="1608366"/>
            <a:ext cx="11056025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CB561183-DAA5-1845-0A7A-AF1BABF0497E}"/>
              </a:ext>
            </a:extLst>
          </p:cNvPr>
          <p:cNvSpPr/>
          <p:nvPr/>
        </p:nvSpPr>
        <p:spPr>
          <a:xfrm>
            <a:off x="8482408" y="2368544"/>
            <a:ext cx="3145995" cy="3165571"/>
          </a:xfrm>
          <a:prstGeom prst="roundRect">
            <a:avLst>
              <a:gd name="adj" fmla="val 10861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fr-FR" sz="2000" b="1" dirty="0"/>
              <a:t>1. Identifiez</a:t>
            </a:r>
            <a:r>
              <a:rPr lang="fr-FR" sz="2000" dirty="0"/>
              <a:t> la population et le facteur étudiés.</a:t>
            </a:r>
          </a:p>
          <a:p>
            <a:pPr>
              <a:spcBef>
                <a:spcPts val="600"/>
              </a:spcBef>
            </a:pPr>
            <a:r>
              <a:rPr lang="fr-FR" sz="2000" b="1" dirty="0"/>
              <a:t>2. Décrivez</a:t>
            </a:r>
            <a:r>
              <a:rPr lang="fr-FR" sz="2000" dirty="0"/>
              <a:t> la variation de la taille de la population.</a:t>
            </a:r>
          </a:p>
          <a:p>
            <a:pPr>
              <a:spcBef>
                <a:spcPts val="600"/>
              </a:spcBef>
            </a:pPr>
            <a:r>
              <a:rPr lang="fr-FR" sz="2000" b="1" dirty="0"/>
              <a:t>3. Déterminez</a:t>
            </a:r>
            <a:r>
              <a:rPr lang="fr-FR" sz="2000" dirty="0"/>
              <a:t> l’effet du facteur étudié sur la taille de la population. 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BA45549-E4C6-D883-6253-E3811255BDEB}"/>
              </a:ext>
            </a:extLst>
          </p:cNvPr>
          <p:cNvSpPr/>
          <p:nvPr/>
        </p:nvSpPr>
        <p:spPr>
          <a:xfrm>
            <a:off x="7830387" y="3884658"/>
            <a:ext cx="448985" cy="58928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3276B671-C8E8-A6A7-E4CE-A34AE0711CAB}"/>
              </a:ext>
            </a:extLst>
          </p:cNvPr>
          <p:cNvSpPr/>
          <p:nvPr/>
        </p:nvSpPr>
        <p:spPr>
          <a:xfrm>
            <a:off x="30285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0" name="Rectangle à coins arrondis 3">
            <a:extLst>
              <a:ext uri="{FF2B5EF4-FFF2-40B4-BE49-F238E27FC236}">
                <a16:creationId xmlns:a16="http://schemas.microsoft.com/office/drawing/2014/main" id="{BA9FC19C-0A0C-187B-D6DA-8E7874D3E905}"/>
              </a:ext>
            </a:extLst>
          </p:cNvPr>
          <p:cNvSpPr/>
          <p:nvPr/>
        </p:nvSpPr>
        <p:spPr>
          <a:xfrm>
            <a:off x="1079989" y="1828303"/>
            <a:ext cx="5766777" cy="46692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Support: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noProof="0" dirty="0">
                <a:solidFill>
                  <a:schemeClr val="tx1"/>
                </a:solidFill>
              </a:rPr>
              <a:t>graphique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5FADF9-FC46-21C6-FC13-E219980CD1E3}"/>
              </a:ext>
            </a:extLst>
          </p:cNvPr>
          <p:cNvSpPr txBox="1"/>
          <p:nvPr/>
        </p:nvSpPr>
        <p:spPr>
          <a:xfrm>
            <a:off x="833826" y="202906"/>
            <a:ext cx="104539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 tâche consiste à de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terminer des facteurs abiotiques affectant la taille d’une population à partir de données. Voici notre tâche. Elle comprend un support (graphique) et 3 consignes.:</a:t>
            </a:r>
          </a:p>
        </p:txBody>
      </p:sp>
      <p:pic>
        <p:nvPicPr>
          <p:cNvPr id="3" name="Image 2" descr="Une image contenant texte, capture d’écran, ver, invertébré&#10;&#10;Le contenu généré par l’IA peut être incorrect.">
            <a:extLst>
              <a:ext uri="{FF2B5EF4-FFF2-40B4-BE49-F238E27FC236}">
                <a16:creationId xmlns:a16="http://schemas.microsoft.com/office/drawing/2014/main" id="{2B6AFDC7-1554-EF13-0BAC-AECF34E4A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989" y="2455489"/>
            <a:ext cx="5831841" cy="3149600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83B148EA-7D87-3F39-8FDB-AEE91E061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031" y="825632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30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5BC2-455D-80EF-F501-6503973F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01629FAF-0BF5-C789-892C-E1333E238DF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AD4BA9-9D98-ABD4-CDCE-B0E731E36CB9}"/>
              </a:ext>
            </a:extLst>
          </p:cNvPr>
          <p:cNvSpPr txBox="1"/>
          <p:nvPr/>
        </p:nvSpPr>
        <p:spPr>
          <a:xfrm>
            <a:off x="904240" y="13208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19D1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4C4FD0-C9F6-E312-E7ED-9850EF356475}"/>
              </a:ext>
            </a:extLst>
          </p:cNvPr>
          <p:cNvSpPr txBox="1"/>
          <p:nvPr/>
        </p:nvSpPr>
        <p:spPr>
          <a:xfrm>
            <a:off x="981711" y="348623"/>
            <a:ext cx="10575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la première consigne 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C36BBD-3758-5E52-0350-E9B85604CCA5}"/>
              </a:ext>
            </a:extLst>
          </p:cNvPr>
          <p:cNvGrpSpPr/>
          <p:nvPr/>
        </p:nvGrpSpPr>
        <p:grpSpPr>
          <a:xfrm>
            <a:off x="904240" y="1057693"/>
            <a:ext cx="8819157" cy="468575"/>
            <a:chOff x="904240" y="1057693"/>
            <a:chExt cx="8819157" cy="46857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0FBE73A-3750-E26F-A91A-C31595F7CE78}"/>
                </a:ext>
              </a:extLst>
            </p:cNvPr>
            <p:cNvSpPr txBox="1"/>
            <p:nvPr/>
          </p:nvSpPr>
          <p:spPr>
            <a:xfrm>
              <a:off x="1087120" y="1064603"/>
              <a:ext cx="8636277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 i="1">
                  <a:solidFill>
                    <a:schemeClr val="accent6"/>
                  </a:solidFill>
                </a:defRPr>
              </a:lvl1pPr>
            </a:lstStyle>
            <a:p>
              <a:r>
                <a:rPr lang="fr-FR" sz="2400" b="1" dirty="0">
                  <a:solidFill>
                    <a:schemeClr val="tx1"/>
                  </a:solidFill>
                </a:rPr>
                <a:t>      Identifiez la population et le facteur étudiés.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DE2BE8A-C633-A48E-344D-C53F162996A4}"/>
                </a:ext>
              </a:extLst>
            </p:cNvPr>
            <p:cNvSpPr/>
            <p:nvPr/>
          </p:nvSpPr>
          <p:spPr>
            <a:xfrm>
              <a:off x="904240" y="1057693"/>
              <a:ext cx="479552" cy="46166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1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83308DF-3A1D-F09C-FA3B-86079D100202}"/>
              </a:ext>
            </a:extLst>
          </p:cNvPr>
          <p:cNvSpPr txBox="1"/>
          <p:nvPr/>
        </p:nvSpPr>
        <p:spPr>
          <a:xfrm>
            <a:off x="243840" y="2001520"/>
            <a:ext cx="4958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/>
              <a:t> Je repère le </a:t>
            </a:r>
            <a:r>
              <a:rPr lang="fr-FR" sz="2800" dirty="0">
                <a:solidFill>
                  <a:srgbClr val="FF0000"/>
                </a:solidFill>
              </a:rPr>
              <a:t>nom de la population</a:t>
            </a:r>
            <a:r>
              <a:rPr lang="fr-FR" sz="2800" dirty="0"/>
              <a:t> à partir du texte: population </a:t>
            </a:r>
            <a:r>
              <a:rPr lang="fr-FR" sz="2800" b="1" dirty="0"/>
              <a:t>des lombrics.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D0C857-1B64-0EC7-C0B7-53BBB897E15C}"/>
              </a:ext>
            </a:extLst>
          </p:cNvPr>
          <p:cNvSpPr txBox="1"/>
          <p:nvPr/>
        </p:nvSpPr>
        <p:spPr>
          <a:xfrm>
            <a:off x="254000" y="3576320"/>
            <a:ext cx="4785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/>
              <a:t> Je repère le </a:t>
            </a:r>
            <a:r>
              <a:rPr lang="fr-FR" sz="2800" dirty="0">
                <a:solidFill>
                  <a:srgbClr val="FF0000"/>
                </a:solidFill>
              </a:rPr>
              <a:t>facteur étudié</a:t>
            </a:r>
            <a:r>
              <a:rPr lang="fr-FR" sz="2800" dirty="0"/>
              <a:t> à partir du graphique ; il s’agit de la </a:t>
            </a:r>
            <a:r>
              <a:rPr lang="fr-FR" sz="2800" b="1" dirty="0"/>
              <a:t>pollution</a:t>
            </a:r>
            <a:r>
              <a:rPr lang="fr-FR" sz="2800" dirty="0"/>
              <a:t>.</a:t>
            </a:r>
          </a:p>
        </p:txBody>
      </p:sp>
      <p:pic>
        <p:nvPicPr>
          <p:cNvPr id="12" name="Image 11" descr="Une image contenant texte, capture d’écran, ver, invertébré&#10;&#10;Le contenu généré par l’IA peut être incorrect.">
            <a:extLst>
              <a:ext uri="{FF2B5EF4-FFF2-40B4-BE49-F238E27FC236}">
                <a16:creationId xmlns:a16="http://schemas.microsoft.com/office/drawing/2014/main" id="{B8CBCBBF-1F58-A52C-1909-0F1B623C2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258" y="1780583"/>
            <a:ext cx="6400800" cy="36629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ABDDEC-5903-A2FE-D994-93A0D5D2E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031" y="825632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8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B057-CB28-4549-FCE7-17C058B9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DB3A4AE0-C01E-85A4-EAB7-87740CE562D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B2BA0D-8B7B-12BE-BE88-0CD85037AF76}"/>
              </a:ext>
            </a:extLst>
          </p:cNvPr>
          <p:cNvSpPr txBox="1"/>
          <p:nvPr/>
        </p:nvSpPr>
        <p:spPr>
          <a:xfrm>
            <a:off x="965906" y="229756"/>
            <a:ext cx="10575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je passe à la deuxième consigne: Je décris la variation de la taille de la population en fonction de la variation du facteur étudié en utilisant le graphique.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1D98A7-5620-C20B-DAE6-C6983B23EDD9}"/>
              </a:ext>
            </a:extLst>
          </p:cNvPr>
          <p:cNvGrpSpPr/>
          <p:nvPr/>
        </p:nvGrpSpPr>
        <p:grpSpPr>
          <a:xfrm>
            <a:off x="583617" y="1264119"/>
            <a:ext cx="10564014" cy="461665"/>
            <a:chOff x="583617" y="1264119"/>
            <a:chExt cx="10564014" cy="46166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C492257-012A-D368-08FB-4CF60418CF17}"/>
                </a:ext>
              </a:extLst>
            </p:cNvPr>
            <p:cNvSpPr txBox="1"/>
            <p:nvPr/>
          </p:nvSpPr>
          <p:spPr>
            <a:xfrm>
              <a:off x="855551" y="1264119"/>
              <a:ext cx="10292080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 i="1"/>
              </a:lvl1pPr>
            </a:lstStyle>
            <a:p>
              <a:r>
                <a:rPr lang="fr-FR" dirty="0"/>
                <a:t>   Décrivez la variation de la taille de la population en fonction du facteur étudié.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AA72B54-59E5-BFEC-6414-BBF0BCA0CCD1}"/>
                </a:ext>
              </a:extLst>
            </p:cNvPr>
            <p:cNvSpPr/>
            <p:nvPr/>
          </p:nvSpPr>
          <p:spPr>
            <a:xfrm>
              <a:off x="583617" y="1269672"/>
              <a:ext cx="460752" cy="43579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2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4C6A413-CED1-C5B1-8AB9-CA951BB1107B}"/>
              </a:ext>
            </a:extLst>
          </p:cNvPr>
          <p:cNvGrpSpPr/>
          <p:nvPr/>
        </p:nvGrpSpPr>
        <p:grpSpPr>
          <a:xfrm>
            <a:off x="386080" y="2299472"/>
            <a:ext cx="5201920" cy="3547548"/>
            <a:chOff x="386080" y="2299472"/>
            <a:chExt cx="5201920" cy="354754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E8A3D0-420D-7629-8DFD-243AABFD725E}"/>
                </a:ext>
              </a:extLst>
            </p:cNvPr>
            <p:cNvSpPr txBox="1"/>
            <p:nvPr/>
          </p:nvSpPr>
          <p:spPr>
            <a:xfrm>
              <a:off x="386080" y="2299472"/>
              <a:ext cx="5201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FR" sz="2400" dirty="0"/>
                <a:t> </a:t>
              </a:r>
              <a:r>
                <a:rPr lang="fr-FR" sz="2400" dirty="0">
                  <a:solidFill>
                    <a:srgbClr val="FF0000"/>
                  </a:solidFill>
                </a:rPr>
                <a:t>Dans le site témoin</a:t>
              </a:r>
              <a:r>
                <a:rPr lang="fr-FR" sz="2400" dirty="0"/>
                <a:t>: le nombre d’individus de la  population de lambic est élevé. Il est de </a:t>
              </a:r>
              <a:r>
                <a:rPr lang="fr-FR" sz="2400" dirty="0">
                  <a:solidFill>
                    <a:srgbClr val="FF0000"/>
                  </a:solidFill>
                </a:rPr>
                <a:t>1700</a:t>
              </a:r>
              <a:r>
                <a:rPr lang="fr-FR" sz="2400" dirty="0"/>
                <a:t> individus. 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651404F-2C0B-9A22-6CDB-A15A75ED1503}"/>
                </a:ext>
              </a:extLst>
            </p:cNvPr>
            <p:cNvSpPr txBox="1"/>
            <p:nvPr/>
          </p:nvSpPr>
          <p:spPr>
            <a:xfrm>
              <a:off x="396240" y="4277360"/>
              <a:ext cx="519176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FR" sz="2400" dirty="0"/>
                <a:t> </a:t>
              </a:r>
              <a:r>
                <a:rPr lang="fr-FR" sz="2400" dirty="0">
                  <a:solidFill>
                    <a:srgbClr val="FF0000"/>
                  </a:solidFill>
                </a:rPr>
                <a:t>Dans le site pollué </a:t>
              </a:r>
              <a:r>
                <a:rPr lang="fr-FR" sz="2400" dirty="0"/>
                <a:t>: le nombre d’individus de la  population de lambic est faible. Il est de </a:t>
              </a:r>
              <a:r>
                <a:rPr lang="fr-FR" sz="2400" dirty="0">
                  <a:solidFill>
                    <a:srgbClr val="FF0000"/>
                  </a:solidFill>
                </a:rPr>
                <a:t>150 </a:t>
              </a:r>
              <a:r>
                <a:rPr lang="fr-FR" sz="2400" dirty="0"/>
                <a:t>individus.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EA94D5-86A3-7A78-2595-B7FB37829748}"/>
              </a:ext>
            </a:extLst>
          </p:cNvPr>
          <p:cNvGrpSpPr/>
          <p:nvPr/>
        </p:nvGrpSpPr>
        <p:grpSpPr>
          <a:xfrm>
            <a:off x="4972040" y="2296160"/>
            <a:ext cx="6976120" cy="4003040"/>
            <a:chOff x="4972040" y="2296160"/>
            <a:chExt cx="6976120" cy="400304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89C198E-413E-20D8-1EBF-724CE49ADAD7}"/>
                </a:ext>
              </a:extLst>
            </p:cNvPr>
            <p:cNvGrpSpPr/>
            <p:nvPr/>
          </p:nvGrpSpPr>
          <p:grpSpPr>
            <a:xfrm>
              <a:off x="4972040" y="2296160"/>
              <a:ext cx="6976120" cy="4003040"/>
              <a:chOff x="4972040" y="2296160"/>
              <a:chExt cx="6976120" cy="4003040"/>
            </a:xfrm>
          </p:grpSpPr>
          <p:pic>
            <p:nvPicPr>
              <p:cNvPr id="6" name="Image 5" descr="Une image contenant texte, capture d’écran, ver, invertébré&#10;&#10;Le contenu généré par l’IA peut être incorrect.">
                <a:extLst>
                  <a:ext uri="{FF2B5EF4-FFF2-40B4-BE49-F238E27FC236}">
                    <a16:creationId xmlns:a16="http://schemas.microsoft.com/office/drawing/2014/main" id="{B5CFE2AF-21BE-9DE9-2FE2-DA026CD320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72040" y="2296160"/>
                <a:ext cx="6976120" cy="4003040"/>
              </a:xfrm>
              <a:prstGeom prst="rect">
                <a:avLst/>
              </a:prstGeom>
            </p:spPr>
          </p:pic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2AAC1D06-1ED5-CE28-BF93-FBAA31D30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5440" y="3230880"/>
                <a:ext cx="883920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503EC56C-8A95-B6BC-E6A7-14BCD7954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5280" y="5689600"/>
                <a:ext cx="1168400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7BC33B-586E-6E85-3957-9BE79BD16124}"/>
                </a:ext>
              </a:extLst>
            </p:cNvPr>
            <p:cNvSpPr/>
            <p:nvPr/>
          </p:nvSpPr>
          <p:spPr>
            <a:xfrm>
              <a:off x="8595360" y="3088640"/>
              <a:ext cx="762000" cy="2844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rgbClr val="FF0000"/>
                  </a:solidFill>
                </a:rPr>
                <a:t>1700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05715D7-06CF-C6C3-06D2-0A8B211286D5}"/>
                </a:ext>
              </a:extLst>
            </p:cNvPr>
            <p:cNvSpPr/>
            <p:nvPr/>
          </p:nvSpPr>
          <p:spPr>
            <a:xfrm>
              <a:off x="8615680" y="5547360"/>
              <a:ext cx="762000" cy="2844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rgbClr val="FF0000"/>
                  </a:solidFill>
                </a:rPr>
                <a:t>150</a:t>
              </a:r>
            </a:p>
          </p:txBody>
        </p:sp>
      </p:grpSp>
      <p:pic>
        <p:nvPicPr>
          <p:cNvPr id="13" name="Image 9">
            <a:extLst>
              <a:ext uri="{FF2B5EF4-FFF2-40B4-BE49-F238E27FC236}">
                <a16:creationId xmlns:a16="http://schemas.microsoft.com/office/drawing/2014/main" id="{199FE978-E778-3CC8-4E04-9E8E16251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031" y="825632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06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27750-D86B-5915-F22D-EBB2BABE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1DF20EF-8559-9A03-272C-19B589681D0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F82306C-8554-2FDF-00DD-9BAC095E8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825632"/>
            <a:ext cx="583170" cy="5831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4D25293-27AA-62D9-B7C0-E9CAAD40B994}"/>
              </a:ext>
            </a:extLst>
          </p:cNvPr>
          <p:cNvSpPr txBox="1"/>
          <p:nvPr/>
        </p:nvSpPr>
        <p:spPr>
          <a:xfrm>
            <a:off x="965906" y="229756"/>
            <a:ext cx="10575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fin la 3</a:t>
            </a:r>
            <a:r>
              <a:rPr lang="fr-FR" sz="2000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ème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consigne, j’exprime la relation entre le facteur étudié et son effet sur la variation de la taille de la population.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09EAD56-FFAE-ADC7-6557-EDC58B786219}"/>
              </a:ext>
            </a:extLst>
          </p:cNvPr>
          <p:cNvGrpSpPr/>
          <p:nvPr/>
        </p:nvGrpSpPr>
        <p:grpSpPr>
          <a:xfrm>
            <a:off x="715434" y="1408802"/>
            <a:ext cx="9871992" cy="461665"/>
            <a:chOff x="715434" y="1206807"/>
            <a:chExt cx="9871992" cy="461665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D9823E9-C5BE-2546-961C-4859154278B2}"/>
                </a:ext>
              </a:extLst>
            </p:cNvPr>
            <p:cNvSpPr txBox="1"/>
            <p:nvPr/>
          </p:nvSpPr>
          <p:spPr>
            <a:xfrm>
              <a:off x="965906" y="1206807"/>
              <a:ext cx="9621520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 i="1"/>
              </a:lvl1pPr>
            </a:lstStyle>
            <a:p>
              <a:r>
                <a:rPr lang="fr-FR" dirty="0"/>
                <a:t>   Déterminez l’effet du facteur étudié sur la taille de la population. 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D01FFE0-6F16-EA49-4DB5-269EAE23BA97}"/>
                </a:ext>
              </a:extLst>
            </p:cNvPr>
            <p:cNvSpPr/>
            <p:nvPr/>
          </p:nvSpPr>
          <p:spPr>
            <a:xfrm>
              <a:off x="715434" y="1209654"/>
              <a:ext cx="429260" cy="42895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3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5D1215C8-5B42-F727-5B68-8ECED625AF4B}"/>
              </a:ext>
            </a:extLst>
          </p:cNvPr>
          <p:cNvSpPr txBox="1"/>
          <p:nvPr/>
        </p:nvSpPr>
        <p:spPr>
          <a:xfrm>
            <a:off x="2551265" y="2890391"/>
            <a:ext cx="67893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ym typeface="Wingdings" panose="05000000000000000000" pitchFamily="2" charset="2"/>
              </a:rPr>
              <a:t> </a:t>
            </a:r>
            <a:r>
              <a:rPr lang="fr-FR" sz="3200" dirty="0"/>
              <a:t>La pollution fait </a:t>
            </a:r>
            <a:r>
              <a:rPr lang="fr-FR" sz="3200" b="1" dirty="0">
                <a:solidFill>
                  <a:srgbClr val="C00000"/>
                </a:solidFill>
              </a:rPr>
              <a:t>diminuer</a:t>
            </a:r>
            <a:r>
              <a:rPr lang="fr-FR" sz="3200" dirty="0"/>
              <a:t> la taille de la population des lombrics.</a:t>
            </a:r>
          </a:p>
        </p:txBody>
      </p:sp>
    </p:spTree>
    <p:extLst>
      <p:ext uri="{BB962C8B-B14F-4D97-AF65-F5344CB8AC3E}">
        <p14:creationId xmlns:p14="http://schemas.microsoft.com/office/powerpoint/2010/main" val="3034041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D1978-617E-7131-1E38-0608B43CE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D2A55F7-957A-A031-02FE-3F557464A8E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9952E8E7-FD3F-5346-B3AF-A4761963EC91}"/>
              </a:ext>
            </a:extLst>
          </p:cNvPr>
          <p:cNvSpPr txBox="1"/>
          <p:nvPr/>
        </p:nvSpPr>
        <p:spPr>
          <a:xfrm>
            <a:off x="823240" y="160550"/>
            <a:ext cx="1001748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Vérifions maintenant est-ce que vous avez bien compris. Répondez à la première question.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F8B64FB3-552F-BBB5-E8D0-087911609E19}"/>
              </a:ext>
            </a:extLst>
          </p:cNvPr>
          <p:cNvSpPr txBox="1"/>
          <p:nvPr/>
        </p:nvSpPr>
        <p:spPr>
          <a:xfrm>
            <a:off x="924840" y="49583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Inciter à utiliser les ardoises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7170" name="Picture 2" descr="PPT - Unit 11 – Organization of Life PowerPoint Presentation, free ...">
            <a:extLst>
              <a:ext uri="{FF2B5EF4-FFF2-40B4-BE49-F238E27FC236}">
                <a16:creationId xmlns:a16="http://schemas.microsoft.com/office/drawing/2014/main" id="{E083D2D9-3114-CF7B-C432-AB12378AB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2" t="21212" r="10182"/>
          <a:stretch>
            <a:fillRect/>
          </a:stretch>
        </p:blipFill>
        <p:spPr bwMode="auto">
          <a:xfrm>
            <a:off x="6075680" y="2133531"/>
            <a:ext cx="5394960" cy="400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978E56-C0F1-1937-1333-9EB34E1E7B84}"/>
              </a:ext>
            </a:extLst>
          </p:cNvPr>
          <p:cNvSpPr txBox="1"/>
          <p:nvPr/>
        </p:nvSpPr>
        <p:spPr>
          <a:xfrm>
            <a:off x="426720" y="1930400"/>
            <a:ext cx="5252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Dans l’image on peut distinguer au moins: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AD5795-0644-9A18-E95D-707A4E22AB9C}"/>
              </a:ext>
            </a:extLst>
          </p:cNvPr>
          <p:cNvSpPr/>
          <p:nvPr/>
        </p:nvSpPr>
        <p:spPr>
          <a:xfrm>
            <a:off x="1427480" y="3950371"/>
            <a:ext cx="259080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2 populations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34C017-A5DA-D752-F27A-3E56C0FC280B}"/>
              </a:ext>
            </a:extLst>
          </p:cNvPr>
          <p:cNvSpPr/>
          <p:nvPr/>
        </p:nvSpPr>
        <p:spPr>
          <a:xfrm>
            <a:off x="1414166" y="4925731"/>
            <a:ext cx="26174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3 populations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120AC9-1A22-C3FF-573E-1FA4ABC1AE26}"/>
              </a:ext>
            </a:extLst>
          </p:cNvPr>
          <p:cNvSpPr/>
          <p:nvPr/>
        </p:nvSpPr>
        <p:spPr>
          <a:xfrm>
            <a:off x="1439566" y="3035971"/>
            <a:ext cx="25666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1 population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D1A54BA-3C40-24BE-4A71-8C530C2DE570}"/>
              </a:ext>
            </a:extLst>
          </p:cNvPr>
          <p:cNvSpPr/>
          <p:nvPr/>
        </p:nvSpPr>
        <p:spPr>
          <a:xfrm>
            <a:off x="570886" y="309880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CFC36B-7DAF-428B-0064-19DDA79A0C9B}"/>
              </a:ext>
            </a:extLst>
          </p:cNvPr>
          <p:cNvSpPr/>
          <p:nvPr/>
        </p:nvSpPr>
        <p:spPr>
          <a:xfrm>
            <a:off x="570886" y="401320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7A08E8D-B079-EFEA-5635-312B749AFCC4}"/>
              </a:ext>
            </a:extLst>
          </p:cNvPr>
          <p:cNvSpPr/>
          <p:nvPr/>
        </p:nvSpPr>
        <p:spPr>
          <a:xfrm>
            <a:off x="570886" y="493776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42419FA-0AFF-5365-1DF3-4E6EFBFA0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07EBDA1-AD01-71D0-9D75-D2D2F2586F16}"/>
              </a:ext>
            </a:extLst>
          </p:cNvPr>
          <p:cNvSpPr txBox="1"/>
          <p:nvPr/>
        </p:nvSpPr>
        <p:spPr>
          <a:xfrm>
            <a:off x="1244600" y="1339110"/>
            <a:ext cx="453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1. Cochez la bonne réponse.</a:t>
            </a:r>
          </a:p>
        </p:txBody>
      </p:sp>
    </p:spTree>
    <p:extLst>
      <p:ext uri="{BB962C8B-B14F-4D97-AF65-F5344CB8AC3E}">
        <p14:creationId xmlns:p14="http://schemas.microsoft.com/office/powerpoint/2010/main" val="986311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23240" y="160550"/>
            <a:ext cx="967204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On peut distinguer au moins deux populations animales et une végétale.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246AB105-CC4B-4BD7-D7B7-7BC8254C567D}"/>
              </a:ext>
            </a:extLst>
          </p:cNvPr>
          <p:cNvSpPr txBox="1"/>
          <p:nvPr/>
        </p:nvSpPr>
        <p:spPr>
          <a:xfrm>
            <a:off x="924840" y="495830"/>
            <a:ext cx="75994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bg1">
                    <a:lumMod val="85000"/>
                  </a:schemeClr>
                </a:solidFill>
              </a:rPr>
              <a:t>Inciter les élèves à distinguer les 3 populations sur l’image</a:t>
            </a:r>
            <a:r>
              <a:rPr lang="fr-FR" sz="20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fr-FR" sz="20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170" name="Picture 2" descr="PPT - Unit 11 – Organization of Life PowerPoint Presentation, free ...">
            <a:extLst>
              <a:ext uri="{FF2B5EF4-FFF2-40B4-BE49-F238E27FC236}">
                <a16:creationId xmlns:a16="http://schemas.microsoft.com/office/drawing/2014/main" id="{DC4F56C9-CC55-A6E8-B8B2-4EEF5CE16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2" t="21212" r="10182"/>
          <a:stretch>
            <a:fillRect/>
          </a:stretch>
        </p:blipFill>
        <p:spPr bwMode="auto">
          <a:xfrm>
            <a:off x="6004560" y="2517315"/>
            <a:ext cx="5425440" cy="402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7C8FD0-E409-13F7-7B9A-1DD9F9091CEB}"/>
              </a:ext>
            </a:extLst>
          </p:cNvPr>
          <p:cNvSpPr txBox="1"/>
          <p:nvPr/>
        </p:nvSpPr>
        <p:spPr>
          <a:xfrm>
            <a:off x="426720" y="1930400"/>
            <a:ext cx="5252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Dans l’image on peut distinguer au moins: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06FBD6-D2E9-550B-A38B-0571D92E0181}"/>
              </a:ext>
            </a:extLst>
          </p:cNvPr>
          <p:cNvSpPr/>
          <p:nvPr/>
        </p:nvSpPr>
        <p:spPr>
          <a:xfrm>
            <a:off x="1427480" y="3950371"/>
            <a:ext cx="259080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2 populations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F7BE2C-808C-547A-5425-F2647044479C}"/>
              </a:ext>
            </a:extLst>
          </p:cNvPr>
          <p:cNvSpPr/>
          <p:nvPr/>
        </p:nvSpPr>
        <p:spPr>
          <a:xfrm>
            <a:off x="1414166" y="4925731"/>
            <a:ext cx="2617428" cy="67242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c. 3 populations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949BD73-AB10-CB9A-BCF1-960006FD15CE}"/>
              </a:ext>
            </a:extLst>
          </p:cNvPr>
          <p:cNvSpPr/>
          <p:nvPr/>
        </p:nvSpPr>
        <p:spPr>
          <a:xfrm>
            <a:off x="1439566" y="3035971"/>
            <a:ext cx="25666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1 population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D8B9E19-1410-6CBD-9D57-30BF8644B7A1}"/>
              </a:ext>
            </a:extLst>
          </p:cNvPr>
          <p:cNvSpPr/>
          <p:nvPr/>
        </p:nvSpPr>
        <p:spPr>
          <a:xfrm>
            <a:off x="570886" y="309880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102283-62D4-76ED-DB9D-0770541512DE}"/>
              </a:ext>
            </a:extLst>
          </p:cNvPr>
          <p:cNvSpPr/>
          <p:nvPr/>
        </p:nvSpPr>
        <p:spPr>
          <a:xfrm>
            <a:off x="570886" y="401320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A6DB755-E200-7D6A-8701-163B9806AE6F}"/>
              </a:ext>
            </a:extLst>
          </p:cNvPr>
          <p:cNvSpPr/>
          <p:nvPr/>
        </p:nvSpPr>
        <p:spPr>
          <a:xfrm>
            <a:off x="570886" y="493776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FAC88ABC-3000-D159-12B7-EDFC9921A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4815046"/>
            <a:ext cx="679900" cy="672429"/>
          </a:xfrm>
          <a:prstGeom prst="rect">
            <a:avLst/>
          </a:prstGeom>
        </p:spPr>
      </p:pic>
      <p:pic>
        <p:nvPicPr>
          <p:cNvPr id="13" name="Image 9">
            <a:extLst>
              <a:ext uri="{FF2B5EF4-FFF2-40B4-BE49-F238E27FC236}">
                <a16:creationId xmlns:a16="http://schemas.microsoft.com/office/drawing/2014/main" id="{0656971D-4440-9E33-D8FA-B57ACE2C3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4968" y="879870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DA59-A136-D700-5500-FE8AB05B4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94DF5599-DE05-6EBB-6F6F-4E65B2292442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F8B7DED1-195B-7C6D-EA03-46FDC5187AA1}"/>
              </a:ext>
            </a:extLst>
          </p:cNvPr>
          <p:cNvSpPr txBox="1"/>
          <p:nvPr/>
        </p:nvSpPr>
        <p:spPr>
          <a:xfrm>
            <a:off x="874040" y="170710"/>
            <a:ext cx="9448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La population est un niveau d’organisation du vivant sur la planète Terre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0003D8-C659-ABB8-8A01-CE17DFCE8566}"/>
              </a:ext>
            </a:extLst>
          </p:cNvPr>
          <p:cNvSpPr txBox="1"/>
          <p:nvPr/>
        </p:nvSpPr>
        <p:spPr>
          <a:xfrm>
            <a:off x="1442720" y="1618390"/>
            <a:ext cx="9306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2- Classez</a:t>
            </a:r>
            <a:r>
              <a:rPr lang="fr-FR" sz="2800" dirty="0">
                <a:solidFill>
                  <a:srgbClr val="0070C0"/>
                </a:solidFill>
              </a:rPr>
              <a:t> par ordre d’organisation du plus petit au plus grands.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7588CC-F2F3-A55E-7542-EE17D46B815E}"/>
              </a:ext>
            </a:extLst>
          </p:cNvPr>
          <p:cNvSpPr txBox="1"/>
          <p:nvPr/>
        </p:nvSpPr>
        <p:spPr>
          <a:xfrm>
            <a:off x="2332212" y="2984369"/>
            <a:ext cx="7853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Ecosystème – population –biosphère  – biocénose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B0DA87E-762E-1AB5-F61C-995B42752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852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83962-54BA-D577-BF93-3AF3523D8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F7B282C-9C90-3D83-30CA-CA24D4F6507C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14744B0-E400-C737-F7CD-CC0DDA0595E4}"/>
              </a:ext>
            </a:extLst>
          </p:cNvPr>
          <p:cNvSpPr txBox="1"/>
          <p:nvPr/>
        </p:nvSpPr>
        <p:spPr>
          <a:xfrm>
            <a:off x="894360" y="333270"/>
            <a:ext cx="977364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Parfait ! </a:t>
            </a: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L’ensemble des populations constitue une biocénose. La biocénose et le biotope constituent un écosystème. L’ensemble des écosystèmes constitue la biosphère.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9">
            <a:extLst>
              <a:ext uri="{FF2B5EF4-FFF2-40B4-BE49-F238E27FC236}">
                <a16:creationId xmlns:a16="http://schemas.microsoft.com/office/drawing/2014/main" id="{CBA305AB-D058-4CDB-8CF9-4A2286500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9070"/>
            <a:ext cx="583170" cy="58317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D5E3ED0-B796-0812-8EF9-DFA966385E6C}"/>
              </a:ext>
            </a:extLst>
          </p:cNvPr>
          <p:cNvGrpSpPr/>
          <p:nvPr/>
        </p:nvGrpSpPr>
        <p:grpSpPr>
          <a:xfrm>
            <a:off x="1902214" y="3167390"/>
            <a:ext cx="8696960" cy="523220"/>
            <a:chOff x="2275840" y="2326640"/>
            <a:chExt cx="8696960" cy="52322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B119D70-18B0-7B7C-1178-E147B0F530DD}"/>
                </a:ext>
              </a:extLst>
            </p:cNvPr>
            <p:cNvSpPr txBox="1"/>
            <p:nvPr/>
          </p:nvSpPr>
          <p:spPr>
            <a:xfrm>
              <a:off x="2275840" y="2326640"/>
              <a:ext cx="8696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800" dirty="0">
                  <a:solidFill>
                    <a:prstClr val="black"/>
                  </a:solidFill>
                </a:rPr>
                <a:t>Population       Biocénose        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Ecosystème         Biosphère</a:t>
              </a:r>
            </a:p>
          </p:txBody>
        </p:sp>
        <p:sp>
          <p:nvSpPr>
            <p:cNvPr id="9" name="Flèche : droite 8">
              <a:extLst>
                <a:ext uri="{FF2B5EF4-FFF2-40B4-BE49-F238E27FC236}">
                  <a16:creationId xmlns:a16="http://schemas.microsoft.com/office/drawing/2014/main" id="{9131424B-E36B-FEDB-A8C7-C018CF1DFA4D}"/>
                </a:ext>
              </a:extLst>
            </p:cNvPr>
            <p:cNvSpPr/>
            <p:nvPr/>
          </p:nvSpPr>
          <p:spPr>
            <a:xfrm rot="10800000" flipH="1">
              <a:off x="4003039" y="2509520"/>
              <a:ext cx="416561" cy="284480"/>
            </a:xfrm>
            <a:prstGeom prst="rightArrow">
              <a:avLst>
                <a:gd name="adj1" fmla="val 27778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lèche : droite 10">
              <a:extLst>
                <a:ext uri="{FF2B5EF4-FFF2-40B4-BE49-F238E27FC236}">
                  <a16:creationId xmlns:a16="http://schemas.microsoft.com/office/drawing/2014/main" id="{C5593777-0956-8190-63C5-D308E72365FF}"/>
                </a:ext>
              </a:extLst>
            </p:cNvPr>
            <p:cNvSpPr/>
            <p:nvPr/>
          </p:nvSpPr>
          <p:spPr>
            <a:xfrm rot="10800000" flipH="1">
              <a:off x="8554719" y="2489200"/>
              <a:ext cx="416561" cy="284480"/>
            </a:xfrm>
            <a:prstGeom prst="rightArrow">
              <a:avLst>
                <a:gd name="adj1" fmla="val 27778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5A02FFAA-48A4-AC15-5FFB-7E35AD128923}"/>
                </a:ext>
              </a:extLst>
            </p:cNvPr>
            <p:cNvSpPr/>
            <p:nvPr/>
          </p:nvSpPr>
          <p:spPr>
            <a:xfrm rot="10800000" flipH="1">
              <a:off x="6035039" y="2499360"/>
              <a:ext cx="416561" cy="284480"/>
            </a:xfrm>
            <a:prstGeom prst="rightArrow">
              <a:avLst>
                <a:gd name="adj1" fmla="val 27778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3752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551F9-18B1-C8BE-8FC1-422E4D553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57A5743-5D56-871F-931C-2AA98E145CB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B28C29E-9B5E-10DC-859F-154D82DAF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372A1696-DE39-25DA-FA75-8F1CD1952ED4}"/>
              </a:ext>
            </a:extLst>
          </p:cNvPr>
          <p:cNvSpPr txBox="1"/>
          <p:nvPr/>
        </p:nvSpPr>
        <p:spPr>
          <a:xfrm>
            <a:off x="885452" y="308813"/>
            <a:ext cx="981302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6172DE4-0925-F6C9-52B8-4D98B91E36CC}"/>
              </a:ext>
            </a:extLst>
          </p:cNvPr>
          <p:cNvSpPr/>
          <p:nvPr/>
        </p:nvSpPr>
        <p:spPr>
          <a:xfrm>
            <a:off x="2220371" y="3429000"/>
            <a:ext cx="79514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un territoire commun dans un temps indéterminé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0357D13-2B33-EEF1-59B5-1CF77989F02C}"/>
              </a:ext>
            </a:extLst>
          </p:cNvPr>
          <p:cNvSpPr/>
          <p:nvPr/>
        </p:nvSpPr>
        <p:spPr>
          <a:xfrm>
            <a:off x="2189891" y="5389880"/>
            <a:ext cx="799206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c. un territoire commun dans un temps déterminé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60A54A-66EE-5866-A8A5-E42CFF3A1FDD}"/>
              </a:ext>
            </a:extLst>
          </p:cNvPr>
          <p:cNvSpPr/>
          <p:nvPr/>
        </p:nvSpPr>
        <p:spPr>
          <a:xfrm>
            <a:off x="2189891" y="4373880"/>
            <a:ext cx="799206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des territoires différents  dans un temps déterminé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8EA723-0733-DEEB-E6EF-6A8FA7C73483}"/>
              </a:ext>
            </a:extLst>
          </p:cNvPr>
          <p:cNvSpPr txBox="1"/>
          <p:nvPr/>
        </p:nvSpPr>
        <p:spPr>
          <a:xfrm>
            <a:off x="978965" y="2109196"/>
            <a:ext cx="99091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La taille d’une population est le nombre d’individus d’une même espèce occupant: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CE825D3-5C48-FFED-F821-BDD35AE4292E}"/>
              </a:ext>
            </a:extLst>
          </p:cNvPr>
          <p:cNvSpPr txBox="1"/>
          <p:nvPr/>
        </p:nvSpPr>
        <p:spPr>
          <a:xfrm>
            <a:off x="978965" y="1437136"/>
            <a:ext cx="453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3. Cochez la bonne réponse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F34FBAB-7E25-1142-482A-8DCA9AE37F43}"/>
              </a:ext>
            </a:extLst>
          </p:cNvPr>
          <p:cNvSpPr/>
          <p:nvPr/>
        </p:nvSpPr>
        <p:spPr>
          <a:xfrm>
            <a:off x="1385325" y="356294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261C735-7E1A-1D28-B5AC-AABA0E29EC13}"/>
              </a:ext>
            </a:extLst>
          </p:cNvPr>
          <p:cNvSpPr/>
          <p:nvPr/>
        </p:nvSpPr>
        <p:spPr>
          <a:xfrm>
            <a:off x="1385325" y="447734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604064F-6D18-15A0-B340-B0D29E666914}"/>
              </a:ext>
            </a:extLst>
          </p:cNvPr>
          <p:cNvSpPr/>
          <p:nvPr/>
        </p:nvSpPr>
        <p:spPr>
          <a:xfrm>
            <a:off x="1385325" y="540190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536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47BF24-9FB8-BA5C-5CA6-D65B715F3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D8CCC17-CA98-8D4A-BE4E-B835529BAA9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A391A636-5097-AF17-F939-0FFA1B94D6C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6047BAB3-6A88-F993-C69A-47EBBCDF2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26" name="D_A_01">
            <a:extLst>
              <a:ext uri="{FF2B5EF4-FFF2-40B4-BE49-F238E27FC236}">
                <a16:creationId xmlns:a16="http://schemas.microsoft.com/office/drawing/2014/main" id="{4E2A9B33-5C07-DAF8-CBD5-DF2E16695B18}"/>
              </a:ext>
            </a:extLst>
          </p:cNvPr>
          <p:cNvSpPr txBox="1"/>
          <p:nvPr/>
        </p:nvSpPr>
        <p:spPr>
          <a:xfrm>
            <a:off x="924560" y="277399"/>
            <a:ext cx="981302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615A4FB-E583-F552-09C5-4AFF5DC8677E}"/>
              </a:ext>
            </a:extLst>
          </p:cNvPr>
          <p:cNvSpPr/>
          <p:nvPr/>
        </p:nvSpPr>
        <p:spPr>
          <a:xfrm>
            <a:off x="2115206" y="2823444"/>
            <a:ext cx="79514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un territoire commun dans un temps indéterminé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E09D9F5-739F-79F0-D649-6CB19406CF64}"/>
              </a:ext>
            </a:extLst>
          </p:cNvPr>
          <p:cNvSpPr/>
          <p:nvPr/>
        </p:nvSpPr>
        <p:spPr>
          <a:xfrm>
            <a:off x="2113237" y="4758144"/>
            <a:ext cx="8002228" cy="67242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c. un territoire commun dans un temps déterminé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13429F-34C5-E0BE-5EC7-9FF198B9C55B}"/>
              </a:ext>
            </a:extLst>
          </p:cNvPr>
          <p:cNvSpPr/>
          <p:nvPr/>
        </p:nvSpPr>
        <p:spPr>
          <a:xfrm>
            <a:off x="2094886" y="3798804"/>
            <a:ext cx="799206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des territoires différents  dans un temps déterminé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60A58D-A740-51C2-73FD-7D9C55374C96}"/>
              </a:ext>
            </a:extLst>
          </p:cNvPr>
          <p:cNvSpPr txBox="1"/>
          <p:nvPr/>
        </p:nvSpPr>
        <p:spPr>
          <a:xfrm>
            <a:off x="924560" y="1287195"/>
            <a:ext cx="97231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La taille d’une population est le nombre d’individus d’une même espèce occupant: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E3F3C4-41A7-29BA-E391-7126084102A0}"/>
              </a:ext>
            </a:extLst>
          </p:cNvPr>
          <p:cNvSpPr/>
          <p:nvPr/>
        </p:nvSpPr>
        <p:spPr>
          <a:xfrm>
            <a:off x="1290320" y="292691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10AAEB4-64A9-291D-9D1C-F765B988ADB3}"/>
              </a:ext>
            </a:extLst>
          </p:cNvPr>
          <p:cNvSpPr/>
          <p:nvPr/>
        </p:nvSpPr>
        <p:spPr>
          <a:xfrm>
            <a:off x="1290320" y="384131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3BA7E9-0349-1520-966A-12ACCADD1460}"/>
              </a:ext>
            </a:extLst>
          </p:cNvPr>
          <p:cNvSpPr/>
          <p:nvPr/>
        </p:nvSpPr>
        <p:spPr>
          <a:xfrm>
            <a:off x="1290320" y="476587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D64C8D71-EAE9-1B3E-15BA-133B4E59E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69" y="4616699"/>
            <a:ext cx="822917" cy="8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3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B4BAE-450A-FC3B-BDA5-148EB2A5C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CC5106C-DD93-0000-6478-C3722640BE9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C4C065F-F07B-358E-78C4-252662346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D86F03-CB52-8D80-07C7-523C4252EB58}"/>
              </a:ext>
            </a:extLst>
          </p:cNvPr>
          <p:cNvSpPr txBox="1"/>
          <p:nvPr/>
        </p:nvSpPr>
        <p:spPr>
          <a:xfrm>
            <a:off x="1910080" y="22860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Les facteurs abiotiques sont des caractéristiques :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B15EA6-EC01-4589-64BD-8413D43082BC}"/>
              </a:ext>
            </a:extLst>
          </p:cNvPr>
          <p:cNvSpPr/>
          <p:nvPr/>
        </p:nvSpPr>
        <p:spPr>
          <a:xfrm>
            <a:off x="2683143" y="3361092"/>
            <a:ext cx="586862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Du biotope d’un écosystème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9B307B-9A5D-1A1A-737D-2CB2755A9172}"/>
              </a:ext>
            </a:extLst>
          </p:cNvPr>
          <p:cNvSpPr/>
          <p:nvPr/>
        </p:nvSpPr>
        <p:spPr>
          <a:xfrm>
            <a:off x="2662823" y="4163732"/>
            <a:ext cx="587878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De la  biocénose d’un écosystème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179CC3-9701-027B-F68E-5D1CF6F42740}"/>
              </a:ext>
            </a:extLst>
          </p:cNvPr>
          <p:cNvSpPr txBox="1"/>
          <p:nvPr/>
        </p:nvSpPr>
        <p:spPr>
          <a:xfrm>
            <a:off x="903256" y="1498620"/>
            <a:ext cx="453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4. Cochez la bonne réponse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A628BC3-43A6-BBD5-5197-A516B0082907}"/>
              </a:ext>
            </a:extLst>
          </p:cNvPr>
          <p:cNvSpPr/>
          <p:nvPr/>
        </p:nvSpPr>
        <p:spPr>
          <a:xfrm>
            <a:off x="1848097" y="3403601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9C5CEC-B919-7E43-F486-BF1AA7E88442}"/>
              </a:ext>
            </a:extLst>
          </p:cNvPr>
          <p:cNvSpPr/>
          <p:nvPr/>
        </p:nvSpPr>
        <p:spPr>
          <a:xfrm>
            <a:off x="1827777" y="4226561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E741EB-1B13-4D5F-F80E-D180CD1A142D}"/>
              </a:ext>
            </a:extLst>
          </p:cNvPr>
          <p:cNvSpPr txBox="1"/>
          <p:nvPr/>
        </p:nvSpPr>
        <p:spPr>
          <a:xfrm>
            <a:off x="979372" y="28559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Répondez à la question suivante</a:t>
            </a: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8966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834652" y="337216"/>
            <a:ext cx="971142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Parfait , Les facteurs abiotiques sont des caractéristiques du biotope. Qui peut me donner un exemple ?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834652" y="90825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endParaRPr lang="fr-FR" sz="1600" i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3EE4A4-8046-FB2A-FABE-2A83DE8978C1}"/>
              </a:ext>
            </a:extLst>
          </p:cNvPr>
          <p:cNvSpPr txBox="1"/>
          <p:nvPr/>
        </p:nvSpPr>
        <p:spPr>
          <a:xfrm>
            <a:off x="1950720" y="171704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Les facteurs abiotiques sont des caractéristiques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DD8B807-55B3-CF1E-9EE8-47E80F73AD2B}"/>
              </a:ext>
            </a:extLst>
          </p:cNvPr>
          <p:cNvSpPr/>
          <p:nvPr/>
        </p:nvSpPr>
        <p:spPr>
          <a:xfrm>
            <a:off x="3085134" y="2970422"/>
            <a:ext cx="5472388" cy="67242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a. Du biotope d’un écosystème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AC0C04D-1E22-2EB6-E7FD-C8425EEEB0D4}"/>
              </a:ext>
            </a:extLst>
          </p:cNvPr>
          <p:cNvSpPr/>
          <p:nvPr/>
        </p:nvSpPr>
        <p:spPr>
          <a:xfrm>
            <a:off x="3064814" y="3773062"/>
            <a:ext cx="550286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De la  biocénose d’un écosystème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E3802F-08D1-351A-5C13-834371F9CA2F}"/>
              </a:ext>
            </a:extLst>
          </p:cNvPr>
          <p:cNvSpPr/>
          <p:nvPr/>
        </p:nvSpPr>
        <p:spPr>
          <a:xfrm>
            <a:off x="2199288" y="2951971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E69F93D-7EF2-16E1-9CC6-125E49D01187}"/>
              </a:ext>
            </a:extLst>
          </p:cNvPr>
          <p:cNvSpPr/>
          <p:nvPr/>
        </p:nvSpPr>
        <p:spPr>
          <a:xfrm>
            <a:off x="2199288" y="3866371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BCF3C908-1C06-2544-E519-98097C76A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54" y="2827808"/>
            <a:ext cx="755581" cy="747278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A48A62FB-DDF2-EB3F-C1CD-CF325D941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983F5-74E9-3881-85C5-C66F87B70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08BB4E-6F4E-D627-63C5-856062580AE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D1704EA4-3B79-0A60-2C59-7943B28F0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33FA93-7702-50C8-5B27-52259167DA2C}"/>
              </a:ext>
            </a:extLst>
          </p:cNvPr>
          <p:cNvSpPr txBox="1"/>
          <p:nvPr/>
        </p:nvSpPr>
        <p:spPr>
          <a:xfrm>
            <a:off x="492135" y="2063476"/>
            <a:ext cx="114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Les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dirty="0">
                <a:solidFill>
                  <a:srgbClr val="0070C0"/>
                </a:solidFill>
              </a:rPr>
              <a:t>facteurs abiotiques qui peuvent affecter la taille d’une population parmi ce qui suit: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8EABE94-4716-A4C9-84D3-57701ACC7A6A}"/>
              </a:ext>
            </a:extLst>
          </p:cNvPr>
          <p:cNvSpPr/>
          <p:nvPr/>
        </p:nvSpPr>
        <p:spPr>
          <a:xfrm>
            <a:off x="4677473" y="3160611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La lumière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18F4D7C-D054-A959-D9EA-2A7A01C7D0D5}"/>
              </a:ext>
            </a:extLst>
          </p:cNvPr>
          <p:cNvSpPr/>
          <p:nvPr/>
        </p:nvSpPr>
        <p:spPr>
          <a:xfrm>
            <a:off x="4677473" y="3942931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Un prédateur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6B1867A-D982-ACAB-3C1A-ABC8314A46C9}"/>
              </a:ext>
            </a:extLst>
          </p:cNvPr>
          <p:cNvSpPr/>
          <p:nvPr/>
        </p:nvSpPr>
        <p:spPr>
          <a:xfrm>
            <a:off x="4677473" y="4755731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c. l’humidité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8B5333-C0FD-E1D7-3D16-2E4E84DC9827}"/>
              </a:ext>
            </a:extLst>
          </p:cNvPr>
          <p:cNvSpPr/>
          <p:nvPr/>
        </p:nvSpPr>
        <p:spPr>
          <a:xfrm>
            <a:off x="3825610" y="324376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965A453-8D09-955F-C142-1769C6B7C8ED}"/>
              </a:ext>
            </a:extLst>
          </p:cNvPr>
          <p:cNvSpPr/>
          <p:nvPr/>
        </p:nvSpPr>
        <p:spPr>
          <a:xfrm>
            <a:off x="3825610" y="397528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AC0A6C9-EAFC-8AA9-13BC-B1EB9B97BAD2}"/>
              </a:ext>
            </a:extLst>
          </p:cNvPr>
          <p:cNvSpPr/>
          <p:nvPr/>
        </p:nvSpPr>
        <p:spPr>
          <a:xfrm>
            <a:off x="3825610" y="478808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684CEF-B2CE-F17F-A0D0-DF310EE5C411}"/>
              </a:ext>
            </a:extLst>
          </p:cNvPr>
          <p:cNvSpPr txBox="1"/>
          <p:nvPr/>
        </p:nvSpPr>
        <p:spPr>
          <a:xfrm>
            <a:off x="1035808" y="1321178"/>
            <a:ext cx="5060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5. Cochez les bonnes réponses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801859-3672-9334-6541-42281B6466EC}"/>
              </a:ext>
            </a:extLst>
          </p:cNvPr>
          <p:cNvSpPr txBox="1"/>
          <p:nvPr/>
        </p:nvSpPr>
        <p:spPr>
          <a:xfrm>
            <a:off x="979372" y="28559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Répondez à la question suivante</a:t>
            </a: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39646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3B6DD-C757-0147-9F7B-5637FD8BD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3B2523C-1BA8-406D-B1C5-462D25160D5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0" name="D_A_01">
            <a:extLst>
              <a:ext uri="{FF2B5EF4-FFF2-40B4-BE49-F238E27FC236}">
                <a16:creationId xmlns:a16="http://schemas.microsoft.com/office/drawing/2014/main" id="{5BA387B9-B25F-3196-C377-4C92943C927B}"/>
              </a:ext>
            </a:extLst>
          </p:cNvPr>
          <p:cNvSpPr txBox="1"/>
          <p:nvPr/>
        </p:nvSpPr>
        <p:spPr>
          <a:xfrm>
            <a:off x="894956" y="296008"/>
            <a:ext cx="908150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la correction, vérifiez vos réponses.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0372C224-0CCB-83BD-B50E-3EC49F9C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6F98E6-C510-4865-D07A-BE57E505B77B}"/>
              </a:ext>
            </a:extLst>
          </p:cNvPr>
          <p:cNvSpPr txBox="1"/>
          <p:nvPr/>
        </p:nvSpPr>
        <p:spPr>
          <a:xfrm>
            <a:off x="686945" y="1854724"/>
            <a:ext cx="11092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abiotiques qui peuvent affecter la taille d’une population parmi ce qui suit: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06990B-5A96-DB96-BA19-80DDB44A6CC7}"/>
              </a:ext>
            </a:extLst>
          </p:cNvPr>
          <p:cNvSpPr/>
          <p:nvPr/>
        </p:nvSpPr>
        <p:spPr>
          <a:xfrm>
            <a:off x="4702378" y="3092785"/>
            <a:ext cx="2546308" cy="67242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La lumière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E28AA2D-B784-6C8A-61FB-E0E491CDB43F}"/>
              </a:ext>
            </a:extLst>
          </p:cNvPr>
          <p:cNvSpPr/>
          <p:nvPr/>
        </p:nvSpPr>
        <p:spPr>
          <a:xfrm>
            <a:off x="4702378" y="3875105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Un prédateur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F16F22-5E52-9B12-CCF1-22CE46F5EFA0}"/>
              </a:ext>
            </a:extLst>
          </p:cNvPr>
          <p:cNvSpPr/>
          <p:nvPr/>
        </p:nvSpPr>
        <p:spPr>
          <a:xfrm>
            <a:off x="4702378" y="4687905"/>
            <a:ext cx="2546308" cy="67242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l’humidité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1DB9A-90D1-D714-E493-FC22B2A5C173}"/>
              </a:ext>
            </a:extLst>
          </p:cNvPr>
          <p:cNvSpPr/>
          <p:nvPr/>
        </p:nvSpPr>
        <p:spPr>
          <a:xfrm>
            <a:off x="3850515" y="317593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EC2D0A-2054-2D35-596D-EEB4D4DA480C}"/>
              </a:ext>
            </a:extLst>
          </p:cNvPr>
          <p:cNvSpPr/>
          <p:nvPr/>
        </p:nvSpPr>
        <p:spPr>
          <a:xfrm>
            <a:off x="3850515" y="390745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DE60763-1808-EEDC-D0B9-EA6F639AA8A6}"/>
              </a:ext>
            </a:extLst>
          </p:cNvPr>
          <p:cNvSpPr/>
          <p:nvPr/>
        </p:nvSpPr>
        <p:spPr>
          <a:xfrm>
            <a:off x="3850515" y="472025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9DE6BEF3-3509-8B20-E87F-F3600C9A68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877" y="2970987"/>
            <a:ext cx="742501" cy="734341"/>
          </a:xfrm>
          <a:prstGeom prst="rect">
            <a:avLst/>
          </a:prstGeom>
        </p:spPr>
      </p:pic>
      <p:pic>
        <p:nvPicPr>
          <p:cNvPr id="14" name="Image 13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4B357E1C-A654-5BBB-FD4D-7D0940B91C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17" y="4552859"/>
            <a:ext cx="673714" cy="66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8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21762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34"/>
          <a:stretch>
            <a:fillRect/>
          </a:stretch>
        </p:blipFill>
        <p:spPr>
          <a:xfrm>
            <a:off x="764793" y="2140586"/>
            <a:ext cx="3471927" cy="279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60B87-1406-9538-5B0F-1A8C1D8C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A405D90-6A29-4EAF-0B4B-90C4D2741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9A736A79-7387-110F-2A3C-C295BBBA2808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2574DA-C037-D68F-898E-15D8F5F722D4}"/>
              </a:ext>
            </a:extLst>
          </p:cNvPr>
          <p:cNvSpPr txBox="1"/>
          <p:nvPr/>
        </p:nvSpPr>
        <p:spPr>
          <a:xfrm>
            <a:off x="953727" y="187369"/>
            <a:ext cx="10048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Maintenant vous allez  travailler en binôme sur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sym typeface="Hammersmith One"/>
              </a:rPr>
              <a:t>l’activité de la page 73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. Chacun de vous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sym typeface="Hammersmith One"/>
              </a:rPr>
              <a:t>travaille seul pendant un moment puis comparez vos réponses.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 descr="Une image contenant texte, capture d’écran, reptile, Page web&#10;&#10;Le contenu généré par l’IA peut être incorrect.">
            <a:extLst>
              <a:ext uri="{FF2B5EF4-FFF2-40B4-BE49-F238E27FC236}">
                <a16:creationId xmlns:a16="http://schemas.microsoft.com/office/drawing/2014/main" id="{2C1C1AA0-36F0-734B-F958-51B9861B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2"/>
          <a:stretch>
            <a:fillRect/>
          </a:stretch>
        </p:blipFill>
        <p:spPr>
          <a:xfrm>
            <a:off x="3393440" y="1065123"/>
            <a:ext cx="4836160" cy="568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D_A_02">
            <a:extLst>
              <a:ext uri="{FF2B5EF4-FFF2-40B4-BE49-F238E27FC236}">
                <a16:creationId xmlns:a16="http://schemas.microsoft.com/office/drawing/2014/main" id="{B454DA3D-07EE-B142-D1E2-9FC5E67D476A}"/>
              </a:ext>
            </a:extLst>
          </p:cNvPr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les réponses correctes .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Donner la possibilité aux élèves pour écrire leurs réponses au tableau.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A383C-5C8F-B44F-08CA-664CA75EE7A1}"/>
              </a:ext>
            </a:extLst>
          </p:cNvPr>
          <p:cNvGrpSpPr/>
          <p:nvPr/>
        </p:nvGrpSpPr>
        <p:grpSpPr>
          <a:xfrm>
            <a:off x="11272052" y="82014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783397A-722D-FA7A-A62A-707AB597F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8426786D-DE51-51C0-EC4E-2F22D03C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9" name="Image 18" descr="Une image contenant texte, reptile, capture d’écran, tortue&#10;&#10;Le contenu généré par l’IA peut être incorrect.">
            <a:extLst>
              <a:ext uri="{FF2B5EF4-FFF2-40B4-BE49-F238E27FC236}">
                <a16:creationId xmlns:a16="http://schemas.microsoft.com/office/drawing/2014/main" id="{C5D9F816-7FAF-9985-57B9-8005FA0B40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5" r="2105"/>
          <a:stretch>
            <a:fillRect/>
          </a:stretch>
        </p:blipFill>
        <p:spPr>
          <a:xfrm>
            <a:off x="2783840" y="1085615"/>
            <a:ext cx="7030720" cy="541829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D6BA891-52C2-86DB-8FAE-4E94668626D6}"/>
              </a:ext>
            </a:extLst>
          </p:cNvPr>
          <p:cNvSpPr txBox="1"/>
          <p:nvPr/>
        </p:nvSpPr>
        <p:spPr>
          <a:xfrm>
            <a:off x="3098800" y="5635840"/>
            <a:ext cx="703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La population étudiée : population des tortues marines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7A67476-450A-7996-C43A-B1C85511EC24}"/>
              </a:ext>
            </a:extLst>
          </p:cNvPr>
          <p:cNvSpPr txBox="1"/>
          <p:nvPr/>
        </p:nvSpPr>
        <p:spPr>
          <a:xfrm>
            <a:off x="3159760" y="6042240"/>
            <a:ext cx="473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Le facteur étudié est la température</a:t>
            </a:r>
          </a:p>
        </p:txBody>
      </p:sp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</a:t>
            </a:r>
            <a:r>
              <a:rPr lang="fr-FR" sz="2000" b="1" noProof="0" dirty="0" err="1">
                <a:solidFill>
                  <a:schemeClr val="bg2">
                    <a:lumMod val="50000"/>
                  </a:schemeClr>
                </a:solidFill>
                <a:sym typeface="Hammersmith One"/>
              </a:rPr>
              <a:t>orrection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.</a:t>
            </a:r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A435479F-BF9B-6870-CABA-6B4D9EAFA8A6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CE8D247-8B18-9FB6-E642-625DFB5EB701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047E75B-C9DE-3806-C106-B8801147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7D0FAD-E481-3DA5-0F57-B1F38C2D6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2B6F548-4B80-CC62-08B0-C88795A498BC}"/>
              </a:ext>
            </a:extLst>
          </p:cNvPr>
          <p:cNvSpPr txBox="1"/>
          <p:nvPr/>
        </p:nvSpPr>
        <p:spPr>
          <a:xfrm>
            <a:off x="1127532" y="5950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écrire leurs réponses.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5CAC064-8888-1D75-5782-2D9628773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0" y="4945423"/>
            <a:ext cx="7884160" cy="171883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0578E16-26D9-5A5B-EE65-E3D26173B286}"/>
              </a:ext>
            </a:extLst>
          </p:cNvPr>
          <p:cNvSpPr txBox="1"/>
          <p:nvPr/>
        </p:nvSpPr>
        <p:spPr>
          <a:xfrm>
            <a:off x="3119120" y="5659120"/>
            <a:ext cx="893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À 27°c le nombre de tortues femelles est de 3 individus , alors qu’ à 30°C, le nombre est de 48 individus.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D9CD176-9545-6464-1849-F64ECCF6B92B}"/>
              </a:ext>
            </a:extLst>
          </p:cNvPr>
          <p:cNvSpPr txBox="1"/>
          <p:nvPr/>
        </p:nvSpPr>
        <p:spPr>
          <a:xfrm>
            <a:off x="3139440" y="6085840"/>
            <a:ext cx="8778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À 27°c le nombre de tortues mâles est de 25 individus alors qu’à 30°C, le nombre est de 2 individus. 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2DC4786-668D-7377-C953-3430BB895E52}"/>
              </a:ext>
            </a:extLst>
          </p:cNvPr>
          <p:cNvGrpSpPr/>
          <p:nvPr/>
        </p:nvGrpSpPr>
        <p:grpSpPr>
          <a:xfrm>
            <a:off x="1920240" y="951376"/>
            <a:ext cx="7802880" cy="4078524"/>
            <a:chOff x="1920240" y="951376"/>
            <a:chExt cx="7802880" cy="4078524"/>
          </a:xfrm>
        </p:grpSpPr>
        <p:pic>
          <p:nvPicPr>
            <p:cNvPr id="11" name="Image 10" descr="Une image contenant texte, reptile, capture d’écran, tortue&#10;&#10;Le contenu généré par l’IA peut être incorrect.">
              <a:extLst>
                <a:ext uri="{FF2B5EF4-FFF2-40B4-BE49-F238E27FC236}">
                  <a16:creationId xmlns:a16="http://schemas.microsoft.com/office/drawing/2014/main" id="{D51B4B59-F435-D42C-14EA-CCDAF88B5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985" r="2105" b="32176"/>
            <a:stretch>
              <a:fillRect/>
            </a:stretch>
          </p:blipFill>
          <p:spPr>
            <a:xfrm>
              <a:off x="1920240" y="951376"/>
              <a:ext cx="7802880" cy="4078524"/>
            </a:xfrm>
            <a:prstGeom prst="rect">
              <a:avLst/>
            </a:prstGeom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BDF3C2DD-A3C2-E9BA-DC6E-D70EA500BFBD}"/>
                </a:ext>
              </a:extLst>
            </p:cNvPr>
            <p:cNvCxnSpPr/>
            <p:nvPr/>
          </p:nvCxnSpPr>
          <p:spPr>
            <a:xfrm>
              <a:off x="2275840" y="4074160"/>
              <a:ext cx="863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9E5A651-96D6-D402-E637-24D99D33E141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0" y="2527631"/>
              <a:ext cx="250952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C847F326-FB54-53CD-B833-51BAEB6553E0}"/>
                </a:ext>
              </a:extLst>
            </p:cNvPr>
            <p:cNvCxnSpPr>
              <a:cxnSpLocks/>
            </p:cNvCxnSpPr>
            <p:nvPr/>
          </p:nvCxnSpPr>
          <p:spPr>
            <a:xfrm>
              <a:off x="2255520" y="3289631"/>
              <a:ext cx="1371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459767DC-F53C-473A-5D90-B5291935D3D2}"/>
                </a:ext>
              </a:extLst>
            </p:cNvPr>
            <p:cNvCxnSpPr>
              <a:cxnSpLocks/>
            </p:cNvCxnSpPr>
            <p:nvPr/>
          </p:nvCxnSpPr>
          <p:spPr>
            <a:xfrm>
              <a:off x="2255520" y="4124960"/>
              <a:ext cx="288544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D6E4-89C1-E627-5E78-73D8B3DC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F5D7F06-423C-C4CE-2B68-30B573361D1D}"/>
              </a:ext>
            </a:extLst>
          </p:cNvPr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C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orrection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.</a:t>
            </a:r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84DE0CFC-6C46-32B7-01BF-06245C71799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969A20-98B4-4ECF-033B-AB08163FE42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F9A5E2A3-DE0E-C2ED-61F0-17BABAABF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08B822-B760-AF98-6B0A-E8FD055CD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28E21C4-3057-3EA4-B145-53B7FFEE7D42}"/>
              </a:ext>
            </a:extLst>
          </p:cNvPr>
          <p:cNvSpPr txBox="1"/>
          <p:nvPr/>
        </p:nvSpPr>
        <p:spPr>
          <a:xfrm>
            <a:off x="965200" y="6535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écrire leurs réponses.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3722BF5-2484-975C-46A3-538C76F8E344}"/>
              </a:ext>
            </a:extLst>
          </p:cNvPr>
          <p:cNvGrpSpPr/>
          <p:nvPr/>
        </p:nvGrpSpPr>
        <p:grpSpPr>
          <a:xfrm>
            <a:off x="1920240" y="951376"/>
            <a:ext cx="7802880" cy="4078524"/>
            <a:chOff x="1920240" y="951376"/>
            <a:chExt cx="7802880" cy="4078524"/>
          </a:xfrm>
        </p:grpSpPr>
        <p:pic>
          <p:nvPicPr>
            <p:cNvPr id="11" name="Image 10" descr="Une image contenant texte, reptile, capture d’écran, tortue&#10;&#10;Le contenu généré par l’IA peut être incorrect.">
              <a:extLst>
                <a:ext uri="{FF2B5EF4-FFF2-40B4-BE49-F238E27FC236}">
                  <a16:creationId xmlns:a16="http://schemas.microsoft.com/office/drawing/2014/main" id="{EB334F57-A392-3042-A5AC-DFFB5B945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85" r="2105" b="32176"/>
            <a:stretch>
              <a:fillRect/>
            </a:stretch>
          </p:blipFill>
          <p:spPr>
            <a:xfrm>
              <a:off x="1920240" y="951376"/>
              <a:ext cx="7802880" cy="4078524"/>
            </a:xfrm>
            <a:prstGeom prst="rect">
              <a:avLst/>
            </a:prstGeom>
          </p:spPr>
        </p:pic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21F9630D-105A-C2BF-FC63-2F043A5C60D6}"/>
                </a:ext>
              </a:extLst>
            </p:cNvPr>
            <p:cNvCxnSpPr/>
            <p:nvPr/>
          </p:nvCxnSpPr>
          <p:spPr>
            <a:xfrm>
              <a:off x="2275840" y="4074160"/>
              <a:ext cx="863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61FD574E-0CE0-84C4-F09A-C82EAE1949F6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00" y="2527631"/>
              <a:ext cx="250952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FC7EC9D5-BBD1-561C-5519-48DCA47F020B}"/>
                </a:ext>
              </a:extLst>
            </p:cNvPr>
            <p:cNvCxnSpPr>
              <a:cxnSpLocks/>
            </p:cNvCxnSpPr>
            <p:nvPr/>
          </p:nvCxnSpPr>
          <p:spPr>
            <a:xfrm>
              <a:off x="2255520" y="3289631"/>
              <a:ext cx="1371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0F6B2A41-F0A3-2D82-46CD-E601345EF082}"/>
                </a:ext>
              </a:extLst>
            </p:cNvPr>
            <p:cNvCxnSpPr>
              <a:cxnSpLocks/>
            </p:cNvCxnSpPr>
            <p:nvPr/>
          </p:nvCxnSpPr>
          <p:spPr>
            <a:xfrm>
              <a:off x="2255520" y="4124960"/>
              <a:ext cx="288544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9C92DA9-7C0B-44E0-1292-24D600DC4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597" y="4902258"/>
            <a:ext cx="7826044" cy="138722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FC4B05E-F9E8-DD5E-3FFB-2F6391A87C57}"/>
              </a:ext>
            </a:extLst>
          </p:cNvPr>
          <p:cNvSpPr txBox="1"/>
          <p:nvPr/>
        </p:nvSpPr>
        <p:spPr>
          <a:xfrm>
            <a:off x="2234317" y="5390983"/>
            <a:ext cx="7156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Lorsque la température d’incubation des œufs passe de 27°c à 30°c, le nombre des femelles obtenus augmente et le nombre de mâles diminue.</a:t>
            </a:r>
          </a:p>
        </p:txBody>
      </p:sp>
    </p:spTree>
    <p:extLst>
      <p:ext uri="{BB962C8B-B14F-4D97-AF65-F5344CB8AC3E}">
        <p14:creationId xmlns:p14="http://schemas.microsoft.com/office/powerpoint/2010/main" val="3386606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1106341" y="136972"/>
            <a:ext cx="10039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66 sur le livret.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demandez de l'aide en cas de besoin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b="1" noProof="0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712778"/>
            <a:ext cx="956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texte, capture d’écran, logiciel, Parallèle&#10;&#10;Le contenu généré par l’IA peut être incorrect.">
            <a:extLst>
              <a:ext uri="{FF2B5EF4-FFF2-40B4-BE49-F238E27FC236}">
                <a16:creationId xmlns:a16="http://schemas.microsoft.com/office/drawing/2014/main" id="{5736631E-F59B-70E2-CA4F-070491FF1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6683" y="988116"/>
            <a:ext cx="4868891" cy="562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7CC8F3DE-D50D-34F5-4FD1-36F0F7D99168}"/>
              </a:ext>
            </a:extLst>
          </p:cNvPr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les réponses des questions.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69D41B3C-4BD0-E093-D966-2AD19C0A17C1}"/>
              </a:ext>
            </a:extLst>
          </p:cNvPr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99455D-E1D7-8EA6-3A40-030AC1D10C02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9FD6F28-04C3-4250-EC06-6A5923DD7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D4B6A0D-A1B7-B961-322A-3977D9696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1" name="Image 10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14C75CDF-48F4-D780-E88A-C37114E6D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19" y="996528"/>
            <a:ext cx="7275443" cy="527143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EFE90EA-F13B-91C3-8492-6CDE92162F7A}"/>
              </a:ext>
            </a:extLst>
          </p:cNvPr>
          <p:cNvSpPr txBox="1"/>
          <p:nvPr/>
        </p:nvSpPr>
        <p:spPr>
          <a:xfrm>
            <a:off x="3029447" y="5335326"/>
            <a:ext cx="635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Population des larves de moustiques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6E7748-45BF-9508-2ADE-97E7B8EC4ACE}"/>
              </a:ext>
            </a:extLst>
          </p:cNvPr>
          <p:cNvSpPr txBox="1"/>
          <p:nvPr/>
        </p:nvSpPr>
        <p:spPr>
          <a:xfrm>
            <a:off x="3053301" y="5677231"/>
            <a:ext cx="536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Facteur étudié : la température 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76EC5-CC16-25B2-0568-DA46762D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78BCEB2-5AFD-54BB-D848-B4DF1FE889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PA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B620727-3936-8656-BAC7-76D111F77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756" y="4549086"/>
            <a:ext cx="6790008" cy="123454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CE6298-524B-F353-77D3-E821AC30767C}"/>
              </a:ext>
            </a:extLst>
          </p:cNvPr>
          <p:cNvGrpSpPr/>
          <p:nvPr/>
        </p:nvGrpSpPr>
        <p:grpSpPr>
          <a:xfrm>
            <a:off x="2235200" y="935568"/>
            <a:ext cx="7580242" cy="3616972"/>
            <a:chOff x="2235200" y="935568"/>
            <a:chExt cx="7580242" cy="3616972"/>
          </a:xfrm>
        </p:grpSpPr>
        <p:pic>
          <p:nvPicPr>
            <p:cNvPr id="5" name="Image 4" descr="Une image contenant texte, capture d’écran, Parallèle, ligne&#10;&#10;Le contenu généré par l’IA peut être incorrect.">
              <a:extLst>
                <a:ext uri="{FF2B5EF4-FFF2-40B4-BE49-F238E27FC236}">
                  <a16:creationId xmlns:a16="http://schemas.microsoft.com/office/drawing/2014/main" id="{B0EEE8CA-5942-F84C-6ECD-C59FB0586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6893"/>
            <a:stretch>
              <a:fillRect/>
            </a:stretch>
          </p:blipFill>
          <p:spPr>
            <a:xfrm>
              <a:off x="2235200" y="935568"/>
              <a:ext cx="7580242" cy="361697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F48C157-0DFC-B92B-8714-7B5F751F20F0}"/>
                </a:ext>
              </a:extLst>
            </p:cNvPr>
            <p:cNvCxnSpPr>
              <a:cxnSpLocks/>
            </p:cNvCxnSpPr>
            <p:nvPr/>
          </p:nvCxnSpPr>
          <p:spPr>
            <a:xfrm>
              <a:off x="3779520" y="2316480"/>
              <a:ext cx="0" cy="146304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EACE6090-A491-9FE9-AFAB-E43709269F94}"/>
              </a:ext>
            </a:extLst>
          </p:cNvPr>
          <p:cNvSpPr txBox="1"/>
          <p:nvPr/>
        </p:nvSpPr>
        <p:spPr>
          <a:xfrm>
            <a:off x="2712720" y="4775200"/>
            <a:ext cx="9154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Pour une température d’eau de 23°c: </a:t>
            </a:r>
          </a:p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Entre 0 et 3 jours: le pourcentage des larves vivantes reste stable à 100%.</a:t>
            </a:r>
          </a:p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Entre 3 et 9 jours : le pourcentage des larves vivantes diminue; il passe de 100% à moins de 80%.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3F44F0-8F8A-1EEE-056C-D43E74C041AE}"/>
              </a:ext>
            </a:extLst>
          </p:cNvPr>
          <p:cNvSpPr txBox="1"/>
          <p:nvPr/>
        </p:nvSpPr>
        <p:spPr>
          <a:xfrm>
            <a:off x="2702560" y="5608320"/>
            <a:ext cx="9154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Pour une température d’eau de 35°c: </a:t>
            </a:r>
          </a:p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Entre 0 et 3 jours: le pourcentage des larves vivantes reste stable à 100%.</a:t>
            </a:r>
          </a:p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Entre 3 et 9 jours : le pourcentage des larves vivantes diminue; il passe de 100% à 0%.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B31E62-B8E0-7042-7B92-0E8F20EBFA5C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A7E141-15D7-1CD4-2392-A80961F14894}"/>
              </a:ext>
            </a:extLst>
          </p:cNvPr>
          <p:cNvGrpSpPr/>
          <p:nvPr/>
        </p:nvGrpSpPr>
        <p:grpSpPr>
          <a:xfrm>
            <a:off x="11292372" y="850622"/>
            <a:ext cx="630930" cy="588164"/>
            <a:chOff x="582302" y="4457015"/>
            <a:chExt cx="630930" cy="588164"/>
          </a:xfrm>
        </p:grpSpPr>
        <p:pic>
          <p:nvPicPr>
            <p:cNvPr id="18" name="Picture 7">
              <a:extLst>
                <a:ext uri="{FF2B5EF4-FFF2-40B4-BE49-F238E27FC236}">
                  <a16:creationId xmlns:a16="http://schemas.microsoft.com/office/drawing/2014/main" id="{E930FB08-4A65-3A0E-ADB4-5E249A507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9" name="Picture 7">
              <a:extLst>
                <a:ext uri="{FF2B5EF4-FFF2-40B4-BE49-F238E27FC236}">
                  <a16:creationId xmlns:a16="http://schemas.microsoft.com/office/drawing/2014/main" id="{6BFBA2C9-83EE-2631-A2A5-1451D856B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12100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9E051-1D72-A658-0E6C-4B3D87C53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917567B3-5B1D-AA4E-B349-0176288E1F4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PA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CCBCEC4-A267-DC7C-8089-772F71284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756" y="4549086"/>
            <a:ext cx="6790008" cy="1234547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A1727039-CFC2-8F47-CFBA-24EF3C6133AD}"/>
              </a:ext>
            </a:extLst>
          </p:cNvPr>
          <p:cNvGrpSpPr/>
          <p:nvPr/>
        </p:nvGrpSpPr>
        <p:grpSpPr>
          <a:xfrm>
            <a:off x="2235200" y="935568"/>
            <a:ext cx="7580242" cy="3616972"/>
            <a:chOff x="2235200" y="935568"/>
            <a:chExt cx="7580242" cy="3616972"/>
          </a:xfrm>
        </p:grpSpPr>
        <p:pic>
          <p:nvPicPr>
            <p:cNvPr id="5" name="Image 4" descr="Une image contenant texte, capture d’écran, Parallèle, ligne&#10;&#10;Le contenu généré par l’IA peut être incorrect.">
              <a:extLst>
                <a:ext uri="{FF2B5EF4-FFF2-40B4-BE49-F238E27FC236}">
                  <a16:creationId xmlns:a16="http://schemas.microsoft.com/office/drawing/2014/main" id="{86E60036-05D4-B193-4F30-52543A02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6893"/>
            <a:stretch>
              <a:fillRect/>
            </a:stretch>
          </p:blipFill>
          <p:spPr>
            <a:xfrm>
              <a:off x="2235200" y="935568"/>
              <a:ext cx="7580242" cy="3616972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B057B552-631D-F7AA-5370-E09AB3887A88}"/>
                </a:ext>
              </a:extLst>
            </p:cNvPr>
            <p:cNvCxnSpPr>
              <a:cxnSpLocks/>
            </p:cNvCxnSpPr>
            <p:nvPr/>
          </p:nvCxnSpPr>
          <p:spPr>
            <a:xfrm>
              <a:off x="3779520" y="2316480"/>
              <a:ext cx="0" cy="146304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D93FD5-41A4-308B-D3A8-96E1F8C3FD02}"/>
              </a:ext>
            </a:extLst>
          </p:cNvPr>
          <p:cNvGrpSpPr/>
          <p:nvPr/>
        </p:nvGrpSpPr>
        <p:grpSpPr>
          <a:xfrm>
            <a:off x="11353332" y="860782"/>
            <a:ext cx="630930" cy="588164"/>
            <a:chOff x="582302" y="4457015"/>
            <a:chExt cx="630930" cy="588164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F4B66347-72E8-BB0F-C5D3-37E18F014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8B4DD67F-EA9B-0D55-0443-58EF5456F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706D35B-1247-E5E3-84D8-BDABE2352DA3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F09095-85FA-0ADE-464B-512B6D23DD4F}"/>
              </a:ext>
            </a:extLst>
          </p:cNvPr>
          <p:cNvSpPr txBox="1"/>
          <p:nvPr/>
        </p:nvSpPr>
        <p:spPr>
          <a:xfrm>
            <a:off x="2354825" y="4788310"/>
            <a:ext cx="8047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après 9 jours,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La température de  l’eau à 23°c fait diminuer la taille de population de moustique de plus de 20%.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La température de l’eau à 35°c fait disparaitre la population de moustique. </a:t>
            </a:r>
          </a:p>
        </p:txBody>
      </p:sp>
    </p:spTree>
    <p:extLst>
      <p:ext uri="{BB962C8B-B14F-4D97-AF65-F5344CB8AC3E}">
        <p14:creationId xmlns:p14="http://schemas.microsoft.com/office/powerpoint/2010/main" val="3324452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743988" y="698256"/>
            <a:ext cx="11176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accompagne les élèves à faire un retour sur les moments forts de la séance.</a:t>
            </a:r>
            <a:endParaRPr lang="fr-FR" sz="1400" i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Avant de finir, faisons un petit résumé ensemble ! Alors, </a:t>
            </a:r>
            <a:r>
              <a:rPr lang="fr-FR" sz="2000" b="1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aui</a:t>
            </a: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410344" y="1351012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05" y="1067735"/>
            <a:ext cx="805544" cy="8055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825494F-2500-CCF1-9A73-5EBF1426FBD0}"/>
              </a:ext>
            </a:extLst>
          </p:cNvPr>
          <p:cNvSpPr txBox="1"/>
          <p:nvPr/>
        </p:nvSpPr>
        <p:spPr>
          <a:xfrm>
            <a:off x="2122247" y="1286676"/>
            <a:ext cx="8896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Identifier les facteurs abiotiques affectant la taille d’une population.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05506E71-8768-C0F9-04C6-25D21E8C3132}"/>
              </a:ext>
            </a:extLst>
          </p:cNvPr>
          <p:cNvSpPr/>
          <p:nvPr/>
        </p:nvSpPr>
        <p:spPr>
          <a:xfrm>
            <a:off x="6664960" y="4033520"/>
            <a:ext cx="802640" cy="3454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12AD614-D119-F04E-43D1-BD30A2EFFF33}"/>
              </a:ext>
            </a:extLst>
          </p:cNvPr>
          <p:cNvSpPr txBox="1"/>
          <p:nvPr/>
        </p:nvSpPr>
        <p:spPr>
          <a:xfrm>
            <a:off x="7528560" y="3457863"/>
            <a:ext cx="4876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Identifier le facteur abiotique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affectant la taille d’une population.</a:t>
            </a:r>
          </a:p>
        </p:txBody>
      </p:sp>
      <p:pic>
        <p:nvPicPr>
          <p:cNvPr id="10" name="Image 9" descr="Une image contenant texte, capture d’écran, ver, invertébré&#10;&#10;Le contenu généré par l’IA peut être incorrect.">
            <a:extLst>
              <a:ext uri="{FF2B5EF4-FFF2-40B4-BE49-F238E27FC236}">
                <a16:creationId xmlns:a16="http://schemas.microsoft.com/office/drawing/2014/main" id="{55429810-123F-C7C4-A66F-426B88022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99" y="2682241"/>
            <a:ext cx="6140229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 animBg="1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7708" cy="5232401"/>
            <a:chOff x="279385" y="1039998"/>
            <a:chExt cx="8608114" cy="3924303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24921" y="144155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656663" y="2090675"/>
              <a:ext cx="1843251" cy="95046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endParaRPr lang="fr-FR" sz="2200" b="1" dirty="0"/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80516" y="2096646"/>
              <a:ext cx="2126254" cy="88353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86851" y="184899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2026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3003778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464376" y="2274596"/>
              <a:ext cx="2011985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i="1" kern="0" dirty="0">
                  <a:solidFill>
                    <a:srgbClr val="000000"/>
                  </a:solidFill>
                </a:rPr>
                <a:t>Facteurs abiotiques et taille d’une population.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519586" y="1708321"/>
              <a:ext cx="1947013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Identifier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Décrire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Déterminer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179862" y="2540626"/>
              <a:ext cx="2589440" cy="1117732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58486" y="2506989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264170" y="2658949"/>
              <a:ext cx="2434474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Population - espèce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Taille de la population.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Facteurs abiotiques.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Température.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pollution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75976" y="3991560"/>
              <a:ext cx="3018424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La population étudiée est ………………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Le facteur étudié est ………………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2886088" y="2302811"/>
              <a:ext cx="953872" cy="2430531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62679" y="3923026"/>
              <a:ext cx="2027023" cy="71991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82111" y="38014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02461" y="3971759"/>
              <a:ext cx="2124461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Augmente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Plus grand que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Fait </a:t>
              </a:r>
              <a:r>
                <a:rPr lang="fr-FR" sz="1600" b="1" kern="0" dirty="0">
                  <a:solidFill>
                    <a:srgbClr val="000000"/>
                  </a:solidFill>
                </a:rPr>
                <a:t>d</a:t>
              </a:r>
              <a:r>
                <a:rPr lang="fr-FR" sz="1600" b="1" kern="0" noProof="0" dirty="0" err="1">
                  <a:solidFill>
                    <a:srgbClr val="000000"/>
                  </a:solidFill>
                </a:rPr>
                <a:t>iminuer</a:t>
              </a:r>
              <a:r>
                <a:rPr lang="fr-FR" sz="1600" b="1" kern="0" noProof="0" dirty="0">
                  <a:solidFill>
                    <a:srgbClr val="000000"/>
                  </a:solidFill>
                </a:rPr>
                <a:t> /augmenter/disparaitre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  <a:endCxn id="37" idx="1"/>
            </p:cNvCxnSpPr>
            <p:nvPr/>
          </p:nvCxnSpPr>
          <p:spPr>
            <a:xfrm>
              <a:off x="5499914" y="2565908"/>
              <a:ext cx="982197" cy="137404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Google Shape;2031;p176">
              <a:extLst>
                <a:ext uri="{FF2B5EF4-FFF2-40B4-BE49-F238E27FC236}">
                  <a16:creationId xmlns:a16="http://schemas.microsoft.com/office/drawing/2014/main" id="{30A3F6D0-FEAF-8252-E63B-515888D14042}"/>
                </a:ext>
              </a:extLst>
            </p:cNvPr>
            <p:cNvSpPr txBox="1"/>
            <p:nvPr/>
          </p:nvSpPr>
          <p:spPr>
            <a:xfrm>
              <a:off x="7150964" y="1108892"/>
              <a:ext cx="85933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 retiens</a:t>
              </a: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>
            <a:cxnSpLocks/>
          </p:cNvCxnSpPr>
          <p:nvPr/>
        </p:nvCxnSpPr>
        <p:spPr>
          <a:xfrm>
            <a:off x="7971302" y="3522931"/>
            <a:ext cx="218193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506207" y="3299848"/>
            <a:ext cx="1411233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FC01C8-A8AD-2A5E-42B0-81D6FEC4945E}"/>
              </a:ext>
            </a:extLst>
          </p:cNvPr>
          <p:cNvSpPr txBox="1"/>
          <p:nvPr/>
        </p:nvSpPr>
        <p:spPr>
          <a:xfrm>
            <a:off x="4650605" y="2915882"/>
            <a:ext cx="26565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857" indent="-296331" defTabSz="1219170">
              <a:buClr>
                <a:srgbClr val="000000"/>
              </a:buClr>
              <a:buSzPts val="11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 dirty="0">
                <a:solidFill>
                  <a:srgbClr val="000000"/>
                </a:solidFill>
              </a:rPr>
              <a:t>Identifier les facteurs abiotiques affectant la taille d’une population.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596959" y="164445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5377079" y="1941876"/>
            <a:ext cx="4285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18978</TotalTime>
  <Words>2252</Words>
  <Application>Microsoft Office PowerPoint</Application>
  <PresentationFormat>Grand écran</PresentationFormat>
  <Paragraphs>339</Paragraphs>
  <Slides>54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68" baseType="lpstr">
      <vt:lpstr>Aptos</vt:lpstr>
      <vt:lpstr>Arial</vt:lpstr>
      <vt:lpstr>Calibri</vt:lpstr>
      <vt:lpstr>Dosis</vt:lpstr>
      <vt:lpstr>Dosis Bold</vt:lpstr>
      <vt:lpstr>Hammersmith One</vt:lpstr>
      <vt:lpstr>Ink Free</vt:lpstr>
      <vt:lpstr>Poppins ExtraBold</vt:lpstr>
      <vt:lpstr>Script MT Bold</vt:lpstr>
      <vt:lpstr>Segoe UI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1385</cp:revision>
  <cp:lastPrinted>2024-10-05T19:15:58Z</cp:lastPrinted>
  <dcterms:created xsi:type="dcterms:W3CDTF">2024-05-28T10:13:44Z</dcterms:created>
  <dcterms:modified xsi:type="dcterms:W3CDTF">2026-01-02T23:21:34Z</dcterms:modified>
</cp:coreProperties>
</file>