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308" r:id="rId2"/>
    <p:sldId id="288" r:id="rId3"/>
    <p:sldId id="289" r:id="rId4"/>
    <p:sldId id="286" r:id="rId5"/>
    <p:sldId id="313" r:id="rId6"/>
    <p:sldId id="359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95" r:id="rId17"/>
    <p:sldId id="360" r:id="rId18"/>
    <p:sldId id="296" r:id="rId19"/>
    <p:sldId id="314" r:id="rId20"/>
    <p:sldId id="315" r:id="rId21"/>
    <p:sldId id="317" r:id="rId22"/>
    <p:sldId id="318" r:id="rId23"/>
    <p:sldId id="356" r:id="rId24"/>
    <p:sldId id="357" r:id="rId25"/>
    <p:sldId id="366" r:id="rId26"/>
    <p:sldId id="367" r:id="rId27"/>
    <p:sldId id="270" r:id="rId28"/>
    <p:sldId id="287" r:id="rId29"/>
    <p:sldId id="320" r:id="rId30"/>
    <p:sldId id="298" r:id="rId31"/>
    <p:sldId id="323" r:id="rId32"/>
    <p:sldId id="324" r:id="rId33"/>
    <p:sldId id="368" r:id="rId34"/>
    <p:sldId id="369" r:id="rId35"/>
    <p:sldId id="326" r:id="rId36"/>
    <p:sldId id="370" r:id="rId37"/>
    <p:sldId id="371" r:id="rId38"/>
    <p:sldId id="327" r:id="rId39"/>
    <p:sldId id="350" r:id="rId40"/>
    <p:sldId id="299" r:id="rId41"/>
    <p:sldId id="330" r:id="rId42"/>
    <p:sldId id="331" r:id="rId43"/>
    <p:sldId id="332" r:id="rId44"/>
    <p:sldId id="333" r:id="rId45"/>
    <p:sldId id="353" r:id="rId46"/>
    <p:sldId id="354" r:id="rId47"/>
    <p:sldId id="372" r:id="rId48"/>
    <p:sldId id="373" r:id="rId49"/>
    <p:sldId id="300" r:id="rId50"/>
    <p:sldId id="339" r:id="rId51"/>
    <p:sldId id="334" r:id="rId52"/>
    <p:sldId id="280" r:id="rId53"/>
    <p:sldId id="335" r:id="rId54"/>
    <p:sldId id="355" r:id="rId55"/>
    <p:sldId id="365" r:id="rId56"/>
    <p:sldId id="338" r:id="rId57"/>
    <p:sldId id="303" r:id="rId58"/>
    <p:sldId id="345" r:id="rId59"/>
    <p:sldId id="340" r:id="rId60"/>
    <p:sldId id="302" r:id="rId61"/>
    <p:sldId id="341" r:id="rId62"/>
    <p:sldId id="342" r:id="rId63"/>
    <p:sldId id="343" r:id="rId64"/>
    <p:sldId id="344" r:id="rId65"/>
    <p:sldId id="305" r:id="rId66"/>
    <p:sldId id="262" r:id="rId67"/>
    <p:sldId id="346" r:id="rId68"/>
    <p:sldId id="347" r:id="rId69"/>
    <p:sldId id="348" r:id="rId70"/>
    <p:sldId id="2134806584" r:id="rId7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3"/>
            <p14:sldId id="359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</p14:sldIdLst>
        </p14:section>
        <p14:section name="Contrôle des cahiers" id="{D246771F-C8AA-4F75-BAD7-8024CAB55D79}">
          <p14:sldIdLst>
            <p14:sldId id="295"/>
            <p14:sldId id="360"/>
          </p14:sldIdLst>
        </p14:section>
        <p14:section name="Activation des prérequis" id="{8E8D053C-3AAA-4FF0-9D84-FCA59ECBA887}">
          <p14:sldIdLst>
            <p14:sldId id="296"/>
            <p14:sldId id="314"/>
            <p14:sldId id="315"/>
            <p14:sldId id="317"/>
            <p14:sldId id="318"/>
            <p14:sldId id="356"/>
            <p14:sldId id="357"/>
            <p14:sldId id="366"/>
            <p14:sldId id="367"/>
          </p14:sldIdLst>
        </p14:section>
        <p14:section name="Déclaration de l’objectif" id="{096B6BF6-20D6-43DE-B358-982838B98259}">
          <p14:sldIdLst>
            <p14:sldId id="270"/>
            <p14:sldId id="287"/>
            <p14:sldId id="320"/>
          </p14:sldIdLst>
        </p14:section>
        <p14:section name="Modelage" id="{6D007598-4F88-4283-9E36-970C44D688AD}">
          <p14:sldIdLst>
            <p14:sldId id="298"/>
            <p14:sldId id="323"/>
            <p14:sldId id="324"/>
            <p14:sldId id="368"/>
            <p14:sldId id="369"/>
            <p14:sldId id="326"/>
            <p14:sldId id="370"/>
            <p14:sldId id="371"/>
            <p14:sldId id="327"/>
            <p14:sldId id="350"/>
          </p14:sldIdLst>
        </p14:section>
        <p14:section name="Pratique collective" id="{CF34AB29-930A-422C-8BB3-41EE66488593}">
          <p14:sldIdLst>
            <p14:sldId id="299"/>
            <p14:sldId id="330"/>
            <p14:sldId id="331"/>
            <p14:sldId id="332"/>
            <p14:sldId id="333"/>
            <p14:sldId id="353"/>
            <p14:sldId id="354"/>
            <p14:sldId id="372"/>
            <p14:sldId id="373"/>
          </p14:sldIdLst>
        </p14:section>
        <p14:section name="Pratique en binôme" id="{B5D45BF5-6276-4DCA-B0C6-B46ADF983B36}">
          <p14:sldIdLst>
            <p14:sldId id="300"/>
            <p14:sldId id="339"/>
            <p14:sldId id="334"/>
            <p14:sldId id="280"/>
            <p14:sldId id="335"/>
            <p14:sldId id="355"/>
            <p14:sldId id="365"/>
            <p14:sldId id="338"/>
          </p14:sldIdLst>
        </p14:section>
        <p14:section name="Pratique autonome" id="{89211873-F649-4A72-AB32-DC4F4703E8C4}">
          <p14:sldIdLst>
            <p14:sldId id="303"/>
            <p14:sldId id="345"/>
            <p14:sldId id="340"/>
            <p14:sldId id="302"/>
            <p14:sldId id="341"/>
            <p14:sldId id="342"/>
            <p14:sldId id="343"/>
            <p14:sldId id="344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DCE6F2"/>
    <a:srgbClr val="1D6FA9"/>
    <a:srgbClr val="037A40"/>
    <a:srgbClr val="156082"/>
    <a:srgbClr val="DCEAF7"/>
    <a:srgbClr val="7F7F7F"/>
    <a:srgbClr val="F19D19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22/12/2025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702" r:id="rId31"/>
    <p:sldLayoutId id="2147483700" r:id="rId32"/>
    <p:sldLayoutId id="2147483701" r:id="rId33"/>
    <p:sldLayoutId id="2147483682" r:id="rId34"/>
    <p:sldLayoutId id="2147483683" r:id="rId35"/>
    <p:sldLayoutId id="2147483653" r:id="rId36"/>
    <p:sldLayoutId id="2147483654" r:id="rId37"/>
    <p:sldLayoutId id="2147483655" r:id="rId38"/>
    <p:sldLayoutId id="2147483656" r:id="rId39"/>
    <p:sldLayoutId id="2147483657" r:id="rId40"/>
    <p:sldLayoutId id="2147483658" r:id="rId41"/>
    <p:sldLayoutId id="2147483659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png"/><Relationship Id="rId4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png"/><Relationship Id="rId4" Type="http://schemas.openxmlformats.org/officeDocument/2006/relationships/image" Target="../media/image7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png"/><Relationship Id="rId4" Type="http://schemas.microsoft.com/office/2007/relationships/hdphoto" Target="../media/hdphoto3.wdp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5A4aThGXboZ7RlTminYue4etFTXwyFRM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03924" y="1901339"/>
            <a:ext cx="717129" cy="346211"/>
          </a:xfrm>
        </p:spPr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11342" y="2366503"/>
            <a:ext cx="409473" cy="522000"/>
          </a:xfrm>
        </p:spPr>
        <p:txBody>
          <a:bodyPr/>
          <a:lstStyle/>
          <a:p>
            <a:r>
              <a:rPr lang="fr-FR" noProof="0" dirty="0"/>
              <a:t>2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40796405-9765-BD22-7D76-1865C60EC2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C7B4C8CB-2F8D-1735-2F7B-4CE42AC9DB3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18CA0EBC-C001-B95A-6CE0-C354522E36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6A438753-8C91-5D44-4DBB-468E40C95F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ECEE5D0-C8B3-0AF0-C8B5-3E3091632620}"/>
              </a:ext>
            </a:extLst>
          </p:cNvPr>
          <p:cNvGrpSpPr/>
          <p:nvPr/>
        </p:nvGrpSpPr>
        <p:grpSpPr>
          <a:xfrm>
            <a:off x="271217" y="4408648"/>
            <a:ext cx="7312299" cy="1498493"/>
            <a:chOff x="151578" y="2734868"/>
            <a:chExt cx="7312299" cy="1498493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E658248-6536-37E1-210D-60C197637A1E}"/>
                </a:ext>
              </a:extLst>
            </p:cNvPr>
            <p:cNvGrpSpPr/>
            <p:nvPr/>
          </p:nvGrpSpPr>
          <p:grpSpPr>
            <a:xfrm>
              <a:off x="151578" y="3526956"/>
              <a:ext cx="7303102" cy="706405"/>
              <a:chOff x="431496" y="5234467"/>
              <a:chExt cx="7303102" cy="706406"/>
            </a:xfrm>
          </p:grpSpPr>
          <p:sp>
            <p:nvSpPr>
              <p:cNvPr id="4" name="Google Shape;224;p26">
                <a:extLst>
                  <a:ext uri="{FF2B5EF4-FFF2-40B4-BE49-F238E27FC236}">
                    <a16:creationId xmlns:a16="http://schemas.microsoft.com/office/drawing/2014/main" id="{C930DE14-FA90-D8CD-27F3-5EFBD8CAC034}"/>
                  </a:ext>
                </a:extLst>
              </p:cNvPr>
              <p:cNvSpPr/>
              <p:nvPr/>
            </p:nvSpPr>
            <p:spPr>
              <a:xfrm>
                <a:off x="431496" y="5234467"/>
                <a:ext cx="7303102" cy="696796"/>
              </a:xfrm>
              <a:prstGeom prst="rect">
                <a:avLst/>
              </a:prstGeom>
              <a:solidFill>
                <a:srgbClr val="23B24B"/>
              </a:solidFill>
              <a:ln w="38103" cap="flat">
                <a:solidFill>
                  <a:srgbClr val="FFFFFF"/>
                </a:solidFill>
                <a:prstDash val="solid"/>
              </a:ln>
              <a:effectLst/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Tâche 5   </a:t>
                </a:r>
              </a:p>
            </p:txBody>
          </p:sp>
          <p:sp>
            <p:nvSpPr>
              <p:cNvPr id="5" name="Google Shape;741;p98">
                <a:extLst>
                  <a:ext uri="{FF2B5EF4-FFF2-40B4-BE49-F238E27FC236}">
                    <a16:creationId xmlns:a16="http://schemas.microsoft.com/office/drawing/2014/main" id="{2319F8A9-789B-32AB-E922-B39A0D5870FE}"/>
                  </a:ext>
                </a:extLst>
              </p:cNvPr>
              <p:cNvSpPr txBox="1"/>
              <p:nvPr/>
            </p:nvSpPr>
            <p:spPr>
              <a:xfrm>
                <a:off x="2373528" y="5263764"/>
                <a:ext cx="5286905" cy="677109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200" b="1" kern="0" noProof="0" dirty="0">
                    <a:solidFill>
                      <a:srgbClr val="FFFFFF"/>
                    </a:solidFill>
                    <a:latin typeface="Calibri-Bold"/>
                  </a:rPr>
                  <a:t>Réaliser des préparations microscopiques de différentes cellules.</a:t>
                </a:r>
              </a:p>
            </p:txBody>
          </p:sp>
          <p:sp>
            <p:nvSpPr>
              <p:cNvPr id="6" name="Google Shape;742;p98">
                <a:extLst>
                  <a:ext uri="{FF2B5EF4-FFF2-40B4-BE49-F238E27FC236}">
                    <a16:creationId xmlns:a16="http://schemas.microsoft.com/office/drawing/2014/main" id="{C32E5458-8AFB-8B6D-BF43-C3D0957D091D}"/>
                  </a:ext>
                </a:extLst>
              </p:cNvPr>
              <p:cNvSpPr/>
              <p:nvPr/>
            </p:nvSpPr>
            <p:spPr>
              <a:xfrm>
                <a:off x="2148396" y="5346142"/>
                <a:ext cx="65604" cy="450799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6A64BE2-21FF-975C-64E7-C2441D77C1DE}"/>
                </a:ext>
              </a:extLst>
            </p:cNvPr>
            <p:cNvGrpSpPr/>
            <p:nvPr/>
          </p:nvGrpSpPr>
          <p:grpSpPr>
            <a:xfrm>
              <a:off x="151578" y="2734868"/>
              <a:ext cx="7312299" cy="769441"/>
              <a:chOff x="422299" y="3533020"/>
              <a:chExt cx="7312299" cy="769441"/>
            </a:xfrm>
          </p:grpSpPr>
          <p:sp>
            <p:nvSpPr>
              <p:cNvPr id="8" name="Google Shape;223;p26">
                <a:extLst>
                  <a:ext uri="{FF2B5EF4-FFF2-40B4-BE49-F238E27FC236}">
                    <a16:creationId xmlns:a16="http://schemas.microsoft.com/office/drawing/2014/main" id="{E0957160-3618-0D6A-9915-961587D83375}"/>
                  </a:ext>
                </a:extLst>
              </p:cNvPr>
              <p:cNvSpPr/>
              <p:nvPr/>
            </p:nvSpPr>
            <p:spPr>
              <a:xfrm>
                <a:off x="422299" y="3556347"/>
                <a:ext cx="7312299" cy="696796"/>
              </a:xfrm>
              <a:prstGeom prst="rect">
                <a:avLst/>
              </a:prstGeom>
              <a:solidFill>
                <a:srgbClr val="037A40"/>
              </a:solidFill>
              <a:ln w="38103" cap="flat">
                <a:solidFill>
                  <a:srgbClr val="FFFFFF"/>
                </a:solidFill>
                <a:prstDash val="solid"/>
              </a:ln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ea typeface="Calibri"/>
                    <a:cs typeface="Calibri"/>
                  </a:rPr>
                  <a:t>Chapitre 3</a:t>
                </a: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 </a:t>
                </a:r>
              </a:p>
            </p:txBody>
          </p:sp>
          <p:sp>
            <p:nvSpPr>
              <p:cNvPr id="10" name="Google Shape;735;p98">
                <a:extLst>
                  <a:ext uri="{FF2B5EF4-FFF2-40B4-BE49-F238E27FC236}">
                    <a16:creationId xmlns:a16="http://schemas.microsoft.com/office/drawing/2014/main" id="{1A847A2F-9D11-F91E-3F3A-C7716A327224}"/>
                  </a:ext>
                </a:extLst>
              </p:cNvPr>
              <p:cNvSpPr/>
              <p:nvPr/>
            </p:nvSpPr>
            <p:spPr>
              <a:xfrm>
                <a:off x="2147481" y="3656547"/>
                <a:ext cx="65604" cy="496396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900720D-8277-DBF3-D236-CC3456D0DD8D}"/>
                  </a:ext>
                </a:extLst>
              </p:cNvPr>
              <p:cNvSpPr txBox="1"/>
              <p:nvPr/>
            </p:nvSpPr>
            <p:spPr>
              <a:xfrm>
                <a:off x="2282224" y="3533020"/>
                <a:ext cx="538323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200" b="1" i="0" noProof="0" dirty="0">
                    <a:solidFill>
                      <a:srgbClr val="FFFFFF"/>
                    </a:solidFill>
                    <a:effectLst/>
                    <a:latin typeface="Calibri-Bold"/>
                  </a:rPr>
                  <a:t>La cellule, unité structurale et fonctionnelle du vivant</a:t>
                </a:r>
                <a:endParaRPr lang="fr-FR" sz="2200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Voici une situation en classe. Que remarquez-vous ? Ce comportement est-il approprié ? Pourquoi 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A cartoon of a person and a child at a desk&#10;&#10;AI-generated content may be incorrect.">
            <a:extLst>
              <a:ext uri="{FF2B5EF4-FFF2-40B4-BE49-F238E27FC236}">
                <a16:creationId xmlns:a16="http://schemas.microsoft.com/office/drawing/2014/main" id="{F4AD24AE-66FC-61B6-74CF-B05BFA623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446" y="1222619"/>
            <a:ext cx="3134714" cy="470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bon comportement. L’élève est attentif.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2387041" y="5715738"/>
            <a:ext cx="7417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2000" noProof="0" dirty="0"/>
              <a:t>L’élève respecte les règles d’entrée en classe : il est prêt, ses affaires sont posées sur la table et son sac est accroché. </a:t>
            </a:r>
            <a:endParaRPr lang="fr-FR" sz="1867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12" descr="A cartoon of a person and a child at a desk&#10;&#10;AI-generated content may be incorrect.">
            <a:extLst>
              <a:ext uri="{FF2B5EF4-FFF2-40B4-BE49-F238E27FC236}">
                <a16:creationId xmlns:a16="http://schemas.microsoft.com/office/drawing/2014/main" id="{17EF91CE-2A8E-442F-2924-5F767E54D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166" y="1066586"/>
            <a:ext cx="3012794" cy="451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24031"/>
            <a:ext cx="10529279" cy="267549"/>
          </a:xfrm>
        </p:spPr>
        <p:txBody>
          <a:bodyPr/>
          <a:lstStyle/>
          <a:p>
            <a:r>
              <a:rPr lang="fr-FR" noProof="0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534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3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835" y="354589"/>
            <a:ext cx="10529279" cy="267549"/>
          </a:xfrm>
        </p:spPr>
        <p:txBody>
          <a:bodyPr/>
          <a:lstStyle/>
          <a:p>
            <a:r>
              <a:rPr lang="fr-FR" sz="1800" noProof="0" dirty="0">
                <a:latin typeface="Calibri" panose="020F0502020204030204"/>
              </a:rPr>
              <a:t>Pour commencer, nous allons nous rappeler les composantes du microscope et leurs fonctions.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chaque numéro avec la lettre correspondante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672C7E-BCDA-5AFA-CCDA-D26F136B0A53}"/>
              </a:ext>
            </a:extLst>
          </p:cNvPr>
          <p:cNvSpPr txBox="1"/>
          <p:nvPr/>
        </p:nvSpPr>
        <p:spPr>
          <a:xfrm>
            <a:off x="3147634" y="1923727"/>
            <a:ext cx="50478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2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Oculaire ;  platine ; objectif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A27589-16D4-C29B-55D0-20692090C40A}"/>
              </a:ext>
            </a:extLst>
          </p:cNvPr>
          <p:cNvSpPr txBox="1"/>
          <p:nvPr/>
        </p:nvSpPr>
        <p:spPr>
          <a:xfrm>
            <a:off x="947938" y="1143994"/>
            <a:ext cx="96516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2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Donnez le nom de chaque composante du microscope, en utilisant les termes suivants: .</a:t>
            </a:r>
          </a:p>
        </p:txBody>
      </p:sp>
      <p:pic>
        <p:nvPicPr>
          <p:cNvPr id="8" name="Image 14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E8367562-8E90-4993-794E-5FFE6780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24119" y="2539552"/>
            <a:ext cx="2783977" cy="4112125"/>
          </a:xfrm>
          <a:prstGeom prst="rect">
            <a:avLst/>
          </a:prstGeom>
          <a:ln w="19050">
            <a:noFill/>
            <a:prstDash val="sysDash"/>
          </a:ln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D116461-0A24-5CBC-354B-B0F7651E185E}"/>
              </a:ext>
            </a:extLst>
          </p:cNvPr>
          <p:cNvCxnSpPr>
            <a:cxnSpLocks/>
          </p:cNvCxnSpPr>
          <p:nvPr/>
        </p:nvCxnSpPr>
        <p:spPr>
          <a:xfrm>
            <a:off x="4357033" y="4466623"/>
            <a:ext cx="200644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EC00FB1-8BAF-8FB4-05F1-B6103B899B78}"/>
              </a:ext>
            </a:extLst>
          </p:cNvPr>
          <p:cNvCxnSpPr>
            <a:cxnSpLocks/>
          </p:cNvCxnSpPr>
          <p:nvPr/>
        </p:nvCxnSpPr>
        <p:spPr>
          <a:xfrm flipV="1">
            <a:off x="4357033" y="5200735"/>
            <a:ext cx="173770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BE55E93-D21D-4C69-0E6C-1F8B674CEDEF}"/>
              </a:ext>
            </a:extLst>
          </p:cNvPr>
          <p:cNvSpPr/>
          <p:nvPr/>
        </p:nvSpPr>
        <p:spPr>
          <a:xfrm>
            <a:off x="1599835" y="2431707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1……………………….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0508F5F-CD2D-F575-0885-B3339C321A32}"/>
              </a:ext>
            </a:extLst>
          </p:cNvPr>
          <p:cNvCxnSpPr>
            <a:cxnSpLocks/>
          </p:cNvCxnSpPr>
          <p:nvPr/>
        </p:nvCxnSpPr>
        <p:spPr>
          <a:xfrm>
            <a:off x="4357033" y="2744164"/>
            <a:ext cx="320070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5F615E7-BAB3-5C12-805F-CC86B56C6F11}"/>
              </a:ext>
            </a:extLst>
          </p:cNvPr>
          <p:cNvSpPr/>
          <p:nvPr/>
        </p:nvSpPr>
        <p:spPr>
          <a:xfrm>
            <a:off x="1619103" y="4142329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2……………………….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232245F-4E8A-6196-73EE-AFE2438E7943}"/>
              </a:ext>
            </a:extLst>
          </p:cNvPr>
          <p:cNvSpPr/>
          <p:nvPr/>
        </p:nvSpPr>
        <p:spPr>
          <a:xfrm>
            <a:off x="1643677" y="4871512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3……………………….</a:t>
            </a:r>
          </a:p>
        </p:txBody>
      </p:sp>
      <p:pic>
        <p:nvPicPr>
          <p:cNvPr id="30" name="Picture 2" descr="Lever la main - Icônes mains et gestes gratuites">
            <a:extLst>
              <a:ext uri="{FF2B5EF4-FFF2-40B4-BE49-F238E27FC236}">
                <a16:creationId xmlns:a16="http://schemas.microsoft.com/office/drawing/2014/main" id="{75293DFD-322D-E366-D488-7EB19C47E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407" y="419540"/>
            <a:ext cx="497596" cy="4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786" y="382556"/>
            <a:ext cx="10529279" cy="267549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latin typeface="Calibri" panose="020F0502020204030204"/>
              </a:rPr>
              <a:t>Parfait ! Voici la réponse.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42906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8EA9D28-5129-D356-F32E-034C4227D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pic>
        <p:nvPicPr>
          <p:cNvPr id="5" name="Image 14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067F5A05-9105-6A8D-135E-856694A66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958805" y="1755781"/>
            <a:ext cx="2783977" cy="4112125"/>
          </a:xfrm>
          <a:prstGeom prst="rect">
            <a:avLst/>
          </a:prstGeom>
          <a:ln w="19050">
            <a:noFill/>
            <a:prstDash val="sysDash"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D24739B-70CF-2E9E-C924-9E3C04E57936}"/>
              </a:ext>
            </a:extLst>
          </p:cNvPr>
          <p:cNvCxnSpPr>
            <a:cxnSpLocks/>
          </p:cNvCxnSpPr>
          <p:nvPr/>
        </p:nvCxnSpPr>
        <p:spPr>
          <a:xfrm>
            <a:off x="4291719" y="3682852"/>
            <a:ext cx="200644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7D2AD72-C23A-3412-2FBC-2B19EFDECEEE}"/>
              </a:ext>
            </a:extLst>
          </p:cNvPr>
          <p:cNvCxnSpPr>
            <a:cxnSpLocks/>
          </p:cNvCxnSpPr>
          <p:nvPr/>
        </p:nvCxnSpPr>
        <p:spPr>
          <a:xfrm flipV="1">
            <a:off x="4291719" y="4416964"/>
            <a:ext cx="173770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9167F0-BEEB-FE30-93C1-EFEA8E332550}"/>
              </a:ext>
            </a:extLst>
          </p:cNvPr>
          <p:cNvSpPr/>
          <p:nvPr/>
        </p:nvSpPr>
        <p:spPr>
          <a:xfrm>
            <a:off x="1534521" y="1647936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1……………………….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45CE54-7686-209B-52B4-4A0EA7A2AF8E}"/>
              </a:ext>
            </a:extLst>
          </p:cNvPr>
          <p:cNvCxnSpPr>
            <a:cxnSpLocks/>
          </p:cNvCxnSpPr>
          <p:nvPr/>
        </p:nvCxnSpPr>
        <p:spPr>
          <a:xfrm>
            <a:off x="4291719" y="1960393"/>
            <a:ext cx="320070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79C328E-DE86-5240-FF1B-E808AE36061B}"/>
              </a:ext>
            </a:extLst>
          </p:cNvPr>
          <p:cNvSpPr/>
          <p:nvPr/>
        </p:nvSpPr>
        <p:spPr>
          <a:xfrm>
            <a:off x="1553789" y="3358558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2……………………….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CC89ED8-A8DF-21B8-B23B-E12AE55BADCC}"/>
              </a:ext>
            </a:extLst>
          </p:cNvPr>
          <p:cNvSpPr/>
          <p:nvPr/>
        </p:nvSpPr>
        <p:spPr>
          <a:xfrm>
            <a:off x="1578363" y="4087741"/>
            <a:ext cx="2783977" cy="507905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3……………………….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B1A6B15-FFB6-5202-B15D-BF43C4127E69}"/>
              </a:ext>
            </a:extLst>
          </p:cNvPr>
          <p:cNvSpPr/>
          <p:nvPr/>
        </p:nvSpPr>
        <p:spPr>
          <a:xfrm>
            <a:off x="1977203" y="3188584"/>
            <a:ext cx="1516284" cy="507905"/>
          </a:xfrm>
          <a:prstGeom prst="roundRect">
            <a:avLst>
              <a:gd name="adj" fmla="val 9220"/>
            </a:avLst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800" b="1" spc="-30" noProof="0" dirty="0">
                <a:solidFill>
                  <a:srgbClr val="FF0000"/>
                </a:solidFill>
                <a:latin typeface="Script MT Bold" panose="03040602040607080904" pitchFamily="66" charset="0"/>
              </a:rPr>
              <a:t>Objectif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78A170A-AC7D-9BB1-9720-98854BCB53E5}"/>
              </a:ext>
            </a:extLst>
          </p:cNvPr>
          <p:cNvSpPr/>
          <p:nvPr/>
        </p:nvSpPr>
        <p:spPr>
          <a:xfrm>
            <a:off x="1977203" y="3993038"/>
            <a:ext cx="1516284" cy="507905"/>
          </a:xfrm>
          <a:prstGeom prst="roundRect">
            <a:avLst>
              <a:gd name="adj" fmla="val 9220"/>
            </a:avLst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800" b="1" spc="-30" noProof="0" dirty="0">
                <a:solidFill>
                  <a:srgbClr val="FF0000"/>
                </a:solidFill>
                <a:latin typeface="Script MT Bold" panose="03040602040607080904" pitchFamily="66" charset="0"/>
              </a:rPr>
              <a:t>Platine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3C6ED0C-4F4E-6A98-C716-D0E8658AA16E}"/>
              </a:ext>
            </a:extLst>
          </p:cNvPr>
          <p:cNvSpPr/>
          <p:nvPr/>
        </p:nvSpPr>
        <p:spPr>
          <a:xfrm>
            <a:off x="2061180" y="1536467"/>
            <a:ext cx="1516284" cy="507905"/>
          </a:xfrm>
          <a:prstGeom prst="roundRect">
            <a:avLst>
              <a:gd name="adj" fmla="val 9220"/>
            </a:avLst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800" b="1" spc="-30" noProof="0" dirty="0">
                <a:solidFill>
                  <a:srgbClr val="FF0000"/>
                </a:solidFill>
                <a:latin typeface="Script MT Bold" panose="03040602040607080904" pitchFamily="66" charset="0"/>
              </a:rPr>
              <a:t>Oculaire</a:t>
            </a:r>
          </a:p>
        </p:txBody>
      </p:sp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22FBB-6609-5EEC-F6BD-7ACC76863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B5383-27C9-31B2-4EF8-001392AE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latin typeface="Calibri" panose="020F0502020204030204"/>
              </a:rPr>
              <a:t>Voici une deuxième question.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3F5EECE-7DA6-7B32-EB9A-9A0A6DB01493}"/>
              </a:ext>
            </a:extLst>
          </p:cNvPr>
          <p:cNvSpPr txBox="1"/>
          <p:nvPr/>
        </p:nvSpPr>
        <p:spPr>
          <a:xfrm>
            <a:off x="778058" y="1250209"/>
            <a:ext cx="9947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Reliez chaque composante du microscope à sa fonction.</a:t>
            </a:r>
          </a:p>
        </p:txBody>
      </p:sp>
      <p:pic>
        <p:nvPicPr>
          <p:cNvPr id="10" name="Image 14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B0A2F7F2-60E7-C66A-4705-33C244CD7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540369" y="1855400"/>
            <a:ext cx="2450592" cy="3619692"/>
          </a:xfrm>
          <a:prstGeom prst="rect">
            <a:avLst/>
          </a:prstGeom>
          <a:ln w="19050">
            <a:noFill/>
            <a:prstDash val="sysDash"/>
          </a:ln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0B2FB4C-7351-DB2A-D822-96A38820D805}"/>
              </a:ext>
            </a:extLst>
          </p:cNvPr>
          <p:cNvSpPr/>
          <p:nvPr/>
        </p:nvSpPr>
        <p:spPr>
          <a:xfrm>
            <a:off x="4758196" y="2613625"/>
            <a:ext cx="4416692" cy="684897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permet de choisir le grossissement.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C2D0157-4BCC-CAFA-5C0D-32469C330F1C}"/>
              </a:ext>
            </a:extLst>
          </p:cNvPr>
          <p:cNvSpPr/>
          <p:nvPr/>
        </p:nvSpPr>
        <p:spPr>
          <a:xfrm>
            <a:off x="1217682" y="3665246"/>
            <a:ext cx="2310249" cy="719411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fr-FR" sz="2200" b="1" spc="-30" noProof="0" dirty="0"/>
              <a:t>Platine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C2C20F7B-F57E-2EFB-B08A-FD434FAA426E}"/>
              </a:ext>
            </a:extLst>
          </p:cNvPr>
          <p:cNvSpPr/>
          <p:nvPr/>
        </p:nvSpPr>
        <p:spPr>
          <a:xfrm>
            <a:off x="1233822" y="4692803"/>
            <a:ext cx="2310249" cy="719410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Objectif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F19FDE94-98F7-1BE5-AC41-B4EA8940474E}"/>
              </a:ext>
            </a:extLst>
          </p:cNvPr>
          <p:cNvSpPr/>
          <p:nvPr/>
        </p:nvSpPr>
        <p:spPr>
          <a:xfrm>
            <a:off x="4758196" y="3627309"/>
            <a:ext cx="4416692" cy="730942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sert à porter la lame. 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A5A3C9A-7728-63A5-4E09-00851F8783E9}"/>
              </a:ext>
            </a:extLst>
          </p:cNvPr>
          <p:cNvSpPr/>
          <p:nvPr/>
        </p:nvSpPr>
        <p:spPr>
          <a:xfrm>
            <a:off x="1217681" y="2637688"/>
            <a:ext cx="2310249" cy="719411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Oculaire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29275CFE-74DD-8B8C-7E4C-EA00AE13E2D8}"/>
              </a:ext>
            </a:extLst>
          </p:cNvPr>
          <p:cNvSpPr/>
          <p:nvPr/>
        </p:nvSpPr>
        <p:spPr>
          <a:xfrm>
            <a:off x="4758195" y="4687037"/>
            <a:ext cx="4416692" cy="730942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sert à observer l’échantillon.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60FC80FE-D73F-8E39-C475-D50AA8488711}"/>
              </a:ext>
            </a:extLst>
          </p:cNvPr>
          <p:cNvSpPr/>
          <p:nvPr/>
        </p:nvSpPr>
        <p:spPr>
          <a:xfrm>
            <a:off x="4758195" y="2138328"/>
            <a:ext cx="4416692" cy="328495"/>
          </a:xfrm>
          <a:prstGeom prst="roundRect">
            <a:avLst>
              <a:gd name="adj" fmla="val 9220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400" b="1" spc="-30" noProof="0" dirty="0"/>
              <a:t>Fonction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78DF6B60-B89C-31AE-510D-F0F3E39599C0}"/>
              </a:ext>
            </a:extLst>
          </p:cNvPr>
          <p:cNvSpPr/>
          <p:nvPr/>
        </p:nvSpPr>
        <p:spPr>
          <a:xfrm>
            <a:off x="1233823" y="2138328"/>
            <a:ext cx="2310249" cy="366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Composante</a:t>
            </a: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3B57AC38-B89C-0A19-C8FD-9BD943CDB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407" y="419540"/>
            <a:ext cx="497596" cy="4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52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23ED0-FE56-35BF-0F63-4C5903B6B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153B2D-D391-81EB-9113-44EE49A8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488298"/>
            <a:ext cx="10529279" cy="267549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latin typeface="Calibri" panose="020F0502020204030204"/>
              </a:rPr>
              <a:t>Parfait ! Voici la réponse. 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FEF9120A-0990-184E-D5D8-DFCD6F7A2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0639" y="1219976"/>
            <a:ext cx="325863" cy="32586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82E5EA6-854F-5A8B-2272-D003AF4D2B17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>
            <a:off x="3527930" y="2997394"/>
            <a:ext cx="1230265" cy="20551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109A17E-4412-5EAE-9219-C331C5758FD1}"/>
              </a:ext>
            </a:extLst>
          </p:cNvPr>
          <p:cNvCxnSpPr>
            <a:cxnSpLocks/>
            <a:stCxn id="23" idx="3"/>
            <a:endCxn id="25" idx="1"/>
          </p:cNvCxnSpPr>
          <p:nvPr/>
        </p:nvCxnSpPr>
        <p:spPr>
          <a:xfrm flipV="1">
            <a:off x="3527931" y="3992780"/>
            <a:ext cx="1230265" cy="321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8B1FF4C-F2F2-CA82-28B3-3C6AA5A72AA1}"/>
              </a:ext>
            </a:extLst>
          </p:cNvPr>
          <p:cNvSpPr/>
          <p:nvPr/>
        </p:nvSpPr>
        <p:spPr>
          <a:xfrm>
            <a:off x="4758196" y="2613625"/>
            <a:ext cx="4416692" cy="684897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permet de choisir le grossissement.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6EC4D6-3FCA-6095-72C0-C9F69F46325B}"/>
              </a:ext>
            </a:extLst>
          </p:cNvPr>
          <p:cNvSpPr/>
          <p:nvPr/>
        </p:nvSpPr>
        <p:spPr>
          <a:xfrm>
            <a:off x="1217682" y="3665246"/>
            <a:ext cx="2310249" cy="719411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fr-FR" sz="2200" b="1" spc="-30" noProof="0" dirty="0"/>
              <a:t>Platine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919FE-0CAE-4104-5288-1B49712198E2}"/>
              </a:ext>
            </a:extLst>
          </p:cNvPr>
          <p:cNvSpPr/>
          <p:nvPr/>
        </p:nvSpPr>
        <p:spPr>
          <a:xfrm>
            <a:off x="1233822" y="4692803"/>
            <a:ext cx="2310249" cy="719410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Objectif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8226798-59CB-920D-514C-C059AA230D0F}"/>
              </a:ext>
            </a:extLst>
          </p:cNvPr>
          <p:cNvSpPr/>
          <p:nvPr/>
        </p:nvSpPr>
        <p:spPr>
          <a:xfrm>
            <a:off x="4758196" y="3627309"/>
            <a:ext cx="4416692" cy="730942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sert à porter la lame. 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4BDF61-8D30-EF7A-E925-72E6E47EA826}"/>
              </a:ext>
            </a:extLst>
          </p:cNvPr>
          <p:cNvSpPr/>
          <p:nvPr/>
        </p:nvSpPr>
        <p:spPr>
          <a:xfrm>
            <a:off x="1217681" y="2637688"/>
            <a:ext cx="2310249" cy="719411"/>
          </a:xfrm>
          <a:prstGeom prst="round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Oculaire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5F8DBC03-BFCA-3B34-B216-4DB677FA0DD3}"/>
              </a:ext>
            </a:extLst>
          </p:cNvPr>
          <p:cNvSpPr/>
          <p:nvPr/>
        </p:nvSpPr>
        <p:spPr>
          <a:xfrm>
            <a:off x="4758195" y="4687037"/>
            <a:ext cx="4416692" cy="730942"/>
          </a:xfrm>
          <a:prstGeom prst="roundRect">
            <a:avLst>
              <a:gd name="adj" fmla="val 9220"/>
            </a:avLst>
          </a:prstGeom>
          <a:solidFill>
            <a:schemeClr val="bg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Elle sert à observer l’échantillon.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AE7288AC-CCD4-4CE2-BEF9-06205D70E415}"/>
              </a:ext>
            </a:extLst>
          </p:cNvPr>
          <p:cNvSpPr/>
          <p:nvPr/>
        </p:nvSpPr>
        <p:spPr>
          <a:xfrm>
            <a:off x="4758195" y="2138328"/>
            <a:ext cx="4416692" cy="328495"/>
          </a:xfrm>
          <a:prstGeom prst="roundRect">
            <a:avLst>
              <a:gd name="adj" fmla="val 9220"/>
            </a:avLst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  <a:buFont typeface="Arial"/>
            </a:pPr>
            <a:r>
              <a:rPr lang="fr-FR" sz="2400" b="1" spc="-30" noProof="0" dirty="0"/>
              <a:t>Fonction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25C8CAD-B88B-CC41-B093-B2B75D765661}"/>
              </a:ext>
            </a:extLst>
          </p:cNvPr>
          <p:cNvSpPr/>
          <p:nvPr/>
        </p:nvSpPr>
        <p:spPr>
          <a:xfrm>
            <a:off x="1233823" y="2138328"/>
            <a:ext cx="2310249" cy="366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</a:pPr>
            <a:r>
              <a:rPr lang="fr-FR" sz="2200" b="1" spc="-30" noProof="0" dirty="0"/>
              <a:t>Composante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8795680B-71D4-26FA-6242-90F4CEF91AF1}"/>
              </a:ext>
            </a:extLst>
          </p:cNvPr>
          <p:cNvCxnSpPr>
            <a:cxnSpLocks/>
            <a:stCxn id="24" idx="3"/>
            <a:endCxn id="22" idx="1"/>
          </p:cNvCxnSpPr>
          <p:nvPr/>
        </p:nvCxnSpPr>
        <p:spPr>
          <a:xfrm flipV="1">
            <a:off x="3544071" y="2956074"/>
            <a:ext cx="1214125" cy="20964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Image 14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EA905E3B-456D-F039-AF33-6EE0F961B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40369" y="1855400"/>
            <a:ext cx="2450592" cy="3619692"/>
          </a:xfrm>
          <a:prstGeom prst="rect">
            <a:avLst/>
          </a:prstGeom>
          <a:ln w="19050">
            <a:noFill/>
            <a:prstDash val="sysDash"/>
          </a:ln>
        </p:spPr>
      </p:pic>
      <p:pic>
        <p:nvPicPr>
          <p:cNvPr id="38" name="Picture 1">
            <a:extLst>
              <a:ext uri="{FF2B5EF4-FFF2-40B4-BE49-F238E27FC236}">
                <a16:creationId xmlns:a16="http://schemas.microsoft.com/office/drawing/2014/main" id="{17B8DBDF-DF48-1CA5-F72A-4DB1DD109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39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87E89-8727-F9DD-AB35-34D241EAC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71BDBCF8-6006-0030-6483-C7C99073BA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50CA948-1A5F-DB6A-379E-2EFF4CDB7C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307729-CDF5-6CEB-90D1-2B18521A39C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C9CADC04-5E58-8089-9AA0-3C3757BFF841}"/>
              </a:ext>
            </a:extLst>
          </p:cNvPr>
          <p:cNvSpPr txBox="1"/>
          <p:nvPr/>
        </p:nvSpPr>
        <p:spPr>
          <a:xfrm>
            <a:off x="951722" y="1234780"/>
            <a:ext cx="6884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fr-FR" sz="2400" b="1" noProof="0" dirty="0">
                <a:solidFill>
                  <a:prstClr val="black"/>
                </a:solidFill>
              </a:rPr>
              <a:t>3. Cochez la bonne réponse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3A0ADB-F959-E75E-2561-2DCB4FD28CC6}"/>
              </a:ext>
            </a:extLst>
          </p:cNvPr>
          <p:cNvSpPr txBox="1"/>
          <p:nvPr/>
        </p:nvSpPr>
        <p:spPr>
          <a:xfrm>
            <a:off x="2541143" y="2030151"/>
            <a:ext cx="64722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2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bonne installation du microscope est : </a:t>
            </a:r>
          </a:p>
        </p:txBody>
      </p:sp>
      <p:pic>
        <p:nvPicPr>
          <p:cNvPr id="8" name="Image 7" descr="Une image contenant capture d’écran,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17BDF53-A90E-4AB2-B9D8-CED36DF31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39" y="2754420"/>
            <a:ext cx="10636898" cy="2374714"/>
          </a:xfrm>
          <a:prstGeom prst="rect">
            <a:avLst/>
          </a:prstGeom>
        </p:spPr>
      </p:pic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FFAFD162-2967-65DD-BAD2-293501E1A255}"/>
              </a:ext>
            </a:extLst>
          </p:cNvPr>
          <p:cNvSpPr txBox="1">
            <a:spLocks/>
          </p:cNvSpPr>
          <p:nvPr/>
        </p:nvSpPr>
        <p:spPr>
          <a:xfrm>
            <a:off x="799299" y="63278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des ardoises.</a:t>
            </a: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5D80802D-EB54-A220-0D95-55483CC60355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</p:spTree>
    <p:extLst>
      <p:ext uri="{BB962C8B-B14F-4D97-AF65-F5344CB8AC3E}">
        <p14:creationId xmlns:p14="http://schemas.microsoft.com/office/powerpoint/2010/main" val="3535176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A7D3E-2415-A9A2-0BC9-CF608FB69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8">
            <a:extLst>
              <a:ext uri="{FF2B5EF4-FFF2-40B4-BE49-F238E27FC236}">
                <a16:creationId xmlns:a16="http://schemas.microsoft.com/office/drawing/2014/main" id="{518DF3E8-7F6F-208B-F4BC-680B64796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6DC87F-EF57-2197-8203-8EE8A03A87A9}"/>
              </a:ext>
            </a:extLst>
          </p:cNvPr>
          <p:cNvSpPr txBox="1"/>
          <p:nvPr/>
        </p:nvSpPr>
        <p:spPr>
          <a:xfrm>
            <a:off x="670439" y="268227"/>
            <a:ext cx="109919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Pour utiliser correctement un microscope, je dois l’installer sur une surface plane.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22265F-6A25-FE97-14FA-6E8C805A3CE4}"/>
              </a:ext>
            </a:extLst>
          </p:cNvPr>
          <p:cNvSpPr txBox="1"/>
          <p:nvPr/>
        </p:nvSpPr>
        <p:spPr>
          <a:xfrm>
            <a:off x="2541143" y="2030151"/>
            <a:ext cx="64722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2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bonne installation du microscope est : </a:t>
            </a:r>
          </a:p>
        </p:txBody>
      </p:sp>
      <p:pic>
        <p:nvPicPr>
          <p:cNvPr id="8" name="Image 7" descr="Une image contenant capture d’écran,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937CA7-6D94-9D91-9254-2E2AA33D3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39" y="2754420"/>
            <a:ext cx="10636898" cy="2374714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71F3347-5718-A903-3F60-D81B630EDEF9}"/>
              </a:ext>
            </a:extLst>
          </p:cNvPr>
          <p:cNvSpPr/>
          <p:nvPr/>
        </p:nvSpPr>
        <p:spPr>
          <a:xfrm>
            <a:off x="7111493" y="4567944"/>
            <a:ext cx="492220" cy="453572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b="1" noProof="0" dirty="0">
                <a:solidFill>
                  <a:srgbClr val="FF0000"/>
                </a:solidFill>
              </a:rPr>
              <a:t>✔</a:t>
            </a:r>
            <a:endParaRPr lang="fr-FR" sz="80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81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F0754-E1A7-6F60-BE5A-48CF1A09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13591ECD-D56D-30B7-29E9-1D2CBE48190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CCF6A9D-659A-5523-A698-93100D82E44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34B6D3-DDA9-8770-4FB8-9FCD0F10884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CE2B19-2202-8A89-3852-9A3F84CD9B89}"/>
              </a:ext>
            </a:extLst>
          </p:cNvPr>
          <p:cNvSpPr txBox="1"/>
          <p:nvPr/>
        </p:nvSpPr>
        <p:spPr>
          <a:xfrm>
            <a:off x="951722" y="1234780"/>
            <a:ext cx="6884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fr-FR" sz="2400" b="1" noProof="0" dirty="0">
                <a:solidFill>
                  <a:prstClr val="black"/>
                </a:solidFill>
              </a:rPr>
              <a:t>3. Cochez la bonne réponse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6E27CC-0412-D415-A2F0-A65944C2F2D2}"/>
              </a:ext>
            </a:extLst>
          </p:cNvPr>
          <p:cNvSpPr txBox="1"/>
          <p:nvPr/>
        </p:nvSpPr>
        <p:spPr>
          <a:xfrm>
            <a:off x="1618913" y="2225255"/>
            <a:ext cx="9251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400" noProof="0" dirty="0"/>
              <a:t>Sachant que le grossissement de l’oculaire est </a:t>
            </a:r>
            <a:r>
              <a:rPr lang="fr-FR" sz="2400" b="1" noProof="0" dirty="0">
                <a:solidFill>
                  <a:srgbClr val="FF0000"/>
                </a:solidFill>
              </a:rPr>
              <a:t>X10</a:t>
            </a:r>
            <a:r>
              <a:rPr lang="fr-FR" sz="2400" noProof="0" dirty="0"/>
              <a:t> et le grossissement de l’objectif est </a:t>
            </a:r>
            <a:r>
              <a:rPr lang="fr-FR" sz="2400" b="1" noProof="0" dirty="0">
                <a:solidFill>
                  <a:srgbClr val="FF0000"/>
                </a:solidFill>
              </a:rPr>
              <a:t>X40</a:t>
            </a:r>
            <a:r>
              <a:rPr lang="fr-FR" sz="2400" noProof="0" dirty="0"/>
              <a:t>, donc Le grossissement total est : 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FF8D085-1F3A-7931-2E40-AA80155073DD}"/>
              </a:ext>
            </a:extLst>
          </p:cNvPr>
          <p:cNvSpPr txBox="1">
            <a:spLocks/>
          </p:cNvSpPr>
          <p:nvPr/>
        </p:nvSpPr>
        <p:spPr>
          <a:xfrm>
            <a:off x="799299" y="63278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des ardoises.</a:t>
            </a: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215F5B50-ECF5-533A-FA69-EE84D16EE96B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3F2CDC-CD1A-FCEE-1255-550756659E4C}"/>
              </a:ext>
            </a:extLst>
          </p:cNvPr>
          <p:cNvGrpSpPr/>
          <p:nvPr/>
        </p:nvGrpSpPr>
        <p:grpSpPr>
          <a:xfrm>
            <a:off x="4394062" y="3316449"/>
            <a:ext cx="3087454" cy="2127968"/>
            <a:chOff x="1899920" y="4057423"/>
            <a:chExt cx="3087454" cy="212796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F78A819B-9B12-F011-C79D-27C01FFB74E2}"/>
                </a:ext>
              </a:extLst>
            </p:cNvPr>
            <p:cNvSpPr/>
            <p:nvPr/>
          </p:nvSpPr>
          <p:spPr>
            <a:xfrm>
              <a:off x="2806108" y="5674613"/>
              <a:ext cx="218126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rgbClr val="002060"/>
                  </a:solidFill>
                </a:rPr>
                <a:t>X400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B3CC170-5544-81EF-31B6-EEFC7ADA10D2}"/>
                </a:ext>
              </a:extLst>
            </p:cNvPr>
            <p:cNvSpPr/>
            <p:nvPr/>
          </p:nvSpPr>
          <p:spPr>
            <a:xfrm>
              <a:off x="2806108" y="4898675"/>
              <a:ext cx="218126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rgbClr val="002060"/>
                  </a:solidFill>
                </a:rPr>
                <a:t>X200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62047E-C914-BFD3-BBDB-C54801DA8B7C}"/>
                </a:ext>
              </a:extLst>
            </p:cNvPr>
            <p:cNvSpPr/>
            <p:nvPr/>
          </p:nvSpPr>
          <p:spPr>
            <a:xfrm>
              <a:off x="2806108" y="4057423"/>
              <a:ext cx="218126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rgbClr val="002060"/>
                  </a:solidFill>
                </a:rPr>
                <a:t>X100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7115BA5-7FA6-0D3A-DA69-F4B8A86FA8F1}"/>
                </a:ext>
              </a:extLst>
            </p:cNvPr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8687D0B-A18F-F5D0-E5CD-C91487198197}"/>
                </a:ext>
              </a:extLst>
            </p:cNvPr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1AE6CEB-139F-D153-58CC-04C04C992620}"/>
                </a:ext>
              </a:extLst>
            </p:cNvPr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16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5D71E-6D65-B472-ADF3-FFE11069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8">
            <a:extLst>
              <a:ext uri="{FF2B5EF4-FFF2-40B4-BE49-F238E27FC236}">
                <a16:creationId xmlns:a16="http://schemas.microsoft.com/office/drawing/2014/main" id="{014FC4FB-B54B-1C94-F213-009FB45D7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79EFAD3-2791-FDAB-234A-61AD28DCAB17}"/>
              </a:ext>
            </a:extLst>
          </p:cNvPr>
          <p:cNvSpPr txBox="1"/>
          <p:nvPr/>
        </p:nvSpPr>
        <p:spPr>
          <a:xfrm>
            <a:off x="670439" y="268227"/>
            <a:ext cx="109919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Je dois multiplier le grossissement de l’oculaire (X10) par le grossissement de l’objectif (X40).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4703D-5116-528E-E602-3FE4F8DB2E0F}"/>
              </a:ext>
            </a:extLst>
          </p:cNvPr>
          <p:cNvSpPr/>
          <p:nvPr/>
        </p:nvSpPr>
        <p:spPr>
          <a:xfrm>
            <a:off x="7656184" y="4923616"/>
            <a:ext cx="492220" cy="453572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b="1" noProof="0" dirty="0">
                <a:solidFill>
                  <a:srgbClr val="FF0000"/>
                </a:solidFill>
              </a:rPr>
              <a:t>✔</a:t>
            </a:r>
            <a:endParaRPr lang="fr-FR" sz="8000" noProof="0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674CBB-8CAF-FB93-24F4-1ACCA52E82AD}"/>
              </a:ext>
            </a:extLst>
          </p:cNvPr>
          <p:cNvSpPr txBox="1"/>
          <p:nvPr/>
        </p:nvSpPr>
        <p:spPr>
          <a:xfrm>
            <a:off x="2318710" y="2182186"/>
            <a:ext cx="7058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400" noProof="0" dirty="0"/>
              <a:t>Le grossissement total est :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13BDCAF-885A-0EAE-7692-CF6DE10090F6}"/>
              </a:ext>
            </a:extLst>
          </p:cNvPr>
          <p:cNvGrpSpPr/>
          <p:nvPr/>
        </p:nvGrpSpPr>
        <p:grpSpPr>
          <a:xfrm>
            <a:off x="4394062" y="3316449"/>
            <a:ext cx="3087454" cy="2127968"/>
            <a:chOff x="1899920" y="4057423"/>
            <a:chExt cx="3087454" cy="212796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CBF6127-136F-992C-10F1-942BA189C3EE}"/>
                </a:ext>
              </a:extLst>
            </p:cNvPr>
            <p:cNvSpPr/>
            <p:nvPr/>
          </p:nvSpPr>
          <p:spPr>
            <a:xfrm>
              <a:off x="2806108" y="5674613"/>
              <a:ext cx="2181266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chemeClr val="bg1"/>
                  </a:solidFill>
                </a:rPr>
                <a:t>X400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D87C67C-DD3D-01DC-5EB3-23B32B53D171}"/>
                </a:ext>
              </a:extLst>
            </p:cNvPr>
            <p:cNvSpPr/>
            <p:nvPr/>
          </p:nvSpPr>
          <p:spPr>
            <a:xfrm>
              <a:off x="2806108" y="4898675"/>
              <a:ext cx="218126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rgbClr val="002060"/>
                  </a:solidFill>
                </a:rPr>
                <a:t>X200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C13B59-D0E9-3E4B-5A37-30694A3C0BEC}"/>
                </a:ext>
              </a:extLst>
            </p:cNvPr>
            <p:cNvSpPr/>
            <p:nvPr/>
          </p:nvSpPr>
          <p:spPr>
            <a:xfrm>
              <a:off x="2806108" y="4057423"/>
              <a:ext cx="218126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noProof="0" dirty="0">
                  <a:solidFill>
                    <a:srgbClr val="002060"/>
                  </a:solidFill>
                </a:rPr>
                <a:t>X100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5516B54-C85A-C4F4-274B-2C6B87663002}"/>
                </a:ext>
              </a:extLst>
            </p:cNvPr>
            <p:cNvSpPr/>
            <p:nvPr/>
          </p:nvSpPr>
          <p:spPr>
            <a:xfrm>
              <a:off x="1899920" y="4057423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AED7FD2D-47C5-3916-9941-E35D0C554700}"/>
                </a:ext>
              </a:extLst>
            </p:cNvPr>
            <p:cNvSpPr/>
            <p:nvPr/>
          </p:nvSpPr>
          <p:spPr>
            <a:xfrm>
              <a:off x="1899920" y="5664590"/>
              <a:ext cx="731520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902C3E3-801D-0415-448C-7F3F33584F26}"/>
                </a:ext>
              </a:extLst>
            </p:cNvPr>
            <p:cNvSpPr/>
            <p:nvPr/>
          </p:nvSpPr>
          <p:spPr>
            <a:xfrm>
              <a:off x="1899920" y="4898675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9126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dessin humoristique, intérieur, habits, mur&#10;&#10;Le contenu généré par l’IA peut être incorrect.">
            <a:extLst>
              <a:ext uri="{FF2B5EF4-FFF2-40B4-BE49-F238E27FC236}">
                <a16:creationId xmlns:a16="http://schemas.microsoft.com/office/drawing/2014/main" id="{F316ECC1-DFD9-2FFE-2922-C385F2581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" r="9362"/>
          <a:stretch>
            <a:fillRect/>
          </a:stretch>
        </p:blipFill>
        <p:spPr>
          <a:xfrm>
            <a:off x="1078647" y="1665515"/>
            <a:ext cx="5197066" cy="404128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785A604-22D3-2ED4-0DE2-3C5B1A1D5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28"/>
          <a:stretch>
            <a:fillRect/>
          </a:stretch>
        </p:blipFill>
        <p:spPr>
          <a:xfrm>
            <a:off x="6275713" y="1665515"/>
            <a:ext cx="5558764" cy="4041287"/>
          </a:xfrm>
          <a:prstGeom prst="rect">
            <a:avLst/>
          </a:prstGeom>
        </p:spPr>
      </p:pic>
      <p:pic>
        <p:nvPicPr>
          <p:cNvPr id="12" name="Image 8">
            <a:extLst>
              <a:ext uri="{FF2B5EF4-FFF2-40B4-BE49-F238E27FC236}">
                <a16:creationId xmlns:a16="http://schemas.microsoft.com/office/drawing/2014/main" id="{08FDD7C6-B1E6-346D-5DF5-21F4B43AE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D0829936-6522-5EA5-02AB-B3907C2FAF94}"/>
              </a:ext>
            </a:extLst>
          </p:cNvPr>
          <p:cNvSpPr/>
          <p:nvPr/>
        </p:nvSpPr>
        <p:spPr>
          <a:xfrm>
            <a:off x="357523" y="998376"/>
            <a:ext cx="2656265" cy="1352937"/>
          </a:xfrm>
          <a:prstGeom prst="wedgeRoundRectCallout">
            <a:avLst>
              <a:gd name="adj1" fmla="val 73978"/>
              <a:gd name="adj2" fmla="val 12853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/>
              <a:t>Ahmed, De quoi est constitué un être vivant (végétal ou animal)?</a:t>
            </a:r>
            <a:endParaRPr lang="fr-FR" sz="2400" b="1" noProof="0" dirty="0"/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9F8A756F-E946-CD52-C9C9-192AAF139A11}"/>
              </a:ext>
            </a:extLst>
          </p:cNvPr>
          <p:cNvSpPr/>
          <p:nvPr/>
        </p:nvSpPr>
        <p:spPr>
          <a:xfrm>
            <a:off x="7819052" y="5311595"/>
            <a:ext cx="3826663" cy="1040999"/>
          </a:xfrm>
          <a:prstGeom prst="wedgeRoundRectCallout">
            <a:avLst>
              <a:gd name="adj1" fmla="val -3148"/>
              <a:gd name="adj2" fmla="val -24927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/>
              <a:t>Lina, pour le savoir nous devons réaliser une préparation microscopique.</a:t>
            </a: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1568A174-5D75-B130-3C73-42DE64BE3F3B}"/>
              </a:ext>
            </a:extLst>
          </p:cNvPr>
          <p:cNvSpPr txBox="1"/>
          <p:nvPr/>
        </p:nvSpPr>
        <p:spPr>
          <a:xfrm>
            <a:off x="848665" y="305474"/>
            <a:ext cx="7894119" cy="3914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 ci-dessous qu’est ce que vous en pensez </a:t>
            </a:r>
            <a:r>
              <a:rPr lang="fr-FR" sz="2400" b="0" noProof="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74839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235" y="470693"/>
            <a:ext cx="10529279" cy="267549"/>
          </a:xfrm>
        </p:spPr>
        <p:txBody>
          <a:bodyPr/>
          <a:lstStyle/>
          <a:p>
            <a:r>
              <a:rPr lang="fr-FR" sz="1800" noProof="0" dirty="0"/>
              <a:t>A la fin de cette séance, vous serez capables </a:t>
            </a:r>
            <a:r>
              <a:rPr lang="fr-FR" sz="1800" spc="-50" noProof="0" dirty="0"/>
              <a:t>de </a:t>
            </a:r>
            <a:r>
              <a:rPr lang="fr-FR" sz="1800" spc="-50" dirty="0"/>
              <a:t>r</a:t>
            </a:r>
            <a:r>
              <a:rPr lang="fr-FR" sz="1800" spc="-50" noProof="0" dirty="0" err="1"/>
              <a:t>éaliser</a:t>
            </a:r>
            <a:r>
              <a:rPr lang="fr-FR" sz="1800" spc="-50" noProof="0" dirty="0"/>
              <a:t> des préparations microscopiques de différentes cellules.</a:t>
            </a:r>
            <a:endParaRPr lang="fr-FR" sz="18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05544" y="1799265"/>
            <a:ext cx="9447970" cy="819150"/>
          </a:xfrm>
        </p:spPr>
        <p:txBody>
          <a:bodyPr anchor="ctr">
            <a:noAutofit/>
          </a:bodyPr>
          <a:lstStyle/>
          <a:p>
            <a:r>
              <a:rPr lang="fr-FR" sz="2800" b="1" spc="-50" noProof="0" dirty="0"/>
              <a:t>Réaliser des préparations microscopiques de différentes cellules.</a:t>
            </a:r>
            <a:endParaRPr lang="fr-FR" sz="2800" b="1" kern="0" spc="-50" noProof="0" dirty="0">
              <a:solidFill>
                <a:srgbClr val="000000"/>
              </a:solidFill>
            </a:endParaRPr>
          </a:p>
        </p:txBody>
      </p:sp>
      <p:pic>
        <p:nvPicPr>
          <p:cNvPr id="7" name="Image 6" descr="Une image contenant bateau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66339EF3-17F9-75BE-6A92-36A54BA51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448" y="3112770"/>
            <a:ext cx="9375103" cy="225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942133B3-9907-D16D-682D-388932B2F9B6}"/>
              </a:ext>
            </a:extLst>
          </p:cNvPr>
          <p:cNvSpPr/>
          <p:nvPr/>
        </p:nvSpPr>
        <p:spPr>
          <a:xfrm>
            <a:off x="792480" y="1608366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4084B36C-025C-3676-3D43-FD5A45E05164}"/>
              </a:ext>
            </a:extLst>
          </p:cNvPr>
          <p:cNvSpPr/>
          <p:nvPr/>
        </p:nvSpPr>
        <p:spPr>
          <a:xfrm rot="5400000">
            <a:off x="6238938" y="3862113"/>
            <a:ext cx="448985" cy="58928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E7E435-BC1D-E66A-6FE2-4435AF19DD8F}"/>
              </a:ext>
            </a:extLst>
          </p:cNvPr>
          <p:cNvSpPr txBox="1"/>
          <p:nvPr/>
        </p:nvSpPr>
        <p:spPr>
          <a:xfrm>
            <a:off x="1749946" y="2163793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noProof="0" dirty="0">
                <a:solidFill>
                  <a:srgbClr val="242021"/>
                </a:solidFill>
                <a:effectLst/>
                <a:latin typeface="Calibri-Bold"/>
              </a:rPr>
              <a:t>.</a:t>
            </a:r>
            <a:r>
              <a:rPr lang="fr-FR" noProof="0" dirty="0"/>
              <a:t> </a:t>
            </a:r>
            <a:br>
              <a:rPr lang="fr-FR" noProof="0" dirty="0"/>
            </a:br>
            <a:endParaRPr lang="fr-FR" noProof="0" dirty="0"/>
          </a:p>
        </p:txBody>
      </p:sp>
      <p:sp>
        <p:nvSpPr>
          <p:cNvPr id="13" name="Rectangle à coins arrondis 3">
            <a:extLst>
              <a:ext uri="{FF2B5EF4-FFF2-40B4-BE49-F238E27FC236}">
                <a16:creationId xmlns:a16="http://schemas.microsoft.com/office/drawing/2014/main" id="{706B82F1-A17A-F575-C896-EF0313B08C74}"/>
              </a:ext>
            </a:extLst>
          </p:cNvPr>
          <p:cNvSpPr/>
          <p:nvPr/>
        </p:nvSpPr>
        <p:spPr>
          <a:xfrm>
            <a:off x="2822319" y="4362758"/>
            <a:ext cx="7208261" cy="448986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  <a:latin typeface="Calibri-Bold"/>
              </a:rPr>
              <a:t>Réaliser des préparations microscopiques de différentes cellules.</a:t>
            </a:r>
            <a:endParaRPr lang="fr-FR" sz="2000" b="1" noProof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 descr="Une image contenant personne, Hygiène bucco-dentaire, brosse à dents, brosse&#10;&#10;Le contenu généré par l’IA peut être incorrect.">
            <a:extLst>
              <a:ext uri="{FF2B5EF4-FFF2-40B4-BE49-F238E27FC236}">
                <a16:creationId xmlns:a16="http://schemas.microsoft.com/office/drawing/2014/main" id="{30C68586-8CCC-361B-7DDC-C29B9AAEB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942" y="1754991"/>
            <a:ext cx="9735235" cy="2168018"/>
          </a:xfrm>
          <a:prstGeom prst="rect">
            <a:avLst/>
          </a:prstGeom>
        </p:spPr>
      </p:pic>
      <p:sp>
        <p:nvSpPr>
          <p:cNvPr id="12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0285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A444E45B-A266-B5C1-254C-9AD360C5E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907" y="236495"/>
            <a:ext cx="9895534" cy="450998"/>
          </a:xfrm>
        </p:spPr>
        <p:txBody>
          <a:bodyPr/>
          <a:lstStyle/>
          <a:p>
            <a:r>
              <a:rPr lang="fr-FR" noProof="0" dirty="0"/>
              <a:t>Faites attention! Je vais vous montrer comment je vais procéder pour réaliser une préparation au microscope . Notre tâche comporte une seule consigne.</a:t>
            </a: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id="{4733AE09-9CE4-57E0-52C4-EFE6B57E4E2B}"/>
              </a:ext>
            </a:extLst>
          </p:cNvPr>
          <p:cNvSpPr txBox="1">
            <a:spLocks/>
          </p:cNvSpPr>
          <p:nvPr/>
        </p:nvSpPr>
        <p:spPr>
          <a:xfrm>
            <a:off x="863907" y="693354"/>
            <a:ext cx="10277475" cy="3575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noProof="0" dirty="0"/>
              <a:t>Présenter la tâche et réaliser une démonstration devant les élèves pour leurs montrer comment on réalise une préparation au microscope .</a:t>
            </a:r>
          </a:p>
        </p:txBody>
      </p:sp>
      <p:pic>
        <p:nvPicPr>
          <p:cNvPr id="3" name="Image 2" descr="Une image contenant bateau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7961C87C-8087-D731-13E0-99C31D7C4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630" y="4918172"/>
            <a:ext cx="5577840" cy="134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C2C4665-FF77-2FE5-BCCE-87E1BE31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03" y="347786"/>
            <a:ext cx="9771257" cy="450416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une observation au microscope, je vais suivre les étapes suivantes : Premièrement.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788F584-7EC6-C7BC-C3BE-8E5DF573C129}"/>
              </a:ext>
            </a:extLst>
          </p:cNvPr>
          <p:cNvGrpSpPr/>
          <p:nvPr/>
        </p:nvGrpSpPr>
        <p:grpSpPr>
          <a:xfrm>
            <a:off x="679833" y="1153165"/>
            <a:ext cx="10326996" cy="510733"/>
            <a:chOff x="674378" y="1225112"/>
            <a:chExt cx="10326996" cy="510733"/>
          </a:xfrm>
        </p:grpSpPr>
        <p:sp>
          <p:nvSpPr>
            <p:cNvPr id="13" name="Google Shape;443;p19">
              <a:extLst>
                <a:ext uri="{FF2B5EF4-FFF2-40B4-BE49-F238E27FC236}">
                  <a16:creationId xmlns:a16="http://schemas.microsoft.com/office/drawing/2014/main" id="{922F37C9-DF1E-7567-B72E-DC905E2D9BED}"/>
                </a:ext>
              </a:extLst>
            </p:cNvPr>
            <p:cNvSpPr/>
            <p:nvPr/>
          </p:nvSpPr>
          <p:spPr>
            <a:xfrm>
              <a:off x="674378" y="1225112"/>
              <a:ext cx="10326996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     Je prélève mon échantillon.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D9629C67-56E0-C19C-4906-9A79C6CE4271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AB9B7C9E-4388-DF02-A57B-925D36BFE0CA}"/>
              </a:ext>
            </a:extLst>
          </p:cNvPr>
          <p:cNvSpPr txBox="1"/>
          <p:nvPr/>
        </p:nvSpPr>
        <p:spPr>
          <a:xfrm>
            <a:off x="1154530" y="1688318"/>
            <a:ext cx="5744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A- Face</a:t>
            </a:r>
            <a:r>
              <a:rPr lang="fr-FR" sz="2400" b="1" noProof="0" dirty="0">
                <a:solidFill>
                  <a:srgbClr val="242021"/>
                </a:solidFill>
                <a:latin typeface="Calibri" panose="020F0502020204030204" pitchFamily="34" charset="0"/>
              </a:rPr>
              <a:t> </a:t>
            </a:r>
            <a:r>
              <a:rPr lang="fr-FR" sz="2400" b="1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interne d’une écaille d’oignon. </a:t>
            </a:r>
            <a:endParaRPr lang="fr-FR" sz="2400" b="1" noProof="0" dirty="0"/>
          </a:p>
        </p:txBody>
      </p:sp>
      <p:pic>
        <p:nvPicPr>
          <p:cNvPr id="4" name="Image 3" descr="Une image contenant croquis, dessin, conception, épée&#10;&#10;Description générée automatiquement">
            <a:extLst>
              <a:ext uri="{FF2B5EF4-FFF2-40B4-BE49-F238E27FC236}">
                <a16:creationId xmlns:a16="http://schemas.microsoft.com/office/drawing/2014/main" id="{BDDE104D-641F-AC7E-DDE3-3B46C423C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97" y="2257649"/>
            <a:ext cx="1905950" cy="2712543"/>
          </a:xfrm>
          <a:prstGeom prst="rect">
            <a:avLst/>
          </a:prstGeom>
        </p:spPr>
      </p:pic>
      <p:pic>
        <p:nvPicPr>
          <p:cNvPr id="5" name="Picture 2" descr="Observation des cellules d’une écaille de bulbe d’oignon allium Cépa">
            <a:extLst>
              <a:ext uri="{FF2B5EF4-FFF2-40B4-BE49-F238E27FC236}">
                <a16:creationId xmlns:a16="http://schemas.microsoft.com/office/drawing/2014/main" id="{306739F1-C135-C2CE-682F-C27A0238A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b="4062"/>
          <a:stretch/>
        </p:blipFill>
        <p:spPr bwMode="auto">
          <a:xfrm>
            <a:off x="2459221" y="2243257"/>
            <a:ext cx="4315800" cy="2729787"/>
          </a:xfrm>
          <a:prstGeom prst="rect">
            <a:avLst/>
          </a:prstGeom>
          <a:noFill/>
          <a:ln w="19050">
            <a:solidFill>
              <a:srgbClr val="0852A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D32DB59-3C9F-5089-77E8-BA9217C819E8}"/>
              </a:ext>
            </a:extLst>
          </p:cNvPr>
          <p:cNvSpPr txBox="1"/>
          <p:nvPr/>
        </p:nvSpPr>
        <p:spPr>
          <a:xfrm>
            <a:off x="1408982" y="5170191"/>
            <a:ext cx="8781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  <a:sym typeface="Wingdings" panose="05000000000000000000" pitchFamily="2" charset="2"/>
              </a:rPr>
              <a:t> </a:t>
            </a:r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</a:rPr>
              <a:t>Je découpe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environ 1 cm</a:t>
            </a:r>
            <a:r>
              <a:rPr lang="fr-FR" sz="2400" b="0" i="0" baseline="3000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2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fr-FR" sz="2400" noProof="0" dirty="0">
                <a:solidFill>
                  <a:srgbClr val="FF0000"/>
                </a:solidFill>
                <a:latin typeface="Script MT Bold" panose="03040602040607080904" pitchFamily="66" charset="0"/>
              </a:rPr>
              <a:t>de la face interne d’une écaille d’oignon.</a:t>
            </a:r>
            <a:endParaRPr lang="fr-FR" sz="2400" noProof="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E6DA21D-A263-2E41-4A9D-8FA194D1040C}"/>
              </a:ext>
            </a:extLst>
          </p:cNvPr>
          <p:cNvSpPr txBox="1"/>
          <p:nvPr/>
        </p:nvSpPr>
        <p:spPr>
          <a:xfrm>
            <a:off x="1408982" y="5563943"/>
            <a:ext cx="82970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  <a:sym typeface="Wingdings" panose="05000000000000000000" pitchFamily="2" charset="2"/>
              </a:rPr>
              <a:t> </a:t>
            </a:r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</a:rPr>
              <a:t>Je prélève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l’échantillon à l’aide d’une </a:t>
            </a:r>
            <a:r>
              <a:rPr lang="fr-FR" sz="2400" b="0" i="0" noProof="0" dirty="0">
                <a:solidFill>
                  <a:srgbClr val="FF0000"/>
                </a:solidFill>
                <a:effectLst/>
                <a:latin typeface="Script MT Bold" panose="03040602040607080904" pitchFamily="66" charset="0"/>
              </a:rPr>
              <a:t>pince.</a:t>
            </a:r>
            <a:endParaRPr lang="fr-FR" sz="2400" noProof="0" dirty="0">
              <a:solidFill>
                <a:srgbClr val="FF0000"/>
              </a:solidFill>
              <a:latin typeface="Script MT Bold" panose="030406020406070809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27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A9B83-DD9B-0E78-AD8A-B0EF7E826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7D41A21-CFBB-701C-9678-284078A3B84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6219049-6417-67B8-C08D-5CEBEA563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03" y="347786"/>
            <a:ext cx="9771257" cy="450416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une observation au microscope , je vais suivre les étapes suivantes : Premièrement.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C0C8AEB-ED64-793C-879C-F752712BFC66}"/>
              </a:ext>
            </a:extLst>
          </p:cNvPr>
          <p:cNvGrpSpPr/>
          <p:nvPr/>
        </p:nvGrpSpPr>
        <p:grpSpPr>
          <a:xfrm>
            <a:off x="679833" y="1153165"/>
            <a:ext cx="10326996" cy="510733"/>
            <a:chOff x="674378" y="1225112"/>
            <a:chExt cx="10326996" cy="510733"/>
          </a:xfrm>
        </p:grpSpPr>
        <p:sp>
          <p:nvSpPr>
            <p:cNvPr id="13" name="Google Shape;443;p19">
              <a:extLst>
                <a:ext uri="{FF2B5EF4-FFF2-40B4-BE49-F238E27FC236}">
                  <a16:creationId xmlns:a16="http://schemas.microsoft.com/office/drawing/2014/main" id="{7EF64F83-5398-8F00-C84A-631DA5185037}"/>
                </a:ext>
              </a:extLst>
            </p:cNvPr>
            <p:cNvSpPr/>
            <p:nvPr/>
          </p:nvSpPr>
          <p:spPr>
            <a:xfrm>
              <a:off x="674378" y="1225112"/>
              <a:ext cx="10326996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     Je prélève mon échantillon.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FA9D6CFF-BF3C-8C2D-784D-1282317FB357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DF01ACA-FCB6-F137-24EB-AAB49909D69B}"/>
              </a:ext>
            </a:extLst>
          </p:cNvPr>
          <p:cNvSpPr txBox="1"/>
          <p:nvPr/>
        </p:nvSpPr>
        <p:spPr>
          <a:xfrm>
            <a:off x="1154531" y="1722577"/>
            <a:ext cx="3856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B- Epithélium buccal. </a:t>
            </a:r>
            <a:endParaRPr lang="fr-FR" sz="2400" b="1" noProof="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7DFD1CE-EC50-E27A-A3C8-90CAD7B9DBB8}"/>
              </a:ext>
            </a:extLst>
          </p:cNvPr>
          <p:cNvSpPr txBox="1"/>
          <p:nvPr/>
        </p:nvSpPr>
        <p:spPr>
          <a:xfrm>
            <a:off x="1631302" y="5333728"/>
            <a:ext cx="89293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  <a:sym typeface="Wingdings" panose="05000000000000000000" pitchFamily="2" charset="2"/>
              </a:rPr>
              <a:t> </a:t>
            </a:r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</a:rPr>
              <a:t>A l’aide d’un coton tige, je frotte légèrement l’intérieur de la joue.</a:t>
            </a:r>
          </a:p>
        </p:txBody>
      </p:sp>
      <p:pic>
        <p:nvPicPr>
          <p:cNvPr id="2" name="Image 954" descr="CellCAN">
            <a:extLst>
              <a:ext uri="{FF2B5EF4-FFF2-40B4-BE49-F238E27FC236}">
                <a16:creationId xmlns:a16="http://schemas.microsoft.com/office/drawing/2014/main" id="{7A9ACA95-E86C-BA77-1C0F-DDD1FA9B9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974" y="2422722"/>
            <a:ext cx="4692714" cy="2610971"/>
          </a:xfrm>
          <a:prstGeom prst="rect">
            <a:avLst/>
          </a:prstGeom>
          <a:ln w="19050">
            <a:solidFill>
              <a:srgbClr val="0852A4"/>
            </a:solidFill>
          </a:ln>
        </p:spPr>
      </p:pic>
    </p:spTree>
    <p:extLst>
      <p:ext uri="{BB962C8B-B14F-4D97-AF65-F5344CB8AC3E}">
        <p14:creationId xmlns:p14="http://schemas.microsoft.com/office/powerpoint/2010/main" val="2582379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053E9-427F-B927-7005-CB00E635E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7303DE9-A4FA-2576-6377-73FF377706E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02F930C2-A301-8AC9-AC19-1B20E926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03" y="347786"/>
            <a:ext cx="9771257" cy="450416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une observation au microscope , je vais suivre les étapes suivantes : Premièrement.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F716F8-450A-0E55-5A85-F726B206EDAD}"/>
              </a:ext>
            </a:extLst>
          </p:cNvPr>
          <p:cNvGrpSpPr/>
          <p:nvPr/>
        </p:nvGrpSpPr>
        <p:grpSpPr>
          <a:xfrm>
            <a:off x="679833" y="1153165"/>
            <a:ext cx="10326996" cy="510733"/>
            <a:chOff x="674378" y="1225112"/>
            <a:chExt cx="10326996" cy="510733"/>
          </a:xfrm>
        </p:grpSpPr>
        <p:sp>
          <p:nvSpPr>
            <p:cNvPr id="13" name="Google Shape;443;p19">
              <a:extLst>
                <a:ext uri="{FF2B5EF4-FFF2-40B4-BE49-F238E27FC236}">
                  <a16:creationId xmlns:a16="http://schemas.microsoft.com/office/drawing/2014/main" id="{1AB4B30A-90FF-5EB1-66BE-50279483A6D4}"/>
                </a:ext>
              </a:extLst>
            </p:cNvPr>
            <p:cNvSpPr/>
            <p:nvPr/>
          </p:nvSpPr>
          <p:spPr>
            <a:xfrm>
              <a:off x="674378" y="1225112"/>
              <a:ext cx="10326996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     Je prélève mon échantillon.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1F786327-F65A-ECDD-0E74-EF3F1E7D6BE6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05CD550-25DD-F2CD-100F-CF582C3B1357}"/>
              </a:ext>
            </a:extLst>
          </p:cNvPr>
          <p:cNvSpPr txBox="1"/>
          <p:nvPr/>
        </p:nvSpPr>
        <p:spPr>
          <a:xfrm>
            <a:off x="1185171" y="1717735"/>
            <a:ext cx="3856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C- Yaourt. </a:t>
            </a:r>
            <a:endParaRPr lang="fr-FR" sz="2400" b="1" noProof="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0C3B13-0F7E-11A7-17F4-C249AC5EAEDC}"/>
              </a:ext>
            </a:extLst>
          </p:cNvPr>
          <p:cNvSpPr txBox="1"/>
          <p:nvPr/>
        </p:nvSpPr>
        <p:spPr>
          <a:xfrm>
            <a:off x="1491343" y="5787291"/>
            <a:ext cx="100780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  <a:sym typeface="Wingdings" panose="05000000000000000000" pitchFamily="2" charset="2"/>
              </a:rPr>
              <a:t> </a:t>
            </a:r>
            <a:r>
              <a:rPr lang="fr-FR" sz="2400" b="1" i="0" noProof="0" dirty="0">
                <a:solidFill>
                  <a:srgbClr val="242021"/>
                </a:solidFill>
                <a:effectLst/>
                <a:latin typeface="Calibri-Bold"/>
              </a:rPr>
              <a:t>À l’aide d’une pince, je prélève une petite quantité de Yaourt périmé.</a:t>
            </a:r>
          </a:p>
        </p:txBody>
      </p:sp>
      <p:pic>
        <p:nvPicPr>
          <p:cNvPr id="5" name="Picture 4" descr="A person holding tweezers over a yogurt&#10;&#10;Description automatically generated">
            <a:extLst>
              <a:ext uri="{FF2B5EF4-FFF2-40B4-BE49-F238E27FC236}">
                <a16:creationId xmlns:a16="http://schemas.microsoft.com/office/drawing/2014/main" id="{49DD1293-854C-8E4F-BFB1-1A4CAF56C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781" y="2339522"/>
            <a:ext cx="5413366" cy="3144375"/>
          </a:xfrm>
          <a:prstGeom prst="rect">
            <a:avLst/>
          </a:prstGeom>
          <a:ln w="28575">
            <a:solidFill>
              <a:srgbClr val="0852A4"/>
            </a:solidFill>
          </a:ln>
        </p:spPr>
      </p:pic>
    </p:spTree>
    <p:extLst>
      <p:ext uri="{BB962C8B-B14F-4D97-AF65-F5344CB8AC3E}">
        <p14:creationId xmlns:p14="http://schemas.microsoft.com/office/powerpoint/2010/main" val="2858438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B3C0-BE18-61B4-D3B8-1C9CCF5E3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C4CD135-6114-72F8-D25B-7B920DF6EC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46FA76A-657D-3351-836C-963C66BBCCED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EFF9562D-3E89-B3B8-FB0F-0C1D524FFA53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Je réalise ma préparation microscopique.</a:t>
              </a:r>
              <a:endParaRPr lang="fr-FR" sz="2300" b="1" spc="-50" noProof="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38D27C4-CF45-6089-1083-45458706B566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B6B47214-4B71-2388-72E8-44508A65A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832" y="2606364"/>
            <a:ext cx="4980336" cy="316689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397BC86-CAD7-F2CC-5B15-DE25C15BE6D1}"/>
              </a:ext>
            </a:extLst>
          </p:cNvPr>
          <p:cNvSpPr txBox="1"/>
          <p:nvPr/>
        </p:nvSpPr>
        <p:spPr>
          <a:xfrm>
            <a:off x="696080" y="1897454"/>
            <a:ext cx="112952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noProof="0" dirty="0">
                <a:solidFill>
                  <a:srgbClr val="F15D4D"/>
                </a:solidFill>
                <a:effectLst/>
                <a:latin typeface="Calibri-Bold"/>
              </a:rPr>
              <a:t>2.1. </a:t>
            </a:r>
            <a:r>
              <a:rPr lang="fr-FR" sz="2800" b="1" i="0" noProof="0" dirty="0">
                <a:solidFill>
                  <a:srgbClr val="242021"/>
                </a:solidFill>
                <a:effectLst/>
                <a:latin typeface="Calibri-Bold"/>
              </a:rPr>
              <a:t>Je dépose 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une </a:t>
            </a:r>
            <a:r>
              <a:rPr lang="fr-FR" sz="2800" b="1" i="0" noProof="0" dirty="0">
                <a:solidFill>
                  <a:srgbClr val="FF0000"/>
                </a:solidFill>
                <a:effectLst/>
                <a:latin typeface="Script MT Bold" panose="03040602040607080904" pitchFamily="66" charset="0"/>
              </a:rPr>
              <a:t>goutte de colorant 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et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</a:rPr>
              <a:t>l’échantillon</a:t>
            </a:r>
            <a:r>
              <a:rPr lang="fr-FR" sz="2800" noProof="0" dirty="0">
                <a:solidFill>
                  <a:srgbClr val="242021"/>
                </a:solidFill>
                <a:latin typeface="Calibri" panose="020F0502020204030204" pitchFamily="34" charset="0"/>
              </a:rPr>
              <a:t> prélevé sur la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</a:rPr>
              <a:t>lame</a:t>
            </a:r>
            <a:r>
              <a:rPr lang="fr-FR" sz="2800" noProof="0" dirty="0">
                <a:solidFill>
                  <a:srgbClr val="242021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4F4E807-6B29-B0E1-C7DE-BC7784AB3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03" y="347786"/>
            <a:ext cx="9771257" cy="450416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deuxième étape : </a:t>
            </a:r>
          </a:p>
        </p:txBody>
      </p:sp>
    </p:spTree>
    <p:extLst>
      <p:ext uri="{BB962C8B-B14F-4D97-AF65-F5344CB8AC3E}">
        <p14:creationId xmlns:p14="http://schemas.microsoft.com/office/powerpoint/2010/main" val="239394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F34F7-585E-081E-70CC-F9D7DCF63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B001AB7-027E-3405-A082-429D81DC73F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8B820932-F87C-4457-256E-3A953484E728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C21C1EAA-612A-BD1E-84AF-89E75F826172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Je réalise ma préparation microscopique.</a:t>
              </a:r>
              <a:endParaRPr lang="fr-FR" sz="2300" b="1" spc="-50" noProof="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FE57B987-9773-8AEC-359F-6574B7177212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32F49FD0-38D2-A179-4F94-033D95FD58B2}"/>
              </a:ext>
            </a:extLst>
          </p:cNvPr>
          <p:cNvSpPr txBox="1"/>
          <p:nvPr/>
        </p:nvSpPr>
        <p:spPr>
          <a:xfrm>
            <a:off x="696080" y="1897454"/>
            <a:ext cx="112952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noProof="0" dirty="0">
                <a:solidFill>
                  <a:srgbClr val="F15D4D"/>
                </a:solidFill>
                <a:effectLst/>
                <a:latin typeface="Calibri-Bold"/>
              </a:rPr>
              <a:t>2.2. </a:t>
            </a:r>
            <a:r>
              <a:rPr lang="fr-FR" sz="2800" b="1" i="0" noProof="0" dirty="0">
                <a:solidFill>
                  <a:srgbClr val="242021"/>
                </a:solidFill>
                <a:effectLst/>
                <a:latin typeface="Calibri-Bold"/>
              </a:rPr>
              <a:t>Je dépose 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Je dépose le bord inférieur de </a:t>
            </a:r>
            <a:r>
              <a:rPr lang="fr-FR" sz="2800" b="1" noProof="0" dirty="0">
                <a:solidFill>
                  <a:srgbClr val="FF0000"/>
                </a:solidFill>
                <a:effectLst/>
                <a:latin typeface="Script MT Bold" panose="03040602040607080904" pitchFamily="66" charset="0"/>
              </a:rPr>
              <a:t>la lamelle 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sur </a:t>
            </a:r>
            <a:r>
              <a:rPr lang="fr-FR" sz="2800" b="1" i="0" noProof="0" dirty="0">
                <a:solidFill>
                  <a:srgbClr val="FF0000"/>
                </a:solidFill>
                <a:effectLst/>
                <a:latin typeface="Script MT Bold" panose="03040602040607080904" pitchFamily="66" charset="0"/>
              </a:rPr>
              <a:t>la lame</a:t>
            </a:r>
            <a:r>
              <a:rPr lang="fr-FR" sz="2800" noProof="0" dirty="0">
                <a:solidFill>
                  <a:srgbClr val="242021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3" name="Image 2" descr="Une image contenant clipart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7CDAC59-A925-B9B7-8B11-7AA7480AF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058" y="2779977"/>
            <a:ext cx="52197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05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379B2-CD2C-EBD9-86A6-6BAC609FB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1ACE9E16-2134-8F34-9FF3-A8D2F5480A1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AD1339BD-155D-E3B2-55AA-7ABB65ABE2ED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6E18E42F-C2B7-0386-B29E-2C1E4D5D0108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Je réalise ma préparation microscopique.</a:t>
              </a:r>
              <a:endParaRPr lang="fr-FR" sz="2300" b="1" spc="-50" noProof="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E0462879-ACEB-2482-A523-85056ADBD323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67659B0F-247B-482C-5BD2-0ED20898D008}"/>
              </a:ext>
            </a:extLst>
          </p:cNvPr>
          <p:cNvSpPr txBox="1"/>
          <p:nvPr/>
        </p:nvSpPr>
        <p:spPr>
          <a:xfrm>
            <a:off x="696080" y="1897454"/>
            <a:ext cx="112952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noProof="0" dirty="0">
                <a:solidFill>
                  <a:srgbClr val="F15D4D"/>
                </a:solidFill>
                <a:effectLst/>
                <a:latin typeface="Calibri-Bold"/>
              </a:rPr>
              <a:t>2.3. </a:t>
            </a:r>
            <a:r>
              <a:rPr lang="fr-FR" sz="2800" b="1" dirty="0">
                <a:solidFill>
                  <a:srgbClr val="242021"/>
                </a:solidFill>
                <a:latin typeface="Calibri-Bold"/>
              </a:rPr>
              <a:t>Je recouvre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doucement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</a:rPr>
              <a:t>l’échantillon</a:t>
            </a:r>
            <a:r>
              <a:rPr lang="fr-FR" sz="28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par </a:t>
            </a:r>
            <a:r>
              <a:rPr lang="fr-FR" sz="2800" b="1" noProof="0" dirty="0">
                <a:solidFill>
                  <a:srgbClr val="FF0000"/>
                </a:solidFill>
                <a:effectLst/>
                <a:latin typeface="Script MT Bold" panose="03040602040607080904" pitchFamily="66" charset="0"/>
              </a:rPr>
              <a:t>la lamelle</a:t>
            </a:r>
            <a:r>
              <a:rPr lang="fr-FR" sz="2800" noProof="0" dirty="0">
                <a:solidFill>
                  <a:srgbClr val="242021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4" name="Image 3" descr="Une image contenant clipart, croquis, diagramm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E98A50C-1D11-7A72-BE10-5837B6D76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037" y="2722651"/>
            <a:ext cx="473392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58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A6CE5-B9ED-9D4F-DB34-248A0B856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D51A38D-3E94-25FD-7354-53F12E127E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B7E56980-BC54-D2E4-E20A-82B73F8A6A6D}"/>
              </a:ext>
            </a:extLst>
          </p:cNvPr>
          <p:cNvGrpSpPr/>
          <p:nvPr/>
        </p:nvGrpSpPr>
        <p:grpSpPr>
          <a:xfrm>
            <a:off x="458730" y="1084744"/>
            <a:ext cx="10326997" cy="510733"/>
            <a:chOff x="674377" y="1225112"/>
            <a:chExt cx="10326997" cy="510733"/>
          </a:xfrm>
        </p:grpSpPr>
        <p:sp>
          <p:nvSpPr>
            <p:cNvPr id="8" name="Google Shape;443;p19">
              <a:extLst>
                <a:ext uri="{FF2B5EF4-FFF2-40B4-BE49-F238E27FC236}">
                  <a16:creationId xmlns:a16="http://schemas.microsoft.com/office/drawing/2014/main" id="{79E6DFD6-B5A1-A030-B44B-BA373EAAFDFE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3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     J’observe ma préparation au microscope optique.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DEF9326-C2F4-0154-05C4-1C0985CEE700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Image 1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9D8BF4ED-7357-91EF-C9E7-83404EE49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44620" y="1714860"/>
            <a:ext cx="2912886" cy="4930887"/>
          </a:xfrm>
          <a:prstGeom prst="rect">
            <a:avLst/>
          </a:prstGeom>
          <a:ln w="19050">
            <a:noFill/>
            <a:prstDash val="sysDash"/>
          </a:ln>
        </p:spPr>
      </p:pic>
      <p:sp>
        <p:nvSpPr>
          <p:cNvPr id="3" name="Zone de texte 977">
            <a:extLst>
              <a:ext uri="{FF2B5EF4-FFF2-40B4-BE49-F238E27FC236}">
                <a16:creationId xmlns:a16="http://schemas.microsoft.com/office/drawing/2014/main" id="{A9C2A55B-9CC9-83D9-C115-67A546CF3C81}"/>
              </a:ext>
            </a:extLst>
          </p:cNvPr>
          <p:cNvSpPr txBox="1"/>
          <p:nvPr/>
        </p:nvSpPr>
        <p:spPr>
          <a:xfrm>
            <a:off x="1959429" y="4243598"/>
            <a:ext cx="1707502" cy="691530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kern="0"/>
            </a:defPPr>
            <a:lvl1pPr marL="0" algn="l" defTabSz="914400" rtl="0" eaLnBrk="1" latinLnBrk="0" hangingPunct="1">
              <a:lnSpc>
                <a:spcPct val="107000"/>
              </a:lnSpc>
              <a:spcAft>
                <a:spcPts val="800"/>
              </a:spcAft>
              <a:defRPr sz="1200" kern="12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La préparation microscopique</a:t>
            </a:r>
          </a:p>
          <a:p>
            <a:r>
              <a:rPr lang="fr-FR" sz="1800" dirty="0"/>
              <a:t> 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135F1F6B-5843-2ACD-5914-D468ED3145E9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666931" y="4589363"/>
            <a:ext cx="162196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TextBox 28">
            <a:extLst>
              <a:ext uri="{FF2B5EF4-FFF2-40B4-BE49-F238E27FC236}">
                <a16:creationId xmlns:a16="http://schemas.microsoft.com/office/drawing/2014/main" id="{A94408D2-60A4-BBFA-884B-BBE8EB3C89DD}"/>
              </a:ext>
            </a:extLst>
          </p:cNvPr>
          <p:cNvSpPr txBox="1"/>
          <p:nvPr/>
        </p:nvSpPr>
        <p:spPr>
          <a:xfrm>
            <a:off x="473408" y="1877070"/>
            <a:ext cx="4679543" cy="919401"/>
          </a:xfrm>
          <a:prstGeom prst="roundRect">
            <a:avLst/>
          </a:prstGeom>
          <a:solidFill>
            <a:srgbClr val="EDF2F9"/>
          </a:solidFill>
          <a:ln>
            <a:solidFill>
              <a:srgbClr val="00456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200" b="1" noProof="0" dirty="0">
                <a:solidFill>
                  <a:schemeClr val="accent1"/>
                </a:solidFill>
              </a:rPr>
              <a:t>3.1. Je place </a:t>
            </a:r>
            <a:r>
              <a:rPr lang="fr-FR" sz="2200" noProof="0" dirty="0"/>
              <a:t>ma </a:t>
            </a:r>
            <a:r>
              <a:rPr lang="fr-FR" sz="2400" dirty="0">
                <a:solidFill>
                  <a:srgbClr val="FF0000"/>
                </a:solidFill>
                <a:latin typeface="Script MT Bold" panose="03040602040607080904" pitchFamily="66" charset="0"/>
              </a:rPr>
              <a:t>La préparation microscopique </a:t>
            </a:r>
            <a:r>
              <a:rPr lang="fr-FR" sz="2200" noProof="0" dirty="0"/>
              <a:t>sur </a:t>
            </a:r>
            <a:r>
              <a:rPr lang="fr-FR" sz="2400" dirty="0">
                <a:solidFill>
                  <a:srgbClr val="FF0000"/>
                </a:solidFill>
                <a:latin typeface="Script MT Bold" panose="03040602040607080904" pitchFamily="66" charset="0"/>
              </a:rPr>
              <a:t>platine</a:t>
            </a:r>
            <a:r>
              <a:rPr lang="fr-FR" sz="2200" b="1" noProof="0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74FD1DFF-0182-DBB5-E577-5377E390DB82}"/>
              </a:ext>
            </a:extLst>
          </p:cNvPr>
          <p:cNvSpPr txBox="1"/>
          <p:nvPr/>
        </p:nvSpPr>
        <p:spPr>
          <a:xfrm>
            <a:off x="7199736" y="2149486"/>
            <a:ext cx="4304909" cy="1293971"/>
          </a:xfrm>
          <a:prstGeom prst="roundRect">
            <a:avLst/>
          </a:prstGeom>
          <a:solidFill>
            <a:srgbClr val="EDF2F9"/>
          </a:solidFill>
          <a:ln>
            <a:solidFill>
              <a:srgbClr val="00456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200" b="1" noProof="0" dirty="0">
                <a:solidFill>
                  <a:schemeClr val="accent1"/>
                </a:solidFill>
              </a:rPr>
              <a:t>3.2. J’observe </a:t>
            </a:r>
            <a:r>
              <a:rPr lang="fr-FR" sz="2200" noProof="0" dirty="0"/>
              <a:t>mon échantillon en utilisant l’objectif à </a:t>
            </a:r>
            <a:r>
              <a:rPr lang="fr-FR" sz="2400" dirty="0">
                <a:solidFill>
                  <a:srgbClr val="FF0000"/>
                </a:solidFill>
                <a:latin typeface="Script MT Bold" panose="03040602040607080904" pitchFamily="66" charset="0"/>
              </a:rPr>
              <a:t>faible grossissement</a:t>
            </a:r>
            <a:r>
              <a:rPr lang="fr-FR" sz="2200" noProof="0" dirty="0">
                <a:solidFill>
                  <a:srgbClr val="FF0000"/>
                </a:solidFill>
                <a:latin typeface="Script MT Bold" panose="03040602040607080904" pitchFamily="66" charset="0"/>
              </a:rPr>
              <a:t>.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79819E9-BDCD-7DA3-3705-DC58F6313E74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5622228" y="2796472"/>
            <a:ext cx="1577508" cy="1383831"/>
          </a:xfrm>
          <a:prstGeom prst="straightConnector1">
            <a:avLst/>
          </a:prstGeom>
          <a:ln w="28575">
            <a:solidFill>
              <a:srgbClr val="0852A4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Zone de texte 977">
            <a:extLst>
              <a:ext uri="{FF2B5EF4-FFF2-40B4-BE49-F238E27FC236}">
                <a16:creationId xmlns:a16="http://schemas.microsoft.com/office/drawing/2014/main" id="{0F21956A-35BB-F396-97BE-EF42EBF502FE}"/>
              </a:ext>
            </a:extLst>
          </p:cNvPr>
          <p:cNvSpPr txBox="1"/>
          <p:nvPr/>
        </p:nvSpPr>
        <p:spPr>
          <a:xfrm>
            <a:off x="2091390" y="5349752"/>
            <a:ext cx="1137002" cy="423503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Platine</a:t>
            </a:r>
            <a:r>
              <a:rPr lang="fr-FR" sz="2000" noProof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D837314-CC1C-0C96-B893-CF695225D1A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228392" y="5003989"/>
            <a:ext cx="2024743" cy="5575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7" name="Picture 9" descr="Lame de microscope pour immunohistochimie - HistoBond®+ - Paul Marienfeld">
            <a:extLst>
              <a:ext uri="{FF2B5EF4-FFF2-40B4-BE49-F238E27FC236}">
                <a16:creationId xmlns:a16="http://schemas.microsoft.com/office/drawing/2014/main" id="{1C30A939-7734-ACAF-5252-976F52FDC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4938">
            <a:off x="5133649" y="4513870"/>
            <a:ext cx="915746" cy="251827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81055AFB-B465-EB99-46F2-3B8EF41C8C0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813180" y="2796471"/>
            <a:ext cx="2097718" cy="1543423"/>
          </a:xfrm>
          <a:prstGeom prst="straightConnector1">
            <a:avLst/>
          </a:prstGeom>
          <a:ln w="28575">
            <a:solidFill>
              <a:srgbClr val="0852A4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878B13AA-3C9F-43F8-056A-FFD61846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03" y="347786"/>
            <a:ext cx="9771257" cy="450416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trois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ième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étape : </a:t>
            </a:r>
          </a:p>
        </p:txBody>
      </p:sp>
    </p:spTree>
    <p:extLst>
      <p:ext uri="{BB962C8B-B14F-4D97-AF65-F5344CB8AC3E}">
        <p14:creationId xmlns:p14="http://schemas.microsoft.com/office/powerpoint/2010/main" val="243126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9CE0D-1D15-97BB-FC5F-A2327A26C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7CBF201-F991-4179-1DCB-2C5B02A755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1ADBB530-82F8-4E97-A9BA-90C2CC310252}"/>
              </a:ext>
            </a:extLst>
          </p:cNvPr>
          <p:cNvGrpSpPr/>
          <p:nvPr/>
        </p:nvGrpSpPr>
        <p:grpSpPr>
          <a:xfrm>
            <a:off x="1141866" y="1257820"/>
            <a:ext cx="9630669" cy="3364980"/>
            <a:chOff x="1183291" y="1526267"/>
            <a:chExt cx="8047879" cy="3835347"/>
          </a:xfrm>
        </p:grpSpPr>
        <p:grpSp>
          <p:nvGrpSpPr>
            <p:cNvPr id="3" name="Google Shape;1743;p35">
              <a:extLst>
                <a:ext uri="{FF2B5EF4-FFF2-40B4-BE49-F238E27FC236}">
                  <a16:creationId xmlns:a16="http://schemas.microsoft.com/office/drawing/2014/main" id="{CA9D4FBB-91F0-829A-FB53-6D889EF58AF4}"/>
                </a:ext>
              </a:extLst>
            </p:cNvPr>
            <p:cNvGrpSpPr/>
            <p:nvPr/>
          </p:nvGrpSpPr>
          <p:grpSpPr>
            <a:xfrm>
              <a:off x="5038055" y="3467592"/>
              <a:ext cx="88960" cy="1084749"/>
              <a:chOff x="5117952" y="2967078"/>
              <a:chExt cx="66720" cy="831360"/>
            </a:xfrm>
          </p:grpSpPr>
          <p:sp>
            <p:nvSpPr>
              <p:cNvPr id="50" name="Google Shape;1744;p35">
                <a:extLst>
                  <a:ext uri="{FF2B5EF4-FFF2-40B4-BE49-F238E27FC236}">
                    <a16:creationId xmlns:a16="http://schemas.microsoft.com/office/drawing/2014/main" id="{90CCF5BE-4AD6-6E48-05DA-169FDDE34CBF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" name="Google Shape;1745;p35">
                <a:extLst>
                  <a:ext uri="{FF2B5EF4-FFF2-40B4-BE49-F238E27FC236}">
                    <a16:creationId xmlns:a16="http://schemas.microsoft.com/office/drawing/2014/main" id="{B183B50F-4544-FE92-4C54-D3D06FA98111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" name="Google Shape;1746;p35">
                <a:extLst>
                  <a:ext uri="{FF2B5EF4-FFF2-40B4-BE49-F238E27FC236}">
                    <a16:creationId xmlns:a16="http://schemas.microsoft.com/office/drawing/2014/main" id="{2F3B1FF2-B3EB-DBD5-7CE1-AB6AF2514750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" name="Google Shape;1747;p35">
                <a:extLst>
                  <a:ext uri="{FF2B5EF4-FFF2-40B4-BE49-F238E27FC236}">
                    <a16:creationId xmlns:a16="http://schemas.microsoft.com/office/drawing/2014/main" id="{B9EA15C1-583E-6C71-C734-BEBC7D7B6BE7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" name="Google Shape;1748;p35">
                <a:extLst>
                  <a:ext uri="{FF2B5EF4-FFF2-40B4-BE49-F238E27FC236}">
                    <a16:creationId xmlns:a16="http://schemas.microsoft.com/office/drawing/2014/main" id="{7151BFCC-E424-5FC9-4450-ED25148336ED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5" name="Google Shape;1749;p35">
                <a:extLst>
                  <a:ext uri="{FF2B5EF4-FFF2-40B4-BE49-F238E27FC236}">
                    <a16:creationId xmlns:a16="http://schemas.microsoft.com/office/drawing/2014/main" id="{AEBC5D3D-2C20-05E5-12BB-35EF7A8CAF82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6" name="Google Shape;1750;p35">
                <a:extLst>
                  <a:ext uri="{FF2B5EF4-FFF2-40B4-BE49-F238E27FC236}">
                    <a16:creationId xmlns:a16="http://schemas.microsoft.com/office/drawing/2014/main" id="{B1FE8E9B-2378-15EA-A630-00EE2B2D7A93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7" name="Google Shape;1751;p35">
                <a:extLst>
                  <a:ext uri="{FF2B5EF4-FFF2-40B4-BE49-F238E27FC236}">
                    <a16:creationId xmlns:a16="http://schemas.microsoft.com/office/drawing/2014/main" id="{E4F7A0FC-332C-268A-D293-5E0EBCCB65FA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8" name="Google Shape;1752;p35">
                <a:extLst>
                  <a:ext uri="{FF2B5EF4-FFF2-40B4-BE49-F238E27FC236}">
                    <a16:creationId xmlns:a16="http://schemas.microsoft.com/office/drawing/2014/main" id="{1617F710-A309-72E5-57A7-A6FCE27BE051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9" name="Google Shape;1753;p35">
                <a:extLst>
                  <a:ext uri="{FF2B5EF4-FFF2-40B4-BE49-F238E27FC236}">
                    <a16:creationId xmlns:a16="http://schemas.microsoft.com/office/drawing/2014/main" id="{0C7399BC-6FD9-C8DC-91C7-BAE5502CDC4A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" name="Google Shape;1754;p35">
              <a:extLst>
                <a:ext uri="{FF2B5EF4-FFF2-40B4-BE49-F238E27FC236}">
                  <a16:creationId xmlns:a16="http://schemas.microsoft.com/office/drawing/2014/main" id="{87403D19-3568-70E1-4C3F-9AF300BCF8E4}"/>
                </a:ext>
              </a:extLst>
            </p:cNvPr>
            <p:cNvSpPr/>
            <p:nvPr/>
          </p:nvSpPr>
          <p:spPr>
            <a:xfrm>
              <a:off x="3615163" y="3579010"/>
              <a:ext cx="12757" cy="62171"/>
            </a:xfrm>
            <a:custGeom>
              <a:avLst/>
              <a:gdLst/>
              <a:ahLst/>
              <a:cxnLst/>
              <a:rect l="l" t="t" r="r" b="b"/>
              <a:pathLst>
                <a:path w="299" h="1489" extrusionOk="0">
                  <a:moveTo>
                    <a:pt x="1" y="1"/>
                  </a:moveTo>
                  <a:lnTo>
                    <a:pt x="1" y="1489"/>
                  </a:lnTo>
                  <a:lnTo>
                    <a:pt x="299" y="1489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1755;p35">
              <a:extLst>
                <a:ext uri="{FF2B5EF4-FFF2-40B4-BE49-F238E27FC236}">
                  <a16:creationId xmlns:a16="http://schemas.microsoft.com/office/drawing/2014/main" id="{128D99A7-AE05-81B1-B3E3-57D41E04633A}"/>
                </a:ext>
              </a:extLst>
            </p:cNvPr>
            <p:cNvSpPr/>
            <p:nvPr/>
          </p:nvSpPr>
          <p:spPr>
            <a:xfrm>
              <a:off x="3555216" y="3192250"/>
              <a:ext cx="2831988" cy="459369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7" y="1"/>
                  </a:moveTo>
                  <a:cubicBezTo>
                    <a:pt x="465" y="1"/>
                    <a:pt x="1" y="858"/>
                    <a:pt x="417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00" y="441"/>
                  </a:lnTo>
                  <a:cubicBezTo>
                    <a:pt x="32921" y="167"/>
                    <a:pt x="32624" y="1"/>
                    <a:pt x="32290" y="1"/>
                  </a:cubicBezTo>
                  <a:close/>
                </a:path>
              </a:pathLst>
            </a:custGeom>
            <a:solidFill>
              <a:srgbClr val="2B35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" name="Google Shape;1760;p35">
              <a:extLst>
                <a:ext uri="{FF2B5EF4-FFF2-40B4-BE49-F238E27FC236}">
                  <a16:creationId xmlns:a16="http://schemas.microsoft.com/office/drawing/2014/main" id="{AB679444-9DD6-5674-2FE9-0EBC9014AC86}"/>
                </a:ext>
              </a:extLst>
            </p:cNvPr>
            <p:cNvSpPr txBox="1"/>
            <p:nvPr/>
          </p:nvSpPr>
          <p:spPr>
            <a:xfrm>
              <a:off x="3676579" y="4510960"/>
              <a:ext cx="2916671" cy="850654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2000" b="1" spc="-5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Je réalise ma préparation microscopique</a:t>
              </a:r>
              <a:r>
                <a:rPr lang="fr-FR" sz="1867" b="1" dirty="0"/>
                <a:t>.</a:t>
              </a:r>
            </a:p>
          </p:txBody>
        </p:sp>
        <p:sp>
          <p:nvSpPr>
            <p:cNvPr id="7" name="Google Shape;1762;p35">
              <a:extLst>
                <a:ext uri="{FF2B5EF4-FFF2-40B4-BE49-F238E27FC236}">
                  <a16:creationId xmlns:a16="http://schemas.microsoft.com/office/drawing/2014/main" id="{053029BD-1086-FAE2-E078-7848C53F67BE}"/>
                </a:ext>
              </a:extLst>
            </p:cNvPr>
            <p:cNvSpPr/>
            <p:nvPr/>
          </p:nvSpPr>
          <p:spPr>
            <a:xfrm>
              <a:off x="9072269" y="3573989"/>
              <a:ext cx="13095" cy="62744"/>
            </a:xfrm>
            <a:custGeom>
              <a:avLst/>
              <a:gdLst/>
              <a:ahLst/>
              <a:cxnLst/>
              <a:rect l="l" t="t" r="r" b="b"/>
              <a:pathLst>
                <a:path w="298" h="1489" extrusionOk="0">
                  <a:moveTo>
                    <a:pt x="0" y="1"/>
                  </a:moveTo>
                  <a:lnTo>
                    <a:pt x="0" y="1489"/>
                  </a:lnTo>
                  <a:lnTo>
                    <a:pt x="298" y="1489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2" name="Google Shape;1806;p35">
              <a:extLst>
                <a:ext uri="{FF2B5EF4-FFF2-40B4-BE49-F238E27FC236}">
                  <a16:creationId xmlns:a16="http://schemas.microsoft.com/office/drawing/2014/main" id="{2A486B49-FE20-E589-2266-B8FF9DE97933}"/>
                </a:ext>
              </a:extLst>
            </p:cNvPr>
            <p:cNvGrpSpPr/>
            <p:nvPr/>
          </p:nvGrpSpPr>
          <p:grpSpPr>
            <a:xfrm rot="10800000">
              <a:off x="2415393" y="2441992"/>
              <a:ext cx="79917" cy="1094914"/>
              <a:chOff x="5117952" y="2967078"/>
              <a:chExt cx="66720" cy="831360"/>
            </a:xfrm>
          </p:grpSpPr>
          <p:sp>
            <p:nvSpPr>
              <p:cNvPr id="30" name="Google Shape;1807;p35">
                <a:extLst>
                  <a:ext uri="{FF2B5EF4-FFF2-40B4-BE49-F238E27FC236}">
                    <a16:creationId xmlns:a16="http://schemas.microsoft.com/office/drawing/2014/main" id="{710E2392-C700-06AE-58EB-23D7A367B421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" name="Google Shape;1808;p35">
                <a:extLst>
                  <a:ext uri="{FF2B5EF4-FFF2-40B4-BE49-F238E27FC236}">
                    <a16:creationId xmlns:a16="http://schemas.microsoft.com/office/drawing/2014/main" id="{918F3BFA-CD9B-F563-2556-38AF10521B66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" name="Google Shape;1809;p35">
                <a:extLst>
                  <a:ext uri="{FF2B5EF4-FFF2-40B4-BE49-F238E27FC236}">
                    <a16:creationId xmlns:a16="http://schemas.microsoft.com/office/drawing/2014/main" id="{CD639D14-4D45-1E56-F481-BB0F2B5DB542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" name="Google Shape;1810;p35">
                <a:extLst>
                  <a:ext uri="{FF2B5EF4-FFF2-40B4-BE49-F238E27FC236}">
                    <a16:creationId xmlns:a16="http://schemas.microsoft.com/office/drawing/2014/main" id="{372854AB-9FBD-E8FA-24F5-885F1BA6B8B1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" name="Google Shape;1811;p35">
                <a:extLst>
                  <a:ext uri="{FF2B5EF4-FFF2-40B4-BE49-F238E27FC236}">
                    <a16:creationId xmlns:a16="http://schemas.microsoft.com/office/drawing/2014/main" id="{38EF4EE8-128A-AD24-321B-91CC0625E61F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5" name="Google Shape;1812;p35">
                <a:extLst>
                  <a:ext uri="{FF2B5EF4-FFF2-40B4-BE49-F238E27FC236}">
                    <a16:creationId xmlns:a16="http://schemas.microsoft.com/office/drawing/2014/main" id="{434F9F30-97BC-16A9-F095-981CF81F32FA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6" name="Google Shape;1813;p35">
                <a:extLst>
                  <a:ext uri="{FF2B5EF4-FFF2-40B4-BE49-F238E27FC236}">
                    <a16:creationId xmlns:a16="http://schemas.microsoft.com/office/drawing/2014/main" id="{A46506E2-CECE-1843-85AB-FFC9FBBC2A2B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7" name="Google Shape;1814;p35">
                <a:extLst>
                  <a:ext uri="{FF2B5EF4-FFF2-40B4-BE49-F238E27FC236}">
                    <a16:creationId xmlns:a16="http://schemas.microsoft.com/office/drawing/2014/main" id="{FA76234E-09F7-096C-3A59-4791C8162D04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8" name="Google Shape;1815;p35">
                <a:extLst>
                  <a:ext uri="{FF2B5EF4-FFF2-40B4-BE49-F238E27FC236}">
                    <a16:creationId xmlns:a16="http://schemas.microsoft.com/office/drawing/2014/main" id="{3260D16B-8852-AE0A-6E09-896CF578FC68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9" name="Google Shape;1816;p35">
                <a:extLst>
                  <a:ext uri="{FF2B5EF4-FFF2-40B4-BE49-F238E27FC236}">
                    <a16:creationId xmlns:a16="http://schemas.microsoft.com/office/drawing/2014/main" id="{DB4304CC-DB18-EE36-6A90-49880A3ACA0A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3" name="Google Shape;1817;p35">
              <a:extLst>
                <a:ext uri="{FF2B5EF4-FFF2-40B4-BE49-F238E27FC236}">
                  <a16:creationId xmlns:a16="http://schemas.microsoft.com/office/drawing/2014/main" id="{F1CC9C05-6196-4458-4DAB-7EE232F4A887}"/>
                </a:ext>
              </a:extLst>
            </p:cNvPr>
            <p:cNvSpPr/>
            <p:nvPr/>
          </p:nvSpPr>
          <p:spPr>
            <a:xfrm>
              <a:off x="3654708" y="3209816"/>
              <a:ext cx="16903" cy="56726"/>
            </a:xfrm>
            <a:custGeom>
              <a:avLst/>
              <a:gdLst/>
              <a:ahLst/>
              <a:cxnLst/>
              <a:rect l="l" t="t" r="r" b="b"/>
              <a:pathLst>
                <a:path w="441" h="1346" extrusionOk="0">
                  <a:moveTo>
                    <a:pt x="0" y="0"/>
                  </a:moveTo>
                  <a:lnTo>
                    <a:pt x="0" y="1346"/>
                  </a:lnTo>
                  <a:lnTo>
                    <a:pt x="441" y="13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1818;p35">
              <a:extLst>
                <a:ext uri="{FF2B5EF4-FFF2-40B4-BE49-F238E27FC236}">
                  <a16:creationId xmlns:a16="http://schemas.microsoft.com/office/drawing/2014/main" id="{CD802120-8039-316F-2CAB-2DAC89ABA68A}"/>
                </a:ext>
              </a:extLst>
            </p:cNvPr>
            <p:cNvSpPr/>
            <p:nvPr/>
          </p:nvSpPr>
          <p:spPr>
            <a:xfrm>
              <a:off x="1183291" y="3213154"/>
              <a:ext cx="2544120" cy="463674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6" y="1"/>
                  </a:moveTo>
                  <a:cubicBezTo>
                    <a:pt x="464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69" y="10145"/>
                    <a:pt x="39041" y="9502"/>
                  </a:cubicBezTo>
                  <a:lnTo>
                    <a:pt x="33099" y="441"/>
                  </a:lnTo>
                  <a:cubicBezTo>
                    <a:pt x="32921" y="167"/>
                    <a:pt x="32623" y="1"/>
                    <a:pt x="32290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" name="Google Shape;1827;p35">
              <a:extLst>
                <a:ext uri="{FF2B5EF4-FFF2-40B4-BE49-F238E27FC236}">
                  <a16:creationId xmlns:a16="http://schemas.microsoft.com/office/drawing/2014/main" id="{60908AEE-D606-BDB9-80AB-0E3C1E8FB88E}"/>
                </a:ext>
              </a:extLst>
            </p:cNvPr>
            <p:cNvSpPr txBox="1"/>
            <p:nvPr/>
          </p:nvSpPr>
          <p:spPr>
            <a:xfrm>
              <a:off x="1241197" y="1559423"/>
              <a:ext cx="2544120" cy="92335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1867" b="1" dirty="0"/>
                <a:t>Je prélève mon échantillon.</a:t>
              </a:r>
            </a:p>
          </p:txBody>
        </p:sp>
        <p:grpSp>
          <p:nvGrpSpPr>
            <p:cNvPr id="16" name="Google Shape;1829;p35">
              <a:extLst>
                <a:ext uri="{FF2B5EF4-FFF2-40B4-BE49-F238E27FC236}">
                  <a16:creationId xmlns:a16="http://schemas.microsoft.com/office/drawing/2014/main" id="{BA649C4E-8C20-73A8-C251-2A13AE68E3D8}"/>
                </a:ext>
              </a:extLst>
            </p:cNvPr>
            <p:cNvGrpSpPr/>
            <p:nvPr/>
          </p:nvGrpSpPr>
          <p:grpSpPr>
            <a:xfrm rot="10800000">
              <a:off x="7553672" y="2422166"/>
              <a:ext cx="89987" cy="1144327"/>
              <a:chOff x="5117952" y="2967078"/>
              <a:chExt cx="66720" cy="831360"/>
            </a:xfrm>
          </p:grpSpPr>
          <p:sp>
            <p:nvSpPr>
              <p:cNvPr id="20" name="Google Shape;1830;p35">
                <a:extLst>
                  <a:ext uri="{FF2B5EF4-FFF2-40B4-BE49-F238E27FC236}">
                    <a16:creationId xmlns:a16="http://schemas.microsoft.com/office/drawing/2014/main" id="{8FED2734-FBB1-06AA-BABE-E72344FE93B4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1831;p35">
                <a:extLst>
                  <a:ext uri="{FF2B5EF4-FFF2-40B4-BE49-F238E27FC236}">
                    <a16:creationId xmlns:a16="http://schemas.microsoft.com/office/drawing/2014/main" id="{1530F783-58A3-3F6D-732C-A46219D78155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1832;p35">
                <a:extLst>
                  <a:ext uri="{FF2B5EF4-FFF2-40B4-BE49-F238E27FC236}">
                    <a16:creationId xmlns:a16="http://schemas.microsoft.com/office/drawing/2014/main" id="{5C55E122-D308-9356-2081-00170F1E70EC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1833;p35">
                <a:extLst>
                  <a:ext uri="{FF2B5EF4-FFF2-40B4-BE49-F238E27FC236}">
                    <a16:creationId xmlns:a16="http://schemas.microsoft.com/office/drawing/2014/main" id="{0921EA0B-07CD-6E5A-7768-F5D749604F0D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1834;p35">
                <a:extLst>
                  <a:ext uri="{FF2B5EF4-FFF2-40B4-BE49-F238E27FC236}">
                    <a16:creationId xmlns:a16="http://schemas.microsoft.com/office/drawing/2014/main" id="{C1C6BACF-0CA2-6C04-877D-41E919442EE8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1835;p35">
                <a:extLst>
                  <a:ext uri="{FF2B5EF4-FFF2-40B4-BE49-F238E27FC236}">
                    <a16:creationId xmlns:a16="http://schemas.microsoft.com/office/drawing/2014/main" id="{1857FE4D-8679-3953-2EC6-D9A402159304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" name="Google Shape;1836;p35">
                <a:extLst>
                  <a:ext uri="{FF2B5EF4-FFF2-40B4-BE49-F238E27FC236}">
                    <a16:creationId xmlns:a16="http://schemas.microsoft.com/office/drawing/2014/main" id="{9B2054AD-193A-AD6E-2281-595EAA476693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" name="Google Shape;1837;p35">
                <a:extLst>
                  <a:ext uri="{FF2B5EF4-FFF2-40B4-BE49-F238E27FC236}">
                    <a16:creationId xmlns:a16="http://schemas.microsoft.com/office/drawing/2014/main" id="{5379EE47-D929-3461-56DE-1A6853FEE84B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" name="Google Shape;1838;p35">
                <a:extLst>
                  <a:ext uri="{FF2B5EF4-FFF2-40B4-BE49-F238E27FC236}">
                    <a16:creationId xmlns:a16="http://schemas.microsoft.com/office/drawing/2014/main" id="{6273BF8B-BF90-E264-1F11-D2487E172467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9" name="Google Shape;1839;p35">
                <a:extLst>
                  <a:ext uri="{FF2B5EF4-FFF2-40B4-BE49-F238E27FC236}">
                    <a16:creationId xmlns:a16="http://schemas.microsoft.com/office/drawing/2014/main" id="{6362BA23-C0A6-5E4B-3DA3-178FC5D0CD41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7" name="Google Shape;1840;p35">
              <a:extLst>
                <a:ext uri="{FF2B5EF4-FFF2-40B4-BE49-F238E27FC236}">
                  <a16:creationId xmlns:a16="http://schemas.microsoft.com/office/drawing/2014/main" id="{7F21317F-E0E5-9C72-D834-D4EDCDF22DDF}"/>
                </a:ext>
              </a:extLst>
            </p:cNvPr>
            <p:cNvSpPr/>
            <p:nvPr/>
          </p:nvSpPr>
          <p:spPr>
            <a:xfrm>
              <a:off x="6314500" y="3194584"/>
              <a:ext cx="19594" cy="59287"/>
            </a:xfrm>
            <a:custGeom>
              <a:avLst/>
              <a:gdLst/>
              <a:ahLst/>
              <a:cxnLst/>
              <a:rect l="l" t="t" r="r" b="b"/>
              <a:pathLst>
                <a:path w="454" h="1346" extrusionOk="0">
                  <a:moveTo>
                    <a:pt x="1" y="0"/>
                  </a:moveTo>
                  <a:lnTo>
                    <a:pt x="1" y="1346"/>
                  </a:lnTo>
                  <a:lnTo>
                    <a:pt x="453" y="1346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1841;p35">
              <a:extLst>
                <a:ext uri="{FF2B5EF4-FFF2-40B4-BE49-F238E27FC236}">
                  <a16:creationId xmlns:a16="http://schemas.microsoft.com/office/drawing/2014/main" id="{B0A69A52-C9EA-FAAF-B6A7-CA93FAB27DF0}"/>
                </a:ext>
              </a:extLst>
            </p:cNvPr>
            <p:cNvSpPr/>
            <p:nvPr/>
          </p:nvSpPr>
          <p:spPr>
            <a:xfrm>
              <a:off x="6261389" y="3186700"/>
              <a:ext cx="2864669" cy="484599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3" y="1"/>
                    <a:pt x="32302" y="1"/>
                  </a:cubicBezTo>
                  <a:close/>
                </a:path>
              </a:pathLst>
            </a:custGeom>
            <a:solidFill>
              <a:srgbClr val="344C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" name="Google Shape;1847;p35">
              <a:extLst>
                <a:ext uri="{FF2B5EF4-FFF2-40B4-BE49-F238E27FC236}">
                  <a16:creationId xmlns:a16="http://schemas.microsoft.com/office/drawing/2014/main" id="{8ACE2AF0-D565-2797-22A1-359809CB9DF3}"/>
                </a:ext>
              </a:extLst>
            </p:cNvPr>
            <p:cNvSpPr txBox="1"/>
            <p:nvPr/>
          </p:nvSpPr>
          <p:spPr>
            <a:xfrm>
              <a:off x="6314499" y="1526267"/>
              <a:ext cx="2916671" cy="92335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2000" b="1" spc="-5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J’observe ma préparation au microscope optique</a:t>
              </a:r>
              <a:r>
                <a:rPr lang="fr-FR" sz="1867" b="1" dirty="0"/>
                <a:t>.</a:t>
              </a:r>
            </a:p>
          </p:txBody>
        </p: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6409CAD6-CF21-0A7C-9E1A-3EDBB395929D}"/>
              </a:ext>
            </a:extLst>
          </p:cNvPr>
          <p:cNvSpPr txBox="1"/>
          <p:nvPr/>
        </p:nvSpPr>
        <p:spPr>
          <a:xfrm>
            <a:off x="891694" y="403464"/>
            <a:ext cx="10725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Je récapitule les étapes pour réaliser une préparation microscopique. </a:t>
            </a:r>
          </a:p>
        </p:txBody>
      </p:sp>
      <p:pic>
        <p:nvPicPr>
          <p:cNvPr id="63" name="Image 62" descr="Une image contenant bateau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582507A9-6EB8-6EC0-11F5-CD83B7C33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421" y="4998002"/>
            <a:ext cx="7136305" cy="1692291"/>
          </a:xfrm>
          <a:prstGeom prst="rect">
            <a:avLst/>
          </a:prstGeom>
        </p:spPr>
      </p:pic>
      <p:sp>
        <p:nvSpPr>
          <p:cNvPr id="64" name="Flèche : bas 63">
            <a:extLst>
              <a:ext uri="{FF2B5EF4-FFF2-40B4-BE49-F238E27FC236}">
                <a16:creationId xmlns:a16="http://schemas.microsoft.com/office/drawing/2014/main" id="{69D22AB0-3CB1-E8D4-4334-71D8C45A8A78}"/>
              </a:ext>
            </a:extLst>
          </p:cNvPr>
          <p:cNvSpPr/>
          <p:nvPr/>
        </p:nvSpPr>
        <p:spPr>
          <a:xfrm>
            <a:off x="5130800" y="4815840"/>
            <a:ext cx="1513840" cy="182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4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461D43B-D27F-6B4C-55EF-F443D42B8E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02163" y="4185977"/>
            <a:ext cx="1828800" cy="1728000"/>
          </a:xfrm>
        </p:spPr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12CB7886-40BB-356E-5E08-A09252C4C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276" y="329050"/>
            <a:ext cx="10372033" cy="267549"/>
          </a:xfrm>
        </p:spPr>
        <p:txBody>
          <a:bodyPr/>
          <a:lstStyle/>
          <a:p>
            <a:r>
              <a:rPr lang="fr-FR" sz="2000" dirty="0"/>
              <a:t>Répondez à la question suivante.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4E59BA5D-C588-F4F6-9F70-402012655BD9}"/>
              </a:ext>
            </a:extLst>
          </p:cNvPr>
          <p:cNvSpPr txBox="1">
            <a:spLocks/>
          </p:cNvSpPr>
          <p:nvPr/>
        </p:nvSpPr>
        <p:spPr>
          <a:xfrm>
            <a:off x="958774" y="596599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/>
              <a:t>L’enseignant·e clarifie la question et peut utiliser l’alternance linguistique si besoin.</a:t>
            </a:r>
            <a:endParaRPr lang="fr-FR" sz="1200" dirty="0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E3368DF-D4A9-BC3B-F5C5-29466FD836A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2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D44EE5C-F9FD-E5B3-2E27-1375293793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99BF4B-B09A-0E48-90FC-B9B8E3BF7F9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550D23F-E0F3-7152-8B36-37D075E89908}"/>
              </a:ext>
            </a:extLst>
          </p:cNvPr>
          <p:cNvSpPr/>
          <p:nvPr/>
        </p:nvSpPr>
        <p:spPr>
          <a:xfrm>
            <a:off x="584680" y="1464524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ar-MA" sz="2800" b="1" dirty="0">
                <a:solidFill>
                  <a:srgbClr val="0852A4"/>
                </a:solidFill>
                <a:latin typeface="+mj-lt"/>
              </a:rPr>
              <a:t>1</a:t>
            </a:r>
            <a:r>
              <a:rPr lang="fr-FR" sz="2800" b="1" dirty="0">
                <a:solidFill>
                  <a:srgbClr val="0852A4"/>
                </a:solidFill>
                <a:latin typeface="+mj-lt"/>
              </a:rPr>
              <a:t>. Choisissez la bonne réponse.</a:t>
            </a:r>
            <a:endParaRPr lang="fr-FR" sz="2800" dirty="0">
              <a:solidFill>
                <a:srgbClr val="0852A4"/>
              </a:solidFill>
              <a:latin typeface="+mj-lt"/>
            </a:endParaRPr>
          </a:p>
        </p:txBody>
      </p:sp>
      <p:sp>
        <p:nvSpPr>
          <p:cNvPr id="23" name="Google Shape;1376;p31">
            <a:extLst>
              <a:ext uri="{FF2B5EF4-FFF2-40B4-BE49-F238E27FC236}">
                <a16:creationId xmlns:a16="http://schemas.microsoft.com/office/drawing/2014/main" id="{F9D9B0AF-80DE-141E-B276-6B97C8D22F2B}"/>
              </a:ext>
            </a:extLst>
          </p:cNvPr>
          <p:cNvSpPr/>
          <p:nvPr/>
        </p:nvSpPr>
        <p:spPr>
          <a:xfrm>
            <a:off x="958774" y="2612004"/>
            <a:ext cx="10047522" cy="870604"/>
          </a:xfrm>
          <a:prstGeom prst="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2400"/>
              <a:defRPr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Je désire réaliser une préparation microscopique, quelle est la première étape parmi les suivantes ?</a:t>
            </a:r>
          </a:p>
        </p:txBody>
      </p:sp>
      <p:sp>
        <p:nvSpPr>
          <p:cNvPr id="24" name="Google Shape;1403;p31">
            <a:extLst>
              <a:ext uri="{FF2B5EF4-FFF2-40B4-BE49-F238E27FC236}">
                <a16:creationId xmlns:a16="http://schemas.microsoft.com/office/drawing/2014/main" id="{A0ED1099-553A-4C34-33C1-6389BC73BEAB}"/>
              </a:ext>
            </a:extLst>
          </p:cNvPr>
          <p:cNvSpPr/>
          <p:nvPr/>
        </p:nvSpPr>
        <p:spPr>
          <a:xfrm>
            <a:off x="470829" y="4376570"/>
            <a:ext cx="3277560" cy="984885"/>
          </a:xfrm>
          <a:prstGeom prst="rect">
            <a:avLst/>
          </a:prstGeom>
          <a:solidFill>
            <a:srgbClr val="D3E8F1"/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rgbClr val="002060"/>
                </a:solidFill>
                <a:sym typeface="Abel"/>
              </a:rPr>
              <a:t> a. Je réalise la mise au point.</a:t>
            </a:r>
            <a:endParaRPr sz="2400" b="1" dirty="0">
              <a:solidFill>
                <a:srgbClr val="002060"/>
              </a:solidFill>
              <a:sym typeface="Fira Sans Extra Condensed Medium"/>
            </a:endParaRPr>
          </a:p>
        </p:txBody>
      </p:sp>
      <p:sp>
        <p:nvSpPr>
          <p:cNvPr id="25" name="Google Shape;1403;p31">
            <a:extLst>
              <a:ext uri="{FF2B5EF4-FFF2-40B4-BE49-F238E27FC236}">
                <a16:creationId xmlns:a16="http://schemas.microsoft.com/office/drawing/2014/main" id="{8C48D449-AE15-3243-FE00-7B7E28639A34}"/>
              </a:ext>
            </a:extLst>
          </p:cNvPr>
          <p:cNvSpPr/>
          <p:nvPr/>
        </p:nvSpPr>
        <p:spPr>
          <a:xfrm>
            <a:off x="3975241" y="4373501"/>
            <a:ext cx="3787814" cy="991021"/>
          </a:xfrm>
          <a:prstGeom prst="rect">
            <a:avLst/>
          </a:prstGeom>
          <a:solidFill>
            <a:srgbClr val="D3E8F1"/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rgbClr val="002060"/>
                </a:solidFill>
                <a:sym typeface="Abel"/>
              </a:rPr>
              <a:t>b. Je prélève mon échantillon.</a:t>
            </a:r>
          </a:p>
        </p:txBody>
      </p:sp>
      <p:sp>
        <p:nvSpPr>
          <p:cNvPr id="26" name="Google Shape;1403;p31">
            <a:extLst>
              <a:ext uri="{FF2B5EF4-FFF2-40B4-BE49-F238E27FC236}">
                <a16:creationId xmlns:a16="http://schemas.microsoft.com/office/drawing/2014/main" id="{159A5563-DFBC-A935-0306-A1B3628AD18D}"/>
              </a:ext>
            </a:extLst>
          </p:cNvPr>
          <p:cNvSpPr/>
          <p:nvPr/>
        </p:nvSpPr>
        <p:spPr>
          <a:xfrm>
            <a:off x="7989907" y="4344021"/>
            <a:ext cx="3731264" cy="1014367"/>
          </a:xfrm>
          <a:prstGeom prst="rect">
            <a:avLst/>
          </a:prstGeom>
          <a:solidFill>
            <a:srgbClr val="D3E8F1"/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rgbClr val="002060"/>
                </a:solidFill>
                <a:sym typeface="Abel"/>
              </a:rPr>
              <a:t>c. Je place mon échantillon sur la platine.</a:t>
            </a:r>
          </a:p>
        </p:txBody>
      </p:sp>
    </p:spTree>
    <p:extLst>
      <p:ext uri="{BB962C8B-B14F-4D97-AF65-F5344CB8AC3E}">
        <p14:creationId xmlns:p14="http://schemas.microsoft.com/office/powerpoint/2010/main" val="3114969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1745" y="704489"/>
            <a:ext cx="10372459" cy="299327"/>
          </a:xfrm>
        </p:spPr>
        <p:txBody>
          <a:bodyPr/>
          <a:lstStyle/>
          <a:p>
            <a:r>
              <a:rPr lang="fr-FR" noProof="0" dirty="0"/>
              <a:t>Préciser modalités d’interaction élève + pratiques attendues de la part de l’enseignant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12880" y="505151"/>
            <a:ext cx="404949" cy="3905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376;p31">
            <a:extLst>
              <a:ext uri="{FF2B5EF4-FFF2-40B4-BE49-F238E27FC236}">
                <a16:creationId xmlns:a16="http://schemas.microsoft.com/office/drawing/2014/main" id="{7E018B4B-6DBD-1326-338B-CB7E8C1CFE24}"/>
              </a:ext>
            </a:extLst>
          </p:cNvPr>
          <p:cNvSpPr/>
          <p:nvPr/>
        </p:nvSpPr>
        <p:spPr>
          <a:xfrm>
            <a:off x="947003" y="1350820"/>
            <a:ext cx="10047522" cy="870604"/>
          </a:xfrm>
          <a:prstGeom prst="rect">
            <a:avLst/>
          </a:prstGeom>
          <a:noFill/>
          <a:ln>
            <a:solidFill>
              <a:srgbClr val="00456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  <a:defRPr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Pour réaliser une préparation microscopique, la première étape est :</a:t>
            </a: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A874A32F-037C-2650-453D-D72F6C5EB86E}"/>
              </a:ext>
            </a:extLst>
          </p:cNvPr>
          <p:cNvSpPr/>
          <p:nvPr/>
        </p:nvSpPr>
        <p:spPr>
          <a:xfrm>
            <a:off x="459058" y="3092672"/>
            <a:ext cx="3277560" cy="984885"/>
          </a:xfrm>
          <a:prstGeom prst="rect">
            <a:avLst/>
          </a:prstGeom>
          <a:solidFill>
            <a:srgbClr val="D3E8F1"/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rgbClr val="002060"/>
                </a:solidFill>
                <a:sym typeface="Abel"/>
              </a:rPr>
              <a:t> a. Je réalise la mise au point.</a:t>
            </a:r>
            <a:endParaRPr sz="2400" b="1" dirty="0">
              <a:solidFill>
                <a:srgbClr val="002060"/>
              </a:solidFill>
              <a:sym typeface="Fira Sans Extra Condensed Medium"/>
            </a:endParaRP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4BE67D60-020B-2758-0E6A-5FE1BE56A823}"/>
              </a:ext>
            </a:extLst>
          </p:cNvPr>
          <p:cNvSpPr/>
          <p:nvPr/>
        </p:nvSpPr>
        <p:spPr>
          <a:xfrm>
            <a:off x="3963470" y="3089603"/>
            <a:ext cx="3787814" cy="991021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chemeClr val="bg1"/>
                </a:solidFill>
                <a:sym typeface="Abel"/>
              </a:rPr>
              <a:t>b. Je prélève mon échantillon.</a:t>
            </a:r>
          </a:p>
        </p:txBody>
      </p:sp>
      <p:sp>
        <p:nvSpPr>
          <p:cNvPr id="9" name="Google Shape;1403;p31">
            <a:extLst>
              <a:ext uri="{FF2B5EF4-FFF2-40B4-BE49-F238E27FC236}">
                <a16:creationId xmlns:a16="http://schemas.microsoft.com/office/drawing/2014/main" id="{CE2814CE-D543-DB49-672B-2D2EE13112AB}"/>
              </a:ext>
            </a:extLst>
          </p:cNvPr>
          <p:cNvSpPr/>
          <p:nvPr/>
        </p:nvSpPr>
        <p:spPr>
          <a:xfrm>
            <a:off x="7978136" y="3060123"/>
            <a:ext cx="3731264" cy="1014367"/>
          </a:xfrm>
          <a:prstGeom prst="rect">
            <a:avLst/>
          </a:prstGeom>
          <a:solidFill>
            <a:srgbClr val="D3E8F1"/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rgbClr val="002060"/>
                </a:solidFill>
                <a:sym typeface="Abel"/>
              </a:rPr>
              <a:t>c. Je place mon échantillon sur la platine.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C27ECC2-1FE0-0B59-842D-B6DA83AB791E}"/>
              </a:ext>
            </a:extLst>
          </p:cNvPr>
          <p:cNvSpPr txBox="1"/>
          <p:nvPr/>
        </p:nvSpPr>
        <p:spPr>
          <a:xfrm>
            <a:off x="983445" y="181986"/>
            <a:ext cx="10629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!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sym typeface="Calibri"/>
              </a:rPr>
              <a:t>Pour réaliser une préparation au microscope je dois premièrement prélever mon échantillon à observer.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Image 17" descr="Une image contenant personne, Hygiène bucco-dentaire, brosse à dents, brosse&#10;&#10;Le contenu généré par l’IA peut être incorrect.">
            <a:extLst>
              <a:ext uri="{FF2B5EF4-FFF2-40B4-BE49-F238E27FC236}">
                <a16:creationId xmlns:a16="http://schemas.microsoft.com/office/drawing/2014/main" id="{175DB6AE-FAE3-319F-9EB6-8227839BE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455" y="4744924"/>
            <a:ext cx="6325098" cy="1408587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FB7771E-F824-C54D-6F2F-4C7503183318}"/>
              </a:ext>
            </a:extLst>
          </p:cNvPr>
          <p:cNvCxnSpPr>
            <a:stCxn id="8" idx="2"/>
            <a:endCxn id="18" idx="0"/>
          </p:cNvCxnSpPr>
          <p:nvPr/>
        </p:nvCxnSpPr>
        <p:spPr>
          <a:xfrm>
            <a:off x="5857377" y="4080624"/>
            <a:ext cx="1627" cy="66430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4459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264FC-B028-90EC-D505-9CCCEDF3B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96DCA-E258-8235-EDD5-A33E637FB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/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8D6756-1E0A-B741-18EE-863A251EBA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6320" y="615152"/>
            <a:ext cx="10372459" cy="299327"/>
          </a:xfrm>
        </p:spPr>
        <p:txBody>
          <a:bodyPr/>
          <a:lstStyle/>
          <a:p>
            <a:r>
              <a:rPr lang="fr-FR" sz="1200" noProof="0" dirty="0"/>
              <a:t>L’</a:t>
            </a:r>
            <a:r>
              <a:rPr lang="fr-FR" sz="1200" noProof="0" dirty="0" err="1"/>
              <a:t>enseignant·e</a:t>
            </a:r>
            <a:r>
              <a:rPr lang="fr-FR" sz="1200" noProof="0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99F9C4B-6B3C-B20C-E1DA-9FA726D387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739A842-4D10-7CED-041F-9D9144BF555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BE160C-C019-6257-CDD6-4269E39DF39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DE491AF1-1B15-A9AC-4B43-F6A9F6B2B534}"/>
              </a:ext>
            </a:extLst>
          </p:cNvPr>
          <p:cNvSpPr/>
          <p:nvPr/>
        </p:nvSpPr>
        <p:spPr>
          <a:xfrm>
            <a:off x="1812875" y="2097453"/>
            <a:ext cx="8088602" cy="961765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Après avoir déposé une goutte de colorant sur la lame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, quelle est l’étape suivante ?</a:t>
            </a: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D9F6E684-4395-92F1-59ED-A407B0C0B2B5}"/>
              </a:ext>
            </a:extLst>
          </p:cNvPr>
          <p:cNvSpPr/>
          <p:nvPr/>
        </p:nvSpPr>
        <p:spPr>
          <a:xfrm>
            <a:off x="442224" y="3555076"/>
            <a:ext cx="3633143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Je recouvre l’échantillon par la lamelle.</a:t>
            </a: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A52509A6-0559-12CB-72FC-334E2C684FF6}"/>
              </a:ext>
            </a:extLst>
          </p:cNvPr>
          <p:cNvSpPr/>
          <p:nvPr/>
        </p:nvSpPr>
        <p:spPr>
          <a:xfrm>
            <a:off x="4553919" y="3582385"/>
            <a:ext cx="3328173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b. Je dépose l’échantillon sur la lame.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106F7016-51C3-53FD-A22E-3E4F8B8B19EE}"/>
              </a:ext>
            </a:extLst>
          </p:cNvPr>
          <p:cNvSpPr/>
          <p:nvPr/>
        </p:nvSpPr>
        <p:spPr>
          <a:xfrm>
            <a:off x="8360644" y="3584499"/>
            <a:ext cx="3328172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latin typeface="Calibri"/>
                <a:cs typeface="Poppins ExtraBold" panose="020B0604020202020204" charset="0"/>
                <a:sym typeface="Abel"/>
              </a:rPr>
              <a:t>c. </a:t>
            </a:r>
            <a:r>
              <a:rPr lang="fr-FR" sz="2400" b="1" dirty="0"/>
              <a:t>Je dépose le bord inférieur de la lamelle sur la lame.</a:t>
            </a:r>
            <a:endParaRPr sz="24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6D18D7-E04B-FF2E-90E0-701070FDEACB}"/>
              </a:ext>
            </a:extLst>
          </p:cNvPr>
          <p:cNvSpPr/>
          <p:nvPr/>
        </p:nvSpPr>
        <p:spPr>
          <a:xfrm>
            <a:off x="671736" y="1243118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2. Choisissez la bonne réponse.</a:t>
            </a:r>
            <a:endParaRPr lang="fr-FR" sz="2800" dirty="0">
              <a:solidFill>
                <a:srgbClr val="0852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66972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F552-EA6C-C3D1-F866-3ADCC1C77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177FF6B9-7CDF-8915-72C3-633371BD8E3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21441" y="455522"/>
            <a:ext cx="486144" cy="4471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DBB15C87-CF32-2B85-79AF-8B114E7E9346}"/>
              </a:ext>
            </a:extLst>
          </p:cNvPr>
          <p:cNvSpPr/>
          <p:nvPr/>
        </p:nvSpPr>
        <p:spPr>
          <a:xfrm>
            <a:off x="1853515" y="1402213"/>
            <a:ext cx="8088602" cy="483187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Après avoir déposé une goutte de colorant sur la lame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 : </a:t>
            </a: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325DC9B5-907B-749E-1FFF-2DBDFC2A91F7}"/>
              </a:ext>
            </a:extLst>
          </p:cNvPr>
          <p:cNvSpPr/>
          <p:nvPr/>
        </p:nvSpPr>
        <p:spPr>
          <a:xfrm>
            <a:off x="359611" y="2478116"/>
            <a:ext cx="3633143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Je recouvre l’échantillon par la lamelle.</a:t>
            </a: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F5C4575A-8B47-6825-E972-8259FF935078}"/>
              </a:ext>
            </a:extLst>
          </p:cNvPr>
          <p:cNvSpPr/>
          <p:nvPr/>
        </p:nvSpPr>
        <p:spPr>
          <a:xfrm>
            <a:off x="4471306" y="2505425"/>
            <a:ext cx="3328173" cy="1239387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chemeClr val="bg1"/>
                </a:solidFill>
                <a:sym typeface="Abel"/>
              </a:rPr>
              <a:t>b. Je dépose l’échantillon sur la lame.</a:t>
            </a:r>
            <a:endParaRPr sz="2400" b="1" dirty="0">
              <a:solidFill>
                <a:schemeClr val="bg1"/>
              </a:solidFill>
              <a:sym typeface="Fira Sans Extra Condensed Medium"/>
            </a:endParaRPr>
          </a:p>
        </p:txBody>
      </p:sp>
      <p:sp>
        <p:nvSpPr>
          <p:cNvPr id="13" name="Google Shape;1403;p31">
            <a:extLst>
              <a:ext uri="{FF2B5EF4-FFF2-40B4-BE49-F238E27FC236}">
                <a16:creationId xmlns:a16="http://schemas.microsoft.com/office/drawing/2014/main" id="{BD4CC236-CE94-1255-4B99-824F6AFCABA3}"/>
              </a:ext>
            </a:extLst>
          </p:cNvPr>
          <p:cNvSpPr/>
          <p:nvPr/>
        </p:nvSpPr>
        <p:spPr>
          <a:xfrm>
            <a:off x="8278031" y="2507539"/>
            <a:ext cx="3328172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latin typeface="Calibri"/>
                <a:cs typeface="Poppins ExtraBold" panose="020B0604020202020204" charset="0"/>
                <a:sym typeface="Abel"/>
              </a:rPr>
              <a:t>c. </a:t>
            </a:r>
            <a:r>
              <a:rPr lang="fr-FR" sz="2400" b="1" dirty="0"/>
              <a:t>Je dépose le bord inférieur de la lamelle sur la lame.</a:t>
            </a:r>
            <a:endParaRPr sz="24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91286EEA-6E9C-6886-8CBE-8E4F660881B0}"/>
              </a:ext>
            </a:extLst>
          </p:cNvPr>
          <p:cNvSpPr txBox="1">
            <a:spLocks/>
          </p:cNvSpPr>
          <p:nvPr/>
        </p:nvSpPr>
        <p:spPr>
          <a:xfrm>
            <a:off x="1004464" y="603347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Préciser modalités d’interaction élève + pratiques attendues de la part de l’enseignant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8F1A17-64FD-3668-DE86-BC7D16970F7A}"/>
              </a:ext>
            </a:extLst>
          </p:cNvPr>
          <p:cNvSpPr txBox="1"/>
          <p:nvPr/>
        </p:nvSpPr>
        <p:spPr>
          <a:xfrm>
            <a:off x="971745" y="234015"/>
            <a:ext cx="10629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Après avoir déposé une goutte de colorant sur la lame, je dépose l’échantillon sur la lame.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Image 19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95F5041E-0860-710A-0C27-8A322BC02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989" y="3896426"/>
            <a:ext cx="4305407" cy="273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2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379200" y="427318"/>
            <a:ext cx="611761" cy="578882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Titre 1">
            <a:extLst>
              <a:ext uri="{FF2B5EF4-FFF2-40B4-BE49-F238E27FC236}">
                <a16:creationId xmlns:a16="http://schemas.microsoft.com/office/drawing/2014/main" id="{94D43F5D-141C-07A0-3E44-6E49FDE9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sz="2000" noProof="0" dirty="0"/>
              <a:t>Voici une troisième question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13D3F462-C667-531A-84D6-EED62F5332E2}"/>
              </a:ext>
            </a:extLst>
          </p:cNvPr>
          <p:cNvSpPr txBox="1">
            <a:spLocks/>
          </p:cNvSpPr>
          <p:nvPr/>
        </p:nvSpPr>
        <p:spPr>
          <a:xfrm>
            <a:off x="935304" y="656678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Inviter les élèves à utiliser des ardoises.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228D61C-4B55-AD6F-D94C-EA503893C081}"/>
              </a:ext>
            </a:extLst>
          </p:cNvPr>
          <p:cNvSpPr/>
          <p:nvPr/>
        </p:nvSpPr>
        <p:spPr>
          <a:xfrm>
            <a:off x="671736" y="1243118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3. Choisissez la bonne réponse.</a:t>
            </a:r>
            <a:endParaRPr lang="fr-FR" sz="2800" dirty="0">
              <a:solidFill>
                <a:srgbClr val="0852A4"/>
              </a:solidFill>
              <a:latin typeface="+mj-lt"/>
            </a:endParaRPr>
          </a:p>
        </p:txBody>
      </p:sp>
      <p:sp>
        <p:nvSpPr>
          <p:cNvPr id="18" name="Google Shape;1376;p31">
            <a:extLst>
              <a:ext uri="{FF2B5EF4-FFF2-40B4-BE49-F238E27FC236}">
                <a16:creationId xmlns:a16="http://schemas.microsoft.com/office/drawing/2014/main" id="{6F8297E0-24B4-E714-D795-8DF127C8FE36}"/>
              </a:ext>
            </a:extLst>
          </p:cNvPr>
          <p:cNvSpPr/>
          <p:nvPr/>
        </p:nvSpPr>
        <p:spPr>
          <a:xfrm>
            <a:off x="1751915" y="1800645"/>
            <a:ext cx="8088602" cy="483187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L’étape représentée par le schéma suivant est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: </a:t>
            </a:r>
          </a:p>
        </p:txBody>
      </p:sp>
      <p:pic>
        <p:nvPicPr>
          <p:cNvPr id="20" name="Image 19" descr="Une image contenant clipart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71EBC978-3D24-111E-AEA8-FA6542B13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141" y="2558732"/>
            <a:ext cx="3838575" cy="2390775"/>
          </a:xfrm>
          <a:prstGeom prst="rect">
            <a:avLst/>
          </a:prstGeom>
        </p:spPr>
      </p:pic>
      <p:sp>
        <p:nvSpPr>
          <p:cNvPr id="21" name="Google Shape;1403;p31">
            <a:extLst>
              <a:ext uri="{FF2B5EF4-FFF2-40B4-BE49-F238E27FC236}">
                <a16:creationId xmlns:a16="http://schemas.microsoft.com/office/drawing/2014/main" id="{AA494710-919D-A7ED-D996-4621CBB309F7}"/>
              </a:ext>
            </a:extLst>
          </p:cNvPr>
          <p:cNvSpPr/>
          <p:nvPr/>
        </p:nvSpPr>
        <p:spPr>
          <a:xfrm>
            <a:off x="320218" y="5008692"/>
            <a:ext cx="3838575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Je dépose une goutte de colorant et  l’échantillon prélevé sur la lame.</a:t>
            </a:r>
          </a:p>
        </p:txBody>
      </p:sp>
      <p:sp>
        <p:nvSpPr>
          <p:cNvPr id="22" name="Google Shape;1403;p31">
            <a:extLst>
              <a:ext uri="{FF2B5EF4-FFF2-40B4-BE49-F238E27FC236}">
                <a16:creationId xmlns:a16="http://schemas.microsoft.com/office/drawing/2014/main" id="{292AAC40-F05E-7CBD-41C8-685571DD1B53}"/>
              </a:ext>
            </a:extLst>
          </p:cNvPr>
          <p:cNvSpPr/>
          <p:nvPr/>
        </p:nvSpPr>
        <p:spPr>
          <a:xfrm>
            <a:off x="4534629" y="5030449"/>
            <a:ext cx="3328173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b. Je dépose l’échantillon sur la lame.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23" name="Google Shape;1403;p31">
            <a:extLst>
              <a:ext uri="{FF2B5EF4-FFF2-40B4-BE49-F238E27FC236}">
                <a16:creationId xmlns:a16="http://schemas.microsoft.com/office/drawing/2014/main" id="{9FCF5E0C-E6AD-51B2-F69A-8273C4B64FB4}"/>
              </a:ext>
            </a:extLst>
          </p:cNvPr>
          <p:cNvSpPr/>
          <p:nvPr/>
        </p:nvSpPr>
        <p:spPr>
          <a:xfrm>
            <a:off x="8238638" y="5038115"/>
            <a:ext cx="3328172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latin typeface="Calibri"/>
                <a:cs typeface="Poppins ExtraBold" panose="020B0604020202020204" charset="0"/>
                <a:sym typeface="Abel"/>
              </a:rPr>
              <a:t>c. </a:t>
            </a:r>
            <a:r>
              <a:rPr lang="fr-FR" sz="2400" b="1" dirty="0"/>
              <a:t>Je dépose le bord inférieur de la lamelle sur la lame.</a:t>
            </a:r>
            <a:endParaRPr sz="24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05E7FBD7-B4B8-4E69-512D-B03CDB61D7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376;p31">
            <a:extLst>
              <a:ext uri="{FF2B5EF4-FFF2-40B4-BE49-F238E27FC236}">
                <a16:creationId xmlns:a16="http://schemas.microsoft.com/office/drawing/2014/main" id="{A261047F-2F2D-DE90-B8D7-40DB80221A2D}"/>
              </a:ext>
            </a:extLst>
          </p:cNvPr>
          <p:cNvSpPr/>
          <p:nvPr/>
        </p:nvSpPr>
        <p:spPr>
          <a:xfrm>
            <a:off x="1751915" y="1800645"/>
            <a:ext cx="8088602" cy="483187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L’étape présentée par le schéma suivant est </a:t>
            </a: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: </a:t>
            </a:r>
          </a:p>
        </p:txBody>
      </p:sp>
      <p:pic>
        <p:nvPicPr>
          <p:cNvPr id="8" name="Image 7" descr="Une image contenant clipart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D8C9625-D89A-46D1-8E03-7295C2EB1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141" y="2558732"/>
            <a:ext cx="3838575" cy="2390775"/>
          </a:xfrm>
          <a:prstGeom prst="rect">
            <a:avLst/>
          </a:prstGeom>
        </p:spPr>
      </p:pic>
      <p:sp>
        <p:nvSpPr>
          <p:cNvPr id="9" name="Google Shape;1403;p31">
            <a:extLst>
              <a:ext uri="{FF2B5EF4-FFF2-40B4-BE49-F238E27FC236}">
                <a16:creationId xmlns:a16="http://schemas.microsoft.com/office/drawing/2014/main" id="{96C9AE2D-A406-A51C-B4F8-D841B85DCD86}"/>
              </a:ext>
            </a:extLst>
          </p:cNvPr>
          <p:cNvSpPr/>
          <p:nvPr/>
        </p:nvSpPr>
        <p:spPr>
          <a:xfrm>
            <a:off x="320218" y="5008692"/>
            <a:ext cx="3838575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 a. </a:t>
            </a:r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</a:rPr>
              <a:t>Je dépose une goutte de colorant et  l’échantillon prélevé sur la lame.</a:t>
            </a:r>
          </a:p>
        </p:txBody>
      </p: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1B43E4CF-91BF-10BE-4E31-31999C67A3B5}"/>
              </a:ext>
            </a:extLst>
          </p:cNvPr>
          <p:cNvSpPr/>
          <p:nvPr/>
        </p:nvSpPr>
        <p:spPr>
          <a:xfrm>
            <a:off x="4534629" y="5030449"/>
            <a:ext cx="3328173" cy="1239387"/>
          </a:xfrm>
          <a:prstGeom prst="roundRect">
            <a:avLst/>
          </a:prstGeom>
          <a:solidFill>
            <a:srgbClr val="EDF2F9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Abel"/>
              </a:rPr>
              <a:t>b. Je dépose l’échantillon sur la lame.</a:t>
            </a:r>
            <a:endParaRPr sz="2400" b="1" dirty="0">
              <a:solidFill>
                <a:prstClr val="black"/>
              </a:solidFill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13" name="Google Shape;1403;p31">
            <a:extLst>
              <a:ext uri="{FF2B5EF4-FFF2-40B4-BE49-F238E27FC236}">
                <a16:creationId xmlns:a16="http://schemas.microsoft.com/office/drawing/2014/main" id="{0FB117AB-42BE-D417-282B-C9A4F7F0DE7F}"/>
              </a:ext>
            </a:extLst>
          </p:cNvPr>
          <p:cNvSpPr/>
          <p:nvPr/>
        </p:nvSpPr>
        <p:spPr>
          <a:xfrm>
            <a:off x="8238638" y="5038115"/>
            <a:ext cx="3328172" cy="1239387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2400" b="1" dirty="0">
                <a:solidFill>
                  <a:schemeClr val="bg1"/>
                </a:solidFill>
                <a:sym typeface="Abel"/>
              </a:rPr>
              <a:t>c</a:t>
            </a:r>
            <a:r>
              <a:rPr lang="fr-FR" sz="2400" b="1">
                <a:solidFill>
                  <a:schemeClr val="bg1"/>
                </a:solidFill>
                <a:sym typeface="Abel"/>
              </a:rPr>
              <a:t>. </a:t>
            </a:r>
            <a:r>
              <a:rPr lang="fr-FR" sz="2400" b="1" dirty="0">
                <a:solidFill>
                  <a:schemeClr val="bg1"/>
                </a:solidFill>
              </a:rPr>
              <a:t>Je dépose le bord </a:t>
            </a:r>
            <a:r>
              <a:rPr lang="fr-FR" sz="2400" b="1">
                <a:solidFill>
                  <a:schemeClr val="bg1"/>
                </a:solidFill>
              </a:rPr>
              <a:t>inférieur </a:t>
            </a:r>
            <a:r>
              <a:rPr lang="fr-FR" sz="2400" b="1" dirty="0">
                <a:solidFill>
                  <a:schemeClr val="bg1"/>
                </a:solidFill>
              </a:rPr>
              <a:t>de la lamelle sur la lame.</a:t>
            </a:r>
            <a:endParaRPr sz="2400" b="1" dirty="0">
              <a:solidFill>
                <a:schemeClr val="bg1"/>
              </a:solidFill>
              <a:sym typeface="Fira Sans Extra Condensed Medium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A6FACF3-A99D-763E-5CBC-B1E7D1BDBB50}"/>
              </a:ext>
            </a:extLst>
          </p:cNvPr>
          <p:cNvSpPr txBox="1"/>
          <p:nvPr/>
        </p:nvSpPr>
        <p:spPr>
          <a:xfrm>
            <a:off x="937375" y="320486"/>
            <a:ext cx="7647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Parfait! 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C7238-22AF-5AA0-3971-3B368E04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440842F-2E26-BC24-09E6-93270E6B96D7}"/>
              </a:ext>
            </a:extLst>
          </p:cNvPr>
          <p:cNvGrpSpPr/>
          <p:nvPr/>
        </p:nvGrpSpPr>
        <p:grpSpPr>
          <a:xfrm>
            <a:off x="11379200" y="427318"/>
            <a:ext cx="611761" cy="578882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DC3B9C7-E7E2-C8ED-9C85-47FD62971D3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6651B3-F646-ADD1-37DD-4573A3F25ED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Titre 1">
            <a:extLst>
              <a:ext uri="{FF2B5EF4-FFF2-40B4-BE49-F238E27FC236}">
                <a16:creationId xmlns:a16="http://schemas.microsoft.com/office/drawing/2014/main" id="{EC88220C-3201-3423-982F-9FF0A016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sz="2000" noProof="0" dirty="0"/>
              <a:t>Voici une quatrième question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E4E04FF5-FFAD-9EBC-E582-6361442EFA23}"/>
              </a:ext>
            </a:extLst>
          </p:cNvPr>
          <p:cNvSpPr txBox="1">
            <a:spLocks/>
          </p:cNvSpPr>
          <p:nvPr/>
        </p:nvSpPr>
        <p:spPr>
          <a:xfrm>
            <a:off x="896173" y="646824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Inviter les élèves à utiliser des ardoises.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855E92F-348D-4061-48EC-53F7D6911881}"/>
              </a:ext>
            </a:extLst>
          </p:cNvPr>
          <p:cNvSpPr/>
          <p:nvPr/>
        </p:nvSpPr>
        <p:spPr>
          <a:xfrm>
            <a:off x="671736" y="1243118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4. Choisissez la bonne réponse.</a:t>
            </a:r>
            <a:endParaRPr lang="fr-FR" sz="2800" dirty="0">
              <a:solidFill>
                <a:srgbClr val="0852A4"/>
              </a:solidFill>
              <a:latin typeface="+mj-lt"/>
            </a:endParaRPr>
          </a:p>
        </p:txBody>
      </p:sp>
      <p:sp>
        <p:nvSpPr>
          <p:cNvPr id="18" name="Google Shape;1376;p31">
            <a:extLst>
              <a:ext uri="{FF2B5EF4-FFF2-40B4-BE49-F238E27FC236}">
                <a16:creationId xmlns:a16="http://schemas.microsoft.com/office/drawing/2014/main" id="{9FBFC826-9A3C-574E-23DF-213BD908CBBF}"/>
              </a:ext>
            </a:extLst>
          </p:cNvPr>
          <p:cNvSpPr/>
          <p:nvPr/>
        </p:nvSpPr>
        <p:spPr>
          <a:xfrm>
            <a:off x="600616" y="2701487"/>
            <a:ext cx="6277704" cy="727512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Pour observer mon échantillon, je place ma préparation microscopique sur la platine. </a:t>
            </a:r>
          </a:p>
        </p:txBody>
      </p:sp>
      <p:pic>
        <p:nvPicPr>
          <p:cNvPr id="2" name="Image 1" descr="Une image contenant microscope, Instrument scientifique&#10;&#10;Description générée automatiquement">
            <a:extLst>
              <a:ext uri="{FF2B5EF4-FFF2-40B4-BE49-F238E27FC236}">
                <a16:creationId xmlns:a16="http://schemas.microsoft.com/office/drawing/2014/main" id="{3FDB01E3-87D9-B338-1B0D-25EAE774D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225566" y="1486785"/>
            <a:ext cx="2294698" cy="3884429"/>
          </a:xfrm>
          <a:prstGeom prst="rect">
            <a:avLst/>
          </a:prstGeom>
          <a:ln w="19050">
            <a:noFill/>
            <a:prstDash val="sysDash"/>
          </a:ln>
        </p:spPr>
      </p:pic>
      <p:sp>
        <p:nvSpPr>
          <p:cNvPr id="3" name="Zone de texte 977">
            <a:extLst>
              <a:ext uri="{FF2B5EF4-FFF2-40B4-BE49-F238E27FC236}">
                <a16:creationId xmlns:a16="http://schemas.microsoft.com/office/drawing/2014/main" id="{64A0DB97-24BC-8B38-5C47-209E00859049}"/>
              </a:ext>
            </a:extLst>
          </p:cNvPr>
          <p:cNvSpPr txBox="1"/>
          <p:nvPr/>
        </p:nvSpPr>
        <p:spPr>
          <a:xfrm>
            <a:off x="7519002" y="3774763"/>
            <a:ext cx="1137002" cy="423503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Platine</a:t>
            </a:r>
            <a:r>
              <a:rPr lang="fr-FR" sz="2000" noProof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4216F7A-838C-3F1E-697D-3CD6AC3896D1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8656004" y="3986515"/>
            <a:ext cx="61051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DFF96FA-EDB7-C6BA-F61C-3CB2546B8712}"/>
              </a:ext>
            </a:extLst>
          </p:cNvPr>
          <p:cNvGrpSpPr/>
          <p:nvPr/>
        </p:nvGrpSpPr>
        <p:grpSpPr>
          <a:xfrm>
            <a:off x="671736" y="4494294"/>
            <a:ext cx="2437857" cy="510778"/>
            <a:chOff x="1193682" y="4494294"/>
            <a:chExt cx="2437857" cy="510778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0EB67E4-BA0B-EC60-C9DC-B43762CB1E65}"/>
                </a:ext>
              </a:extLst>
            </p:cNvPr>
            <p:cNvSpPr/>
            <p:nvPr/>
          </p:nvSpPr>
          <p:spPr>
            <a:xfrm>
              <a:off x="1978005" y="4494294"/>
              <a:ext cx="165353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kern="0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42BCFD9-688C-50FF-245E-0447C9037CD1}"/>
                </a:ext>
              </a:extLst>
            </p:cNvPr>
            <p:cNvSpPr/>
            <p:nvPr/>
          </p:nvSpPr>
          <p:spPr>
            <a:xfrm>
              <a:off x="1193682" y="4494294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88570FC-699C-5EB7-137F-8C39F295E45B}"/>
              </a:ext>
            </a:extLst>
          </p:cNvPr>
          <p:cNvGrpSpPr/>
          <p:nvPr/>
        </p:nvGrpSpPr>
        <p:grpSpPr>
          <a:xfrm>
            <a:off x="4675185" y="4494294"/>
            <a:ext cx="2203135" cy="510778"/>
            <a:chOff x="5151289" y="4494294"/>
            <a:chExt cx="2203135" cy="51077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3A2287-1215-F24C-5635-3979038D147B}"/>
                </a:ext>
              </a:extLst>
            </p:cNvPr>
            <p:cNvSpPr/>
            <p:nvPr/>
          </p:nvSpPr>
          <p:spPr>
            <a:xfrm>
              <a:off x="5959386" y="4494294"/>
              <a:ext cx="13950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15D5E11-253E-B38C-0165-961572E7909F}"/>
                </a:ext>
              </a:extLst>
            </p:cNvPr>
            <p:cNvSpPr/>
            <p:nvPr/>
          </p:nvSpPr>
          <p:spPr>
            <a:xfrm>
              <a:off x="5151289" y="4494294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48742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6F2E1-F020-EC91-7AEC-0B494B95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DF3160C-2CAD-85CB-E0F4-83955F5D76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21440" y="462192"/>
            <a:ext cx="490525" cy="369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E012D87-3EF3-3153-94F0-882AC7B5EC75}"/>
              </a:ext>
            </a:extLst>
          </p:cNvPr>
          <p:cNvSpPr txBox="1"/>
          <p:nvPr/>
        </p:nvSpPr>
        <p:spPr>
          <a:xfrm>
            <a:off x="815455" y="208726"/>
            <a:ext cx="101573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Oui, c’est vrai. Pour observer mon échantillon je dois placer ma préparation microscopique sur la lame.  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Google Shape;1376;p31">
            <a:extLst>
              <a:ext uri="{FF2B5EF4-FFF2-40B4-BE49-F238E27FC236}">
                <a16:creationId xmlns:a16="http://schemas.microsoft.com/office/drawing/2014/main" id="{24E4AB88-58EE-E984-B584-B62220644C60}"/>
              </a:ext>
            </a:extLst>
          </p:cNvPr>
          <p:cNvSpPr/>
          <p:nvPr/>
        </p:nvSpPr>
        <p:spPr>
          <a:xfrm>
            <a:off x="600616" y="2701487"/>
            <a:ext cx="6277704" cy="727512"/>
          </a:xfrm>
          <a:prstGeom prst="roundRect">
            <a:avLst/>
          </a:prstGeom>
          <a:solidFill>
            <a:schemeClr val="bg1"/>
          </a:solidFill>
          <a:ln>
            <a:solidFill>
              <a:srgbClr val="0852A4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400" dirty="0">
                <a:solidFill>
                  <a:prstClr val="black"/>
                </a:solidFill>
                <a:latin typeface="Calibri"/>
                <a:cs typeface="Poppins ExtraBold" panose="020B0604020202020204" charset="0"/>
                <a:sym typeface="Hammersmith One"/>
              </a:rPr>
              <a:t>Pour observer mon échantillon, je place ma préparation microscopique sur la platine.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2BA7224-9086-E3EC-CEE5-2B6A7466AA8A}"/>
              </a:ext>
            </a:extLst>
          </p:cNvPr>
          <p:cNvGrpSpPr/>
          <p:nvPr/>
        </p:nvGrpSpPr>
        <p:grpSpPr>
          <a:xfrm>
            <a:off x="671736" y="4494294"/>
            <a:ext cx="2437857" cy="510778"/>
            <a:chOff x="1193682" y="4494294"/>
            <a:chExt cx="2437857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8B84EA-24BD-BA03-8A32-DA3CF47551B1}"/>
                </a:ext>
              </a:extLst>
            </p:cNvPr>
            <p:cNvSpPr/>
            <p:nvPr/>
          </p:nvSpPr>
          <p:spPr>
            <a:xfrm>
              <a:off x="1978005" y="4494294"/>
              <a:ext cx="1653534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fr-FR" sz="2400" b="1" kern="0" dirty="0">
                  <a:solidFill>
                    <a:schemeClr val="bg1"/>
                  </a:solidFill>
                  <a:latin typeface="Calibri" panose="020F0502020204030204"/>
                </a:rPr>
                <a:t>Vrai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116693E-180E-26BB-073D-02D3B28EAD9E}"/>
                </a:ext>
              </a:extLst>
            </p:cNvPr>
            <p:cNvSpPr/>
            <p:nvPr/>
          </p:nvSpPr>
          <p:spPr>
            <a:xfrm>
              <a:off x="1193682" y="4494294"/>
              <a:ext cx="731520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ED6D5D6-5710-AF4F-D043-F206AF648FC3}"/>
              </a:ext>
            </a:extLst>
          </p:cNvPr>
          <p:cNvGrpSpPr/>
          <p:nvPr/>
        </p:nvGrpSpPr>
        <p:grpSpPr>
          <a:xfrm>
            <a:off x="4675185" y="4494294"/>
            <a:ext cx="2203135" cy="510778"/>
            <a:chOff x="5151289" y="4494294"/>
            <a:chExt cx="2203135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E6A0238-EBD6-0A1E-50E8-BF802957EC63}"/>
                </a:ext>
              </a:extLst>
            </p:cNvPr>
            <p:cNvSpPr/>
            <p:nvPr/>
          </p:nvSpPr>
          <p:spPr>
            <a:xfrm>
              <a:off x="5959386" y="4494294"/>
              <a:ext cx="13950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</a:t>
              </a:r>
              <a:endPara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1CF63FC-7559-63F2-2173-EF015566F36A}"/>
                </a:ext>
              </a:extLst>
            </p:cNvPr>
            <p:cNvSpPr/>
            <p:nvPr/>
          </p:nvSpPr>
          <p:spPr>
            <a:xfrm>
              <a:off x="5151289" y="4494294"/>
              <a:ext cx="731520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BEBCE0EC-D443-B422-5F93-1FF129443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277" y="2348855"/>
            <a:ext cx="2715441" cy="2741303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11EF998-6D69-94E2-84B7-9757CE75B3C7}"/>
              </a:ext>
            </a:extLst>
          </p:cNvPr>
          <p:cNvCxnSpPr>
            <a:cxnSpLocks/>
            <a:stCxn id="26" idx="3"/>
          </p:cNvCxnSpPr>
          <p:nvPr/>
        </p:nvCxnSpPr>
        <p:spPr>
          <a:xfrm>
            <a:off x="8442959" y="4477183"/>
            <a:ext cx="11643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65">
            <a:extLst>
              <a:ext uri="{FF2B5EF4-FFF2-40B4-BE49-F238E27FC236}">
                <a16:creationId xmlns:a16="http://schemas.microsoft.com/office/drawing/2014/main" id="{06242897-0E46-C181-D94E-16BEDE931A66}"/>
              </a:ext>
            </a:extLst>
          </p:cNvPr>
          <p:cNvSpPr txBox="1"/>
          <p:nvPr/>
        </p:nvSpPr>
        <p:spPr>
          <a:xfrm>
            <a:off x="7202447" y="3606120"/>
            <a:ext cx="154132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116205" algn="l"/>
              </a:tabLst>
            </a:pPr>
            <a:r>
              <a:rPr lang="fr-FR" sz="2000" spc="-10" noProof="0" dirty="0">
                <a:solidFill>
                  <a:srgbClr val="231F20"/>
                </a:solidFill>
                <a:latin typeface="Calibri"/>
                <a:cs typeface="Calibri"/>
              </a:rPr>
              <a:t>Préparation microscopique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50593C53-E6FB-B465-DC40-1EB066593CF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8743772" y="3920309"/>
            <a:ext cx="1054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65">
            <a:extLst>
              <a:ext uri="{FF2B5EF4-FFF2-40B4-BE49-F238E27FC236}">
                <a16:creationId xmlns:a16="http://schemas.microsoft.com/office/drawing/2014/main" id="{A464B3D1-3CC5-B568-A7E2-1F55BFB9A3E7}"/>
              </a:ext>
            </a:extLst>
          </p:cNvPr>
          <p:cNvSpPr txBox="1"/>
          <p:nvPr/>
        </p:nvSpPr>
        <p:spPr>
          <a:xfrm>
            <a:off x="7305662" y="4316882"/>
            <a:ext cx="113729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116205" algn="l"/>
              </a:tabLst>
            </a:pPr>
            <a:r>
              <a:rPr lang="fr-FR" sz="2000" spc="-10" noProof="0" dirty="0">
                <a:solidFill>
                  <a:srgbClr val="231F20"/>
                </a:solidFill>
                <a:latin typeface="Calibri"/>
                <a:cs typeface="Calibri"/>
              </a:rPr>
              <a:t>Platine</a:t>
            </a:r>
          </a:p>
        </p:txBody>
      </p:sp>
    </p:spTree>
    <p:extLst>
      <p:ext uri="{BB962C8B-B14F-4D97-AF65-F5344CB8AC3E}">
        <p14:creationId xmlns:p14="http://schemas.microsoft.com/office/powerpoint/2010/main" val="3385211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AC9374-27BD-79D7-B86B-3E9F038ADF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5400" y="1353004"/>
            <a:ext cx="10321200" cy="554400"/>
          </a:xfrm>
        </p:spPr>
        <p:txBody>
          <a:bodyPr/>
          <a:lstStyle/>
          <a:p>
            <a:r>
              <a:rPr lang="fr-FR" noProof="0" dirty="0"/>
              <a:t>Chapitre 3: </a:t>
            </a:r>
            <a:r>
              <a:rPr lang="fr-FR" kern="0" noProof="0" dirty="0">
                <a:latin typeface="Calibri"/>
                <a:ea typeface="Calibri"/>
                <a:cs typeface="Calibri"/>
              </a:rPr>
              <a:t>La cellule, unité structurale et fonctionnelle du vivant.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B73E61-084E-77BA-B36B-E0C40385396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83624" y="3008654"/>
            <a:ext cx="9898732" cy="494546"/>
          </a:xfrm>
        </p:spPr>
        <p:txBody>
          <a:bodyPr anchor="ctr">
            <a:normAutofit fontScale="70000" lnSpcReduction="20000"/>
          </a:bodyPr>
          <a:lstStyle/>
          <a:p>
            <a:r>
              <a:rPr lang="fr-FR" noProof="0" dirty="0"/>
              <a:t>Séquence 1: Echange de la matière et de l’énergie entre le vivant et son environnement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9543A-A8F4-446A-7B81-6215C2C866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278341" y="4555278"/>
            <a:ext cx="8144401" cy="734400"/>
          </a:xfrm>
        </p:spPr>
        <p:txBody>
          <a:bodyPr/>
          <a:lstStyle/>
          <a:p>
            <a:r>
              <a:rPr lang="fr-FR" noProof="0" dirty="0">
                <a:solidFill>
                  <a:schemeClr val="bg2">
                    <a:lumMod val="50000"/>
                  </a:schemeClr>
                </a:solidFill>
              </a:rPr>
              <a:t>Décrire les processus impliqués dans le cycle de carbone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C7214E-E707-9175-217F-713070C1558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683624" y="3963720"/>
            <a:ext cx="9898732" cy="494546"/>
          </a:xfrm>
        </p:spPr>
        <p:txBody>
          <a:bodyPr anchor="ctr">
            <a:normAutofit/>
          </a:bodyPr>
          <a:lstStyle/>
          <a:p>
            <a:r>
              <a:rPr lang="fr-FR" sz="2000" noProof="0" dirty="0"/>
              <a:t>Séquence 3: Êtres vivants et cycles dans un écosystème</a:t>
            </a:r>
          </a:p>
        </p:txBody>
      </p:sp>
      <p:sp>
        <p:nvSpPr>
          <p:cNvPr id="3" name="Rectangle: Rounded Corners 11">
            <a:extLst>
              <a:ext uri="{FF2B5EF4-FFF2-40B4-BE49-F238E27FC236}">
                <a16:creationId xmlns:a16="http://schemas.microsoft.com/office/drawing/2014/main" id="{F65078DB-3F14-8C8E-50B1-9AC212EB9AA0}"/>
              </a:ext>
            </a:extLst>
          </p:cNvPr>
          <p:cNvSpPr/>
          <p:nvPr/>
        </p:nvSpPr>
        <p:spPr>
          <a:xfrm>
            <a:off x="1524010" y="5510344"/>
            <a:ext cx="9898732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FA9F9D-8D0F-CBBF-0807-60C8AF1BE60F}"/>
              </a:ext>
            </a:extLst>
          </p:cNvPr>
          <p:cNvSpPr/>
          <p:nvPr/>
        </p:nvSpPr>
        <p:spPr>
          <a:xfrm>
            <a:off x="0" y="1912776"/>
            <a:ext cx="12192000" cy="494522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DFEF2FF-1337-AC9D-3B2D-70C9734BAC8A}"/>
              </a:ext>
            </a:extLst>
          </p:cNvPr>
          <p:cNvGrpSpPr/>
          <p:nvPr/>
        </p:nvGrpSpPr>
        <p:grpSpPr>
          <a:xfrm>
            <a:off x="2015060" y="3008654"/>
            <a:ext cx="8030191" cy="2503900"/>
            <a:chOff x="1376550" y="3023670"/>
            <a:chExt cx="9336506" cy="3497293"/>
          </a:xfrm>
        </p:grpSpPr>
        <p:sp>
          <p:nvSpPr>
            <p:cNvPr id="42" name="Rectangle : coins arrondis 18 - 3">
              <a:extLst>
                <a:ext uri="{FF2B5EF4-FFF2-40B4-BE49-F238E27FC236}">
                  <a16:creationId xmlns:a16="http://schemas.microsoft.com/office/drawing/2014/main" id="{4720E6B0-B94F-CF99-D6B0-3045680A73E7}"/>
                </a:ext>
              </a:extLst>
            </p:cNvPr>
            <p:cNvSpPr/>
            <p:nvPr/>
          </p:nvSpPr>
          <p:spPr>
            <a:xfrm>
              <a:off x="3493446" y="3023670"/>
              <a:ext cx="7047729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sz="1600" b="1" noProof="0" dirty="0">
                  <a:solidFill>
                    <a:schemeClr val="bg1"/>
                  </a:solidFill>
                  <a:latin typeface="Arial"/>
                </a:rPr>
                <a:t>Réaliser une observation au microscope optique.</a:t>
              </a:r>
            </a:p>
          </p:txBody>
        </p:sp>
        <p:sp>
          <p:nvSpPr>
            <p:cNvPr id="43" name="Rectangle : coins arrondis 18 - 3">
              <a:extLst>
                <a:ext uri="{FF2B5EF4-FFF2-40B4-BE49-F238E27FC236}">
                  <a16:creationId xmlns:a16="http://schemas.microsoft.com/office/drawing/2014/main" id="{8F5ED5AF-7E01-2421-97A2-C779725AE3C6}"/>
                </a:ext>
              </a:extLst>
            </p:cNvPr>
            <p:cNvSpPr/>
            <p:nvPr/>
          </p:nvSpPr>
          <p:spPr>
            <a:xfrm>
              <a:off x="1603302" y="3040547"/>
              <a:ext cx="1372361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44" name="Rectangle : coins arrondis 18 - 3">
              <a:extLst>
                <a:ext uri="{FF2B5EF4-FFF2-40B4-BE49-F238E27FC236}">
                  <a16:creationId xmlns:a16="http://schemas.microsoft.com/office/drawing/2014/main" id="{6D7AADFB-3B6B-0E76-AC94-85166DB3BD7A}"/>
                </a:ext>
              </a:extLst>
            </p:cNvPr>
            <p:cNvSpPr/>
            <p:nvPr/>
          </p:nvSpPr>
          <p:spPr>
            <a:xfrm>
              <a:off x="1570645" y="4299596"/>
              <a:ext cx="1372360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45" name="Rectangle : coins arrondis 18 - 3">
              <a:extLst>
                <a:ext uri="{FF2B5EF4-FFF2-40B4-BE49-F238E27FC236}">
                  <a16:creationId xmlns:a16="http://schemas.microsoft.com/office/drawing/2014/main" id="{EB2251BB-CFE7-1A0E-8B1D-7A51E12DF3D2}"/>
                </a:ext>
              </a:extLst>
            </p:cNvPr>
            <p:cNvSpPr/>
            <p:nvPr/>
          </p:nvSpPr>
          <p:spPr>
            <a:xfrm>
              <a:off x="1570645" y="5530384"/>
              <a:ext cx="1372360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46" name="Rectangle : coins arrondis 18 - 3">
              <a:extLst>
                <a:ext uri="{FF2B5EF4-FFF2-40B4-BE49-F238E27FC236}">
                  <a16:creationId xmlns:a16="http://schemas.microsoft.com/office/drawing/2014/main" id="{C037C8BA-DA96-1A2D-6CDD-8C9A618241B1}"/>
                </a:ext>
              </a:extLst>
            </p:cNvPr>
            <p:cNvSpPr/>
            <p:nvPr/>
          </p:nvSpPr>
          <p:spPr>
            <a:xfrm>
              <a:off x="3536988" y="4298132"/>
              <a:ext cx="7047729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latin typeface="Calibri"/>
                  <a:ea typeface="Calibri"/>
                  <a:cs typeface="Calibri"/>
                </a:rPr>
                <a:t> Réaliser des préparations microscopiques de différentes cellules.</a:t>
              </a:r>
            </a:p>
          </p:txBody>
        </p:sp>
        <p:sp>
          <p:nvSpPr>
            <p:cNvPr id="47" name="Rectangle : coins arrondis 18 - 3">
              <a:extLst>
                <a:ext uri="{FF2B5EF4-FFF2-40B4-BE49-F238E27FC236}">
                  <a16:creationId xmlns:a16="http://schemas.microsoft.com/office/drawing/2014/main" id="{699B2CD2-263F-9C20-0CA5-5E5CF918EC2D}"/>
                </a:ext>
              </a:extLst>
            </p:cNvPr>
            <p:cNvSpPr/>
            <p:nvPr/>
          </p:nvSpPr>
          <p:spPr>
            <a:xfrm>
              <a:off x="3536988" y="5530705"/>
              <a:ext cx="7047729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Décrire des cellules observées au microscope optique.</a:t>
              </a:r>
            </a:p>
          </p:txBody>
        </p:sp>
        <p:sp>
          <p:nvSpPr>
            <p:cNvPr id="48" name="Rectangle: Rounded Corners 11">
              <a:extLst>
                <a:ext uri="{FF2B5EF4-FFF2-40B4-BE49-F238E27FC236}">
                  <a16:creationId xmlns:a16="http://schemas.microsoft.com/office/drawing/2014/main" id="{23FDDD55-84E2-B385-E095-C7EF419F794F}"/>
                </a:ext>
              </a:extLst>
            </p:cNvPr>
            <p:cNvSpPr/>
            <p:nvPr/>
          </p:nvSpPr>
          <p:spPr>
            <a:xfrm>
              <a:off x="1376550" y="4219614"/>
              <a:ext cx="9336506" cy="115502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01084D56-6ABA-6BF5-8742-5A44333BBCC6}"/>
              </a:ext>
            </a:extLst>
          </p:cNvPr>
          <p:cNvSpPr/>
          <p:nvPr/>
        </p:nvSpPr>
        <p:spPr>
          <a:xfrm>
            <a:off x="1683624" y="2037775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1: Diversité des cellules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86A8E86-E636-D1E7-8FC1-87C534C64ABB}"/>
              </a:ext>
            </a:extLst>
          </p:cNvPr>
          <p:cNvSpPr/>
          <p:nvPr/>
        </p:nvSpPr>
        <p:spPr>
          <a:xfrm>
            <a:off x="1683624" y="5771086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2: Unité des cellules</a:t>
            </a:r>
          </a:p>
        </p:txBody>
      </p:sp>
    </p:spTree>
    <p:extLst>
      <p:ext uri="{BB962C8B-B14F-4D97-AF65-F5344CB8AC3E}">
        <p14:creationId xmlns:p14="http://schemas.microsoft.com/office/powerpoint/2010/main" val="7071722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Maintenant, vous allez travailler en binôme. Chacun prend 3 minutes pour réaliser l’activité de la page 75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Lire et expliquer les consignes aux élèves. Puis suivre de près les élèves et apporter de l’aide si nécessaire. </a:t>
            </a:r>
          </a:p>
        </p:txBody>
      </p:sp>
      <p:pic>
        <p:nvPicPr>
          <p:cNvPr id="8" name="Image 7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6603BD84-2916-63A8-9772-947FCF317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07" y="1223854"/>
            <a:ext cx="9536668" cy="474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Maintenant, vous allez travailler en binôme. Chacun prend 3 minutes pour réaliser l’activité de la page 75 sur le livret. Ensuite, vous comparez vos réponses en justifiant.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Lire et expliquer les consignes aux élèves. Puis suivre de près les élèves et apporter de l’aide si nécessaire. </a:t>
            </a:r>
          </a:p>
        </p:txBody>
      </p:sp>
      <p:grpSp>
        <p:nvGrpSpPr>
          <p:cNvPr id="3" name="Groupe 37">
            <a:extLst>
              <a:ext uri="{FF2B5EF4-FFF2-40B4-BE49-F238E27FC236}">
                <a16:creationId xmlns:a16="http://schemas.microsoft.com/office/drawing/2014/main" id="{A33C7927-053D-0865-807E-ED98F5D9A6CF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C3E1001D-E8C5-7D3A-C1FE-A48BA3FAA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9C75DE01-6454-6157-9B6E-BE33C89E4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A04BCC6-F387-7C41-2E34-769C97169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868" y="902601"/>
            <a:ext cx="7011688" cy="57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012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D1B19E4-9AAC-6823-0CF8-0488FD1FC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207" y="1223854"/>
            <a:ext cx="9536668" cy="4746679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CC8575-D7C2-CA62-4B50-07512A2EDE49}"/>
              </a:ext>
            </a:extLst>
          </p:cNvPr>
          <p:cNvSpPr/>
          <p:nvPr/>
        </p:nvSpPr>
        <p:spPr>
          <a:xfrm>
            <a:off x="6202181" y="5403468"/>
            <a:ext cx="483099" cy="46135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noProof="0" dirty="0">
                <a:solidFill>
                  <a:srgbClr val="FF0000"/>
                </a:solidFill>
              </a:rPr>
              <a:t>✔</a:t>
            </a:r>
            <a:endParaRPr lang="fr-FR" sz="48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F8915-38E2-F5EE-2B48-71D88110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5BB52C-997A-1C65-E388-315249B65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F45FF9-871D-A0B1-ED84-D9DCFE0A66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DF065F60-0615-8F70-F5C1-B164184F6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5801ED53-AD3F-1BF6-2D9C-B51394EDBB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9317"/>
          <a:stretch>
            <a:fillRect/>
          </a:stretch>
        </p:blipFill>
        <p:spPr>
          <a:xfrm>
            <a:off x="1841357" y="3064652"/>
            <a:ext cx="8559925" cy="3568362"/>
          </a:xfrm>
          <a:prstGeom prst="rect">
            <a:avLst/>
          </a:prstGeom>
        </p:spPr>
      </p:pic>
      <p:pic>
        <p:nvPicPr>
          <p:cNvPr id="6" name="Image 5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A54707FF-AEA3-6752-0894-E6D5908D0D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0325"/>
          <a:stretch>
            <a:fillRect/>
          </a:stretch>
        </p:blipFill>
        <p:spPr>
          <a:xfrm>
            <a:off x="1571851" y="1184546"/>
            <a:ext cx="9048296" cy="178679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9ED7D95-0110-F1B0-4380-E55983F2873C}"/>
              </a:ext>
            </a:extLst>
          </p:cNvPr>
          <p:cNvSpPr txBox="1"/>
          <p:nvPr/>
        </p:nvSpPr>
        <p:spPr>
          <a:xfrm>
            <a:off x="2780523" y="5924290"/>
            <a:ext cx="6718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3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                     A                       C</a:t>
            </a:r>
          </a:p>
        </p:txBody>
      </p:sp>
    </p:spTree>
    <p:extLst>
      <p:ext uri="{BB962C8B-B14F-4D97-AF65-F5344CB8AC3E}">
        <p14:creationId xmlns:p14="http://schemas.microsoft.com/office/powerpoint/2010/main" val="55218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F5A2E-8351-2635-3457-81F42CC6D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0026D6-30EF-17D3-81DD-4BA83780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31997C-403A-2587-AE55-28610B26A5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CF648429-0140-69F4-835F-21931EBE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CF1F1288-A468-B6FA-D4F1-20325CBB7D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521" b="-3135"/>
          <a:stretch>
            <a:fillRect/>
          </a:stretch>
        </p:blipFill>
        <p:spPr>
          <a:xfrm>
            <a:off x="1841357" y="2990007"/>
            <a:ext cx="8559925" cy="3704252"/>
          </a:xfrm>
          <a:prstGeom prst="rect">
            <a:avLst/>
          </a:prstGeom>
        </p:spPr>
      </p:pic>
      <p:pic>
        <p:nvPicPr>
          <p:cNvPr id="6" name="Image 5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E5919D7-ED6E-0FC6-531F-F5089CA71C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0325"/>
          <a:stretch>
            <a:fillRect/>
          </a:stretch>
        </p:blipFill>
        <p:spPr>
          <a:xfrm>
            <a:off x="1571851" y="1184546"/>
            <a:ext cx="9048296" cy="178679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0E59836-6CFF-ABCC-4B9C-B90C16649184}"/>
              </a:ext>
            </a:extLst>
          </p:cNvPr>
          <p:cNvSpPr/>
          <p:nvPr/>
        </p:nvSpPr>
        <p:spPr>
          <a:xfrm>
            <a:off x="6873496" y="6037442"/>
            <a:ext cx="403604" cy="262774"/>
          </a:xfrm>
          <a:prstGeom prst="roundRect">
            <a:avLst>
              <a:gd name="adj" fmla="val 3696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noProof="0" dirty="0">
                <a:solidFill>
                  <a:srgbClr val="FF0000"/>
                </a:solidFill>
              </a:rPr>
              <a:t>✔</a:t>
            </a:r>
            <a:endParaRPr lang="fr-FR" sz="3600" noProof="0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59EE27-A10A-E020-875E-FAE30BB5B0DF}"/>
              </a:ext>
            </a:extLst>
          </p:cNvPr>
          <p:cNvSpPr/>
          <p:nvPr/>
        </p:nvSpPr>
        <p:spPr>
          <a:xfrm>
            <a:off x="6873496" y="4119564"/>
            <a:ext cx="403604" cy="262774"/>
          </a:xfrm>
          <a:prstGeom prst="roundRect">
            <a:avLst>
              <a:gd name="adj" fmla="val 3696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noProof="0" dirty="0">
                <a:solidFill>
                  <a:srgbClr val="FF0000"/>
                </a:solidFill>
              </a:rPr>
              <a:t>✔</a:t>
            </a:r>
            <a:endParaRPr lang="fr-FR" sz="36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7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987C-387F-58D3-7C1D-96516955E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Site web, Publicité en ligne&#10;&#10;Le contenu généré par l’IA peut être incorrect.">
            <a:extLst>
              <a:ext uri="{FF2B5EF4-FFF2-40B4-BE49-F238E27FC236}">
                <a16:creationId xmlns:a16="http://schemas.microsoft.com/office/drawing/2014/main" id="{A255F589-E9C5-4CC8-53E1-9638A9AC6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458" y="929944"/>
            <a:ext cx="5054668" cy="574144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E243FF0-324F-CF30-131B-435FFEBB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noProof="0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F2D72C-58AA-97BF-61E1-86A1844E17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7" name="Groupe 37">
            <a:extLst>
              <a:ext uri="{FF2B5EF4-FFF2-40B4-BE49-F238E27FC236}">
                <a16:creationId xmlns:a16="http://schemas.microsoft.com/office/drawing/2014/main" id="{66991DEB-B350-D7FA-A9C7-76B30A9ECCEF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B47E052-73DD-14F6-EAEA-5C2F15745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AFECC784-AE39-41CB-695E-4B061D30B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A79107A-089B-50D9-6BBC-063807D0047C}"/>
              </a:ext>
            </a:extLst>
          </p:cNvPr>
          <p:cNvSpPr/>
          <p:nvPr/>
        </p:nvSpPr>
        <p:spPr>
          <a:xfrm>
            <a:off x="5846325" y="2184128"/>
            <a:ext cx="274995" cy="249936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FF0000"/>
                </a:solidFill>
              </a:rPr>
              <a:t>✔</a:t>
            </a:r>
            <a:endParaRPr lang="fr-FR" sz="3200" noProof="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ED0101-E515-1F32-E61F-01D442649942}"/>
              </a:ext>
            </a:extLst>
          </p:cNvPr>
          <p:cNvSpPr txBox="1"/>
          <p:nvPr/>
        </p:nvSpPr>
        <p:spPr>
          <a:xfrm>
            <a:off x="3941797" y="4152616"/>
            <a:ext cx="3809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                     A                       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C113AF3-660E-79C0-BD22-9A4851F982E7}"/>
              </a:ext>
            </a:extLst>
          </p:cNvPr>
          <p:cNvSpPr/>
          <p:nvPr/>
        </p:nvSpPr>
        <p:spPr>
          <a:xfrm>
            <a:off x="6201925" y="5242288"/>
            <a:ext cx="219195" cy="188232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B06F408-C07C-A0B3-5B1F-C81147F7B8C1}"/>
              </a:ext>
            </a:extLst>
          </p:cNvPr>
          <p:cNvSpPr/>
          <p:nvPr/>
        </p:nvSpPr>
        <p:spPr>
          <a:xfrm>
            <a:off x="6201925" y="6390368"/>
            <a:ext cx="219195" cy="188232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115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15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338557"/>
            <a:ext cx="9102776" cy="189764"/>
          </a:xfrm>
        </p:spPr>
        <p:txBody>
          <a:bodyPr/>
          <a:lstStyle/>
          <a:p>
            <a:r>
              <a:rPr lang="fr-FR" sz="1800" noProof="0" dirty="0"/>
              <a:t>Maintenant, vous allez travailler chacun pour soi; prenez l’activité de la page 76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E09EA267-152A-DED1-B274-5329D1DB8A5E}"/>
              </a:ext>
            </a:extLst>
          </p:cNvPr>
          <p:cNvGrpSpPr/>
          <p:nvPr/>
        </p:nvGrpSpPr>
        <p:grpSpPr>
          <a:xfrm>
            <a:off x="1136281" y="1324947"/>
            <a:ext cx="9970077" cy="4488024"/>
            <a:chOff x="442331" y="1315617"/>
            <a:chExt cx="11013869" cy="4774594"/>
          </a:xfrm>
        </p:grpSpPr>
        <p:pic>
          <p:nvPicPr>
            <p:cNvPr id="7" name="Image 6" descr="Une image contenant texte, capture d’écran, Site web, Page web&#10;&#10;Le contenu généré par l’IA peut être incorrect.">
              <a:extLst>
                <a:ext uri="{FF2B5EF4-FFF2-40B4-BE49-F238E27FC236}">
                  <a16:creationId xmlns:a16="http://schemas.microsoft.com/office/drawing/2014/main" id="{2655B712-8CEF-E311-9E09-03C74A37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331" y="1366393"/>
              <a:ext cx="11013869" cy="472381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B3E4839-AB72-FE1C-B94C-3CAB493D1DCC}"/>
                </a:ext>
              </a:extLst>
            </p:cNvPr>
            <p:cNvSpPr/>
            <p:nvPr/>
          </p:nvSpPr>
          <p:spPr>
            <a:xfrm>
              <a:off x="10440955" y="1315617"/>
              <a:ext cx="1015245" cy="296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EFDE4-D328-CC18-A73F-9EDEBB7D0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E68AC4-019E-C853-A2B9-F034E50E1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271092"/>
            <a:ext cx="9245016" cy="397493"/>
          </a:xfrm>
        </p:spPr>
        <p:txBody>
          <a:bodyPr/>
          <a:lstStyle/>
          <a:p>
            <a:r>
              <a:rPr lang="fr-FR" sz="1800" noProof="0" dirty="0">
                <a:latin typeface="Calibri" panose="020F0502020204030204"/>
              </a:rPr>
              <a:t>Maintenant, vous allez travailler chacun pour soi; prenez l’activité de la page 76 sur le livret.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49D3B0B-963E-7B0E-0F8C-ABBD5F4ED9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5A07844-5E17-694A-2C54-8E50F1C40F2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5B40041F-C8A5-265A-6EF9-FFABAD235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1C7732D6-0133-16A2-9391-0B302CF79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CB48199B-0B70-408D-1BB4-5EBD06B71F87}"/>
              </a:ext>
            </a:extLst>
          </p:cNvPr>
          <p:cNvGrpSpPr/>
          <p:nvPr/>
        </p:nvGrpSpPr>
        <p:grpSpPr>
          <a:xfrm>
            <a:off x="1818209" y="1021622"/>
            <a:ext cx="8062910" cy="5583948"/>
            <a:chOff x="1818209" y="1021622"/>
            <a:chExt cx="8062910" cy="5583948"/>
          </a:xfrm>
        </p:grpSpPr>
        <p:pic>
          <p:nvPicPr>
            <p:cNvPr id="5" name="Image 4" descr="Une image contenant texte, ordinateur, capture d’écran, Site web&#10;&#10;Le contenu généré par l’IA peut être incorrect.">
              <a:extLst>
                <a:ext uri="{FF2B5EF4-FFF2-40B4-BE49-F238E27FC236}">
                  <a16:creationId xmlns:a16="http://schemas.microsoft.com/office/drawing/2014/main" id="{308516FF-C93E-9ADB-6942-9E3F2DFD1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8209" y="1021622"/>
              <a:ext cx="8062910" cy="558394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6EC8B28-7F87-28BF-F0D6-F2AB12F47FCE}"/>
                </a:ext>
              </a:extLst>
            </p:cNvPr>
            <p:cNvSpPr/>
            <p:nvPr/>
          </p:nvSpPr>
          <p:spPr>
            <a:xfrm>
              <a:off x="5198497" y="3099555"/>
              <a:ext cx="1017766" cy="247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noProof="0" dirty="0">
                  <a:solidFill>
                    <a:schemeClr val="tx1"/>
                  </a:solidFill>
                </a:rPr>
                <a:t>Je dépose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513412-ADEC-0916-40D4-602887E1FBCA}"/>
                </a:ext>
              </a:extLst>
            </p:cNvPr>
            <p:cNvSpPr/>
            <p:nvPr/>
          </p:nvSpPr>
          <p:spPr>
            <a:xfrm>
              <a:off x="7827068" y="3099555"/>
              <a:ext cx="1104977" cy="247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noProof="0" dirty="0">
                  <a:solidFill>
                    <a:schemeClr val="tx1"/>
                  </a:solidFill>
                </a:rPr>
                <a:t>Je recouvre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240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80F06A-5030-D822-0894-393CC7B73A5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b="1" noProof="0" dirty="0"/>
              <a:t>Les stratégies enseignées pendant le modelage et pratiques pendant la séance sont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Décrire les processus impliqués dans le cycle de l’oxygène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060B52-7B72-E873-7872-D598B1D3B0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Cycle de l’oxygène</a:t>
            </a:r>
          </a:p>
          <a:p>
            <a:r>
              <a:rPr lang="fr-FR" noProof="0" dirty="0"/>
              <a:t>Respiration</a:t>
            </a:r>
          </a:p>
          <a:p>
            <a:r>
              <a:rPr lang="fr-FR" noProof="0" dirty="0"/>
              <a:t>Photosynthèse      </a:t>
            </a:r>
            <a:r>
              <a:rPr lang="fr-FR" noProof="0" dirty="0">
                <a:sym typeface="Symbol" panose="05050102010706020507" pitchFamily="18" charset="2"/>
              </a:rPr>
              <a:t> Dissolution </a:t>
            </a:r>
            <a:endParaRPr lang="fr-FR" noProof="0" dirty="0"/>
          </a:p>
          <a:p>
            <a:r>
              <a:rPr lang="fr-FR" noProof="0" dirty="0"/>
              <a:t>Combustion           </a:t>
            </a:r>
            <a:r>
              <a:rPr lang="fr-FR" noProof="0" dirty="0">
                <a:sym typeface="Symbol" panose="05050102010706020507" pitchFamily="18" charset="2"/>
              </a:rPr>
              <a:t> </a:t>
            </a:r>
            <a:r>
              <a:rPr lang="fr-FR" noProof="0" dirty="0" err="1">
                <a:sym typeface="Symbol" panose="05050102010706020507" pitchFamily="18" charset="2"/>
              </a:rPr>
              <a:t>Decomposition</a:t>
            </a:r>
            <a:r>
              <a:rPr lang="fr-FR" noProof="0" dirty="0">
                <a:sym typeface="Symbol" panose="05050102010706020507" pitchFamily="18" charset="2"/>
              </a:rPr>
              <a:t> </a:t>
            </a:r>
            <a:endParaRPr lang="fr-FR" noProof="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522DE79-DC0C-BC53-9A0A-70CDFE18907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b="1" noProof="0" dirty="0"/>
              <a:t>Les stratégies enseignées pendant le modelage et pratiques pendant la séance sont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Extraire des informations à partir d’un document</a:t>
            </a:r>
          </a:p>
          <a:p>
            <a:r>
              <a:rPr lang="fr-FR" b="1" noProof="0" dirty="0"/>
              <a:t>Les outils (par exemple: carte lexicale…)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Cycle de l’oxygène - Carte lexicale - Fiche technique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53B0EF-C5DD-8354-2318-327C35E4E6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b="1" noProof="0" dirty="0"/>
              <a:t>Pendant le feedback, attirer l’attention des élèves sur les erreurs fréquentes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Respiration chez les plantes 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998E5D7-7C7B-E544-E19E-3AFAD5E2E15E}"/>
              </a:ext>
            </a:extLst>
          </p:cNvPr>
          <p:cNvSpPr txBox="1">
            <a:spLocks/>
          </p:cNvSpPr>
          <p:nvPr/>
        </p:nvSpPr>
        <p:spPr>
          <a:xfrm>
            <a:off x="2385724" y="1091908"/>
            <a:ext cx="9463104" cy="1071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noProof="0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A6D50817-4DAE-1A9C-254D-75EE4A1216ED}"/>
              </a:ext>
            </a:extLst>
          </p:cNvPr>
          <p:cNvSpPr txBox="1">
            <a:spLocks/>
          </p:cNvSpPr>
          <p:nvPr/>
        </p:nvSpPr>
        <p:spPr>
          <a:xfrm>
            <a:off x="2388252" y="3613581"/>
            <a:ext cx="9478724" cy="173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noProof="0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6266B8BF-4696-6159-7A94-8C938B68BD24}"/>
              </a:ext>
            </a:extLst>
          </p:cNvPr>
          <p:cNvSpPr txBox="1">
            <a:spLocks/>
          </p:cNvSpPr>
          <p:nvPr/>
        </p:nvSpPr>
        <p:spPr>
          <a:xfrm>
            <a:off x="2405462" y="5595720"/>
            <a:ext cx="9478724" cy="977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956553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C4119039-9FBB-7BFB-7C92-8B613E7413C9}"/>
              </a:ext>
            </a:extLst>
          </p:cNvPr>
          <p:cNvGrpSpPr/>
          <p:nvPr/>
        </p:nvGrpSpPr>
        <p:grpSpPr>
          <a:xfrm>
            <a:off x="1136281" y="1324947"/>
            <a:ext cx="9970077" cy="4488024"/>
            <a:chOff x="442331" y="1315617"/>
            <a:chExt cx="11013869" cy="4774594"/>
          </a:xfrm>
        </p:grpSpPr>
        <p:pic>
          <p:nvPicPr>
            <p:cNvPr id="6" name="Image 5" descr="Une image contenant texte, capture d’écran, Site web, Page web&#10;&#10;Le contenu généré par l’IA peut être incorrect.">
              <a:extLst>
                <a:ext uri="{FF2B5EF4-FFF2-40B4-BE49-F238E27FC236}">
                  <a16:creationId xmlns:a16="http://schemas.microsoft.com/office/drawing/2014/main" id="{0653C8DF-B4ED-A14A-DE03-B5D80006D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331" y="1366393"/>
              <a:ext cx="11013869" cy="472381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E61585-8F84-DEFB-F271-C43A5BED7FAD}"/>
                </a:ext>
              </a:extLst>
            </p:cNvPr>
            <p:cNvSpPr/>
            <p:nvPr/>
          </p:nvSpPr>
          <p:spPr>
            <a:xfrm>
              <a:off x="10440955" y="1315617"/>
              <a:ext cx="1015245" cy="296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596ACDBC-8A65-4DF5-84E3-88D3F1B53C5D}"/>
              </a:ext>
            </a:extLst>
          </p:cNvPr>
          <p:cNvSpPr txBox="1"/>
          <p:nvPr/>
        </p:nvSpPr>
        <p:spPr>
          <a:xfrm>
            <a:off x="7720978" y="4366325"/>
            <a:ext cx="1375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Yaourt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45958E3-2E1F-2602-1ACC-C8119BFF2FB3}"/>
              </a:ext>
            </a:extLst>
          </p:cNvPr>
          <p:cNvSpPr txBox="1"/>
          <p:nvPr/>
        </p:nvSpPr>
        <p:spPr>
          <a:xfrm>
            <a:off x="8024326" y="4749979"/>
            <a:ext cx="1288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pince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3D16-3E70-D37E-72E6-225E4FBBF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27">
            <a:extLst>
              <a:ext uri="{FF2B5EF4-FFF2-40B4-BE49-F238E27FC236}">
                <a16:creationId xmlns:a16="http://schemas.microsoft.com/office/drawing/2014/main" id="{3B4E1239-3BDB-87F8-317B-6DD78D928279}"/>
              </a:ext>
            </a:extLst>
          </p:cNvPr>
          <p:cNvGrpSpPr/>
          <p:nvPr/>
        </p:nvGrpSpPr>
        <p:grpSpPr>
          <a:xfrm>
            <a:off x="1892854" y="3120579"/>
            <a:ext cx="8697391" cy="3487558"/>
            <a:chOff x="1892854" y="3120579"/>
            <a:chExt cx="8697391" cy="3487558"/>
          </a:xfrm>
        </p:grpSpPr>
        <p:pic>
          <p:nvPicPr>
            <p:cNvPr id="11" name="Image 10" descr="Une image contenant texte, ordinateur, capture d’écran, Site web&#10;&#10;Le contenu généré par l’IA peut être incorrect.">
              <a:extLst>
                <a:ext uri="{FF2B5EF4-FFF2-40B4-BE49-F238E27FC236}">
                  <a16:creationId xmlns:a16="http://schemas.microsoft.com/office/drawing/2014/main" id="{0B90BEB4-D13E-7F89-0194-CDF7E6F7D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-335" b="42434"/>
            <a:stretch>
              <a:fillRect/>
            </a:stretch>
          </p:blipFill>
          <p:spPr>
            <a:xfrm>
              <a:off x="1892854" y="3120579"/>
              <a:ext cx="8697391" cy="3487558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503A6F9-BE84-2A51-759B-C56BCD5A84BA}"/>
                </a:ext>
              </a:extLst>
            </p:cNvPr>
            <p:cNvSpPr/>
            <p:nvPr/>
          </p:nvSpPr>
          <p:spPr>
            <a:xfrm>
              <a:off x="5587117" y="5393175"/>
              <a:ext cx="1017766" cy="247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noProof="0" dirty="0">
                  <a:solidFill>
                    <a:schemeClr val="tx1"/>
                  </a:solidFill>
                </a:rPr>
                <a:t>Je dépose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7FF3231-9ED0-9A44-2AD8-CCD744C93FC2}"/>
                </a:ext>
              </a:extLst>
            </p:cNvPr>
            <p:cNvSpPr/>
            <p:nvPr/>
          </p:nvSpPr>
          <p:spPr>
            <a:xfrm>
              <a:off x="8314748" y="5393175"/>
              <a:ext cx="1104977" cy="247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noProof="0" dirty="0">
                  <a:solidFill>
                    <a:schemeClr val="tx1"/>
                  </a:solidFill>
                </a:rPr>
                <a:t>Je recouvre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C53479A-54E7-15F2-9D57-16579A6C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C03211-0ABC-2002-1E5A-78A5FB0A45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B3EA78E-24B4-DA03-2DB0-859A4D34B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 descr="Une image contenant texte, capture d’écran, Site web, Page web&#10;&#10;Le contenu généré par l’IA peut être incorrect.">
            <a:extLst>
              <a:ext uri="{FF2B5EF4-FFF2-40B4-BE49-F238E27FC236}">
                <a16:creationId xmlns:a16="http://schemas.microsoft.com/office/drawing/2014/main" id="{A4694D4A-7D4D-B8A7-706D-D98F18F93D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88" b="55265"/>
          <a:stretch>
            <a:fillRect/>
          </a:stretch>
        </p:blipFill>
        <p:spPr>
          <a:xfrm>
            <a:off x="1287624" y="1269193"/>
            <a:ext cx="9793414" cy="185138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9F9A24D-47F1-290A-FEAB-D4F978B8D2D0}"/>
              </a:ext>
            </a:extLst>
          </p:cNvPr>
          <p:cNvSpPr txBox="1"/>
          <p:nvPr/>
        </p:nvSpPr>
        <p:spPr>
          <a:xfrm>
            <a:off x="3344519" y="5396934"/>
            <a:ext cx="1751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goutte de colorant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A32F6A9-81E3-1039-DF7A-9D7F9EDD833D}"/>
              </a:ext>
            </a:extLst>
          </p:cNvPr>
          <p:cNvSpPr txBox="1"/>
          <p:nvPr/>
        </p:nvSpPr>
        <p:spPr>
          <a:xfrm>
            <a:off x="2626097" y="5645333"/>
            <a:ext cx="1246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C5CCF98-4F4B-F5D7-3275-196FB761585E}"/>
              </a:ext>
            </a:extLst>
          </p:cNvPr>
          <p:cNvSpPr txBox="1"/>
          <p:nvPr/>
        </p:nvSpPr>
        <p:spPr>
          <a:xfrm>
            <a:off x="2779290" y="6000804"/>
            <a:ext cx="1093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6B2F1AA-50D9-0638-158D-5A90C9B8DA34}"/>
              </a:ext>
            </a:extLst>
          </p:cNvPr>
          <p:cNvSpPr txBox="1"/>
          <p:nvPr/>
        </p:nvSpPr>
        <p:spPr>
          <a:xfrm>
            <a:off x="5167209" y="5639693"/>
            <a:ext cx="2429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bord inférieur de la lamelle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17C7B4E-E7A2-4898-0421-6B6F8EAB1CBF}"/>
              </a:ext>
            </a:extLst>
          </p:cNvPr>
          <p:cNvSpPr txBox="1"/>
          <p:nvPr/>
        </p:nvSpPr>
        <p:spPr>
          <a:xfrm>
            <a:off x="5516682" y="5993630"/>
            <a:ext cx="1015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205EC3A-BABB-E27E-8BFC-4F32A5ABCF37}"/>
              </a:ext>
            </a:extLst>
          </p:cNvPr>
          <p:cNvSpPr txBox="1"/>
          <p:nvPr/>
        </p:nvSpPr>
        <p:spPr>
          <a:xfrm>
            <a:off x="8359308" y="5983887"/>
            <a:ext cx="1015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lamelle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E5FD6E-9286-7D9C-2AB0-A599223F3D9A}"/>
              </a:ext>
            </a:extLst>
          </p:cNvPr>
          <p:cNvSpPr txBox="1"/>
          <p:nvPr/>
        </p:nvSpPr>
        <p:spPr>
          <a:xfrm>
            <a:off x="8470031" y="5617486"/>
            <a:ext cx="1246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</p:spTree>
    <p:extLst>
      <p:ext uri="{BB962C8B-B14F-4D97-AF65-F5344CB8AC3E}">
        <p14:creationId xmlns:p14="http://schemas.microsoft.com/office/powerpoint/2010/main" val="33529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4198-8184-1EA4-4C97-D205F4860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1B3BF4-4405-C4C7-1CED-AAC6308D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427467-13CE-BA4E-A696-FFF2C79CD4F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15F7BF54-2DF6-69B7-8081-72A5DB168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 descr="Une image contenant texte, capture d’écran, Site web, Page web&#10;&#10;Le contenu généré par l’IA peut être incorrect.">
            <a:extLst>
              <a:ext uri="{FF2B5EF4-FFF2-40B4-BE49-F238E27FC236}">
                <a16:creationId xmlns:a16="http://schemas.microsoft.com/office/drawing/2014/main" id="{F1E21B8D-9B3B-F34C-DE9E-620D262825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88" b="55265"/>
          <a:stretch>
            <a:fillRect/>
          </a:stretch>
        </p:blipFill>
        <p:spPr>
          <a:xfrm>
            <a:off x="1287624" y="1269193"/>
            <a:ext cx="9793414" cy="1851386"/>
          </a:xfrm>
          <a:prstGeom prst="rect">
            <a:avLst/>
          </a:prstGeom>
        </p:spPr>
      </p:pic>
      <p:pic>
        <p:nvPicPr>
          <p:cNvPr id="7" name="Image 6" descr="Une image contenant texte, ordinateur, capture d’écran, Site web&#10;&#10;Le contenu généré par l’IA peut être incorrect.">
            <a:extLst>
              <a:ext uri="{FF2B5EF4-FFF2-40B4-BE49-F238E27FC236}">
                <a16:creationId xmlns:a16="http://schemas.microsoft.com/office/drawing/2014/main" id="{6B0EB95C-F738-D8BF-CB99-146A169DA5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7214" b="-756"/>
          <a:stretch>
            <a:fillRect/>
          </a:stretch>
        </p:blipFill>
        <p:spPr>
          <a:xfrm>
            <a:off x="1349220" y="3302303"/>
            <a:ext cx="9731818" cy="29345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CBA78DB-0849-8D90-7426-E4420BEED1D6}"/>
              </a:ext>
            </a:extLst>
          </p:cNvPr>
          <p:cNvSpPr txBox="1"/>
          <p:nvPr/>
        </p:nvSpPr>
        <p:spPr>
          <a:xfrm>
            <a:off x="2026512" y="4191670"/>
            <a:ext cx="28960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préparation microscopique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0D80955-49C5-F1B8-FCB5-82682689CE63}"/>
              </a:ext>
            </a:extLst>
          </p:cNvPr>
          <p:cNvSpPr txBox="1"/>
          <p:nvPr/>
        </p:nvSpPr>
        <p:spPr>
          <a:xfrm>
            <a:off x="2272083" y="4480693"/>
            <a:ext cx="1082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platine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71645B8-790B-4C2C-6C20-2F1AE4DEEE6C}"/>
              </a:ext>
            </a:extLst>
          </p:cNvPr>
          <p:cNvSpPr txBox="1"/>
          <p:nvPr/>
        </p:nvSpPr>
        <p:spPr>
          <a:xfrm>
            <a:off x="8185031" y="4480693"/>
            <a:ext cx="28960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L’objectif à faible grossissement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F3E54E-46FB-7B20-6AE7-9EF3EF173756}"/>
              </a:ext>
            </a:extLst>
          </p:cNvPr>
          <p:cNvSpPr txBox="1"/>
          <p:nvPr/>
        </p:nvSpPr>
        <p:spPr>
          <a:xfrm>
            <a:off x="9002206" y="3929637"/>
            <a:ext cx="1612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</p:spTree>
    <p:extLst>
      <p:ext uri="{BB962C8B-B14F-4D97-AF65-F5344CB8AC3E}">
        <p14:creationId xmlns:p14="http://schemas.microsoft.com/office/powerpoint/2010/main" val="9639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A58EA603-C80A-5092-2B83-C4B7111348C3}"/>
              </a:ext>
            </a:extLst>
          </p:cNvPr>
          <p:cNvGrpSpPr/>
          <p:nvPr/>
        </p:nvGrpSpPr>
        <p:grpSpPr>
          <a:xfrm>
            <a:off x="2789853" y="1002960"/>
            <a:ext cx="6410131" cy="5668428"/>
            <a:chOff x="2789853" y="1002960"/>
            <a:chExt cx="6410131" cy="5668428"/>
          </a:xfrm>
        </p:grpSpPr>
        <p:pic>
          <p:nvPicPr>
            <p:cNvPr id="8" name="Image 7" descr="Une image contenant texte, capture d’écran, Site web, Publicité en ligne&#10;&#10;Le contenu généré par l’IA peut être incorrect.">
              <a:extLst>
                <a:ext uri="{FF2B5EF4-FFF2-40B4-BE49-F238E27FC236}">
                  <a16:creationId xmlns:a16="http://schemas.microsoft.com/office/drawing/2014/main" id="{90DE05A3-F106-8E13-218F-1934F8C25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9853" y="1002960"/>
              <a:ext cx="6410131" cy="566842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FD6A03-3853-91B8-C9D2-E6FE8735C7C9}"/>
                </a:ext>
              </a:extLst>
            </p:cNvPr>
            <p:cNvSpPr/>
            <p:nvPr/>
          </p:nvSpPr>
          <p:spPr>
            <a:xfrm>
              <a:off x="5456781" y="3980810"/>
              <a:ext cx="869512" cy="2248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noProof="0" dirty="0">
                  <a:solidFill>
                    <a:schemeClr val="tx1"/>
                  </a:solidFill>
                </a:rPr>
                <a:t>Je dépose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86DC2A7-1526-05A1-B940-54A304FCD8B2}"/>
                </a:ext>
              </a:extLst>
            </p:cNvPr>
            <p:cNvSpPr/>
            <p:nvPr/>
          </p:nvSpPr>
          <p:spPr>
            <a:xfrm>
              <a:off x="7496954" y="3986415"/>
              <a:ext cx="944019" cy="2248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noProof="0" dirty="0">
                  <a:solidFill>
                    <a:schemeClr val="tx1"/>
                  </a:solidFill>
                </a:rPr>
                <a:t>Je recouvre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580891"/>
            <a:ext cx="10372459" cy="299327"/>
          </a:xfrm>
        </p:spPr>
        <p:txBody>
          <a:bodyPr/>
          <a:lstStyle/>
          <a:p>
            <a:r>
              <a:rPr lang="fr-FR" noProof="0" dirty="0"/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414BCAA-8C1E-3419-7046-B9588BBDDE6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69F26D67-4ECF-AEA7-1707-E7FB9C46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1E4CD84-196A-5347-3D0B-84925A0A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D6BE832-7CB2-858F-02B3-E21484768A30}"/>
              </a:ext>
            </a:extLst>
          </p:cNvPr>
          <p:cNvSpPr txBox="1"/>
          <p:nvPr/>
        </p:nvSpPr>
        <p:spPr>
          <a:xfrm>
            <a:off x="6674841" y="1528963"/>
            <a:ext cx="1375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Yaourt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8540DB-481B-CEE5-F9E4-878D1A554CA0}"/>
              </a:ext>
            </a:extLst>
          </p:cNvPr>
          <p:cNvSpPr txBox="1"/>
          <p:nvPr/>
        </p:nvSpPr>
        <p:spPr>
          <a:xfrm>
            <a:off x="7337748" y="1726233"/>
            <a:ext cx="858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45330B-34A8-9284-DEAE-DE309F2CFE5A}"/>
              </a:ext>
            </a:extLst>
          </p:cNvPr>
          <p:cNvSpPr txBox="1"/>
          <p:nvPr/>
        </p:nvSpPr>
        <p:spPr>
          <a:xfrm>
            <a:off x="3740759" y="3962427"/>
            <a:ext cx="1558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05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goutte de colorant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D23C870-C5E2-B877-29E4-0A57690C8D61}"/>
              </a:ext>
            </a:extLst>
          </p:cNvPr>
          <p:cNvSpPr txBox="1"/>
          <p:nvPr/>
        </p:nvSpPr>
        <p:spPr>
          <a:xfrm>
            <a:off x="3075699" y="4187270"/>
            <a:ext cx="1246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8BE597-F6C6-7551-E531-5EC7EA22F939}"/>
              </a:ext>
            </a:extLst>
          </p:cNvPr>
          <p:cNvSpPr txBox="1"/>
          <p:nvPr/>
        </p:nvSpPr>
        <p:spPr>
          <a:xfrm>
            <a:off x="3255063" y="4412113"/>
            <a:ext cx="726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F4DBB06-6ECC-C2C8-8F8B-A19EA7642A26}"/>
              </a:ext>
            </a:extLst>
          </p:cNvPr>
          <p:cNvSpPr txBox="1"/>
          <p:nvPr/>
        </p:nvSpPr>
        <p:spPr>
          <a:xfrm>
            <a:off x="5228888" y="4187270"/>
            <a:ext cx="18996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1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bord inférieur de la lamelle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39FCDD-584B-ACF6-83B0-6954D3BD5992}"/>
              </a:ext>
            </a:extLst>
          </p:cNvPr>
          <p:cNvSpPr txBox="1"/>
          <p:nvPr/>
        </p:nvSpPr>
        <p:spPr>
          <a:xfrm>
            <a:off x="5394932" y="4407716"/>
            <a:ext cx="726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09A2D81-811A-067C-9657-C667ACA63A06}"/>
              </a:ext>
            </a:extLst>
          </p:cNvPr>
          <p:cNvSpPr txBox="1"/>
          <p:nvPr/>
        </p:nvSpPr>
        <p:spPr>
          <a:xfrm>
            <a:off x="7469776" y="4424804"/>
            <a:ext cx="1015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lamelle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E2687A0-C6C9-6B8B-3CAB-36FA9DC90690}"/>
              </a:ext>
            </a:extLst>
          </p:cNvPr>
          <p:cNvSpPr txBox="1"/>
          <p:nvPr/>
        </p:nvSpPr>
        <p:spPr>
          <a:xfrm>
            <a:off x="7318932" y="4179575"/>
            <a:ext cx="1246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FD8B17-92FF-96A1-F255-C94AE94B0F75}"/>
              </a:ext>
            </a:extLst>
          </p:cNvPr>
          <p:cNvSpPr txBox="1"/>
          <p:nvPr/>
        </p:nvSpPr>
        <p:spPr>
          <a:xfrm>
            <a:off x="3075699" y="5403250"/>
            <a:ext cx="21362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préparation microscopique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E31AD08-3982-0CFD-8B6A-DB2605E7A009}"/>
              </a:ext>
            </a:extLst>
          </p:cNvPr>
          <p:cNvSpPr txBox="1"/>
          <p:nvPr/>
        </p:nvSpPr>
        <p:spPr>
          <a:xfrm>
            <a:off x="3255063" y="5578041"/>
            <a:ext cx="1082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platine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71388B1-70AB-EEA5-3D2E-68C7BC927663}"/>
              </a:ext>
            </a:extLst>
          </p:cNvPr>
          <p:cNvSpPr txBox="1"/>
          <p:nvPr/>
        </p:nvSpPr>
        <p:spPr>
          <a:xfrm>
            <a:off x="7225478" y="5578041"/>
            <a:ext cx="2260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L’objectif à faible grossissement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B78F72D-8C70-FDA5-E0DF-73FF6E167310}"/>
              </a:ext>
            </a:extLst>
          </p:cNvPr>
          <p:cNvSpPr txBox="1"/>
          <p:nvPr/>
        </p:nvSpPr>
        <p:spPr>
          <a:xfrm>
            <a:off x="7143748" y="5398294"/>
            <a:ext cx="1246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2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L’échantillon</a:t>
            </a:r>
          </a:p>
        </p:txBody>
      </p:sp>
    </p:spTree>
    <p:extLst>
      <p:ext uri="{BB962C8B-B14F-4D97-AF65-F5344CB8AC3E}">
        <p14:creationId xmlns:p14="http://schemas.microsoft.com/office/powerpoint/2010/main" val="29528687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71F0342E-8967-32D1-3950-AC268A593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406" y="339365"/>
            <a:ext cx="10277091" cy="519855"/>
          </a:xfrm>
        </p:spPr>
        <p:txBody>
          <a:bodyPr/>
          <a:lstStyle/>
          <a:p>
            <a:r>
              <a:rPr lang="fr-FR" sz="2000" dirty="0"/>
              <a:t>Qui peut me dire ce que nous avons appris aujourd’hui? 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29703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834122" y="2279107"/>
            <a:ext cx="921052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spc="-50" noProof="0" dirty="0"/>
              <a:t>Réaliser des préparations microscopiques de différentes cellules.</a:t>
            </a:r>
            <a:endParaRPr lang="fr-FR" b="1" kern="0" spc="-50" noProof="0" dirty="0">
              <a:solidFill>
                <a:srgbClr val="000000"/>
              </a:solidFill>
            </a:endParaRP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013762"/>
            <a:ext cx="805544" cy="805544"/>
          </a:xfrm>
          <a:prstGeom prst="rect">
            <a:avLst/>
          </a:prstGeom>
        </p:spPr>
      </p:pic>
      <p:pic>
        <p:nvPicPr>
          <p:cNvPr id="9" name="Image 8" descr="Une image contenant bateau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CDE9CE06-6891-D7A7-33A9-F7D71B937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540" y="3367927"/>
            <a:ext cx="9375103" cy="225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25C407DA-F9FE-8781-FA6E-D0E5538A5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463484"/>
            <a:ext cx="10277091" cy="267549"/>
          </a:xfrm>
        </p:spPr>
        <p:txBody>
          <a:bodyPr/>
          <a:lstStyle/>
          <a:p>
            <a:r>
              <a:rPr lang="fr-FR" sz="2000" dirty="0"/>
              <a:t>Les étapes pour réaliser une observation au microscope optique.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34EABFA-2BB8-E95A-92F9-A196765D236A}"/>
              </a:ext>
            </a:extLst>
          </p:cNvPr>
          <p:cNvGrpSpPr/>
          <p:nvPr/>
        </p:nvGrpSpPr>
        <p:grpSpPr>
          <a:xfrm>
            <a:off x="1141866" y="1257820"/>
            <a:ext cx="9630669" cy="3364980"/>
            <a:chOff x="1183291" y="1526267"/>
            <a:chExt cx="8047879" cy="3835347"/>
          </a:xfrm>
        </p:grpSpPr>
        <p:grpSp>
          <p:nvGrpSpPr>
            <p:cNvPr id="13" name="Google Shape;1743;p35">
              <a:extLst>
                <a:ext uri="{FF2B5EF4-FFF2-40B4-BE49-F238E27FC236}">
                  <a16:creationId xmlns:a16="http://schemas.microsoft.com/office/drawing/2014/main" id="{B105433F-9EFC-A934-02B2-8F9982647D27}"/>
                </a:ext>
              </a:extLst>
            </p:cNvPr>
            <p:cNvGrpSpPr/>
            <p:nvPr/>
          </p:nvGrpSpPr>
          <p:grpSpPr>
            <a:xfrm>
              <a:off x="5038055" y="3467592"/>
              <a:ext cx="88960" cy="1084749"/>
              <a:chOff x="5117952" y="2967078"/>
              <a:chExt cx="66720" cy="831360"/>
            </a:xfrm>
          </p:grpSpPr>
          <p:sp>
            <p:nvSpPr>
              <p:cNvPr id="48" name="Google Shape;1744;p35">
                <a:extLst>
                  <a:ext uri="{FF2B5EF4-FFF2-40B4-BE49-F238E27FC236}">
                    <a16:creationId xmlns:a16="http://schemas.microsoft.com/office/drawing/2014/main" id="{989453A0-26B2-AF69-F388-15AD0283A40B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9" name="Google Shape;1745;p35">
                <a:extLst>
                  <a:ext uri="{FF2B5EF4-FFF2-40B4-BE49-F238E27FC236}">
                    <a16:creationId xmlns:a16="http://schemas.microsoft.com/office/drawing/2014/main" id="{28DC777F-7E75-1318-12A6-EAB14420944B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0" name="Google Shape;1746;p35">
                <a:extLst>
                  <a:ext uri="{FF2B5EF4-FFF2-40B4-BE49-F238E27FC236}">
                    <a16:creationId xmlns:a16="http://schemas.microsoft.com/office/drawing/2014/main" id="{07379396-41E6-4C24-12C6-1576E478EB56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1" name="Google Shape;1747;p35">
                <a:extLst>
                  <a:ext uri="{FF2B5EF4-FFF2-40B4-BE49-F238E27FC236}">
                    <a16:creationId xmlns:a16="http://schemas.microsoft.com/office/drawing/2014/main" id="{8FBAF4B2-DD26-E701-1B7E-277575405F59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" name="Google Shape;1748;p35">
                <a:extLst>
                  <a:ext uri="{FF2B5EF4-FFF2-40B4-BE49-F238E27FC236}">
                    <a16:creationId xmlns:a16="http://schemas.microsoft.com/office/drawing/2014/main" id="{FE40604D-263D-9DF6-17E4-C964FA7424A3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" name="Google Shape;1749;p35">
                <a:extLst>
                  <a:ext uri="{FF2B5EF4-FFF2-40B4-BE49-F238E27FC236}">
                    <a16:creationId xmlns:a16="http://schemas.microsoft.com/office/drawing/2014/main" id="{0C4F7E13-B46B-A1CD-050C-6EE4516D2A20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4" name="Google Shape;1750;p35">
                <a:extLst>
                  <a:ext uri="{FF2B5EF4-FFF2-40B4-BE49-F238E27FC236}">
                    <a16:creationId xmlns:a16="http://schemas.microsoft.com/office/drawing/2014/main" id="{80DD2329-1FD6-82C2-95ED-E172D47EFC8E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5" name="Google Shape;1751;p35">
                <a:extLst>
                  <a:ext uri="{FF2B5EF4-FFF2-40B4-BE49-F238E27FC236}">
                    <a16:creationId xmlns:a16="http://schemas.microsoft.com/office/drawing/2014/main" id="{2BE9455A-E1BA-0F93-6587-267FBCD58EA4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6" name="Google Shape;1752;p35">
                <a:extLst>
                  <a:ext uri="{FF2B5EF4-FFF2-40B4-BE49-F238E27FC236}">
                    <a16:creationId xmlns:a16="http://schemas.microsoft.com/office/drawing/2014/main" id="{8899F901-5C7A-5313-A4CE-54D8A2B8F6BB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7" name="Google Shape;1753;p35">
                <a:extLst>
                  <a:ext uri="{FF2B5EF4-FFF2-40B4-BE49-F238E27FC236}">
                    <a16:creationId xmlns:a16="http://schemas.microsoft.com/office/drawing/2014/main" id="{378D91CB-5208-4747-4BEA-249BE46A32C9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4" name="Google Shape;1754;p35">
              <a:extLst>
                <a:ext uri="{FF2B5EF4-FFF2-40B4-BE49-F238E27FC236}">
                  <a16:creationId xmlns:a16="http://schemas.microsoft.com/office/drawing/2014/main" id="{47C00355-A2B9-A1D3-0475-A832999033F2}"/>
                </a:ext>
              </a:extLst>
            </p:cNvPr>
            <p:cNvSpPr/>
            <p:nvPr/>
          </p:nvSpPr>
          <p:spPr>
            <a:xfrm>
              <a:off x="3615163" y="3579010"/>
              <a:ext cx="12757" cy="62171"/>
            </a:xfrm>
            <a:custGeom>
              <a:avLst/>
              <a:gdLst/>
              <a:ahLst/>
              <a:cxnLst/>
              <a:rect l="l" t="t" r="r" b="b"/>
              <a:pathLst>
                <a:path w="299" h="1489" extrusionOk="0">
                  <a:moveTo>
                    <a:pt x="1" y="1"/>
                  </a:moveTo>
                  <a:lnTo>
                    <a:pt x="1" y="1489"/>
                  </a:lnTo>
                  <a:lnTo>
                    <a:pt x="299" y="1489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1755;p35">
              <a:extLst>
                <a:ext uri="{FF2B5EF4-FFF2-40B4-BE49-F238E27FC236}">
                  <a16:creationId xmlns:a16="http://schemas.microsoft.com/office/drawing/2014/main" id="{8DB5719A-57EA-DF69-CA30-136AA61F53E7}"/>
                </a:ext>
              </a:extLst>
            </p:cNvPr>
            <p:cNvSpPr/>
            <p:nvPr/>
          </p:nvSpPr>
          <p:spPr>
            <a:xfrm>
              <a:off x="3555216" y="3192250"/>
              <a:ext cx="2831988" cy="459369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7" y="1"/>
                  </a:moveTo>
                  <a:cubicBezTo>
                    <a:pt x="465" y="1"/>
                    <a:pt x="1" y="858"/>
                    <a:pt x="417" y="1501"/>
                  </a:cubicBezTo>
                  <a:lnTo>
                    <a:pt x="6359" y="10561"/>
                  </a:lnTo>
                  <a:cubicBezTo>
                    <a:pt x="6537" y="10835"/>
                    <a:pt x="6847" y="11002"/>
                    <a:pt x="7168" y="11002"/>
                  </a:cubicBezTo>
                  <a:lnTo>
                    <a:pt x="38232" y="11002"/>
                  </a:lnTo>
                  <a:cubicBezTo>
                    <a:pt x="39006" y="11002"/>
                    <a:pt x="39470" y="10145"/>
                    <a:pt x="39041" y="9502"/>
                  </a:cubicBezTo>
                  <a:lnTo>
                    <a:pt x="33100" y="441"/>
                  </a:lnTo>
                  <a:cubicBezTo>
                    <a:pt x="32921" y="167"/>
                    <a:pt x="32624" y="1"/>
                    <a:pt x="32290" y="1"/>
                  </a:cubicBezTo>
                  <a:close/>
                </a:path>
              </a:pathLst>
            </a:custGeom>
            <a:solidFill>
              <a:srgbClr val="2B35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" name="Google Shape;1760;p35">
              <a:extLst>
                <a:ext uri="{FF2B5EF4-FFF2-40B4-BE49-F238E27FC236}">
                  <a16:creationId xmlns:a16="http://schemas.microsoft.com/office/drawing/2014/main" id="{6FBB9159-E87B-7C2B-3C40-D5F432D5A56A}"/>
                </a:ext>
              </a:extLst>
            </p:cNvPr>
            <p:cNvSpPr txBox="1"/>
            <p:nvPr/>
          </p:nvSpPr>
          <p:spPr>
            <a:xfrm>
              <a:off x="3676579" y="4510960"/>
              <a:ext cx="2916671" cy="850654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2000" b="1" spc="-5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Je réalise ma préparation microscopique</a:t>
              </a:r>
              <a:r>
                <a:rPr lang="fr-FR" sz="1867" b="1" dirty="0"/>
                <a:t>.</a:t>
              </a:r>
            </a:p>
          </p:txBody>
        </p:sp>
        <p:sp>
          <p:nvSpPr>
            <p:cNvPr id="17" name="Google Shape;1762;p35">
              <a:extLst>
                <a:ext uri="{FF2B5EF4-FFF2-40B4-BE49-F238E27FC236}">
                  <a16:creationId xmlns:a16="http://schemas.microsoft.com/office/drawing/2014/main" id="{B88C8BC1-B859-C54D-CBC2-4336A4F9AD18}"/>
                </a:ext>
              </a:extLst>
            </p:cNvPr>
            <p:cNvSpPr/>
            <p:nvPr/>
          </p:nvSpPr>
          <p:spPr>
            <a:xfrm>
              <a:off x="9072269" y="3573989"/>
              <a:ext cx="13095" cy="62744"/>
            </a:xfrm>
            <a:custGeom>
              <a:avLst/>
              <a:gdLst/>
              <a:ahLst/>
              <a:cxnLst/>
              <a:rect l="l" t="t" r="r" b="b"/>
              <a:pathLst>
                <a:path w="298" h="1489" extrusionOk="0">
                  <a:moveTo>
                    <a:pt x="0" y="1"/>
                  </a:moveTo>
                  <a:lnTo>
                    <a:pt x="0" y="1489"/>
                  </a:lnTo>
                  <a:lnTo>
                    <a:pt x="298" y="1489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8" name="Google Shape;1806;p35">
              <a:extLst>
                <a:ext uri="{FF2B5EF4-FFF2-40B4-BE49-F238E27FC236}">
                  <a16:creationId xmlns:a16="http://schemas.microsoft.com/office/drawing/2014/main" id="{6C68BFDE-8FF7-751B-0DCE-E64D91703A8B}"/>
                </a:ext>
              </a:extLst>
            </p:cNvPr>
            <p:cNvGrpSpPr/>
            <p:nvPr/>
          </p:nvGrpSpPr>
          <p:grpSpPr>
            <a:xfrm rot="10800000">
              <a:off x="2415393" y="2441992"/>
              <a:ext cx="79917" cy="1094914"/>
              <a:chOff x="5117952" y="2967078"/>
              <a:chExt cx="66720" cy="831360"/>
            </a:xfrm>
          </p:grpSpPr>
          <p:sp>
            <p:nvSpPr>
              <p:cNvPr id="38" name="Google Shape;1807;p35">
                <a:extLst>
                  <a:ext uri="{FF2B5EF4-FFF2-40B4-BE49-F238E27FC236}">
                    <a16:creationId xmlns:a16="http://schemas.microsoft.com/office/drawing/2014/main" id="{B8531D60-2D61-6D49-093E-3FB280E107B8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9" name="Google Shape;1808;p35">
                <a:extLst>
                  <a:ext uri="{FF2B5EF4-FFF2-40B4-BE49-F238E27FC236}">
                    <a16:creationId xmlns:a16="http://schemas.microsoft.com/office/drawing/2014/main" id="{D879FCE7-4A6E-FBCF-4877-C8A40E9FA827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" name="Google Shape;1809;p35">
                <a:extLst>
                  <a:ext uri="{FF2B5EF4-FFF2-40B4-BE49-F238E27FC236}">
                    <a16:creationId xmlns:a16="http://schemas.microsoft.com/office/drawing/2014/main" id="{DD727C97-D88F-A2F5-9F64-FFC55C2D5FD3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" name="Google Shape;1810;p35">
                <a:extLst>
                  <a:ext uri="{FF2B5EF4-FFF2-40B4-BE49-F238E27FC236}">
                    <a16:creationId xmlns:a16="http://schemas.microsoft.com/office/drawing/2014/main" id="{58986F23-5629-ADA2-746D-806E4696696E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2" name="Google Shape;1811;p35">
                <a:extLst>
                  <a:ext uri="{FF2B5EF4-FFF2-40B4-BE49-F238E27FC236}">
                    <a16:creationId xmlns:a16="http://schemas.microsoft.com/office/drawing/2014/main" id="{3334202C-C888-F933-9747-43CBCDAF1B2D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" name="Google Shape;1812;p35">
                <a:extLst>
                  <a:ext uri="{FF2B5EF4-FFF2-40B4-BE49-F238E27FC236}">
                    <a16:creationId xmlns:a16="http://schemas.microsoft.com/office/drawing/2014/main" id="{B3304327-4B83-73E4-D23F-11736F438D36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" name="Google Shape;1813;p35">
                <a:extLst>
                  <a:ext uri="{FF2B5EF4-FFF2-40B4-BE49-F238E27FC236}">
                    <a16:creationId xmlns:a16="http://schemas.microsoft.com/office/drawing/2014/main" id="{3A043D6E-2BB8-E8F0-636A-744071726233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5" name="Google Shape;1814;p35">
                <a:extLst>
                  <a:ext uri="{FF2B5EF4-FFF2-40B4-BE49-F238E27FC236}">
                    <a16:creationId xmlns:a16="http://schemas.microsoft.com/office/drawing/2014/main" id="{E0D2447A-1356-B8B1-47DF-C889D68EF9CF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6" name="Google Shape;1815;p35">
                <a:extLst>
                  <a:ext uri="{FF2B5EF4-FFF2-40B4-BE49-F238E27FC236}">
                    <a16:creationId xmlns:a16="http://schemas.microsoft.com/office/drawing/2014/main" id="{CDD5BD7B-4EE1-061B-19A6-A1C35183C26F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7" name="Google Shape;1816;p35">
                <a:extLst>
                  <a:ext uri="{FF2B5EF4-FFF2-40B4-BE49-F238E27FC236}">
                    <a16:creationId xmlns:a16="http://schemas.microsoft.com/office/drawing/2014/main" id="{5CBFB9F7-D86B-A823-1B33-B4C3527E3FDC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9" name="Google Shape;1817;p35">
              <a:extLst>
                <a:ext uri="{FF2B5EF4-FFF2-40B4-BE49-F238E27FC236}">
                  <a16:creationId xmlns:a16="http://schemas.microsoft.com/office/drawing/2014/main" id="{B1241073-7709-6F6F-DDDF-6BED31FD9298}"/>
                </a:ext>
              </a:extLst>
            </p:cNvPr>
            <p:cNvSpPr/>
            <p:nvPr/>
          </p:nvSpPr>
          <p:spPr>
            <a:xfrm>
              <a:off x="3654708" y="3209816"/>
              <a:ext cx="16903" cy="56726"/>
            </a:xfrm>
            <a:custGeom>
              <a:avLst/>
              <a:gdLst/>
              <a:ahLst/>
              <a:cxnLst/>
              <a:rect l="l" t="t" r="r" b="b"/>
              <a:pathLst>
                <a:path w="441" h="1346" extrusionOk="0">
                  <a:moveTo>
                    <a:pt x="0" y="0"/>
                  </a:moveTo>
                  <a:lnTo>
                    <a:pt x="0" y="1346"/>
                  </a:lnTo>
                  <a:lnTo>
                    <a:pt x="441" y="13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818;p35">
              <a:extLst>
                <a:ext uri="{FF2B5EF4-FFF2-40B4-BE49-F238E27FC236}">
                  <a16:creationId xmlns:a16="http://schemas.microsoft.com/office/drawing/2014/main" id="{45D45044-2052-9B5B-2E3F-D28C40FBC9BD}"/>
                </a:ext>
              </a:extLst>
            </p:cNvPr>
            <p:cNvSpPr/>
            <p:nvPr/>
          </p:nvSpPr>
          <p:spPr>
            <a:xfrm>
              <a:off x="1183291" y="3213154"/>
              <a:ext cx="2544120" cy="463674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6" y="1"/>
                  </a:moveTo>
                  <a:cubicBezTo>
                    <a:pt x="464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69" y="10145"/>
                    <a:pt x="39041" y="9502"/>
                  </a:cubicBezTo>
                  <a:lnTo>
                    <a:pt x="33099" y="441"/>
                  </a:lnTo>
                  <a:cubicBezTo>
                    <a:pt x="32921" y="167"/>
                    <a:pt x="32623" y="1"/>
                    <a:pt x="32290" y="1"/>
                  </a:cubicBezTo>
                  <a:close/>
                </a:path>
              </a:pathLst>
            </a:custGeom>
            <a:solidFill>
              <a:srgbClr val="70B1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" name="Google Shape;1827;p35">
              <a:extLst>
                <a:ext uri="{FF2B5EF4-FFF2-40B4-BE49-F238E27FC236}">
                  <a16:creationId xmlns:a16="http://schemas.microsoft.com/office/drawing/2014/main" id="{8840AFED-279A-6443-8EE2-15CB5BA665E6}"/>
                </a:ext>
              </a:extLst>
            </p:cNvPr>
            <p:cNvSpPr txBox="1"/>
            <p:nvPr/>
          </p:nvSpPr>
          <p:spPr>
            <a:xfrm>
              <a:off x="1241197" y="1559423"/>
              <a:ext cx="2544120" cy="92335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1867" b="1" dirty="0"/>
                <a:t>Je prélève mon échantillon.</a:t>
              </a:r>
            </a:p>
          </p:txBody>
        </p:sp>
        <p:grpSp>
          <p:nvGrpSpPr>
            <p:cNvPr id="22" name="Google Shape;1829;p35">
              <a:extLst>
                <a:ext uri="{FF2B5EF4-FFF2-40B4-BE49-F238E27FC236}">
                  <a16:creationId xmlns:a16="http://schemas.microsoft.com/office/drawing/2014/main" id="{E4096216-EA4F-0852-7A73-9AF48BC11781}"/>
                </a:ext>
              </a:extLst>
            </p:cNvPr>
            <p:cNvGrpSpPr/>
            <p:nvPr/>
          </p:nvGrpSpPr>
          <p:grpSpPr>
            <a:xfrm rot="10800000">
              <a:off x="7553672" y="2422166"/>
              <a:ext cx="89987" cy="1144327"/>
              <a:chOff x="5117952" y="2967078"/>
              <a:chExt cx="66720" cy="831360"/>
            </a:xfrm>
          </p:grpSpPr>
          <p:sp>
            <p:nvSpPr>
              <p:cNvPr id="26" name="Google Shape;1830;p35">
                <a:extLst>
                  <a:ext uri="{FF2B5EF4-FFF2-40B4-BE49-F238E27FC236}">
                    <a16:creationId xmlns:a16="http://schemas.microsoft.com/office/drawing/2014/main" id="{A67F3E90-68A9-CD59-5D26-418A859368D7}"/>
                  </a:ext>
                </a:extLst>
              </p:cNvPr>
              <p:cNvSpPr/>
              <p:nvPr/>
            </p:nvSpPr>
            <p:spPr>
              <a:xfrm>
                <a:off x="5148448" y="3052806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" name="Google Shape;1831;p35">
                <a:extLst>
                  <a:ext uri="{FF2B5EF4-FFF2-40B4-BE49-F238E27FC236}">
                    <a16:creationId xmlns:a16="http://schemas.microsoft.com/office/drawing/2014/main" id="{CBDBFA57-14D2-9864-6F43-6C210A89D427}"/>
                  </a:ext>
                </a:extLst>
              </p:cNvPr>
              <p:cNvSpPr/>
              <p:nvPr/>
            </p:nvSpPr>
            <p:spPr>
              <a:xfrm>
                <a:off x="5148448" y="3138534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" name="Google Shape;1832;p35">
                <a:extLst>
                  <a:ext uri="{FF2B5EF4-FFF2-40B4-BE49-F238E27FC236}">
                    <a16:creationId xmlns:a16="http://schemas.microsoft.com/office/drawing/2014/main" id="{2A8427A0-27CB-7A56-5881-3B1D5D12DDE4}"/>
                  </a:ext>
                </a:extLst>
              </p:cNvPr>
              <p:cNvSpPr/>
              <p:nvPr/>
            </p:nvSpPr>
            <p:spPr>
              <a:xfrm>
                <a:off x="5148448" y="3224262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0"/>
                    </a:moveTo>
                    <a:lnTo>
                      <a:pt x="0" y="1488"/>
                    </a:lnTo>
                    <a:lnTo>
                      <a:pt x="298" y="1488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9" name="Google Shape;1833;p35">
                <a:extLst>
                  <a:ext uri="{FF2B5EF4-FFF2-40B4-BE49-F238E27FC236}">
                    <a16:creationId xmlns:a16="http://schemas.microsoft.com/office/drawing/2014/main" id="{A1784137-FB51-31E3-63A2-8261471AE66C}"/>
                  </a:ext>
                </a:extLst>
              </p:cNvPr>
              <p:cNvSpPr/>
              <p:nvPr/>
            </p:nvSpPr>
            <p:spPr>
              <a:xfrm>
                <a:off x="5148448" y="2967078"/>
                <a:ext cx="9536" cy="4307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46" extrusionOk="0">
                    <a:moveTo>
                      <a:pt x="0" y="0"/>
                    </a:moveTo>
                    <a:lnTo>
                      <a:pt x="0" y="1346"/>
                    </a:lnTo>
                    <a:lnTo>
                      <a:pt x="298" y="134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" name="Google Shape;1834;p35">
                <a:extLst>
                  <a:ext uri="{FF2B5EF4-FFF2-40B4-BE49-F238E27FC236}">
                    <a16:creationId xmlns:a16="http://schemas.microsoft.com/office/drawing/2014/main" id="{A6051750-102D-53A7-5F34-B9E5707BAFCD}"/>
                  </a:ext>
                </a:extLst>
              </p:cNvPr>
              <p:cNvSpPr/>
              <p:nvPr/>
            </p:nvSpPr>
            <p:spPr>
              <a:xfrm>
                <a:off x="5148448" y="3657830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" name="Google Shape;1835;p35">
                <a:extLst>
                  <a:ext uri="{FF2B5EF4-FFF2-40B4-BE49-F238E27FC236}">
                    <a16:creationId xmlns:a16="http://schemas.microsoft.com/office/drawing/2014/main" id="{2CE1D380-9074-DA99-5CED-48C97E863E0C}"/>
                  </a:ext>
                </a:extLst>
              </p:cNvPr>
              <p:cNvSpPr/>
              <p:nvPr/>
            </p:nvSpPr>
            <p:spPr>
              <a:xfrm>
                <a:off x="5148448" y="3572102"/>
                <a:ext cx="9536" cy="4268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334" extrusionOk="0">
                    <a:moveTo>
                      <a:pt x="0" y="0"/>
                    </a:moveTo>
                    <a:lnTo>
                      <a:pt x="0" y="1334"/>
                    </a:lnTo>
                    <a:lnTo>
                      <a:pt x="298" y="1334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" name="Google Shape;1836;p35">
                <a:extLst>
                  <a:ext uri="{FF2B5EF4-FFF2-40B4-BE49-F238E27FC236}">
                    <a16:creationId xmlns:a16="http://schemas.microsoft.com/office/drawing/2014/main" id="{9086FBA0-5948-E832-998A-DAAFCF09D5E5}"/>
                  </a:ext>
                </a:extLst>
              </p:cNvPr>
              <p:cNvSpPr/>
              <p:nvPr/>
            </p:nvSpPr>
            <p:spPr>
              <a:xfrm>
                <a:off x="5148448" y="3481414"/>
                <a:ext cx="9536" cy="47648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5" name="Google Shape;1837;p35">
                <a:extLst>
                  <a:ext uri="{FF2B5EF4-FFF2-40B4-BE49-F238E27FC236}">
                    <a16:creationId xmlns:a16="http://schemas.microsoft.com/office/drawing/2014/main" id="{0F1B8CA4-3521-A5CD-9EB8-A10C28A7A6F6}"/>
                  </a:ext>
                </a:extLst>
              </p:cNvPr>
              <p:cNvSpPr/>
              <p:nvPr/>
            </p:nvSpPr>
            <p:spPr>
              <a:xfrm>
                <a:off x="5148448" y="3395686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6" name="Google Shape;1838;p35">
                <a:extLst>
                  <a:ext uri="{FF2B5EF4-FFF2-40B4-BE49-F238E27FC236}">
                    <a16:creationId xmlns:a16="http://schemas.microsoft.com/office/drawing/2014/main" id="{85A0FC00-A7CF-7ACB-EFEF-58F0C2746C05}"/>
                  </a:ext>
                </a:extLst>
              </p:cNvPr>
              <p:cNvSpPr/>
              <p:nvPr/>
            </p:nvSpPr>
            <p:spPr>
              <a:xfrm>
                <a:off x="5148448" y="3309958"/>
                <a:ext cx="9536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490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98" y="1489"/>
                    </a:ln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7" name="Google Shape;1839;p35">
                <a:extLst>
                  <a:ext uri="{FF2B5EF4-FFF2-40B4-BE49-F238E27FC236}">
                    <a16:creationId xmlns:a16="http://schemas.microsoft.com/office/drawing/2014/main" id="{9DC47F6B-07FE-8A92-9D59-871D1691A377}"/>
                  </a:ext>
                </a:extLst>
              </p:cNvPr>
              <p:cNvSpPr/>
              <p:nvPr/>
            </p:nvSpPr>
            <p:spPr>
              <a:xfrm>
                <a:off x="5117952" y="3731750"/>
                <a:ext cx="66720" cy="66688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extrusionOk="0">
                    <a:moveTo>
                      <a:pt x="1037" y="0"/>
                    </a:moveTo>
                    <a:cubicBezTo>
                      <a:pt x="465" y="0"/>
                      <a:pt x="1" y="464"/>
                      <a:pt x="1" y="1048"/>
                    </a:cubicBezTo>
                    <a:cubicBezTo>
                      <a:pt x="1" y="1619"/>
                      <a:pt x="465" y="2084"/>
                      <a:pt x="1037" y="2084"/>
                    </a:cubicBezTo>
                    <a:cubicBezTo>
                      <a:pt x="1620" y="2084"/>
                      <a:pt x="2084" y="1619"/>
                      <a:pt x="2084" y="1048"/>
                    </a:cubicBezTo>
                    <a:cubicBezTo>
                      <a:pt x="2084" y="464"/>
                      <a:pt x="1620" y="0"/>
                      <a:pt x="1037" y="0"/>
                    </a:cubicBezTo>
                    <a:close/>
                  </a:path>
                </a:pathLst>
              </a:custGeom>
              <a:solidFill>
                <a:srgbClr val="6464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3" name="Google Shape;1840;p35">
              <a:extLst>
                <a:ext uri="{FF2B5EF4-FFF2-40B4-BE49-F238E27FC236}">
                  <a16:creationId xmlns:a16="http://schemas.microsoft.com/office/drawing/2014/main" id="{03F4E3FE-7B32-98E0-D937-44F303110FC5}"/>
                </a:ext>
              </a:extLst>
            </p:cNvPr>
            <p:cNvSpPr/>
            <p:nvPr/>
          </p:nvSpPr>
          <p:spPr>
            <a:xfrm>
              <a:off x="6314500" y="3194584"/>
              <a:ext cx="19594" cy="59287"/>
            </a:xfrm>
            <a:custGeom>
              <a:avLst/>
              <a:gdLst/>
              <a:ahLst/>
              <a:cxnLst/>
              <a:rect l="l" t="t" r="r" b="b"/>
              <a:pathLst>
                <a:path w="454" h="1346" extrusionOk="0">
                  <a:moveTo>
                    <a:pt x="1" y="0"/>
                  </a:moveTo>
                  <a:lnTo>
                    <a:pt x="1" y="1346"/>
                  </a:lnTo>
                  <a:lnTo>
                    <a:pt x="453" y="1346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6464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1841;p35">
              <a:extLst>
                <a:ext uri="{FF2B5EF4-FFF2-40B4-BE49-F238E27FC236}">
                  <a16:creationId xmlns:a16="http://schemas.microsoft.com/office/drawing/2014/main" id="{341FE8C9-4A22-B958-2674-D38C78783799}"/>
                </a:ext>
              </a:extLst>
            </p:cNvPr>
            <p:cNvSpPr/>
            <p:nvPr/>
          </p:nvSpPr>
          <p:spPr>
            <a:xfrm>
              <a:off x="6261389" y="3186700"/>
              <a:ext cx="2864669" cy="484599"/>
            </a:xfrm>
            <a:custGeom>
              <a:avLst/>
              <a:gdLst/>
              <a:ahLst/>
              <a:cxnLst/>
              <a:rect l="l" t="t" r="r" b="b"/>
              <a:pathLst>
                <a:path w="39470" h="11002" extrusionOk="0">
                  <a:moveTo>
                    <a:pt x="1227" y="1"/>
                  </a:moveTo>
                  <a:cubicBezTo>
                    <a:pt x="465" y="1"/>
                    <a:pt x="0" y="858"/>
                    <a:pt x="417" y="1501"/>
                  </a:cubicBezTo>
                  <a:lnTo>
                    <a:pt x="6358" y="10561"/>
                  </a:lnTo>
                  <a:cubicBezTo>
                    <a:pt x="6537" y="10835"/>
                    <a:pt x="6846" y="11002"/>
                    <a:pt x="7168" y="11002"/>
                  </a:cubicBezTo>
                  <a:lnTo>
                    <a:pt x="38231" y="11002"/>
                  </a:lnTo>
                  <a:cubicBezTo>
                    <a:pt x="39005" y="11002"/>
                    <a:pt x="39470" y="10145"/>
                    <a:pt x="39041" y="9502"/>
                  </a:cubicBezTo>
                  <a:lnTo>
                    <a:pt x="33112" y="441"/>
                  </a:lnTo>
                  <a:cubicBezTo>
                    <a:pt x="32933" y="167"/>
                    <a:pt x="32623" y="1"/>
                    <a:pt x="32302" y="1"/>
                  </a:cubicBezTo>
                  <a:close/>
                </a:path>
              </a:pathLst>
            </a:custGeom>
            <a:solidFill>
              <a:srgbClr val="344C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3200" b="1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3200" b="1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" name="Google Shape;1847;p35">
              <a:extLst>
                <a:ext uri="{FF2B5EF4-FFF2-40B4-BE49-F238E27FC236}">
                  <a16:creationId xmlns:a16="http://schemas.microsoft.com/office/drawing/2014/main" id="{2B81EC5F-C939-20FD-B4FD-BDADB94A4441}"/>
                </a:ext>
              </a:extLst>
            </p:cNvPr>
            <p:cNvSpPr txBox="1"/>
            <p:nvPr/>
          </p:nvSpPr>
          <p:spPr>
            <a:xfrm>
              <a:off x="6314499" y="1526267"/>
              <a:ext cx="2916671" cy="92335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/>
              <a:r>
                <a:rPr lang="fr-FR" sz="2000" b="1" spc="-5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J’observe ma préparation au microscope optique</a:t>
              </a:r>
              <a:r>
                <a:rPr lang="fr-FR" sz="1867" b="1" dirty="0"/>
                <a:t>.</a:t>
              </a:r>
            </a:p>
          </p:txBody>
        </p:sp>
      </p:grpSp>
      <p:pic>
        <p:nvPicPr>
          <p:cNvPr id="58" name="Image 57" descr="Une image contenant bateau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1076CED8-BF51-B1FB-B6A6-964A22312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421" y="4998002"/>
            <a:ext cx="7136305" cy="1692291"/>
          </a:xfrm>
          <a:prstGeom prst="rect">
            <a:avLst/>
          </a:prstGeom>
        </p:spPr>
      </p:pic>
      <p:sp>
        <p:nvSpPr>
          <p:cNvPr id="59" name="Flèche : bas 58">
            <a:extLst>
              <a:ext uri="{FF2B5EF4-FFF2-40B4-BE49-F238E27FC236}">
                <a16:creationId xmlns:a16="http://schemas.microsoft.com/office/drawing/2014/main" id="{E4C86DA7-9339-7D4A-9D2C-68DD1A9EACA8}"/>
              </a:ext>
            </a:extLst>
          </p:cNvPr>
          <p:cNvSpPr/>
          <p:nvPr/>
        </p:nvSpPr>
        <p:spPr>
          <a:xfrm>
            <a:off x="5130800" y="4815840"/>
            <a:ext cx="1513840" cy="182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Faire participer les élèves à la lecture de la carte</a:t>
            </a:r>
          </a:p>
        </p:txBody>
      </p:sp>
      <p:grpSp>
        <p:nvGrpSpPr>
          <p:cNvPr id="5" name="Google Shape;2004;p176">
            <a:extLst>
              <a:ext uri="{FF2B5EF4-FFF2-40B4-BE49-F238E27FC236}">
                <a16:creationId xmlns:a16="http://schemas.microsoft.com/office/drawing/2014/main" id="{C256FBC9-BFF0-891E-93F6-4767A3FE8E03}"/>
              </a:ext>
            </a:extLst>
          </p:cNvPr>
          <p:cNvGrpSpPr/>
          <p:nvPr/>
        </p:nvGrpSpPr>
        <p:grpSpPr>
          <a:xfrm>
            <a:off x="378372" y="1263731"/>
            <a:ext cx="11435255" cy="5046581"/>
            <a:chOff x="279385" y="1039998"/>
            <a:chExt cx="8585230" cy="3784935"/>
          </a:xfrm>
        </p:grpSpPr>
        <p:sp>
          <p:nvSpPr>
            <p:cNvPr id="9" name="Google Shape;2005;p176">
              <a:extLst>
                <a:ext uri="{FF2B5EF4-FFF2-40B4-BE49-F238E27FC236}">
                  <a16:creationId xmlns:a16="http://schemas.microsoft.com/office/drawing/2014/main" id="{4E498504-FD57-A24A-7883-89884C52F7C8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Google Shape;2006;p176">
              <a:extLst>
                <a:ext uri="{FF2B5EF4-FFF2-40B4-BE49-F238E27FC236}">
                  <a16:creationId xmlns:a16="http://schemas.microsoft.com/office/drawing/2014/main" id="{D2CA205F-FBA6-1197-7229-8904E55E68EC}"/>
                </a:ext>
              </a:extLst>
            </p:cNvPr>
            <p:cNvSpPr/>
            <p:nvPr/>
          </p:nvSpPr>
          <p:spPr>
            <a:xfrm>
              <a:off x="2902444" y="2264718"/>
              <a:ext cx="2596373" cy="957269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r>
                <a:rPr lang="fr-FR" sz="2200" b="1" kern="0" noProof="0" dirty="0">
                  <a:latin typeface="Calibri"/>
                  <a:ea typeface="Calibri"/>
                  <a:cs typeface="Calibri"/>
                </a:rPr>
                <a:t>Réaliser des préparations microscopiques de différentes cellules.</a:t>
              </a:r>
              <a:endParaRPr lang="fr-FR" sz="2200" b="1" noProof="0" dirty="0"/>
            </a:p>
          </p:txBody>
        </p:sp>
        <p:sp>
          <p:nvSpPr>
            <p:cNvPr id="11" name="Google Shape;2007;p176">
              <a:extLst>
                <a:ext uri="{FF2B5EF4-FFF2-40B4-BE49-F238E27FC236}">
                  <a16:creationId xmlns:a16="http://schemas.microsoft.com/office/drawing/2014/main" id="{D556002D-4917-E01C-F46B-FFDAB4316DDC}"/>
                </a:ext>
              </a:extLst>
            </p:cNvPr>
            <p:cNvSpPr/>
            <p:nvPr/>
          </p:nvSpPr>
          <p:spPr>
            <a:xfrm>
              <a:off x="607763" y="1987550"/>
              <a:ext cx="1899776" cy="147932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Google Shape;2008;p176">
              <a:extLst>
                <a:ext uri="{FF2B5EF4-FFF2-40B4-BE49-F238E27FC236}">
                  <a16:creationId xmlns:a16="http://schemas.microsoft.com/office/drawing/2014/main" id="{6781D40A-FDFB-F6A2-D114-0499E418A9F8}"/>
                </a:ext>
              </a:extLst>
            </p:cNvPr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54AFE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13" name="Google Shape;2009;p176">
              <a:extLst>
                <a:ext uri="{FF2B5EF4-FFF2-40B4-BE49-F238E27FC236}">
                  <a16:creationId xmlns:a16="http://schemas.microsoft.com/office/drawing/2014/main" id="{400E4C61-8CB5-FF0E-4608-473158B2B20D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14" name="Google Shape;2010;p176">
              <a:extLst>
                <a:ext uri="{FF2B5EF4-FFF2-40B4-BE49-F238E27FC236}">
                  <a16:creationId xmlns:a16="http://schemas.microsoft.com/office/drawing/2014/main" id="{5DC6DCBB-77A0-C26A-5494-C208A4E594CB}"/>
                </a:ext>
              </a:extLst>
            </p:cNvPr>
            <p:cNvSpPr/>
            <p:nvPr/>
          </p:nvSpPr>
          <p:spPr>
            <a:xfrm>
              <a:off x="6446463" y="1515824"/>
              <a:ext cx="2040393" cy="832549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Google Shape;2011;p176">
              <a:extLst>
                <a:ext uri="{FF2B5EF4-FFF2-40B4-BE49-F238E27FC236}">
                  <a16:creationId xmlns:a16="http://schemas.microsoft.com/office/drawing/2014/main" id="{34DBDEB3-59BA-4B2E-FC6C-F56815E27115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16" name="Google Shape;2012;p176">
              <a:extLst>
                <a:ext uri="{FF2B5EF4-FFF2-40B4-BE49-F238E27FC236}">
                  <a16:creationId xmlns:a16="http://schemas.microsoft.com/office/drawing/2014/main" id="{87D275B9-424E-DEAF-530A-AF396E0DBADF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Google Shape;2013;p176">
              <a:extLst>
                <a:ext uri="{FF2B5EF4-FFF2-40B4-BE49-F238E27FC236}">
                  <a16:creationId xmlns:a16="http://schemas.microsoft.com/office/drawing/2014/main" id="{14266349-8629-A93F-CD5D-62BB004561BD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18" name="Google Shape;2015;p176">
              <a:extLst>
                <a:ext uri="{FF2B5EF4-FFF2-40B4-BE49-F238E27FC236}">
                  <a16:creationId xmlns:a16="http://schemas.microsoft.com/office/drawing/2014/main" id="{97ABFC54-9757-D386-6412-F2B06B65C9C4}"/>
                </a:ext>
              </a:extLst>
            </p:cNvPr>
            <p:cNvSpPr txBox="1"/>
            <p:nvPr/>
          </p:nvSpPr>
          <p:spPr>
            <a:xfrm>
              <a:off x="685859" y="2248434"/>
              <a:ext cx="1664247" cy="90020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noProof="0" dirty="0">
                  <a:latin typeface="+mj-lt"/>
                </a:rPr>
                <a:t>Microscope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noProof="0" dirty="0">
                  <a:latin typeface="+mj-lt"/>
                </a:rPr>
                <a:t>Préparation microscopique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noProof="0" dirty="0">
                  <a:latin typeface="+mj-lt"/>
                </a:rPr>
                <a:t>Cellule</a:t>
              </a:r>
              <a:endParaRPr lang="fr-FR" noProof="0" dirty="0">
                <a:latin typeface="+mj-lt"/>
              </a:endParaRPr>
            </a:p>
          </p:txBody>
        </p:sp>
        <p:sp>
          <p:nvSpPr>
            <p:cNvPr id="19" name="Google Shape;2016;p176">
              <a:extLst>
                <a:ext uri="{FF2B5EF4-FFF2-40B4-BE49-F238E27FC236}">
                  <a16:creationId xmlns:a16="http://schemas.microsoft.com/office/drawing/2014/main" id="{6537855E-3D97-1291-8481-4B669C1749F5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23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Prélever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Réaliser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Observer </a:t>
              </a:r>
            </a:p>
          </p:txBody>
        </p:sp>
        <p:sp>
          <p:nvSpPr>
            <p:cNvPr id="20" name="Google Shape;2017;p176">
              <a:extLst>
                <a:ext uri="{FF2B5EF4-FFF2-40B4-BE49-F238E27FC236}">
                  <a16:creationId xmlns:a16="http://schemas.microsoft.com/office/drawing/2014/main" id="{FC4FBA0B-A22A-4B5E-B073-769EDA1269C5}"/>
                </a:ext>
              </a:extLst>
            </p:cNvPr>
            <p:cNvSpPr/>
            <p:nvPr/>
          </p:nvSpPr>
          <p:spPr>
            <a:xfrm>
              <a:off x="6459925" y="2550882"/>
              <a:ext cx="2076313" cy="121972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Google Shape;2018;p176">
              <a:extLst>
                <a:ext uri="{FF2B5EF4-FFF2-40B4-BE49-F238E27FC236}">
                  <a16:creationId xmlns:a16="http://schemas.microsoft.com/office/drawing/2014/main" id="{5B364148-1480-7CDF-DA7A-5D64A800051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22" name="Google Shape;2019;p176">
              <a:extLst>
                <a:ext uri="{FF2B5EF4-FFF2-40B4-BE49-F238E27FC236}">
                  <a16:creationId xmlns:a16="http://schemas.microsoft.com/office/drawing/2014/main" id="{B34614DC-8513-3BF5-6857-09E569800876}"/>
                </a:ext>
              </a:extLst>
            </p:cNvPr>
            <p:cNvSpPr txBox="1"/>
            <p:nvPr/>
          </p:nvSpPr>
          <p:spPr>
            <a:xfrm>
              <a:off x="6548434" y="2820574"/>
              <a:ext cx="1859176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Microscope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Echantillon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Lame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Lamelle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Colorant</a:t>
              </a:r>
              <a:endParaRPr lang="fr-FR" sz="1600" noProof="0" dirty="0">
                <a:solidFill>
                  <a:srgbClr val="FF0000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23" name="Google Shape;2022;p176">
              <a:extLst>
                <a:ext uri="{FF2B5EF4-FFF2-40B4-BE49-F238E27FC236}">
                  <a16:creationId xmlns:a16="http://schemas.microsoft.com/office/drawing/2014/main" id="{F76AF767-95FC-7497-6E83-4553B8020E3C}"/>
                </a:ext>
              </a:extLst>
            </p:cNvPr>
            <p:cNvSpPr txBox="1"/>
            <p:nvPr/>
          </p:nvSpPr>
          <p:spPr>
            <a:xfrm>
              <a:off x="579222" y="4014143"/>
              <a:ext cx="5687229" cy="24233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500" kern="0" spc="-70" noProof="0" dirty="0">
                  <a:solidFill>
                    <a:srgbClr val="000000"/>
                  </a:solidFill>
                </a:rPr>
                <a:t>//</a:t>
              </a:r>
              <a:endParaRPr lang="fr-FR" sz="1500" b="1" kern="0" spc="-7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24" name="Google Shape;2023;p176">
              <a:extLst>
                <a:ext uri="{FF2B5EF4-FFF2-40B4-BE49-F238E27FC236}">
                  <a16:creationId xmlns:a16="http://schemas.microsoft.com/office/drawing/2014/main" id="{6D273E45-D70C-3AA5-0FE9-8FE4641F57E7}"/>
                </a:ext>
              </a:extLst>
            </p:cNvPr>
            <p:cNvCxnSpPr>
              <a:cxnSpLocks/>
              <a:stCxn id="10" idx="2"/>
              <a:endCxn id="16" idx="0"/>
            </p:cNvCxnSpPr>
            <p:nvPr/>
          </p:nvCxnSpPr>
          <p:spPr>
            <a:xfrm rot="5400000">
              <a:off x="3424122" y="3218504"/>
              <a:ext cx="773026" cy="779992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25" name="Google Shape;2024;p176">
              <a:extLst>
                <a:ext uri="{FF2B5EF4-FFF2-40B4-BE49-F238E27FC236}">
                  <a16:creationId xmlns:a16="http://schemas.microsoft.com/office/drawing/2014/main" id="{713685E9-4FE7-2B5F-2D9D-6812BAA39E7D}"/>
                </a:ext>
              </a:extLst>
            </p:cNvPr>
            <p:cNvSpPr/>
            <p:nvPr/>
          </p:nvSpPr>
          <p:spPr>
            <a:xfrm>
              <a:off x="6464508" y="3876520"/>
              <a:ext cx="2027023" cy="82276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Google Shape;2025;p176">
              <a:extLst>
                <a:ext uri="{FF2B5EF4-FFF2-40B4-BE49-F238E27FC236}">
                  <a16:creationId xmlns:a16="http://schemas.microsoft.com/office/drawing/2014/main" id="{9A695246-45D0-18D3-FD29-598BD98EBCED}"/>
                </a:ext>
              </a:extLst>
            </p:cNvPr>
            <p:cNvSpPr txBox="1"/>
            <p:nvPr/>
          </p:nvSpPr>
          <p:spPr>
            <a:xfrm>
              <a:off x="6518010" y="3914420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Mots pour décrire</a:t>
              </a:r>
            </a:p>
          </p:txBody>
        </p:sp>
        <p:sp>
          <p:nvSpPr>
            <p:cNvPr id="27" name="Google Shape;2026;p176">
              <a:extLst>
                <a:ext uri="{FF2B5EF4-FFF2-40B4-BE49-F238E27FC236}">
                  <a16:creationId xmlns:a16="http://schemas.microsoft.com/office/drawing/2014/main" id="{2E240C75-6974-04BD-87AD-4A51CC253B92}"/>
                </a:ext>
              </a:extLst>
            </p:cNvPr>
            <p:cNvSpPr txBox="1"/>
            <p:nvPr/>
          </p:nvSpPr>
          <p:spPr>
            <a:xfrm>
              <a:off x="6632355" y="4206791"/>
              <a:ext cx="2165897" cy="25387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spc="-70" noProof="0" dirty="0"/>
                <a:t>//</a:t>
              </a:r>
              <a:endParaRPr lang="fr-FR" sz="1600" kern="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Google Shape;2027;p176">
              <a:extLst>
                <a:ext uri="{FF2B5EF4-FFF2-40B4-BE49-F238E27FC236}">
                  <a16:creationId xmlns:a16="http://schemas.microsoft.com/office/drawing/2014/main" id="{1C0670A2-B401-C740-537A-9C9979A72FAD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>
              <a:off x="5498817" y="2743353"/>
              <a:ext cx="960009" cy="1407213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29" name="Google Shape;2028;p176">
              <a:extLst>
                <a:ext uri="{FF2B5EF4-FFF2-40B4-BE49-F238E27FC236}">
                  <a16:creationId xmlns:a16="http://schemas.microsoft.com/office/drawing/2014/main" id="{2D74A8F9-046E-3345-D712-7367E42FF3C4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1" name="Google Shape;2027;p176">
              <a:extLst>
                <a:ext uri="{FF2B5EF4-FFF2-40B4-BE49-F238E27FC236}">
                  <a16:creationId xmlns:a16="http://schemas.microsoft.com/office/drawing/2014/main" id="{9A80048C-8206-FD0A-F792-116A8DB2FA3F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596959" y="164445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5377079" y="1941876"/>
            <a:ext cx="4285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C4A71DC-6BAC-E237-525B-1B5246EFC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9221" y="1447571"/>
            <a:ext cx="1147653" cy="460800"/>
          </a:xfrm>
        </p:spPr>
        <p:txBody>
          <a:bodyPr/>
          <a:lstStyle/>
          <a:p>
            <a:r>
              <a:rPr lang="fr-FR" dirty="0"/>
              <a:t>10 min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A8647E9-7C5F-E284-912D-8E37C0AC84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79221" y="2277958"/>
            <a:ext cx="1147653" cy="460800"/>
          </a:xfrm>
        </p:spPr>
        <p:txBody>
          <a:bodyPr/>
          <a:lstStyle/>
          <a:p>
            <a:r>
              <a:rPr lang="fr-FR" dirty="0"/>
              <a:t>10 min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C51C06-DE76-7A5C-3E0E-6ACFC4D936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79220" y="3104337"/>
            <a:ext cx="1147653" cy="460800"/>
          </a:xfrm>
        </p:spPr>
        <p:txBody>
          <a:bodyPr/>
          <a:lstStyle/>
          <a:p>
            <a:r>
              <a:rPr lang="fr-FR" dirty="0"/>
              <a:t>05 min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899FE57-09BC-B594-85D4-804226FA97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79219" y="3928027"/>
            <a:ext cx="1147653" cy="460800"/>
          </a:xfrm>
        </p:spPr>
        <p:txBody>
          <a:bodyPr/>
          <a:lstStyle/>
          <a:p>
            <a:r>
              <a:rPr lang="fr-FR" dirty="0"/>
              <a:t>10 min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C0237B0-5E07-A21C-87B6-C99978C4F2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79218" y="4757093"/>
            <a:ext cx="1147653" cy="460800"/>
          </a:xfrm>
        </p:spPr>
        <p:txBody>
          <a:bodyPr/>
          <a:lstStyle/>
          <a:p>
            <a:r>
              <a:rPr lang="fr-FR" dirty="0"/>
              <a:t>15 min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DA650F-54FC-E360-C056-8C0BAA215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9217" y="5583473"/>
            <a:ext cx="1147653" cy="460800"/>
          </a:xfrm>
        </p:spPr>
        <p:txBody>
          <a:bodyPr/>
          <a:lstStyle/>
          <a:p>
            <a:r>
              <a:rPr lang="fr-FR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4689</TotalTime>
  <Words>2282</Words>
  <Application>Microsoft Office PowerPoint</Application>
  <PresentationFormat>Grand écran</PresentationFormat>
  <Paragraphs>338</Paragraphs>
  <Slides>70</Slides>
  <Notes>1</Notes>
  <HiddenSlides>6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4" baseType="lpstr">
      <vt:lpstr>Abel</vt:lpstr>
      <vt:lpstr>Aptos</vt:lpstr>
      <vt:lpstr>Aptos Display</vt:lpstr>
      <vt:lpstr>Arial</vt:lpstr>
      <vt:lpstr>Calibri</vt:lpstr>
      <vt:lpstr>Calibri-Bold</vt:lpstr>
      <vt:lpstr>Dosis</vt:lpstr>
      <vt:lpstr>Fira Sans Extra Condensed Medium</vt:lpstr>
      <vt:lpstr>Georgia</vt:lpstr>
      <vt:lpstr>Ink Free</vt:lpstr>
      <vt:lpstr>Script MT Bold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</vt:lpstr>
      <vt:lpstr>C’est un bon comportement. L’élève est attentif.</vt:lpstr>
      <vt:lpstr>Présentation PowerPoint</vt:lpstr>
      <vt:lpstr>L’enseignant contrôle les réalisations d’un échantillon d’élèves avant de passer à la correction au tableau</vt:lpstr>
      <vt:lpstr>Présentation PowerPoint</vt:lpstr>
      <vt:lpstr>Pour commencer, nous allons nous rappeler les composantes du microscope et leurs fonctions.</vt:lpstr>
      <vt:lpstr>Parfait ! Voici la réponse. </vt:lpstr>
      <vt:lpstr>Voici une deuxième question.</vt:lpstr>
      <vt:lpstr>Parfait ! Voici la réponse.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 la fin de cette séance, vous serez capables de réaliser des préparations microscopiques de différentes cellules.</vt:lpstr>
      <vt:lpstr>Présentation PowerPoint</vt:lpstr>
      <vt:lpstr>Faites attention! Je vais vous montrer comment je vais procéder pour réaliser une préparation au microscope . Notre tâche comporte une seule consigne.</vt:lpstr>
      <vt:lpstr>Pour réaliser une observation au microscope, je vais suivre les étapes suivantes : Premièrement.</vt:lpstr>
      <vt:lpstr>Pour réaliser une observation au microscope , je vais suivre les étapes suivantes : Premièrement.</vt:lpstr>
      <vt:lpstr>Pour réaliser une observation au microscope , je vais suivre les étapes suivantes : Premièrement.</vt:lpstr>
      <vt:lpstr>La deuxième étape : </vt:lpstr>
      <vt:lpstr>Présentation PowerPoint</vt:lpstr>
      <vt:lpstr>Présentation PowerPoint</vt:lpstr>
      <vt:lpstr>La troisième étape : </vt:lpstr>
      <vt:lpstr>Présentation PowerPoint</vt:lpstr>
      <vt:lpstr>Présentation PowerPoint</vt:lpstr>
      <vt:lpstr>Répondez à la question suivante.</vt:lpstr>
      <vt:lpstr>Présentation PowerPoint</vt:lpstr>
      <vt:lpstr>Répondez à la question suivante:</vt:lpstr>
      <vt:lpstr>Présentation PowerPoint</vt:lpstr>
      <vt:lpstr>Voici une troisième question</vt:lpstr>
      <vt:lpstr>Présentation PowerPoint</vt:lpstr>
      <vt:lpstr>Voici une quatrième question</vt:lpstr>
      <vt:lpstr>Présentation PowerPoint</vt:lpstr>
      <vt:lpstr>Présentation PowerPoint</vt:lpstr>
      <vt:lpstr>Maintenant, vous allez travailler en binôme. Chacun prend 3 minutes pour réaliser l’activité de la page 75 sur le livret. Ensuite, vous comparez vos réponses en justifiant.</vt:lpstr>
      <vt:lpstr>Maintenant, vous allez travailler en binôme. Chacun prend 3 minutes pour réaliser l’activité de la page 75 sur le livret. Ensuite, vous comparez vos réponses en justifiant.</vt:lpstr>
      <vt:lpstr>Le temps est terminé. </vt:lpstr>
      <vt:lpstr>Correction.</vt:lpstr>
      <vt:lpstr>Correction.</vt:lpstr>
      <vt:lpstr>Correction.</vt:lpstr>
      <vt:lpstr>Prenez la correction sur vos livrets.</vt:lpstr>
      <vt:lpstr>Présentation PowerPoint</vt:lpstr>
      <vt:lpstr>Maintenant, vous allez travailler chacun pour soi; prenez l’activité de la page 76 sur le livret.</vt:lpstr>
      <vt:lpstr>Maintenant, vous allez travailler chacun pour soi; prenez l’activité de la page 76 sur le livret.</vt:lpstr>
      <vt:lpstr>Le temps est terminé. </vt:lpstr>
      <vt:lpstr>Correction.</vt:lpstr>
      <vt:lpstr>Correction.</vt:lpstr>
      <vt:lpstr>Correction.</vt:lpstr>
      <vt:lpstr>Prenez la correction sur vos livrets.</vt:lpstr>
      <vt:lpstr>Présentation PowerPoint</vt:lpstr>
      <vt:lpstr>Qui peut me dire ce que nous avons appris aujourd’hui? </vt:lpstr>
      <vt:lpstr>Présentation PowerPoint</vt:lpstr>
      <vt:lpstr>Les étapes pour réaliser une observation au microscope optique.</vt:lpstr>
      <vt:lpstr>Et on termine par cette carte lexicale.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277</cp:revision>
  <dcterms:created xsi:type="dcterms:W3CDTF">2025-11-03T10:55:47Z</dcterms:created>
  <dcterms:modified xsi:type="dcterms:W3CDTF">2025-12-22T23:12:21Z</dcterms:modified>
</cp:coreProperties>
</file>