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3" r:id="rId1"/>
    <p:sldMasterId id="2147483767" r:id="rId2"/>
    <p:sldMasterId id="2147483768" r:id="rId3"/>
  </p:sldMasterIdLst>
  <p:notesMasterIdLst>
    <p:notesMasterId r:id="rId60"/>
  </p:notesMasterIdLst>
  <p:handoutMasterIdLst>
    <p:handoutMasterId r:id="rId61"/>
  </p:handoutMasterIdLst>
  <p:sldIdLst>
    <p:sldId id="2147483585" r:id="rId4"/>
    <p:sldId id="2147483485" r:id="rId5"/>
    <p:sldId id="2147483396" r:id="rId6"/>
    <p:sldId id="2147483552" r:id="rId7"/>
    <p:sldId id="2147483397" r:id="rId8"/>
    <p:sldId id="2134806567" r:id="rId9"/>
    <p:sldId id="2147483640" r:id="rId10"/>
    <p:sldId id="2147483587" r:id="rId11"/>
    <p:sldId id="2147483604" r:id="rId12"/>
    <p:sldId id="2147483605" r:id="rId13"/>
    <p:sldId id="2134805874" r:id="rId14"/>
    <p:sldId id="2147483588" r:id="rId15"/>
    <p:sldId id="2147483554" r:id="rId16"/>
    <p:sldId id="2147483555" r:id="rId17"/>
    <p:sldId id="2147483641" r:id="rId18"/>
    <p:sldId id="2134805878" r:id="rId19"/>
    <p:sldId id="2134806573" r:id="rId20"/>
    <p:sldId id="2147483592" r:id="rId21"/>
    <p:sldId id="256" r:id="rId22"/>
    <p:sldId id="2147483591" r:id="rId23"/>
    <p:sldId id="2147483594" r:id="rId24"/>
    <p:sldId id="2147483609" r:id="rId25"/>
    <p:sldId id="2147483642" r:id="rId26"/>
    <p:sldId id="2147483643" r:id="rId27"/>
    <p:sldId id="2147483644" r:id="rId28"/>
    <p:sldId id="2147483589" r:id="rId29"/>
    <p:sldId id="2147483568" r:id="rId30"/>
    <p:sldId id="2147483614" r:id="rId31"/>
    <p:sldId id="2147483615" r:id="rId32"/>
    <p:sldId id="2134806108" r:id="rId33"/>
    <p:sldId id="2134806575" r:id="rId34"/>
    <p:sldId id="2147483569" r:id="rId35"/>
    <p:sldId id="2147483570" r:id="rId36"/>
    <p:sldId id="2134806577" r:id="rId37"/>
    <p:sldId id="2134806551" r:id="rId38"/>
    <p:sldId id="2147483579" r:id="rId39"/>
    <p:sldId id="2147483600" r:id="rId40"/>
    <p:sldId id="2147483599" r:id="rId41"/>
    <p:sldId id="2147483601" r:id="rId42"/>
    <p:sldId id="2147483603" r:id="rId43"/>
    <p:sldId id="2147483645" r:id="rId44"/>
    <p:sldId id="2134806579" r:id="rId45"/>
    <p:sldId id="2134806088" r:id="rId46"/>
    <p:sldId id="2147483582" r:id="rId47"/>
    <p:sldId id="2134806580" r:id="rId48"/>
    <p:sldId id="2134806581" r:id="rId49"/>
    <p:sldId id="2147483597" r:id="rId50"/>
    <p:sldId id="2147483598" r:id="rId51"/>
    <p:sldId id="2147483596" r:id="rId52"/>
    <p:sldId id="2147483646" r:id="rId53"/>
    <p:sldId id="2147483647" r:id="rId54"/>
    <p:sldId id="2134806582" r:id="rId55"/>
    <p:sldId id="2134806536" r:id="rId56"/>
    <p:sldId id="2147483617" r:id="rId57"/>
    <p:sldId id="2147483447" r:id="rId58"/>
    <p:sldId id="2134806584" r:id="rId5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ébut de la séance" id="{C2A08ED1-B979-4AF1-8A74-6EA0648FD953}">
          <p14:sldIdLst>
            <p14:sldId id="2147483585"/>
            <p14:sldId id="2147483485"/>
            <p14:sldId id="2147483396"/>
            <p14:sldId id="2147483552"/>
            <p14:sldId id="2147483397"/>
          </p14:sldIdLst>
        </p14:section>
        <p14:section name="Ouverture" id="{79315A69-A635-48A2-B9BA-98FE67B817D4}">
          <p14:sldIdLst>
            <p14:sldId id="2134806567"/>
            <p14:sldId id="2147483640"/>
            <p14:sldId id="2147483587"/>
            <p14:sldId id="2147483604"/>
            <p14:sldId id="2147483605"/>
            <p14:sldId id="2134805874"/>
            <p14:sldId id="2147483588"/>
            <p14:sldId id="2147483554"/>
            <p14:sldId id="2147483555"/>
            <p14:sldId id="2147483641"/>
            <p14:sldId id="2134805878"/>
          </p14:sldIdLst>
        </p14:section>
        <p14:section name="Modelage" id="{A2A5D278-252D-471E-A046-E0EEBB7C2D2B}">
          <p14:sldIdLst>
            <p14:sldId id="2134806573"/>
            <p14:sldId id="2147483592"/>
            <p14:sldId id="256"/>
            <p14:sldId id="2147483591"/>
            <p14:sldId id="2147483594"/>
            <p14:sldId id="2147483609"/>
            <p14:sldId id="2147483642"/>
            <p14:sldId id="2147483643"/>
            <p14:sldId id="2147483644"/>
            <p14:sldId id="2147483589"/>
          </p14:sldIdLst>
        </p14:section>
        <p14:section name="Pratique guidée collective" id="{22D92770-EE3A-4FC2-857A-DF2A0B803C03}">
          <p14:sldIdLst>
            <p14:sldId id="2147483568"/>
            <p14:sldId id="2147483614"/>
            <p14:sldId id="2147483615"/>
            <p14:sldId id="2134806108"/>
            <p14:sldId id="2134806575"/>
            <p14:sldId id="2147483569"/>
            <p14:sldId id="2147483570"/>
          </p14:sldIdLst>
        </p14:section>
        <p14:section name="Pratique en binôme" id="{FBF6C3DA-BDD6-43C8-8043-82F3BE3C64FD}">
          <p14:sldIdLst>
            <p14:sldId id="2134806577"/>
            <p14:sldId id="2134806551"/>
            <p14:sldId id="2147483579"/>
            <p14:sldId id="2147483600"/>
            <p14:sldId id="2147483599"/>
            <p14:sldId id="2147483601"/>
            <p14:sldId id="2147483603"/>
            <p14:sldId id="2147483645"/>
          </p14:sldIdLst>
        </p14:section>
        <p14:section name="Pratique autonome" id="{40CD8AAE-F9F0-47C4-A7F7-0976D79B8EC9}">
          <p14:sldIdLst>
            <p14:sldId id="2134806579"/>
            <p14:sldId id="2134806088"/>
            <p14:sldId id="2147483582"/>
            <p14:sldId id="2134806580"/>
            <p14:sldId id="2134806581"/>
            <p14:sldId id="2147483597"/>
            <p14:sldId id="2147483598"/>
            <p14:sldId id="2147483596"/>
            <p14:sldId id="2147483646"/>
            <p14:sldId id="2147483647"/>
          </p14:sldIdLst>
        </p14:section>
        <p14:section name="Clôture" id="{8EB5D3A0-81F1-4DE6-BEB2-58DE24DBB138}">
          <p14:sldIdLst>
            <p14:sldId id="2134806582"/>
            <p14:sldId id="2134806536"/>
            <p14:sldId id="2147483617"/>
            <p14:sldId id="2147483447"/>
          </p14:sldIdLst>
        </p14:section>
        <p14:section name="Fin de la séance" id="{44B71B2B-D974-4F2C-B5A1-E1796678D1E2}">
          <p14:sldIdLst>
            <p14:sldId id="2134806584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9DA8F"/>
    <a:srgbClr val="F15E4D"/>
    <a:srgbClr val="5FADE4"/>
    <a:srgbClr val="A11145"/>
    <a:srgbClr val="FDF2E2"/>
    <a:srgbClr val="BF4598"/>
    <a:srgbClr val="00663F"/>
    <a:srgbClr val="F3DFED"/>
    <a:srgbClr val="2CB551"/>
    <a:srgbClr val="F2F7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4" autoAdjust="0"/>
    <p:restoredTop sz="94690" autoAdjust="0"/>
  </p:normalViewPr>
  <p:slideViewPr>
    <p:cSldViewPr snapToGrid="0">
      <p:cViewPr>
        <p:scale>
          <a:sx n="50" d="100"/>
          <a:sy n="50" d="100"/>
        </p:scale>
        <p:origin x="1925" y="6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>
      <p:cViewPr varScale="1">
        <p:scale>
          <a:sx n="65" d="100"/>
          <a:sy n="65" d="100"/>
        </p:scale>
        <p:origin x="2040" y="4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viewProps" Target="view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5" Type="http://schemas.openxmlformats.org/officeDocument/2006/relationships/slide" Target="slides/slide2.xml"/><Relationship Id="rId61" Type="http://schemas.openxmlformats.org/officeDocument/2006/relationships/handoutMaster" Target="handoutMasters/handoutMaster1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theme" Target="theme/theme1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notesMaster" Target="notesMasters/notesMaster1.xml"/><Relationship Id="rId65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CBC5355-174C-897A-4DA3-34860DDD257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E6C065-6D13-7E84-9157-4778C9CB029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E90AC0-E56A-4928-9268-F8B86B3617FD}" type="datetimeFigureOut">
              <a:rPr lang="fr-FR" smtClean="0"/>
              <a:t>07/11/2025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77FEFC-A0B3-5633-10E3-B5C99AE1CE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D936D1-2E50-70A0-15D8-53F6492963D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D1FAB1-D3C0-4044-A94D-A9D2AF2A113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25238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52897D-8270-46EB-9581-9FD6E1B808F9}" type="datetimeFigureOut">
              <a:rPr lang="fr-FR" smtClean="0"/>
              <a:t>07/11/2025</a:t>
            </a:fld>
            <a:endParaRPr lang="fr-FR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437357-FDEB-42E8-94B9-16208305E93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267654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46;g3708d1f8300_1_658:notes">
            <a:extLst>
              <a:ext uri="{FF2B5EF4-FFF2-40B4-BE49-F238E27FC236}">
                <a16:creationId xmlns:a16="http://schemas.microsoft.com/office/drawing/2014/main" id="{353E4283-BBA2-8675-6601-7A74B15BD2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247;g3708d1f8300_1_658:notes">
            <a:extLst>
              <a:ext uri="{FF2B5EF4-FFF2-40B4-BE49-F238E27FC236}">
                <a16:creationId xmlns:a16="http://schemas.microsoft.com/office/drawing/2014/main" id="{7F1C854B-1D70-C6F1-A27D-A011B6547AC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248;g3708d1f8300_1_658:notes">
            <a:extLst>
              <a:ext uri="{FF2B5EF4-FFF2-40B4-BE49-F238E27FC236}">
                <a16:creationId xmlns:a16="http://schemas.microsoft.com/office/drawing/2014/main" id="{788381E9-0A6B-C645-053A-CA620AEFDDD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23401D-AD66-48E8-9BE6-514052742394}" type="slidenum"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E90DADEB-F4DB-91A8-0FE9-07A6DB5F29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E1ADF05F-B58D-DA65-AA83-51F0D14621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3BB46C34-C402-58E9-44A0-5516BA67A59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9A632772-99AF-A45A-331E-E4A69F36067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lvl="0" algn="r"/>
            <a:fld id="{BC6F1429-C017-4037-8B8F-5A80DDDE3928}" type="slidenum">
              <a:t>18</a:t>
            </a:fld>
            <a:endParaRPr lang="fr-FR" sz="1400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139704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A82D560B-A1B4-E803-E147-3151CE258F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4DC179BA-4110-22DF-FF85-180BA6490F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270FE521-5572-4AAF-922F-F834F2FB9F7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34048DE6-4BE9-C536-9B10-0A5152890BF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lvl="0" algn="r"/>
            <a:fld id="{BC6F1429-C017-4037-8B8F-5A80DDDE3928}" type="slidenum">
              <a:t>19</a:t>
            </a:fld>
            <a:endParaRPr lang="fr-FR" sz="1400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727138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F4A7B312-C7F3-6B36-E410-386454DAEA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8AFECC03-8162-A9B8-FB6A-2FD62119EB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8B34037B-55DB-EB7B-2A8E-DA66518695D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6D0B32D1-7499-1BAA-7135-E6E8C91506C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lvl="0" algn="r"/>
            <a:fld id="{BC6F1429-C017-4037-8B8F-5A80DDDE3928}" type="slidenum">
              <a:t>20</a:t>
            </a:fld>
            <a:endParaRPr lang="fr-FR" sz="1400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818827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1F8AC288-FD7D-1E84-0FC6-02DDDC1353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207ADAF5-D593-DCB7-B1E8-471518C2C2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A9EA3DBF-C200-E8BD-4C6B-305B4581C6B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EFC54747-EA45-0DDD-0CB7-EFA8286F67B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lvl="0" algn="r"/>
            <a:fld id="{BC6F1429-C017-4037-8B8F-5A80DDDE3928}" type="slidenum">
              <a:t>21</a:t>
            </a:fld>
            <a:endParaRPr lang="fr-FR" sz="1400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517338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224C15A9-2153-C21D-AFF8-EF6DFEEACD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20B893E1-380A-85DE-2DE3-A30E1BE255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E11016B5-1FA6-DDFC-6954-7C0FD3A3A24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04151CD3-C33D-0E27-1E7E-CF584BD6E11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lvl="0" algn="r"/>
            <a:fld id="{BC6F1429-C017-4037-8B8F-5A80DDDE3928}" type="slidenum">
              <a:t>22</a:t>
            </a:fld>
            <a:endParaRPr lang="fr-FR" sz="1400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447719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93A25C73-C896-D03E-C41E-F16BD8D051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51B4B62A-1E65-422E-4471-E7625FEA64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07E03397-70F5-4996-199C-9F8A2BC40D8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860BC6F3-B317-6572-1827-52D3F7D8C3B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lvl="0" algn="r"/>
            <a:fld id="{BC6F1429-C017-4037-8B8F-5A80DDDE3928}" type="slidenum">
              <a:t>23</a:t>
            </a:fld>
            <a:endParaRPr lang="fr-FR" sz="1400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057059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19A782B0-EB65-ED2A-E835-3123FD560C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057791D1-56EF-7F5B-4E1E-BED6397870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83CA409C-EBBE-D654-5725-937558701A9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D48A0702-44C1-FCBE-734E-CBBBD6D7D3A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lvl="0" algn="r"/>
            <a:fld id="{BC6F1429-C017-4037-8B8F-5A80DDDE3928}" type="slidenum">
              <a:t>24</a:t>
            </a:fld>
            <a:endParaRPr lang="fr-FR" sz="1400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892932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4D49047F-300B-270F-5E03-AF53DFAB9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367CBE6E-4160-4A43-6B9F-57747F2235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8ADABDF3-3FDD-12CC-C6FA-3CFCD1A1EB8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768EBEC7-569A-7613-5255-029B479B9ED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lvl="0" algn="r"/>
            <a:fld id="{BC6F1429-C017-4037-8B8F-5A80DDDE3928}" type="slidenum">
              <a:t>25</a:t>
            </a:fld>
            <a:endParaRPr lang="fr-FR" sz="1400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717938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5D077C70-2C69-7A4A-8F4B-ED18BF094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D14AB44A-41A7-6320-965C-C1EEEA54C3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629C2418-A973-AD22-73AF-4E7325528E4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 dirty="0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6A91C65C-9924-D155-8588-B917F6A738C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lvl="0" algn="r"/>
            <a:fld id="{BC6F1429-C017-4037-8B8F-5A80DDDE3928}" type="slidenum">
              <a:t>26</a:t>
            </a:fld>
            <a:endParaRPr lang="fr-FR" sz="1400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128053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5F1AFB17-7B9D-240F-3063-004F1B5613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8381BA97-0C14-C9D8-1473-841E7C59D1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8BDBF3C1-F62E-35AE-A35F-2A345D714BC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93C2D100-21ED-C9FF-89FD-12B96A4E2A4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lvl="0" algn="r"/>
            <a:fld id="{BC6F1429-C017-4037-8B8F-5A80DDDE3928}" type="slidenum">
              <a:t>54</a:t>
            </a:fld>
            <a:endParaRPr lang="fr-FR" sz="1400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447101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07/11/2025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120317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07/11/2025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984356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07/11/2025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627271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07/11/2025</a:t>
            </a:fld>
            <a:endParaRPr lang="fr-F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871298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07/11/2025</a:t>
            </a:fld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293399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07/11/2025</a:t>
            </a:fld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049158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:a16="http://schemas.microsoft.com/office/drawing/2014/main" id="{E0BC4242-9A8C-5D25-7A48-0D752968C08F}"/>
              </a:ext>
            </a:extLst>
          </p:cNvPr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07/11/2025</a:t>
            </a:fld>
            <a:endParaRPr lang="fr-FR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D36517-4ED4-0548-6E68-9A2D2FC87595}"/>
              </a:ext>
            </a:extLst>
          </p:cNvPr>
          <p:cNvSpPr/>
          <p:nvPr userDrawn="1"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31B206-CDBC-66FF-FF75-2FB0BB6B3102}"/>
              </a:ext>
            </a:extLst>
          </p:cNvPr>
          <p:cNvSpPr/>
          <p:nvPr userDrawn="1"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9800" y="2311679"/>
            <a:ext cx="7772400" cy="2234643"/>
          </a:xfr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DB1997-A891-40DD-2A8A-7CF8DA76F90A}"/>
              </a:ext>
            </a:extLst>
          </p:cNvPr>
          <p:cNvSpPr/>
          <p:nvPr userDrawn="1"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1" name="Picture 23">
            <a:extLst>
              <a:ext uri="{FF2B5EF4-FFF2-40B4-BE49-F238E27FC236}">
                <a16:creationId xmlns:a16="http://schemas.microsoft.com/office/drawing/2014/main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5784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9780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07/11/2025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129527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44866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13064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42617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58855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13365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24310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2709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05152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28842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16800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47472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C94D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62840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40368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4E8E588C-119A-E68E-6DCF-706A5C64B402}"/>
              </a:ext>
            </a:extLst>
          </p:cNvPr>
          <p:cNvSpPr/>
          <p:nvPr userDrawn="1"/>
        </p:nvSpPr>
        <p:spPr>
          <a:xfrm>
            <a:off x="68213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00709DB1-6F6C-5D25-B149-1A8A3916B79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09555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CE231B-25EB-4A68-BA80-EB75600200BE}" type="datetimeFigureOut">
              <a:rPr lang="fr-FR" smtClean="0"/>
              <a:t>07/11/2025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53985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7" r:id="rId3"/>
    <p:sldLayoutId id="2147483748" r:id="rId4"/>
    <p:sldLayoutId id="2147483749" r:id="rId5"/>
    <p:sldLayoutId id="2147483750" r:id="rId6"/>
    <p:sldLayoutId id="2147483761" r:id="rId7"/>
    <p:sldLayoutId id="2147483751" r:id="rId8"/>
    <p:sldLayoutId id="2147483755" r:id="rId9"/>
    <p:sldLayoutId id="2147483769" r:id="rId10"/>
    <p:sldLayoutId id="2147483770" r:id="rId11"/>
    <p:sldLayoutId id="2147483771" r:id="rId12"/>
    <p:sldLayoutId id="2147483772" r:id="rId13"/>
    <p:sldLayoutId id="2147483773" r:id="rId14"/>
    <p:sldLayoutId id="2147483774" r:id="rId15"/>
    <p:sldLayoutId id="2147483775" r:id="rId16"/>
    <p:sldLayoutId id="2147483776" r:id="rId17"/>
    <p:sldLayoutId id="2147483777" r:id="rId18"/>
    <p:sldLayoutId id="2147483778" r:id="rId19"/>
    <p:sldLayoutId id="2147483779" r:id="rId20"/>
    <p:sldLayoutId id="2147483780" r:id="rId2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2631432"/>
      </p:ext>
    </p:extLst>
  </p:cSld>
  <p:clrMap bg1="lt1" tx1="dk1" bg2="lt2" tx2="dk2" accent1="accent1" accent2="accent2" accent3="accent3" accent4="accent4" accent5="accent5" accent6="accent6" hlink="hlink" folHlink="folHlink"/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7476001"/>
      </p:ext>
    </p:extLst>
  </p:cSld>
  <p:clrMap bg1="lt1" tx1="dk1" bg2="lt2" tx2="dk2" accent1="accent1" accent2="accent2" accent3="accent3" accent4="accent4" accent5="accent5" accent6="accent6" hlink="hlink" folHlink="folHlink"/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jpeg"/><Relationship Id="rId11" Type="http://schemas.openxmlformats.org/officeDocument/2006/relationships/image" Target="../media/image16.png"/><Relationship Id="rId5" Type="http://schemas.openxmlformats.org/officeDocument/2006/relationships/image" Target="../media/image11.jpeg"/><Relationship Id="rId10" Type="http://schemas.openxmlformats.org/officeDocument/2006/relationships/image" Target="../media/image15.png"/><Relationship Id="rId4" Type="http://schemas.openxmlformats.org/officeDocument/2006/relationships/image" Target="../media/image10.png"/><Relationship Id="rId9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9.gi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jpeg"/><Relationship Id="rId10" Type="http://schemas.openxmlformats.org/officeDocument/2006/relationships/image" Target="../media/image27.jpeg"/><Relationship Id="rId4" Type="http://schemas.openxmlformats.org/officeDocument/2006/relationships/image" Target="../media/image21.png"/><Relationship Id="rId9" Type="http://schemas.openxmlformats.org/officeDocument/2006/relationships/image" Target="../media/image2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6.xml"/><Relationship Id="rId5" Type="http://schemas.microsoft.com/office/2007/relationships/hdphoto" Target="../media/hdphoto2.wdp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Relationship Id="rId5" Type="http://schemas.microsoft.com/office/2007/relationships/hdphoto" Target="../media/hdphoto3.wdp"/><Relationship Id="rId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5" Type="http://schemas.microsoft.com/office/2007/relationships/hdphoto" Target="../media/hdphoto3.wdp"/><Relationship Id="rId4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4" Type="http://schemas.microsoft.com/office/2007/relationships/hdphoto" Target="../media/hdphoto4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6.xml"/><Relationship Id="rId4" Type="http://schemas.microsoft.com/office/2007/relationships/hdphoto" Target="../media/hdphoto5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5" Type="http://schemas.microsoft.com/office/2007/relationships/hdphoto" Target="../media/hdphoto3.wdp"/><Relationship Id="rId4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microsoft.com/office/2007/relationships/hdphoto" Target="../media/hdphoto6.wdp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5.png"/><Relationship Id="rId5" Type="http://schemas.microsoft.com/office/2007/relationships/hdphoto" Target="../media/hdphoto3.wdp"/><Relationship Id="rId4" Type="http://schemas.openxmlformats.org/officeDocument/2006/relationships/image" Target="../media/image3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microsoft.com/office/2007/relationships/hdphoto" Target="../media/hdphoto6.wdp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5.png"/><Relationship Id="rId5" Type="http://schemas.microsoft.com/office/2007/relationships/hdphoto" Target="../media/hdphoto3.wdp"/><Relationship Id="rId4" Type="http://schemas.openxmlformats.org/officeDocument/2006/relationships/image" Target="../media/image3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6.xml"/><Relationship Id="rId4" Type="http://schemas.microsoft.com/office/2007/relationships/hdphoto" Target="../media/hdphoto7.wdp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6.xml"/><Relationship Id="rId4" Type="http://schemas.microsoft.com/office/2007/relationships/hdphoto" Target="../media/hdphoto8.wdp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.xml"/></Relationships>
</file>

<file path=ppt/slides/_rels/slide37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6.xml"/><Relationship Id="rId4" Type="http://schemas.microsoft.com/office/2007/relationships/hdphoto" Target="../media/hdphoto10.wdp"/></Relationships>
</file>

<file path=ppt/slides/_rels/slide4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0.png"/></Relationships>
</file>

<file path=ppt/slides/_rels/slide4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1.png"/></Relationships>
</file>

<file path=ppt/slides/_rels/slide45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8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8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8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1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1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9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098AC74-EFEB-9350-701A-B49ECB32C0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730;p98" descr="الصفحة الرئيسية">
            <a:extLst>
              <a:ext uri="{FF2B5EF4-FFF2-40B4-BE49-F238E27FC236}">
                <a16:creationId xmlns:a16="http://schemas.microsoft.com/office/drawing/2014/main" id="{A39C281A-D0BE-21CE-076F-49AB7E7E29B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3909512" y="183880"/>
            <a:ext cx="4372977" cy="663097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2" name="Google Shape;742;p98">
            <a:extLst>
              <a:ext uri="{FF2B5EF4-FFF2-40B4-BE49-F238E27FC236}">
                <a16:creationId xmlns:a16="http://schemas.microsoft.com/office/drawing/2014/main" id="{6FD1D953-1D55-3095-732F-5526E45C286B}"/>
              </a:ext>
            </a:extLst>
          </p:cNvPr>
          <p:cNvSpPr/>
          <p:nvPr/>
        </p:nvSpPr>
        <p:spPr>
          <a:xfrm>
            <a:off x="2331257" y="2444618"/>
            <a:ext cx="65604" cy="450799"/>
          </a:xfrm>
          <a:custGeom>
            <a:avLst>
              <a:gd name="f0" fmla="val 108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33" kern="0" noProof="0" dirty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3" name="Google Shape;731;p98">
            <a:extLst>
              <a:ext uri="{FF2B5EF4-FFF2-40B4-BE49-F238E27FC236}">
                <a16:creationId xmlns:a16="http://schemas.microsoft.com/office/drawing/2014/main" id="{77D74CF0-233C-95D9-BADF-79570E4758A2}"/>
              </a:ext>
            </a:extLst>
          </p:cNvPr>
          <p:cNvSpPr txBox="1"/>
          <p:nvPr/>
        </p:nvSpPr>
        <p:spPr>
          <a:xfrm>
            <a:off x="556265" y="1380988"/>
            <a:ext cx="8495211" cy="82067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333" b="1" kern="0" noProof="0" dirty="0">
                <a:solidFill>
                  <a:srgbClr val="037A40"/>
                </a:solidFill>
                <a:latin typeface="Calibri"/>
                <a:ea typeface="Calibri"/>
                <a:cs typeface="Calibri"/>
              </a:rPr>
              <a:t>Science de la vie et de la terre</a:t>
            </a:r>
            <a:endParaRPr lang="fr-FR" sz="1400" kern="0" noProof="0" dirty="0">
              <a:solidFill>
                <a:srgbClr val="037A40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48" name="Groupe 47">
            <a:extLst>
              <a:ext uri="{FF2B5EF4-FFF2-40B4-BE49-F238E27FC236}">
                <a16:creationId xmlns:a16="http://schemas.microsoft.com/office/drawing/2014/main" id="{ED73E3AD-03DE-8CE1-1CA0-83168801D4F1}"/>
              </a:ext>
            </a:extLst>
          </p:cNvPr>
          <p:cNvGrpSpPr/>
          <p:nvPr/>
        </p:nvGrpSpPr>
        <p:grpSpPr>
          <a:xfrm>
            <a:off x="431496" y="5128614"/>
            <a:ext cx="7303102" cy="699796"/>
            <a:chOff x="431496" y="5234467"/>
            <a:chExt cx="7303102" cy="699796"/>
          </a:xfrm>
        </p:grpSpPr>
        <p:sp>
          <p:nvSpPr>
            <p:cNvPr id="15" name="Google Shape;224;p26">
              <a:extLst>
                <a:ext uri="{FF2B5EF4-FFF2-40B4-BE49-F238E27FC236}">
                  <a16:creationId xmlns:a16="http://schemas.microsoft.com/office/drawing/2014/main" id="{86DD21F5-BA17-C942-DBD8-0679EC71BCC6}"/>
                </a:ext>
              </a:extLst>
            </p:cNvPr>
            <p:cNvSpPr/>
            <p:nvPr/>
          </p:nvSpPr>
          <p:spPr>
            <a:xfrm>
              <a:off x="431496" y="5234467"/>
              <a:ext cx="7303102" cy="696796"/>
            </a:xfrm>
            <a:prstGeom prst="rect">
              <a:avLst/>
            </a:prstGeom>
            <a:solidFill>
              <a:srgbClr val="23B24B"/>
            </a:solidFill>
            <a:ln w="38103" cap="flat">
              <a:solidFill>
                <a:srgbClr val="FFFFFF"/>
              </a:solidFill>
              <a:prstDash val="solid"/>
            </a:ln>
            <a:effectLst>
              <a:outerShdw dist="19997" dir="5400000" algn="tl">
                <a:srgbClr val="000000">
                  <a:alpha val="38000"/>
                </a:srgbClr>
              </a:outerShdw>
            </a:effectLst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667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Tâche 5  </a:t>
              </a:r>
            </a:p>
          </p:txBody>
        </p:sp>
        <p:sp>
          <p:nvSpPr>
            <p:cNvPr id="16" name="Google Shape;741;p98">
              <a:extLst>
                <a:ext uri="{FF2B5EF4-FFF2-40B4-BE49-F238E27FC236}">
                  <a16:creationId xmlns:a16="http://schemas.microsoft.com/office/drawing/2014/main" id="{DB8EF950-8555-103A-1C1F-255657195729}"/>
                </a:ext>
              </a:extLst>
            </p:cNvPr>
            <p:cNvSpPr txBox="1"/>
            <p:nvPr/>
          </p:nvSpPr>
          <p:spPr>
            <a:xfrm>
              <a:off x="2276202" y="5318710"/>
              <a:ext cx="5273127" cy="615553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0" tIns="0" rIns="0" bIns="0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FFFFFF"/>
                  </a:solidFill>
                  <a:latin typeface="Calibri-Bold"/>
                </a:rPr>
                <a:t>Réaliser un schéma de synthèse du cycle de la matière.</a:t>
              </a:r>
            </a:p>
          </p:txBody>
        </p:sp>
        <p:sp>
          <p:nvSpPr>
            <p:cNvPr id="17" name="Google Shape;742;p98">
              <a:extLst>
                <a:ext uri="{FF2B5EF4-FFF2-40B4-BE49-F238E27FC236}">
                  <a16:creationId xmlns:a16="http://schemas.microsoft.com/office/drawing/2014/main" id="{BBC392B9-119F-6CA5-198A-BEFDD0DBE2C9}"/>
                </a:ext>
              </a:extLst>
            </p:cNvPr>
            <p:cNvSpPr/>
            <p:nvPr/>
          </p:nvSpPr>
          <p:spPr>
            <a:xfrm>
              <a:off x="2148396" y="5346142"/>
              <a:ext cx="65604" cy="450799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33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C23C1A13-9BCD-45E0-7051-C437E6DD896F}"/>
              </a:ext>
            </a:extLst>
          </p:cNvPr>
          <p:cNvGrpSpPr/>
          <p:nvPr/>
        </p:nvGrpSpPr>
        <p:grpSpPr>
          <a:xfrm>
            <a:off x="7894126" y="2400385"/>
            <a:ext cx="3981967" cy="3298233"/>
            <a:chOff x="7563203" y="1877401"/>
            <a:chExt cx="3981967" cy="3298233"/>
          </a:xfrm>
        </p:grpSpPr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13FCB9C3-D318-5E02-139B-58FFCE41953A}"/>
                </a:ext>
              </a:extLst>
            </p:cNvPr>
            <p:cNvGrpSpPr/>
            <p:nvPr/>
          </p:nvGrpSpPr>
          <p:grpSpPr>
            <a:xfrm>
              <a:off x="9323574" y="1877401"/>
              <a:ext cx="2221596" cy="1780067"/>
              <a:chOff x="9793054" y="2405608"/>
              <a:chExt cx="2221596" cy="1780067"/>
            </a:xfrm>
          </p:grpSpPr>
          <p:pic>
            <p:nvPicPr>
              <p:cNvPr id="42" name="Google Shape;743;p98">
                <a:extLst>
                  <a:ext uri="{FF2B5EF4-FFF2-40B4-BE49-F238E27FC236}">
                    <a16:creationId xmlns:a16="http://schemas.microsoft.com/office/drawing/2014/main" id="{20AB0697-BC58-7860-83DA-9945395AA3F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/>
              </a:blip>
              <a:srcRect/>
              <a:stretch>
                <a:fillRect/>
              </a:stretch>
            </p:blipFill>
            <p:spPr>
              <a:xfrm>
                <a:off x="9793054" y="2405608"/>
                <a:ext cx="2221596" cy="1780067"/>
              </a:xfrm>
              <a:prstGeom prst="rect">
                <a:avLst/>
              </a:prstGeom>
              <a:noFill/>
              <a:ln cap="flat">
                <a:noFill/>
              </a:ln>
            </p:spPr>
          </p:pic>
          <p:sp>
            <p:nvSpPr>
              <p:cNvPr id="43" name="Google Shape;744;p98">
                <a:extLst>
                  <a:ext uri="{FF2B5EF4-FFF2-40B4-BE49-F238E27FC236}">
                    <a16:creationId xmlns:a16="http://schemas.microsoft.com/office/drawing/2014/main" id="{61991E10-D2BE-D0AF-4E08-FBD2E75A2AA2}"/>
                  </a:ext>
                </a:extLst>
              </p:cNvPr>
              <p:cNvSpPr txBox="1"/>
              <p:nvPr/>
            </p:nvSpPr>
            <p:spPr>
              <a:xfrm>
                <a:off x="10144008" y="2499996"/>
                <a:ext cx="1704404" cy="590931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0" tIns="0" rIns="0" bIns="0" anchor="t" anchorCtr="1" compatLnSpc="1">
                <a:spAutoFit/>
              </a:bodyPr>
              <a:lstStyle/>
              <a:p>
                <a:pPr algn="ctr" defTabSz="1219170">
                  <a:lnSpc>
                    <a:spcPct val="183502"/>
                  </a:lnSpc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fr-FR" sz="2400" b="1" kern="0" noProof="0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Niveau</a:t>
                </a:r>
                <a:r>
                  <a:rPr lang="fr-FR" sz="2133" b="1" kern="0" noProof="0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        </a:t>
                </a:r>
                <a:endParaRPr lang="fr-FR" sz="1867" kern="0" noProof="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pic>
          <p:nvPicPr>
            <p:cNvPr id="36" name="Image 35">
              <a:extLst>
                <a:ext uri="{FF2B5EF4-FFF2-40B4-BE49-F238E27FC236}">
                  <a16:creationId xmlns:a16="http://schemas.microsoft.com/office/drawing/2014/main" id="{F452B44D-4382-6452-3BC2-26A325CC39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563203" y="2576802"/>
              <a:ext cx="3853877" cy="2598832"/>
            </a:xfrm>
            <a:prstGeom prst="rect">
              <a:avLst/>
            </a:prstGeom>
          </p:spPr>
        </p:pic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918CEFB9-9593-4FB0-7C35-38CE36C16AE3}"/>
              </a:ext>
            </a:extLst>
          </p:cNvPr>
          <p:cNvGrpSpPr/>
          <p:nvPr/>
        </p:nvGrpSpPr>
        <p:grpSpPr>
          <a:xfrm>
            <a:off x="422299" y="4050804"/>
            <a:ext cx="7312299" cy="696796"/>
            <a:chOff x="422299" y="3556347"/>
            <a:chExt cx="7312299" cy="696796"/>
          </a:xfrm>
        </p:grpSpPr>
        <p:sp>
          <p:nvSpPr>
            <p:cNvPr id="3" name="Google Shape;223;p26">
              <a:extLst>
                <a:ext uri="{FF2B5EF4-FFF2-40B4-BE49-F238E27FC236}">
                  <a16:creationId xmlns:a16="http://schemas.microsoft.com/office/drawing/2014/main" id="{972E419F-2C18-BE8C-4310-45ADAC8CAC3E}"/>
                </a:ext>
              </a:extLst>
            </p:cNvPr>
            <p:cNvSpPr/>
            <p:nvPr/>
          </p:nvSpPr>
          <p:spPr>
            <a:xfrm>
              <a:off x="422299" y="3556347"/>
              <a:ext cx="7312299" cy="696796"/>
            </a:xfrm>
            <a:prstGeom prst="rect">
              <a:avLst/>
            </a:prstGeom>
            <a:solidFill>
              <a:srgbClr val="037A40"/>
            </a:solidFill>
            <a:ln w="38103" cap="flat">
              <a:solidFill>
                <a:srgbClr val="FFFFFF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667" b="1" kern="0" noProof="0" dirty="0">
                  <a:solidFill>
                    <a:srgbClr val="FFFFFF"/>
                  </a:solidFill>
                  <a:ea typeface="Calibri"/>
                  <a:cs typeface="Calibri"/>
                </a:rPr>
                <a:t>Chapitre 2</a:t>
              </a:r>
              <a:r>
                <a:rPr lang="fr-FR" sz="2667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10" name="Google Shape;735;p98">
              <a:extLst>
                <a:ext uri="{FF2B5EF4-FFF2-40B4-BE49-F238E27FC236}">
                  <a16:creationId xmlns:a16="http://schemas.microsoft.com/office/drawing/2014/main" id="{FFDC4BB0-E3F0-3F96-405D-B7E5701318F8}"/>
                </a:ext>
              </a:extLst>
            </p:cNvPr>
            <p:cNvSpPr/>
            <p:nvPr/>
          </p:nvSpPr>
          <p:spPr>
            <a:xfrm>
              <a:off x="2147481" y="3656547"/>
              <a:ext cx="65604" cy="49639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33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45" name="ZoneTexte 44">
              <a:extLst>
                <a:ext uri="{FF2B5EF4-FFF2-40B4-BE49-F238E27FC236}">
                  <a16:creationId xmlns:a16="http://schemas.microsoft.com/office/drawing/2014/main" id="{59285205-61C4-3AE6-4E17-E5468B092AAD}"/>
                </a:ext>
              </a:extLst>
            </p:cNvPr>
            <p:cNvSpPr txBox="1"/>
            <p:nvPr/>
          </p:nvSpPr>
          <p:spPr>
            <a:xfrm>
              <a:off x="2221149" y="3680037"/>
              <a:ext cx="538323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2000" b="1" i="0" noProof="0" dirty="0">
                  <a:solidFill>
                    <a:srgbClr val="FFFFFF"/>
                  </a:solidFill>
                  <a:effectLst/>
                  <a:latin typeface="Calibri-Bold"/>
                </a:rPr>
                <a:t>Cycles et flux de l’énergie dans l’écosystème</a:t>
              </a:r>
              <a:r>
                <a:rPr lang="fr-FR" sz="2000" noProof="0" dirty="0"/>
                <a:t> </a:t>
              </a: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683795D8-29E0-E669-D98B-51DEE5DA8776}"/>
              </a:ext>
            </a:extLst>
          </p:cNvPr>
          <p:cNvSpPr/>
          <p:nvPr/>
        </p:nvSpPr>
        <p:spPr>
          <a:xfrm>
            <a:off x="556067" y="2320314"/>
            <a:ext cx="5438298" cy="369332"/>
          </a:xfrm>
          <a:prstGeom prst="rect">
            <a:avLst/>
          </a:prstGeom>
          <a:gradFill flip="none" rotWithShape="1">
            <a:gsLst>
              <a:gs pos="5000">
                <a:srgbClr val="037A40"/>
              </a:gs>
              <a:gs pos="94000">
                <a:schemeClr val="bg1"/>
              </a:gs>
            </a:gsLst>
            <a:lin ang="0" scaled="0"/>
            <a:tileRect/>
          </a:gradFill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defTabSz="1219170"/>
            <a:r>
              <a:rPr lang="fr-FR" sz="2400" b="1" kern="0" noProof="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Période 1</a:t>
            </a:r>
          </a:p>
        </p:txBody>
      </p:sp>
    </p:spTree>
    <p:extLst>
      <p:ext uri="{BB962C8B-B14F-4D97-AF65-F5344CB8AC3E}">
        <p14:creationId xmlns:p14="http://schemas.microsoft.com/office/powerpoint/2010/main" val="32895664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DBB1FF-6D47-6CCE-5034-90D187628B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e 25">
            <a:extLst>
              <a:ext uri="{FF2B5EF4-FFF2-40B4-BE49-F238E27FC236}">
                <a16:creationId xmlns:a16="http://schemas.microsoft.com/office/drawing/2014/main" id="{1F60E79E-44F9-73E8-EE0A-CD776DBAD59C}"/>
              </a:ext>
            </a:extLst>
          </p:cNvPr>
          <p:cNvGrpSpPr/>
          <p:nvPr/>
        </p:nvGrpSpPr>
        <p:grpSpPr>
          <a:xfrm>
            <a:off x="619365" y="1551565"/>
            <a:ext cx="10083393" cy="553396"/>
            <a:chOff x="619365" y="2771723"/>
            <a:chExt cx="10083393" cy="553396"/>
          </a:xfrm>
        </p:grpSpPr>
        <p:pic>
          <p:nvPicPr>
            <p:cNvPr id="4" name="Picture 3" descr="Image générée">
              <a:extLst>
                <a:ext uri="{FF2B5EF4-FFF2-40B4-BE49-F238E27FC236}">
                  <a16:creationId xmlns:a16="http://schemas.microsoft.com/office/drawing/2014/main" id="{4FFB60C4-8009-C22C-6AF2-61AABBB304C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26" t="25227" r="75345" b="62431"/>
            <a:stretch>
              <a:fillRect/>
            </a:stretch>
          </p:blipFill>
          <p:spPr bwMode="auto">
            <a:xfrm>
              <a:off x="619365" y="2771723"/>
              <a:ext cx="556805" cy="5533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Google Shape;1185;p114">
              <a:extLst>
                <a:ext uri="{FF2B5EF4-FFF2-40B4-BE49-F238E27FC236}">
                  <a16:creationId xmlns:a16="http://schemas.microsoft.com/office/drawing/2014/main" id="{A59F36CC-CDFE-3C2A-2593-769EE40B2A0D}"/>
                </a:ext>
              </a:extLst>
            </p:cNvPr>
            <p:cNvSpPr txBox="1"/>
            <p:nvPr/>
          </p:nvSpPr>
          <p:spPr>
            <a:xfrm>
              <a:off x="1596074" y="2850034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Consignes et explications données aux élèves (à dire à haute voix)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FF811532-D41C-18D2-CC75-4FDADF22C5F0}"/>
              </a:ext>
            </a:extLst>
          </p:cNvPr>
          <p:cNvGrpSpPr/>
          <p:nvPr/>
        </p:nvGrpSpPr>
        <p:grpSpPr>
          <a:xfrm>
            <a:off x="641607" y="2278151"/>
            <a:ext cx="10061151" cy="481959"/>
            <a:chOff x="641607" y="3874674"/>
            <a:chExt cx="10061151" cy="481959"/>
          </a:xfrm>
        </p:grpSpPr>
        <p:pic>
          <p:nvPicPr>
            <p:cNvPr id="30" name="Image 9">
              <a:extLst>
                <a:ext uri="{FF2B5EF4-FFF2-40B4-BE49-F238E27FC236}">
                  <a16:creationId xmlns:a16="http://schemas.microsoft.com/office/drawing/2014/main" id="{09036825-C8BB-3F76-00B6-B6E0060FFED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1607" y="3874674"/>
              <a:ext cx="481959" cy="481959"/>
            </a:xfrm>
            <a:prstGeom prst="rect">
              <a:avLst/>
            </a:prstGeom>
          </p:spPr>
        </p:pic>
        <p:sp>
          <p:nvSpPr>
            <p:cNvPr id="10" name="Google Shape;1185;p114">
              <a:extLst>
                <a:ext uri="{FF2B5EF4-FFF2-40B4-BE49-F238E27FC236}">
                  <a16:creationId xmlns:a16="http://schemas.microsoft.com/office/drawing/2014/main" id="{29D2EE66-5645-E2E2-A84E-694256C5078B}"/>
                </a:ext>
              </a:extLst>
            </p:cNvPr>
            <p:cNvSpPr txBox="1"/>
            <p:nvPr/>
          </p:nvSpPr>
          <p:spPr>
            <a:xfrm>
              <a:off x="1596074" y="3942064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prête l’attention à l’enseignant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3" name="Google Shape;853;p104">
            <a:extLst>
              <a:ext uri="{FF2B5EF4-FFF2-40B4-BE49-F238E27FC236}">
                <a16:creationId xmlns:a16="http://schemas.microsoft.com/office/drawing/2014/main" id="{0B966DA1-200F-843A-31DC-1A206DCDCBE7}"/>
              </a:ext>
            </a:extLst>
          </p:cNvPr>
          <p:cNvSpPr/>
          <p:nvPr/>
        </p:nvSpPr>
        <p:spPr>
          <a:xfrm>
            <a:off x="122496" y="137991"/>
            <a:ext cx="8240977" cy="603712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Banque des icones utilisées dans les slides</a:t>
            </a:r>
            <a:endParaRPr lang="fr-FR" sz="1867" kern="0" noProof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F9836112-CCAC-4413-2986-BF5CC2870BAA}"/>
              </a:ext>
            </a:extLst>
          </p:cNvPr>
          <p:cNvGrpSpPr/>
          <p:nvPr/>
        </p:nvGrpSpPr>
        <p:grpSpPr>
          <a:xfrm>
            <a:off x="633815" y="2933300"/>
            <a:ext cx="10068943" cy="527905"/>
            <a:chOff x="633815" y="5937939"/>
            <a:chExt cx="10068943" cy="527905"/>
          </a:xfrm>
        </p:grpSpPr>
        <p:sp>
          <p:nvSpPr>
            <p:cNvPr id="12" name="Google Shape;1185;p114">
              <a:extLst>
                <a:ext uri="{FF2B5EF4-FFF2-40B4-BE49-F238E27FC236}">
                  <a16:creationId xmlns:a16="http://schemas.microsoft.com/office/drawing/2014/main" id="{B47427F0-4482-A0CA-65C7-0A249E0575EF}"/>
                </a:ext>
              </a:extLst>
            </p:cNvPr>
            <p:cNvSpPr txBox="1"/>
            <p:nvPr/>
          </p:nvSpPr>
          <p:spPr>
            <a:xfrm>
              <a:off x="1596074" y="6001862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lève la main avant de répondre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pic>
          <p:nvPicPr>
            <p:cNvPr id="20" name="Picture 2" descr="Lever la main - Icônes mains et gestes gratuites">
              <a:extLst>
                <a:ext uri="{FF2B5EF4-FFF2-40B4-BE49-F238E27FC236}">
                  <a16:creationId xmlns:a16="http://schemas.microsoft.com/office/drawing/2014/main" id="{2FCF7B9A-6689-6267-0FD9-41B383A180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3815" y="5937939"/>
              <a:ext cx="527905" cy="5279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DA1E3BCF-77F7-83D5-7635-BA60211B5BB3}"/>
              </a:ext>
            </a:extLst>
          </p:cNvPr>
          <p:cNvGrpSpPr/>
          <p:nvPr/>
        </p:nvGrpSpPr>
        <p:grpSpPr>
          <a:xfrm>
            <a:off x="582302" y="4457015"/>
            <a:ext cx="10120456" cy="588164"/>
            <a:chOff x="582302" y="4995763"/>
            <a:chExt cx="10120456" cy="588164"/>
          </a:xfrm>
        </p:grpSpPr>
        <p:sp>
          <p:nvSpPr>
            <p:cNvPr id="11" name="Google Shape;1185;p114">
              <a:extLst>
                <a:ext uri="{FF2B5EF4-FFF2-40B4-BE49-F238E27FC236}">
                  <a16:creationId xmlns:a16="http://schemas.microsoft.com/office/drawing/2014/main" id="{8E1A970E-903D-6D16-9675-51626C774FDD}"/>
                </a:ext>
              </a:extLst>
            </p:cNvPr>
            <p:cNvSpPr txBox="1"/>
            <p:nvPr/>
          </p:nvSpPr>
          <p:spPr>
            <a:xfrm>
              <a:off x="1596074" y="5117031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recopie la correction sur le livret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B2982EF8-5E48-6000-7A9A-FFBA190C7120}"/>
                </a:ext>
              </a:extLst>
            </p:cNvPr>
            <p:cNvGrpSpPr/>
            <p:nvPr/>
          </p:nvGrpSpPr>
          <p:grpSpPr>
            <a:xfrm>
              <a:off x="582302" y="4995763"/>
              <a:ext cx="630930" cy="588164"/>
              <a:chOff x="10280460" y="4850932"/>
              <a:chExt cx="630930" cy="588164"/>
            </a:xfrm>
          </p:grpSpPr>
          <p:pic>
            <p:nvPicPr>
              <p:cNvPr id="2" name="Picture 7">
                <a:extLst>
                  <a:ext uri="{FF2B5EF4-FFF2-40B4-BE49-F238E27FC236}">
                    <a16:creationId xmlns:a16="http://schemas.microsoft.com/office/drawing/2014/main" id="{FBCC49BC-29F6-6E08-E3DD-5BFF1ADED9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23" name="Picture 7">
                <a:extLst>
                  <a:ext uri="{FF2B5EF4-FFF2-40B4-BE49-F238E27FC236}">
                    <a16:creationId xmlns:a16="http://schemas.microsoft.com/office/drawing/2014/main" id="{6B1C2D3A-6AC5-2620-1526-A1C86C35AB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2A52812C-2574-5FBD-20D8-4B52D19C9B88}"/>
              </a:ext>
            </a:extLst>
          </p:cNvPr>
          <p:cNvGrpSpPr/>
          <p:nvPr/>
        </p:nvGrpSpPr>
        <p:grpSpPr>
          <a:xfrm>
            <a:off x="563963" y="3754530"/>
            <a:ext cx="9818899" cy="471273"/>
            <a:chOff x="563963" y="3754530"/>
            <a:chExt cx="9818899" cy="471273"/>
          </a:xfrm>
        </p:grpSpPr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8017B555-F8E8-EF10-A734-35560AD21E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3963" y="3754530"/>
              <a:ext cx="649216" cy="4712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2" name="Google Shape;1233;p116">
              <a:extLst>
                <a:ext uri="{FF2B5EF4-FFF2-40B4-BE49-F238E27FC236}">
                  <a16:creationId xmlns:a16="http://schemas.microsoft.com/office/drawing/2014/main" id="{60FA70E0-73E4-C505-CD95-3A2BF272883C}"/>
                </a:ext>
              </a:extLst>
            </p:cNvPr>
            <p:cNvSpPr txBox="1"/>
            <p:nvPr/>
          </p:nvSpPr>
          <p:spPr>
            <a:xfrm>
              <a:off x="1589281" y="3778310"/>
              <a:ext cx="8793581" cy="42051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utilise l’ardoise pour répondre </a:t>
              </a: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53AAD794-A7AF-D7A8-B8AE-396A98369A1C}"/>
              </a:ext>
            </a:extLst>
          </p:cNvPr>
          <p:cNvGrpSpPr/>
          <p:nvPr/>
        </p:nvGrpSpPr>
        <p:grpSpPr>
          <a:xfrm>
            <a:off x="641607" y="5918134"/>
            <a:ext cx="9414435" cy="615521"/>
            <a:chOff x="594801" y="7422032"/>
            <a:chExt cx="9414435" cy="615521"/>
          </a:xfrm>
        </p:grpSpPr>
        <p:sp>
          <p:nvSpPr>
            <p:cNvPr id="33" name="Google Shape;1234;p116">
              <a:extLst>
                <a:ext uri="{FF2B5EF4-FFF2-40B4-BE49-F238E27FC236}">
                  <a16:creationId xmlns:a16="http://schemas.microsoft.com/office/drawing/2014/main" id="{4A00C5EF-E445-EB6B-1DE2-E4A5A54530F6}"/>
                </a:ext>
              </a:extLst>
            </p:cNvPr>
            <p:cNvSpPr txBox="1"/>
            <p:nvPr/>
          </p:nvSpPr>
          <p:spPr>
            <a:xfrm>
              <a:off x="1589281" y="7548993"/>
              <a:ext cx="8419955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Pratique autonome</a:t>
              </a:r>
            </a:p>
          </p:txBody>
        </p:sp>
        <p:pic>
          <p:nvPicPr>
            <p:cNvPr id="36" name="Picture 14">
              <a:extLst>
                <a:ext uri="{FF2B5EF4-FFF2-40B4-BE49-F238E27FC236}">
                  <a16:creationId xmlns:a16="http://schemas.microsoft.com/office/drawing/2014/main" id="{65756CE2-44EC-5A96-FB15-7BE43C6C2C3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5469" b="89941" l="9961" r="89941">
                          <a14:foregroundMark x1="29102" y1="41602" x2="32422" y2="38184"/>
                          <a14:foregroundMark x1="50098" y1="9570" x2="43262" y2="13379"/>
                          <a14:foregroundMark x1="32227" y1="37109" x2="32715" y2="35742"/>
                          <a14:foregroundMark x1="37891" y1="55078" x2="61914" y2="65430"/>
                          <a14:foregroundMark x1="52539" y1="55078" x2="61816" y2="55078"/>
                          <a14:foregroundMark x1="37012" y1="64941" x2="46777" y2="64063"/>
                          <a14:foregroundMark x1="73535" y1="56738" x2="81250" y2="55957"/>
                          <a14:foregroundMark x1="71875" y1="66699" x2="79102" y2="66504"/>
                          <a14:foregroundMark x1="43848" y1="20801" x2="44922" y2="2763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801" y="7422032"/>
              <a:ext cx="615518" cy="615521"/>
            </a:xfrm>
            <a:prstGeom prst="rect">
              <a:avLst/>
            </a:prstGeom>
          </p:spPr>
        </p:pic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FCBBF3BE-3157-798D-4F61-21AD576E26E4}"/>
              </a:ext>
            </a:extLst>
          </p:cNvPr>
          <p:cNvGrpSpPr/>
          <p:nvPr/>
        </p:nvGrpSpPr>
        <p:grpSpPr>
          <a:xfrm>
            <a:off x="633815" y="5227796"/>
            <a:ext cx="8608190" cy="574642"/>
            <a:chOff x="594801" y="8720789"/>
            <a:chExt cx="8608190" cy="574642"/>
          </a:xfrm>
        </p:grpSpPr>
        <p:sp>
          <p:nvSpPr>
            <p:cNvPr id="34" name="Google Shape;1235;p116">
              <a:extLst>
                <a:ext uri="{FF2B5EF4-FFF2-40B4-BE49-F238E27FC236}">
                  <a16:creationId xmlns:a16="http://schemas.microsoft.com/office/drawing/2014/main" id="{F1EDF54E-1505-D11C-6E61-D13C0509A328}"/>
                </a:ext>
              </a:extLst>
            </p:cNvPr>
            <p:cNvSpPr txBox="1"/>
            <p:nvPr/>
          </p:nvSpPr>
          <p:spPr>
            <a:xfrm>
              <a:off x="1589281" y="8827342"/>
              <a:ext cx="7613710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Pratique guidée en binôme</a:t>
              </a:r>
            </a:p>
          </p:txBody>
        </p:sp>
        <p:pic>
          <p:nvPicPr>
            <p:cNvPr id="37" name="Picture 9">
              <a:extLst>
                <a:ext uri="{FF2B5EF4-FFF2-40B4-BE49-F238E27FC236}">
                  <a16:creationId xmlns:a16="http://schemas.microsoft.com/office/drawing/2014/main" id="{40841830-4F1E-C9C4-4026-00753CDEA54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801" y="8720789"/>
              <a:ext cx="615518" cy="574642"/>
            </a:xfrm>
            <a:prstGeom prst="rect">
              <a:avLst/>
            </a:prstGeom>
          </p:spPr>
        </p:pic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40C50BF5-960C-B6C6-9315-41D3DF110C0F}"/>
              </a:ext>
            </a:extLst>
          </p:cNvPr>
          <p:cNvGrpSpPr/>
          <p:nvPr/>
        </p:nvGrpSpPr>
        <p:grpSpPr>
          <a:xfrm>
            <a:off x="605726" y="736482"/>
            <a:ext cx="10092113" cy="641893"/>
            <a:chOff x="605726" y="736482"/>
            <a:chExt cx="10092113" cy="641893"/>
          </a:xfrm>
        </p:grpSpPr>
        <p:pic>
          <p:nvPicPr>
            <p:cNvPr id="41" name="Picture 2" descr="Image générée">
              <a:extLst>
                <a:ext uri="{FF2B5EF4-FFF2-40B4-BE49-F238E27FC236}">
                  <a16:creationId xmlns:a16="http://schemas.microsoft.com/office/drawing/2014/main" id="{E9531E9B-C991-40A9-D03B-DB4C18F8924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064" b="10678"/>
            <a:stretch>
              <a:fillRect/>
            </a:stretch>
          </p:blipFill>
          <p:spPr bwMode="auto">
            <a:xfrm>
              <a:off x="605726" y="736482"/>
              <a:ext cx="546818" cy="6418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4" name="Google Shape;1185;p114">
              <a:extLst>
                <a:ext uri="{FF2B5EF4-FFF2-40B4-BE49-F238E27FC236}">
                  <a16:creationId xmlns:a16="http://schemas.microsoft.com/office/drawing/2014/main" id="{8E049F13-5293-D7AC-1599-B71F84A1B7F9}"/>
                </a:ext>
              </a:extLst>
            </p:cNvPr>
            <p:cNvSpPr txBox="1"/>
            <p:nvPr/>
          </p:nvSpPr>
          <p:spPr>
            <a:xfrm>
              <a:off x="1591155" y="857399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Slide réservé à l’enseignant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277631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025BED-01D8-0B8A-0A22-83F944E435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Image générée">
            <a:extLst>
              <a:ext uri="{FF2B5EF4-FFF2-40B4-BE49-F238E27FC236}">
                <a16:creationId xmlns:a16="http://schemas.microsoft.com/office/drawing/2014/main" id="{5FA1BCB3-912D-8C33-256F-F0A36B5141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59" y="30481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1" name="Groupe 30">
            <a:extLst>
              <a:ext uri="{FF2B5EF4-FFF2-40B4-BE49-F238E27FC236}">
                <a16:creationId xmlns:a16="http://schemas.microsoft.com/office/drawing/2014/main" id="{B50FB1E5-3184-209B-9E29-F4B87759EAF9}"/>
              </a:ext>
            </a:extLst>
          </p:cNvPr>
          <p:cNvGrpSpPr/>
          <p:nvPr/>
        </p:nvGrpSpPr>
        <p:grpSpPr>
          <a:xfrm>
            <a:off x="731663" y="2112275"/>
            <a:ext cx="10265100" cy="828000"/>
            <a:chOff x="963450" y="2259806"/>
            <a:chExt cx="10265100" cy="828000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17" name="Google Shape;288;p29">
              <a:extLst>
                <a:ext uri="{FF2B5EF4-FFF2-40B4-BE49-F238E27FC236}">
                  <a16:creationId xmlns:a16="http://schemas.microsoft.com/office/drawing/2014/main" id="{31A683D1-1F3A-63C5-04F6-F4F49B649634}"/>
                </a:ext>
              </a:extLst>
            </p:cNvPr>
            <p:cNvSpPr/>
            <p:nvPr/>
          </p:nvSpPr>
          <p:spPr>
            <a:xfrm>
              <a:off x="2428129" y="2259806"/>
              <a:ext cx="8800421" cy="828000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grpFill/>
            <a:ln w="9528" cap="flat">
              <a:solidFill>
                <a:srgbClr val="44546A"/>
              </a:solidFill>
              <a:prstDash val="solid"/>
              <a:miter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400"/>
              <a:endParaRPr lang="fr-FR" b="1" kern="0" noProof="0" dirty="0">
                <a:solidFill>
                  <a:schemeClr val="bg1"/>
                </a:solidFill>
                <a:ea typeface="Calibri"/>
                <a:cs typeface="Calibri"/>
              </a:endParaRPr>
            </a:p>
          </p:txBody>
        </p:sp>
        <p:sp>
          <p:nvSpPr>
            <p:cNvPr id="18" name="Google Shape;289;p29">
              <a:extLst>
                <a:ext uri="{FF2B5EF4-FFF2-40B4-BE49-F238E27FC236}">
                  <a16:creationId xmlns:a16="http://schemas.microsoft.com/office/drawing/2014/main" id="{62E553FE-BA54-F0CE-AB1E-ADA3C2CDABD0}"/>
                </a:ext>
              </a:extLst>
            </p:cNvPr>
            <p:cNvSpPr/>
            <p:nvPr/>
          </p:nvSpPr>
          <p:spPr>
            <a:xfrm>
              <a:off x="963450" y="2259806"/>
              <a:ext cx="1349096" cy="828000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grpFill/>
            <a:ln w="9528" cap="flat">
              <a:solidFill>
                <a:srgbClr val="44546A"/>
              </a:solidFill>
              <a:prstDash val="solid"/>
              <a:miter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400"/>
              <a:r>
                <a:rPr lang="fr-FR" b="1" kern="0" noProof="0" dirty="0">
                  <a:solidFill>
                    <a:schemeClr val="bg1"/>
                  </a:solidFill>
                  <a:ea typeface="Calibri"/>
                  <a:cs typeface="Calibri"/>
                </a:rPr>
                <a:t>Tâche 3</a:t>
              </a:r>
            </a:p>
          </p:txBody>
        </p: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9FA61C4D-361C-79C8-306E-1E4E23338A67}"/>
              </a:ext>
            </a:extLst>
          </p:cNvPr>
          <p:cNvGrpSpPr/>
          <p:nvPr/>
        </p:nvGrpSpPr>
        <p:grpSpPr>
          <a:xfrm>
            <a:off x="762415" y="4148168"/>
            <a:ext cx="10265100" cy="828000"/>
            <a:chOff x="963450" y="3092649"/>
            <a:chExt cx="10265100" cy="828000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21" name="Google Shape;292;p29">
              <a:extLst>
                <a:ext uri="{FF2B5EF4-FFF2-40B4-BE49-F238E27FC236}">
                  <a16:creationId xmlns:a16="http://schemas.microsoft.com/office/drawing/2014/main" id="{10C2D34D-FB8B-A95D-F232-29CF7C58B625}"/>
                </a:ext>
              </a:extLst>
            </p:cNvPr>
            <p:cNvSpPr/>
            <p:nvPr/>
          </p:nvSpPr>
          <p:spPr>
            <a:xfrm>
              <a:off x="2428129" y="3092649"/>
              <a:ext cx="8800421" cy="828000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w="9528" cap="flat">
              <a:solidFill>
                <a:srgbClr val="44546A"/>
              </a:solidFill>
              <a:prstDash val="solid"/>
              <a:miter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400"/>
              <a:endParaRPr lang="fr-FR" b="1" kern="0" noProof="0" dirty="0">
                <a:solidFill>
                  <a:srgbClr val="000000"/>
                </a:solidFill>
                <a:ea typeface="Calibri"/>
                <a:cs typeface="Calibri"/>
              </a:endParaRPr>
            </a:p>
          </p:txBody>
        </p:sp>
        <p:sp>
          <p:nvSpPr>
            <p:cNvPr id="22" name="Google Shape;293;p29">
              <a:extLst>
                <a:ext uri="{FF2B5EF4-FFF2-40B4-BE49-F238E27FC236}">
                  <a16:creationId xmlns:a16="http://schemas.microsoft.com/office/drawing/2014/main" id="{EAC398AE-0F64-B30B-B910-B04156DD3482}"/>
                </a:ext>
              </a:extLst>
            </p:cNvPr>
            <p:cNvSpPr/>
            <p:nvPr/>
          </p:nvSpPr>
          <p:spPr>
            <a:xfrm>
              <a:off x="963450" y="3092649"/>
              <a:ext cx="1349096" cy="828000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w="9528" cap="flat">
              <a:solidFill>
                <a:srgbClr val="44546A"/>
              </a:solidFill>
              <a:prstDash val="solid"/>
              <a:miter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400"/>
              <a:r>
                <a:rPr lang="fr-FR" sz="2000" b="1" kern="0" noProof="0" dirty="0">
                  <a:solidFill>
                    <a:srgbClr val="000000"/>
                  </a:solidFill>
                  <a:ea typeface="Calibri"/>
                  <a:cs typeface="Calibri"/>
                </a:rPr>
                <a:t>Tâche 5</a:t>
              </a: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DA799033-29F0-02FD-AD5E-B49541A29363}"/>
              </a:ext>
            </a:extLst>
          </p:cNvPr>
          <p:cNvGrpSpPr/>
          <p:nvPr/>
        </p:nvGrpSpPr>
        <p:grpSpPr>
          <a:xfrm>
            <a:off x="762415" y="3125179"/>
            <a:ext cx="10265100" cy="828000"/>
            <a:chOff x="963450" y="1311520"/>
            <a:chExt cx="10265100" cy="828000"/>
          </a:xfrm>
        </p:grpSpPr>
        <p:sp>
          <p:nvSpPr>
            <p:cNvPr id="11" name="Google Shape;286;p29">
              <a:extLst>
                <a:ext uri="{FF2B5EF4-FFF2-40B4-BE49-F238E27FC236}">
                  <a16:creationId xmlns:a16="http://schemas.microsoft.com/office/drawing/2014/main" id="{FFE2AFA5-7DEF-38D8-BDD1-76AEF8185550}"/>
                </a:ext>
              </a:extLst>
            </p:cNvPr>
            <p:cNvSpPr/>
            <p:nvPr/>
          </p:nvSpPr>
          <p:spPr>
            <a:xfrm>
              <a:off x="2428129" y="1311520"/>
              <a:ext cx="8800421" cy="828000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5FADE4"/>
            </a:solidFill>
            <a:ln w="9528" cap="flat">
              <a:solidFill>
                <a:srgbClr val="44546A"/>
              </a:solidFill>
              <a:prstDash val="solid"/>
              <a:miter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400"/>
              <a:endParaRPr lang="fr-FR" b="1" kern="0" noProof="0" dirty="0">
                <a:solidFill>
                  <a:srgbClr val="000000"/>
                </a:solidFill>
                <a:ea typeface="Calibri"/>
                <a:cs typeface="Calibri"/>
              </a:endParaRPr>
            </a:p>
          </p:txBody>
        </p:sp>
        <p:sp>
          <p:nvSpPr>
            <p:cNvPr id="13" name="Google Shape;287;p29">
              <a:extLst>
                <a:ext uri="{FF2B5EF4-FFF2-40B4-BE49-F238E27FC236}">
                  <a16:creationId xmlns:a16="http://schemas.microsoft.com/office/drawing/2014/main" id="{56CD9EBF-2323-60FE-7D1D-9992D468BC8B}"/>
                </a:ext>
              </a:extLst>
            </p:cNvPr>
            <p:cNvSpPr/>
            <p:nvPr/>
          </p:nvSpPr>
          <p:spPr>
            <a:xfrm>
              <a:off x="963450" y="1311520"/>
              <a:ext cx="1349096" cy="828000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5FADE4"/>
            </a:solidFill>
            <a:ln w="9528" cap="flat">
              <a:solidFill>
                <a:srgbClr val="44546A"/>
              </a:solidFill>
              <a:prstDash val="solid"/>
              <a:miter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400"/>
              <a:r>
                <a:rPr lang="fr-FR" b="1" kern="0" noProof="0" dirty="0">
                  <a:solidFill>
                    <a:schemeClr val="bg1"/>
                  </a:solidFill>
                  <a:ea typeface="Calibri"/>
                  <a:cs typeface="Calibri"/>
                </a:rPr>
                <a:t>Tâche 4</a:t>
              </a:r>
            </a:p>
          </p:txBody>
        </p:sp>
      </p:grpSp>
      <p:sp>
        <p:nvSpPr>
          <p:cNvPr id="23" name="Rectangle: Rounded Corners 11">
            <a:extLst>
              <a:ext uri="{FF2B5EF4-FFF2-40B4-BE49-F238E27FC236}">
                <a16:creationId xmlns:a16="http://schemas.microsoft.com/office/drawing/2014/main" id="{099B9CC5-16E5-CB9D-53DD-A5AAB22E13F1}"/>
              </a:ext>
            </a:extLst>
          </p:cNvPr>
          <p:cNvSpPr/>
          <p:nvPr/>
        </p:nvSpPr>
        <p:spPr>
          <a:xfrm>
            <a:off x="692446" y="4063746"/>
            <a:ext cx="10440000" cy="972000"/>
          </a:xfrm>
          <a:prstGeom prst="roundRect">
            <a:avLst/>
          </a:prstGeom>
          <a:noFill/>
          <a:ln w="38100"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FD926A3-1486-0A55-A4A1-3E781FBF5608}"/>
              </a:ext>
            </a:extLst>
          </p:cNvPr>
          <p:cNvSpPr txBox="1"/>
          <p:nvPr/>
        </p:nvSpPr>
        <p:spPr>
          <a:xfrm>
            <a:off x="2322461" y="3339124"/>
            <a:ext cx="867430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2000" b="1" kern="0">
                <a:solidFill>
                  <a:srgbClr val="000000"/>
                </a:solidFill>
              </a:defRPr>
            </a:lvl1pPr>
          </a:lstStyle>
          <a:p>
            <a:r>
              <a:rPr lang="fr-FR" noProof="0" dirty="0">
                <a:solidFill>
                  <a:schemeClr val="bg1"/>
                </a:solidFill>
              </a:rPr>
              <a:t>Décrire le processus de base de la respiration cellulaire.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AD954DD-2E88-A16D-BC8E-92691847F203}"/>
              </a:ext>
            </a:extLst>
          </p:cNvPr>
          <p:cNvSpPr txBox="1"/>
          <p:nvPr/>
        </p:nvSpPr>
        <p:spPr>
          <a:xfrm>
            <a:off x="2322460" y="2281617"/>
            <a:ext cx="821223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kern="0" noProof="0" dirty="0">
                <a:solidFill>
                  <a:schemeClr val="bg1"/>
                </a:solidFill>
              </a:rPr>
              <a:t>Décrire le processus de base de la photosynthèse.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B77D681-84B2-B1C7-78F6-B0F090CB4B7A}"/>
              </a:ext>
            </a:extLst>
          </p:cNvPr>
          <p:cNvSpPr txBox="1"/>
          <p:nvPr/>
        </p:nvSpPr>
        <p:spPr>
          <a:xfrm>
            <a:off x="2322460" y="4377502"/>
            <a:ext cx="762213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kern="0" noProof="0" dirty="0"/>
              <a:t>Réaliser un schéma de synthèse du cycle de la matière.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02B74C8-9D28-74BF-CAE4-56A2B0CAB33B}"/>
              </a:ext>
            </a:extLst>
          </p:cNvPr>
          <p:cNvSpPr/>
          <p:nvPr/>
        </p:nvSpPr>
        <p:spPr>
          <a:xfrm>
            <a:off x="715062" y="1261034"/>
            <a:ext cx="10439999" cy="577132"/>
          </a:xfrm>
          <a:prstGeom prst="rect">
            <a:avLst/>
          </a:prstGeom>
          <a:solidFill>
            <a:srgbClr val="00345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noProof="0" dirty="0">
                <a:solidFill>
                  <a:schemeClr val="bg1"/>
                </a:solidFill>
              </a:rPr>
              <a:t>Séquence 1: Échange de la matière et de l’énergie entre le vivant et son environnement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743590D-6BF0-1F8E-33BC-E74FE1FD16CB}"/>
              </a:ext>
            </a:extLst>
          </p:cNvPr>
          <p:cNvSpPr/>
          <p:nvPr/>
        </p:nvSpPr>
        <p:spPr>
          <a:xfrm>
            <a:off x="692447" y="5090610"/>
            <a:ext cx="10439999" cy="577132"/>
          </a:xfrm>
          <a:prstGeom prst="rect">
            <a:avLst/>
          </a:prstGeom>
          <a:solidFill>
            <a:srgbClr val="00345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noProof="0" dirty="0">
                <a:solidFill>
                  <a:schemeClr val="bg1"/>
                </a:solidFill>
              </a:rPr>
              <a:t>Séquence 2: Transfert de la matière et flux de l’énergie dans l’écosystème</a:t>
            </a:r>
          </a:p>
        </p:txBody>
      </p:sp>
      <p:sp>
        <p:nvSpPr>
          <p:cNvPr id="8" name="Google Shape;285;p29">
            <a:extLst>
              <a:ext uri="{FF2B5EF4-FFF2-40B4-BE49-F238E27FC236}">
                <a16:creationId xmlns:a16="http://schemas.microsoft.com/office/drawing/2014/main" id="{93E58BA9-3364-706B-F53E-8065A6181845}"/>
              </a:ext>
            </a:extLst>
          </p:cNvPr>
          <p:cNvSpPr/>
          <p:nvPr/>
        </p:nvSpPr>
        <p:spPr>
          <a:xfrm>
            <a:off x="948074" y="351425"/>
            <a:ext cx="10526171" cy="473837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Repérage dans le chapitre: Cycles et flux de l’énergie dans l’écosystème</a:t>
            </a:r>
          </a:p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400" b="1" noProof="0" dirty="0"/>
          </a:p>
        </p:txBody>
      </p:sp>
    </p:spTree>
    <p:extLst>
      <p:ext uri="{BB962C8B-B14F-4D97-AF65-F5344CB8AC3E}">
        <p14:creationId xmlns:p14="http://schemas.microsoft.com/office/powerpoint/2010/main" val="12649349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250;p28">
            <a:extLst>
              <a:ext uri="{FF2B5EF4-FFF2-40B4-BE49-F238E27FC236}">
                <a16:creationId xmlns:a16="http://schemas.microsoft.com/office/drawing/2014/main" id="{C800167E-37EA-13EC-1FB9-743D51DCFB5D}"/>
              </a:ext>
            </a:extLst>
          </p:cNvPr>
          <p:cNvGrpSpPr/>
          <p:nvPr/>
        </p:nvGrpSpPr>
        <p:grpSpPr>
          <a:xfrm>
            <a:off x="2032201" y="1087290"/>
            <a:ext cx="8127601" cy="5072700"/>
            <a:chOff x="1619475" y="1029778"/>
            <a:chExt cx="6095701" cy="3804525"/>
          </a:xfrm>
        </p:grpSpPr>
        <p:sp>
          <p:nvSpPr>
            <p:cNvPr id="3" name="Google Shape;251;p28">
              <a:extLst>
                <a:ext uri="{FF2B5EF4-FFF2-40B4-BE49-F238E27FC236}">
                  <a16:creationId xmlns:a16="http://schemas.microsoft.com/office/drawing/2014/main" id="{10870841-AEDA-07BF-4759-A91AE73C7011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4" name="Google Shape;252;p28">
              <a:extLst>
                <a:ext uri="{FF2B5EF4-FFF2-40B4-BE49-F238E27FC236}">
                  <a16:creationId xmlns:a16="http://schemas.microsoft.com/office/drawing/2014/main" id="{83DDB58E-AC9C-C2A3-D510-E6E3A01973FA}"/>
                </a:ext>
              </a:extLst>
            </p:cNvPr>
            <p:cNvSpPr/>
            <p:nvPr/>
          </p:nvSpPr>
          <p:spPr>
            <a:xfrm>
              <a:off x="1740952" y="1097174"/>
              <a:ext cx="5852746" cy="366973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7" name="Google Shape;255;p28">
            <a:extLst>
              <a:ext uri="{FF2B5EF4-FFF2-40B4-BE49-F238E27FC236}">
                <a16:creationId xmlns:a16="http://schemas.microsoft.com/office/drawing/2014/main" id="{02B13D41-2ADF-EF99-8CB6-4F2930151FA6}"/>
              </a:ext>
            </a:extLst>
          </p:cNvPr>
          <p:cNvSpPr/>
          <p:nvPr/>
        </p:nvSpPr>
        <p:spPr>
          <a:xfrm>
            <a:off x="963315" y="165261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Structure de la séance</a:t>
            </a:r>
            <a:endParaRPr lang="fr-FR" sz="1467" kern="0" noProof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33" name="Picture 2" descr="Image générée">
            <a:extLst>
              <a:ext uri="{FF2B5EF4-FFF2-40B4-BE49-F238E27FC236}">
                <a16:creationId xmlns:a16="http://schemas.microsoft.com/office/drawing/2014/main" id="{5400CA35-CF96-4D76-E13D-C79B2D0ABA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4" name="Group 43">
            <a:extLst>
              <a:ext uri="{FF2B5EF4-FFF2-40B4-BE49-F238E27FC236}">
                <a16:creationId xmlns:a16="http://schemas.microsoft.com/office/drawing/2014/main" id="{2D69B9E5-8D8A-F52D-85F2-F93AB09FDDE8}"/>
              </a:ext>
            </a:extLst>
          </p:cNvPr>
          <p:cNvGrpSpPr/>
          <p:nvPr/>
        </p:nvGrpSpPr>
        <p:grpSpPr>
          <a:xfrm>
            <a:off x="2336945" y="1288057"/>
            <a:ext cx="7518111" cy="548005"/>
            <a:chOff x="1764463" y="1060636"/>
            <a:chExt cx="5638583" cy="411004"/>
          </a:xfrm>
        </p:grpSpPr>
        <p:sp>
          <p:nvSpPr>
            <p:cNvPr id="27" name="Google Shape;275;p28">
              <a:extLst>
                <a:ext uri="{FF2B5EF4-FFF2-40B4-BE49-F238E27FC236}">
                  <a16:creationId xmlns:a16="http://schemas.microsoft.com/office/drawing/2014/main" id="{67272330-1CE8-D6A8-B8CF-47B277D2BBD3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5FADE4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1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28" name="Google Shape;276;p28">
              <a:extLst>
                <a:ext uri="{FF2B5EF4-FFF2-40B4-BE49-F238E27FC236}">
                  <a16:creationId xmlns:a16="http://schemas.microsoft.com/office/drawing/2014/main" id="{97CB6729-6694-69AA-8803-AA1A6C36C246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5FADE4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9" name="Google Shape;277;p28">
              <a:extLst>
                <a:ext uri="{FF2B5EF4-FFF2-40B4-BE49-F238E27FC236}">
                  <a16:creationId xmlns:a16="http://schemas.microsoft.com/office/drawing/2014/main" id="{A6EF5B3E-01E0-E8C1-F060-3762D49504CE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05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0" name="Google Shape;278;p28">
              <a:extLst>
                <a:ext uri="{FF2B5EF4-FFF2-40B4-BE49-F238E27FC236}">
                  <a16:creationId xmlns:a16="http://schemas.microsoft.com/office/drawing/2014/main" id="{7CFD7C7E-5E76-A852-EADC-9007259FD2DE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43" name="Google Shape;277;p28">
              <a:extLst>
                <a:ext uri="{FF2B5EF4-FFF2-40B4-BE49-F238E27FC236}">
                  <a16:creationId xmlns:a16="http://schemas.microsoft.com/office/drawing/2014/main" id="{A0E5C9DC-ED2F-4C21-AC72-B18B443D627F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Ouverture de la séance (O)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7AA13D06-2280-5296-5273-3F265180E7AD}"/>
              </a:ext>
            </a:extLst>
          </p:cNvPr>
          <p:cNvGrpSpPr/>
          <p:nvPr/>
        </p:nvGrpSpPr>
        <p:grpSpPr>
          <a:xfrm>
            <a:off x="2336945" y="2114436"/>
            <a:ext cx="7518111" cy="548005"/>
            <a:chOff x="1764463" y="1060636"/>
            <a:chExt cx="5638583" cy="411004"/>
          </a:xfrm>
        </p:grpSpPr>
        <p:sp>
          <p:nvSpPr>
            <p:cNvPr id="46" name="Google Shape;275;p28">
              <a:extLst>
                <a:ext uri="{FF2B5EF4-FFF2-40B4-BE49-F238E27FC236}">
                  <a16:creationId xmlns:a16="http://schemas.microsoft.com/office/drawing/2014/main" id="{DE71CE43-6CD4-0ED5-4059-3B350EA71DB5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E55D19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2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7" name="Google Shape;276;p28">
              <a:extLst>
                <a:ext uri="{FF2B5EF4-FFF2-40B4-BE49-F238E27FC236}">
                  <a16:creationId xmlns:a16="http://schemas.microsoft.com/office/drawing/2014/main" id="{B6B26038-0D5B-9609-CA9D-3FCC40186630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E55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48" name="Google Shape;277;p28">
              <a:extLst>
                <a:ext uri="{FF2B5EF4-FFF2-40B4-BE49-F238E27FC236}">
                  <a16:creationId xmlns:a16="http://schemas.microsoft.com/office/drawing/2014/main" id="{C8D0E979-52C2-31BE-0722-FA7EFB9398A8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10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9" name="Google Shape;278;p28">
              <a:extLst>
                <a:ext uri="{FF2B5EF4-FFF2-40B4-BE49-F238E27FC236}">
                  <a16:creationId xmlns:a16="http://schemas.microsoft.com/office/drawing/2014/main" id="{71AB5E10-6838-C817-C24E-4CB1859770B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50" name="Google Shape;277;p28">
              <a:extLst>
                <a:ext uri="{FF2B5EF4-FFF2-40B4-BE49-F238E27FC236}">
                  <a16:creationId xmlns:a16="http://schemas.microsoft.com/office/drawing/2014/main" id="{A18A4C4B-95C5-1A78-39F5-AF28F2CB3888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Modelage (M)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F0920BF8-C981-4610-6478-FDC5D2CA45FC}"/>
              </a:ext>
            </a:extLst>
          </p:cNvPr>
          <p:cNvGrpSpPr/>
          <p:nvPr/>
        </p:nvGrpSpPr>
        <p:grpSpPr>
          <a:xfrm>
            <a:off x="2336945" y="2940814"/>
            <a:ext cx="7518111" cy="548005"/>
            <a:chOff x="1764463" y="1060636"/>
            <a:chExt cx="5638583" cy="411004"/>
          </a:xfrm>
        </p:grpSpPr>
        <p:sp>
          <p:nvSpPr>
            <p:cNvPr id="58" name="Google Shape;275;p28">
              <a:extLst>
                <a:ext uri="{FF2B5EF4-FFF2-40B4-BE49-F238E27FC236}">
                  <a16:creationId xmlns:a16="http://schemas.microsoft.com/office/drawing/2014/main" id="{AEF9DE78-1568-DD8F-74BA-DCCCBE4A1E34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7030A0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3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59" name="Google Shape;276;p28">
              <a:extLst>
                <a:ext uri="{FF2B5EF4-FFF2-40B4-BE49-F238E27FC236}">
                  <a16:creationId xmlns:a16="http://schemas.microsoft.com/office/drawing/2014/main" id="{3981E70C-7E53-08AD-CAB8-818D0EE496BD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7030A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60" name="Google Shape;277;p28">
              <a:extLst>
                <a:ext uri="{FF2B5EF4-FFF2-40B4-BE49-F238E27FC236}">
                  <a16:creationId xmlns:a16="http://schemas.microsoft.com/office/drawing/2014/main" id="{36333017-6646-6752-DC35-A23A299ED258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10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61" name="Google Shape;278;p28">
              <a:extLst>
                <a:ext uri="{FF2B5EF4-FFF2-40B4-BE49-F238E27FC236}">
                  <a16:creationId xmlns:a16="http://schemas.microsoft.com/office/drawing/2014/main" id="{8F2E0FB1-62C4-7B4A-8038-538A2A181CA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62" name="Google Shape;277;p28">
              <a:extLst>
                <a:ext uri="{FF2B5EF4-FFF2-40B4-BE49-F238E27FC236}">
                  <a16:creationId xmlns:a16="http://schemas.microsoft.com/office/drawing/2014/main" id="{410718F4-E9BC-25DE-C290-6FEDCDC8AC61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Pratique collective (PGC)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B210AFBE-9FEE-A21F-61E3-4FA7217AE898}"/>
              </a:ext>
            </a:extLst>
          </p:cNvPr>
          <p:cNvGrpSpPr/>
          <p:nvPr/>
        </p:nvGrpSpPr>
        <p:grpSpPr>
          <a:xfrm>
            <a:off x="2336945" y="3767193"/>
            <a:ext cx="7518111" cy="548005"/>
            <a:chOff x="1764463" y="1060636"/>
            <a:chExt cx="5638583" cy="411004"/>
          </a:xfrm>
        </p:grpSpPr>
        <p:sp>
          <p:nvSpPr>
            <p:cNvPr id="64" name="Google Shape;275;p28">
              <a:extLst>
                <a:ext uri="{FF2B5EF4-FFF2-40B4-BE49-F238E27FC236}">
                  <a16:creationId xmlns:a16="http://schemas.microsoft.com/office/drawing/2014/main" id="{2ED11872-46E5-DF11-3992-8876A5B14D9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1D9A78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4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65" name="Google Shape;276;p28">
              <a:extLst>
                <a:ext uri="{FF2B5EF4-FFF2-40B4-BE49-F238E27FC236}">
                  <a16:creationId xmlns:a16="http://schemas.microsoft.com/office/drawing/2014/main" id="{4733EE3E-D42D-2599-3CE2-BEB4207CC0E5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1D9A78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66" name="Google Shape;277;p28">
              <a:extLst>
                <a:ext uri="{FF2B5EF4-FFF2-40B4-BE49-F238E27FC236}">
                  <a16:creationId xmlns:a16="http://schemas.microsoft.com/office/drawing/2014/main" id="{2EDAFA87-CB19-BB0B-6FCF-CFC203B7F7A7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10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67" name="Google Shape;278;p28">
              <a:extLst>
                <a:ext uri="{FF2B5EF4-FFF2-40B4-BE49-F238E27FC236}">
                  <a16:creationId xmlns:a16="http://schemas.microsoft.com/office/drawing/2014/main" id="{2A88B583-338E-926B-B128-9998B402411E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68" name="Google Shape;277;p28">
              <a:extLst>
                <a:ext uri="{FF2B5EF4-FFF2-40B4-BE49-F238E27FC236}">
                  <a16:creationId xmlns:a16="http://schemas.microsoft.com/office/drawing/2014/main" id="{7B1465D0-8FF9-2654-C9D2-9DECC4F55960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Pratique en binôme (PGB)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C996A062-500C-F473-91E8-49466B9814A0}"/>
              </a:ext>
            </a:extLst>
          </p:cNvPr>
          <p:cNvGrpSpPr/>
          <p:nvPr/>
        </p:nvGrpSpPr>
        <p:grpSpPr>
          <a:xfrm>
            <a:off x="2336945" y="4593572"/>
            <a:ext cx="7518111" cy="548005"/>
            <a:chOff x="1764463" y="1060636"/>
            <a:chExt cx="5638583" cy="411004"/>
          </a:xfrm>
        </p:grpSpPr>
        <p:sp>
          <p:nvSpPr>
            <p:cNvPr id="70" name="Google Shape;275;p28">
              <a:extLst>
                <a:ext uri="{FF2B5EF4-FFF2-40B4-BE49-F238E27FC236}">
                  <a16:creationId xmlns:a16="http://schemas.microsoft.com/office/drawing/2014/main" id="{4E040C5C-C260-B80E-473E-4E1C2F3CD68F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C00000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5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71" name="Google Shape;276;p28">
              <a:extLst>
                <a:ext uri="{FF2B5EF4-FFF2-40B4-BE49-F238E27FC236}">
                  <a16:creationId xmlns:a16="http://schemas.microsoft.com/office/drawing/2014/main" id="{242BF3E4-E53D-A10C-6032-366E013121BA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C0000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72" name="Google Shape;277;p28">
              <a:extLst>
                <a:ext uri="{FF2B5EF4-FFF2-40B4-BE49-F238E27FC236}">
                  <a16:creationId xmlns:a16="http://schemas.microsoft.com/office/drawing/2014/main" id="{F0C5D024-F5C2-2CEE-E3CB-CF926EA9590A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10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73" name="Google Shape;278;p28">
              <a:extLst>
                <a:ext uri="{FF2B5EF4-FFF2-40B4-BE49-F238E27FC236}">
                  <a16:creationId xmlns:a16="http://schemas.microsoft.com/office/drawing/2014/main" id="{4D2422B7-6329-949C-8EBD-C7C6DD022C17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74" name="Google Shape;277;p28">
              <a:extLst>
                <a:ext uri="{FF2B5EF4-FFF2-40B4-BE49-F238E27FC236}">
                  <a16:creationId xmlns:a16="http://schemas.microsoft.com/office/drawing/2014/main" id="{0CC3379E-5560-46C3-11F8-04A0471C163E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Pratique autonome (PA)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FECC7735-AD18-81CA-9A7E-DD7D28A7DC38}"/>
              </a:ext>
            </a:extLst>
          </p:cNvPr>
          <p:cNvGrpSpPr/>
          <p:nvPr/>
        </p:nvGrpSpPr>
        <p:grpSpPr>
          <a:xfrm>
            <a:off x="2336945" y="5419952"/>
            <a:ext cx="7518111" cy="548005"/>
            <a:chOff x="1764463" y="1060636"/>
            <a:chExt cx="5638583" cy="411004"/>
          </a:xfrm>
        </p:grpSpPr>
        <p:sp>
          <p:nvSpPr>
            <p:cNvPr id="76" name="Google Shape;275;p28">
              <a:extLst>
                <a:ext uri="{FF2B5EF4-FFF2-40B4-BE49-F238E27FC236}">
                  <a16:creationId xmlns:a16="http://schemas.microsoft.com/office/drawing/2014/main" id="{358A3EA9-660D-91FA-AEFA-20486284456E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DC94DE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6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77" name="Google Shape;276;p28">
              <a:extLst>
                <a:ext uri="{FF2B5EF4-FFF2-40B4-BE49-F238E27FC236}">
                  <a16:creationId xmlns:a16="http://schemas.microsoft.com/office/drawing/2014/main" id="{E601F4B8-1BBB-0A4C-7B1B-1AEC1A817048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DC94DE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78" name="Google Shape;277;p28">
              <a:extLst>
                <a:ext uri="{FF2B5EF4-FFF2-40B4-BE49-F238E27FC236}">
                  <a16:creationId xmlns:a16="http://schemas.microsoft.com/office/drawing/2014/main" id="{B7CFAD42-8AB0-10A1-6911-3ABF8B2AC23F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5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79" name="Google Shape;278;p28">
              <a:extLst>
                <a:ext uri="{FF2B5EF4-FFF2-40B4-BE49-F238E27FC236}">
                  <a16:creationId xmlns:a16="http://schemas.microsoft.com/office/drawing/2014/main" id="{2640C850-4A34-FFE2-FF64-6523F66A922B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80" name="Google Shape;277;p28">
              <a:extLst>
                <a:ext uri="{FF2B5EF4-FFF2-40B4-BE49-F238E27FC236}">
                  <a16:creationId xmlns:a16="http://schemas.microsoft.com/office/drawing/2014/main" id="{BB199019-95B7-55BE-BDAD-CED3D762D201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Clôture (C)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44E6E-7CB8-832A-A38E-C83B711AFA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255;p28">
            <a:extLst>
              <a:ext uri="{FF2B5EF4-FFF2-40B4-BE49-F238E27FC236}">
                <a16:creationId xmlns:a16="http://schemas.microsoft.com/office/drawing/2014/main" id="{D8494A09-7DAA-A65A-1F48-7178CEC9BBBB}"/>
              </a:ext>
            </a:extLst>
          </p:cNvPr>
          <p:cNvSpPr/>
          <p:nvPr/>
        </p:nvSpPr>
        <p:spPr>
          <a:xfrm>
            <a:off x="948074" y="181481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noProof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Matériel nécessaire</a:t>
            </a:r>
          </a:p>
        </p:txBody>
      </p:sp>
      <p:pic>
        <p:nvPicPr>
          <p:cNvPr id="7" name="Picture 2" descr="Image générée">
            <a:extLst>
              <a:ext uri="{FF2B5EF4-FFF2-40B4-BE49-F238E27FC236}">
                <a16:creationId xmlns:a16="http://schemas.microsoft.com/office/drawing/2014/main" id="{961A9FAD-1D9B-C737-844B-2FB12A0C32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59" y="4670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oogle Shape;250;p28">
            <a:extLst>
              <a:ext uri="{FF2B5EF4-FFF2-40B4-BE49-F238E27FC236}">
                <a16:creationId xmlns:a16="http://schemas.microsoft.com/office/drawing/2014/main" id="{94371097-424C-120B-3BFA-623F005C0E96}"/>
              </a:ext>
            </a:extLst>
          </p:cNvPr>
          <p:cNvGrpSpPr/>
          <p:nvPr/>
        </p:nvGrpSpPr>
        <p:grpSpPr>
          <a:xfrm>
            <a:off x="1257907" y="1041305"/>
            <a:ext cx="9579427" cy="5403036"/>
            <a:chOff x="1619475" y="1029778"/>
            <a:chExt cx="6095701" cy="3804525"/>
          </a:xfrm>
        </p:grpSpPr>
        <p:sp>
          <p:nvSpPr>
            <p:cNvPr id="8" name="Google Shape;251;p28">
              <a:extLst>
                <a:ext uri="{FF2B5EF4-FFF2-40B4-BE49-F238E27FC236}">
                  <a16:creationId xmlns:a16="http://schemas.microsoft.com/office/drawing/2014/main" id="{971B8BBE-5274-BA5C-7CA6-B9A09A8AF719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1" name="Google Shape;252;p28">
              <a:extLst>
                <a:ext uri="{FF2B5EF4-FFF2-40B4-BE49-F238E27FC236}">
                  <a16:creationId xmlns:a16="http://schemas.microsoft.com/office/drawing/2014/main" id="{68632981-0713-1ABF-EB18-041F8052CB66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2" name="Google Shape;250;p28">
            <a:extLst>
              <a:ext uri="{FF2B5EF4-FFF2-40B4-BE49-F238E27FC236}">
                <a16:creationId xmlns:a16="http://schemas.microsoft.com/office/drawing/2014/main" id="{EEBFA401-42BB-FF7F-E534-425C81F9587A}"/>
              </a:ext>
            </a:extLst>
          </p:cNvPr>
          <p:cNvGrpSpPr/>
          <p:nvPr/>
        </p:nvGrpSpPr>
        <p:grpSpPr>
          <a:xfrm>
            <a:off x="1257907" y="1041305"/>
            <a:ext cx="9579427" cy="5403036"/>
            <a:chOff x="1619475" y="1029778"/>
            <a:chExt cx="6095701" cy="3804525"/>
          </a:xfrm>
        </p:grpSpPr>
        <p:sp>
          <p:nvSpPr>
            <p:cNvPr id="4" name="Google Shape;251;p28">
              <a:extLst>
                <a:ext uri="{FF2B5EF4-FFF2-40B4-BE49-F238E27FC236}">
                  <a16:creationId xmlns:a16="http://schemas.microsoft.com/office/drawing/2014/main" id="{AD5FE414-C036-8972-9731-1D3C41307C99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5" name="Google Shape;252;p28">
              <a:extLst>
                <a:ext uri="{FF2B5EF4-FFF2-40B4-BE49-F238E27FC236}">
                  <a16:creationId xmlns:a16="http://schemas.microsoft.com/office/drawing/2014/main" id="{5D91C36E-40DD-EE8A-6B5B-F21C7BE9B1BA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6" name="Google Shape;995;p109">
            <a:extLst>
              <a:ext uri="{FF2B5EF4-FFF2-40B4-BE49-F238E27FC236}">
                <a16:creationId xmlns:a16="http://schemas.microsoft.com/office/drawing/2014/main" id="{613E8824-4285-45CF-F126-A6A5CCECD96B}"/>
              </a:ext>
            </a:extLst>
          </p:cNvPr>
          <p:cNvSpPr txBox="1"/>
          <p:nvPr/>
        </p:nvSpPr>
        <p:spPr>
          <a:xfrm>
            <a:off x="1989337" y="1416787"/>
            <a:ext cx="3341675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7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67" b="1" kern="0" noProof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Supports de l’enseignant</a:t>
            </a:r>
          </a:p>
        </p:txBody>
      </p:sp>
      <p:sp>
        <p:nvSpPr>
          <p:cNvPr id="9" name="Google Shape;996;p109">
            <a:extLst>
              <a:ext uri="{FF2B5EF4-FFF2-40B4-BE49-F238E27FC236}">
                <a16:creationId xmlns:a16="http://schemas.microsoft.com/office/drawing/2014/main" id="{E481C910-34E3-B3C5-A643-DB4CEB7578F0}"/>
              </a:ext>
            </a:extLst>
          </p:cNvPr>
          <p:cNvSpPr txBox="1"/>
          <p:nvPr/>
        </p:nvSpPr>
        <p:spPr>
          <a:xfrm>
            <a:off x="5991497" y="1416788"/>
            <a:ext cx="4360944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67" b="1" kern="0" noProof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Supports de l’élève</a:t>
            </a:r>
          </a:p>
        </p:txBody>
      </p:sp>
      <p:pic>
        <p:nvPicPr>
          <p:cNvPr id="10" name="Picture 11">
            <a:extLst>
              <a:ext uri="{FF2B5EF4-FFF2-40B4-BE49-F238E27FC236}">
                <a16:creationId xmlns:a16="http://schemas.microsoft.com/office/drawing/2014/main" id="{8A5AF14B-9CF0-CBE4-DE99-32E453240B9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6655628" y="4749144"/>
            <a:ext cx="1101650" cy="122738"/>
          </a:xfrm>
          <a:prstGeom prst="rect">
            <a:avLst/>
          </a:prstGeom>
        </p:spPr>
      </p:pic>
      <p:pic>
        <p:nvPicPr>
          <p:cNvPr id="12" name="Picture 21">
            <a:extLst>
              <a:ext uri="{FF2B5EF4-FFF2-40B4-BE49-F238E27FC236}">
                <a16:creationId xmlns:a16="http://schemas.microsoft.com/office/drawing/2014/main" id="{DB3A85E7-FAFF-8BAD-062B-82057D93E2B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465730" y="2442132"/>
            <a:ext cx="1632389" cy="1164080"/>
          </a:xfrm>
          <a:prstGeom prst="rect">
            <a:avLst/>
          </a:prstGeom>
        </p:spPr>
      </p:pic>
      <p:pic>
        <p:nvPicPr>
          <p:cNvPr id="16" name="Picture 1">
            <a:extLst>
              <a:ext uri="{FF2B5EF4-FFF2-40B4-BE49-F238E27FC236}">
                <a16:creationId xmlns:a16="http://schemas.microsoft.com/office/drawing/2014/main" id="{88E92475-82C2-82FC-3EC9-230DE591528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6555546" y="2563443"/>
            <a:ext cx="1227204" cy="921459"/>
          </a:xfrm>
          <a:prstGeom prst="rect">
            <a:avLst/>
          </a:prstGeom>
          <a:ln w="19050">
            <a:noFill/>
          </a:ln>
        </p:spPr>
      </p:pic>
      <p:pic>
        <p:nvPicPr>
          <p:cNvPr id="17" name="Picture 8">
            <a:extLst>
              <a:ext uri="{FF2B5EF4-FFF2-40B4-BE49-F238E27FC236}">
                <a16:creationId xmlns:a16="http://schemas.microsoft.com/office/drawing/2014/main" id="{A0F8C8BE-16E5-0148-1F88-E19CAFB2B6F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381071" y="4902849"/>
            <a:ext cx="401679" cy="386205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E4CAFBC-30D0-CF7E-205D-D2DC7D3E014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2700" b="4437"/>
          <a:stretch>
            <a:fillRect/>
          </a:stretch>
        </p:blipFill>
        <p:spPr>
          <a:xfrm>
            <a:off x="8634714" y="4110586"/>
            <a:ext cx="1183096" cy="1524862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5185D4D-1DF2-7993-BF63-4BCD8F7C15E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91652" y="2617893"/>
            <a:ext cx="2404770" cy="1352683"/>
          </a:xfrm>
          <a:prstGeom prst="rect">
            <a:avLst/>
          </a:prstGeom>
        </p:spPr>
      </p:pic>
      <p:pic>
        <p:nvPicPr>
          <p:cNvPr id="26" name="Picture 2" descr="Tableau blanc magnétique d'affichage et d'écriture">
            <a:extLst>
              <a:ext uri="{FF2B5EF4-FFF2-40B4-BE49-F238E27FC236}">
                <a16:creationId xmlns:a16="http://schemas.microsoft.com/office/drawing/2014/main" id="{FD16DCD1-ECD6-00D2-0CB3-0299224877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7092" y="2617894"/>
            <a:ext cx="1803578" cy="1352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Vidéoprojecteur Nec V260">
            <a:extLst>
              <a:ext uri="{FF2B5EF4-FFF2-40B4-BE49-F238E27FC236}">
                <a16:creationId xmlns:a16="http://schemas.microsoft.com/office/drawing/2014/main" id="{D1B55AC4-1BFD-A360-AF50-37E8C5B676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53" b="26285"/>
          <a:stretch>
            <a:fillRect/>
          </a:stretch>
        </p:blipFill>
        <p:spPr bwMode="auto">
          <a:xfrm>
            <a:off x="1691652" y="4178563"/>
            <a:ext cx="2404770" cy="1218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6" descr="PC PORTABLE LENOVO I7-13620H 16G 512G SSD WIN 11">
            <a:extLst>
              <a:ext uri="{FF2B5EF4-FFF2-40B4-BE49-F238E27FC236}">
                <a16:creationId xmlns:a16="http://schemas.microsoft.com/office/drawing/2014/main" id="{4F7BCC70-5FF6-35C2-87E5-6F9987A462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15" r="6523" b="21193"/>
          <a:stretch>
            <a:fillRect/>
          </a:stretch>
        </p:blipFill>
        <p:spPr bwMode="auto">
          <a:xfrm>
            <a:off x="4187092" y="4185212"/>
            <a:ext cx="1861667" cy="1211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72245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20000"/>
                <a:lumOff val="80000"/>
              </a:schemeClr>
            </a:gs>
            <a:gs pos="74000">
              <a:srgbClr val="B27096">
                <a:alpha val="44000"/>
                <a:lumMod val="32000"/>
              </a:srgbClr>
            </a:gs>
            <a:gs pos="83000">
              <a:srgbClr val="5FADE4"/>
            </a:gs>
            <a:gs pos="100000">
              <a:srgbClr val="5FADE4"/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EE0D1D2-7AEB-8CAF-5491-81B12DBED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1A345A0A-BD70-E305-6075-A1ECADAADBE8}"/>
              </a:ext>
            </a:extLst>
          </p:cNvPr>
          <p:cNvGrpSpPr/>
          <p:nvPr/>
        </p:nvGrpSpPr>
        <p:grpSpPr>
          <a:xfrm>
            <a:off x="127322" y="138896"/>
            <a:ext cx="11968222" cy="6609145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A3F5BA16-6963-F17F-0CDD-C66FF80BC447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5FADE4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EE17F62-D96D-D8C5-7395-003D8D5A77D6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3B391222-358B-20D2-669D-8ECA122D3606}"/>
              </a:ext>
            </a:extLst>
          </p:cNvPr>
          <p:cNvGrpSpPr/>
          <p:nvPr/>
        </p:nvGrpSpPr>
        <p:grpSpPr>
          <a:xfrm>
            <a:off x="9398643" y="5439688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1335DF2C-463A-267F-5759-B5812B6396F6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0C0BED87-E73D-E1FA-B687-4B60EABE4F5A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5 min</a:t>
              </a:r>
            </a:p>
          </p:txBody>
        </p:sp>
      </p:grpSp>
      <p:grpSp>
        <p:nvGrpSpPr>
          <p:cNvPr id="7" name="Group 14">
            <a:extLst>
              <a:ext uri="{FF2B5EF4-FFF2-40B4-BE49-F238E27FC236}">
                <a16:creationId xmlns:a16="http://schemas.microsoft.com/office/drawing/2014/main" id="{0C55C71A-7792-DECD-66FB-544CA8F3B063}"/>
              </a:ext>
            </a:extLst>
          </p:cNvPr>
          <p:cNvGrpSpPr/>
          <p:nvPr/>
        </p:nvGrpSpPr>
        <p:grpSpPr>
          <a:xfrm>
            <a:off x="5140645" y="1940770"/>
            <a:ext cx="4659652" cy="2905447"/>
            <a:chOff x="1641585" y="1048972"/>
            <a:chExt cx="5867403" cy="3260732"/>
          </a:xfrm>
        </p:grpSpPr>
        <p:sp>
          <p:nvSpPr>
            <p:cNvPr id="8" name="Rectangle : coins arrondis 10">
              <a:extLst>
                <a:ext uri="{FF2B5EF4-FFF2-40B4-BE49-F238E27FC236}">
                  <a16:creationId xmlns:a16="http://schemas.microsoft.com/office/drawing/2014/main" id="{A6AC923C-4DEF-4937-8499-88931C60CE79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54AFE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" name="Rectangle 18">
              <a:extLst>
                <a:ext uri="{FF2B5EF4-FFF2-40B4-BE49-F238E27FC236}">
                  <a16:creationId xmlns:a16="http://schemas.microsoft.com/office/drawing/2014/main" id="{5FFE3741-A747-835D-0CE9-EAF6727BF786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54AFE9"/>
            </a:solidFill>
            <a:ln cap="flat">
              <a:solidFill>
                <a:srgbClr val="54AFE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" name="Rectangle 19">
              <a:extLst>
                <a:ext uri="{FF2B5EF4-FFF2-40B4-BE49-F238E27FC236}">
                  <a16:creationId xmlns:a16="http://schemas.microsoft.com/office/drawing/2014/main" id="{B5D7422B-7039-461E-81D0-F3E7A5FBAA0E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54AFE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1" name="Rectangle 20">
            <a:extLst>
              <a:ext uri="{FF2B5EF4-FFF2-40B4-BE49-F238E27FC236}">
                <a16:creationId xmlns:a16="http://schemas.microsoft.com/office/drawing/2014/main" id="{0EABD866-6809-526B-1044-FDCBBB59C4E2}"/>
              </a:ext>
            </a:extLst>
          </p:cNvPr>
          <p:cNvSpPr/>
          <p:nvPr/>
        </p:nvSpPr>
        <p:spPr>
          <a:xfrm>
            <a:off x="5355586" y="4516961"/>
            <a:ext cx="4145509" cy="57815"/>
          </a:xfrm>
          <a:prstGeom prst="rect">
            <a:avLst/>
          </a:prstGeom>
          <a:solidFill>
            <a:srgbClr val="54AFE9"/>
          </a:solidFill>
          <a:ln cap="flat">
            <a:solidFill>
              <a:srgbClr val="54AFE9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ctangle 21">
            <a:extLst>
              <a:ext uri="{FF2B5EF4-FFF2-40B4-BE49-F238E27FC236}">
                <a16:creationId xmlns:a16="http://schemas.microsoft.com/office/drawing/2014/main" id="{9A5D13A3-17E5-857D-B5B3-B97D3606BC91}"/>
              </a:ext>
            </a:extLst>
          </p:cNvPr>
          <p:cNvSpPr/>
          <p:nvPr/>
        </p:nvSpPr>
        <p:spPr>
          <a:xfrm>
            <a:off x="4791386" y="2197559"/>
            <a:ext cx="867138" cy="384316"/>
          </a:xfrm>
          <a:prstGeom prst="rect">
            <a:avLst/>
          </a:prstGeom>
          <a:solidFill>
            <a:srgbClr val="54AFE9"/>
          </a:solidFill>
          <a:ln w="25402" cap="flat">
            <a:solidFill>
              <a:srgbClr val="54AFE9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Rectangle 23">
            <a:extLst>
              <a:ext uri="{FF2B5EF4-FFF2-40B4-BE49-F238E27FC236}">
                <a16:creationId xmlns:a16="http://schemas.microsoft.com/office/drawing/2014/main" id="{C515C9DA-D9D5-2DDB-C628-38EDC3CD6185}"/>
              </a:ext>
            </a:extLst>
          </p:cNvPr>
          <p:cNvSpPr/>
          <p:nvPr/>
        </p:nvSpPr>
        <p:spPr>
          <a:xfrm>
            <a:off x="4851154" y="2205051"/>
            <a:ext cx="789749" cy="369332"/>
          </a:xfrm>
          <a:prstGeom prst="rect">
            <a:avLst/>
          </a:prstGeom>
          <a:noFill/>
          <a:ln cap="flat">
            <a:solidFill>
              <a:srgbClr val="54AFE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</a:t>
            </a:r>
          </a:p>
        </p:txBody>
      </p:sp>
      <p:sp>
        <p:nvSpPr>
          <p:cNvPr id="14" name="TextBox 6">
            <a:extLst>
              <a:ext uri="{FF2B5EF4-FFF2-40B4-BE49-F238E27FC236}">
                <a16:creationId xmlns:a16="http://schemas.microsoft.com/office/drawing/2014/main" id="{328A692F-A852-BD10-C4FC-BE9B70954EAF}"/>
              </a:ext>
            </a:extLst>
          </p:cNvPr>
          <p:cNvSpPr txBox="1"/>
          <p:nvPr/>
        </p:nvSpPr>
        <p:spPr>
          <a:xfrm>
            <a:off x="5982105" y="2693659"/>
            <a:ext cx="3153240" cy="13751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600" b="1" kern="0" noProof="0" dirty="0">
                <a:solidFill>
                  <a:srgbClr val="54AFE9"/>
                </a:solidFill>
                <a:latin typeface="Arial"/>
              </a:rPr>
              <a:t>Ouverture de la séance </a:t>
            </a:r>
          </a:p>
        </p:txBody>
      </p:sp>
      <p:grpSp>
        <p:nvGrpSpPr>
          <p:cNvPr id="15" name="Group 16">
            <a:extLst>
              <a:ext uri="{FF2B5EF4-FFF2-40B4-BE49-F238E27FC236}">
                <a16:creationId xmlns:a16="http://schemas.microsoft.com/office/drawing/2014/main" id="{7A9F5293-6ABD-1048-6AEE-13E65A0E37B0}"/>
              </a:ext>
            </a:extLst>
          </p:cNvPr>
          <p:cNvGrpSpPr/>
          <p:nvPr/>
        </p:nvGrpSpPr>
        <p:grpSpPr>
          <a:xfrm>
            <a:off x="1716155" y="2298594"/>
            <a:ext cx="2960370" cy="2189798"/>
            <a:chOff x="2136532" y="1667303"/>
            <a:chExt cx="7127574" cy="5120358"/>
          </a:xfrm>
        </p:grpSpPr>
        <p:pic>
          <p:nvPicPr>
            <p:cNvPr id="16" name="Picture 17">
              <a:extLst>
                <a:ext uri="{FF2B5EF4-FFF2-40B4-BE49-F238E27FC236}">
                  <a16:creationId xmlns:a16="http://schemas.microsoft.com/office/drawing/2014/main" id="{1DD0FEAD-A3D5-37CC-B2FC-7ECB9AD946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45293" y="1667303"/>
              <a:ext cx="4418813" cy="2491458"/>
            </a:xfrm>
            <a:prstGeom prst="rect">
              <a:avLst/>
            </a:prstGeom>
          </p:spPr>
        </p:pic>
        <p:pic>
          <p:nvPicPr>
            <p:cNvPr id="17" name="Picture 18">
              <a:extLst>
                <a:ext uri="{FF2B5EF4-FFF2-40B4-BE49-F238E27FC236}">
                  <a16:creationId xmlns:a16="http://schemas.microsoft.com/office/drawing/2014/main" id="{32114822-DE71-415B-3BDF-A6EF2426595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758" b="100000" l="2344" r="99023">
                          <a14:backgroundMark x1="57227" y1="8496" x2="56836" y2="420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6532" y="1740877"/>
              <a:ext cx="5046784" cy="50467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74301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32E2C3-89E6-1482-36E4-94C96C3FE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oogle Shape;250;p28">
            <a:extLst>
              <a:ext uri="{FF2B5EF4-FFF2-40B4-BE49-F238E27FC236}">
                <a16:creationId xmlns:a16="http://schemas.microsoft.com/office/drawing/2014/main" id="{9B838E1A-E7B9-7570-DB76-AFAD95C69F5A}"/>
              </a:ext>
            </a:extLst>
          </p:cNvPr>
          <p:cNvGrpSpPr/>
          <p:nvPr/>
        </p:nvGrpSpPr>
        <p:grpSpPr>
          <a:xfrm>
            <a:off x="1011240" y="1026424"/>
            <a:ext cx="10598950" cy="5258516"/>
            <a:chOff x="530260" y="814620"/>
            <a:chExt cx="7991737" cy="3804525"/>
          </a:xfrm>
        </p:grpSpPr>
        <p:sp>
          <p:nvSpPr>
            <p:cNvPr id="43" name="Google Shape;251;p28">
              <a:extLst>
                <a:ext uri="{FF2B5EF4-FFF2-40B4-BE49-F238E27FC236}">
                  <a16:creationId xmlns:a16="http://schemas.microsoft.com/office/drawing/2014/main" id="{352EB37A-18F8-52AF-5C1A-8EEB88FEB727}"/>
                </a:ext>
              </a:extLst>
            </p:cNvPr>
            <p:cNvSpPr/>
            <p:nvPr/>
          </p:nvSpPr>
          <p:spPr>
            <a:xfrm>
              <a:off x="530260" y="814620"/>
              <a:ext cx="7991737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40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kern="0" noProof="0" dirty="0">
                <a:solidFill>
                  <a:srgbClr val="FFFFFF"/>
                </a:solidFill>
                <a:ea typeface="Calibri"/>
                <a:cs typeface="Calibri"/>
              </a:endParaRPr>
            </a:p>
          </p:txBody>
        </p:sp>
        <p:sp>
          <p:nvSpPr>
            <p:cNvPr id="46" name="Google Shape;252;p28">
              <a:extLst>
                <a:ext uri="{FF2B5EF4-FFF2-40B4-BE49-F238E27FC236}">
                  <a16:creationId xmlns:a16="http://schemas.microsoft.com/office/drawing/2014/main" id="{266C62E4-6D1F-E207-6E81-2E938AA8B782}"/>
                </a:ext>
              </a:extLst>
            </p:cNvPr>
            <p:cNvSpPr/>
            <p:nvPr/>
          </p:nvSpPr>
          <p:spPr>
            <a:xfrm>
              <a:off x="626601" y="869118"/>
              <a:ext cx="7766959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40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kern="0" noProof="0" dirty="0">
                <a:solidFill>
                  <a:srgbClr val="FFFFFF"/>
                </a:solidFill>
                <a:ea typeface="Calibri"/>
                <a:cs typeface="Calibri"/>
              </a:endParaRPr>
            </a:p>
          </p:txBody>
        </p:sp>
      </p:grpSp>
      <p:sp>
        <p:nvSpPr>
          <p:cNvPr id="47" name="Google Shape;255;p28">
            <a:extLst>
              <a:ext uri="{FF2B5EF4-FFF2-40B4-BE49-F238E27FC236}">
                <a16:creationId xmlns:a16="http://schemas.microsoft.com/office/drawing/2014/main" id="{2442E644-BD8D-77F6-06F2-7EE28746E503}"/>
              </a:ext>
            </a:extLst>
          </p:cNvPr>
          <p:cNvSpPr/>
          <p:nvPr/>
        </p:nvSpPr>
        <p:spPr>
          <a:xfrm>
            <a:off x="1608998" y="84901"/>
            <a:ext cx="4668176" cy="452042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68570" tIns="34271" rIns="68570" bIns="34271" anchor="t" anchorCtr="0" compatLnSpc="1">
            <a:noAutofit/>
          </a:bodyPr>
          <a:lstStyle/>
          <a:p>
            <a:pPr defTabSz="9144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800" b="1" kern="0" noProof="0" dirty="0">
                <a:solidFill>
                  <a:srgbClr val="44546A"/>
                </a:solidFill>
                <a:ea typeface="Calibri"/>
                <a:cs typeface="Calibri"/>
              </a:rPr>
              <a:t>Contrat de classe</a:t>
            </a:r>
            <a:endParaRPr lang="fr-FR" sz="1600" kern="0" noProof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48" name="Google Shape;1173;p113" descr="Lever la main - Icônes mains et gestes gratuites">
            <a:extLst>
              <a:ext uri="{FF2B5EF4-FFF2-40B4-BE49-F238E27FC236}">
                <a16:creationId xmlns:a16="http://schemas.microsoft.com/office/drawing/2014/main" id="{DED756E9-882E-23F2-1D0A-FAC3A318918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763163" y="1610613"/>
            <a:ext cx="722734" cy="72273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9" name="Google Shape;1174;p113">
            <a:extLst>
              <a:ext uri="{FF2B5EF4-FFF2-40B4-BE49-F238E27FC236}">
                <a16:creationId xmlns:a16="http://schemas.microsoft.com/office/drawing/2014/main" id="{05948947-8BA2-95F4-7DEE-5A274D88F85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1699582" y="2633391"/>
            <a:ext cx="719048" cy="71904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0" name="Google Shape;1175;p113">
            <a:extLst>
              <a:ext uri="{FF2B5EF4-FFF2-40B4-BE49-F238E27FC236}">
                <a16:creationId xmlns:a16="http://schemas.microsoft.com/office/drawing/2014/main" id="{40F47A68-E50A-C729-BEB3-98EA88AB59E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rcRect/>
          <a:stretch>
            <a:fillRect/>
          </a:stretch>
        </p:blipFill>
        <p:spPr>
          <a:xfrm>
            <a:off x="1795330" y="3750615"/>
            <a:ext cx="654713" cy="65471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1" name="Google Shape;1176;p113">
            <a:extLst>
              <a:ext uri="{FF2B5EF4-FFF2-40B4-BE49-F238E27FC236}">
                <a16:creationId xmlns:a16="http://schemas.microsoft.com/office/drawing/2014/main" id="{9FAFC351-A087-4252-3A16-391422C9ADC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1859815" y="4920057"/>
            <a:ext cx="622396" cy="62239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8" name="Google Shape;1333;p128">
            <a:extLst>
              <a:ext uri="{FF2B5EF4-FFF2-40B4-BE49-F238E27FC236}">
                <a16:creationId xmlns:a16="http://schemas.microsoft.com/office/drawing/2014/main" id="{11A1BA8E-5DB1-C394-31F0-191F245F8B0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</a:blip>
          <a:srcRect/>
          <a:stretch>
            <a:fillRect/>
          </a:stretch>
        </p:blipFill>
        <p:spPr>
          <a:xfrm>
            <a:off x="526287" y="14381"/>
            <a:ext cx="969906" cy="96990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0" name="ZoneTexte 59">
            <a:extLst>
              <a:ext uri="{FF2B5EF4-FFF2-40B4-BE49-F238E27FC236}">
                <a16:creationId xmlns:a16="http://schemas.microsoft.com/office/drawing/2014/main" id="{FEA15648-1A93-CB18-AF1F-A1B6A5011787}"/>
              </a:ext>
            </a:extLst>
          </p:cNvPr>
          <p:cNvSpPr txBox="1"/>
          <p:nvPr/>
        </p:nvSpPr>
        <p:spPr>
          <a:xfrm>
            <a:off x="2482211" y="1390063"/>
            <a:ext cx="6096000" cy="286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tabLst/>
              <a:defRPr/>
            </a:pPr>
            <a:r>
              <a:rPr kumimoji="0" lang="fr-FR" sz="1400" b="0" i="1" u="none" strike="noStrike" kern="0" cap="none" spc="0" normalizeH="0" baseline="0" noProof="0" dirty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Demander à 3 élèves au hasard 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4036D7E-A205-EE50-97D1-A00E6483C326}"/>
              </a:ext>
            </a:extLst>
          </p:cNvPr>
          <p:cNvSpPr txBox="1"/>
          <p:nvPr/>
        </p:nvSpPr>
        <p:spPr>
          <a:xfrm>
            <a:off x="2450043" y="1121326"/>
            <a:ext cx="6096000" cy="341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tabLst/>
              <a:defRPr/>
            </a:pPr>
            <a:r>
              <a:rPr kumimoji="0" lang="fr-FR" b="1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Qui peut me rappeler la signification de ces icones?</a:t>
            </a:r>
          </a:p>
        </p:txBody>
      </p:sp>
    </p:spTree>
    <p:extLst>
      <p:ext uri="{BB962C8B-B14F-4D97-AF65-F5344CB8AC3E}">
        <p14:creationId xmlns:p14="http://schemas.microsoft.com/office/powerpoint/2010/main" val="32678016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98FE48-F0D9-8842-FBAF-2659FFB586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oogle Shape;250;p28">
            <a:extLst>
              <a:ext uri="{FF2B5EF4-FFF2-40B4-BE49-F238E27FC236}">
                <a16:creationId xmlns:a16="http://schemas.microsoft.com/office/drawing/2014/main" id="{1E54F356-CAAD-6901-F95C-16AD87DE55D6}"/>
              </a:ext>
            </a:extLst>
          </p:cNvPr>
          <p:cNvGrpSpPr/>
          <p:nvPr/>
        </p:nvGrpSpPr>
        <p:grpSpPr>
          <a:xfrm>
            <a:off x="1011240" y="1026424"/>
            <a:ext cx="10598950" cy="5258516"/>
            <a:chOff x="530260" y="814620"/>
            <a:chExt cx="7991737" cy="3804525"/>
          </a:xfrm>
        </p:grpSpPr>
        <p:sp>
          <p:nvSpPr>
            <p:cNvPr id="43" name="Google Shape;251;p28">
              <a:extLst>
                <a:ext uri="{FF2B5EF4-FFF2-40B4-BE49-F238E27FC236}">
                  <a16:creationId xmlns:a16="http://schemas.microsoft.com/office/drawing/2014/main" id="{F2476DD3-1B3C-6726-6631-E8BAA5A17286}"/>
                </a:ext>
              </a:extLst>
            </p:cNvPr>
            <p:cNvSpPr/>
            <p:nvPr/>
          </p:nvSpPr>
          <p:spPr>
            <a:xfrm>
              <a:off x="530260" y="814620"/>
              <a:ext cx="7991737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40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kern="0" noProof="0" dirty="0">
                <a:solidFill>
                  <a:srgbClr val="FFFFFF"/>
                </a:solidFill>
                <a:ea typeface="Calibri"/>
                <a:cs typeface="Calibri"/>
              </a:endParaRPr>
            </a:p>
          </p:txBody>
        </p:sp>
        <p:sp>
          <p:nvSpPr>
            <p:cNvPr id="46" name="Google Shape;252;p28">
              <a:extLst>
                <a:ext uri="{FF2B5EF4-FFF2-40B4-BE49-F238E27FC236}">
                  <a16:creationId xmlns:a16="http://schemas.microsoft.com/office/drawing/2014/main" id="{1F2CA872-758A-2DFF-AC91-D10B8607A08F}"/>
                </a:ext>
              </a:extLst>
            </p:cNvPr>
            <p:cNvSpPr/>
            <p:nvPr/>
          </p:nvSpPr>
          <p:spPr>
            <a:xfrm>
              <a:off x="626601" y="869118"/>
              <a:ext cx="7766959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40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kern="0" noProof="0" dirty="0">
                <a:solidFill>
                  <a:srgbClr val="FFFFFF"/>
                </a:solidFill>
                <a:ea typeface="Calibri"/>
                <a:cs typeface="Calibri"/>
              </a:endParaRPr>
            </a:p>
          </p:txBody>
        </p:sp>
      </p:grpSp>
      <p:sp>
        <p:nvSpPr>
          <p:cNvPr id="47" name="Google Shape;255;p28">
            <a:extLst>
              <a:ext uri="{FF2B5EF4-FFF2-40B4-BE49-F238E27FC236}">
                <a16:creationId xmlns:a16="http://schemas.microsoft.com/office/drawing/2014/main" id="{D4D7BA43-C763-B742-AD21-1F489B3315E1}"/>
              </a:ext>
            </a:extLst>
          </p:cNvPr>
          <p:cNvSpPr/>
          <p:nvPr/>
        </p:nvSpPr>
        <p:spPr>
          <a:xfrm>
            <a:off x="1608998" y="84901"/>
            <a:ext cx="4668176" cy="452042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68570" tIns="34271" rIns="68570" bIns="34271" anchor="t" anchorCtr="0" compatLnSpc="1">
            <a:noAutofit/>
          </a:bodyPr>
          <a:lstStyle/>
          <a:p>
            <a:pPr defTabSz="9144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800" b="1" kern="0" noProof="0" dirty="0">
                <a:solidFill>
                  <a:srgbClr val="44546A"/>
                </a:solidFill>
                <a:ea typeface="Calibri"/>
                <a:cs typeface="Calibri"/>
              </a:rPr>
              <a:t>Contrat de classe</a:t>
            </a:r>
            <a:endParaRPr lang="fr-FR" sz="1600" kern="0" noProof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48" name="Google Shape;1173;p113" descr="Lever la main - Icônes mains et gestes gratuites">
            <a:extLst>
              <a:ext uri="{FF2B5EF4-FFF2-40B4-BE49-F238E27FC236}">
                <a16:creationId xmlns:a16="http://schemas.microsoft.com/office/drawing/2014/main" id="{5E05B78F-B9A8-86DB-BB2F-699F882306B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763163" y="1610613"/>
            <a:ext cx="722734" cy="72273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9" name="Google Shape;1174;p113">
            <a:extLst>
              <a:ext uri="{FF2B5EF4-FFF2-40B4-BE49-F238E27FC236}">
                <a16:creationId xmlns:a16="http://schemas.microsoft.com/office/drawing/2014/main" id="{E9571B92-952E-2E81-A31E-6DE9D077727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1699582" y="2633391"/>
            <a:ext cx="719048" cy="71904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0" name="Google Shape;1175;p113">
            <a:extLst>
              <a:ext uri="{FF2B5EF4-FFF2-40B4-BE49-F238E27FC236}">
                <a16:creationId xmlns:a16="http://schemas.microsoft.com/office/drawing/2014/main" id="{0DBEDD5F-98E1-F763-1417-8D064D467F8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rcRect/>
          <a:stretch>
            <a:fillRect/>
          </a:stretch>
        </p:blipFill>
        <p:spPr>
          <a:xfrm>
            <a:off x="1795330" y="3750615"/>
            <a:ext cx="654713" cy="65471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1" name="Google Shape;1176;p113">
            <a:extLst>
              <a:ext uri="{FF2B5EF4-FFF2-40B4-BE49-F238E27FC236}">
                <a16:creationId xmlns:a16="http://schemas.microsoft.com/office/drawing/2014/main" id="{B9077D76-088C-6EE4-26F3-D3155176AA3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1859815" y="4920057"/>
            <a:ext cx="622396" cy="6223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4" name="Google Shape;1185;p114">
            <a:extLst>
              <a:ext uri="{FF2B5EF4-FFF2-40B4-BE49-F238E27FC236}">
                <a16:creationId xmlns:a16="http://schemas.microsoft.com/office/drawing/2014/main" id="{84545B88-5E09-2348-9DED-5F6FC73C92CE}"/>
              </a:ext>
            </a:extLst>
          </p:cNvPr>
          <p:cNvSpPr txBox="1"/>
          <p:nvPr/>
        </p:nvSpPr>
        <p:spPr>
          <a:xfrm>
            <a:off x="2609981" y="1860505"/>
            <a:ext cx="7125784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0" compatLnSpc="1">
            <a:spAutoFit/>
          </a:bodyPr>
          <a:lstStyle/>
          <a:p>
            <a:pPr defTabSz="9144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 kern="0" noProof="0" dirty="0">
                <a:solidFill>
                  <a:srgbClr val="44546A"/>
                </a:solidFill>
                <a:ea typeface="Calibri"/>
                <a:cs typeface="Calibri"/>
              </a:rPr>
              <a:t>Je participe activement. Je lève la main pour participer</a:t>
            </a:r>
            <a:endParaRPr lang="fr-FR" kern="0" noProof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5" name="Google Shape;1186;p114">
            <a:extLst>
              <a:ext uri="{FF2B5EF4-FFF2-40B4-BE49-F238E27FC236}">
                <a16:creationId xmlns:a16="http://schemas.microsoft.com/office/drawing/2014/main" id="{81EEE5FE-50B5-A600-6768-F84C9181AD96}"/>
              </a:ext>
            </a:extLst>
          </p:cNvPr>
          <p:cNvSpPr txBox="1"/>
          <p:nvPr/>
        </p:nvSpPr>
        <p:spPr>
          <a:xfrm>
            <a:off x="2546401" y="2777300"/>
            <a:ext cx="7125784" cy="62320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0" compatLnSpc="1">
            <a:spAutoFit/>
          </a:bodyPr>
          <a:lstStyle/>
          <a:p>
            <a:pPr defTabSz="9144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 kern="0" noProof="0" dirty="0">
                <a:solidFill>
                  <a:srgbClr val="44546A"/>
                </a:solidFill>
                <a:ea typeface="Calibri"/>
                <a:cs typeface="Calibri"/>
              </a:rPr>
              <a:t>Je prête attention quand l’enseignant parle</a:t>
            </a:r>
            <a:endParaRPr lang="fr-FR" kern="0" noProof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defTabSz="9144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 kern="0" noProof="0" dirty="0">
                <a:solidFill>
                  <a:srgbClr val="44546A"/>
                </a:solidFill>
                <a:ea typeface="Calibri"/>
                <a:cs typeface="Calibri"/>
              </a:rPr>
              <a:t>Je prête attention quand d’autres camarades répondent à l’enseignant</a:t>
            </a:r>
            <a:endParaRPr lang="fr-FR" kern="0" noProof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6" name="Google Shape;1188;p114">
            <a:extLst>
              <a:ext uri="{FF2B5EF4-FFF2-40B4-BE49-F238E27FC236}">
                <a16:creationId xmlns:a16="http://schemas.microsoft.com/office/drawing/2014/main" id="{4A5CA873-1821-EC47-0D0C-652CC5CD9F0C}"/>
              </a:ext>
            </a:extLst>
          </p:cNvPr>
          <p:cNvSpPr txBox="1"/>
          <p:nvPr/>
        </p:nvSpPr>
        <p:spPr>
          <a:xfrm>
            <a:off x="2577813" y="3924927"/>
            <a:ext cx="7157951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0" compatLnSpc="1">
            <a:spAutoFit/>
          </a:bodyPr>
          <a:lstStyle/>
          <a:p>
            <a:pPr defTabSz="9144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 kern="0" noProof="0" dirty="0">
                <a:solidFill>
                  <a:srgbClr val="44546A"/>
                </a:solidFill>
                <a:ea typeface="Calibri"/>
                <a:cs typeface="Calibri"/>
              </a:rPr>
              <a:t>Si quelque chose n’est pas clair, je pose des questions</a:t>
            </a:r>
            <a:endParaRPr lang="fr-FR" kern="0" noProof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7" name="Google Shape;1189;p114">
            <a:extLst>
              <a:ext uri="{FF2B5EF4-FFF2-40B4-BE49-F238E27FC236}">
                <a16:creationId xmlns:a16="http://schemas.microsoft.com/office/drawing/2014/main" id="{6414B37D-213A-C491-897A-78794E10B635}"/>
              </a:ext>
            </a:extLst>
          </p:cNvPr>
          <p:cNvSpPr txBox="1"/>
          <p:nvPr/>
        </p:nvSpPr>
        <p:spPr>
          <a:xfrm>
            <a:off x="2609982" y="5081233"/>
            <a:ext cx="7125782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0" compatLnSpc="1">
            <a:spAutoFit/>
          </a:bodyPr>
          <a:lstStyle/>
          <a:p>
            <a:pPr defTabSz="9144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 kern="0" noProof="0" dirty="0">
                <a:solidFill>
                  <a:srgbClr val="44546A"/>
                </a:solidFill>
                <a:ea typeface="Calibri"/>
                <a:cs typeface="Calibri"/>
              </a:rPr>
              <a:t>Je fais mes devoirs en classe et à la maison avec sérieux</a:t>
            </a:r>
            <a:endParaRPr lang="fr-FR" kern="0" noProof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58" name="Google Shape;1333;p128">
            <a:extLst>
              <a:ext uri="{FF2B5EF4-FFF2-40B4-BE49-F238E27FC236}">
                <a16:creationId xmlns:a16="http://schemas.microsoft.com/office/drawing/2014/main" id="{5BF11996-2C70-96E1-32C3-81EA450BA14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</a:blip>
          <a:srcRect/>
          <a:stretch>
            <a:fillRect/>
          </a:stretch>
        </p:blipFill>
        <p:spPr>
          <a:xfrm>
            <a:off x="526287" y="14381"/>
            <a:ext cx="969906" cy="96990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0" name="ZoneTexte 59">
            <a:extLst>
              <a:ext uri="{FF2B5EF4-FFF2-40B4-BE49-F238E27FC236}">
                <a16:creationId xmlns:a16="http://schemas.microsoft.com/office/drawing/2014/main" id="{6DE5AB6B-82A6-9FD8-C414-5B7D69E51F34}"/>
              </a:ext>
            </a:extLst>
          </p:cNvPr>
          <p:cNvSpPr txBox="1"/>
          <p:nvPr/>
        </p:nvSpPr>
        <p:spPr>
          <a:xfrm>
            <a:off x="1608998" y="557266"/>
            <a:ext cx="6096000" cy="341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tabLst/>
              <a:defRPr/>
            </a:pPr>
            <a:r>
              <a:rPr kumimoji="0" lang="fr-FR" sz="1800" b="0" i="1" u="none" strike="noStrike" kern="0" cap="none" spc="0" normalizeH="0" baseline="0" noProof="0" dirty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Demander à 3 élèves au hasard</a:t>
            </a:r>
          </a:p>
        </p:txBody>
      </p:sp>
    </p:spTree>
    <p:extLst>
      <p:ext uri="{BB962C8B-B14F-4D97-AF65-F5344CB8AC3E}">
        <p14:creationId xmlns:p14="http://schemas.microsoft.com/office/powerpoint/2010/main" val="32998052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91B058-BF5B-0311-9017-94C0469A03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Lever la main - Icônes mains et gestes gratuites">
            <a:extLst>
              <a:ext uri="{FF2B5EF4-FFF2-40B4-BE49-F238E27FC236}">
                <a16:creationId xmlns:a16="http://schemas.microsoft.com/office/drawing/2014/main" id="{703F751C-308D-CE20-11EE-2132ADA3CA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96746" y="831139"/>
            <a:ext cx="702642" cy="702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val 81">
            <a:extLst>
              <a:ext uri="{FF2B5EF4-FFF2-40B4-BE49-F238E27FC236}">
                <a16:creationId xmlns:a16="http://schemas.microsoft.com/office/drawing/2014/main" id="{7CD165F2-A92D-B99E-A77E-789A096C44A7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5F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O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671FAC4F-8AAC-0D31-E44D-30BEF1EED0E4}"/>
              </a:ext>
            </a:extLst>
          </p:cNvPr>
          <p:cNvSpPr/>
          <p:nvPr/>
        </p:nvSpPr>
        <p:spPr>
          <a:xfrm>
            <a:off x="605751" y="1341361"/>
            <a:ext cx="11042316" cy="510778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852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Reliez chaque processus</a:t>
            </a:r>
            <a:r>
              <a:rPr lang="fr-FR" sz="2400" b="1" noProof="0" dirty="0">
                <a:solidFill>
                  <a:srgbClr val="0852A4"/>
                </a:solidFill>
                <a:latin typeface="Calibri" panose="020F0502020204030204"/>
              </a:rPr>
              <a:t> à l’organite cellulaire où il se déroule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852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852A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70FCC4A-907A-0C19-DC14-E34AB5EE94FA}"/>
              </a:ext>
            </a:extLst>
          </p:cNvPr>
          <p:cNvSpPr txBox="1"/>
          <p:nvPr/>
        </p:nvSpPr>
        <p:spPr>
          <a:xfrm>
            <a:off x="1013331" y="-53767"/>
            <a:ext cx="1016533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1" i="1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9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Avant de commencer, nous devons nous rappeler de ce que nous savons déjà à propos de la photosynthèse et la respiration cellulaire. Répondez à la question suivante</a:t>
            </a:r>
            <a:r>
              <a:rPr lang="fr-FR" sz="2000" b="1" noProof="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: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809CD335-E3F3-BD9F-E265-F3FB894B8FEF}"/>
              </a:ext>
            </a:extLst>
          </p:cNvPr>
          <p:cNvSpPr/>
          <p:nvPr/>
        </p:nvSpPr>
        <p:spPr>
          <a:xfrm>
            <a:off x="5499556" y="3110083"/>
            <a:ext cx="304800" cy="236621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3544AC3E-AA6E-379C-69D5-4A5117F7048C}"/>
              </a:ext>
            </a:extLst>
          </p:cNvPr>
          <p:cNvSpPr/>
          <p:nvPr/>
        </p:nvSpPr>
        <p:spPr>
          <a:xfrm>
            <a:off x="5651956" y="5398328"/>
            <a:ext cx="304800" cy="236621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5C75E2B1-734A-FCC5-1112-92F61DB4FAE7}"/>
              </a:ext>
            </a:extLst>
          </p:cNvPr>
          <p:cNvSpPr/>
          <p:nvPr/>
        </p:nvSpPr>
        <p:spPr>
          <a:xfrm>
            <a:off x="3568933" y="3007680"/>
            <a:ext cx="304800" cy="236621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3276EAC2-F582-FD08-C843-E36708A88E5A}"/>
              </a:ext>
            </a:extLst>
          </p:cNvPr>
          <p:cNvSpPr/>
          <p:nvPr/>
        </p:nvSpPr>
        <p:spPr>
          <a:xfrm>
            <a:off x="3568933" y="5398328"/>
            <a:ext cx="304800" cy="236621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3D16D6CC-231F-9841-5756-7E7253ADC3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71775" y="4834923"/>
            <a:ext cx="2046866" cy="1126810"/>
          </a:xfrm>
          <a:prstGeom prst="rect">
            <a:avLst/>
          </a:prstGeom>
        </p:spPr>
      </p:pic>
      <p:grpSp>
        <p:nvGrpSpPr>
          <p:cNvPr id="25" name="Groupe 24">
            <a:extLst>
              <a:ext uri="{FF2B5EF4-FFF2-40B4-BE49-F238E27FC236}">
                <a16:creationId xmlns:a16="http://schemas.microsoft.com/office/drawing/2014/main" id="{65457A81-6CD4-CBA9-9296-5C81D0097A8D}"/>
              </a:ext>
            </a:extLst>
          </p:cNvPr>
          <p:cNvGrpSpPr/>
          <p:nvPr/>
        </p:nvGrpSpPr>
        <p:grpSpPr>
          <a:xfrm>
            <a:off x="453350" y="2830544"/>
            <a:ext cx="8608354" cy="3049849"/>
            <a:chOff x="776041" y="4616136"/>
            <a:chExt cx="9953169" cy="1250028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6E783035-DD8A-365A-EEEB-D35C520DFBCA}"/>
                </a:ext>
              </a:extLst>
            </p:cNvPr>
            <p:cNvSpPr/>
            <p:nvPr/>
          </p:nvSpPr>
          <p:spPr>
            <a:xfrm>
              <a:off x="7707507" y="4620230"/>
              <a:ext cx="2757391" cy="288419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fr-FR" sz="2400" b="1" noProof="0" dirty="0">
                  <a:solidFill>
                    <a:srgbClr val="002060"/>
                  </a:solidFill>
                </a:rPr>
                <a:t>Le chloroplaste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2B9D006F-C9C0-6B7B-1F95-50198537B449}"/>
                </a:ext>
              </a:extLst>
            </p:cNvPr>
            <p:cNvSpPr/>
            <p:nvPr/>
          </p:nvSpPr>
          <p:spPr>
            <a:xfrm>
              <a:off x="7871672" y="5552297"/>
              <a:ext cx="2857538" cy="288420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fr-FR" sz="2400" b="1" noProof="0" dirty="0">
                  <a:solidFill>
                    <a:srgbClr val="002060"/>
                  </a:solidFill>
                </a:rPr>
                <a:t>La mitochondrie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5CC08831-E333-3237-DE92-4A7E587336D8}"/>
                </a:ext>
              </a:extLst>
            </p:cNvPr>
            <p:cNvSpPr/>
            <p:nvPr/>
          </p:nvSpPr>
          <p:spPr>
            <a:xfrm>
              <a:off x="776042" y="4616136"/>
              <a:ext cx="3728720" cy="288419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fr-FR" sz="2400" b="1" noProof="0" dirty="0">
                  <a:solidFill>
                    <a:srgbClr val="002060"/>
                  </a:solidFill>
                </a:rPr>
                <a:t>Respiration cellulaire</a:t>
              </a: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44CC5B17-2E24-4914-C9BC-A4A9AF203DED}"/>
                </a:ext>
              </a:extLst>
            </p:cNvPr>
            <p:cNvSpPr/>
            <p:nvPr/>
          </p:nvSpPr>
          <p:spPr>
            <a:xfrm>
              <a:off x="776041" y="5607772"/>
              <a:ext cx="3728720" cy="258392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fr-FR" sz="2400" b="1" noProof="0" dirty="0">
                  <a:solidFill>
                    <a:srgbClr val="002060"/>
                  </a:solidFill>
                  <a:latin typeface="Calibri" panose="020F0502020204030204"/>
                </a:rPr>
                <a:t>Photosynthèse 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E28E3EAC-99B2-C332-FF2F-D69EC8E54FB4}"/>
                </a:ext>
              </a:extLst>
            </p:cNvPr>
            <p:cNvSpPr/>
            <p:nvPr/>
          </p:nvSpPr>
          <p:spPr>
            <a:xfrm>
              <a:off x="7057050" y="5552297"/>
              <a:ext cx="814622" cy="288420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fr-FR" sz="2400" b="1" noProof="0" dirty="0">
                  <a:solidFill>
                    <a:srgbClr val="002060"/>
                  </a:solidFill>
                </a:rPr>
                <a:t>b</a:t>
              </a:r>
            </a:p>
          </p:txBody>
        </p: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2592F81B-10C0-0272-461F-4F487B771721}"/>
                </a:ext>
              </a:extLst>
            </p:cNvPr>
            <p:cNvSpPr/>
            <p:nvPr/>
          </p:nvSpPr>
          <p:spPr>
            <a:xfrm>
              <a:off x="6892885" y="4620230"/>
              <a:ext cx="814622" cy="288419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fr-FR" sz="2400" b="1" noProof="0" dirty="0">
                  <a:solidFill>
                    <a:srgbClr val="002060"/>
                  </a:solidFill>
                </a:rPr>
                <a:t>a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7A65D4A2-4343-8CAE-285A-7A9C0D7D32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7692" l="10000" r="91579">
                        <a14:foregroundMark x1="57895" y1="96923" x2="77368" y2="94615"/>
                        <a14:foregroundMark x1="13158" y1="76154" x2="38421" y2="90000"/>
                        <a14:foregroundMark x1="38421" y1="90000" x2="42105" y2="90000"/>
                        <a14:foregroundMark x1="92105" y1="52308" x2="90526" y2="82308"/>
                        <a14:foregroundMark x1="42105" y1="92308" x2="60526" y2="97692"/>
                        <a14:foregroundMark x1="82632" y1="93077" x2="90526" y2="7923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47357" y="2231604"/>
            <a:ext cx="2380604" cy="1628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7171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7A7A50-AD3A-FE93-C9F1-919A9BF4A6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_A_02">
            <a:extLst>
              <a:ext uri="{FF2B5EF4-FFF2-40B4-BE49-F238E27FC236}">
                <a16:creationId xmlns:a16="http://schemas.microsoft.com/office/drawing/2014/main" id="{A878C4A5-C1EB-D646-77D7-008ADC51AD14}"/>
              </a:ext>
            </a:extLst>
          </p:cNvPr>
          <p:cNvSpPr txBox="1"/>
          <p:nvPr/>
        </p:nvSpPr>
        <p:spPr>
          <a:xfrm>
            <a:off x="821676" y="564890"/>
            <a:ext cx="7733030" cy="304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600" i="1" noProof="0" dirty="0">
                <a:solidFill>
                  <a:schemeClr val="bg1">
                    <a:lumMod val="65000"/>
                  </a:schemeClr>
                </a:solidFill>
              </a:rPr>
              <a:t>Afficher et expliquer la réponse.</a:t>
            </a:r>
          </a:p>
        </p:txBody>
      </p:sp>
      <p:sp>
        <p:nvSpPr>
          <p:cNvPr id="22" name="D_A_01">
            <a:extLst>
              <a:ext uri="{FF2B5EF4-FFF2-40B4-BE49-F238E27FC236}">
                <a16:creationId xmlns:a16="http://schemas.microsoft.com/office/drawing/2014/main" id="{D03D0650-6758-2F61-70E3-DAE061681403}"/>
              </a:ext>
            </a:extLst>
          </p:cNvPr>
          <p:cNvSpPr txBox="1"/>
          <p:nvPr/>
        </p:nvSpPr>
        <p:spPr>
          <a:xfrm>
            <a:off x="843561" y="150390"/>
            <a:ext cx="2587520" cy="508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>
              <a:spcAft>
                <a:spcPts val="400"/>
              </a:spcAft>
              <a:defRPr sz="16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r-FR" sz="20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Parfait !</a:t>
            </a:r>
          </a:p>
        </p:txBody>
      </p:sp>
      <p:pic>
        <p:nvPicPr>
          <p:cNvPr id="2" name="Image 8">
            <a:extLst>
              <a:ext uri="{FF2B5EF4-FFF2-40B4-BE49-F238E27FC236}">
                <a16:creationId xmlns:a16="http://schemas.microsoft.com/office/drawing/2014/main" id="{8041D394-C4AF-D31B-14CA-90BAA84926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6818" y="940034"/>
            <a:ext cx="583170" cy="583170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64522519-8FFB-D5A2-05FA-FB95273D174D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5F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O</a:t>
            </a:r>
            <a:endParaRPr lang="fr-FR" sz="1200" b="1" noProof="0" dirty="0">
              <a:latin typeface="Dosis Bold" pitchFamily="2" charset="0"/>
            </a:endParaRPr>
          </a:p>
        </p:txBody>
      </p: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E2B37BC9-3CF3-2ED5-26DC-723ADDB4341A}"/>
              </a:ext>
            </a:extLst>
          </p:cNvPr>
          <p:cNvCxnSpPr>
            <a:cxnSpLocks/>
            <a:endCxn id="18" idx="1"/>
          </p:cNvCxnSpPr>
          <p:nvPr/>
        </p:nvCxnSpPr>
        <p:spPr>
          <a:xfrm>
            <a:off x="4191547" y="2523720"/>
            <a:ext cx="1873372" cy="226918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avec flèche 43">
            <a:extLst>
              <a:ext uri="{FF2B5EF4-FFF2-40B4-BE49-F238E27FC236}">
                <a16:creationId xmlns:a16="http://schemas.microsoft.com/office/drawing/2014/main" id="{B6287BDB-EBC6-A00E-0862-EDC19D16229B}"/>
              </a:ext>
            </a:extLst>
          </p:cNvPr>
          <p:cNvCxnSpPr>
            <a:cxnSpLocks/>
            <a:endCxn id="17" idx="3"/>
          </p:cNvCxnSpPr>
          <p:nvPr/>
        </p:nvCxnSpPr>
        <p:spPr>
          <a:xfrm flipV="1">
            <a:off x="4191958" y="2671972"/>
            <a:ext cx="1720561" cy="2250884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Ellipse 16">
            <a:extLst>
              <a:ext uri="{FF2B5EF4-FFF2-40B4-BE49-F238E27FC236}">
                <a16:creationId xmlns:a16="http://schemas.microsoft.com/office/drawing/2014/main" id="{EB9DC8B4-6C0F-FD17-D757-A0DC23129F5A}"/>
              </a:ext>
            </a:extLst>
          </p:cNvPr>
          <p:cNvSpPr/>
          <p:nvPr/>
        </p:nvSpPr>
        <p:spPr>
          <a:xfrm>
            <a:off x="5867882" y="2470003"/>
            <a:ext cx="304800" cy="236621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4FCE7FA-D511-585D-79A6-CC30B9A6EBC8}"/>
              </a:ext>
            </a:extLst>
          </p:cNvPr>
          <p:cNvSpPr/>
          <p:nvPr/>
        </p:nvSpPr>
        <p:spPr>
          <a:xfrm>
            <a:off x="6020282" y="4758248"/>
            <a:ext cx="304800" cy="236621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68F0F716-EF3A-A72A-0245-F2D0E8CF1E2F}"/>
              </a:ext>
            </a:extLst>
          </p:cNvPr>
          <p:cNvSpPr/>
          <p:nvPr/>
        </p:nvSpPr>
        <p:spPr>
          <a:xfrm>
            <a:off x="3937259" y="2367600"/>
            <a:ext cx="304800" cy="236621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D5002FDC-1610-791B-F14B-9CEC82957FD0}"/>
              </a:ext>
            </a:extLst>
          </p:cNvPr>
          <p:cNvSpPr/>
          <p:nvPr/>
        </p:nvSpPr>
        <p:spPr>
          <a:xfrm>
            <a:off x="3937259" y="4758248"/>
            <a:ext cx="304800" cy="236621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8E48CAA0-30E1-2BA7-42F1-DC1B387E93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0101" y="4194843"/>
            <a:ext cx="2046866" cy="1126810"/>
          </a:xfrm>
          <a:prstGeom prst="rect">
            <a:avLst/>
          </a:prstGeom>
        </p:spPr>
      </p:pic>
      <p:grpSp>
        <p:nvGrpSpPr>
          <p:cNvPr id="23" name="Groupe 22">
            <a:extLst>
              <a:ext uri="{FF2B5EF4-FFF2-40B4-BE49-F238E27FC236}">
                <a16:creationId xmlns:a16="http://schemas.microsoft.com/office/drawing/2014/main" id="{9BFE669D-3177-819F-CE6D-6E99400DE61C}"/>
              </a:ext>
            </a:extLst>
          </p:cNvPr>
          <p:cNvGrpSpPr/>
          <p:nvPr/>
        </p:nvGrpSpPr>
        <p:grpSpPr>
          <a:xfrm>
            <a:off x="821676" y="2190464"/>
            <a:ext cx="8608354" cy="3049849"/>
            <a:chOff x="776041" y="4616136"/>
            <a:chExt cx="9953169" cy="1250028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D9C6254B-125E-136B-6852-913861B27D57}"/>
                </a:ext>
              </a:extLst>
            </p:cNvPr>
            <p:cNvSpPr/>
            <p:nvPr/>
          </p:nvSpPr>
          <p:spPr>
            <a:xfrm>
              <a:off x="7707507" y="4620230"/>
              <a:ext cx="2757391" cy="288419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fr-FR" sz="2400" b="1" noProof="0" dirty="0">
                  <a:solidFill>
                    <a:srgbClr val="002060"/>
                  </a:solidFill>
                </a:rPr>
                <a:t>Le chloroplaste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8656D85A-398A-B449-5B65-FF1D94FA7471}"/>
                </a:ext>
              </a:extLst>
            </p:cNvPr>
            <p:cNvSpPr/>
            <p:nvPr/>
          </p:nvSpPr>
          <p:spPr>
            <a:xfrm>
              <a:off x="7871672" y="5552297"/>
              <a:ext cx="2857538" cy="288420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fr-FR" sz="2400" b="1" noProof="0" dirty="0">
                  <a:solidFill>
                    <a:srgbClr val="002060"/>
                  </a:solidFill>
                </a:rPr>
                <a:t>La mitochondrie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1E439B17-655F-BE41-7CB0-C3EF18AA115E}"/>
                </a:ext>
              </a:extLst>
            </p:cNvPr>
            <p:cNvSpPr/>
            <p:nvPr/>
          </p:nvSpPr>
          <p:spPr>
            <a:xfrm>
              <a:off x="776042" y="4616136"/>
              <a:ext cx="3728720" cy="288419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fr-FR" sz="2400" b="1" noProof="0" dirty="0">
                  <a:solidFill>
                    <a:srgbClr val="002060"/>
                  </a:solidFill>
                </a:rPr>
                <a:t>Respiration cellulaire</a:t>
              </a: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418B679E-EB18-2C9A-5487-30CD8ABDFA54}"/>
                </a:ext>
              </a:extLst>
            </p:cNvPr>
            <p:cNvSpPr/>
            <p:nvPr/>
          </p:nvSpPr>
          <p:spPr>
            <a:xfrm>
              <a:off x="776041" y="5607772"/>
              <a:ext cx="3728720" cy="258392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fr-FR" sz="2400" b="1" noProof="0" dirty="0">
                  <a:solidFill>
                    <a:srgbClr val="002060"/>
                  </a:solidFill>
                  <a:latin typeface="Calibri" panose="020F0502020204030204"/>
                </a:rPr>
                <a:t>Photosynthèse 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13013215-C08B-B70E-6B84-BDF43BDCD261}"/>
                </a:ext>
              </a:extLst>
            </p:cNvPr>
            <p:cNvSpPr/>
            <p:nvPr/>
          </p:nvSpPr>
          <p:spPr>
            <a:xfrm>
              <a:off x="7057050" y="5552297"/>
              <a:ext cx="814622" cy="288420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fr-FR" sz="2400" b="1" noProof="0" dirty="0">
                  <a:solidFill>
                    <a:srgbClr val="002060"/>
                  </a:solidFill>
                </a:rPr>
                <a:t>b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AB5AA039-34F5-1199-BA16-731226D36BB3}"/>
                </a:ext>
              </a:extLst>
            </p:cNvPr>
            <p:cNvSpPr/>
            <p:nvPr/>
          </p:nvSpPr>
          <p:spPr>
            <a:xfrm>
              <a:off x="6892885" y="4620230"/>
              <a:ext cx="814622" cy="288419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fr-FR" sz="2400" b="1" noProof="0" dirty="0">
                  <a:solidFill>
                    <a:srgbClr val="002060"/>
                  </a:solidFill>
                </a:rPr>
                <a:t>a</a:t>
              </a:r>
            </a:p>
          </p:txBody>
        </p:sp>
      </p:grpSp>
      <p:pic>
        <p:nvPicPr>
          <p:cNvPr id="31" name="Image 30">
            <a:extLst>
              <a:ext uri="{FF2B5EF4-FFF2-40B4-BE49-F238E27FC236}">
                <a16:creationId xmlns:a16="http://schemas.microsoft.com/office/drawing/2014/main" id="{4EF3B9CF-C650-DDC4-BE17-2A53F366CC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7692" l="10000" r="91579">
                        <a14:foregroundMark x1="57895" y1="96923" x2="77368" y2="94615"/>
                        <a14:foregroundMark x1="13158" y1="76154" x2="38421" y2="90000"/>
                        <a14:foregroundMark x1="38421" y1="90000" x2="42105" y2="90000"/>
                        <a14:foregroundMark x1="92105" y1="52308" x2="90526" y2="82308"/>
                        <a14:foregroundMark x1="42105" y1="92308" x2="60526" y2="97692"/>
                        <a14:foregroundMark x1="82632" y1="93077" x2="90526" y2="7923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15683" y="1591524"/>
            <a:ext cx="2380604" cy="1628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2504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Oval 81">
            <a:extLst>
              <a:ext uri="{FF2B5EF4-FFF2-40B4-BE49-F238E27FC236}">
                <a16:creationId xmlns:a16="http://schemas.microsoft.com/office/drawing/2014/main" id="{630EB2B0-4083-1AB5-B365-BCE8E48633F6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5F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O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2A58AFF-7A6F-E81A-CA74-E3B840ABB2B0}"/>
              </a:ext>
            </a:extLst>
          </p:cNvPr>
          <p:cNvSpPr/>
          <p:nvPr/>
        </p:nvSpPr>
        <p:spPr>
          <a:xfrm>
            <a:off x="561960" y="1412153"/>
            <a:ext cx="10254093" cy="919401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lvl="0">
              <a:spcAft>
                <a:spcPts val="600"/>
              </a:spcAft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852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 vous basant sur le schéma ci-dessous, précisez les éléments produits par la respiration cellulaire parmi la liste suivante: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852A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8" name="Picture 2">
            <a:extLst>
              <a:ext uri="{FF2B5EF4-FFF2-40B4-BE49-F238E27FC236}">
                <a16:creationId xmlns:a16="http://schemas.microsoft.com/office/drawing/2014/main" id="{D37118A3-4C76-E715-6D6F-B7237C5C89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1334" y="786492"/>
            <a:ext cx="714138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D_A_02">
            <a:extLst>
              <a:ext uri="{FF2B5EF4-FFF2-40B4-BE49-F238E27FC236}">
                <a16:creationId xmlns:a16="http://schemas.microsoft.com/office/drawing/2014/main" id="{2210F72E-B027-7D66-583B-086DF3126C86}"/>
              </a:ext>
            </a:extLst>
          </p:cNvPr>
          <p:cNvSpPr txBox="1"/>
          <p:nvPr/>
        </p:nvSpPr>
        <p:spPr>
          <a:xfrm>
            <a:off x="877040" y="640900"/>
            <a:ext cx="7733030" cy="304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600" i="1" noProof="0" dirty="0">
                <a:solidFill>
                  <a:schemeClr val="bg1">
                    <a:lumMod val="65000"/>
                  </a:schemeClr>
                </a:solidFill>
              </a:rPr>
              <a:t>Inviter les élèves à utiliser les ardoises. </a:t>
            </a:r>
          </a:p>
        </p:txBody>
      </p:sp>
      <p:sp>
        <p:nvSpPr>
          <p:cNvPr id="30" name="D_A_01">
            <a:extLst>
              <a:ext uri="{FF2B5EF4-FFF2-40B4-BE49-F238E27FC236}">
                <a16:creationId xmlns:a16="http://schemas.microsoft.com/office/drawing/2014/main" id="{20B09892-6FFB-4ADB-6EB7-A102A9EBB598}"/>
              </a:ext>
            </a:extLst>
          </p:cNvPr>
          <p:cNvSpPr txBox="1"/>
          <p:nvPr/>
        </p:nvSpPr>
        <p:spPr>
          <a:xfrm>
            <a:off x="877040" y="224249"/>
            <a:ext cx="10553700" cy="508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>
              <a:spcAft>
                <a:spcPts val="400"/>
              </a:spcAft>
              <a:defRPr sz="16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r-FR" sz="20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Voici une question sur les produits de la respiration cellulaire </a:t>
            </a:r>
            <a:r>
              <a:rPr lang="fr-FR" sz="1800" noProof="0" dirty="0"/>
              <a:t>: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76C9AD0-3ECC-BAE5-8774-F59885F8C00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139" t="58361" r="10027" b="2280"/>
          <a:stretch>
            <a:fillRect/>
          </a:stretch>
        </p:blipFill>
        <p:spPr>
          <a:xfrm>
            <a:off x="491686" y="2758216"/>
            <a:ext cx="7177054" cy="2847055"/>
          </a:xfrm>
          <a:prstGeom prst="rect">
            <a:avLst/>
          </a:prstGeom>
          <a:ln w="19050">
            <a:solidFill>
              <a:srgbClr val="FF0000"/>
            </a:solidFill>
          </a:ln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1031B150-0202-68C6-FD21-B296EACC7837}"/>
              </a:ext>
            </a:extLst>
          </p:cNvPr>
          <p:cNvGrpSpPr/>
          <p:nvPr/>
        </p:nvGrpSpPr>
        <p:grpSpPr>
          <a:xfrm>
            <a:off x="7881254" y="2734055"/>
            <a:ext cx="3549486" cy="3240775"/>
            <a:chOff x="1887422" y="4705404"/>
            <a:chExt cx="7426303" cy="3629287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F11CB27-EE34-74C9-B220-EB3B215B8A5F}"/>
                </a:ext>
              </a:extLst>
            </p:cNvPr>
            <p:cNvSpPr/>
            <p:nvPr/>
          </p:nvSpPr>
          <p:spPr>
            <a:xfrm>
              <a:off x="2881717" y="4715427"/>
              <a:ext cx="6432008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>
                <a:defRPr/>
              </a:pPr>
              <a:r>
                <a:rPr lang="fr-FR" sz="2400" b="1" noProof="0" dirty="0">
                  <a:solidFill>
                    <a:srgbClr val="002060"/>
                  </a:solidFill>
                </a:rPr>
                <a:t>Sucre.</a:t>
              </a:r>
            </a:p>
          </p:txBody>
        </p: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354C7F4C-5E0B-724B-AD4B-C0A8794CC506}"/>
                </a:ext>
              </a:extLst>
            </p:cNvPr>
            <p:cNvSpPr/>
            <p:nvPr/>
          </p:nvSpPr>
          <p:spPr>
            <a:xfrm>
              <a:off x="2881717" y="5521895"/>
              <a:ext cx="6432008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Énergie.</a:t>
              </a: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179B10F-D76A-2823-E90C-F4993AAD405D}"/>
                </a:ext>
              </a:extLst>
            </p:cNvPr>
            <p:cNvSpPr/>
            <p:nvPr/>
          </p:nvSpPr>
          <p:spPr>
            <a:xfrm>
              <a:off x="1899920" y="4705404"/>
              <a:ext cx="853459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fr-FR" sz="2800" b="1" noProof="0" dirty="0">
                  <a:solidFill>
                    <a:srgbClr val="002060"/>
                  </a:solidFill>
                </a:rPr>
                <a:t>a</a:t>
              </a: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B2D3D437-0DE3-5CA2-582C-17D6432EB489}"/>
                </a:ext>
              </a:extLst>
            </p:cNvPr>
            <p:cNvSpPr/>
            <p:nvPr/>
          </p:nvSpPr>
          <p:spPr>
            <a:xfrm>
              <a:off x="1899920" y="5521895"/>
              <a:ext cx="86595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F6DF471C-B43A-2971-15AE-C548F95557FD}"/>
                </a:ext>
              </a:extLst>
            </p:cNvPr>
            <p:cNvSpPr/>
            <p:nvPr/>
          </p:nvSpPr>
          <p:spPr>
            <a:xfrm>
              <a:off x="2881717" y="6318066"/>
              <a:ext cx="6432008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>
                <a:defRPr/>
              </a:pPr>
              <a:r>
                <a:rPr lang="fr-FR" sz="2400" b="1" noProof="0" dirty="0">
                  <a:solidFill>
                    <a:srgbClr val="002060"/>
                  </a:solidFill>
                </a:rPr>
                <a:t>Dioxygène.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BDA6F71-2065-7563-F68A-3FE623415E3E}"/>
                </a:ext>
              </a:extLst>
            </p:cNvPr>
            <p:cNvSpPr/>
            <p:nvPr/>
          </p:nvSpPr>
          <p:spPr>
            <a:xfrm>
              <a:off x="1887422" y="6266768"/>
              <a:ext cx="86595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fr-FR" sz="2800" b="1" noProof="0" dirty="0">
                  <a:solidFill>
                    <a:srgbClr val="002060"/>
                  </a:solidFill>
                </a:rPr>
                <a:t>c</a:t>
              </a:r>
              <a:endPara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C6969C5C-CC84-21E6-9171-F0E9DBB85373}"/>
                </a:ext>
              </a:extLst>
            </p:cNvPr>
            <p:cNvSpPr/>
            <p:nvPr/>
          </p:nvSpPr>
          <p:spPr>
            <a:xfrm>
              <a:off x="2881717" y="7070642"/>
              <a:ext cx="6432008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>
                <a:defRPr/>
              </a:pPr>
              <a:r>
                <a:rPr lang="fr-FR" sz="2400" b="1" noProof="0" dirty="0">
                  <a:solidFill>
                    <a:srgbClr val="002060"/>
                  </a:solidFill>
                </a:rPr>
                <a:t>Dioxyde de carbone.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C71146D2-9F38-9989-3603-7D822681574C}"/>
                </a:ext>
              </a:extLst>
            </p:cNvPr>
            <p:cNvSpPr/>
            <p:nvPr/>
          </p:nvSpPr>
          <p:spPr>
            <a:xfrm>
              <a:off x="1893670" y="7121323"/>
              <a:ext cx="86595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815ACEA0-C9A9-91C3-7C47-F9DEB2DEDF82}"/>
                </a:ext>
              </a:extLst>
            </p:cNvPr>
            <p:cNvSpPr/>
            <p:nvPr/>
          </p:nvSpPr>
          <p:spPr>
            <a:xfrm>
              <a:off x="2881716" y="7823913"/>
              <a:ext cx="643200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>
                <a:defRPr/>
              </a:pPr>
              <a:r>
                <a:rPr lang="fr-FR" sz="2400" b="1" noProof="0" dirty="0">
                  <a:solidFill>
                    <a:srgbClr val="002060"/>
                  </a:solidFill>
                </a:rPr>
                <a:t>Eau.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A2020FF2-863B-98A2-EFD3-E56B49F7E98D}"/>
                </a:ext>
              </a:extLst>
            </p:cNvPr>
            <p:cNvSpPr/>
            <p:nvPr/>
          </p:nvSpPr>
          <p:spPr>
            <a:xfrm>
              <a:off x="1887422" y="7823913"/>
              <a:ext cx="86595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80819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7609A6-5D3B-077A-44E2-F719AE761E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Oval 81">
            <a:extLst>
              <a:ext uri="{FF2B5EF4-FFF2-40B4-BE49-F238E27FC236}">
                <a16:creationId xmlns:a16="http://schemas.microsoft.com/office/drawing/2014/main" id="{A351B7DB-93C4-7A8D-FFA1-15A5BC68E18E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5F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O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D2AA1EF-4D94-CFF0-91E5-784CAB60D7B9}"/>
              </a:ext>
            </a:extLst>
          </p:cNvPr>
          <p:cNvSpPr txBox="1"/>
          <p:nvPr/>
        </p:nvSpPr>
        <p:spPr>
          <a:xfrm>
            <a:off x="901816" y="222903"/>
            <a:ext cx="1025409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2000" b="1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Parfait ! Les éléments produits par la respiration cellulaire sont l’énergie, le dioxyde de carbone et l’eau.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918402FB-D916-AD8B-1A35-470680DD81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8253" y="855405"/>
            <a:ext cx="620299" cy="620299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80C029E7-8A20-0264-3357-7FCA450B6803}"/>
              </a:ext>
            </a:extLst>
          </p:cNvPr>
          <p:cNvGrpSpPr/>
          <p:nvPr/>
        </p:nvGrpSpPr>
        <p:grpSpPr>
          <a:xfrm>
            <a:off x="7881254" y="2734055"/>
            <a:ext cx="3549486" cy="3240775"/>
            <a:chOff x="1887422" y="4705404"/>
            <a:chExt cx="7426303" cy="3629287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577CB117-24C7-7244-51D2-3BD2E957A054}"/>
                </a:ext>
              </a:extLst>
            </p:cNvPr>
            <p:cNvSpPr/>
            <p:nvPr/>
          </p:nvSpPr>
          <p:spPr>
            <a:xfrm>
              <a:off x="2881717" y="4715427"/>
              <a:ext cx="6432008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>
                <a:defRPr/>
              </a:pPr>
              <a:r>
                <a:rPr lang="fr-FR" sz="2400" b="1" noProof="0" dirty="0">
                  <a:solidFill>
                    <a:srgbClr val="002060"/>
                  </a:solidFill>
                </a:rPr>
                <a:t>Sucre.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59EE366B-8BE3-53B8-67E1-5F7606AFB5F3}"/>
                </a:ext>
              </a:extLst>
            </p:cNvPr>
            <p:cNvSpPr/>
            <p:nvPr/>
          </p:nvSpPr>
          <p:spPr>
            <a:xfrm>
              <a:off x="2881717" y="5521895"/>
              <a:ext cx="6432008" cy="510778"/>
            </a:xfrm>
            <a:prstGeom prst="roundRect">
              <a:avLst/>
            </a:prstGeom>
            <a:solidFill>
              <a:srgbClr val="002060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400" b="1" noProof="0" dirty="0">
                  <a:solidFill>
                    <a:schemeClr val="bg1"/>
                  </a:solidFill>
                </a:rPr>
                <a:t>Énergie.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20FA27A9-1BEF-D5C3-64F4-7BE84ED5BEDA}"/>
                </a:ext>
              </a:extLst>
            </p:cNvPr>
            <p:cNvSpPr/>
            <p:nvPr/>
          </p:nvSpPr>
          <p:spPr>
            <a:xfrm>
              <a:off x="1899920" y="4705404"/>
              <a:ext cx="853459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fr-FR" sz="2800" b="1" noProof="0" dirty="0">
                  <a:solidFill>
                    <a:srgbClr val="002060"/>
                  </a:solidFill>
                </a:rPr>
                <a:t>a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3E7FE1B0-3EA8-61E7-0C31-CA283D102334}"/>
                </a:ext>
              </a:extLst>
            </p:cNvPr>
            <p:cNvSpPr/>
            <p:nvPr/>
          </p:nvSpPr>
          <p:spPr>
            <a:xfrm>
              <a:off x="1899920" y="5521895"/>
              <a:ext cx="865957" cy="510778"/>
            </a:xfrm>
            <a:prstGeom prst="roundRect">
              <a:avLst/>
            </a:prstGeom>
            <a:solidFill>
              <a:srgbClr val="002060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400" b="1" noProof="0" dirty="0">
                  <a:solidFill>
                    <a:schemeClr val="bg1"/>
                  </a:solidFill>
                </a:rPr>
                <a:t>b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8C0B3AC9-5DC6-0BFB-1B4E-0FE59BB1D599}"/>
                </a:ext>
              </a:extLst>
            </p:cNvPr>
            <p:cNvSpPr/>
            <p:nvPr/>
          </p:nvSpPr>
          <p:spPr>
            <a:xfrm>
              <a:off x="2881717" y="6318066"/>
              <a:ext cx="6432008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>
                <a:defRPr/>
              </a:pPr>
              <a:r>
                <a:rPr lang="fr-FR" sz="2400" b="1" noProof="0" dirty="0">
                  <a:solidFill>
                    <a:srgbClr val="002060"/>
                  </a:solidFill>
                </a:rPr>
                <a:t>Dioxygène.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94C7EC49-2E75-D71B-9282-AB7884E0A435}"/>
                </a:ext>
              </a:extLst>
            </p:cNvPr>
            <p:cNvSpPr/>
            <p:nvPr/>
          </p:nvSpPr>
          <p:spPr>
            <a:xfrm>
              <a:off x="1887422" y="6266768"/>
              <a:ext cx="86595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fr-FR" sz="2800" b="1" noProof="0" dirty="0">
                  <a:solidFill>
                    <a:srgbClr val="002060"/>
                  </a:solidFill>
                </a:rPr>
                <a:t>c</a:t>
              </a:r>
              <a:endPara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C1F399FE-0D2C-6457-FF3A-2AAF42A67A62}"/>
                </a:ext>
              </a:extLst>
            </p:cNvPr>
            <p:cNvSpPr/>
            <p:nvPr/>
          </p:nvSpPr>
          <p:spPr>
            <a:xfrm>
              <a:off x="2881718" y="7091122"/>
              <a:ext cx="6432007" cy="510778"/>
            </a:xfrm>
            <a:prstGeom prst="roundRect">
              <a:avLst/>
            </a:prstGeom>
            <a:solidFill>
              <a:srgbClr val="002060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400" b="1" noProof="0" dirty="0">
                  <a:solidFill>
                    <a:schemeClr val="bg1"/>
                  </a:solidFill>
                </a:rPr>
                <a:t>Dioxyde de carbone.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30864583-0D21-CF22-0145-BE337A8E0656}"/>
                </a:ext>
              </a:extLst>
            </p:cNvPr>
            <p:cNvSpPr/>
            <p:nvPr/>
          </p:nvSpPr>
          <p:spPr>
            <a:xfrm>
              <a:off x="1893670" y="7121323"/>
              <a:ext cx="865957" cy="510778"/>
            </a:xfrm>
            <a:prstGeom prst="roundRect">
              <a:avLst/>
            </a:prstGeom>
            <a:solidFill>
              <a:srgbClr val="002060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400" b="1" noProof="0" dirty="0">
                  <a:solidFill>
                    <a:schemeClr val="bg1"/>
                  </a:solidFill>
                </a:rPr>
                <a:t>d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56C7AF1B-36D5-6D4B-B59E-A045BF0AD4ED}"/>
                </a:ext>
              </a:extLst>
            </p:cNvPr>
            <p:cNvSpPr/>
            <p:nvPr/>
          </p:nvSpPr>
          <p:spPr>
            <a:xfrm>
              <a:off x="2881716" y="7823913"/>
              <a:ext cx="6432007" cy="510778"/>
            </a:xfrm>
            <a:prstGeom prst="roundRect">
              <a:avLst/>
            </a:prstGeom>
            <a:solidFill>
              <a:srgbClr val="002060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400" b="1" noProof="0" dirty="0">
                  <a:solidFill>
                    <a:schemeClr val="bg1"/>
                  </a:solidFill>
                </a:rPr>
                <a:t>Eau.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EB217780-2761-1A5B-12C5-21AFDB7D6F40}"/>
                </a:ext>
              </a:extLst>
            </p:cNvPr>
            <p:cNvSpPr/>
            <p:nvPr/>
          </p:nvSpPr>
          <p:spPr>
            <a:xfrm>
              <a:off x="1887422" y="7823913"/>
              <a:ext cx="865957" cy="510778"/>
            </a:xfrm>
            <a:prstGeom prst="roundRect">
              <a:avLst/>
            </a:prstGeom>
            <a:solidFill>
              <a:srgbClr val="002060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400" b="1" noProof="0" dirty="0">
                  <a:solidFill>
                    <a:schemeClr val="bg1"/>
                  </a:solidFill>
                </a:rPr>
                <a:t>e</a:t>
              </a: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A783EFD6-8188-60D9-D9F5-BE08D4EA3C9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139" t="58361" r="10027" b="2280"/>
          <a:stretch>
            <a:fillRect/>
          </a:stretch>
        </p:blipFill>
        <p:spPr>
          <a:xfrm>
            <a:off x="409390" y="2671675"/>
            <a:ext cx="7177054" cy="2847055"/>
          </a:xfrm>
          <a:prstGeom prst="rect">
            <a:avLst/>
          </a:prstGeom>
          <a:ln w="1905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9945620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5DB9A3-3C7A-B44E-A39D-95DD78D8CD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_A_02">
            <a:extLst>
              <a:ext uri="{FF2B5EF4-FFF2-40B4-BE49-F238E27FC236}">
                <a16:creationId xmlns:a16="http://schemas.microsoft.com/office/drawing/2014/main" id="{0FA87E58-F4B2-E26F-48C8-A990DFFD5492}"/>
              </a:ext>
            </a:extLst>
          </p:cNvPr>
          <p:cNvSpPr txBox="1"/>
          <p:nvPr/>
        </p:nvSpPr>
        <p:spPr>
          <a:xfrm>
            <a:off x="828052" y="741502"/>
            <a:ext cx="7733030" cy="304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600" i="1" noProof="0" dirty="0">
                <a:solidFill>
                  <a:schemeClr val="bg1">
                    <a:lumMod val="65000"/>
                  </a:schemeClr>
                </a:solidFill>
              </a:rPr>
              <a:t>Inviter les élèves à passer au tableau. </a:t>
            </a:r>
          </a:p>
        </p:txBody>
      </p:sp>
      <p:sp>
        <p:nvSpPr>
          <p:cNvPr id="22" name="D_A_01">
            <a:extLst>
              <a:ext uri="{FF2B5EF4-FFF2-40B4-BE49-F238E27FC236}">
                <a16:creationId xmlns:a16="http://schemas.microsoft.com/office/drawing/2014/main" id="{19D2FBB5-199E-33CD-C839-6072837E6A36}"/>
              </a:ext>
            </a:extLst>
          </p:cNvPr>
          <p:cNvSpPr txBox="1"/>
          <p:nvPr/>
        </p:nvSpPr>
        <p:spPr>
          <a:xfrm>
            <a:off x="828052" y="263430"/>
            <a:ext cx="9599315" cy="508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>
              <a:spcAft>
                <a:spcPts val="400"/>
              </a:spcAft>
              <a:defRPr sz="16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r-FR" sz="20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Passant maintenant à rappeler les éléments nécessaires à la photosynthèse, répondez à la question suivante: </a:t>
            </a:r>
          </a:p>
        </p:txBody>
      </p:sp>
      <p:pic>
        <p:nvPicPr>
          <p:cNvPr id="2" name="Picture 2" descr="Lever la main - Icônes mains et gestes gratuites">
            <a:extLst>
              <a:ext uri="{FF2B5EF4-FFF2-40B4-BE49-F238E27FC236}">
                <a16:creationId xmlns:a16="http://schemas.microsoft.com/office/drawing/2014/main" id="{CC2D3C1D-F418-F469-0047-529C247C5A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96746" y="831139"/>
            <a:ext cx="702642" cy="702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val 81">
            <a:extLst>
              <a:ext uri="{FF2B5EF4-FFF2-40B4-BE49-F238E27FC236}">
                <a16:creationId xmlns:a16="http://schemas.microsoft.com/office/drawing/2014/main" id="{BACA314C-EA13-0E59-806A-F817056075D3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5F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O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E93D58D-449C-7E1B-8611-8C4F9E347144}"/>
              </a:ext>
            </a:extLst>
          </p:cNvPr>
          <p:cNvSpPr/>
          <p:nvPr/>
        </p:nvSpPr>
        <p:spPr>
          <a:xfrm>
            <a:off x="500663" y="1283840"/>
            <a:ext cx="9795482" cy="919401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lvl="0">
              <a:spcAft>
                <a:spcPts val="600"/>
              </a:spcAft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852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 vous basant sur le schéma ci-dessous, précisez les éléments nécessaires à la photosynthèse parmi la liste suivante: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852A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44F3CE1E-3F61-9964-2B94-A3AD3C95C2D2}"/>
              </a:ext>
            </a:extLst>
          </p:cNvPr>
          <p:cNvGrpSpPr/>
          <p:nvPr/>
        </p:nvGrpSpPr>
        <p:grpSpPr>
          <a:xfrm>
            <a:off x="8337715" y="2487167"/>
            <a:ext cx="3549486" cy="3240775"/>
            <a:chOff x="1887422" y="4705404"/>
            <a:chExt cx="7426303" cy="3629287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2A181085-D04C-ED29-FF85-3D2A0F8A6169}"/>
                </a:ext>
              </a:extLst>
            </p:cNvPr>
            <p:cNvSpPr/>
            <p:nvPr/>
          </p:nvSpPr>
          <p:spPr>
            <a:xfrm>
              <a:off x="2881717" y="4715427"/>
              <a:ext cx="6432008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>
                <a:defRPr/>
              </a:pPr>
              <a:r>
                <a:rPr lang="fr-FR" sz="2400" b="1" noProof="0" dirty="0">
                  <a:solidFill>
                    <a:srgbClr val="002060"/>
                  </a:solidFill>
                </a:rPr>
                <a:t>Sucre.</a:t>
              </a: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5C359D9B-73E7-67F8-7F4A-A0F1C1D3A9CE}"/>
                </a:ext>
              </a:extLst>
            </p:cNvPr>
            <p:cNvSpPr/>
            <p:nvPr/>
          </p:nvSpPr>
          <p:spPr>
            <a:xfrm>
              <a:off x="2881717" y="5521895"/>
              <a:ext cx="6432008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Énergie.</a:t>
              </a: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56B3D3A6-8AF6-2CC6-5E2F-FF35066FB72F}"/>
                </a:ext>
              </a:extLst>
            </p:cNvPr>
            <p:cNvSpPr/>
            <p:nvPr/>
          </p:nvSpPr>
          <p:spPr>
            <a:xfrm>
              <a:off x="1899920" y="4705404"/>
              <a:ext cx="853459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fr-FR" sz="2800" b="1" noProof="0" dirty="0">
                  <a:solidFill>
                    <a:srgbClr val="002060"/>
                  </a:solidFill>
                </a:rPr>
                <a:t>a</a:t>
              </a: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6890AF74-DDF6-DACF-AB7B-D67C86FCA722}"/>
                </a:ext>
              </a:extLst>
            </p:cNvPr>
            <p:cNvSpPr/>
            <p:nvPr/>
          </p:nvSpPr>
          <p:spPr>
            <a:xfrm>
              <a:off x="1899920" y="5521895"/>
              <a:ext cx="86595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20532AB0-FA95-FACC-09CA-507BDB90978A}"/>
                </a:ext>
              </a:extLst>
            </p:cNvPr>
            <p:cNvSpPr/>
            <p:nvPr/>
          </p:nvSpPr>
          <p:spPr>
            <a:xfrm>
              <a:off x="2881717" y="6318066"/>
              <a:ext cx="6432008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>
                <a:defRPr/>
              </a:pPr>
              <a:r>
                <a:rPr lang="fr-FR" sz="2400" b="1" noProof="0" dirty="0">
                  <a:solidFill>
                    <a:srgbClr val="002060"/>
                  </a:solidFill>
                </a:rPr>
                <a:t>Dioxygène.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9D7ECA46-9890-CE43-264C-2BE3B6DF1EC3}"/>
                </a:ext>
              </a:extLst>
            </p:cNvPr>
            <p:cNvSpPr/>
            <p:nvPr/>
          </p:nvSpPr>
          <p:spPr>
            <a:xfrm>
              <a:off x="1887422" y="6266768"/>
              <a:ext cx="86595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fr-FR" sz="2800" b="1" noProof="0" dirty="0">
                  <a:solidFill>
                    <a:srgbClr val="002060"/>
                  </a:solidFill>
                </a:rPr>
                <a:t>c</a:t>
              </a:r>
              <a:endPara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B4B7F682-D3F7-5DCD-F0A5-4CFF415094DC}"/>
                </a:ext>
              </a:extLst>
            </p:cNvPr>
            <p:cNvSpPr/>
            <p:nvPr/>
          </p:nvSpPr>
          <p:spPr>
            <a:xfrm>
              <a:off x="2881717" y="7070642"/>
              <a:ext cx="6432008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>
                <a:defRPr/>
              </a:pPr>
              <a:r>
                <a:rPr lang="fr-FR" sz="2400" b="1" noProof="0" dirty="0">
                  <a:solidFill>
                    <a:srgbClr val="002060"/>
                  </a:solidFill>
                </a:rPr>
                <a:t>Dioxyde de carbone.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52EB6777-5A45-11AC-DE70-148D02D6DA76}"/>
                </a:ext>
              </a:extLst>
            </p:cNvPr>
            <p:cNvSpPr/>
            <p:nvPr/>
          </p:nvSpPr>
          <p:spPr>
            <a:xfrm>
              <a:off x="1893670" y="7121323"/>
              <a:ext cx="86595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ED93C954-3B8D-9BA1-D6A8-3ADF07A92EA4}"/>
                </a:ext>
              </a:extLst>
            </p:cNvPr>
            <p:cNvSpPr/>
            <p:nvPr/>
          </p:nvSpPr>
          <p:spPr>
            <a:xfrm>
              <a:off x="2881716" y="7823913"/>
              <a:ext cx="643200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>
                <a:defRPr/>
              </a:pPr>
              <a:r>
                <a:rPr lang="fr-FR" sz="2400" b="1" noProof="0" dirty="0">
                  <a:solidFill>
                    <a:srgbClr val="002060"/>
                  </a:solidFill>
                </a:rPr>
                <a:t>Eau.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51C5255C-6C63-BD25-BF1D-C49427658C65}"/>
                </a:ext>
              </a:extLst>
            </p:cNvPr>
            <p:cNvSpPr/>
            <p:nvPr/>
          </p:nvSpPr>
          <p:spPr>
            <a:xfrm>
              <a:off x="1887422" y="7823913"/>
              <a:ext cx="86595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kumimoji="0" lang="fr-F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</a:t>
              </a: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F98EF8BC-8732-6B35-AF82-3009C4D5062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237" r="4343"/>
          <a:stretch>
            <a:fillRect/>
          </a:stretch>
        </p:blipFill>
        <p:spPr>
          <a:xfrm>
            <a:off x="304799" y="2385317"/>
            <a:ext cx="7780851" cy="3784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4168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183B5D-C410-5109-3DB1-28117A511F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8">
            <a:extLst>
              <a:ext uri="{FF2B5EF4-FFF2-40B4-BE49-F238E27FC236}">
                <a16:creationId xmlns:a16="http://schemas.microsoft.com/office/drawing/2014/main" id="{1DB3B9CA-9E72-F18E-0EF7-74264F2FA8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6818" y="940034"/>
            <a:ext cx="583170" cy="583170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BA818CDE-AA4F-BCC6-2D0F-320F56C1F47C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5F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O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A5836AB4-0004-26BD-C99C-ECB3FC547FD0}"/>
              </a:ext>
            </a:extLst>
          </p:cNvPr>
          <p:cNvSpPr txBox="1"/>
          <p:nvPr/>
        </p:nvSpPr>
        <p:spPr>
          <a:xfrm>
            <a:off x="770894" y="322820"/>
            <a:ext cx="106598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fr-FR" sz="2000" b="1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Parfait ! Les éléments nécessaires à la photosynthèse sont l’énergie, le dioxyde de carbone et l’eau.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FF57891-0330-9480-1C1F-14E833DC63E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09" r="4343"/>
          <a:stretch>
            <a:fillRect/>
          </a:stretch>
        </p:blipFill>
        <p:spPr>
          <a:xfrm>
            <a:off x="323560" y="2168146"/>
            <a:ext cx="7375688" cy="3555997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CAF4D1F8-625E-5917-58DF-4037948E1B60}"/>
              </a:ext>
            </a:extLst>
          </p:cNvPr>
          <p:cNvGrpSpPr/>
          <p:nvPr/>
        </p:nvGrpSpPr>
        <p:grpSpPr>
          <a:xfrm>
            <a:off x="7881253" y="2316960"/>
            <a:ext cx="3549486" cy="3240775"/>
            <a:chOff x="1887422" y="4705404"/>
            <a:chExt cx="7426303" cy="3629287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170D8EF1-C780-1818-BFC0-3CFC5FF701D8}"/>
                </a:ext>
              </a:extLst>
            </p:cNvPr>
            <p:cNvSpPr/>
            <p:nvPr/>
          </p:nvSpPr>
          <p:spPr>
            <a:xfrm>
              <a:off x="2881717" y="4715427"/>
              <a:ext cx="6432008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>
                <a:defRPr/>
              </a:pPr>
              <a:r>
                <a:rPr lang="fr-FR" sz="2400" b="1" noProof="0" dirty="0">
                  <a:solidFill>
                    <a:srgbClr val="002060"/>
                  </a:solidFill>
                </a:rPr>
                <a:t>Sucre.</a:t>
              </a: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819E84DD-810A-132A-D34E-82C64899F234}"/>
                </a:ext>
              </a:extLst>
            </p:cNvPr>
            <p:cNvSpPr/>
            <p:nvPr/>
          </p:nvSpPr>
          <p:spPr>
            <a:xfrm>
              <a:off x="2881717" y="5521895"/>
              <a:ext cx="6432008" cy="510778"/>
            </a:xfrm>
            <a:prstGeom prst="roundRect">
              <a:avLst/>
            </a:prstGeom>
            <a:solidFill>
              <a:srgbClr val="002060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400" b="1" noProof="0" dirty="0">
                  <a:solidFill>
                    <a:schemeClr val="bg1"/>
                  </a:solidFill>
                </a:rPr>
                <a:t>Énergie.</a:t>
              </a: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474A8DB9-764A-6BDA-ECCE-2FACCA25FA0B}"/>
                </a:ext>
              </a:extLst>
            </p:cNvPr>
            <p:cNvSpPr/>
            <p:nvPr/>
          </p:nvSpPr>
          <p:spPr>
            <a:xfrm>
              <a:off x="1899920" y="4705404"/>
              <a:ext cx="853459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fr-FR" sz="2800" b="1" noProof="0" dirty="0">
                  <a:solidFill>
                    <a:srgbClr val="002060"/>
                  </a:solidFill>
                </a:rPr>
                <a:t>a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01629217-79BA-5824-A3BE-9FB9C6E4B176}"/>
                </a:ext>
              </a:extLst>
            </p:cNvPr>
            <p:cNvSpPr/>
            <p:nvPr/>
          </p:nvSpPr>
          <p:spPr>
            <a:xfrm>
              <a:off x="1899920" y="5521895"/>
              <a:ext cx="865957" cy="510778"/>
            </a:xfrm>
            <a:prstGeom prst="roundRect">
              <a:avLst/>
            </a:prstGeom>
            <a:solidFill>
              <a:srgbClr val="002060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400" b="1" noProof="0" dirty="0">
                  <a:solidFill>
                    <a:schemeClr val="bg1"/>
                  </a:solidFill>
                </a:rPr>
                <a:t>b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80406550-458A-7575-A91F-C14DAC7B15C4}"/>
                </a:ext>
              </a:extLst>
            </p:cNvPr>
            <p:cNvSpPr/>
            <p:nvPr/>
          </p:nvSpPr>
          <p:spPr>
            <a:xfrm>
              <a:off x="2881717" y="6318066"/>
              <a:ext cx="6432008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>
                <a:defRPr/>
              </a:pPr>
              <a:r>
                <a:rPr lang="fr-FR" sz="2400" b="1" noProof="0" dirty="0">
                  <a:solidFill>
                    <a:srgbClr val="002060"/>
                  </a:solidFill>
                </a:rPr>
                <a:t>Dioxygène.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B69C374E-3F79-445F-1EF7-75CF097D6C2C}"/>
                </a:ext>
              </a:extLst>
            </p:cNvPr>
            <p:cNvSpPr/>
            <p:nvPr/>
          </p:nvSpPr>
          <p:spPr>
            <a:xfrm>
              <a:off x="1887422" y="6266768"/>
              <a:ext cx="86595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fr-FR" sz="2800" b="1" noProof="0" dirty="0">
                  <a:solidFill>
                    <a:srgbClr val="002060"/>
                  </a:solidFill>
                </a:rPr>
                <a:t>c</a:t>
              </a:r>
              <a:endPara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AFD26930-0C58-FA86-FC57-4A28EF0B4E32}"/>
                </a:ext>
              </a:extLst>
            </p:cNvPr>
            <p:cNvSpPr/>
            <p:nvPr/>
          </p:nvSpPr>
          <p:spPr>
            <a:xfrm>
              <a:off x="2881718" y="7091122"/>
              <a:ext cx="6432007" cy="510778"/>
            </a:xfrm>
            <a:prstGeom prst="roundRect">
              <a:avLst/>
            </a:prstGeom>
            <a:solidFill>
              <a:srgbClr val="002060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400" b="1" noProof="0" dirty="0">
                  <a:solidFill>
                    <a:schemeClr val="bg1"/>
                  </a:solidFill>
                </a:rPr>
                <a:t>Dioxyde de carbone.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B1C20B97-E7B6-35D6-C9D4-E934CBFAB88E}"/>
                </a:ext>
              </a:extLst>
            </p:cNvPr>
            <p:cNvSpPr/>
            <p:nvPr/>
          </p:nvSpPr>
          <p:spPr>
            <a:xfrm>
              <a:off x="1893670" y="7121323"/>
              <a:ext cx="865957" cy="510778"/>
            </a:xfrm>
            <a:prstGeom prst="roundRect">
              <a:avLst/>
            </a:prstGeom>
            <a:solidFill>
              <a:srgbClr val="002060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400" b="1" noProof="0" dirty="0">
                  <a:solidFill>
                    <a:schemeClr val="bg1"/>
                  </a:solidFill>
                </a:rPr>
                <a:t>d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C63725E7-AFD7-2A3D-0C7F-9DA387604F7E}"/>
                </a:ext>
              </a:extLst>
            </p:cNvPr>
            <p:cNvSpPr/>
            <p:nvPr/>
          </p:nvSpPr>
          <p:spPr>
            <a:xfrm>
              <a:off x="2881716" y="7823913"/>
              <a:ext cx="6432007" cy="510778"/>
            </a:xfrm>
            <a:prstGeom prst="roundRect">
              <a:avLst/>
            </a:prstGeom>
            <a:solidFill>
              <a:srgbClr val="002060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400" b="1" noProof="0" dirty="0">
                  <a:solidFill>
                    <a:schemeClr val="bg1"/>
                  </a:solidFill>
                </a:rPr>
                <a:t>Eau.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90124774-F61D-6DEB-70CC-F200920A8E30}"/>
                </a:ext>
              </a:extLst>
            </p:cNvPr>
            <p:cNvSpPr/>
            <p:nvPr/>
          </p:nvSpPr>
          <p:spPr>
            <a:xfrm>
              <a:off x="1887422" y="7823913"/>
              <a:ext cx="865957" cy="510778"/>
            </a:xfrm>
            <a:prstGeom prst="roundRect">
              <a:avLst/>
            </a:prstGeom>
            <a:solidFill>
              <a:srgbClr val="002060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400" b="1" noProof="0" dirty="0">
                  <a:solidFill>
                    <a:schemeClr val="bg1"/>
                  </a:solidFill>
                </a:rPr>
                <a:t>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615472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5FBE2B-372C-BFB5-0717-2C7C506791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8">
            <a:extLst>
              <a:ext uri="{FF2B5EF4-FFF2-40B4-BE49-F238E27FC236}">
                <a16:creationId xmlns:a16="http://schemas.microsoft.com/office/drawing/2014/main" id="{E814EEC5-1E49-6A1A-4CE3-D889643DAC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6435" y="220819"/>
            <a:ext cx="583170" cy="583170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24C25AB4-7C8A-54C2-4E7E-BA2C504C7335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5F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O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4D965CC-D3AA-88D3-3480-6FEF215522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724" b="96457" l="9409" r="90860">
                        <a14:foregroundMark x1="30376" y1="96457" x2="30376" y2="96457"/>
                        <a14:foregroundMark x1="30645" y1="8268" x2="30645" y2="8268"/>
                        <a14:foregroundMark x1="82796" y1="5118" x2="82796" y2="5118"/>
                        <a14:foregroundMark x1="72849" y1="37795" x2="72849" y2="37795"/>
                        <a14:foregroundMark x1="33065" y1="38189" x2="33065" y2="38189"/>
                        <a14:foregroundMark x1="90860" y1="71260" x2="90860" y2="71260"/>
                        <a14:foregroundMark x1="30108" y1="51181" x2="30108" y2="5118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91493" y="2301382"/>
            <a:ext cx="4347782" cy="2968647"/>
          </a:xfrm>
          <a:prstGeom prst="rect">
            <a:avLst/>
          </a:prstGeom>
        </p:spPr>
      </p:pic>
      <p:sp>
        <p:nvSpPr>
          <p:cNvPr id="7" name="Bulle narrative : ronde 6">
            <a:extLst>
              <a:ext uri="{FF2B5EF4-FFF2-40B4-BE49-F238E27FC236}">
                <a16:creationId xmlns:a16="http://schemas.microsoft.com/office/drawing/2014/main" id="{9E58853D-8C9C-41C7-0777-CDE651E8FA8C}"/>
              </a:ext>
            </a:extLst>
          </p:cNvPr>
          <p:cNvSpPr/>
          <p:nvPr/>
        </p:nvSpPr>
        <p:spPr>
          <a:xfrm>
            <a:off x="822395" y="926391"/>
            <a:ext cx="3346515" cy="2047185"/>
          </a:xfrm>
          <a:prstGeom prst="wedgeEllipseCallout">
            <a:avLst>
              <a:gd name="adj1" fmla="val 60472"/>
              <a:gd name="adj2" fmla="val 64851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noProof="0" dirty="0"/>
              <a:t>Tu sais Ahmed, lors de la respiration cellulaire, la mitochondrie produit l’énergie, le dioxyde de carbone et l’eau. </a:t>
            </a:r>
          </a:p>
        </p:txBody>
      </p:sp>
      <p:sp>
        <p:nvSpPr>
          <p:cNvPr id="10" name="Bulle narrative : ronde 9">
            <a:extLst>
              <a:ext uri="{FF2B5EF4-FFF2-40B4-BE49-F238E27FC236}">
                <a16:creationId xmlns:a16="http://schemas.microsoft.com/office/drawing/2014/main" id="{8F31F3DB-242D-CCCE-3321-28B0BB529C6E}"/>
              </a:ext>
            </a:extLst>
          </p:cNvPr>
          <p:cNvSpPr/>
          <p:nvPr/>
        </p:nvSpPr>
        <p:spPr>
          <a:xfrm>
            <a:off x="8540687" y="2347263"/>
            <a:ext cx="3133154" cy="2149298"/>
          </a:xfrm>
          <a:prstGeom prst="wedgeEllipseCallout">
            <a:avLst>
              <a:gd name="adj1" fmla="val -92049"/>
              <a:gd name="adj2" fmla="val -3579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noProof="0" dirty="0"/>
              <a:t>Effectivement Lina, tu n’as pas remarqué que ces mêmes produits  sont les éléments nécessaires à la photosynthèse.</a:t>
            </a:r>
          </a:p>
        </p:txBody>
      </p:sp>
      <p:sp>
        <p:nvSpPr>
          <p:cNvPr id="11" name="Bulle narrative : ronde 10">
            <a:extLst>
              <a:ext uri="{FF2B5EF4-FFF2-40B4-BE49-F238E27FC236}">
                <a16:creationId xmlns:a16="http://schemas.microsoft.com/office/drawing/2014/main" id="{C1AB6B30-0AB7-DEDE-9F9C-35BB0173DF85}"/>
              </a:ext>
            </a:extLst>
          </p:cNvPr>
          <p:cNvSpPr/>
          <p:nvPr/>
        </p:nvSpPr>
        <p:spPr>
          <a:xfrm>
            <a:off x="1103564" y="4733808"/>
            <a:ext cx="3346515" cy="1676253"/>
          </a:xfrm>
          <a:prstGeom prst="wedgeEllipseCallout">
            <a:avLst>
              <a:gd name="adj1" fmla="val 63779"/>
              <a:gd name="adj2" fmla="val -123418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noProof="0" dirty="0"/>
              <a:t>Oui!! on dirait qu’il y a un cycle reliant la respiration cellulaire à la photosynthèse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2EF126B-7CDD-2E1A-3D62-2DA790B05745}"/>
              </a:ext>
            </a:extLst>
          </p:cNvPr>
          <p:cNvSpPr txBox="1"/>
          <p:nvPr/>
        </p:nvSpPr>
        <p:spPr>
          <a:xfrm>
            <a:off x="822395" y="447938"/>
            <a:ext cx="9452982" cy="33855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>
              <a:spcAft>
                <a:spcPts val="400"/>
              </a:spcAft>
              <a:defRPr sz="1600" i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r-FR" noProof="0" dirty="0"/>
              <a:t>Demander aux élèves de lire le dialogue et de dégager l’idée principale.</a:t>
            </a:r>
          </a:p>
          <a:p>
            <a:r>
              <a:rPr lang="fr-FR" noProof="0" dirty="0"/>
              <a:t>Lier l’idée principale (le cycle de la matière) à l’objectif de la séance.</a:t>
            </a:r>
          </a:p>
        </p:txBody>
      </p:sp>
    </p:spTree>
    <p:extLst>
      <p:ext uri="{BB962C8B-B14F-4D97-AF65-F5344CB8AC3E}">
        <p14:creationId xmlns:p14="http://schemas.microsoft.com/office/powerpoint/2010/main" val="1553238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8">
            <a:extLst>
              <a:ext uri="{FF2B5EF4-FFF2-40B4-BE49-F238E27FC236}">
                <a16:creationId xmlns:a16="http://schemas.microsoft.com/office/drawing/2014/main" id="{456919ED-CC42-D4C9-B299-6D709E41B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6818" y="940034"/>
            <a:ext cx="583170" cy="583170"/>
          </a:xfrm>
          <a:prstGeom prst="rect">
            <a:avLst/>
          </a:prstGeom>
        </p:spPr>
      </p:pic>
      <p:sp>
        <p:nvSpPr>
          <p:cNvPr id="14" name="Google Shape;2054;p38">
            <a:extLst>
              <a:ext uri="{FF2B5EF4-FFF2-40B4-BE49-F238E27FC236}">
                <a16:creationId xmlns:a16="http://schemas.microsoft.com/office/drawing/2014/main" id="{6501D79C-26AF-921E-9B63-CD8E14A565B9}"/>
              </a:ext>
            </a:extLst>
          </p:cNvPr>
          <p:cNvSpPr/>
          <p:nvPr/>
        </p:nvSpPr>
        <p:spPr>
          <a:xfrm>
            <a:off x="1772741" y="3189996"/>
            <a:ext cx="8646518" cy="779951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72B6D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lang="fr-FR" sz="2400" noProof="0" dirty="0"/>
          </a:p>
        </p:txBody>
      </p:sp>
      <p:sp>
        <p:nvSpPr>
          <p:cNvPr id="15" name="ZoneTexte 3">
            <a:extLst>
              <a:ext uri="{FF2B5EF4-FFF2-40B4-BE49-F238E27FC236}">
                <a16:creationId xmlns:a16="http://schemas.microsoft.com/office/drawing/2014/main" id="{A2F52361-43C4-DFD3-0C09-18ABE961AD0E}"/>
              </a:ext>
            </a:extLst>
          </p:cNvPr>
          <p:cNvSpPr txBox="1"/>
          <p:nvPr/>
        </p:nvSpPr>
        <p:spPr>
          <a:xfrm>
            <a:off x="2518013" y="3275961"/>
            <a:ext cx="7777470" cy="508664"/>
          </a:xfrm>
          <a:prstGeom prst="rect">
            <a:avLst/>
          </a:prstGeom>
          <a:noFill/>
          <a:ln w="19050"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>
              <a:defRPr lang="en-US"/>
            </a:defPPr>
            <a:lvl1pPr algn="ctr">
              <a:defRPr sz="2400"/>
            </a:lvl1pPr>
          </a:lstStyle>
          <a:p>
            <a:pPr algn="l"/>
            <a:r>
              <a:rPr lang="fr-FR" b="1" noProof="0" dirty="0">
                <a:solidFill>
                  <a:srgbClr val="106585"/>
                </a:solidFill>
              </a:rPr>
              <a:t>Réaliser un schéma de synthèse du cycle de la matière.</a:t>
            </a:r>
          </a:p>
        </p:txBody>
      </p:sp>
      <p:pic>
        <p:nvPicPr>
          <p:cNvPr id="18" name="Image 23">
            <a:extLst>
              <a:ext uri="{FF2B5EF4-FFF2-40B4-BE49-F238E27FC236}">
                <a16:creationId xmlns:a16="http://schemas.microsoft.com/office/drawing/2014/main" id="{26133DAA-B1B6-2FA8-97A6-AB92BE8CFE1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6300" y="2906719"/>
            <a:ext cx="887551" cy="887551"/>
          </a:xfrm>
          <a:prstGeom prst="rect">
            <a:avLst/>
          </a:prstGeom>
        </p:spPr>
      </p:pic>
      <p:sp>
        <p:nvSpPr>
          <p:cNvPr id="44" name="Oval 43">
            <a:extLst>
              <a:ext uri="{FF2B5EF4-FFF2-40B4-BE49-F238E27FC236}">
                <a16:creationId xmlns:a16="http://schemas.microsoft.com/office/drawing/2014/main" id="{937B0509-6C22-05EA-3A25-50D2C4A264F8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5F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O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208B667-BB9A-A18E-DD68-DF5D6AFCF4A2}"/>
              </a:ext>
            </a:extLst>
          </p:cNvPr>
          <p:cNvSpPr txBox="1"/>
          <p:nvPr/>
        </p:nvSpPr>
        <p:spPr>
          <a:xfrm>
            <a:off x="984735" y="227265"/>
            <a:ext cx="94529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</a:rPr>
              <a:t>À la fin de cette séance, vous serez capables de :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2C3FE9C-94C3-0144-4411-A3882BF84B11}"/>
              </a:ext>
            </a:extLst>
          </p:cNvPr>
          <p:cNvSpPr txBox="1"/>
          <p:nvPr/>
        </p:nvSpPr>
        <p:spPr>
          <a:xfrm>
            <a:off x="984735" y="563234"/>
            <a:ext cx="103520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>
              <a:buClrTx/>
              <a:buFontTx/>
              <a:buNone/>
            </a:pPr>
            <a:r>
              <a:rPr lang="fr-FR" sz="1800" i="1" kern="1200" noProof="0" dirty="0">
                <a:solidFill>
                  <a:prstClr val="white">
                    <a:lumMod val="65000"/>
                  </a:prstClr>
                </a:solidFill>
                <a:latin typeface="Century Gothic" panose="020B0502020202020204" pitchFamily="34" charset="0"/>
                <a:ea typeface="+mn-ea"/>
                <a:cs typeface="+mn-cs"/>
              </a:rPr>
              <a:t>▪ </a:t>
            </a:r>
            <a:r>
              <a:rPr lang="fr-FR" sz="1800" i="1" kern="1200" noProof="0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  <a:ea typeface="+mn-ea"/>
                <a:cs typeface="+mn-cs"/>
              </a:rPr>
              <a:t>Demander à certains élèves de répéter l’objectif à haute voix (en l’exprimant avec leurs propres mots).</a:t>
            </a:r>
          </a:p>
        </p:txBody>
      </p:sp>
    </p:spTree>
    <p:extLst>
      <p:ext uri="{BB962C8B-B14F-4D97-AF65-F5344CB8AC3E}">
        <p14:creationId xmlns:p14="http://schemas.microsoft.com/office/powerpoint/2010/main" val="33143371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>
                <a:alpha val="15000"/>
              </a:srgbClr>
            </a:gs>
            <a:gs pos="74000">
              <a:srgbClr val="7030A0">
                <a:alpha val="64000"/>
              </a:srgbClr>
            </a:gs>
            <a:gs pos="83000">
              <a:srgbClr val="7030A0"/>
            </a:gs>
            <a:gs pos="100000">
              <a:srgbClr val="7030A0"/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9780FE-9FCE-1381-FFD4-A5D640666A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CCB8A577-911C-FD81-B916-3D7EE40911B3}"/>
              </a:ext>
            </a:extLst>
          </p:cNvPr>
          <p:cNvGrpSpPr/>
          <p:nvPr/>
        </p:nvGrpSpPr>
        <p:grpSpPr>
          <a:xfrm>
            <a:off x="162560" y="111760"/>
            <a:ext cx="11958320" cy="6624320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5E5F7B02-652F-05AB-0AA0-813BC29E60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E98960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8959736-496E-A58E-DE07-89E2E7784484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0CC6AB3A-9C73-A6CA-AAC2-813D827AB29C}"/>
              </a:ext>
            </a:extLst>
          </p:cNvPr>
          <p:cNvGrpSpPr/>
          <p:nvPr/>
        </p:nvGrpSpPr>
        <p:grpSpPr>
          <a:xfrm>
            <a:off x="9451770" y="5588361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77E1DEAE-FF3D-2DFB-798F-C9F31425C258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6327F1A6-9BD2-766B-F33A-F10703AAAC04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10 min</a:t>
              </a:r>
            </a:p>
          </p:txBody>
        </p:sp>
      </p:grpSp>
      <p:grpSp>
        <p:nvGrpSpPr>
          <p:cNvPr id="5" name="Group 14">
            <a:extLst>
              <a:ext uri="{FF2B5EF4-FFF2-40B4-BE49-F238E27FC236}">
                <a16:creationId xmlns:a16="http://schemas.microsoft.com/office/drawing/2014/main" id="{897F2485-23D9-B2B2-F57E-16FD7892F3C5}"/>
              </a:ext>
            </a:extLst>
          </p:cNvPr>
          <p:cNvGrpSpPr/>
          <p:nvPr/>
        </p:nvGrpSpPr>
        <p:grpSpPr>
          <a:xfrm>
            <a:off x="4372791" y="1797765"/>
            <a:ext cx="4659652" cy="2905447"/>
            <a:chOff x="1641585" y="1048972"/>
            <a:chExt cx="5867403" cy="3260732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AE536356-1C70-A4DD-11D3-BC374E11D50E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E98960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" name="Rectangle 18">
              <a:extLst>
                <a:ext uri="{FF2B5EF4-FFF2-40B4-BE49-F238E27FC236}">
                  <a16:creationId xmlns:a16="http://schemas.microsoft.com/office/drawing/2014/main" id="{B0C8F032-0488-6276-7C44-14A23DBB98EB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E98960"/>
            </a:solidFill>
            <a:ln cap="flat">
              <a:solidFill>
                <a:srgbClr val="E98960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" name="Rectangle 19">
              <a:extLst>
                <a:ext uri="{FF2B5EF4-FFF2-40B4-BE49-F238E27FC236}">
                  <a16:creationId xmlns:a16="http://schemas.microsoft.com/office/drawing/2014/main" id="{B018600F-454F-07F1-BB50-EAC5167104C5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E98960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4" name="Rectangle 20">
            <a:extLst>
              <a:ext uri="{FF2B5EF4-FFF2-40B4-BE49-F238E27FC236}">
                <a16:creationId xmlns:a16="http://schemas.microsoft.com/office/drawing/2014/main" id="{E56303BC-FA35-1296-33D2-B75B7DB24E99}"/>
              </a:ext>
            </a:extLst>
          </p:cNvPr>
          <p:cNvSpPr/>
          <p:nvPr/>
        </p:nvSpPr>
        <p:spPr>
          <a:xfrm>
            <a:off x="4587732" y="4373956"/>
            <a:ext cx="4145509" cy="57815"/>
          </a:xfrm>
          <a:prstGeom prst="rect">
            <a:avLst/>
          </a:prstGeom>
          <a:solidFill>
            <a:srgbClr val="E98960"/>
          </a:solidFill>
          <a:ln cap="flat">
            <a:solidFill>
              <a:srgbClr val="E9896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Rectangle 21">
            <a:extLst>
              <a:ext uri="{FF2B5EF4-FFF2-40B4-BE49-F238E27FC236}">
                <a16:creationId xmlns:a16="http://schemas.microsoft.com/office/drawing/2014/main" id="{C5DABD1F-21CA-E807-52EC-A038184A577E}"/>
              </a:ext>
            </a:extLst>
          </p:cNvPr>
          <p:cNvSpPr/>
          <p:nvPr/>
        </p:nvSpPr>
        <p:spPr>
          <a:xfrm>
            <a:off x="4023532" y="2054554"/>
            <a:ext cx="867138" cy="384316"/>
          </a:xfrm>
          <a:prstGeom prst="rect">
            <a:avLst/>
          </a:prstGeom>
          <a:solidFill>
            <a:srgbClr val="E98960"/>
          </a:solidFill>
          <a:ln w="25402" cap="flat">
            <a:solidFill>
              <a:srgbClr val="E9896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Rectangle 23">
            <a:extLst>
              <a:ext uri="{FF2B5EF4-FFF2-40B4-BE49-F238E27FC236}">
                <a16:creationId xmlns:a16="http://schemas.microsoft.com/office/drawing/2014/main" id="{A7D27552-2B9A-7E28-7C7B-716A6DB8049F}"/>
              </a:ext>
            </a:extLst>
          </p:cNvPr>
          <p:cNvSpPr/>
          <p:nvPr/>
        </p:nvSpPr>
        <p:spPr>
          <a:xfrm>
            <a:off x="4100921" y="2059861"/>
            <a:ext cx="789749" cy="369332"/>
          </a:xfrm>
          <a:prstGeom prst="rect">
            <a:avLst/>
          </a:prstGeom>
          <a:noFill/>
          <a:ln cap="flat">
            <a:solidFill>
              <a:srgbClr val="E98960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</a:t>
            </a:r>
          </a:p>
        </p:txBody>
      </p:sp>
      <p:sp>
        <p:nvSpPr>
          <p:cNvPr id="17" name="TextBox 6">
            <a:extLst>
              <a:ext uri="{FF2B5EF4-FFF2-40B4-BE49-F238E27FC236}">
                <a16:creationId xmlns:a16="http://schemas.microsoft.com/office/drawing/2014/main" id="{91C2DE76-8417-0353-F29C-66DD89828FF9}"/>
              </a:ext>
            </a:extLst>
          </p:cNvPr>
          <p:cNvSpPr txBox="1"/>
          <p:nvPr/>
        </p:nvSpPr>
        <p:spPr>
          <a:xfrm>
            <a:off x="4739381" y="2742767"/>
            <a:ext cx="3924305" cy="132959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kern="0" noProof="0" dirty="0">
                <a:solidFill>
                  <a:srgbClr val="E9896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Modelage de la tâche</a:t>
            </a:r>
          </a:p>
        </p:txBody>
      </p:sp>
      <p:pic>
        <p:nvPicPr>
          <p:cNvPr id="18" name="Picture 11">
            <a:extLst>
              <a:ext uri="{FF2B5EF4-FFF2-40B4-BE49-F238E27FC236}">
                <a16:creationId xmlns:a16="http://schemas.microsoft.com/office/drawing/2014/main" id="{12B8274E-5CEB-E8E8-69D7-DA52619A7CE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007" y="1567314"/>
            <a:ext cx="2687484" cy="2687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3315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352874-3034-68C5-BF3F-B5201DF5EC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9B2221FE-5758-26D0-D757-3E3C1F073F67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M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3" name="Image 9">
            <a:extLst>
              <a:ext uri="{FF2B5EF4-FFF2-40B4-BE49-F238E27FC236}">
                <a16:creationId xmlns:a16="http://schemas.microsoft.com/office/drawing/2014/main" id="{FEA90224-E15F-99FB-0508-8BA8168D66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9209" y="924848"/>
            <a:ext cx="583170" cy="583170"/>
          </a:xfrm>
          <a:prstGeom prst="rect">
            <a:avLst/>
          </a:prstGeom>
        </p:spPr>
      </p:pic>
      <p:sp>
        <p:nvSpPr>
          <p:cNvPr id="5" name="Google Shape;444;p19">
            <a:extLst>
              <a:ext uri="{FF2B5EF4-FFF2-40B4-BE49-F238E27FC236}">
                <a16:creationId xmlns:a16="http://schemas.microsoft.com/office/drawing/2014/main" id="{1DD65E67-8C1D-78C4-4BAA-C821B2F2C37C}"/>
              </a:ext>
            </a:extLst>
          </p:cNvPr>
          <p:cNvSpPr txBox="1"/>
          <p:nvPr/>
        </p:nvSpPr>
        <p:spPr>
          <a:xfrm>
            <a:off x="1065523" y="358733"/>
            <a:ext cx="9175757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noProof="0" dirty="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D’abord, nous allons commencer par définir un schéma de synthèse.</a:t>
            </a:r>
            <a:endParaRPr lang="fr-FR" noProof="0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43E9DD4-EC1B-805A-3989-FD5F328D9138}"/>
              </a:ext>
            </a:extLst>
          </p:cNvPr>
          <p:cNvSpPr/>
          <p:nvPr/>
        </p:nvSpPr>
        <p:spPr>
          <a:xfrm>
            <a:off x="974083" y="1508018"/>
            <a:ext cx="9618355" cy="133905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noProof="0" dirty="0"/>
              <a:t>Un schéma de synthèse est une représentation visuelle qui relie les principales informations d’un phénomène en utilisant des flèches, des symboles et des mots clés.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6BD06D1-3A50-5244-C843-0BD90F2DBD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9718" y="3073647"/>
            <a:ext cx="5962881" cy="3201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602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623D61-F79B-AFE8-0836-1AA2FDC87B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67BE9DEA-60FB-EB5F-1BBF-62E927A0DE3C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M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3" name="Image 9">
            <a:extLst>
              <a:ext uri="{FF2B5EF4-FFF2-40B4-BE49-F238E27FC236}">
                <a16:creationId xmlns:a16="http://schemas.microsoft.com/office/drawing/2014/main" id="{C1380358-D3AF-D112-F68A-2904058D90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9209" y="924848"/>
            <a:ext cx="583170" cy="58317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15C7ABF-E6A7-3550-615C-644E380AB9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26678" y="4102918"/>
            <a:ext cx="4663470" cy="250412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DC0E7EF4-5219-849E-7231-DE97597DF145}"/>
              </a:ext>
            </a:extLst>
          </p:cNvPr>
          <p:cNvSpPr txBox="1"/>
          <p:nvPr/>
        </p:nvSpPr>
        <p:spPr>
          <a:xfrm>
            <a:off x="835858" y="268896"/>
            <a:ext cx="997117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200" b="1" spc="-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Notre tâche  consiste à</a:t>
            </a:r>
            <a:r>
              <a:rPr lang="fr-FR" sz="2200" b="1" spc="-5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fr-FR" sz="2200" b="1" spc="-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réaliser un schéma de synthèse du cycle de la matière</a:t>
            </a:r>
            <a:endParaRPr lang="fr-FR" sz="2200" i="1" spc="-5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AA3E529-7C85-43C1-EDDA-5D9C4520C0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76016" y="1127805"/>
            <a:ext cx="9298593" cy="1357600"/>
          </a:xfrm>
          <a:prstGeom prst="rect">
            <a:avLst/>
          </a:prstGeom>
        </p:spPr>
      </p:pic>
      <p:sp>
        <p:nvSpPr>
          <p:cNvPr id="7" name="Flèche : droite 6">
            <a:extLst>
              <a:ext uri="{FF2B5EF4-FFF2-40B4-BE49-F238E27FC236}">
                <a16:creationId xmlns:a16="http://schemas.microsoft.com/office/drawing/2014/main" id="{5A885E95-38DD-B246-BB0A-A60A8A7B5594}"/>
              </a:ext>
            </a:extLst>
          </p:cNvPr>
          <p:cNvSpPr/>
          <p:nvPr/>
        </p:nvSpPr>
        <p:spPr>
          <a:xfrm rot="5400000">
            <a:off x="5218154" y="2156119"/>
            <a:ext cx="1480518" cy="2377212"/>
          </a:xfrm>
          <a:prstGeom prst="rightArrow">
            <a:avLst>
              <a:gd name="adj1" fmla="val 50000"/>
              <a:gd name="adj2" fmla="val 36618"/>
            </a:avLst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F3771F1-F62F-4550-B270-2C8DE527DBD9}"/>
              </a:ext>
            </a:extLst>
          </p:cNvPr>
          <p:cNvSpPr/>
          <p:nvPr/>
        </p:nvSpPr>
        <p:spPr>
          <a:xfrm>
            <a:off x="3877758" y="2622400"/>
            <a:ext cx="4414929" cy="771525"/>
          </a:xfrm>
          <a:prstGeom prst="round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002060"/>
                </a:solidFill>
              </a:rPr>
              <a:t>Réaliser un schéma de synthèse du cycle de la matière</a:t>
            </a:r>
            <a:endParaRPr lang="fr-MA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73592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E122A2-8BB8-39A4-6781-88546B463F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41427357-E9F2-92F7-D042-DF8BE9FBC949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M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3" name="Image 9">
            <a:extLst>
              <a:ext uri="{FF2B5EF4-FFF2-40B4-BE49-F238E27FC236}">
                <a16:creationId xmlns:a16="http://schemas.microsoft.com/office/drawing/2014/main" id="{B96915E2-DD6F-D5A6-3246-11139364F1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9209" y="924848"/>
            <a:ext cx="583170" cy="58317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FE1D93B-79F4-1D12-CDC6-434FE794A131}"/>
              </a:ext>
            </a:extLst>
          </p:cNvPr>
          <p:cNvSpPr txBox="1"/>
          <p:nvPr/>
        </p:nvSpPr>
        <p:spPr>
          <a:xfrm>
            <a:off x="951697" y="236812"/>
            <a:ext cx="994503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Pour réaliser un schéma de synthèse du cycle de la matière à partir d’un texte, on suit les étapes suivantes: la première étape est :</a:t>
            </a:r>
            <a:endParaRPr lang="fr-FR" sz="2400" noProof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04C62DAE-C8D7-4866-04E8-9DE23D361E34}"/>
              </a:ext>
            </a:extLst>
          </p:cNvPr>
          <p:cNvGrpSpPr/>
          <p:nvPr/>
        </p:nvGrpSpPr>
        <p:grpSpPr>
          <a:xfrm>
            <a:off x="289369" y="1167237"/>
            <a:ext cx="10903774" cy="510733"/>
            <a:chOff x="642293" y="1225112"/>
            <a:chExt cx="10903774" cy="510733"/>
          </a:xfrm>
        </p:grpSpPr>
        <p:sp>
          <p:nvSpPr>
            <p:cNvPr id="8" name="Google Shape;443;p19">
              <a:extLst>
                <a:ext uri="{FF2B5EF4-FFF2-40B4-BE49-F238E27FC236}">
                  <a16:creationId xmlns:a16="http://schemas.microsoft.com/office/drawing/2014/main" id="{ADC84D37-1E26-F2A2-365C-4473FA1FDD2D}"/>
                </a:ext>
              </a:extLst>
            </p:cNvPr>
            <p:cNvSpPr/>
            <p:nvPr/>
          </p:nvSpPr>
          <p:spPr>
            <a:xfrm>
              <a:off x="642293" y="1225112"/>
              <a:ext cx="10903774" cy="510733"/>
            </a:xfrm>
            <a:prstGeom prst="roundRect">
              <a:avLst>
                <a:gd name="adj" fmla="val 16667"/>
              </a:avLst>
            </a:prstGeom>
            <a:solidFill>
              <a:srgbClr val="D5E8CF"/>
            </a:solidFill>
            <a:ln w="9525" cap="flat" cmpd="sng">
              <a:solidFill>
                <a:srgbClr val="D5E8C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just"/>
              <a:r>
                <a:rPr lang="fr-FR" sz="2400" b="1" spc="-50" noProof="0" dirty="0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         À partir du texte ci-dessus, je détermine les mots clés </a:t>
              </a:r>
              <a:r>
                <a:rPr lang="fr-FR" sz="2400" b="1" spc="-50" noProof="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:</a:t>
              </a:r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D48F2334-68C3-7633-EC33-4F987C3BE3F6}"/>
                </a:ext>
              </a:extLst>
            </p:cNvPr>
            <p:cNvSpPr/>
            <p:nvPr/>
          </p:nvSpPr>
          <p:spPr>
            <a:xfrm>
              <a:off x="674378" y="1225112"/>
              <a:ext cx="474698" cy="478193"/>
            </a:xfrm>
            <a:prstGeom prst="ellipse">
              <a:avLst/>
            </a:prstGeom>
            <a:solidFill>
              <a:srgbClr val="46AF48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b="1" noProof="0" dirty="0"/>
                <a:t>1</a:t>
              </a:r>
              <a:endParaRPr lang="fr-FR" b="1" noProof="0" dirty="0"/>
            </a:p>
          </p:txBody>
        </p:sp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9C61A2B6-C62D-C802-5344-68C4440EA9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54" y="2718099"/>
            <a:ext cx="11366156" cy="2123677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FCFC6DD0-E88A-4C32-E7F0-2F083BC890AC}"/>
              </a:ext>
            </a:extLst>
          </p:cNvPr>
          <p:cNvSpPr/>
          <p:nvPr/>
        </p:nvSpPr>
        <p:spPr>
          <a:xfrm>
            <a:off x="321454" y="1859161"/>
            <a:ext cx="11048151" cy="691925"/>
          </a:xfrm>
          <a:prstGeom prst="rect">
            <a:avLst/>
          </a:prstGeom>
          <a:noFill/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000" b="1" noProof="0" dirty="0">
                <a:solidFill>
                  <a:schemeClr val="tx1"/>
                </a:solidFill>
              </a:rPr>
              <a:t>Je lis attentivement le texte en soulignant les mots clés  (phénomènes, éléments liés aux phénomènes, et lieux de déroulement).</a:t>
            </a:r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7AB78DE3-480C-74A2-B6EA-436C2E602F5D}"/>
              </a:ext>
            </a:extLst>
          </p:cNvPr>
          <p:cNvCxnSpPr/>
          <p:nvPr/>
        </p:nvCxnSpPr>
        <p:spPr>
          <a:xfrm>
            <a:off x="3818021" y="3192379"/>
            <a:ext cx="198740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D67931D3-A3FB-DD38-0EAB-14FA7F2EEB91}"/>
              </a:ext>
            </a:extLst>
          </p:cNvPr>
          <p:cNvCxnSpPr>
            <a:cxnSpLocks/>
          </p:cNvCxnSpPr>
          <p:nvPr/>
        </p:nvCxnSpPr>
        <p:spPr>
          <a:xfrm>
            <a:off x="6200273" y="3200401"/>
            <a:ext cx="275122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A495F16E-4729-DDFE-4B0A-92359BCD65B0}"/>
              </a:ext>
            </a:extLst>
          </p:cNvPr>
          <p:cNvCxnSpPr/>
          <p:nvPr/>
        </p:nvCxnSpPr>
        <p:spPr>
          <a:xfrm>
            <a:off x="2446421" y="3585411"/>
            <a:ext cx="198740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57486521-BE1F-BA38-16D5-06FB5E83AD47}"/>
              </a:ext>
            </a:extLst>
          </p:cNvPr>
          <p:cNvCxnSpPr/>
          <p:nvPr/>
        </p:nvCxnSpPr>
        <p:spPr>
          <a:xfrm>
            <a:off x="5406189" y="3906253"/>
            <a:ext cx="198740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5AA5C3D8-DC5E-E8F3-6420-F3A0944B602A}"/>
              </a:ext>
            </a:extLst>
          </p:cNvPr>
          <p:cNvCxnSpPr/>
          <p:nvPr/>
        </p:nvCxnSpPr>
        <p:spPr>
          <a:xfrm>
            <a:off x="7575884" y="3585411"/>
            <a:ext cx="198740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0CC99134-2223-E68C-A11D-BB087F861CC5}"/>
              </a:ext>
            </a:extLst>
          </p:cNvPr>
          <p:cNvCxnSpPr>
            <a:cxnSpLocks/>
          </p:cNvCxnSpPr>
          <p:nvPr/>
        </p:nvCxnSpPr>
        <p:spPr>
          <a:xfrm>
            <a:off x="9978189" y="3585411"/>
            <a:ext cx="1709421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D17BE10D-0B1F-ADB2-F944-921CFD3FEEBD}"/>
              </a:ext>
            </a:extLst>
          </p:cNvPr>
          <p:cNvCxnSpPr>
            <a:cxnSpLocks/>
          </p:cNvCxnSpPr>
          <p:nvPr/>
        </p:nvCxnSpPr>
        <p:spPr>
          <a:xfrm>
            <a:off x="4251158" y="3890212"/>
            <a:ext cx="100529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171A8D6A-206E-C444-8A3C-B8F49C47D8FA}"/>
              </a:ext>
            </a:extLst>
          </p:cNvPr>
          <p:cNvCxnSpPr>
            <a:cxnSpLocks/>
          </p:cNvCxnSpPr>
          <p:nvPr/>
        </p:nvCxnSpPr>
        <p:spPr>
          <a:xfrm>
            <a:off x="2526631" y="4620128"/>
            <a:ext cx="100529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61616D35-8114-6261-BB88-E7A7BF8B6CD0}"/>
              </a:ext>
            </a:extLst>
          </p:cNvPr>
          <p:cNvCxnSpPr>
            <a:cxnSpLocks/>
          </p:cNvCxnSpPr>
          <p:nvPr/>
        </p:nvCxnSpPr>
        <p:spPr>
          <a:xfrm>
            <a:off x="1620254" y="4628150"/>
            <a:ext cx="65772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F37F8464-4ED0-2411-7102-2771A37D6B6C}"/>
              </a:ext>
            </a:extLst>
          </p:cNvPr>
          <p:cNvCxnSpPr>
            <a:cxnSpLocks/>
          </p:cNvCxnSpPr>
          <p:nvPr/>
        </p:nvCxnSpPr>
        <p:spPr>
          <a:xfrm>
            <a:off x="459018" y="4283243"/>
            <a:ext cx="181896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C4C98302-79E4-A5D5-E93F-13CF5601B8D5}"/>
              </a:ext>
            </a:extLst>
          </p:cNvPr>
          <p:cNvCxnSpPr>
            <a:cxnSpLocks/>
          </p:cNvCxnSpPr>
          <p:nvPr/>
        </p:nvCxnSpPr>
        <p:spPr>
          <a:xfrm>
            <a:off x="9868650" y="4283243"/>
            <a:ext cx="181896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FC7AA6F3-209A-2EFA-CF2C-5BCC094D05A1}"/>
              </a:ext>
            </a:extLst>
          </p:cNvPr>
          <p:cNvCxnSpPr>
            <a:cxnSpLocks/>
          </p:cNvCxnSpPr>
          <p:nvPr/>
        </p:nvCxnSpPr>
        <p:spPr>
          <a:xfrm>
            <a:off x="449051" y="4628150"/>
            <a:ext cx="100529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41">
            <a:extLst>
              <a:ext uri="{FF2B5EF4-FFF2-40B4-BE49-F238E27FC236}">
                <a16:creationId xmlns:a16="http://schemas.microsoft.com/office/drawing/2014/main" id="{0CBC288F-8293-117D-EF87-55DC047C543F}"/>
              </a:ext>
            </a:extLst>
          </p:cNvPr>
          <p:cNvCxnSpPr>
            <a:cxnSpLocks/>
          </p:cNvCxnSpPr>
          <p:nvPr/>
        </p:nvCxnSpPr>
        <p:spPr>
          <a:xfrm flipV="1">
            <a:off x="542495" y="3890212"/>
            <a:ext cx="1591105" cy="1604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Flèche : droite 43">
            <a:extLst>
              <a:ext uri="{FF2B5EF4-FFF2-40B4-BE49-F238E27FC236}">
                <a16:creationId xmlns:a16="http://schemas.microsoft.com/office/drawing/2014/main" id="{79C4369F-105B-A778-CA96-4D4BADB62F6C}"/>
              </a:ext>
            </a:extLst>
          </p:cNvPr>
          <p:cNvSpPr/>
          <p:nvPr/>
        </p:nvSpPr>
        <p:spPr>
          <a:xfrm>
            <a:off x="321454" y="5358063"/>
            <a:ext cx="474698" cy="49032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7FE65CD1-E4E4-9D4D-DA11-D147D506C0D6}"/>
              </a:ext>
            </a:extLst>
          </p:cNvPr>
          <p:cNvSpPr/>
          <p:nvPr/>
        </p:nvSpPr>
        <p:spPr>
          <a:xfrm>
            <a:off x="951697" y="5197642"/>
            <a:ext cx="10735913" cy="1332538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noProof="0" dirty="0">
                <a:solidFill>
                  <a:schemeClr val="tx1"/>
                </a:solidFill>
              </a:rPr>
              <a:t>Les mots clés sont:    </a:t>
            </a:r>
            <a:r>
              <a:rPr lang="fr-FR" sz="2400" b="1" noProof="0" dirty="0">
                <a:solidFill>
                  <a:schemeClr val="accent4"/>
                </a:solidFill>
                <a:latin typeface="Ink Free" panose="03080402000500000000" pitchFamily="66" charset="0"/>
              </a:rPr>
              <a:t>photosynthèse -  respiration cellulaire - le chloroplaste -                         la lumière -   l’eau - le dioxyde de carbone - sucre - dioxygène – la mitochondrie - l’énergie </a:t>
            </a:r>
          </a:p>
        </p:txBody>
      </p:sp>
    </p:spTree>
    <p:extLst>
      <p:ext uri="{BB962C8B-B14F-4D97-AF65-F5344CB8AC3E}">
        <p14:creationId xmlns:p14="http://schemas.microsoft.com/office/powerpoint/2010/main" val="25044222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44" grpId="0" animBg="1"/>
      <p:bldP spid="4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4ABE2B-6733-0216-2E57-1059A60A4A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2690B1E3-2668-C5BA-04D8-32E6085ABC49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M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3" name="Image 9">
            <a:extLst>
              <a:ext uri="{FF2B5EF4-FFF2-40B4-BE49-F238E27FC236}">
                <a16:creationId xmlns:a16="http://schemas.microsoft.com/office/drawing/2014/main" id="{5F0670FA-387F-C32A-38CF-43EA80E4DE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1754" y="934395"/>
            <a:ext cx="583170" cy="58317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8AFFBFD-01C8-F826-A12C-9EF80A250511}"/>
              </a:ext>
            </a:extLst>
          </p:cNvPr>
          <p:cNvSpPr txBox="1"/>
          <p:nvPr/>
        </p:nvSpPr>
        <p:spPr>
          <a:xfrm>
            <a:off x="932501" y="327639"/>
            <a:ext cx="1032699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La deuxième étape est : </a:t>
            </a:r>
            <a:endParaRPr lang="fr-FR" sz="2000" noProof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6AE8A2A5-E89A-867B-C044-924997BD95B4}"/>
              </a:ext>
            </a:extLst>
          </p:cNvPr>
          <p:cNvGrpSpPr/>
          <p:nvPr/>
        </p:nvGrpSpPr>
        <p:grpSpPr>
          <a:xfrm>
            <a:off x="177075" y="1167237"/>
            <a:ext cx="11082424" cy="510733"/>
            <a:chOff x="674377" y="1225112"/>
            <a:chExt cx="10421695" cy="510733"/>
          </a:xfrm>
        </p:grpSpPr>
        <p:sp>
          <p:nvSpPr>
            <p:cNvPr id="7" name="Google Shape;443;p19">
              <a:extLst>
                <a:ext uri="{FF2B5EF4-FFF2-40B4-BE49-F238E27FC236}">
                  <a16:creationId xmlns:a16="http://schemas.microsoft.com/office/drawing/2014/main" id="{6B38957E-08E4-B343-33C3-713CF6018484}"/>
                </a:ext>
              </a:extLst>
            </p:cNvPr>
            <p:cNvSpPr/>
            <p:nvPr/>
          </p:nvSpPr>
          <p:spPr>
            <a:xfrm>
              <a:off x="674377" y="1225112"/>
              <a:ext cx="10421695" cy="510733"/>
            </a:xfrm>
            <a:prstGeom prst="roundRect">
              <a:avLst>
                <a:gd name="adj" fmla="val 16667"/>
              </a:avLst>
            </a:prstGeom>
            <a:solidFill>
              <a:srgbClr val="D5E8CF"/>
            </a:solidFill>
            <a:ln w="9525" cap="flat" cmpd="sng">
              <a:solidFill>
                <a:srgbClr val="D5E8C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just"/>
              <a:r>
                <a:rPr lang="fr-FR" sz="2400" b="1" spc="-50" noProof="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Wingdings" panose="05000000000000000000" pitchFamily="2" charset="2"/>
                </a:rPr>
                <a:t>       J’organise les mots clés déterminés dans un tableau, en se basant sur leurs natures.</a:t>
              </a:r>
              <a:endParaRPr lang="fr-FR" sz="2400" b="1" spc="-50" noProof="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" name="Ellipse 41">
              <a:extLst>
                <a:ext uri="{FF2B5EF4-FFF2-40B4-BE49-F238E27FC236}">
                  <a16:creationId xmlns:a16="http://schemas.microsoft.com/office/drawing/2014/main" id="{F0DDD60E-3E79-909D-5397-F53424697AFE}"/>
                </a:ext>
              </a:extLst>
            </p:cNvPr>
            <p:cNvSpPr/>
            <p:nvPr/>
          </p:nvSpPr>
          <p:spPr>
            <a:xfrm>
              <a:off x="674378" y="1225112"/>
              <a:ext cx="474698" cy="478193"/>
            </a:xfrm>
            <a:prstGeom prst="ellipse">
              <a:avLst/>
            </a:prstGeom>
            <a:solidFill>
              <a:srgbClr val="46AF48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b="1" noProof="0" dirty="0"/>
                <a:t>2</a:t>
              </a:r>
              <a:endParaRPr lang="fr-FR" b="1" noProof="0" dirty="0"/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678382C7-9A61-9EB2-A511-8A286D04F943}"/>
              </a:ext>
            </a:extLst>
          </p:cNvPr>
          <p:cNvSpPr/>
          <p:nvPr/>
        </p:nvSpPr>
        <p:spPr>
          <a:xfrm>
            <a:off x="321454" y="1859161"/>
            <a:ext cx="11293030" cy="691925"/>
          </a:xfrm>
          <a:prstGeom prst="rect">
            <a:avLst/>
          </a:prstGeom>
          <a:noFill/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000" b="1" noProof="0" dirty="0">
                <a:solidFill>
                  <a:schemeClr val="tx1"/>
                </a:solidFill>
              </a:rPr>
              <a:t>J’organise les mots clés dans un tableau en quatre catégories: phénomène, lieu de déroulement, éléments nécessaires et éléments produits.</a:t>
            </a: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BD2BAF08-CBDE-303C-B78A-7821C9BDB4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6036588"/>
              </p:ext>
            </p:extLst>
          </p:nvPr>
        </p:nvGraphicFramePr>
        <p:xfrm>
          <a:off x="257774" y="3986463"/>
          <a:ext cx="11727147" cy="260684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116238">
                  <a:extLst>
                    <a:ext uri="{9D8B030D-6E8A-4147-A177-3AD203B41FA5}">
                      <a16:colId xmlns:a16="http://schemas.microsoft.com/office/drawing/2014/main" val="679439702"/>
                    </a:ext>
                  </a:extLst>
                </a:gridCol>
                <a:gridCol w="2870303">
                  <a:extLst>
                    <a:ext uri="{9D8B030D-6E8A-4147-A177-3AD203B41FA5}">
                      <a16:colId xmlns:a16="http://schemas.microsoft.com/office/drawing/2014/main" val="3638646435"/>
                    </a:ext>
                  </a:extLst>
                </a:gridCol>
                <a:gridCol w="2870303">
                  <a:extLst>
                    <a:ext uri="{9D8B030D-6E8A-4147-A177-3AD203B41FA5}">
                      <a16:colId xmlns:a16="http://schemas.microsoft.com/office/drawing/2014/main" val="852653285"/>
                    </a:ext>
                  </a:extLst>
                </a:gridCol>
                <a:gridCol w="2870303">
                  <a:extLst>
                    <a:ext uri="{9D8B030D-6E8A-4147-A177-3AD203B41FA5}">
                      <a16:colId xmlns:a16="http://schemas.microsoft.com/office/drawing/2014/main" val="451427646"/>
                    </a:ext>
                  </a:extLst>
                </a:gridCol>
              </a:tblGrid>
              <a:tr h="73993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b="1" noProof="0" dirty="0"/>
                        <a:t>Phénomène 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b="1" noProof="0" dirty="0"/>
                        <a:t>Lieu de déroulement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b="1" noProof="0" dirty="0"/>
                        <a:t>Eléments nécessaires 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fr-FR" sz="2000" b="1" noProof="0" dirty="0"/>
                        <a:t>Eléments produits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6355289"/>
                  </a:ext>
                </a:extLst>
              </a:tr>
              <a:tr h="9746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1" noProof="0" dirty="0"/>
                        <a:t>……………………………..</a:t>
                      </a:r>
                    </a:p>
                    <a:p>
                      <a:endParaRPr lang="fr-FR" sz="2000" b="1" noProof="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b="1" noProof="0" dirty="0"/>
                        <a:t>……………………………..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b="1" noProof="0" dirty="0"/>
                        <a:t>……………………………..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b="1" noProof="0" dirty="0"/>
                        <a:t>……………………………….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4487204"/>
                  </a:ext>
                </a:extLst>
              </a:tr>
              <a:tr h="8922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1" noProof="0" dirty="0"/>
                        <a:t>……………………………..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b="1" noProof="0" dirty="0"/>
                        <a:t>……………………………..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b="1" noProof="0" dirty="0"/>
                        <a:t>……………………………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b="1" noProof="0" dirty="0"/>
                        <a:t>…………………………….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6978277"/>
                  </a:ext>
                </a:extLst>
              </a:tr>
            </a:tbl>
          </a:graphicData>
        </a:graphic>
      </p:graphicFrame>
      <p:sp>
        <p:nvSpPr>
          <p:cNvPr id="13" name="object 73">
            <a:extLst>
              <a:ext uri="{FF2B5EF4-FFF2-40B4-BE49-F238E27FC236}">
                <a16:creationId xmlns:a16="http://schemas.microsoft.com/office/drawing/2014/main" id="{91DA16A8-2CD5-2B6C-819D-6E373A49072F}"/>
              </a:ext>
            </a:extLst>
          </p:cNvPr>
          <p:cNvSpPr txBox="1"/>
          <p:nvPr/>
        </p:nvSpPr>
        <p:spPr>
          <a:xfrm>
            <a:off x="429473" y="3253515"/>
            <a:ext cx="5479967" cy="3821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>
              <a:defRPr sz="2400" b="1">
                <a:solidFill>
                  <a:schemeClr val="accent4"/>
                </a:solidFill>
                <a:latin typeface="Ink Free" panose="03080402000500000000" pitchFamily="66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fr-FR" noProof="0" dirty="0"/>
              <a:t>Lumière – eau - dioxyde de carbone </a:t>
            </a:r>
          </a:p>
        </p:txBody>
      </p:sp>
      <p:sp>
        <p:nvSpPr>
          <p:cNvPr id="16" name="object 73">
            <a:extLst>
              <a:ext uri="{FF2B5EF4-FFF2-40B4-BE49-F238E27FC236}">
                <a16:creationId xmlns:a16="http://schemas.microsoft.com/office/drawing/2014/main" id="{AF641A7E-564F-9D35-EED9-FDE5ACAC3679}"/>
              </a:ext>
            </a:extLst>
          </p:cNvPr>
          <p:cNvSpPr txBox="1"/>
          <p:nvPr/>
        </p:nvSpPr>
        <p:spPr>
          <a:xfrm>
            <a:off x="9160324" y="5737672"/>
            <a:ext cx="138384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fr-FR" sz="2400" b="1" noProof="0" dirty="0">
                <a:solidFill>
                  <a:schemeClr val="accent4"/>
                </a:solidFill>
                <a:latin typeface="Ink Free" panose="03080402000500000000" pitchFamily="66" charset="0"/>
                <a:cs typeface="Calibri"/>
              </a:rPr>
              <a:t> Énergie </a:t>
            </a:r>
          </a:p>
        </p:txBody>
      </p:sp>
      <p:sp>
        <p:nvSpPr>
          <p:cNvPr id="18" name="object 73">
            <a:extLst>
              <a:ext uri="{FF2B5EF4-FFF2-40B4-BE49-F238E27FC236}">
                <a16:creationId xmlns:a16="http://schemas.microsoft.com/office/drawing/2014/main" id="{63985CCF-6062-28AA-0D2E-8D12B66897DE}"/>
              </a:ext>
            </a:extLst>
          </p:cNvPr>
          <p:cNvSpPr txBox="1"/>
          <p:nvPr/>
        </p:nvSpPr>
        <p:spPr>
          <a:xfrm>
            <a:off x="4806952" y="3099258"/>
            <a:ext cx="3145810" cy="7514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>
              <a:defRPr sz="2400" b="1">
                <a:solidFill>
                  <a:schemeClr val="accent4"/>
                </a:solidFill>
                <a:latin typeface="Ink Free" panose="03080402000500000000" pitchFamily="66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fr-FR" noProof="0" dirty="0"/>
              <a:t> - sucre – dioxygène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CD0F520-FE2E-9EDD-C1EF-9F3F39B3D2C7}"/>
              </a:ext>
            </a:extLst>
          </p:cNvPr>
          <p:cNvSpPr/>
          <p:nvPr/>
        </p:nvSpPr>
        <p:spPr>
          <a:xfrm>
            <a:off x="3221589" y="2711995"/>
            <a:ext cx="2630904" cy="4925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noProof="0" dirty="0">
                <a:solidFill>
                  <a:schemeClr val="accent4"/>
                </a:solidFill>
                <a:latin typeface="Ink Free" panose="03080402000500000000" pitchFamily="66" charset="0"/>
              </a:rPr>
              <a:t>La photosynthèse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04D6D43-0923-369F-76F0-AD3466FF0043}"/>
              </a:ext>
            </a:extLst>
          </p:cNvPr>
          <p:cNvSpPr/>
          <p:nvPr/>
        </p:nvSpPr>
        <p:spPr>
          <a:xfrm>
            <a:off x="5609620" y="2722663"/>
            <a:ext cx="3871558" cy="5461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noProof="0" dirty="0">
                <a:solidFill>
                  <a:schemeClr val="accent4"/>
                </a:solidFill>
                <a:latin typeface="Ink Free" panose="03080402000500000000" pitchFamily="66" charset="0"/>
              </a:rPr>
              <a:t>- La respiration cellulaire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4759745-1BC9-73FB-A7FA-4178D33EF07B}"/>
              </a:ext>
            </a:extLst>
          </p:cNvPr>
          <p:cNvSpPr/>
          <p:nvPr/>
        </p:nvSpPr>
        <p:spPr>
          <a:xfrm>
            <a:off x="8848205" y="2635710"/>
            <a:ext cx="2630904" cy="6914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noProof="0" dirty="0">
                <a:solidFill>
                  <a:schemeClr val="accent4"/>
                </a:solidFill>
                <a:latin typeface="Ink Free" panose="03080402000500000000" pitchFamily="66" charset="0"/>
              </a:rPr>
              <a:t>- Le chloroplaste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070156A-68EC-2574-FF24-1E737299CF31}"/>
              </a:ext>
            </a:extLst>
          </p:cNvPr>
          <p:cNvSpPr/>
          <p:nvPr/>
        </p:nvSpPr>
        <p:spPr>
          <a:xfrm>
            <a:off x="7437856" y="3197158"/>
            <a:ext cx="3106315" cy="6914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noProof="0" dirty="0">
                <a:solidFill>
                  <a:schemeClr val="accent4"/>
                </a:solidFill>
                <a:latin typeface="Ink Free" panose="03080402000500000000" pitchFamily="66" charset="0"/>
              </a:rPr>
              <a:t>- La mitochondrie 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DC2C53B-524F-DA7B-D636-5231AE5CE111}"/>
              </a:ext>
            </a:extLst>
          </p:cNvPr>
          <p:cNvSpPr/>
          <p:nvPr/>
        </p:nvSpPr>
        <p:spPr>
          <a:xfrm>
            <a:off x="397012" y="2686794"/>
            <a:ext cx="11365515" cy="11392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noProof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mots clés sont</a:t>
            </a:r>
            <a:r>
              <a:rPr lang="fr-FR" sz="2400" b="1" noProof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endParaRPr lang="fr-FR" sz="2400" b="1" noProof="0" dirty="0">
              <a:solidFill>
                <a:schemeClr val="accent4"/>
              </a:solidFill>
              <a:latin typeface="Ink Free" panose="03080402000500000000" pitchFamily="66" charset="0"/>
            </a:endParaRPr>
          </a:p>
          <a:p>
            <a:endParaRPr lang="fr-FR" sz="2400" b="1" noProof="0" dirty="0">
              <a:solidFill>
                <a:schemeClr val="accent4"/>
              </a:solidFill>
              <a:latin typeface="Ink Free" panose="03080402000500000000" pitchFamily="66" charset="0"/>
            </a:endParaRP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039FF884-ED87-D60C-21C1-F01A9CE44873}"/>
              </a:ext>
            </a:extLst>
          </p:cNvPr>
          <p:cNvSpPr/>
          <p:nvPr/>
        </p:nvSpPr>
        <p:spPr>
          <a:xfrm>
            <a:off x="932501" y="4146868"/>
            <a:ext cx="1971120" cy="49307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2C86A18E-7451-A24C-5EC6-4FCF5DDCFDD0}"/>
              </a:ext>
            </a:extLst>
          </p:cNvPr>
          <p:cNvSpPr/>
          <p:nvPr/>
        </p:nvSpPr>
        <p:spPr>
          <a:xfrm>
            <a:off x="3165724" y="2758937"/>
            <a:ext cx="2443896" cy="49307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93169F1-0075-A97E-CD6B-C840EB42AF9D}"/>
              </a:ext>
            </a:extLst>
          </p:cNvPr>
          <p:cNvSpPr/>
          <p:nvPr/>
        </p:nvSpPr>
        <p:spPr>
          <a:xfrm>
            <a:off x="5852493" y="2769731"/>
            <a:ext cx="2995712" cy="49307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097E498-26B6-FEEC-EFD4-E9BA04B4824E}"/>
              </a:ext>
            </a:extLst>
          </p:cNvPr>
          <p:cNvSpPr/>
          <p:nvPr/>
        </p:nvSpPr>
        <p:spPr>
          <a:xfrm>
            <a:off x="272717" y="5047907"/>
            <a:ext cx="2630904" cy="4925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noProof="0" dirty="0">
                <a:solidFill>
                  <a:schemeClr val="accent4"/>
                </a:solidFill>
                <a:latin typeface="Ink Free" panose="03080402000500000000" pitchFamily="66" charset="0"/>
              </a:rPr>
              <a:t>La photosynthèse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B08E93A-FBA6-DC7D-3E10-0EFD55180649}"/>
              </a:ext>
            </a:extLst>
          </p:cNvPr>
          <p:cNvSpPr/>
          <p:nvPr/>
        </p:nvSpPr>
        <p:spPr>
          <a:xfrm>
            <a:off x="177075" y="5944164"/>
            <a:ext cx="3871558" cy="5461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noProof="0" dirty="0">
                <a:solidFill>
                  <a:schemeClr val="accent4"/>
                </a:solidFill>
                <a:latin typeface="Ink Free" panose="03080402000500000000" pitchFamily="66" charset="0"/>
              </a:rPr>
              <a:t> La respiration cellulaire</a:t>
            </a: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56A3499F-ECD9-B6D1-0B8D-D9BDAC61432F}"/>
              </a:ext>
            </a:extLst>
          </p:cNvPr>
          <p:cNvSpPr/>
          <p:nvPr/>
        </p:nvSpPr>
        <p:spPr>
          <a:xfrm>
            <a:off x="3534692" y="4063159"/>
            <a:ext cx="2544519" cy="49307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C8C57E52-5242-27FC-49B2-C089D614E329}"/>
              </a:ext>
            </a:extLst>
          </p:cNvPr>
          <p:cNvSpPr/>
          <p:nvPr/>
        </p:nvSpPr>
        <p:spPr>
          <a:xfrm>
            <a:off x="9064848" y="2675262"/>
            <a:ext cx="2068077" cy="49307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6FFC97CC-0AF4-E63A-B1B2-5600E9174D9A}"/>
              </a:ext>
            </a:extLst>
          </p:cNvPr>
          <p:cNvSpPr/>
          <p:nvPr/>
        </p:nvSpPr>
        <p:spPr>
          <a:xfrm>
            <a:off x="7640480" y="3309872"/>
            <a:ext cx="2211768" cy="42742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65721B9C-1AA5-691D-5492-491C95487161}"/>
              </a:ext>
            </a:extLst>
          </p:cNvPr>
          <p:cNvSpPr/>
          <p:nvPr/>
        </p:nvSpPr>
        <p:spPr>
          <a:xfrm>
            <a:off x="3444617" y="5040299"/>
            <a:ext cx="2630904" cy="6914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noProof="0" dirty="0">
                <a:solidFill>
                  <a:schemeClr val="accent4"/>
                </a:solidFill>
                <a:latin typeface="Ink Free" panose="03080402000500000000" pitchFamily="66" charset="0"/>
              </a:rPr>
              <a:t>Le chloroplaste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23771FD-E72F-05FF-E30B-3F29EBC02E7E}"/>
              </a:ext>
            </a:extLst>
          </p:cNvPr>
          <p:cNvSpPr/>
          <p:nvPr/>
        </p:nvSpPr>
        <p:spPr>
          <a:xfrm>
            <a:off x="3430970" y="5909941"/>
            <a:ext cx="3106315" cy="6914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noProof="0" dirty="0">
                <a:solidFill>
                  <a:schemeClr val="accent4"/>
                </a:solidFill>
                <a:latin typeface="Ink Free" panose="03080402000500000000" pitchFamily="66" charset="0"/>
              </a:rPr>
              <a:t> La mitochondrie 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691A3849-A7A3-4045-DAF8-3621D2ACA620}"/>
              </a:ext>
            </a:extLst>
          </p:cNvPr>
          <p:cNvSpPr/>
          <p:nvPr/>
        </p:nvSpPr>
        <p:spPr>
          <a:xfrm>
            <a:off x="6379857" y="4078704"/>
            <a:ext cx="2544519" cy="49307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39" name="Rectangle : coins arrondis 38">
            <a:extLst>
              <a:ext uri="{FF2B5EF4-FFF2-40B4-BE49-F238E27FC236}">
                <a16:creationId xmlns:a16="http://schemas.microsoft.com/office/drawing/2014/main" id="{1443F73A-5619-B396-2753-A96446E9DA27}"/>
              </a:ext>
            </a:extLst>
          </p:cNvPr>
          <p:cNvSpPr/>
          <p:nvPr/>
        </p:nvSpPr>
        <p:spPr>
          <a:xfrm>
            <a:off x="9389707" y="4110639"/>
            <a:ext cx="2544519" cy="49307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763E1EA7-10F0-BC40-2907-B2FC36844A5E}"/>
              </a:ext>
            </a:extLst>
          </p:cNvPr>
          <p:cNvSpPr/>
          <p:nvPr/>
        </p:nvSpPr>
        <p:spPr>
          <a:xfrm>
            <a:off x="499768" y="3286233"/>
            <a:ext cx="4583418" cy="44733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41" name="object 73">
            <a:extLst>
              <a:ext uri="{FF2B5EF4-FFF2-40B4-BE49-F238E27FC236}">
                <a16:creationId xmlns:a16="http://schemas.microsoft.com/office/drawing/2014/main" id="{D2D5D242-9B53-6F32-ABFA-68784B07560D}"/>
              </a:ext>
            </a:extLst>
          </p:cNvPr>
          <p:cNvSpPr txBox="1"/>
          <p:nvPr/>
        </p:nvSpPr>
        <p:spPr>
          <a:xfrm>
            <a:off x="6346561" y="4786756"/>
            <a:ext cx="2327958" cy="8740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>
              <a:defRPr sz="2400" b="1">
                <a:solidFill>
                  <a:schemeClr val="accent4"/>
                </a:solidFill>
                <a:latin typeface="Ink Free" panose="03080402000500000000" pitchFamily="66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fr-FR" noProof="0" dirty="0"/>
              <a:t>Lumière – eau - dioxyde de carbone </a:t>
            </a:r>
          </a:p>
        </p:txBody>
      </p:sp>
      <p:sp>
        <p:nvSpPr>
          <p:cNvPr id="44" name="object 73">
            <a:extLst>
              <a:ext uri="{FF2B5EF4-FFF2-40B4-BE49-F238E27FC236}">
                <a16:creationId xmlns:a16="http://schemas.microsoft.com/office/drawing/2014/main" id="{0C75A4A3-3B0F-8498-7A0B-D58B1ADF98D2}"/>
              </a:ext>
            </a:extLst>
          </p:cNvPr>
          <p:cNvSpPr txBox="1"/>
          <p:nvPr/>
        </p:nvSpPr>
        <p:spPr>
          <a:xfrm>
            <a:off x="6167726" y="5830453"/>
            <a:ext cx="2680479" cy="7514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>
              <a:defRPr sz="2400" b="1">
                <a:solidFill>
                  <a:schemeClr val="accent4"/>
                </a:solidFill>
                <a:latin typeface="Ink Free" panose="03080402000500000000" pitchFamily="66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fr-FR" noProof="0" dirty="0"/>
              <a:t> sucre – dioxygène</a:t>
            </a:r>
          </a:p>
        </p:txBody>
      </p:sp>
      <p:sp>
        <p:nvSpPr>
          <p:cNvPr id="45" name="object 73">
            <a:extLst>
              <a:ext uri="{FF2B5EF4-FFF2-40B4-BE49-F238E27FC236}">
                <a16:creationId xmlns:a16="http://schemas.microsoft.com/office/drawing/2014/main" id="{9FCA03CD-7426-C3B1-A57F-1CEE15094418}"/>
              </a:ext>
            </a:extLst>
          </p:cNvPr>
          <p:cNvSpPr txBox="1"/>
          <p:nvPr/>
        </p:nvSpPr>
        <p:spPr>
          <a:xfrm>
            <a:off x="9203930" y="4825779"/>
            <a:ext cx="2680479" cy="7514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>
              <a:defRPr sz="2400" b="1">
                <a:solidFill>
                  <a:schemeClr val="accent4"/>
                </a:solidFill>
                <a:latin typeface="Ink Free" panose="03080402000500000000" pitchFamily="66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fr-FR" noProof="0" dirty="0"/>
              <a:t> sucre – dioxygène</a:t>
            </a:r>
          </a:p>
        </p:txBody>
      </p:sp>
      <p:sp>
        <p:nvSpPr>
          <p:cNvPr id="46" name="object 73">
            <a:extLst>
              <a:ext uri="{FF2B5EF4-FFF2-40B4-BE49-F238E27FC236}">
                <a16:creationId xmlns:a16="http://schemas.microsoft.com/office/drawing/2014/main" id="{D777F5EB-5719-F364-E51F-DFC8CC6C9BD7}"/>
              </a:ext>
            </a:extLst>
          </p:cNvPr>
          <p:cNvSpPr txBox="1"/>
          <p:nvPr/>
        </p:nvSpPr>
        <p:spPr>
          <a:xfrm>
            <a:off x="10301596" y="5443029"/>
            <a:ext cx="1283365" cy="8740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>
              <a:defRPr sz="2400" b="1">
                <a:solidFill>
                  <a:schemeClr val="accent4"/>
                </a:solidFill>
                <a:latin typeface="Ink Free" panose="03080402000500000000" pitchFamily="66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fr-FR" noProof="0" dirty="0"/>
              <a:t>– eau </a:t>
            </a:r>
          </a:p>
        </p:txBody>
      </p:sp>
      <p:sp>
        <p:nvSpPr>
          <p:cNvPr id="47" name="Rectangle : coins arrondis 46">
            <a:extLst>
              <a:ext uri="{FF2B5EF4-FFF2-40B4-BE49-F238E27FC236}">
                <a16:creationId xmlns:a16="http://schemas.microsoft.com/office/drawing/2014/main" id="{EF3B37FF-701A-D5C1-DE02-4666E45FBD7E}"/>
              </a:ext>
            </a:extLst>
          </p:cNvPr>
          <p:cNvSpPr/>
          <p:nvPr/>
        </p:nvSpPr>
        <p:spPr>
          <a:xfrm>
            <a:off x="5085330" y="3284053"/>
            <a:ext cx="2544519" cy="49307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48" name="object 73">
            <a:extLst>
              <a:ext uri="{FF2B5EF4-FFF2-40B4-BE49-F238E27FC236}">
                <a16:creationId xmlns:a16="http://schemas.microsoft.com/office/drawing/2014/main" id="{06559F75-0AC4-F824-3C75-E7D784A66060}"/>
              </a:ext>
            </a:extLst>
          </p:cNvPr>
          <p:cNvSpPr txBox="1"/>
          <p:nvPr/>
        </p:nvSpPr>
        <p:spPr>
          <a:xfrm>
            <a:off x="9047821" y="5880039"/>
            <a:ext cx="2937100" cy="8740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>
              <a:defRPr sz="2400" b="1">
                <a:solidFill>
                  <a:schemeClr val="accent4"/>
                </a:solidFill>
                <a:latin typeface="Ink Free" panose="03080402000500000000" pitchFamily="66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fr-FR" noProof="0" dirty="0"/>
              <a:t>- dioxyde de carbone </a:t>
            </a:r>
          </a:p>
        </p:txBody>
      </p:sp>
    </p:spTree>
    <p:extLst>
      <p:ext uri="{BB962C8B-B14F-4D97-AF65-F5344CB8AC3E}">
        <p14:creationId xmlns:p14="http://schemas.microsoft.com/office/powerpoint/2010/main" val="26620582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8" grpId="0" animBg="1"/>
      <p:bldP spid="29" grpId="0" animBg="1"/>
      <p:bldP spid="30" grpId="0" animBg="1"/>
      <p:bldP spid="31" grpId="0"/>
      <p:bldP spid="32" grpId="0"/>
      <p:bldP spid="33" grpId="0" animBg="1"/>
      <p:bldP spid="34" grpId="0" animBg="1"/>
      <p:bldP spid="35" grpId="0" animBg="1"/>
      <p:bldP spid="36" grpId="0"/>
      <p:bldP spid="37" grpId="0"/>
      <p:bldP spid="38" grpId="0" animBg="1"/>
      <p:bldP spid="39" grpId="0" animBg="1"/>
      <p:bldP spid="40" grpId="0" animBg="1"/>
      <p:bldP spid="40" grpId="1" animBg="1"/>
      <p:bldP spid="41" grpId="0"/>
      <p:bldP spid="44" grpId="0"/>
      <p:bldP spid="45" grpId="0"/>
      <p:bldP spid="46" grpId="0"/>
      <p:bldP spid="47" grpId="0" animBg="1"/>
      <p:bldP spid="47" grpId="1" animBg="1"/>
      <p:bldP spid="4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1A70C0-6150-A5E7-9D2F-3542113CE7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BD82131F-3729-16ED-A412-CA30F9812F73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M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3" name="Image 9">
            <a:extLst>
              <a:ext uri="{FF2B5EF4-FFF2-40B4-BE49-F238E27FC236}">
                <a16:creationId xmlns:a16="http://schemas.microsoft.com/office/drawing/2014/main" id="{D67FE2B1-F5BD-512B-6815-14CBD9A8F2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9209" y="924848"/>
            <a:ext cx="583170" cy="583170"/>
          </a:xfrm>
          <a:prstGeom prst="rect">
            <a:avLst/>
          </a:prstGeom>
        </p:spPr>
      </p:pic>
      <p:grpSp>
        <p:nvGrpSpPr>
          <p:cNvPr id="44" name="Groupe 43">
            <a:extLst>
              <a:ext uri="{FF2B5EF4-FFF2-40B4-BE49-F238E27FC236}">
                <a16:creationId xmlns:a16="http://schemas.microsoft.com/office/drawing/2014/main" id="{E0ACB304-61C8-C09F-7C45-25CAEBC06AF9}"/>
              </a:ext>
            </a:extLst>
          </p:cNvPr>
          <p:cNvGrpSpPr/>
          <p:nvPr/>
        </p:nvGrpSpPr>
        <p:grpSpPr>
          <a:xfrm>
            <a:off x="369579" y="1016765"/>
            <a:ext cx="10889920" cy="510733"/>
            <a:chOff x="674377" y="1225112"/>
            <a:chExt cx="10889920" cy="510733"/>
          </a:xfrm>
        </p:grpSpPr>
        <p:sp>
          <p:nvSpPr>
            <p:cNvPr id="45" name="Google Shape;443;p19">
              <a:extLst>
                <a:ext uri="{FF2B5EF4-FFF2-40B4-BE49-F238E27FC236}">
                  <a16:creationId xmlns:a16="http://schemas.microsoft.com/office/drawing/2014/main" id="{3837D86E-BBCB-4926-6D42-D626C8ED17D0}"/>
                </a:ext>
              </a:extLst>
            </p:cNvPr>
            <p:cNvSpPr/>
            <p:nvPr/>
          </p:nvSpPr>
          <p:spPr>
            <a:xfrm>
              <a:off x="674377" y="1225112"/>
              <a:ext cx="10889920" cy="510733"/>
            </a:xfrm>
            <a:prstGeom prst="roundRect">
              <a:avLst>
                <a:gd name="adj" fmla="val 16667"/>
              </a:avLst>
            </a:prstGeom>
            <a:solidFill>
              <a:srgbClr val="D5E8CF"/>
            </a:solidFill>
            <a:ln w="9525" cap="flat" cmpd="sng">
              <a:solidFill>
                <a:srgbClr val="D5E8C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just"/>
              <a:r>
                <a:rPr lang="fr-FR" sz="2400" b="1" spc="-50" noProof="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Wingdings" panose="05000000000000000000" pitchFamily="2" charset="2"/>
                </a:rPr>
                <a:t>       Je réalise</a:t>
              </a:r>
              <a:r>
                <a:rPr lang="fr-FR" sz="2400" b="1" spc="-50" noProof="0" dirty="0">
                  <a:solidFill>
                    <a:srgbClr val="002060"/>
                  </a:solidFill>
                  <a:ea typeface="Calibri"/>
                  <a:cs typeface="Calibri"/>
                  <a:sym typeface="Wingdings" panose="05000000000000000000" pitchFamily="2" charset="2"/>
                </a:rPr>
                <a:t> le schéma de synthèse du cycle de la matière</a:t>
              </a:r>
              <a:r>
                <a:rPr lang="fr-FR" sz="2400" b="1" spc="-50" noProof="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:</a:t>
              </a:r>
            </a:p>
          </p:txBody>
        </p:sp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269BC6F7-5FA2-323B-F285-2CE736F2FE00}"/>
                </a:ext>
              </a:extLst>
            </p:cNvPr>
            <p:cNvSpPr/>
            <p:nvPr/>
          </p:nvSpPr>
          <p:spPr>
            <a:xfrm>
              <a:off x="674378" y="1225112"/>
              <a:ext cx="474698" cy="478193"/>
            </a:xfrm>
            <a:prstGeom prst="ellipse">
              <a:avLst/>
            </a:prstGeom>
            <a:solidFill>
              <a:srgbClr val="46AF48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b="1" noProof="0" dirty="0"/>
                <a:t>3</a:t>
              </a:r>
              <a:endParaRPr lang="fr-FR" b="1" noProof="0" dirty="0"/>
            </a:p>
          </p:txBody>
        </p: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DE1602B0-5C11-FB2E-5C84-FE2FE10D82A5}"/>
              </a:ext>
            </a:extLst>
          </p:cNvPr>
          <p:cNvSpPr txBox="1"/>
          <p:nvPr/>
        </p:nvSpPr>
        <p:spPr>
          <a:xfrm>
            <a:off x="932501" y="327639"/>
            <a:ext cx="1032699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La troisième étape est : </a:t>
            </a:r>
            <a:endParaRPr lang="fr-FR" sz="2000" noProof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C8321D4A-B013-9005-6429-28DD9C662AA6}"/>
              </a:ext>
            </a:extLst>
          </p:cNvPr>
          <p:cNvSpPr/>
          <p:nvPr/>
        </p:nvSpPr>
        <p:spPr>
          <a:xfrm>
            <a:off x="335373" y="1794654"/>
            <a:ext cx="11293030" cy="691925"/>
          </a:xfrm>
          <a:prstGeom prst="rect">
            <a:avLst/>
          </a:prstGeom>
          <a:noFill/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000" b="1" noProof="0" dirty="0">
                <a:solidFill>
                  <a:schemeClr val="tx1"/>
                </a:solidFill>
              </a:rPr>
              <a:t>J’utilise des formes différentes et des flèches pour représenter les informations.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D85CEB83-7CE4-56AA-7655-08F2A1CF60F3}"/>
              </a:ext>
            </a:extLst>
          </p:cNvPr>
          <p:cNvSpPr/>
          <p:nvPr/>
        </p:nvSpPr>
        <p:spPr>
          <a:xfrm>
            <a:off x="357568" y="2919934"/>
            <a:ext cx="1860125" cy="499652"/>
          </a:xfrm>
          <a:prstGeom prst="rect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8" name="Rectangle : coins arrondis 67">
            <a:extLst>
              <a:ext uri="{FF2B5EF4-FFF2-40B4-BE49-F238E27FC236}">
                <a16:creationId xmlns:a16="http://schemas.microsoft.com/office/drawing/2014/main" id="{70F31314-3079-9847-68C1-DBB1E0B355E2}"/>
              </a:ext>
            </a:extLst>
          </p:cNvPr>
          <p:cNvSpPr/>
          <p:nvPr/>
        </p:nvSpPr>
        <p:spPr>
          <a:xfrm>
            <a:off x="333003" y="3832112"/>
            <a:ext cx="1928324" cy="518774"/>
          </a:xfrm>
          <a:prstGeom prst="roundRect">
            <a:avLst/>
          </a:prstGeom>
          <a:noFill/>
          <a:ln w="25400" cap="flat" cmpd="sng" algn="ctr">
            <a:solidFill>
              <a:srgbClr val="9BBB59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9" name="Ellipse 68">
            <a:extLst>
              <a:ext uri="{FF2B5EF4-FFF2-40B4-BE49-F238E27FC236}">
                <a16:creationId xmlns:a16="http://schemas.microsoft.com/office/drawing/2014/main" id="{222FC77C-65CD-E632-C8A0-A5C0187965E5}"/>
              </a:ext>
            </a:extLst>
          </p:cNvPr>
          <p:cNvSpPr/>
          <p:nvPr/>
        </p:nvSpPr>
        <p:spPr>
          <a:xfrm>
            <a:off x="924719" y="4763412"/>
            <a:ext cx="685800" cy="415623"/>
          </a:xfrm>
          <a:prstGeom prst="ellipse">
            <a:avLst/>
          </a:prstGeom>
          <a:noFill/>
          <a:ln w="25400" cap="flat" cmpd="sng" algn="ctr">
            <a:solidFill>
              <a:srgbClr val="4F81BD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75" name="Connecteur droit avec flèche 74">
            <a:extLst>
              <a:ext uri="{FF2B5EF4-FFF2-40B4-BE49-F238E27FC236}">
                <a16:creationId xmlns:a16="http://schemas.microsoft.com/office/drawing/2014/main" id="{961637D6-8ADC-8961-78FA-3A94D2824DA1}"/>
              </a:ext>
            </a:extLst>
          </p:cNvPr>
          <p:cNvCxnSpPr/>
          <p:nvPr/>
        </p:nvCxnSpPr>
        <p:spPr>
          <a:xfrm>
            <a:off x="721895" y="5716834"/>
            <a:ext cx="1235242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Connecteur droit avec flèche 75">
            <a:extLst>
              <a:ext uri="{FF2B5EF4-FFF2-40B4-BE49-F238E27FC236}">
                <a16:creationId xmlns:a16="http://schemas.microsoft.com/office/drawing/2014/main" id="{A618706D-1EF1-DCCC-099C-C4B57FFA7647}"/>
              </a:ext>
            </a:extLst>
          </p:cNvPr>
          <p:cNvCxnSpPr/>
          <p:nvPr/>
        </p:nvCxnSpPr>
        <p:spPr>
          <a:xfrm>
            <a:off x="682020" y="6157992"/>
            <a:ext cx="1235242" cy="0"/>
          </a:xfrm>
          <a:prstGeom prst="straightConnector1">
            <a:avLst/>
          </a:prstGeom>
          <a:ln w="381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Rectangle 76">
            <a:extLst>
              <a:ext uri="{FF2B5EF4-FFF2-40B4-BE49-F238E27FC236}">
                <a16:creationId xmlns:a16="http://schemas.microsoft.com/office/drawing/2014/main" id="{E16582C7-6652-E9A4-06A5-89298708BDDD}"/>
              </a:ext>
            </a:extLst>
          </p:cNvPr>
          <p:cNvSpPr/>
          <p:nvPr/>
        </p:nvSpPr>
        <p:spPr>
          <a:xfrm>
            <a:off x="2470484" y="2842825"/>
            <a:ext cx="5823124" cy="633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noProof="0" dirty="0">
                <a:solidFill>
                  <a:schemeClr val="tx1"/>
                </a:solidFill>
              </a:rPr>
              <a:t>Pour représenter les organites cellulaires.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84D4946B-D38A-6437-C117-6C1CE7F61986}"/>
              </a:ext>
            </a:extLst>
          </p:cNvPr>
          <p:cNvSpPr/>
          <p:nvPr/>
        </p:nvSpPr>
        <p:spPr>
          <a:xfrm>
            <a:off x="2261327" y="3787954"/>
            <a:ext cx="5261811" cy="633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noProof="0" dirty="0">
                <a:solidFill>
                  <a:schemeClr val="tx1"/>
                </a:solidFill>
              </a:rPr>
              <a:t>Pour représenter les phénomènes. 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0170460A-81C4-216C-3C87-ED04B3E56F9F}"/>
              </a:ext>
            </a:extLst>
          </p:cNvPr>
          <p:cNvSpPr/>
          <p:nvPr/>
        </p:nvSpPr>
        <p:spPr>
          <a:xfrm>
            <a:off x="2470484" y="4545995"/>
            <a:ext cx="7427496" cy="633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noProof="0" dirty="0">
                <a:solidFill>
                  <a:schemeClr val="tx1"/>
                </a:solidFill>
              </a:rPr>
              <a:t>Pour représenter les éléments nécessaires ou produits. 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D6288A5F-D5B0-6A87-321A-B5E0546F4107}"/>
              </a:ext>
            </a:extLst>
          </p:cNvPr>
          <p:cNvSpPr/>
          <p:nvPr/>
        </p:nvSpPr>
        <p:spPr>
          <a:xfrm>
            <a:off x="2470484" y="5491124"/>
            <a:ext cx="5261811" cy="633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noProof="0" dirty="0">
                <a:solidFill>
                  <a:schemeClr val="tx1"/>
                </a:solidFill>
              </a:rPr>
              <a:t>Pour représenter le sens de passage.</a:t>
            </a:r>
          </a:p>
        </p:txBody>
      </p:sp>
    </p:spTree>
    <p:extLst>
      <p:ext uri="{BB962C8B-B14F-4D97-AF65-F5344CB8AC3E}">
        <p14:creationId xmlns:p14="http://schemas.microsoft.com/office/powerpoint/2010/main" val="39408409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54D1CD-7C03-FE85-80F1-C6F88243EE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A4C2E174-C227-6039-0FB7-E4F87CC4CCC2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M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3" name="Image 9">
            <a:extLst>
              <a:ext uri="{FF2B5EF4-FFF2-40B4-BE49-F238E27FC236}">
                <a16:creationId xmlns:a16="http://schemas.microsoft.com/office/drawing/2014/main" id="{3BC632C2-76C0-6452-3951-255C464F78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9209" y="924848"/>
            <a:ext cx="583170" cy="583170"/>
          </a:xfrm>
          <a:prstGeom prst="rect">
            <a:avLst/>
          </a:prstGeom>
        </p:spPr>
      </p:pic>
      <p:grpSp>
        <p:nvGrpSpPr>
          <p:cNvPr id="44" name="Groupe 43">
            <a:extLst>
              <a:ext uri="{FF2B5EF4-FFF2-40B4-BE49-F238E27FC236}">
                <a16:creationId xmlns:a16="http://schemas.microsoft.com/office/drawing/2014/main" id="{C92846FC-4515-86B0-E46A-EDF1B228B2A8}"/>
              </a:ext>
            </a:extLst>
          </p:cNvPr>
          <p:cNvGrpSpPr/>
          <p:nvPr/>
        </p:nvGrpSpPr>
        <p:grpSpPr>
          <a:xfrm>
            <a:off x="369579" y="1016765"/>
            <a:ext cx="10889920" cy="510733"/>
            <a:chOff x="674377" y="1225112"/>
            <a:chExt cx="10889920" cy="510733"/>
          </a:xfrm>
        </p:grpSpPr>
        <p:sp>
          <p:nvSpPr>
            <p:cNvPr id="45" name="Google Shape;443;p19">
              <a:extLst>
                <a:ext uri="{FF2B5EF4-FFF2-40B4-BE49-F238E27FC236}">
                  <a16:creationId xmlns:a16="http://schemas.microsoft.com/office/drawing/2014/main" id="{9592F191-ABC5-9C86-E831-FEE7E5B4460A}"/>
                </a:ext>
              </a:extLst>
            </p:cNvPr>
            <p:cNvSpPr/>
            <p:nvPr/>
          </p:nvSpPr>
          <p:spPr>
            <a:xfrm>
              <a:off x="674377" y="1225112"/>
              <a:ext cx="10889920" cy="510733"/>
            </a:xfrm>
            <a:prstGeom prst="roundRect">
              <a:avLst>
                <a:gd name="adj" fmla="val 16667"/>
              </a:avLst>
            </a:prstGeom>
            <a:solidFill>
              <a:srgbClr val="D5E8CF"/>
            </a:solidFill>
            <a:ln w="9525" cap="flat" cmpd="sng">
              <a:solidFill>
                <a:srgbClr val="D5E8C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just"/>
              <a:r>
                <a:rPr lang="fr-FR" sz="2400" b="1" spc="-50" noProof="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Wingdings" panose="05000000000000000000" pitchFamily="2" charset="2"/>
                </a:rPr>
                <a:t>       Je réalise</a:t>
              </a:r>
              <a:r>
                <a:rPr lang="fr-FR" sz="2400" b="1" spc="-50" noProof="0" dirty="0">
                  <a:solidFill>
                    <a:srgbClr val="002060"/>
                  </a:solidFill>
                  <a:ea typeface="Calibri"/>
                  <a:cs typeface="Calibri"/>
                  <a:sym typeface="Wingdings" panose="05000000000000000000" pitchFamily="2" charset="2"/>
                </a:rPr>
                <a:t> le schéma de synthèse du cycle de la matière</a:t>
              </a:r>
              <a:r>
                <a:rPr lang="fr-FR" sz="2400" b="1" spc="-50" noProof="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:</a:t>
              </a:r>
            </a:p>
          </p:txBody>
        </p:sp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C8487811-5042-A821-2951-865D52B4349A}"/>
                </a:ext>
              </a:extLst>
            </p:cNvPr>
            <p:cNvSpPr/>
            <p:nvPr/>
          </p:nvSpPr>
          <p:spPr>
            <a:xfrm>
              <a:off x="674378" y="1225112"/>
              <a:ext cx="474698" cy="478193"/>
            </a:xfrm>
            <a:prstGeom prst="ellipse">
              <a:avLst/>
            </a:prstGeom>
            <a:solidFill>
              <a:srgbClr val="46AF48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b="1" noProof="0" dirty="0"/>
                <a:t>3</a:t>
              </a:r>
              <a:endParaRPr lang="fr-FR" b="1" noProof="0" dirty="0"/>
            </a:p>
          </p:txBody>
        </p: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BA56D700-4BE1-14CA-AB7B-6835AD94E60A}"/>
              </a:ext>
            </a:extLst>
          </p:cNvPr>
          <p:cNvSpPr txBox="1"/>
          <p:nvPr/>
        </p:nvSpPr>
        <p:spPr>
          <a:xfrm>
            <a:off x="932501" y="327639"/>
            <a:ext cx="1032699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La troisième étape est : </a:t>
            </a:r>
            <a:endParaRPr lang="fr-FR" sz="2000" noProof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0F84714A-ED2D-3833-A2AA-851718ECA969}"/>
              </a:ext>
            </a:extLst>
          </p:cNvPr>
          <p:cNvSpPr/>
          <p:nvPr/>
        </p:nvSpPr>
        <p:spPr>
          <a:xfrm>
            <a:off x="369578" y="1462990"/>
            <a:ext cx="10666114" cy="7244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000" b="1" noProof="0" dirty="0">
                <a:solidFill>
                  <a:schemeClr val="tx1"/>
                </a:solidFill>
              </a:rPr>
              <a:t>Je commence par représenter l’un des deux phénomènes (la photosynthèse par exemple).</a:t>
            </a:r>
          </a:p>
        </p:txBody>
      </p:sp>
      <p:sp>
        <p:nvSpPr>
          <p:cNvPr id="78" name="Rectangle : coins arrondis 77">
            <a:extLst>
              <a:ext uri="{FF2B5EF4-FFF2-40B4-BE49-F238E27FC236}">
                <a16:creationId xmlns:a16="http://schemas.microsoft.com/office/drawing/2014/main" id="{65972EC7-E6DC-6799-0A33-764C05F8CEF1}"/>
              </a:ext>
            </a:extLst>
          </p:cNvPr>
          <p:cNvSpPr/>
          <p:nvPr/>
        </p:nvSpPr>
        <p:spPr>
          <a:xfrm>
            <a:off x="265019" y="2323176"/>
            <a:ext cx="2546706" cy="1731371"/>
          </a:xfrm>
          <a:prstGeom prst="round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noProof="0" dirty="0">
                <a:solidFill>
                  <a:schemeClr val="tx1"/>
                </a:solidFill>
              </a:rPr>
              <a:t>1. Je mets l’organite responsable de la photosynthèse dans le cadre approprié aux organites</a:t>
            </a:r>
          </a:p>
        </p:txBody>
      </p:sp>
      <p:sp>
        <p:nvSpPr>
          <p:cNvPr id="79" name="Rectangle : coins arrondis 78">
            <a:extLst>
              <a:ext uri="{FF2B5EF4-FFF2-40B4-BE49-F238E27FC236}">
                <a16:creationId xmlns:a16="http://schemas.microsoft.com/office/drawing/2014/main" id="{55EC3753-C475-4AE3-9ED3-2652BA589A38}"/>
              </a:ext>
            </a:extLst>
          </p:cNvPr>
          <p:cNvSpPr/>
          <p:nvPr/>
        </p:nvSpPr>
        <p:spPr>
          <a:xfrm>
            <a:off x="265019" y="4495168"/>
            <a:ext cx="3144549" cy="2035194"/>
          </a:xfrm>
          <a:prstGeom prst="round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noProof="0" dirty="0">
                <a:solidFill>
                  <a:schemeClr val="tx1"/>
                </a:solidFill>
              </a:rPr>
              <a:t>2. Je mets dans les formes  appropriées, les éléments nécessaires à la photosynthèse d’un côté et les éléments produits de l’autre côté.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E9439C9C-E69D-9729-EA85-58DB53D89F40}"/>
              </a:ext>
            </a:extLst>
          </p:cNvPr>
          <p:cNvSpPr/>
          <p:nvPr/>
        </p:nvSpPr>
        <p:spPr>
          <a:xfrm>
            <a:off x="5519571" y="3190513"/>
            <a:ext cx="1860125" cy="49965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noProof="0" dirty="0">
                <a:solidFill>
                  <a:schemeClr val="tx1"/>
                </a:solidFill>
              </a:rPr>
              <a:t>Chloroplaste</a:t>
            </a:r>
          </a:p>
        </p:txBody>
      </p:sp>
      <p:sp>
        <p:nvSpPr>
          <p:cNvPr id="53" name="Ellipse 52">
            <a:extLst>
              <a:ext uri="{FF2B5EF4-FFF2-40B4-BE49-F238E27FC236}">
                <a16:creationId xmlns:a16="http://schemas.microsoft.com/office/drawing/2014/main" id="{294DA1C9-83EF-E83E-81E7-7B3DA505E421}"/>
              </a:ext>
            </a:extLst>
          </p:cNvPr>
          <p:cNvSpPr/>
          <p:nvPr/>
        </p:nvSpPr>
        <p:spPr>
          <a:xfrm>
            <a:off x="3084280" y="3903072"/>
            <a:ext cx="1106195" cy="573317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noProof="0" dirty="0">
                <a:solidFill>
                  <a:schemeClr val="tx1"/>
                </a:solidFill>
              </a:rPr>
              <a:t>CO</a:t>
            </a:r>
            <a:r>
              <a:rPr lang="fr-FR" b="1" baseline="-25000" noProof="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55" name="Ellipse 54">
            <a:extLst>
              <a:ext uri="{FF2B5EF4-FFF2-40B4-BE49-F238E27FC236}">
                <a16:creationId xmlns:a16="http://schemas.microsoft.com/office/drawing/2014/main" id="{65B0AB4C-0939-52A3-3B29-105A2BCDAE94}"/>
              </a:ext>
            </a:extLst>
          </p:cNvPr>
          <p:cNvSpPr/>
          <p:nvPr/>
        </p:nvSpPr>
        <p:spPr>
          <a:xfrm>
            <a:off x="4381285" y="3952511"/>
            <a:ext cx="1091743" cy="542927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noProof="0" dirty="0">
                <a:solidFill>
                  <a:schemeClr val="tx1"/>
                </a:solidFill>
              </a:rPr>
              <a:t>Eau </a:t>
            </a:r>
          </a:p>
        </p:txBody>
      </p:sp>
      <p:sp>
        <p:nvSpPr>
          <p:cNvPr id="56" name="Ellipse 55">
            <a:extLst>
              <a:ext uri="{FF2B5EF4-FFF2-40B4-BE49-F238E27FC236}">
                <a16:creationId xmlns:a16="http://schemas.microsoft.com/office/drawing/2014/main" id="{2336614C-C892-151E-DA50-ADC94F4C25E9}"/>
              </a:ext>
            </a:extLst>
          </p:cNvPr>
          <p:cNvSpPr/>
          <p:nvPr/>
        </p:nvSpPr>
        <p:spPr>
          <a:xfrm>
            <a:off x="7681357" y="3903069"/>
            <a:ext cx="811550" cy="567271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noProof="0" dirty="0">
                <a:solidFill>
                  <a:schemeClr val="tx1"/>
                </a:solidFill>
              </a:rPr>
              <a:t>O</a:t>
            </a:r>
            <a:r>
              <a:rPr lang="fr-FR" b="1" baseline="-25000" noProof="0" dirty="0">
                <a:solidFill>
                  <a:schemeClr val="tx1"/>
                </a:solidFill>
              </a:rPr>
              <a:t>2</a:t>
            </a:r>
            <a:r>
              <a:rPr lang="fr-FR" b="1" noProof="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57" name="Ellipse 56">
            <a:extLst>
              <a:ext uri="{FF2B5EF4-FFF2-40B4-BE49-F238E27FC236}">
                <a16:creationId xmlns:a16="http://schemas.microsoft.com/office/drawing/2014/main" id="{E42580D9-83D7-E949-95CB-00B59B0E4FB7}"/>
              </a:ext>
            </a:extLst>
          </p:cNvPr>
          <p:cNvSpPr/>
          <p:nvPr/>
        </p:nvSpPr>
        <p:spPr>
          <a:xfrm>
            <a:off x="8574468" y="3852874"/>
            <a:ext cx="1028399" cy="63304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noProof="0" dirty="0">
                <a:solidFill>
                  <a:schemeClr val="tx1"/>
                </a:solidFill>
              </a:rPr>
              <a:t>Sucre  </a:t>
            </a:r>
          </a:p>
        </p:txBody>
      </p:sp>
      <p:sp>
        <p:nvSpPr>
          <p:cNvPr id="58" name="Ellipse 57">
            <a:extLst>
              <a:ext uri="{FF2B5EF4-FFF2-40B4-BE49-F238E27FC236}">
                <a16:creationId xmlns:a16="http://schemas.microsoft.com/office/drawing/2014/main" id="{CB5D78CA-6A8F-D441-C62A-811AB4829F0F}"/>
              </a:ext>
            </a:extLst>
          </p:cNvPr>
          <p:cNvSpPr/>
          <p:nvPr/>
        </p:nvSpPr>
        <p:spPr>
          <a:xfrm>
            <a:off x="3478792" y="2323176"/>
            <a:ext cx="1734434" cy="867337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noProof="0" dirty="0">
                <a:solidFill>
                  <a:schemeClr val="tx1"/>
                </a:solidFill>
              </a:rPr>
              <a:t>Lumière  </a:t>
            </a:r>
          </a:p>
        </p:txBody>
      </p:sp>
      <p:cxnSp>
        <p:nvCxnSpPr>
          <p:cNvPr id="59" name="Connecteur : en angle 58">
            <a:extLst>
              <a:ext uri="{FF2B5EF4-FFF2-40B4-BE49-F238E27FC236}">
                <a16:creationId xmlns:a16="http://schemas.microsoft.com/office/drawing/2014/main" id="{5FB686B7-0243-8330-B05B-C1988C4397BA}"/>
              </a:ext>
            </a:extLst>
          </p:cNvPr>
          <p:cNvCxnSpPr>
            <a:cxnSpLocks/>
            <a:stCxn id="51" idx="3"/>
            <a:endCxn id="56" idx="0"/>
          </p:cNvCxnSpPr>
          <p:nvPr/>
        </p:nvCxnSpPr>
        <p:spPr>
          <a:xfrm>
            <a:off x="7379696" y="3440339"/>
            <a:ext cx="707436" cy="462730"/>
          </a:xfrm>
          <a:prstGeom prst="bentConnector2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0" name="Connecteur : en angle 59">
            <a:extLst>
              <a:ext uri="{FF2B5EF4-FFF2-40B4-BE49-F238E27FC236}">
                <a16:creationId xmlns:a16="http://schemas.microsoft.com/office/drawing/2014/main" id="{B72A71E3-2D75-C439-5E95-ADEDF1797C14}"/>
              </a:ext>
            </a:extLst>
          </p:cNvPr>
          <p:cNvCxnSpPr>
            <a:cxnSpLocks/>
            <a:endCxn id="57" idx="0"/>
          </p:cNvCxnSpPr>
          <p:nvPr/>
        </p:nvCxnSpPr>
        <p:spPr>
          <a:xfrm>
            <a:off x="7379696" y="3266713"/>
            <a:ext cx="1708972" cy="586161"/>
          </a:xfrm>
          <a:prstGeom prst="bentConnector2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3" name="Connecteur : en angle 62">
            <a:extLst>
              <a:ext uri="{FF2B5EF4-FFF2-40B4-BE49-F238E27FC236}">
                <a16:creationId xmlns:a16="http://schemas.microsoft.com/office/drawing/2014/main" id="{5824869D-7646-0D69-E850-FC5186C2B045}"/>
              </a:ext>
            </a:extLst>
          </p:cNvPr>
          <p:cNvCxnSpPr>
            <a:cxnSpLocks/>
            <a:stCxn id="55" idx="0"/>
            <a:endCxn id="51" idx="1"/>
          </p:cNvCxnSpPr>
          <p:nvPr/>
        </p:nvCxnSpPr>
        <p:spPr>
          <a:xfrm rot="5400000" flipH="1" flipV="1">
            <a:off x="4967278" y="3400218"/>
            <a:ext cx="512172" cy="592414"/>
          </a:xfrm>
          <a:prstGeom prst="bentConnector2">
            <a:avLst/>
          </a:prstGeom>
          <a:ln w="28575">
            <a:solidFill>
              <a:schemeClr val="accent3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 : en angle 64">
            <a:extLst>
              <a:ext uri="{FF2B5EF4-FFF2-40B4-BE49-F238E27FC236}">
                <a16:creationId xmlns:a16="http://schemas.microsoft.com/office/drawing/2014/main" id="{E4EA18E6-F196-BBC4-6D97-689C0ACE3BAA}"/>
              </a:ext>
            </a:extLst>
          </p:cNvPr>
          <p:cNvCxnSpPr>
            <a:cxnSpLocks/>
            <a:stCxn id="53" idx="0"/>
          </p:cNvCxnSpPr>
          <p:nvPr/>
        </p:nvCxnSpPr>
        <p:spPr>
          <a:xfrm rot="5400000" flipH="1" flipV="1">
            <a:off x="4300262" y="2676518"/>
            <a:ext cx="563670" cy="1889438"/>
          </a:xfrm>
          <a:prstGeom prst="bentConnector2">
            <a:avLst/>
          </a:prstGeom>
          <a:ln w="28575">
            <a:solidFill>
              <a:schemeClr val="accent3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Connecteur : en angle 70">
            <a:extLst>
              <a:ext uri="{FF2B5EF4-FFF2-40B4-BE49-F238E27FC236}">
                <a16:creationId xmlns:a16="http://schemas.microsoft.com/office/drawing/2014/main" id="{572ED6C5-EB61-EA86-D7E1-E4F38ACAA3CA}"/>
              </a:ext>
            </a:extLst>
          </p:cNvPr>
          <p:cNvCxnSpPr>
            <a:cxnSpLocks/>
            <a:stCxn id="58" idx="6"/>
            <a:endCxn id="51" idx="0"/>
          </p:cNvCxnSpPr>
          <p:nvPr/>
        </p:nvCxnSpPr>
        <p:spPr>
          <a:xfrm>
            <a:off x="5213226" y="2756845"/>
            <a:ext cx="1236408" cy="433668"/>
          </a:xfrm>
          <a:prstGeom prst="bentConnector2">
            <a:avLst/>
          </a:prstGeom>
          <a:ln w="28575">
            <a:solidFill>
              <a:schemeClr val="accent3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Rectangle : coins arrondis 72">
            <a:extLst>
              <a:ext uri="{FF2B5EF4-FFF2-40B4-BE49-F238E27FC236}">
                <a16:creationId xmlns:a16="http://schemas.microsoft.com/office/drawing/2014/main" id="{1220D467-0D61-F2AE-DD18-0E988BDAD45E}"/>
              </a:ext>
            </a:extLst>
          </p:cNvPr>
          <p:cNvSpPr/>
          <p:nvPr/>
        </p:nvSpPr>
        <p:spPr>
          <a:xfrm>
            <a:off x="7094005" y="2555932"/>
            <a:ext cx="2180125" cy="487947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noProof="0" dirty="0">
                <a:solidFill>
                  <a:schemeClr val="tx1"/>
                </a:solidFill>
              </a:rPr>
              <a:t>Photosynthèse</a:t>
            </a:r>
          </a:p>
        </p:txBody>
      </p:sp>
      <p:pic>
        <p:nvPicPr>
          <p:cNvPr id="81" name="Image 80">
            <a:extLst>
              <a:ext uri="{FF2B5EF4-FFF2-40B4-BE49-F238E27FC236}">
                <a16:creationId xmlns:a16="http://schemas.microsoft.com/office/drawing/2014/main" id="{20F041D6-67CB-4998-B73A-C42FBC56FC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7692" l="10000" r="91579">
                        <a14:foregroundMark x1="57895" y1="96923" x2="77368" y2="94615"/>
                        <a14:foregroundMark x1="13158" y1="76154" x2="38421" y2="90000"/>
                        <a14:foregroundMark x1="38421" y1="90000" x2="42105" y2="90000"/>
                        <a14:foregroundMark x1="92105" y1="52308" x2="90526" y2="82308"/>
                        <a14:foregroundMark x1="42105" y1="92308" x2="60526" y2="97692"/>
                        <a14:foregroundMark x1="82632" y1="93077" x2="90526" y2="7923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56253" y="3358487"/>
            <a:ext cx="1091742" cy="746981"/>
          </a:xfrm>
          <a:prstGeom prst="rect">
            <a:avLst/>
          </a:prstGeom>
        </p:spPr>
      </p:pic>
      <p:sp>
        <p:nvSpPr>
          <p:cNvPr id="101" name="Rectangle : coins arrondis 100">
            <a:extLst>
              <a:ext uri="{FF2B5EF4-FFF2-40B4-BE49-F238E27FC236}">
                <a16:creationId xmlns:a16="http://schemas.microsoft.com/office/drawing/2014/main" id="{8A3AD26D-BA26-0FA9-0372-81E4A2A3F340}"/>
              </a:ext>
            </a:extLst>
          </p:cNvPr>
          <p:cNvSpPr/>
          <p:nvPr/>
        </p:nvSpPr>
        <p:spPr>
          <a:xfrm>
            <a:off x="4935823" y="5119601"/>
            <a:ext cx="3248244" cy="1443267"/>
          </a:xfrm>
          <a:prstGeom prst="round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noProof="0" dirty="0">
                <a:solidFill>
                  <a:schemeClr val="tx1"/>
                </a:solidFill>
              </a:rPr>
              <a:t>3. J’utilise des flèches bleues pour lier les éléments nécessaires à l’organite cellulaire.</a:t>
            </a:r>
          </a:p>
        </p:txBody>
      </p:sp>
      <p:sp>
        <p:nvSpPr>
          <p:cNvPr id="102" name="Rectangle : coins arrondis 101">
            <a:extLst>
              <a:ext uri="{FF2B5EF4-FFF2-40B4-BE49-F238E27FC236}">
                <a16:creationId xmlns:a16="http://schemas.microsoft.com/office/drawing/2014/main" id="{4EB7E701-C4CE-42B6-6948-2423D2651D8A}"/>
              </a:ext>
            </a:extLst>
          </p:cNvPr>
          <p:cNvSpPr/>
          <p:nvPr/>
        </p:nvSpPr>
        <p:spPr>
          <a:xfrm>
            <a:off x="8877395" y="4795404"/>
            <a:ext cx="3009806" cy="1355897"/>
          </a:xfrm>
          <a:prstGeom prst="round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noProof="0" dirty="0">
                <a:solidFill>
                  <a:schemeClr val="tx1"/>
                </a:solidFill>
              </a:rPr>
              <a:t>4. J’utilise des flèches rouges pour lier les éléments produits par l’organite cellulaire.</a:t>
            </a:r>
          </a:p>
        </p:txBody>
      </p:sp>
    </p:spTree>
    <p:extLst>
      <p:ext uri="{BB962C8B-B14F-4D97-AF65-F5344CB8AC3E}">
        <p14:creationId xmlns:p14="http://schemas.microsoft.com/office/powerpoint/2010/main" val="11272542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79" grpId="0" animBg="1"/>
      <p:bldP spid="51" grpId="0" animBg="1"/>
      <p:bldP spid="53" grpId="0" animBg="1"/>
      <p:bldP spid="55" grpId="0" animBg="1"/>
      <p:bldP spid="56" grpId="0" animBg="1"/>
      <p:bldP spid="57" grpId="0" animBg="1"/>
      <p:bldP spid="58" grpId="0" animBg="1"/>
      <p:bldP spid="73" grpId="0" animBg="1"/>
      <p:bldP spid="101" grpId="0" animBg="1"/>
      <p:bldP spid="10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509A22-13C8-C51D-D6C5-50C1C27FB8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040730D4-25B3-8942-218F-5B959E269C3B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M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3" name="Image 9">
            <a:extLst>
              <a:ext uri="{FF2B5EF4-FFF2-40B4-BE49-F238E27FC236}">
                <a16:creationId xmlns:a16="http://schemas.microsoft.com/office/drawing/2014/main" id="{513C6B00-B728-EC9F-46C6-727E15443B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9209" y="924848"/>
            <a:ext cx="583170" cy="583170"/>
          </a:xfrm>
          <a:prstGeom prst="rect">
            <a:avLst/>
          </a:prstGeom>
        </p:spPr>
      </p:pic>
      <p:grpSp>
        <p:nvGrpSpPr>
          <p:cNvPr id="44" name="Groupe 43">
            <a:extLst>
              <a:ext uri="{FF2B5EF4-FFF2-40B4-BE49-F238E27FC236}">
                <a16:creationId xmlns:a16="http://schemas.microsoft.com/office/drawing/2014/main" id="{B4B481C3-6A17-483D-01B5-D2D846C98E98}"/>
              </a:ext>
            </a:extLst>
          </p:cNvPr>
          <p:cNvGrpSpPr/>
          <p:nvPr/>
        </p:nvGrpSpPr>
        <p:grpSpPr>
          <a:xfrm>
            <a:off x="369579" y="1016765"/>
            <a:ext cx="10889920" cy="510733"/>
            <a:chOff x="674377" y="1225112"/>
            <a:chExt cx="10889920" cy="510733"/>
          </a:xfrm>
        </p:grpSpPr>
        <p:sp>
          <p:nvSpPr>
            <p:cNvPr id="45" name="Google Shape;443;p19">
              <a:extLst>
                <a:ext uri="{FF2B5EF4-FFF2-40B4-BE49-F238E27FC236}">
                  <a16:creationId xmlns:a16="http://schemas.microsoft.com/office/drawing/2014/main" id="{5629EBE5-C7D5-28AC-2B94-59DEFF3BA157}"/>
                </a:ext>
              </a:extLst>
            </p:cNvPr>
            <p:cNvSpPr/>
            <p:nvPr/>
          </p:nvSpPr>
          <p:spPr>
            <a:xfrm>
              <a:off x="674377" y="1225112"/>
              <a:ext cx="10889920" cy="510733"/>
            </a:xfrm>
            <a:prstGeom prst="roundRect">
              <a:avLst>
                <a:gd name="adj" fmla="val 16667"/>
              </a:avLst>
            </a:prstGeom>
            <a:solidFill>
              <a:srgbClr val="D5E8CF"/>
            </a:solidFill>
            <a:ln w="9525" cap="flat" cmpd="sng">
              <a:solidFill>
                <a:srgbClr val="D5E8C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just"/>
              <a:r>
                <a:rPr lang="fr-FR" sz="2400" b="1" spc="-50" noProof="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Wingdings" panose="05000000000000000000" pitchFamily="2" charset="2"/>
                </a:rPr>
                <a:t>       Je réalise</a:t>
              </a:r>
              <a:r>
                <a:rPr lang="fr-FR" sz="2400" b="1" spc="-50" noProof="0" dirty="0">
                  <a:solidFill>
                    <a:srgbClr val="002060"/>
                  </a:solidFill>
                  <a:ea typeface="Calibri"/>
                  <a:cs typeface="Calibri"/>
                  <a:sym typeface="Wingdings" panose="05000000000000000000" pitchFamily="2" charset="2"/>
                </a:rPr>
                <a:t> le schéma de synthèse du cycle de la matière</a:t>
              </a:r>
              <a:r>
                <a:rPr lang="fr-FR" sz="2400" b="1" spc="-50" noProof="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:</a:t>
              </a:r>
            </a:p>
          </p:txBody>
        </p:sp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DB1395BC-446C-BB07-3F94-53C1DC5F8AF2}"/>
                </a:ext>
              </a:extLst>
            </p:cNvPr>
            <p:cNvSpPr/>
            <p:nvPr/>
          </p:nvSpPr>
          <p:spPr>
            <a:xfrm>
              <a:off x="674378" y="1225112"/>
              <a:ext cx="474698" cy="478193"/>
            </a:xfrm>
            <a:prstGeom prst="ellipse">
              <a:avLst/>
            </a:prstGeom>
            <a:solidFill>
              <a:srgbClr val="46AF48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b="1" noProof="0" dirty="0"/>
                <a:t>3</a:t>
              </a:r>
              <a:endParaRPr lang="fr-FR" b="1" noProof="0" dirty="0"/>
            </a:p>
          </p:txBody>
        </p: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520E10BA-3C32-3A1A-7352-38DE0BA06196}"/>
              </a:ext>
            </a:extLst>
          </p:cNvPr>
          <p:cNvSpPr txBox="1"/>
          <p:nvPr/>
        </p:nvSpPr>
        <p:spPr>
          <a:xfrm>
            <a:off x="932501" y="327639"/>
            <a:ext cx="1032699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La troisième étape est : </a:t>
            </a:r>
            <a:endParaRPr lang="fr-FR" sz="2000" noProof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A60275D2-80CB-A91E-E724-B6E8EE098E98}"/>
              </a:ext>
            </a:extLst>
          </p:cNvPr>
          <p:cNvSpPr/>
          <p:nvPr/>
        </p:nvSpPr>
        <p:spPr>
          <a:xfrm>
            <a:off x="369578" y="1462990"/>
            <a:ext cx="10666114" cy="7244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000" b="1" noProof="0" dirty="0">
                <a:solidFill>
                  <a:schemeClr val="tx1"/>
                </a:solidFill>
              </a:rPr>
              <a:t>Je passe à  présenter l’autre phénomènes (la respiration cellulaire).</a:t>
            </a:r>
          </a:p>
        </p:txBody>
      </p:sp>
      <p:sp>
        <p:nvSpPr>
          <p:cNvPr id="78" name="Rectangle : coins arrondis 77">
            <a:extLst>
              <a:ext uri="{FF2B5EF4-FFF2-40B4-BE49-F238E27FC236}">
                <a16:creationId xmlns:a16="http://schemas.microsoft.com/office/drawing/2014/main" id="{278F25CE-175A-A9FE-21C5-C488AEBB0435}"/>
              </a:ext>
            </a:extLst>
          </p:cNvPr>
          <p:cNvSpPr/>
          <p:nvPr/>
        </p:nvSpPr>
        <p:spPr>
          <a:xfrm>
            <a:off x="275157" y="2015492"/>
            <a:ext cx="2654785" cy="1342995"/>
          </a:xfrm>
          <a:prstGeom prst="round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noProof="0" dirty="0">
                <a:solidFill>
                  <a:schemeClr val="tx1"/>
                </a:solidFill>
              </a:rPr>
              <a:t>5. Je mets l’organite responsable de la respiration cellulaire dans le cadre approprié.</a:t>
            </a:r>
          </a:p>
        </p:txBody>
      </p:sp>
      <p:sp>
        <p:nvSpPr>
          <p:cNvPr id="79" name="Rectangle : coins arrondis 78">
            <a:extLst>
              <a:ext uri="{FF2B5EF4-FFF2-40B4-BE49-F238E27FC236}">
                <a16:creationId xmlns:a16="http://schemas.microsoft.com/office/drawing/2014/main" id="{6FBD9068-9352-9D02-3D64-8DBF59BE9AE9}"/>
              </a:ext>
            </a:extLst>
          </p:cNvPr>
          <p:cNvSpPr/>
          <p:nvPr/>
        </p:nvSpPr>
        <p:spPr>
          <a:xfrm>
            <a:off x="275157" y="4743951"/>
            <a:ext cx="2807619" cy="979493"/>
          </a:xfrm>
          <a:prstGeom prst="round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noProof="0" dirty="0">
                <a:solidFill>
                  <a:schemeClr val="tx1"/>
                </a:solidFill>
              </a:rPr>
              <a:t>6. J’ajoute l’élément qui manque (l’énergie).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772AA749-90FC-A2D4-5612-6AF2966A4C3B}"/>
              </a:ext>
            </a:extLst>
          </p:cNvPr>
          <p:cNvSpPr/>
          <p:nvPr/>
        </p:nvSpPr>
        <p:spPr>
          <a:xfrm>
            <a:off x="5519571" y="3190513"/>
            <a:ext cx="1860125" cy="49965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noProof="0" dirty="0">
                <a:solidFill>
                  <a:schemeClr val="tx1"/>
                </a:solidFill>
              </a:rPr>
              <a:t>Chloroplaste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9B9546C8-BCA2-1D99-05F0-CFD73CD4A177}"/>
              </a:ext>
            </a:extLst>
          </p:cNvPr>
          <p:cNvSpPr/>
          <p:nvPr/>
        </p:nvSpPr>
        <p:spPr>
          <a:xfrm>
            <a:off x="5526818" y="4638313"/>
            <a:ext cx="2154539" cy="49965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noProof="0" dirty="0">
                <a:solidFill>
                  <a:schemeClr val="tx1"/>
                </a:solidFill>
              </a:rPr>
              <a:t>Mitochondrie</a:t>
            </a:r>
          </a:p>
        </p:txBody>
      </p:sp>
      <p:sp>
        <p:nvSpPr>
          <p:cNvPr id="53" name="Ellipse 52">
            <a:extLst>
              <a:ext uri="{FF2B5EF4-FFF2-40B4-BE49-F238E27FC236}">
                <a16:creationId xmlns:a16="http://schemas.microsoft.com/office/drawing/2014/main" id="{F96A215D-2B67-74BF-75C6-EA571A345F55}"/>
              </a:ext>
            </a:extLst>
          </p:cNvPr>
          <p:cNvSpPr/>
          <p:nvPr/>
        </p:nvSpPr>
        <p:spPr>
          <a:xfrm>
            <a:off x="3084280" y="3903072"/>
            <a:ext cx="1106195" cy="573317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noProof="0" dirty="0">
                <a:solidFill>
                  <a:schemeClr val="tx1"/>
                </a:solidFill>
              </a:rPr>
              <a:t>CO2</a:t>
            </a:r>
          </a:p>
        </p:txBody>
      </p:sp>
      <p:sp>
        <p:nvSpPr>
          <p:cNvPr id="54" name="Ellipse 53">
            <a:extLst>
              <a:ext uri="{FF2B5EF4-FFF2-40B4-BE49-F238E27FC236}">
                <a16:creationId xmlns:a16="http://schemas.microsoft.com/office/drawing/2014/main" id="{77205DC9-8EED-661D-D92F-F6A65242C36A}"/>
              </a:ext>
            </a:extLst>
          </p:cNvPr>
          <p:cNvSpPr/>
          <p:nvPr/>
        </p:nvSpPr>
        <p:spPr>
          <a:xfrm>
            <a:off x="3637377" y="5188949"/>
            <a:ext cx="1575849" cy="60517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noProof="0" dirty="0">
                <a:solidFill>
                  <a:schemeClr val="tx1"/>
                </a:solidFill>
              </a:rPr>
              <a:t>Énergie  </a:t>
            </a:r>
          </a:p>
        </p:txBody>
      </p:sp>
      <p:sp>
        <p:nvSpPr>
          <p:cNvPr id="55" name="Ellipse 54">
            <a:extLst>
              <a:ext uri="{FF2B5EF4-FFF2-40B4-BE49-F238E27FC236}">
                <a16:creationId xmlns:a16="http://schemas.microsoft.com/office/drawing/2014/main" id="{4B65E7D1-4E82-57B1-3F0D-A0E6D4DCDB6A}"/>
              </a:ext>
            </a:extLst>
          </p:cNvPr>
          <p:cNvSpPr/>
          <p:nvPr/>
        </p:nvSpPr>
        <p:spPr>
          <a:xfrm>
            <a:off x="4381285" y="3952511"/>
            <a:ext cx="1091743" cy="542927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noProof="0" dirty="0">
                <a:solidFill>
                  <a:schemeClr val="tx1"/>
                </a:solidFill>
              </a:rPr>
              <a:t>Eau </a:t>
            </a:r>
          </a:p>
        </p:txBody>
      </p:sp>
      <p:sp>
        <p:nvSpPr>
          <p:cNvPr id="56" name="Ellipse 55">
            <a:extLst>
              <a:ext uri="{FF2B5EF4-FFF2-40B4-BE49-F238E27FC236}">
                <a16:creationId xmlns:a16="http://schemas.microsoft.com/office/drawing/2014/main" id="{76ACAEFD-D08A-7C21-0D60-94D37E4A2AC6}"/>
              </a:ext>
            </a:extLst>
          </p:cNvPr>
          <p:cNvSpPr/>
          <p:nvPr/>
        </p:nvSpPr>
        <p:spPr>
          <a:xfrm>
            <a:off x="7681357" y="3903069"/>
            <a:ext cx="811550" cy="567271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noProof="0" dirty="0">
                <a:solidFill>
                  <a:schemeClr val="tx1"/>
                </a:solidFill>
              </a:rPr>
              <a:t>O2 </a:t>
            </a:r>
          </a:p>
        </p:txBody>
      </p:sp>
      <p:sp>
        <p:nvSpPr>
          <p:cNvPr id="57" name="Ellipse 56">
            <a:extLst>
              <a:ext uri="{FF2B5EF4-FFF2-40B4-BE49-F238E27FC236}">
                <a16:creationId xmlns:a16="http://schemas.microsoft.com/office/drawing/2014/main" id="{429F199B-B9E2-351C-5BBC-A62F2BA72FF1}"/>
              </a:ext>
            </a:extLst>
          </p:cNvPr>
          <p:cNvSpPr/>
          <p:nvPr/>
        </p:nvSpPr>
        <p:spPr>
          <a:xfrm>
            <a:off x="8574468" y="3852874"/>
            <a:ext cx="1028399" cy="63304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noProof="0" dirty="0">
                <a:solidFill>
                  <a:schemeClr val="tx1"/>
                </a:solidFill>
              </a:rPr>
              <a:t>Sucre  </a:t>
            </a:r>
          </a:p>
        </p:txBody>
      </p:sp>
      <p:sp>
        <p:nvSpPr>
          <p:cNvPr id="58" name="Ellipse 57">
            <a:extLst>
              <a:ext uri="{FF2B5EF4-FFF2-40B4-BE49-F238E27FC236}">
                <a16:creationId xmlns:a16="http://schemas.microsoft.com/office/drawing/2014/main" id="{B071BE14-D6A5-2BC2-622F-B6CEA77A72F4}"/>
              </a:ext>
            </a:extLst>
          </p:cNvPr>
          <p:cNvSpPr/>
          <p:nvPr/>
        </p:nvSpPr>
        <p:spPr>
          <a:xfrm>
            <a:off x="3478792" y="2323176"/>
            <a:ext cx="1734434" cy="867337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noProof="0" dirty="0">
                <a:solidFill>
                  <a:schemeClr val="tx1"/>
                </a:solidFill>
              </a:rPr>
              <a:t>Lumière  </a:t>
            </a:r>
          </a:p>
        </p:txBody>
      </p:sp>
      <p:cxnSp>
        <p:nvCxnSpPr>
          <p:cNvPr id="59" name="Connecteur : en angle 58">
            <a:extLst>
              <a:ext uri="{FF2B5EF4-FFF2-40B4-BE49-F238E27FC236}">
                <a16:creationId xmlns:a16="http://schemas.microsoft.com/office/drawing/2014/main" id="{C2DDD7C8-D829-1D91-EE8F-1A226CF2A618}"/>
              </a:ext>
            </a:extLst>
          </p:cNvPr>
          <p:cNvCxnSpPr>
            <a:cxnSpLocks/>
            <a:stCxn id="51" idx="3"/>
            <a:endCxn id="56" idx="0"/>
          </p:cNvCxnSpPr>
          <p:nvPr/>
        </p:nvCxnSpPr>
        <p:spPr>
          <a:xfrm>
            <a:off x="7379696" y="3440339"/>
            <a:ext cx="707436" cy="462730"/>
          </a:xfrm>
          <a:prstGeom prst="bentConnector2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0" name="Connecteur : en angle 59">
            <a:extLst>
              <a:ext uri="{FF2B5EF4-FFF2-40B4-BE49-F238E27FC236}">
                <a16:creationId xmlns:a16="http://schemas.microsoft.com/office/drawing/2014/main" id="{541C734A-853A-715C-68BE-40F57F0E06E0}"/>
              </a:ext>
            </a:extLst>
          </p:cNvPr>
          <p:cNvCxnSpPr>
            <a:cxnSpLocks/>
            <a:endCxn id="57" idx="0"/>
          </p:cNvCxnSpPr>
          <p:nvPr/>
        </p:nvCxnSpPr>
        <p:spPr>
          <a:xfrm>
            <a:off x="7379696" y="3266713"/>
            <a:ext cx="1708972" cy="586161"/>
          </a:xfrm>
          <a:prstGeom prst="bentConnector2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1" name="Connecteur : en angle 60">
            <a:extLst>
              <a:ext uri="{FF2B5EF4-FFF2-40B4-BE49-F238E27FC236}">
                <a16:creationId xmlns:a16="http://schemas.microsoft.com/office/drawing/2014/main" id="{3FBD6BD7-FF49-021B-A48C-FD4A3779EB2F}"/>
              </a:ext>
            </a:extLst>
          </p:cNvPr>
          <p:cNvCxnSpPr>
            <a:cxnSpLocks/>
            <a:stCxn id="56" idx="4"/>
            <a:endCxn id="52" idx="3"/>
          </p:cNvCxnSpPr>
          <p:nvPr/>
        </p:nvCxnSpPr>
        <p:spPr>
          <a:xfrm rot="5400000">
            <a:off x="7675346" y="4476352"/>
            <a:ext cx="417799" cy="405775"/>
          </a:xfrm>
          <a:prstGeom prst="bentConnector2">
            <a:avLst/>
          </a:prstGeom>
          <a:ln w="28575">
            <a:solidFill>
              <a:schemeClr val="accent3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Connecteur : en angle 61">
            <a:extLst>
              <a:ext uri="{FF2B5EF4-FFF2-40B4-BE49-F238E27FC236}">
                <a16:creationId xmlns:a16="http://schemas.microsoft.com/office/drawing/2014/main" id="{6FB5E945-3838-4CBD-38ED-C9E9F79725C7}"/>
              </a:ext>
            </a:extLst>
          </p:cNvPr>
          <p:cNvCxnSpPr>
            <a:cxnSpLocks/>
            <a:stCxn id="57" idx="4"/>
          </p:cNvCxnSpPr>
          <p:nvPr/>
        </p:nvCxnSpPr>
        <p:spPr>
          <a:xfrm rot="5400000">
            <a:off x="8122991" y="4090823"/>
            <a:ext cx="570587" cy="1360768"/>
          </a:xfrm>
          <a:prstGeom prst="bentConnector2">
            <a:avLst/>
          </a:prstGeom>
          <a:ln w="28575">
            <a:solidFill>
              <a:schemeClr val="accent3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Connecteur : en angle 62">
            <a:extLst>
              <a:ext uri="{FF2B5EF4-FFF2-40B4-BE49-F238E27FC236}">
                <a16:creationId xmlns:a16="http://schemas.microsoft.com/office/drawing/2014/main" id="{FF3FB6AA-7A21-DA0A-38F8-2913AB94F69B}"/>
              </a:ext>
            </a:extLst>
          </p:cNvPr>
          <p:cNvCxnSpPr>
            <a:cxnSpLocks/>
            <a:stCxn id="55" idx="0"/>
            <a:endCxn id="51" idx="1"/>
          </p:cNvCxnSpPr>
          <p:nvPr/>
        </p:nvCxnSpPr>
        <p:spPr>
          <a:xfrm rot="5400000" flipH="1" flipV="1">
            <a:off x="4967278" y="3400218"/>
            <a:ext cx="512172" cy="592414"/>
          </a:xfrm>
          <a:prstGeom prst="bentConnector2">
            <a:avLst/>
          </a:prstGeom>
          <a:ln w="28575">
            <a:solidFill>
              <a:schemeClr val="accent3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 : en angle 64">
            <a:extLst>
              <a:ext uri="{FF2B5EF4-FFF2-40B4-BE49-F238E27FC236}">
                <a16:creationId xmlns:a16="http://schemas.microsoft.com/office/drawing/2014/main" id="{B197FBA1-48A0-E057-82B2-66761B14B63D}"/>
              </a:ext>
            </a:extLst>
          </p:cNvPr>
          <p:cNvCxnSpPr>
            <a:cxnSpLocks/>
            <a:stCxn id="53" idx="0"/>
          </p:cNvCxnSpPr>
          <p:nvPr/>
        </p:nvCxnSpPr>
        <p:spPr>
          <a:xfrm rot="5400000" flipH="1" flipV="1">
            <a:off x="4300262" y="2676518"/>
            <a:ext cx="563670" cy="1889438"/>
          </a:xfrm>
          <a:prstGeom prst="bentConnector2">
            <a:avLst/>
          </a:prstGeom>
          <a:ln w="28575">
            <a:solidFill>
              <a:schemeClr val="accent3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Connecteur : en angle 65">
            <a:extLst>
              <a:ext uri="{FF2B5EF4-FFF2-40B4-BE49-F238E27FC236}">
                <a16:creationId xmlns:a16="http://schemas.microsoft.com/office/drawing/2014/main" id="{9C4D9433-F3E4-003C-F107-20255435A6F6}"/>
              </a:ext>
            </a:extLst>
          </p:cNvPr>
          <p:cNvCxnSpPr>
            <a:cxnSpLocks/>
            <a:stCxn id="52" idx="1"/>
            <a:endCxn id="55" idx="4"/>
          </p:cNvCxnSpPr>
          <p:nvPr/>
        </p:nvCxnSpPr>
        <p:spPr>
          <a:xfrm rot="10800000">
            <a:off x="4927158" y="4495439"/>
            <a:ext cx="599661" cy="392701"/>
          </a:xfrm>
          <a:prstGeom prst="bentConnector2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Connecteur : en angle 69">
            <a:extLst>
              <a:ext uri="{FF2B5EF4-FFF2-40B4-BE49-F238E27FC236}">
                <a16:creationId xmlns:a16="http://schemas.microsoft.com/office/drawing/2014/main" id="{662AD401-737B-4DA1-767D-4F2F78E85D25}"/>
              </a:ext>
            </a:extLst>
          </p:cNvPr>
          <p:cNvCxnSpPr>
            <a:cxnSpLocks/>
            <a:endCxn id="53" idx="4"/>
          </p:cNvCxnSpPr>
          <p:nvPr/>
        </p:nvCxnSpPr>
        <p:spPr>
          <a:xfrm rot="10800000">
            <a:off x="3637378" y="4476389"/>
            <a:ext cx="1889444" cy="542926"/>
          </a:xfrm>
          <a:prstGeom prst="bentConnector2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Connecteur : en angle 70">
            <a:extLst>
              <a:ext uri="{FF2B5EF4-FFF2-40B4-BE49-F238E27FC236}">
                <a16:creationId xmlns:a16="http://schemas.microsoft.com/office/drawing/2014/main" id="{0651AB29-BCB0-42C6-B6FD-12FD6978BAC9}"/>
              </a:ext>
            </a:extLst>
          </p:cNvPr>
          <p:cNvCxnSpPr>
            <a:cxnSpLocks/>
            <a:stCxn id="58" idx="6"/>
            <a:endCxn id="51" idx="0"/>
          </p:cNvCxnSpPr>
          <p:nvPr/>
        </p:nvCxnSpPr>
        <p:spPr>
          <a:xfrm>
            <a:off x="5213226" y="2756845"/>
            <a:ext cx="1236408" cy="433668"/>
          </a:xfrm>
          <a:prstGeom prst="bentConnector2">
            <a:avLst/>
          </a:prstGeom>
          <a:ln w="285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Connecteur : en angle 71">
            <a:extLst>
              <a:ext uri="{FF2B5EF4-FFF2-40B4-BE49-F238E27FC236}">
                <a16:creationId xmlns:a16="http://schemas.microsoft.com/office/drawing/2014/main" id="{10CAD643-0AE7-A4E4-ADA4-7025978DF293}"/>
              </a:ext>
            </a:extLst>
          </p:cNvPr>
          <p:cNvCxnSpPr>
            <a:cxnSpLocks/>
            <a:endCxn id="54" idx="6"/>
          </p:cNvCxnSpPr>
          <p:nvPr/>
        </p:nvCxnSpPr>
        <p:spPr>
          <a:xfrm rot="10800000" flipV="1">
            <a:off x="5213226" y="5137962"/>
            <a:ext cx="718672" cy="353575"/>
          </a:xfrm>
          <a:prstGeom prst="bentConnector3">
            <a:avLst>
              <a:gd name="adj1" fmla="val 50000"/>
            </a:avLst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Rectangle : coins arrondis 72">
            <a:extLst>
              <a:ext uri="{FF2B5EF4-FFF2-40B4-BE49-F238E27FC236}">
                <a16:creationId xmlns:a16="http://schemas.microsoft.com/office/drawing/2014/main" id="{F1694194-8AEE-6982-A87D-248F1D31422F}"/>
              </a:ext>
            </a:extLst>
          </p:cNvPr>
          <p:cNvSpPr/>
          <p:nvPr/>
        </p:nvSpPr>
        <p:spPr>
          <a:xfrm>
            <a:off x="7094005" y="2555932"/>
            <a:ext cx="2180125" cy="487947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noProof="0" dirty="0">
                <a:solidFill>
                  <a:schemeClr val="tx1"/>
                </a:solidFill>
              </a:rPr>
              <a:t>Photosynthèse</a:t>
            </a:r>
          </a:p>
        </p:txBody>
      </p:sp>
      <p:sp>
        <p:nvSpPr>
          <p:cNvPr id="74" name="Rectangle : coins arrondis 73">
            <a:extLst>
              <a:ext uri="{FF2B5EF4-FFF2-40B4-BE49-F238E27FC236}">
                <a16:creationId xmlns:a16="http://schemas.microsoft.com/office/drawing/2014/main" id="{20A42EF4-5D3B-88D0-B8F4-ACBE3DE6BD6F}"/>
              </a:ext>
            </a:extLst>
          </p:cNvPr>
          <p:cNvSpPr/>
          <p:nvPr/>
        </p:nvSpPr>
        <p:spPr>
          <a:xfrm>
            <a:off x="7674543" y="5249589"/>
            <a:ext cx="1928324" cy="69753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noProof="0" dirty="0">
                <a:solidFill>
                  <a:schemeClr val="tx1"/>
                </a:solidFill>
              </a:rPr>
              <a:t>Respiration cellulaire</a:t>
            </a:r>
          </a:p>
        </p:txBody>
      </p:sp>
      <p:pic>
        <p:nvPicPr>
          <p:cNvPr id="81" name="Image 80">
            <a:extLst>
              <a:ext uri="{FF2B5EF4-FFF2-40B4-BE49-F238E27FC236}">
                <a16:creationId xmlns:a16="http://schemas.microsoft.com/office/drawing/2014/main" id="{604CF792-B947-1940-F4BB-F1B9E00DED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7692" l="10000" r="91579">
                        <a14:foregroundMark x1="57895" y1="96923" x2="77368" y2="94615"/>
                        <a14:foregroundMark x1="13158" y1="76154" x2="38421" y2="90000"/>
                        <a14:foregroundMark x1="38421" y1="90000" x2="42105" y2="90000"/>
                        <a14:foregroundMark x1="92105" y1="52308" x2="90526" y2="82308"/>
                        <a14:foregroundMark x1="42105" y1="92308" x2="60526" y2="97692"/>
                        <a14:foregroundMark x1="82632" y1="93077" x2="90526" y2="7923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56253" y="3358487"/>
            <a:ext cx="1091742" cy="746981"/>
          </a:xfrm>
          <a:prstGeom prst="rect">
            <a:avLst/>
          </a:prstGeom>
        </p:spPr>
      </p:pic>
      <p:pic>
        <p:nvPicPr>
          <p:cNvPr id="82" name="Image 81">
            <a:extLst>
              <a:ext uri="{FF2B5EF4-FFF2-40B4-BE49-F238E27FC236}">
                <a16:creationId xmlns:a16="http://schemas.microsoft.com/office/drawing/2014/main" id="{62FED56C-BE1C-6655-2385-3D00D4B5A32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270" b="95313" l="9961" r="89974">
                        <a14:foregroundMark x1="34961" y1="1758" x2="22461" y2="9277"/>
                        <a14:foregroundMark x1="38216" y1="7129" x2="64128" y2="45703"/>
                        <a14:foregroundMark x1="64128" y1="45703" x2="81576" y2="59766"/>
                        <a14:foregroundMark x1="81576" y1="59766" x2="81901" y2="60352"/>
                        <a14:foregroundMark x1="60026" y1="37793" x2="84440" y2="57617"/>
                        <a14:foregroundMark x1="83724" y1="61426" x2="76302" y2="86133"/>
                        <a14:foregroundMark x1="76302" y1="86133" x2="68294" y2="90430"/>
                        <a14:foregroundMark x1="83008" y1="58203" x2="81185" y2="87500"/>
                        <a14:foregroundMark x1="81185" y1="87500" x2="80859" y2="87695"/>
                        <a14:foregroundMark x1="82617" y1="61914" x2="85482" y2="68945"/>
                        <a14:foregroundMark x1="84440" y1="58691" x2="79818" y2="89746"/>
                        <a14:foregroundMark x1="79818" y1="89746" x2="63607" y2="89355"/>
                        <a14:foregroundMark x1="23177" y1="1758" x2="14193" y2="25586"/>
                        <a14:foregroundMark x1="14193" y1="25586" x2="21484" y2="56543"/>
                        <a14:foregroundMark x1="21484" y1="56543" x2="32096" y2="70020"/>
                        <a14:foregroundMark x1="20638" y1="4492" x2="37109" y2="2344"/>
                        <a14:foregroundMark x1="23177" y1="3418" x2="43034" y2="2051"/>
                        <a14:foregroundMark x1="43034" y1="2051" x2="43555" y2="2344"/>
                        <a14:foregroundMark x1="17383" y1="15234" x2="22461" y2="1270"/>
                        <a14:foregroundMark x1="36393" y1="4492" x2="42122" y2="12500"/>
                        <a14:foregroundMark x1="37109" y1="5566" x2="40690" y2="7715"/>
                        <a14:foregroundMark x1="29948" y1="67285" x2="66016" y2="93652"/>
                        <a14:foregroundMark x1="66016" y1="93652" x2="79753" y2="89844"/>
                        <a14:foregroundMark x1="65039" y1="92578" x2="30013" y2="66797"/>
                        <a14:foregroundMark x1="30013" y1="66797" x2="27799" y2="62988"/>
                        <a14:foregroundMark x1="63607" y1="95313" x2="28906" y2="70508"/>
                        <a14:foregroundMark x1="30664" y1="70508" x2="58268" y2="93164"/>
                        <a14:foregroundMark x1="53971" y1="94238" x2="31771" y2="75879"/>
                        <a14:foregroundMark x1="84766" y1="62988" x2="83724" y2="85547"/>
                        <a14:foregroundMark x1="84440" y1="59766" x2="86589" y2="7646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9312629">
            <a:off x="6107582" y="4892361"/>
            <a:ext cx="1218377" cy="812251"/>
          </a:xfrm>
          <a:prstGeom prst="rect">
            <a:avLst/>
          </a:prstGeom>
        </p:spPr>
      </p:pic>
      <p:sp>
        <p:nvSpPr>
          <p:cNvPr id="101" name="Rectangle : coins arrondis 100">
            <a:extLst>
              <a:ext uri="{FF2B5EF4-FFF2-40B4-BE49-F238E27FC236}">
                <a16:creationId xmlns:a16="http://schemas.microsoft.com/office/drawing/2014/main" id="{09DDCBD4-1BC7-1245-B743-DE41572E5CCD}"/>
              </a:ext>
            </a:extLst>
          </p:cNvPr>
          <p:cNvSpPr/>
          <p:nvPr/>
        </p:nvSpPr>
        <p:spPr>
          <a:xfrm>
            <a:off x="9442967" y="1786441"/>
            <a:ext cx="2519165" cy="1920298"/>
          </a:xfrm>
          <a:prstGeom prst="round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noProof="0" dirty="0">
                <a:solidFill>
                  <a:schemeClr val="tx1"/>
                </a:solidFill>
              </a:rPr>
              <a:t>7. J’utilise des flèches bleues pour lier les éléments nécessaires à la respiration cellulaire à l’organite cellulaire.</a:t>
            </a:r>
          </a:p>
        </p:txBody>
      </p:sp>
      <p:sp>
        <p:nvSpPr>
          <p:cNvPr id="102" name="Rectangle : coins arrondis 101">
            <a:extLst>
              <a:ext uri="{FF2B5EF4-FFF2-40B4-BE49-F238E27FC236}">
                <a16:creationId xmlns:a16="http://schemas.microsoft.com/office/drawing/2014/main" id="{991DF032-04F2-5EB2-F9F2-A34A997535DF}"/>
              </a:ext>
            </a:extLst>
          </p:cNvPr>
          <p:cNvSpPr/>
          <p:nvPr/>
        </p:nvSpPr>
        <p:spPr>
          <a:xfrm>
            <a:off x="9698775" y="4975523"/>
            <a:ext cx="2232415" cy="1613581"/>
          </a:xfrm>
          <a:prstGeom prst="round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noProof="0" dirty="0">
                <a:solidFill>
                  <a:schemeClr val="tx1"/>
                </a:solidFill>
              </a:rPr>
              <a:t>8. J’utilise des flèches rouges pour lier les éléments produits par l’organite cellulaire.</a:t>
            </a:r>
          </a:p>
        </p:txBody>
      </p:sp>
    </p:spTree>
    <p:extLst>
      <p:ext uri="{BB962C8B-B14F-4D97-AF65-F5344CB8AC3E}">
        <p14:creationId xmlns:p14="http://schemas.microsoft.com/office/powerpoint/2010/main" val="9824713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79" grpId="0" animBg="1"/>
      <p:bldP spid="52" grpId="0" animBg="1"/>
      <p:bldP spid="54" grpId="0" animBg="1"/>
      <p:bldP spid="74" grpId="0" animBg="1"/>
      <p:bldP spid="101" grpId="0" animBg="1"/>
      <p:bldP spid="10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947FC5-C339-2E37-56FD-C18914E84E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73EECE0F-238B-CA03-E889-03E7E409D7EB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M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3" name="Image 9">
            <a:extLst>
              <a:ext uri="{FF2B5EF4-FFF2-40B4-BE49-F238E27FC236}">
                <a16:creationId xmlns:a16="http://schemas.microsoft.com/office/drawing/2014/main" id="{11113FCA-9585-3F0E-2D2A-677263C9FD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9209" y="924848"/>
            <a:ext cx="583170" cy="583170"/>
          </a:xfrm>
          <a:prstGeom prst="rect">
            <a:avLst/>
          </a:prstGeom>
        </p:spPr>
      </p:pic>
      <p:grpSp>
        <p:nvGrpSpPr>
          <p:cNvPr id="44" name="Groupe 43">
            <a:extLst>
              <a:ext uri="{FF2B5EF4-FFF2-40B4-BE49-F238E27FC236}">
                <a16:creationId xmlns:a16="http://schemas.microsoft.com/office/drawing/2014/main" id="{B414E64B-9F6F-BF22-A7A9-3DCD47FB87A3}"/>
              </a:ext>
            </a:extLst>
          </p:cNvPr>
          <p:cNvGrpSpPr/>
          <p:nvPr/>
        </p:nvGrpSpPr>
        <p:grpSpPr>
          <a:xfrm>
            <a:off x="369579" y="1016765"/>
            <a:ext cx="10889920" cy="510733"/>
            <a:chOff x="674377" y="1225112"/>
            <a:chExt cx="10889920" cy="510733"/>
          </a:xfrm>
        </p:grpSpPr>
        <p:sp>
          <p:nvSpPr>
            <p:cNvPr id="45" name="Google Shape;443;p19">
              <a:extLst>
                <a:ext uri="{FF2B5EF4-FFF2-40B4-BE49-F238E27FC236}">
                  <a16:creationId xmlns:a16="http://schemas.microsoft.com/office/drawing/2014/main" id="{701A7002-0153-4EBE-E98B-E4D77021C597}"/>
                </a:ext>
              </a:extLst>
            </p:cNvPr>
            <p:cNvSpPr/>
            <p:nvPr/>
          </p:nvSpPr>
          <p:spPr>
            <a:xfrm>
              <a:off x="674377" y="1225112"/>
              <a:ext cx="10889920" cy="510733"/>
            </a:xfrm>
            <a:prstGeom prst="roundRect">
              <a:avLst>
                <a:gd name="adj" fmla="val 16667"/>
              </a:avLst>
            </a:prstGeom>
            <a:solidFill>
              <a:srgbClr val="D5E8CF"/>
            </a:solidFill>
            <a:ln w="9525" cap="flat" cmpd="sng">
              <a:solidFill>
                <a:srgbClr val="D5E8C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just"/>
              <a:r>
                <a:rPr lang="fr-FR" sz="2400" b="1" spc="-50" noProof="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Wingdings" panose="05000000000000000000" pitchFamily="2" charset="2"/>
                </a:rPr>
                <a:t>       Je réalise</a:t>
              </a:r>
              <a:r>
                <a:rPr lang="fr-FR" sz="2400" b="1" spc="-50" noProof="0" dirty="0">
                  <a:solidFill>
                    <a:srgbClr val="002060"/>
                  </a:solidFill>
                  <a:ea typeface="Calibri"/>
                  <a:cs typeface="Calibri"/>
                  <a:sym typeface="Wingdings" panose="05000000000000000000" pitchFamily="2" charset="2"/>
                </a:rPr>
                <a:t> le schéma de synthèse du cycle de la matière</a:t>
              </a:r>
              <a:r>
                <a:rPr lang="fr-FR" sz="2400" b="1" spc="-50" noProof="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:</a:t>
              </a:r>
            </a:p>
          </p:txBody>
        </p:sp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2ADD7A31-C282-2C33-6163-F62522AA91DA}"/>
                </a:ext>
              </a:extLst>
            </p:cNvPr>
            <p:cNvSpPr/>
            <p:nvPr/>
          </p:nvSpPr>
          <p:spPr>
            <a:xfrm>
              <a:off x="674378" y="1225112"/>
              <a:ext cx="474698" cy="478193"/>
            </a:xfrm>
            <a:prstGeom prst="ellipse">
              <a:avLst/>
            </a:prstGeom>
            <a:solidFill>
              <a:srgbClr val="46AF48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b="1" noProof="0" dirty="0"/>
                <a:t>3</a:t>
              </a:r>
              <a:endParaRPr lang="fr-FR" b="1" noProof="0" dirty="0"/>
            </a:p>
          </p:txBody>
        </p: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720CBA4F-4C5B-E27B-7FE8-2BCE7C8AB04A}"/>
              </a:ext>
            </a:extLst>
          </p:cNvPr>
          <p:cNvSpPr txBox="1"/>
          <p:nvPr/>
        </p:nvSpPr>
        <p:spPr>
          <a:xfrm>
            <a:off x="932501" y="327639"/>
            <a:ext cx="1032699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La troisième étape est : </a:t>
            </a:r>
            <a:endParaRPr lang="fr-FR" sz="2000" noProof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43BC14AB-6CDE-78B6-D1A6-B3D6F8125052}"/>
              </a:ext>
            </a:extLst>
          </p:cNvPr>
          <p:cNvSpPr/>
          <p:nvPr/>
        </p:nvSpPr>
        <p:spPr>
          <a:xfrm>
            <a:off x="531275" y="1446711"/>
            <a:ext cx="10666114" cy="7244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000" b="1" noProof="0" dirty="0">
                <a:solidFill>
                  <a:schemeClr val="tx1"/>
                </a:solidFill>
              </a:rPr>
              <a:t>Je termine par donner un titre et mettre la légende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5B5D9C58-F0D9-78F3-1FFB-F8B96BB4EC06}"/>
              </a:ext>
            </a:extLst>
          </p:cNvPr>
          <p:cNvSpPr/>
          <p:nvPr/>
        </p:nvSpPr>
        <p:spPr>
          <a:xfrm>
            <a:off x="5086437" y="3190513"/>
            <a:ext cx="1860125" cy="49965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noProof="0" dirty="0">
                <a:solidFill>
                  <a:schemeClr val="tx1"/>
                </a:solidFill>
              </a:rPr>
              <a:t>Chloroplaste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6C47F4F2-6811-50CE-E7D7-A8EAC83CCA0C}"/>
              </a:ext>
            </a:extLst>
          </p:cNvPr>
          <p:cNvSpPr/>
          <p:nvPr/>
        </p:nvSpPr>
        <p:spPr>
          <a:xfrm>
            <a:off x="5093684" y="4638313"/>
            <a:ext cx="2154539" cy="49965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noProof="0" dirty="0">
                <a:solidFill>
                  <a:schemeClr val="tx1"/>
                </a:solidFill>
              </a:rPr>
              <a:t>Mitochondrie</a:t>
            </a:r>
          </a:p>
        </p:txBody>
      </p:sp>
      <p:sp>
        <p:nvSpPr>
          <p:cNvPr id="53" name="Ellipse 52">
            <a:extLst>
              <a:ext uri="{FF2B5EF4-FFF2-40B4-BE49-F238E27FC236}">
                <a16:creationId xmlns:a16="http://schemas.microsoft.com/office/drawing/2014/main" id="{3F0C96C8-452F-409B-DF7D-F770F366E082}"/>
              </a:ext>
            </a:extLst>
          </p:cNvPr>
          <p:cNvSpPr/>
          <p:nvPr/>
        </p:nvSpPr>
        <p:spPr>
          <a:xfrm>
            <a:off x="2651146" y="3903072"/>
            <a:ext cx="1106195" cy="573317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noProof="0" dirty="0">
                <a:solidFill>
                  <a:schemeClr val="tx1"/>
                </a:solidFill>
              </a:rPr>
              <a:t>CO2</a:t>
            </a:r>
          </a:p>
        </p:txBody>
      </p:sp>
      <p:sp>
        <p:nvSpPr>
          <p:cNvPr id="54" name="Ellipse 53">
            <a:extLst>
              <a:ext uri="{FF2B5EF4-FFF2-40B4-BE49-F238E27FC236}">
                <a16:creationId xmlns:a16="http://schemas.microsoft.com/office/drawing/2014/main" id="{FFA6AA57-7BDB-6BC8-1BF5-A5D67B4710A9}"/>
              </a:ext>
            </a:extLst>
          </p:cNvPr>
          <p:cNvSpPr/>
          <p:nvPr/>
        </p:nvSpPr>
        <p:spPr>
          <a:xfrm>
            <a:off x="3204243" y="5188949"/>
            <a:ext cx="1575849" cy="60517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noProof="0" dirty="0">
                <a:solidFill>
                  <a:schemeClr val="tx1"/>
                </a:solidFill>
              </a:rPr>
              <a:t>Énergie  </a:t>
            </a:r>
          </a:p>
        </p:txBody>
      </p:sp>
      <p:sp>
        <p:nvSpPr>
          <p:cNvPr id="55" name="Ellipse 54">
            <a:extLst>
              <a:ext uri="{FF2B5EF4-FFF2-40B4-BE49-F238E27FC236}">
                <a16:creationId xmlns:a16="http://schemas.microsoft.com/office/drawing/2014/main" id="{D40F4EF9-1425-CD4C-8B1F-B34D8A364CF5}"/>
              </a:ext>
            </a:extLst>
          </p:cNvPr>
          <p:cNvSpPr/>
          <p:nvPr/>
        </p:nvSpPr>
        <p:spPr>
          <a:xfrm>
            <a:off x="3948151" y="3952511"/>
            <a:ext cx="1091743" cy="542927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noProof="0" dirty="0">
                <a:solidFill>
                  <a:schemeClr val="tx1"/>
                </a:solidFill>
              </a:rPr>
              <a:t>Eau </a:t>
            </a:r>
          </a:p>
        </p:txBody>
      </p:sp>
      <p:sp>
        <p:nvSpPr>
          <p:cNvPr id="56" name="Ellipse 55">
            <a:extLst>
              <a:ext uri="{FF2B5EF4-FFF2-40B4-BE49-F238E27FC236}">
                <a16:creationId xmlns:a16="http://schemas.microsoft.com/office/drawing/2014/main" id="{7C153669-6046-1193-5BB5-98B32881E55F}"/>
              </a:ext>
            </a:extLst>
          </p:cNvPr>
          <p:cNvSpPr/>
          <p:nvPr/>
        </p:nvSpPr>
        <p:spPr>
          <a:xfrm>
            <a:off x="7248223" y="3903069"/>
            <a:ext cx="811550" cy="567271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noProof="0" dirty="0">
                <a:solidFill>
                  <a:schemeClr val="tx1"/>
                </a:solidFill>
              </a:rPr>
              <a:t>O2 </a:t>
            </a:r>
          </a:p>
        </p:txBody>
      </p:sp>
      <p:sp>
        <p:nvSpPr>
          <p:cNvPr id="57" name="Ellipse 56">
            <a:extLst>
              <a:ext uri="{FF2B5EF4-FFF2-40B4-BE49-F238E27FC236}">
                <a16:creationId xmlns:a16="http://schemas.microsoft.com/office/drawing/2014/main" id="{52A99F41-6023-5AA1-F2EF-C0A5071860F8}"/>
              </a:ext>
            </a:extLst>
          </p:cNvPr>
          <p:cNvSpPr/>
          <p:nvPr/>
        </p:nvSpPr>
        <p:spPr>
          <a:xfrm>
            <a:off x="8141334" y="3852874"/>
            <a:ext cx="1028399" cy="63304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noProof="0" dirty="0">
                <a:solidFill>
                  <a:schemeClr val="tx1"/>
                </a:solidFill>
              </a:rPr>
              <a:t>Sucre  </a:t>
            </a:r>
          </a:p>
        </p:txBody>
      </p:sp>
      <p:sp>
        <p:nvSpPr>
          <p:cNvPr id="58" name="Ellipse 57">
            <a:extLst>
              <a:ext uri="{FF2B5EF4-FFF2-40B4-BE49-F238E27FC236}">
                <a16:creationId xmlns:a16="http://schemas.microsoft.com/office/drawing/2014/main" id="{A894428E-E380-0C7E-9371-457FC1F78E33}"/>
              </a:ext>
            </a:extLst>
          </p:cNvPr>
          <p:cNvSpPr/>
          <p:nvPr/>
        </p:nvSpPr>
        <p:spPr>
          <a:xfrm>
            <a:off x="3045658" y="2323176"/>
            <a:ext cx="1734434" cy="867337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noProof="0" dirty="0">
                <a:solidFill>
                  <a:schemeClr val="tx1"/>
                </a:solidFill>
              </a:rPr>
              <a:t>Lumière  </a:t>
            </a:r>
          </a:p>
        </p:txBody>
      </p:sp>
      <p:cxnSp>
        <p:nvCxnSpPr>
          <p:cNvPr id="59" name="Connecteur : en angle 58">
            <a:extLst>
              <a:ext uri="{FF2B5EF4-FFF2-40B4-BE49-F238E27FC236}">
                <a16:creationId xmlns:a16="http://schemas.microsoft.com/office/drawing/2014/main" id="{6AA68AB1-EB57-BE55-8BAF-C0BD1FA5D455}"/>
              </a:ext>
            </a:extLst>
          </p:cNvPr>
          <p:cNvCxnSpPr>
            <a:cxnSpLocks/>
            <a:stCxn id="51" idx="3"/>
            <a:endCxn id="56" idx="0"/>
          </p:cNvCxnSpPr>
          <p:nvPr/>
        </p:nvCxnSpPr>
        <p:spPr>
          <a:xfrm>
            <a:off x="6946562" y="3440339"/>
            <a:ext cx="707436" cy="462730"/>
          </a:xfrm>
          <a:prstGeom prst="bentConnector2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0" name="Connecteur : en angle 59">
            <a:extLst>
              <a:ext uri="{FF2B5EF4-FFF2-40B4-BE49-F238E27FC236}">
                <a16:creationId xmlns:a16="http://schemas.microsoft.com/office/drawing/2014/main" id="{86A4A1B3-030F-6E22-F504-2E15C95F3FDA}"/>
              </a:ext>
            </a:extLst>
          </p:cNvPr>
          <p:cNvCxnSpPr>
            <a:cxnSpLocks/>
            <a:endCxn id="57" idx="0"/>
          </p:cNvCxnSpPr>
          <p:nvPr/>
        </p:nvCxnSpPr>
        <p:spPr>
          <a:xfrm>
            <a:off x="6946562" y="3266713"/>
            <a:ext cx="1708972" cy="586161"/>
          </a:xfrm>
          <a:prstGeom prst="bentConnector2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1" name="Connecteur : en angle 60">
            <a:extLst>
              <a:ext uri="{FF2B5EF4-FFF2-40B4-BE49-F238E27FC236}">
                <a16:creationId xmlns:a16="http://schemas.microsoft.com/office/drawing/2014/main" id="{07005D91-3740-CF32-399D-FE670BC3F827}"/>
              </a:ext>
            </a:extLst>
          </p:cNvPr>
          <p:cNvCxnSpPr>
            <a:cxnSpLocks/>
            <a:stCxn id="56" idx="4"/>
            <a:endCxn id="52" idx="3"/>
          </p:cNvCxnSpPr>
          <p:nvPr/>
        </p:nvCxnSpPr>
        <p:spPr>
          <a:xfrm rot="5400000">
            <a:off x="7242212" y="4476352"/>
            <a:ext cx="417799" cy="405775"/>
          </a:xfrm>
          <a:prstGeom prst="bentConnector2">
            <a:avLst/>
          </a:prstGeom>
          <a:ln w="28575">
            <a:solidFill>
              <a:schemeClr val="accent3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Connecteur : en angle 61">
            <a:extLst>
              <a:ext uri="{FF2B5EF4-FFF2-40B4-BE49-F238E27FC236}">
                <a16:creationId xmlns:a16="http://schemas.microsoft.com/office/drawing/2014/main" id="{DACF44B0-01C8-2A79-9F92-0DB3863C4627}"/>
              </a:ext>
            </a:extLst>
          </p:cNvPr>
          <p:cNvCxnSpPr>
            <a:cxnSpLocks/>
            <a:stCxn id="57" idx="4"/>
          </p:cNvCxnSpPr>
          <p:nvPr/>
        </p:nvCxnSpPr>
        <p:spPr>
          <a:xfrm rot="5400000">
            <a:off x="7689857" y="4090823"/>
            <a:ext cx="570587" cy="1360768"/>
          </a:xfrm>
          <a:prstGeom prst="bentConnector2">
            <a:avLst/>
          </a:prstGeom>
          <a:ln w="28575">
            <a:solidFill>
              <a:schemeClr val="accent3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Connecteur : en angle 62">
            <a:extLst>
              <a:ext uri="{FF2B5EF4-FFF2-40B4-BE49-F238E27FC236}">
                <a16:creationId xmlns:a16="http://schemas.microsoft.com/office/drawing/2014/main" id="{DE266844-D2D5-C760-6054-388134A80512}"/>
              </a:ext>
            </a:extLst>
          </p:cNvPr>
          <p:cNvCxnSpPr>
            <a:cxnSpLocks/>
            <a:stCxn id="55" idx="0"/>
            <a:endCxn id="51" idx="1"/>
          </p:cNvCxnSpPr>
          <p:nvPr/>
        </p:nvCxnSpPr>
        <p:spPr>
          <a:xfrm rot="5400000" flipH="1" flipV="1">
            <a:off x="4534144" y="3400218"/>
            <a:ext cx="512172" cy="592414"/>
          </a:xfrm>
          <a:prstGeom prst="bentConnector2">
            <a:avLst/>
          </a:prstGeom>
          <a:ln w="28575">
            <a:solidFill>
              <a:schemeClr val="accent3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 : en angle 64">
            <a:extLst>
              <a:ext uri="{FF2B5EF4-FFF2-40B4-BE49-F238E27FC236}">
                <a16:creationId xmlns:a16="http://schemas.microsoft.com/office/drawing/2014/main" id="{DBA2123A-8C33-34F9-36CF-6F1233EA4F20}"/>
              </a:ext>
            </a:extLst>
          </p:cNvPr>
          <p:cNvCxnSpPr>
            <a:cxnSpLocks/>
            <a:stCxn id="53" idx="0"/>
          </p:cNvCxnSpPr>
          <p:nvPr/>
        </p:nvCxnSpPr>
        <p:spPr>
          <a:xfrm rot="5400000" flipH="1" flipV="1">
            <a:off x="3867128" y="2676518"/>
            <a:ext cx="563670" cy="1889438"/>
          </a:xfrm>
          <a:prstGeom prst="bentConnector2">
            <a:avLst/>
          </a:prstGeom>
          <a:ln w="28575">
            <a:solidFill>
              <a:schemeClr val="accent3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Connecteur : en angle 65">
            <a:extLst>
              <a:ext uri="{FF2B5EF4-FFF2-40B4-BE49-F238E27FC236}">
                <a16:creationId xmlns:a16="http://schemas.microsoft.com/office/drawing/2014/main" id="{B5463B4A-B802-8849-9679-E14E3ED99C9E}"/>
              </a:ext>
            </a:extLst>
          </p:cNvPr>
          <p:cNvCxnSpPr>
            <a:cxnSpLocks/>
            <a:stCxn id="52" idx="1"/>
            <a:endCxn id="55" idx="4"/>
          </p:cNvCxnSpPr>
          <p:nvPr/>
        </p:nvCxnSpPr>
        <p:spPr>
          <a:xfrm rot="10800000">
            <a:off x="4494024" y="4495439"/>
            <a:ext cx="599661" cy="392701"/>
          </a:xfrm>
          <a:prstGeom prst="bentConnector2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Connecteur : en angle 69">
            <a:extLst>
              <a:ext uri="{FF2B5EF4-FFF2-40B4-BE49-F238E27FC236}">
                <a16:creationId xmlns:a16="http://schemas.microsoft.com/office/drawing/2014/main" id="{1E62AAFF-8684-B480-ACC3-98FEEFC1385E}"/>
              </a:ext>
            </a:extLst>
          </p:cNvPr>
          <p:cNvCxnSpPr>
            <a:cxnSpLocks/>
            <a:endCxn id="53" idx="4"/>
          </p:cNvCxnSpPr>
          <p:nvPr/>
        </p:nvCxnSpPr>
        <p:spPr>
          <a:xfrm rot="10800000">
            <a:off x="3204244" y="4476389"/>
            <a:ext cx="1889444" cy="542926"/>
          </a:xfrm>
          <a:prstGeom prst="bentConnector2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Connecteur : en angle 70">
            <a:extLst>
              <a:ext uri="{FF2B5EF4-FFF2-40B4-BE49-F238E27FC236}">
                <a16:creationId xmlns:a16="http://schemas.microsoft.com/office/drawing/2014/main" id="{4FEDD6DB-7C4C-5A7E-8E32-E4AA9A12D9BD}"/>
              </a:ext>
            </a:extLst>
          </p:cNvPr>
          <p:cNvCxnSpPr>
            <a:cxnSpLocks/>
            <a:stCxn id="58" idx="6"/>
            <a:endCxn id="51" idx="0"/>
          </p:cNvCxnSpPr>
          <p:nvPr/>
        </p:nvCxnSpPr>
        <p:spPr>
          <a:xfrm>
            <a:off x="4780092" y="2756845"/>
            <a:ext cx="1236408" cy="433668"/>
          </a:xfrm>
          <a:prstGeom prst="bentConnector2">
            <a:avLst/>
          </a:prstGeom>
          <a:ln w="285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Connecteur : en angle 71">
            <a:extLst>
              <a:ext uri="{FF2B5EF4-FFF2-40B4-BE49-F238E27FC236}">
                <a16:creationId xmlns:a16="http://schemas.microsoft.com/office/drawing/2014/main" id="{CA7D0054-5B98-CA02-B043-659A6D1EDEAB}"/>
              </a:ext>
            </a:extLst>
          </p:cNvPr>
          <p:cNvCxnSpPr>
            <a:cxnSpLocks/>
            <a:endCxn id="54" idx="6"/>
          </p:cNvCxnSpPr>
          <p:nvPr/>
        </p:nvCxnSpPr>
        <p:spPr>
          <a:xfrm rot="10800000" flipV="1">
            <a:off x="4780092" y="5137962"/>
            <a:ext cx="718672" cy="353575"/>
          </a:xfrm>
          <a:prstGeom prst="bentConnector3">
            <a:avLst>
              <a:gd name="adj1" fmla="val 50000"/>
            </a:avLst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Rectangle : coins arrondis 72">
            <a:extLst>
              <a:ext uri="{FF2B5EF4-FFF2-40B4-BE49-F238E27FC236}">
                <a16:creationId xmlns:a16="http://schemas.microsoft.com/office/drawing/2014/main" id="{9BDCEE02-7765-CB13-D840-1C9DD90EEF61}"/>
              </a:ext>
            </a:extLst>
          </p:cNvPr>
          <p:cNvSpPr/>
          <p:nvPr/>
        </p:nvSpPr>
        <p:spPr>
          <a:xfrm>
            <a:off x="6660871" y="2555932"/>
            <a:ext cx="2180125" cy="487947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noProof="0" dirty="0">
                <a:solidFill>
                  <a:schemeClr val="tx1"/>
                </a:solidFill>
              </a:rPr>
              <a:t>Photosynthèse</a:t>
            </a:r>
          </a:p>
        </p:txBody>
      </p:sp>
      <p:sp>
        <p:nvSpPr>
          <p:cNvPr id="74" name="Rectangle : coins arrondis 73">
            <a:extLst>
              <a:ext uri="{FF2B5EF4-FFF2-40B4-BE49-F238E27FC236}">
                <a16:creationId xmlns:a16="http://schemas.microsoft.com/office/drawing/2014/main" id="{BCFBF345-0108-02A4-9260-1DAA373A8D28}"/>
              </a:ext>
            </a:extLst>
          </p:cNvPr>
          <p:cNvSpPr/>
          <p:nvPr/>
        </p:nvSpPr>
        <p:spPr>
          <a:xfrm>
            <a:off x="7241409" y="5249589"/>
            <a:ext cx="1928324" cy="69753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noProof="0" dirty="0">
                <a:solidFill>
                  <a:schemeClr val="tx1"/>
                </a:solidFill>
              </a:rPr>
              <a:t>Respiration cellulaire</a:t>
            </a:r>
          </a:p>
        </p:txBody>
      </p:sp>
      <p:pic>
        <p:nvPicPr>
          <p:cNvPr id="81" name="Image 80">
            <a:extLst>
              <a:ext uri="{FF2B5EF4-FFF2-40B4-BE49-F238E27FC236}">
                <a16:creationId xmlns:a16="http://schemas.microsoft.com/office/drawing/2014/main" id="{97D400A1-64BD-DFCA-C765-89569D900E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7692" l="10000" r="91579">
                        <a14:foregroundMark x1="57895" y1="96923" x2="77368" y2="94615"/>
                        <a14:foregroundMark x1="13158" y1="76154" x2="38421" y2="90000"/>
                        <a14:foregroundMark x1="38421" y1="90000" x2="42105" y2="90000"/>
                        <a14:foregroundMark x1="92105" y1="52308" x2="90526" y2="82308"/>
                        <a14:foregroundMark x1="42105" y1="92308" x2="60526" y2="97692"/>
                        <a14:foregroundMark x1="82632" y1="93077" x2="90526" y2="7923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23119" y="3358487"/>
            <a:ext cx="1091742" cy="746981"/>
          </a:xfrm>
          <a:prstGeom prst="rect">
            <a:avLst/>
          </a:prstGeom>
        </p:spPr>
      </p:pic>
      <p:pic>
        <p:nvPicPr>
          <p:cNvPr id="82" name="Image 81">
            <a:extLst>
              <a:ext uri="{FF2B5EF4-FFF2-40B4-BE49-F238E27FC236}">
                <a16:creationId xmlns:a16="http://schemas.microsoft.com/office/drawing/2014/main" id="{66990ECE-EB50-F570-C7DF-9C0F4B4D14F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270" b="95313" l="9961" r="89974">
                        <a14:foregroundMark x1="34961" y1="1758" x2="22461" y2="9277"/>
                        <a14:foregroundMark x1="38216" y1="7129" x2="64128" y2="45703"/>
                        <a14:foregroundMark x1="64128" y1="45703" x2="81576" y2="59766"/>
                        <a14:foregroundMark x1="81576" y1="59766" x2="81901" y2="60352"/>
                        <a14:foregroundMark x1="60026" y1="37793" x2="84440" y2="57617"/>
                        <a14:foregroundMark x1="83724" y1="61426" x2="76302" y2="86133"/>
                        <a14:foregroundMark x1="76302" y1="86133" x2="68294" y2="90430"/>
                        <a14:foregroundMark x1="83008" y1="58203" x2="81185" y2="87500"/>
                        <a14:foregroundMark x1="81185" y1="87500" x2="80859" y2="87695"/>
                        <a14:foregroundMark x1="82617" y1="61914" x2="85482" y2="68945"/>
                        <a14:foregroundMark x1="84440" y1="58691" x2="79818" y2="89746"/>
                        <a14:foregroundMark x1="79818" y1="89746" x2="63607" y2="89355"/>
                        <a14:foregroundMark x1="23177" y1="1758" x2="14193" y2="25586"/>
                        <a14:foregroundMark x1="14193" y1="25586" x2="21484" y2="56543"/>
                        <a14:foregroundMark x1="21484" y1="56543" x2="32096" y2="70020"/>
                        <a14:foregroundMark x1="20638" y1="4492" x2="37109" y2="2344"/>
                        <a14:foregroundMark x1="23177" y1="3418" x2="43034" y2="2051"/>
                        <a14:foregroundMark x1="43034" y1="2051" x2="43555" y2="2344"/>
                        <a14:foregroundMark x1="17383" y1="15234" x2="22461" y2="1270"/>
                        <a14:foregroundMark x1="36393" y1="4492" x2="42122" y2="12500"/>
                        <a14:foregroundMark x1="37109" y1="5566" x2="40690" y2="7715"/>
                        <a14:foregroundMark x1="29948" y1="67285" x2="66016" y2="93652"/>
                        <a14:foregroundMark x1="66016" y1="93652" x2="79753" y2="89844"/>
                        <a14:foregroundMark x1="65039" y1="92578" x2="30013" y2="66797"/>
                        <a14:foregroundMark x1="30013" y1="66797" x2="27799" y2="62988"/>
                        <a14:foregroundMark x1="63607" y1="95313" x2="28906" y2="70508"/>
                        <a14:foregroundMark x1="30664" y1="70508" x2="58268" y2="93164"/>
                        <a14:foregroundMark x1="53971" y1="94238" x2="31771" y2="75879"/>
                        <a14:foregroundMark x1="84766" y1="62988" x2="83724" y2="85547"/>
                        <a14:foregroundMark x1="84440" y1="59766" x2="86589" y2="7646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9312629">
            <a:off x="5674448" y="4892361"/>
            <a:ext cx="1218377" cy="812251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F4642A0-089C-479E-AB47-F00818338511}"/>
              </a:ext>
            </a:extLst>
          </p:cNvPr>
          <p:cNvSpPr/>
          <p:nvPr/>
        </p:nvSpPr>
        <p:spPr>
          <a:xfrm>
            <a:off x="2439675" y="6105689"/>
            <a:ext cx="7312650" cy="467688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noProof="0" dirty="0">
                <a:solidFill>
                  <a:schemeClr val="bg1"/>
                </a:solidFill>
              </a:rPr>
              <a:t>Schéma de synthèse du cycle de la matière</a:t>
            </a:r>
          </a:p>
        </p:txBody>
      </p: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6D3F1AC0-1F23-0465-4BEF-BDF78D18CCDB}"/>
              </a:ext>
            </a:extLst>
          </p:cNvPr>
          <p:cNvCxnSpPr/>
          <p:nvPr/>
        </p:nvCxnSpPr>
        <p:spPr>
          <a:xfrm>
            <a:off x="9561097" y="4602909"/>
            <a:ext cx="1010652" cy="0"/>
          </a:xfrm>
          <a:prstGeom prst="straightConnector1">
            <a:avLst/>
          </a:prstGeom>
          <a:ln w="28575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3B60694B-515E-D57E-6938-8DCDBA7A2884}"/>
              </a:ext>
            </a:extLst>
          </p:cNvPr>
          <p:cNvCxnSpPr/>
          <p:nvPr/>
        </p:nvCxnSpPr>
        <p:spPr>
          <a:xfrm>
            <a:off x="9577139" y="4888139"/>
            <a:ext cx="1010652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CEE85E6-A130-A3E8-11F6-DC865D0078E3}"/>
              </a:ext>
            </a:extLst>
          </p:cNvPr>
          <p:cNvSpPr/>
          <p:nvPr/>
        </p:nvSpPr>
        <p:spPr>
          <a:xfrm>
            <a:off x="10428646" y="4335242"/>
            <a:ext cx="1458555" cy="72449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noProof="0" dirty="0">
                <a:solidFill>
                  <a:schemeClr val="tx1"/>
                </a:solidFill>
              </a:rPr>
              <a:t>Sens de passage</a:t>
            </a:r>
          </a:p>
        </p:txBody>
      </p:sp>
    </p:spTree>
    <p:extLst>
      <p:ext uri="{BB962C8B-B14F-4D97-AF65-F5344CB8AC3E}">
        <p14:creationId xmlns:p14="http://schemas.microsoft.com/office/powerpoint/2010/main" val="20952871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3FF05C-85E1-27B2-6A6D-C7B2655786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7">
            <a:extLst>
              <a:ext uri="{FF2B5EF4-FFF2-40B4-BE49-F238E27FC236}">
                <a16:creationId xmlns:a16="http://schemas.microsoft.com/office/drawing/2014/main" id="{86CD7753-A739-187A-10E8-1C8118CC8274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M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17" name="Image 9">
            <a:extLst>
              <a:ext uri="{FF2B5EF4-FFF2-40B4-BE49-F238E27FC236}">
                <a16:creationId xmlns:a16="http://schemas.microsoft.com/office/drawing/2014/main" id="{72D226D3-60F0-4DE1-CE78-D1354A23B0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9208" y="825500"/>
            <a:ext cx="583170" cy="583170"/>
          </a:xfrm>
          <a:prstGeom prst="rect">
            <a:avLst/>
          </a:prstGeom>
        </p:spPr>
      </p:pic>
      <p:sp>
        <p:nvSpPr>
          <p:cNvPr id="43" name="ZoneTexte 42">
            <a:extLst>
              <a:ext uri="{FF2B5EF4-FFF2-40B4-BE49-F238E27FC236}">
                <a16:creationId xmlns:a16="http://schemas.microsoft.com/office/drawing/2014/main" id="{0C8D286B-FEBB-B919-DC7E-ADDFDD6CEE3E}"/>
              </a:ext>
            </a:extLst>
          </p:cNvPr>
          <p:cNvSpPr txBox="1"/>
          <p:nvPr/>
        </p:nvSpPr>
        <p:spPr>
          <a:xfrm>
            <a:off x="748702" y="85122"/>
            <a:ext cx="10389109" cy="99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200" b="1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On récapitule ..</a:t>
            </a:r>
          </a:p>
          <a:p>
            <a:pPr>
              <a:lnSpc>
                <a:spcPts val="2200"/>
              </a:lnSpc>
            </a:pPr>
            <a:r>
              <a:rPr lang="fr-FR" sz="2200" b="1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Pour réaliser un schéma de synthèse du cycle de la matière, je dois suivre les 3 étapes ci-dessous: </a:t>
            </a:r>
            <a:endParaRPr lang="fr-FR" sz="2200" noProof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FF94161-C05E-F933-572F-C8054B71AA31}"/>
              </a:ext>
            </a:extLst>
          </p:cNvPr>
          <p:cNvSpPr/>
          <p:nvPr/>
        </p:nvSpPr>
        <p:spPr>
          <a:xfrm>
            <a:off x="807051" y="3329190"/>
            <a:ext cx="4778541" cy="67395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noProof="0" dirty="0">
                <a:solidFill>
                  <a:schemeClr val="tx1"/>
                </a:solidFill>
              </a:rPr>
              <a:t>    Je détermine à partir du texte les mots clés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CEF0F29-5E8C-A9EB-6198-D4B38A457E70}"/>
              </a:ext>
            </a:extLst>
          </p:cNvPr>
          <p:cNvSpPr/>
          <p:nvPr/>
        </p:nvSpPr>
        <p:spPr>
          <a:xfrm>
            <a:off x="807052" y="4209228"/>
            <a:ext cx="4778542" cy="67395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noProof="0" dirty="0">
                <a:solidFill>
                  <a:schemeClr val="tx1"/>
                </a:solidFill>
              </a:rPr>
              <a:t>    J’organise les mots clés en utilisant un tableau, selon leurs natures.</a:t>
            </a: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D66EAA38-4331-DB0C-8318-5886C7DAC2DD}"/>
              </a:ext>
            </a:extLst>
          </p:cNvPr>
          <p:cNvSpPr/>
          <p:nvPr/>
        </p:nvSpPr>
        <p:spPr>
          <a:xfrm>
            <a:off x="307122" y="3392256"/>
            <a:ext cx="578126" cy="577660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noProof="0" dirty="0"/>
              <a:t>1</a:t>
            </a: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75614066-3D93-C403-87A7-2055DEC9E3A2}"/>
              </a:ext>
            </a:extLst>
          </p:cNvPr>
          <p:cNvSpPr/>
          <p:nvPr/>
        </p:nvSpPr>
        <p:spPr>
          <a:xfrm>
            <a:off x="307122" y="4257375"/>
            <a:ext cx="578126" cy="577660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noProof="0" dirty="0"/>
              <a:t>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75BDF78-4CF3-4044-67B4-86F47F78482A}"/>
              </a:ext>
            </a:extLst>
          </p:cNvPr>
          <p:cNvSpPr/>
          <p:nvPr/>
        </p:nvSpPr>
        <p:spPr>
          <a:xfrm>
            <a:off x="807050" y="5069600"/>
            <a:ext cx="4778542" cy="101581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noProof="0" dirty="0">
                <a:solidFill>
                  <a:schemeClr val="tx1"/>
                </a:solidFill>
              </a:rPr>
              <a:t>Je réalise le schéma de synthèse en utilisant des formes pour présenter les informations  et des flèches pour les relier.</a:t>
            </a: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FE089174-5AAD-2180-30E3-E86D527B180D}"/>
              </a:ext>
            </a:extLst>
          </p:cNvPr>
          <p:cNvSpPr/>
          <p:nvPr/>
        </p:nvSpPr>
        <p:spPr>
          <a:xfrm>
            <a:off x="307122" y="5229684"/>
            <a:ext cx="578126" cy="577660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noProof="0" dirty="0"/>
              <a:t>3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FFEEC01-AB25-B39B-73FD-2C175CC5BB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177" y="1280492"/>
            <a:ext cx="5981620" cy="1117618"/>
          </a:xfrm>
          <a:prstGeom prst="rect">
            <a:avLst/>
          </a:prstGeom>
        </p:spPr>
      </p:pic>
      <p:sp>
        <p:nvSpPr>
          <p:cNvPr id="12" name="Flèche : droite 11">
            <a:extLst>
              <a:ext uri="{FF2B5EF4-FFF2-40B4-BE49-F238E27FC236}">
                <a16:creationId xmlns:a16="http://schemas.microsoft.com/office/drawing/2014/main" id="{5AF54E24-1279-5043-02E7-DB23C36339A7}"/>
              </a:ext>
            </a:extLst>
          </p:cNvPr>
          <p:cNvSpPr/>
          <p:nvPr/>
        </p:nvSpPr>
        <p:spPr>
          <a:xfrm>
            <a:off x="6510998" y="1607785"/>
            <a:ext cx="336884" cy="4630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75DE6E7C-2A0D-AE7B-857F-644DE86CDD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10042" y="1447678"/>
            <a:ext cx="4330233" cy="662854"/>
          </a:xfrm>
          <a:prstGeom prst="rect">
            <a:avLst/>
          </a:prstGeom>
        </p:spPr>
      </p:pic>
      <p:sp>
        <p:nvSpPr>
          <p:cNvPr id="19" name="Flèche : droite 18">
            <a:extLst>
              <a:ext uri="{FF2B5EF4-FFF2-40B4-BE49-F238E27FC236}">
                <a16:creationId xmlns:a16="http://schemas.microsoft.com/office/drawing/2014/main" id="{63E656E4-F62F-3CF6-7BBC-DE96BF935ACF}"/>
              </a:ext>
            </a:extLst>
          </p:cNvPr>
          <p:cNvSpPr/>
          <p:nvPr/>
        </p:nvSpPr>
        <p:spPr>
          <a:xfrm rot="5400000">
            <a:off x="8989921" y="1790235"/>
            <a:ext cx="336884" cy="94465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4E5C5D5D-5168-C180-CF1F-E8D94E9A568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28954" y="2495147"/>
            <a:ext cx="5811321" cy="1349874"/>
          </a:xfrm>
          <a:prstGeom prst="rect">
            <a:avLst/>
          </a:prstGeom>
        </p:spPr>
      </p:pic>
      <p:sp>
        <p:nvSpPr>
          <p:cNvPr id="22" name="Flèche : droite 21">
            <a:extLst>
              <a:ext uri="{FF2B5EF4-FFF2-40B4-BE49-F238E27FC236}">
                <a16:creationId xmlns:a16="http://schemas.microsoft.com/office/drawing/2014/main" id="{F34D47C2-DE4D-56EB-3E79-A1A749DA525E}"/>
              </a:ext>
            </a:extLst>
          </p:cNvPr>
          <p:cNvSpPr/>
          <p:nvPr/>
        </p:nvSpPr>
        <p:spPr>
          <a:xfrm rot="5400000">
            <a:off x="8989921" y="3605283"/>
            <a:ext cx="336884" cy="94465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617BA084-FFF0-9B47-FAA5-41CB827C1BD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64757" y="4278111"/>
            <a:ext cx="4473054" cy="2380914"/>
          </a:xfrm>
          <a:prstGeom prst="rect">
            <a:avLst/>
          </a:prstGeo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F51654DD-F8FF-4982-64D3-86E948E7971E}"/>
              </a:ext>
            </a:extLst>
          </p:cNvPr>
          <p:cNvSpPr/>
          <p:nvPr/>
        </p:nvSpPr>
        <p:spPr>
          <a:xfrm>
            <a:off x="248772" y="1500864"/>
            <a:ext cx="578126" cy="577660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noProof="0" dirty="0"/>
              <a:t>1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FAEAA841-3FF1-8657-13D4-43B1565FFEB3}"/>
              </a:ext>
            </a:extLst>
          </p:cNvPr>
          <p:cNvSpPr/>
          <p:nvPr/>
        </p:nvSpPr>
        <p:spPr>
          <a:xfrm>
            <a:off x="7020530" y="1493864"/>
            <a:ext cx="578126" cy="577660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noProof="0" dirty="0"/>
              <a:t>2</a:t>
            </a: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CB165999-41F6-E90F-B1B9-11865D008038}"/>
              </a:ext>
            </a:extLst>
          </p:cNvPr>
          <p:cNvSpPr/>
          <p:nvPr/>
        </p:nvSpPr>
        <p:spPr>
          <a:xfrm>
            <a:off x="8323158" y="4929525"/>
            <a:ext cx="578126" cy="577660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noProof="0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3914127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1" grpId="0" animBg="1"/>
      <p:bldP spid="10" grpId="0" animBg="1"/>
      <p:bldP spid="12" grpId="0" animBg="1"/>
      <p:bldP spid="19" grpId="0" animBg="1"/>
      <p:bldP spid="22" grpId="0" animBg="1"/>
      <p:bldP spid="3" grpId="0" animBg="1"/>
      <p:bldP spid="4" grpId="0" animBg="1"/>
      <p:bldP spid="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5283D-1C3B-66D5-27D1-4238389C3F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1E59C51D-C642-1DDB-EF5F-B545F91AB698}"/>
              </a:ext>
            </a:extLst>
          </p:cNvPr>
          <p:cNvGrpSpPr/>
          <p:nvPr/>
        </p:nvGrpSpPr>
        <p:grpSpPr>
          <a:xfrm>
            <a:off x="121920" y="142240"/>
            <a:ext cx="11938000" cy="6563360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2AC10689-3538-031D-3802-6C268474D71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7030A0"/>
            </a:solidFill>
            <a:ln>
              <a:solidFill>
                <a:srgbClr val="7030A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59FA3B0-C0C9-55E3-B2A1-609E84332F6A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100EAE4-D5B0-58C8-BFB8-0BAA58F2E6E5}"/>
              </a:ext>
            </a:extLst>
          </p:cNvPr>
          <p:cNvGrpSpPr/>
          <p:nvPr/>
        </p:nvGrpSpPr>
        <p:grpSpPr>
          <a:xfrm>
            <a:off x="9325079" y="5495261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1D5EC100-C703-5BF8-D45D-0A631A5A8E60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033031D0-700D-C15C-0602-547A49E0B346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10 min</a:t>
              </a:r>
            </a:p>
          </p:txBody>
        </p:sp>
      </p:grpSp>
      <p:grpSp>
        <p:nvGrpSpPr>
          <p:cNvPr id="6" name="Group 14">
            <a:extLst>
              <a:ext uri="{FF2B5EF4-FFF2-40B4-BE49-F238E27FC236}">
                <a16:creationId xmlns:a16="http://schemas.microsoft.com/office/drawing/2014/main" id="{D48FD848-6B22-CBC8-26A1-AB8FEAE19A0E}"/>
              </a:ext>
            </a:extLst>
          </p:cNvPr>
          <p:cNvGrpSpPr/>
          <p:nvPr/>
        </p:nvGrpSpPr>
        <p:grpSpPr>
          <a:xfrm>
            <a:off x="5062913" y="1699526"/>
            <a:ext cx="4659652" cy="2905447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2D19C3DD-0EBC-9B26-FFB2-4208CB6C5E64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7030A0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b="0" i="0" u="none" strike="noStrike" kern="1200" cap="none" spc="0" baseline="0" noProof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D6EB2E96-90B4-7C9F-7FA5-54E5A3357C97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7030A0"/>
            </a:solidFill>
            <a:ln cap="flat">
              <a:solidFill>
                <a:srgbClr val="7030A0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b="0" i="0" u="none" strike="noStrike" kern="1200" cap="none" spc="0" baseline="0" noProof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2F635428-320E-7FAA-0AE5-45B6050A232C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7030A0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b="0" i="0" u="none" strike="noStrike" kern="1200" cap="none" spc="0" baseline="0" noProof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10" name="Rectangle 20">
            <a:extLst>
              <a:ext uri="{FF2B5EF4-FFF2-40B4-BE49-F238E27FC236}">
                <a16:creationId xmlns:a16="http://schemas.microsoft.com/office/drawing/2014/main" id="{9D03F9B8-F377-B139-7216-A671E70E6119}"/>
              </a:ext>
            </a:extLst>
          </p:cNvPr>
          <p:cNvSpPr/>
          <p:nvPr/>
        </p:nvSpPr>
        <p:spPr>
          <a:xfrm>
            <a:off x="5277854" y="4275717"/>
            <a:ext cx="4145509" cy="57815"/>
          </a:xfrm>
          <a:prstGeom prst="rect">
            <a:avLst/>
          </a:prstGeom>
          <a:solidFill>
            <a:srgbClr val="7030A0"/>
          </a:solidFill>
          <a:ln cap="flat">
            <a:solidFill>
              <a:srgbClr val="7030A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00" b="0" i="0" u="none" strike="noStrike" kern="1200" cap="none" spc="0" baseline="0" noProof="0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B724BB5D-38F9-62D3-FBA8-B51BB5AF68FE}"/>
              </a:ext>
            </a:extLst>
          </p:cNvPr>
          <p:cNvSpPr/>
          <p:nvPr/>
        </p:nvSpPr>
        <p:spPr>
          <a:xfrm>
            <a:off x="4713654" y="1956315"/>
            <a:ext cx="867138" cy="384316"/>
          </a:xfrm>
          <a:prstGeom prst="rect">
            <a:avLst/>
          </a:prstGeom>
          <a:solidFill>
            <a:srgbClr val="7030A0"/>
          </a:solidFill>
          <a:ln w="25402" cap="flat">
            <a:solidFill>
              <a:srgbClr val="7030A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00" b="0" i="0" u="none" strike="noStrike" kern="1200" cap="none" spc="0" baseline="0" noProof="0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F00BEC9F-294C-ED13-3C79-B10011ABC7EA}"/>
              </a:ext>
            </a:extLst>
          </p:cNvPr>
          <p:cNvSpPr/>
          <p:nvPr/>
        </p:nvSpPr>
        <p:spPr>
          <a:xfrm>
            <a:off x="4773422" y="1963807"/>
            <a:ext cx="789749" cy="369332"/>
          </a:xfrm>
          <a:prstGeom prst="rect">
            <a:avLst/>
          </a:prstGeom>
          <a:solidFill>
            <a:srgbClr val="7030A0"/>
          </a:solidFill>
          <a:ln cap="flat">
            <a:solidFill>
              <a:srgbClr val="7030A0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 i="0" u="none" strike="noStrike" kern="1200" cap="none" spc="0" baseline="0" noProof="0" dirty="0">
                <a:solidFill>
                  <a:srgbClr val="FFFFFF"/>
                </a:solidFill>
                <a:uFillTx/>
                <a:latin typeface="Arial"/>
                <a:cs typeface="Arial"/>
              </a:rPr>
              <a:t>PGC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2CF6C40C-11B3-918F-D6D6-FE3D501BF5FD}"/>
              </a:ext>
            </a:extLst>
          </p:cNvPr>
          <p:cNvSpPr txBox="1"/>
          <p:nvPr/>
        </p:nvSpPr>
        <p:spPr>
          <a:xfrm>
            <a:off x="5277854" y="2730809"/>
            <a:ext cx="4401901" cy="130035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000" b="1" noProof="0" dirty="0">
                <a:solidFill>
                  <a:srgbClr val="7030A0"/>
                </a:solidFill>
                <a:latin typeface="Arial"/>
              </a:rPr>
              <a:t>Pratique guidée</a:t>
            </a:r>
          </a:p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000" b="1" noProof="0" dirty="0">
                <a:solidFill>
                  <a:srgbClr val="7030A0"/>
                </a:solidFill>
                <a:latin typeface="Arial"/>
              </a:rPr>
              <a:t>collective </a:t>
            </a:r>
            <a:endParaRPr lang="fr-FR" sz="4000" b="1" noProof="0" dirty="0">
              <a:solidFill>
                <a:srgbClr val="7030A0"/>
              </a:solidFill>
              <a:latin typeface="Arial"/>
              <a:cs typeface="Arial"/>
            </a:endParaRPr>
          </a:p>
        </p:txBody>
      </p:sp>
      <p:pic>
        <p:nvPicPr>
          <p:cNvPr id="14" name="Picture 7">
            <a:extLst>
              <a:ext uri="{FF2B5EF4-FFF2-40B4-BE49-F238E27FC236}">
                <a16:creationId xmlns:a16="http://schemas.microsoft.com/office/drawing/2014/main" id="{F9769AB3-E2D7-6AC2-3F2D-73996BD390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565" y="1694883"/>
            <a:ext cx="3060936" cy="3060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3331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1343EB-D989-1866-0322-DEBB91327E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F5A9BE51-4966-896A-18ED-708871B38C9E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PGC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994425AD-6892-4558-9419-7702AD0563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7850" y="255621"/>
            <a:ext cx="714138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064A0E2-C81A-F964-404F-2BFA9BC84E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7850" y="257231"/>
            <a:ext cx="714138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D_A_02">
            <a:extLst>
              <a:ext uri="{FF2B5EF4-FFF2-40B4-BE49-F238E27FC236}">
                <a16:creationId xmlns:a16="http://schemas.microsoft.com/office/drawing/2014/main" id="{8CB3AD69-C2FD-F8BF-1CC5-0B4787F5F871}"/>
              </a:ext>
            </a:extLst>
          </p:cNvPr>
          <p:cNvSpPr txBox="1"/>
          <p:nvPr/>
        </p:nvSpPr>
        <p:spPr>
          <a:xfrm>
            <a:off x="783852" y="583133"/>
            <a:ext cx="7733030" cy="304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600" i="1" noProof="0" dirty="0">
                <a:solidFill>
                  <a:schemeClr val="bg1">
                    <a:lumMod val="65000"/>
                  </a:schemeClr>
                </a:solidFill>
              </a:rPr>
              <a:t>Inviter les élèves à utiliser les ardoises. 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2C77877A-4018-112C-8760-0E1EF21B92C6}"/>
              </a:ext>
            </a:extLst>
          </p:cNvPr>
          <p:cNvSpPr/>
          <p:nvPr/>
        </p:nvSpPr>
        <p:spPr>
          <a:xfrm>
            <a:off x="391926" y="1466033"/>
            <a:ext cx="11408148" cy="510778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fr-FR" sz="2400" b="1" noProof="0" dirty="0">
                <a:latin typeface="Calibri" panose="020F0502020204030204"/>
              </a:rPr>
              <a:t>1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 Choisissez la bonne réponse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99B38DD-F3E1-A67B-FD59-FEC91F62AE86}"/>
              </a:ext>
            </a:extLst>
          </p:cNvPr>
          <p:cNvGrpSpPr/>
          <p:nvPr/>
        </p:nvGrpSpPr>
        <p:grpSpPr>
          <a:xfrm>
            <a:off x="1766399" y="3926305"/>
            <a:ext cx="7768355" cy="793344"/>
            <a:chOff x="3290829" y="3618935"/>
            <a:chExt cx="6173068" cy="532944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003DC919-0E06-C028-BFE2-89DB74EE47DA}"/>
                </a:ext>
              </a:extLst>
            </p:cNvPr>
            <p:cNvSpPr/>
            <p:nvPr/>
          </p:nvSpPr>
          <p:spPr>
            <a:xfrm>
              <a:off x="7744224" y="3641101"/>
              <a:ext cx="1719673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rgbClr val="002060"/>
                  </a:solidFill>
                </a:rPr>
                <a:t>Faux</a:t>
              </a:r>
            </a:p>
          </p:txBody>
        </p: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CBF4F12C-2076-FA59-8297-7C600B4FE54E}"/>
                </a:ext>
              </a:extLst>
            </p:cNvPr>
            <p:cNvSpPr/>
            <p:nvPr/>
          </p:nvSpPr>
          <p:spPr>
            <a:xfrm>
              <a:off x="4181766" y="3618935"/>
              <a:ext cx="1719673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rgbClr val="002060"/>
                  </a:solidFill>
                  <a:latin typeface="Calibri" panose="020F0502020204030204"/>
                </a:rPr>
                <a:t>Vrai </a:t>
              </a: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EEDB411A-3F2E-444B-572E-BBAC11BB6D1A}"/>
                </a:ext>
              </a:extLst>
            </p:cNvPr>
            <p:cNvSpPr/>
            <p:nvPr/>
          </p:nvSpPr>
          <p:spPr>
            <a:xfrm>
              <a:off x="3290829" y="3618935"/>
              <a:ext cx="731520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rgbClr val="002060"/>
                  </a:solidFill>
                  <a:latin typeface="Calibri" panose="020F0502020204030204"/>
                </a:rPr>
                <a:t>a</a:t>
              </a: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A0890C01-94F1-DED8-7A9D-F01E8410520C}"/>
                </a:ext>
              </a:extLst>
            </p:cNvPr>
            <p:cNvSpPr/>
            <p:nvPr/>
          </p:nvSpPr>
          <p:spPr>
            <a:xfrm>
              <a:off x="6853288" y="3641101"/>
              <a:ext cx="731520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rgbClr val="002060"/>
                  </a:solidFill>
                  <a:latin typeface="Calibri" panose="020F0502020204030204"/>
                </a:rPr>
                <a:t>b</a:t>
              </a:r>
            </a:p>
          </p:txBody>
        </p:sp>
      </p:grpSp>
      <p:sp>
        <p:nvSpPr>
          <p:cNvPr id="14" name="D_A_01">
            <a:extLst>
              <a:ext uri="{FF2B5EF4-FFF2-40B4-BE49-F238E27FC236}">
                <a16:creationId xmlns:a16="http://schemas.microsoft.com/office/drawing/2014/main" id="{80EBA30F-9282-D3DD-4059-70B5E9F42838}"/>
              </a:ext>
            </a:extLst>
          </p:cNvPr>
          <p:cNvSpPr txBox="1"/>
          <p:nvPr/>
        </p:nvSpPr>
        <p:spPr>
          <a:xfrm>
            <a:off x="783852" y="201859"/>
            <a:ext cx="6464183" cy="508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>
              <a:spcAft>
                <a:spcPts val="400"/>
              </a:spcAft>
              <a:defRPr sz="16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r-FR" sz="20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Répondez à la question suivante: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FF9AABF-15A1-BAFF-3C21-49E27BC04E7A}"/>
              </a:ext>
            </a:extLst>
          </p:cNvPr>
          <p:cNvSpPr/>
          <p:nvPr/>
        </p:nvSpPr>
        <p:spPr>
          <a:xfrm>
            <a:off x="995955" y="2371343"/>
            <a:ext cx="9818964" cy="919401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lvl="0">
              <a:spcAft>
                <a:spcPts val="600"/>
              </a:spcAft>
              <a:defRPr/>
            </a:pPr>
            <a:r>
              <a:rPr lang="fr-FR" sz="2400" b="1" noProof="0" dirty="0">
                <a:solidFill>
                  <a:srgbClr val="0852A4"/>
                </a:solidFill>
                <a:latin typeface="Calibri" panose="020F0502020204030204"/>
              </a:rPr>
              <a:t>Pour réaliser un schéma de synthèse à partir d’un texte, la première étape est de déterminer les mots clés.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852A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73134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1FB750-BBFA-32B1-443E-BC06EB857D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9">
            <a:extLst>
              <a:ext uri="{FF2B5EF4-FFF2-40B4-BE49-F238E27FC236}">
                <a16:creationId xmlns:a16="http://schemas.microsoft.com/office/drawing/2014/main" id="{0D899AF8-5EB4-B470-426F-76D8596FB7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84808" y="825500"/>
            <a:ext cx="583170" cy="583170"/>
          </a:xfrm>
          <a:prstGeom prst="rect">
            <a:avLst/>
          </a:prstGeom>
        </p:spPr>
      </p:pic>
      <p:sp>
        <p:nvSpPr>
          <p:cNvPr id="3" name="Rectangle: Rounded Corners 24">
            <a:extLst>
              <a:ext uri="{FF2B5EF4-FFF2-40B4-BE49-F238E27FC236}">
                <a16:creationId xmlns:a16="http://schemas.microsoft.com/office/drawing/2014/main" id="{2709362E-5466-0828-7FD6-12C7038B450F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PGC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33" name="D_A_02">
            <a:extLst>
              <a:ext uri="{FF2B5EF4-FFF2-40B4-BE49-F238E27FC236}">
                <a16:creationId xmlns:a16="http://schemas.microsoft.com/office/drawing/2014/main" id="{79DCC227-67D0-D73D-1DAF-BACD1D1D7AC0}"/>
              </a:ext>
            </a:extLst>
          </p:cNvPr>
          <p:cNvSpPr txBox="1"/>
          <p:nvPr/>
        </p:nvSpPr>
        <p:spPr>
          <a:xfrm>
            <a:off x="689720" y="707194"/>
            <a:ext cx="7733030" cy="304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600" i="1" noProof="0" dirty="0">
                <a:solidFill>
                  <a:schemeClr val="bg1">
                    <a:lumMod val="65000"/>
                  </a:schemeClr>
                </a:solidFill>
              </a:rPr>
              <a:t>Afficher et expliquer la réponse.</a:t>
            </a:r>
          </a:p>
        </p:txBody>
      </p:sp>
      <p:sp>
        <p:nvSpPr>
          <p:cNvPr id="34" name="D_A_01">
            <a:extLst>
              <a:ext uri="{FF2B5EF4-FFF2-40B4-BE49-F238E27FC236}">
                <a16:creationId xmlns:a16="http://schemas.microsoft.com/office/drawing/2014/main" id="{7B030A14-7BA2-3318-EB4F-EF8157A28D6C}"/>
              </a:ext>
            </a:extLst>
          </p:cNvPr>
          <p:cNvSpPr txBox="1"/>
          <p:nvPr/>
        </p:nvSpPr>
        <p:spPr>
          <a:xfrm>
            <a:off x="812799" y="232868"/>
            <a:ext cx="10119040" cy="518399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>
              <a:spcAft>
                <a:spcPts val="400"/>
              </a:spcAft>
              <a:defRPr sz="16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r-FR" sz="20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Exactement ! La proposition est vraie.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D22B5EB-B325-092C-919C-365DC1D4EF26}"/>
              </a:ext>
            </a:extLst>
          </p:cNvPr>
          <p:cNvSpPr/>
          <p:nvPr/>
        </p:nvSpPr>
        <p:spPr>
          <a:xfrm>
            <a:off x="168245" y="1171706"/>
            <a:ext cx="11408148" cy="510778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fr-FR" sz="2400" b="1" noProof="0" dirty="0">
                <a:latin typeface="Calibri" panose="020F0502020204030204"/>
              </a:rPr>
              <a:t>1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 La bonne réponse.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F342FB92-5215-5289-74C8-B7CF96CB3E19}"/>
              </a:ext>
            </a:extLst>
          </p:cNvPr>
          <p:cNvSpPr/>
          <p:nvPr/>
        </p:nvSpPr>
        <p:spPr>
          <a:xfrm>
            <a:off x="482608" y="2055473"/>
            <a:ext cx="9818964" cy="919401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lvl="0">
              <a:spcAft>
                <a:spcPts val="600"/>
              </a:spcAft>
              <a:defRPr/>
            </a:pPr>
            <a:r>
              <a:rPr lang="fr-FR" sz="2400" b="1" noProof="0" dirty="0">
                <a:solidFill>
                  <a:srgbClr val="0852A4"/>
                </a:solidFill>
                <a:latin typeface="Calibri" panose="020F0502020204030204"/>
              </a:rPr>
              <a:t>Pour réaliser un schéma de synthèse à partir d’un texte, la première étape est de déterminer les mots clés.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852A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13782375-63AD-4F23-B73F-1378E2B43D34}"/>
              </a:ext>
            </a:extLst>
          </p:cNvPr>
          <p:cNvGrpSpPr/>
          <p:nvPr/>
        </p:nvGrpSpPr>
        <p:grpSpPr>
          <a:xfrm>
            <a:off x="1766399" y="3926305"/>
            <a:ext cx="7768355" cy="793344"/>
            <a:chOff x="3290829" y="3618935"/>
            <a:chExt cx="6173068" cy="532944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EAF4D4F4-61D4-FB1E-21C9-24557D4BF155}"/>
                </a:ext>
              </a:extLst>
            </p:cNvPr>
            <p:cNvSpPr/>
            <p:nvPr/>
          </p:nvSpPr>
          <p:spPr>
            <a:xfrm>
              <a:off x="7744224" y="3641101"/>
              <a:ext cx="1719673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rgbClr val="002060"/>
                  </a:solidFill>
                </a:rPr>
                <a:t>Faux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9EE951E0-BDBA-EA32-A681-3431B31B6F55}"/>
                </a:ext>
              </a:extLst>
            </p:cNvPr>
            <p:cNvSpPr/>
            <p:nvPr/>
          </p:nvSpPr>
          <p:spPr>
            <a:xfrm>
              <a:off x="4181766" y="3618935"/>
              <a:ext cx="1719673" cy="510778"/>
            </a:xfrm>
            <a:prstGeom prst="roundRect">
              <a:avLst/>
            </a:prstGeom>
            <a:solidFill>
              <a:srgbClr val="002060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chemeClr val="bg1"/>
                  </a:solidFill>
                  <a:latin typeface="Calibri" panose="020F0502020204030204"/>
                </a:rPr>
                <a:t>Vrai 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F6AD9A5B-2659-6A4A-F5FB-30098506C5CA}"/>
                </a:ext>
              </a:extLst>
            </p:cNvPr>
            <p:cNvSpPr/>
            <p:nvPr/>
          </p:nvSpPr>
          <p:spPr>
            <a:xfrm>
              <a:off x="3290829" y="3618935"/>
              <a:ext cx="731520" cy="510778"/>
            </a:xfrm>
            <a:prstGeom prst="roundRect">
              <a:avLst/>
            </a:prstGeom>
            <a:solidFill>
              <a:srgbClr val="002060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chemeClr val="bg1"/>
                  </a:solidFill>
                  <a:latin typeface="Calibri" panose="020F0502020204030204"/>
                </a:rPr>
                <a:t>a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64CD6466-73A3-303B-6386-8BDAA56CD36F}"/>
                </a:ext>
              </a:extLst>
            </p:cNvPr>
            <p:cNvSpPr/>
            <p:nvPr/>
          </p:nvSpPr>
          <p:spPr>
            <a:xfrm>
              <a:off x="6853288" y="3641101"/>
              <a:ext cx="731520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rgbClr val="002060"/>
                  </a:solidFill>
                  <a:latin typeface="Calibri" panose="020F0502020204030204"/>
                </a:rPr>
                <a:t>b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043184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: Rounded Corners 24"/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PGC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F6BB8D40-3374-41FD-A76D-232CB75A9F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7850" y="257231"/>
            <a:ext cx="714138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D_A_01">
            <a:extLst>
              <a:ext uri="{FF2B5EF4-FFF2-40B4-BE49-F238E27FC236}">
                <a16:creationId xmlns:a16="http://schemas.microsoft.com/office/drawing/2014/main" id="{2578E6F7-4ABC-ACE4-0476-D7842CD4373F}"/>
              </a:ext>
            </a:extLst>
          </p:cNvPr>
          <p:cNvSpPr txBox="1"/>
          <p:nvPr/>
        </p:nvSpPr>
        <p:spPr>
          <a:xfrm>
            <a:off x="783852" y="119170"/>
            <a:ext cx="6464183" cy="508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>
              <a:spcAft>
                <a:spcPts val="400"/>
              </a:spcAft>
              <a:defRPr sz="16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r-FR" sz="20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Répondez à la question suivante:</a:t>
            </a: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6C7BAACE-4E1F-0940-30AA-E1E843C7269E}"/>
              </a:ext>
            </a:extLst>
          </p:cNvPr>
          <p:cNvSpPr/>
          <p:nvPr/>
        </p:nvSpPr>
        <p:spPr>
          <a:xfrm>
            <a:off x="534202" y="1371176"/>
            <a:ext cx="9923648" cy="510778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fr-FR" sz="2400" b="1" noProof="0" dirty="0">
                <a:latin typeface="Calibri" panose="020F0502020204030204"/>
              </a:rPr>
              <a:t>2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 </a:t>
            </a:r>
            <a:r>
              <a:rPr lang="fr-FR" sz="2400" b="1" noProof="0" dirty="0">
                <a:latin typeface="Calibri" panose="020F0502020204030204"/>
              </a:rPr>
              <a:t>C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omplétez le schéma ci dessous en utilisant les mots clés du tableau: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852A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D_A_02">
            <a:extLst>
              <a:ext uri="{FF2B5EF4-FFF2-40B4-BE49-F238E27FC236}">
                <a16:creationId xmlns:a16="http://schemas.microsoft.com/office/drawing/2014/main" id="{4B5818FA-7BE7-7B30-720D-7F88F0438700}"/>
              </a:ext>
            </a:extLst>
          </p:cNvPr>
          <p:cNvSpPr txBox="1"/>
          <p:nvPr/>
        </p:nvSpPr>
        <p:spPr>
          <a:xfrm>
            <a:off x="783852" y="583133"/>
            <a:ext cx="7733030" cy="304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600" i="1" noProof="0" dirty="0">
                <a:solidFill>
                  <a:schemeClr val="bg1">
                    <a:lumMod val="65000"/>
                  </a:schemeClr>
                </a:solidFill>
              </a:rPr>
              <a:t>Inviter les élèves à utiliser les ardoises.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9E6AAA6-5D7A-8B3E-0DA0-F1213ED974F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40793"/>
          <a:stretch>
            <a:fillRect/>
          </a:stretch>
        </p:blipFill>
        <p:spPr>
          <a:xfrm>
            <a:off x="1417399" y="2060161"/>
            <a:ext cx="8872964" cy="1266461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7F805A5F-B431-DCDC-E26D-264C9D09DD05}"/>
              </a:ext>
            </a:extLst>
          </p:cNvPr>
          <p:cNvGrpSpPr/>
          <p:nvPr/>
        </p:nvGrpSpPr>
        <p:grpSpPr>
          <a:xfrm>
            <a:off x="2783263" y="3757244"/>
            <a:ext cx="7174553" cy="2314372"/>
            <a:chOff x="2783263" y="3757244"/>
            <a:chExt cx="7174553" cy="2314372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B5576897-34A0-2310-0562-FF169AB4C52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783263" y="3757244"/>
              <a:ext cx="7174553" cy="2314372"/>
            </a:xfrm>
            <a:prstGeom prst="rect">
              <a:avLst/>
            </a:prstGeom>
          </p:spPr>
        </p:pic>
        <p:sp>
          <p:nvSpPr>
            <p:cNvPr id="2" name="Ellipse 1">
              <a:extLst>
                <a:ext uri="{FF2B5EF4-FFF2-40B4-BE49-F238E27FC236}">
                  <a16:creationId xmlns:a16="http://schemas.microsoft.com/office/drawing/2014/main" id="{5A5A3193-8425-0248-7C3A-292400D9D7DC}"/>
                </a:ext>
              </a:extLst>
            </p:cNvPr>
            <p:cNvSpPr/>
            <p:nvPr/>
          </p:nvSpPr>
          <p:spPr>
            <a:xfrm>
              <a:off x="2982671" y="5486824"/>
              <a:ext cx="923544" cy="51206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>
                  <a:solidFill>
                    <a:schemeClr val="tx1"/>
                  </a:solidFill>
                </a:rPr>
                <a:t>a …..</a:t>
              </a:r>
            </a:p>
          </p:txBody>
        </p:sp>
        <p:sp>
          <p:nvSpPr>
            <p:cNvPr id="4" name="Ellipse 3">
              <a:extLst>
                <a:ext uri="{FF2B5EF4-FFF2-40B4-BE49-F238E27FC236}">
                  <a16:creationId xmlns:a16="http://schemas.microsoft.com/office/drawing/2014/main" id="{896059BC-7678-4F6D-D182-34C1C9F0ACD0}"/>
                </a:ext>
              </a:extLst>
            </p:cNvPr>
            <p:cNvSpPr/>
            <p:nvPr/>
          </p:nvSpPr>
          <p:spPr>
            <a:xfrm>
              <a:off x="8667191" y="5419768"/>
              <a:ext cx="923544" cy="51206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>
                  <a:solidFill>
                    <a:schemeClr val="tx1"/>
                  </a:solidFill>
                </a:rPr>
                <a:t>b …..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A573E6A-1924-83CE-7961-38594E4753AC}"/>
                </a:ext>
              </a:extLst>
            </p:cNvPr>
            <p:cNvSpPr/>
            <p:nvPr/>
          </p:nvSpPr>
          <p:spPr>
            <a:xfrm>
              <a:off x="5496026" y="4791456"/>
              <a:ext cx="1752009" cy="320040"/>
            </a:xfrm>
            <a:prstGeom prst="rect">
              <a:avLst/>
            </a:prstGeom>
            <a:solidFill>
              <a:srgbClr val="B9DA8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>
                  <a:solidFill>
                    <a:schemeClr val="tx1"/>
                  </a:solidFill>
                </a:rPr>
                <a:t>c…………………….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189452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139DDB-ED2B-B73C-58BA-F1DC54630E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9">
            <a:extLst>
              <a:ext uri="{FF2B5EF4-FFF2-40B4-BE49-F238E27FC236}">
                <a16:creationId xmlns:a16="http://schemas.microsoft.com/office/drawing/2014/main" id="{A6D84353-9B04-796B-6143-8701F6FAC5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84808" y="818910"/>
            <a:ext cx="583170" cy="583170"/>
          </a:xfrm>
          <a:prstGeom prst="rect">
            <a:avLst/>
          </a:prstGeom>
        </p:spPr>
      </p:pic>
      <p:sp>
        <p:nvSpPr>
          <p:cNvPr id="15" name="Rectangle: Rounded Corners 24">
            <a:extLst>
              <a:ext uri="{FF2B5EF4-FFF2-40B4-BE49-F238E27FC236}">
                <a16:creationId xmlns:a16="http://schemas.microsoft.com/office/drawing/2014/main" id="{153FAA3E-452F-AB1B-5F47-A42405B89DC3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PGC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17" name="D_A_02">
            <a:extLst>
              <a:ext uri="{FF2B5EF4-FFF2-40B4-BE49-F238E27FC236}">
                <a16:creationId xmlns:a16="http://schemas.microsoft.com/office/drawing/2014/main" id="{702B35D8-6E95-D8B7-ED71-E58EA3D40674}"/>
              </a:ext>
            </a:extLst>
          </p:cNvPr>
          <p:cNvSpPr txBox="1"/>
          <p:nvPr/>
        </p:nvSpPr>
        <p:spPr>
          <a:xfrm>
            <a:off x="749203" y="775631"/>
            <a:ext cx="7733030" cy="304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600" i="1" noProof="0" dirty="0">
                <a:solidFill>
                  <a:schemeClr val="bg1">
                    <a:lumMod val="65000"/>
                  </a:schemeClr>
                </a:solidFill>
              </a:rPr>
              <a:t>Afficher et expliquer la réponse.</a:t>
            </a:r>
          </a:p>
        </p:txBody>
      </p:sp>
      <p:sp>
        <p:nvSpPr>
          <p:cNvPr id="18" name="D_A_01">
            <a:extLst>
              <a:ext uri="{FF2B5EF4-FFF2-40B4-BE49-F238E27FC236}">
                <a16:creationId xmlns:a16="http://schemas.microsoft.com/office/drawing/2014/main" id="{4BDB7645-84FD-2BBA-A8D4-E1C76A0D8801}"/>
              </a:ext>
            </a:extLst>
          </p:cNvPr>
          <p:cNvSpPr txBox="1"/>
          <p:nvPr/>
        </p:nvSpPr>
        <p:spPr>
          <a:xfrm>
            <a:off x="783686" y="307138"/>
            <a:ext cx="10375764" cy="412748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>
              <a:spcAft>
                <a:spcPts val="400"/>
              </a:spcAft>
              <a:defRPr sz="16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r-FR" sz="20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Parfait ! Le schéma proposé par l’élève est faux car il est incomplet, il lui manque de présenter la respiration cellulaire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60E67CC-5477-EA33-2510-33A30C7E3E28}"/>
              </a:ext>
            </a:extLst>
          </p:cNvPr>
          <p:cNvSpPr/>
          <p:nvPr/>
        </p:nvSpPr>
        <p:spPr>
          <a:xfrm>
            <a:off x="503078" y="1335524"/>
            <a:ext cx="4379818" cy="510778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fr-FR" sz="2400" b="1" noProof="0" dirty="0">
                <a:latin typeface="Calibri" panose="020F0502020204030204"/>
              </a:rPr>
              <a:t>2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 La bonne réponse.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F9C55965-7105-D1D7-934C-BBEC1F93217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40793"/>
          <a:stretch>
            <a:fillRect/>
          </a:stretch>
        </p:blipFill>
        <p:spPr>
          <a:xfrm>
            <a:off x="1417399" y="2060161"/>
            <a:ext cx="8872964" cy="126646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A95EB67-E044-FB2D-46A2-6D873A8C9B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3263" y="3757244"/>
            <a:ext cx="7174553" cy="2314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4835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9F85D6-EE44-BDC3-E096-902343E6F6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2A8ABAEC-3B27-4FD3-53A2-EDF86B291874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PGC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1E4EB65F-3091-2DDC-3E48-CF175BCE98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7850" y="255621"/>
            <a:ext cx="714138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878EF19-7017-D8D4-CFF3-660E97A85C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7850" y="257231"/>
            <a:ext cx="714138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D_A_01">
            <a:extLst>
              <a:ext uri="{FF2B5EF4-FFF2-40B4-BE49-F238E27FC236}">
                <a16:creationId xmlns:a16="http://schemas.microsoft.com/office/drawing/2014/main" id="{F97F7BB8-9DD5-7348-6860-447476E0669F}"/>
              </a:ext>
            </a:extLst>
          </p:cNvPr>
          <p:cNvSpPr txBox="1"/>
          <p:nvPr/>
        </p:nvSpPr>
        <p:spPr>
          <a:xfrm>
            <a:off x="783852" y="165107"/>
            <a:ext cx="6464183" cy="508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>
              <a:spcAft>
                <a:spcPts val="400"/>
              </a:spcAft>
              <a:defRPr sz="16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r-FR" sz="20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Répondez à la question suivante: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40A395F9-3CB5-7346-E319-C205FE9563FA}"/>
              </a:ext>
            </a:extLst>
          </p:cNvPr>
          <p:cNvSpPr/>
          <p:nvPr/>
        </p:nvSpPr>
        <p:spPr>
          <a:xfrm>
            <a:off x="275250" y="1064931"/>
            <a:ext cx="11641499" cy="510778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3- Préciser ce qui manque à ce schéma de synthèse.</a:t>
            </a:r>
          </a:p>
        </p:txBody>
      </p:sp>
      <p:sp>
        <p:nvSpPr>
          <p:cNvPr id="22" name="D_A_02">
            <a:extLst>
              <a:ext uri="{FF2B5EF4-FFF2-40B4-BE49-F238E27FC236}">
                <a16:creationId xmlns:a16="http://schemas.microsoft.com/office/drawing/2014/main" id="{74737C94-5612-41B0-2E46-26E470F78303}"/>
              </a:ext>
            </a:extLst>
          </p:cNvPr>
          <p:cNvSpPr txBox="1"/>
          <p:nvPr/>
        </p:nvSpPr>
        <p:spPr>
          <a:xfrm>
            <a:off x="783852" y="583133"/>
            <a:ext cx="7733030" cy="304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600" i="1" noProof="0" dirty="0">
                <a:solidFill>
                  <a:schemeClr val="bg1">
                    <a:lumMod val="65000"/>
                  </a:schemeClr>
                </a:solidFill>
              </a:rPr>
              <a:t>Inviter les élèves à utiliser les ardoises.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3889DAA-6F4B-2027-4BA9-4F24900EAD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0936" y="1865009"/>
            <a:ext cx="8459547" cy="4087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4907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356BCF-9E43-C1FC-080F-A00163C410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9">
            <a:extLst>
              <a:ext uri="{FF2B5EF4-FFF2-40B4-BE49-F238E27FC236}">
                <a16:creationId xmlns:a16="http://schemas.microsoft.com/office/drawing/2014/main" id="{6BCC51AC-9D7A-DBD2-C476-A23C964C23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84808" y="825500"/>
            <a:ext cx="583170" cy="583170"/>
          </a:xfrm>
          <a:prstGeom prst="rect">
            <a:avLst/>
          </a:prstGeom>
        </p:spPr>
      </p:pic>
      <p:sp>
        <p:nvSpPr>
          <p:cNvPr id="3" name="Rectangle: Rounded Corners 24">
            <a:extLst>
              <a:ext uri="{FF2B5EF4-FFF2-40B4-BE49-F238E27FC236}">
                <a16:creationId xmlns:a16="http://schemas.microsoft.com/office/drawing/2014/main" id="{1883EB00-EBA8-5FDB-47F3-9D2EE915ED3A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PGC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33" name="D_A_02">
            <a:extLst>
              <a:ext uri="{FF2B5EF4-FFF2-40B4-BE49-F238E27FC236}">
                <a16:creationId xmlns:a16="http://schemas.microsoft.com/office/drawing/2014/main" id="{12232D85-B17D-7795-6D49-09220A340885}"/>
              </a:ext>
            </a:extLst>
          </p:cNvPr>
          <p:cNvSpPr txBox="1"/>
          <p:nvPr/>
        </p:nvSpPr>
        <p:spPr>
          <a:xfrm>
            <a:off x="821676" y="564890"/>
            <a:ext cx="7733030" cy="304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600" i="1" noProof="0" dirty="0">
                <a:solidFill>
                  <a:schemeClr val="bg1">
                    <a:lumMod val="65000"/>
                  </a:schemeClr>
                </a:solidFill>
              </a:rPr>
              <a:t>Afficher et expliquer la réponse.</a:t>
            </a:r>
          </a:p>
        </p:txBody>
      </p:sp>
      <p:sp>
        <p:nvSpPr>
          <p:cNvPr id="34" name="D_A_01">
            <a:extLst>
              <a:ext uri="{FF2B5EF4-FFF2-40B4-BE49-F238E27FC236}">
                <a16:creationId xmlns:a16="http://schemas.microsoft.com/office/drawing/2014/main" id="{91A5ABC0-38CC-B95E-BD55-00E44E28689F}"/>
              </a:ext>
            </a:extLst>
          </p:cNvPr>
          <p:cNvSpPr txBox="1"/>
          <p:nvPr/>
        </p:nvSpPr>
        <p:spPr>
          <a:xfrm>
            <a:off x="843560" y="150389"/>
            <a:ext cx="9359219" cy="51840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>
              <a:spcAft>
                <a:spcPts val="400"/>
              </a:spcAft>
              <a:defRPr sz="16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r-FR" sz="20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Exactement ! Ce qui manque à ce schéma est le titre.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EAD50BD-01BC-323A-B0E5-8CFCBCFE07B4}"/>
              </a:ext>
            </a:extLst>
          </p:cNvPr>
          <p:cNvSpPr/>
          <p:nvPr/>
        </p:nvSpPr>
        <p:spPr>
          <a:xfrm>
            <a:off x="4688191" y="5543735"/>
            <a:ext cx="2655850" cy="510778"/>
          </a:xfrm>
          <a:prstGeom prst="roundRect">
            <a:avLst/>
          </a:prstGeom>
          <a:solidFill>
            <a:srgbClr val="002060"/>
          </a:solidFill>
          <a:ln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noProof="0" dirty="0">
                <a:solidFill>
                  <a:schemeClr val="bg1"/>
                </a:solidFill>
                <a:latin typeface="Calibri" panose="020F0502020204030204"/>
              </a:rPr>
              <a:t>Le titre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F9C6856-A735-0E4D-AC78-1DE0A071FE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0210" y="1190081"/>
            <a:ext cx="8459547" cy="4087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82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50">
                <a:alpha val="30000"/>
              </a:srgbClr>
            </a:gs>
            <a:gs pos="74000">
              <a:srgbClr val="00B050">
                <a:alpha val="33000"/>
              </a:srgbClr>
            </a:gs>
            <a:gs pos="83000">
              <a:srgbClr val="00B050">
                <a:alpha val="78000"/>
              </a:srgbClr>
            </a:gs>
            <a:gs pos="100000">
              <a:srgbClr val="00B050">
                <a:alpha val="92000"/>
              </a:srgb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1A2AEC-4FEC-0615-956B-B4DD379158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BAF45B94-C52C-8B49-DB6E-84596265B029}"/>
              </a:ext>
            </a:extLst>
          </p:cNvPr>
          <p:cNvGrpSpPr/>
          <p:nvPr/>
        </p:nvGrpSpPr>
        <p:grpSpPr>
          <a:xfrm>
            <a:off x="176981" y="167148"/>
            <a:ext cx="11897031" cy="6548284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C3503BD9-8239-80DA-DFDD-EDCBC0CF8740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chemeClr val="accent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DC6C1B6-2959-2170-0BB3-DFE9D2F8FE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D196EF9-21FB-9D05-ACD6-0BA09BA2BC98}"/>
              </a:ext>
            </a:extLst>
          </p:cNvPr>
          <p:cNvGrpSpPr/>
          <p:nvPr/>
        </p:nvGrpSpPr>
        <p:grpSpPr>
          <a:xfrm>
            <a:off x="9406363" y="5517567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ECDF3BAF-17A8-4A90-0D0C-BB94FB33C1C5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A83C7FD9-368B-76CC-4A3D-907A30B0ABA0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10 min</a:t>
              </a:r>
            </a:p>
          </p:txBody>
        </p:sp>
      </p:grpSp>
      <p:grpSp>
        <p:nvGrpSpPr>
          <p:cNvPr id="6" name="Group 14">
            <a:extLst>
              <a:ext uri="{FF2B5EF4-FFF2-40B4-BE49-F238E27FC236}">
                <a16:creationId xmlns:a16="http://schemas.microsoft.com/office/drawing/2014/main" id="{F0F1821D-0D6A-41E0-8724-D9C7D3D5ADB1}"/>
              </a:ext>
            </a:extLst>
          </p:cNvPr>
          <p:cNvGrpSpPr/>
          <p:nvPr/>
        </p:nvGrpSpPr>
        <p:grpSpPr>
          <a:xfrm>
            <a:off x="4781813" y="1873520"/>
            <a:ext cx="4659652" cy="2905447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C9E93F21-0F17-F348-433B-F065F01ABBF7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D9A78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CAA3C2C1-ACA9-1179-6445-552B59102A68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1D9A78"/>
            </a:solidFill>
            <a:ln cap="flat">
              <a:solidFill>
                <a:srgbClr val="1D9A78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21C09A1D-3DD5-F163-9319-B49D9F5E2B96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D9A78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0" name="Rectangle 20">
            <a:extLst>
              <a:ext uri="{FF2B5EF4-FFF2-40B4-BE49-F238E27FC236}">
                <a16:creationId xmlns:a16="http://schemas.microsoft.com/office/drawing/2014/main" id="{F017EFE5-194E-9CD5-4C4B-E1F9924C9E94}"/>
              </a:ext>
            </a:extLst>
          </p:cNvPr>
          <p:cNvSpPr/>
          <p:nvPr/>
        </p:nvSpPr>
        <p:spPr>
          <a:xfrm>
            <a:off x="4996754" y="4449711"/>
            <a:ext cx="4145509" cy="57815"/>
          </a:xfrm>
          <a:prstGeom prst="rect">
            <a:avLst/>
          </a:prstGeom>
          <a:solidFill>
            <a:srgbClr val="1D9A78"/>
          </a:solidFill>
          <a:ln cap="flat">
            <a:solidFill>
              <a:srgbClr val="1D9A78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CF101BFF-AA3D-FDAF-1E85-A7F4EFA703B1}"/>
              </a:ext>
            </a:extLst>
          </p:cNvPr>
          <p:cNvSpPr/>
          <p:nvPr/>
        </p:nvSpPr>
        <p:spPr>
          <a:xfrm>
            <a:off x="4432554" y="2130309"/>
            <a:ext cx="867138" cy="384316"/>
          </a:xfrm>
          <a:prstGeom prst="rect">
            <a:avLst/>
          </a:prstGeom>
          <a:solidFill>
            <a:srgbClr val="1D9A78"/>
          </a:solidFill>
          <a:ln w="25402" cap="flat">
            <a:solidFill>
              <a:srgbClr val="1D9A78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F8AF22EA-1A2C-828A-A5B1-5E8E9778780D}"/>
              </a:ext>
            </a:extLst>
          </p:cNvPr>
          <p:cNvSpPr/>
          <p:nvPr/>
        </p:nvSpPr>
        <p:spPr>
          <a:xfrm>
            <a:off x="4509943" y="2135616"/>
            <a:ext cx="789749" cy="369332"/>
          </a:xfrm>
          <a:prstGeom prst="rect">
            <a:avLst/>
          </a:prstGeom>
          <a:noFill/>
          <a:ln cap="flat">
            <a:solidFill>
              <a:srgbClr val="1D9A78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PGB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6D624DA3-095E-502E-84A1-FC9FD5F8B42A}"/>
              </a:ext>
            </a:extLst>
          </p:cNvPr>
          <p:cNvSpPr txBox="1"/>
          <p:nvPr/>
        </p:nvSpPr>
        <p:spPr>
          <a:xfrm>
            <a:off x="4939862" y="2710597"/>
            <a:ext cx="4401901" cy="118955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600" b="1" kern="0" noProof="0" dirty="0">
                <a:solidFill>
                  <a:srgbClr val="1D9A78"/>
                </a:solidFill>
                <a:ea typeface="Calibri"/>
                <a:cs typeface="Calibri"/>
              </a:rPr>
              <a:t>Pratique guidée</a:t>
            </a:r>
          </a:p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600" b="1" kern="0" noProof="0" dirty="0">
                <a:solidFill>
                  <a:srgbClr val="1D9A78"/>
                </a:solidFill>
                <a:ea typeface="Calibri"/>
                <a:cs typeface="Calibri"/>
              </a:rPr>
              <a:t>en binôme</a:t>
            </a:r>
          </a:p>
        </p:txBody>
      </p:sp>
      <p:pic>
        <p:nvPicPr>
          <p:cNvPr id="14" name="Picture 11">
            <a:extLst>
              <a:ext uri="{FF2B5EF4-FFF2-40B4-BE49-F238E27FC236}">
                <a16:creationId xmlns:a16="http://schemas.microsoft.com/office/drawing/2014/main" id="{EA3BF8AE-69DD-1E54-E57C-93F42BDD365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398" y="1797072"/>
            <a:ext cx="2829438" cy="2829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7964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6B918E-557C-B06D-444D-B686B8F46E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9">
            <a:extLst>
              <a:ext uri="{FF2B5EF4-FFF2-40B4-BE49-F238E27FC236}">
                <a16:creationId xmlns:a16="http://schemas.microsoft.com/office/drawing/2014/main" id="{695D9E41-9FD0-627C-9E11-3B5110F0899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5875" y="841750"/>
            <a:ext cx="559562" cy="522402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Rectangle: Rounded Corners 24">
            <a:extLst>
              <a:ext uri="{FF2B5EF4-FFF2-40B4-BE49-F238E27FC236}">
                <a16:creationId xmlns:a16="http://schemas.microsoft.com/office/drawing/2014/main" id="{D8257095-5886-1650-2D52-19D68B1772E9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B9DA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PGB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D25F34D-3B4F-7467-714F-5D475B4DD2CF}"/>
              </a:ext>
            </a:extLst>
          </p:cNvPr>
          <p:cNvSpPr txBox="1"/>
          <p:nvPr/>
        </p:nvSpPr>
        <p:spPr>
          <a:xfrm>
            <a:off x="953727" y="169953"/>
            <a:ext cx="1039214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Maintenant, vous allez travailler en binôme. Chacun prend 3 minutes pour réaliser l’activité de la page 23 sur le livret. Ensuite, vous comparez vos réponses en justifiant.</a:t>
            </a:r>
          </a:p>
          <a:p>
            <a:r>
              <a:rPr lang="fr-FR" b="1" i="1" noProof="0" dirty="0">
                <a:solidFill>
                  <a:schemeClr val="bg2">
                    <a:lumMod val="90000"/>
                  </a:schemeClr>
                </a:solidFill>
              </a:rPr>
              <a:t>Lire et expliquer </a:t>
            </a:r>
            <a:r>
              <a:rPr lang="fr-FR" i="1" noProof="0" dirty="0">
                <a:solidFill>
                  <a:schemeClr val="bg2">
                    <a:lumMod val="90000"/>
                  </a:schemeClr>
                </a:solidFill>
              </a:rPr>
              <a:t>les consignes aux élèves. Puis suivre de près les élèves et apporter de l’aide si nécessaire</a:t>
            </a:r>
            <a:r>
              <a:rPr lang="fr-FR" sz="2000" i="1" noProof="0" dirty="0">
                <a:solidFill>
                  <a:schemeClr val="bg2">
                    <a:lumMod val="90000"/>
                  </a:schemeClr>
                </a:solidFill>
              </a:rPr>
              <a:t>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467DAB4-EF30-6E34-2F03-DAE2D1DD70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728" y="1867130"/>
            <a:ext cx="11216544" cy="2622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0634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7C201A-5C7C-648F-FF03-1D7A7E4CA6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>
            <a:extLst>
              <a:ext uri="{FF2B5EF4-FFF2-40B4-BE49-F238E27FC236}">
                <a16:creationId xmlns:a16="http://schemas.microsoft.com/office/drawing/2014/main" id="{FC3958D6-DA9B-6716-CDF2-4EB85A8C09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5875" y="841750"/>
            <a:ext cx="559562" cy="522402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Rectangle: Rounded Corners 24">
            <a:extLst>
              <a:ext uri="{FF2B5EF4-FFF2-40B4-BE49-F238E27FC236}">
                <a16:creationId xmlns:a16="http://schemas.microsoft.com/office/drawing/2014/main" id="{47055D00-D194-6650-7F49-6EC3327F02E0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B9DA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PGB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83C9504-3415-4105-67BB-2BC3376BBFD6}"/>
              </a:ext>
            </a:extLst>
          </p:cNvPr>
          <p:cNvSpPr txBox="1"/>
          <p:nvPr/>
        </p:nvSpPr>
        <p:spPr>
          <a:xfrm>
            <a:off x="894733" y="158040"/>
            <a:ext cx="1020640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Maintenant, vous allez travailler en binôme. Chacun prend 3 minutes pour réaliser l’activité de la page 23 sur le livret. Ensuite, vous comparez vos réponses en justifiant.</a:t>
            </a:r>
          </a:p>
          <a:p>
            <a:r>
              <a:rPr lang="fr-FR" b="1" i="1" noProof="0" dirty="0">
                <a:solidFill>
                  <a:schemeClr val="bg2">
                    <a:lumMod val="90000"/>
                  </a:schemeClr>
                </a:solidFill>
              </a:rPr>
              <a:t>Lire et expliquer </a:t>
            </a:r>
            <a:r>
              <a:rPr lang="fr-FR" i="1" noProof="0" dirty="0">
                <a:solidFill>
                  <a:schemeClr val="bg2">
                    <a:lumMod val="90000"/>
                  </a:schemeClr>
                </a:solidFill>
              </a:rPr>
              <a:t>les consignes aux élèves. Puis suivre de près les élèves et apporter de l’aide si nécessaire</a:t>
            </a:r>
            <a:r>
              <a:rPr lang="fr-FR" sz="2000" i="1" noProof="0" dirty="0">
                <a:solidFill>
                  <a:schemeClr val="bg2">
                    <a:lumMod val="90000"/>
                  </a:schemeClr>
                </a:solidFill>
              </a:rPr>
              <a:t>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61DE66C-6284-C850-A941-8BA64D16FF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7390" y="1102951"/>
            <a:ext cx="5342022" cy="5491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2096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3FA10-E755-9100-E9BB-25D455E1D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4">
            <a:extLst>
              <a:ext uri="{FF2B5EF4-FFF2-40B4-BE49-F238E27FC236}">
                <a16:creationId xmlns:a16="http://schemas.microsoft.com/office/drawing/2014/main" id="{93BFF740-9A65-D27D-9C92-4B30CA8D8DEA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B9DA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PGB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87C9E1C-BD1F-1686-5728-22BEB77F8AFB}"/>
              </a:ext>
            </a:extLst>
          </p:cNvPr>
          <p:cNvSpPr/>
          <p:nvPr/>
        </p:nvSpPr>
        <p:spPr>
          <a:xfrm>
            <a:off x="4663973" y="1864949"/>
            <a:ext cx="305455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4000" b="1" noProof="0" dirty="0"/>
              <a:t>Temps Écoulé</a:t>
            </a:r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78BAC771-67F2-CE81-FF15-2E0F1FA2965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36816" y1="80957" x2="61621" y2="80371"/>
                        <a14:foregroundMark x1="54980" y1="81543" x2="67188" y2="81152"/>
                        <a14:foregroundMark x1="85938" y1="78711" x2="85938" y2="78711"/>
                        <a14:foregroundMark x1="42676" y1="82910" x2="46387" y2="82910"/>
                        <a14:foregroundMark x1="45996" y1="29980" x2="49707" y2="71387"/>
                        <a14:foregroundMark x1="50879" y1="45117" x2="58203" y2="38379"/>
                        <a14:foregroundMark x1="49902" y1="50000" x2="50977" y2="56348"/>
                        <a14:foregroundMark x1="55371" y1="26660" x2="62109" y2="33008"/>
                        <a14:backgroundMark x1="36621" y1="81348" x2="66699" y2="808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491" t="15401" r="10044" b="20983"/>
          <a:stretch/>
        </p:blipFill>
        <p:spPr>
          <a:xfrm>
            <a:off x="4495800" y="2989489"/>
            <a:ext cx="3390900" cy="2714625"/>
          </a:xfrm>
          <a:prstGeom prst="rect">
            <a:avLst/>
          </a:prstGeom>
        </p:spPr>
      </p:pic>
      <p:sp>
        <p:nvSpPr>
          <p:cNvPr id="7" name="D_A_01">
            <a:extLst>
              <a:ext uri="{FF2B5EF4-FFF2-40B4-BE49-F238E27FC236}">
                <a16:creationId xmlns:a16="http://schemas.microsoft.com/office/drawing/2014/main" id="{32A301B9-4C05-8E60-23F2-B199A79637AD}"/>
              </a:ext>
            </a:extLst>
          </p:cNvPr>
          <p:cNvSpPr txBox="1"/>
          <p:nvPr/>
        </p:nvSpPr>
        <p:spPr>
          <a:xfrm>
            <a:off x="886494" y="224752"/>
            <a:ext cx="2584293" cy="49188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600" b="1" noProof="0" dirty="0">
                <a:solidFill>
                  <a:schemeClr val="bg1">
                    <a:lumMod val="65000"/>
                  </a:schemeClr>
                </a:solidFill>
              </a:rPr>
              <a:t>Le temps est terminé. </a:t>
            </a:r>
          </a:p>
        </p:txBody>
      </p:sp>
    </p:spTree>
    <p:extLst>
      <p:ext uri="{BB962C8B-B14F-4D97-AF65-F5344CB8AC3E}">
        <p14:creationId xmlns:p14="http://schemas.microsoft.com/office/powerpoint/2010/main" val="25816501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242A16-3E5A-E70D-0DA9-C29F2506B6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4">
            <a:extLst>
              <a:ext uri="{FF2B5EF4-FFF2-40B4-BE49-F238E27FC236}">
                <a16:creationId xmlns:a16="http://schemas.microsoft.com/office/drawing/2014/main" id="{56829C2A-8389-AA2F-B72A-1AB2AB8D5F8B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B9DA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PGB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DDBF7D4-84E0-B37B-BE18-CC3EB03311A6}"/>
              </a:ext>
            </a:extLst>
          </p:cNvPr>
          <p:cNvSpPr txBox="1"/>
          <p:nvPr/>
        </p:nvSpPr>
        <p:spPr>
          <a:xfrm>
            <a:off x="1052584" y="177877"/>
            <a:ext cx="7127854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  <a:p>
            <a:r>
              <a:rPr lang="fr-FR" i="1" noProof="0" dirty="0">
                <a:solidFill>
                  <a:schemeClr val="bg2">
                    <a:lumMod val="90000"/>
                  </a:schemeClr>
                </a:solidFill>
                <a:sym typeface="Hammersmith One"/>
              </a:rPr>
              <a:t>Invitez les élèves à passer au tableau pour rédiger leurs réponses </a:t>
            </a:r>
            <a:endParaRPr lang="fr-FR" i="1" noProof="0" dirty="0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5" name="Google Shape;273;p7" descr="Lever la main - Icônes mains et gestes gratuites">
            <a:extLst>
              <a:ext uri="{FF2B5EF4-FFF2-40B4-BE49-F238E27FC236}">
                <a16:creationId xmlns:a16="http://schemas.microsoft.com/office/drawing/2014/main" id="{6C0B6432-5A60-B01E-D93A-2AE8E198238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323343" y="775631"/>
            <a:ext cx="610119" cy="5869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2E482DE-908C-E5D4-A0E2-5194253E09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584" y="1069083"/>
            <a:ext cx="9516455" cy="222507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3609B5A-443E-24A7-BA88-0D2385025F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8341" y="3363778"/>
            <a:ext cx="8666271" cy="3181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6938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DA3C87-D929-2F5E-2BBB-F28E7B774D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4">
            <a:extLst>
              <a:ext uri="{FF2B5EF4-FFF2-40B4-BE49-F238E27FC236}">
                <a16:creationId xmlns:a16="http://schemas.microsoft.com/office/drawing/2014/main" id="{51FFFE6E-295A-0F10-F850-9F6FEA5FC184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B9DA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PGB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6971435-5B6B-0232-4313-75C9FDC95253}"/>
              </a:ext>
            </a:extLst>
          </p:cNvPr>
          <p:cNvSpPr txBox="1"/>
          <p:nvPr/>
        </p:nvSpPr>
        <p:spPr>
          <a:xfrm>
            <a:off x="1052584" y="177877"/>
            <a:ext cx="7127854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  <a:p>
            <a:r>
              <a:rPr lang="fr-FR" i="1" noProof="0" dirty="0">
                <a:solidFill>
                  <a:schemeClr val="bg2">
                    <a:lumMod val="90000"/>
                  </a:schemeClr>
                </a:solidFill>
                <a:sym typeface="Hammersmith One"/>
              </a:rPr>
              <a:t>Invitez les élèves à passer au tableau pour rédiger leurs réponses </a:t>
            </a:r>
            <a:endParaRPr lang="fr-FR" i="1" noProof="0" dirty="0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5" name="Google Shape;273;p7" descr="Lever la main - Icônes mains et gestes gratuites">
            <a:extLst>
              <a:ext uri="{FF2B5EF4-FFF2-40B4-BE49-F238E27FC236}">
                <a16:creationId xmlns:a16="http://schemas.microsoft.com/office/drawing/2014/main" id="{B170CEC7-BE5C-E4FE-0051-22B19B8C8CB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323343" y="775631"/>
            <a:ext cx="610119" cy="586904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6E98C80-73AA-B9B4-64E6-2824680045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0" y="1127244"/>
            <a:ext cx="8220862" cy="5450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1609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DCCCC6-7D83-A852-DC50-6BD6FDE6B0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4">
            <a:extLst>
              <a:ext uri="{FF2B5EF4-FFF2-40B4-BE49-F238E27FC236}">
                <a16:creationId xmlns:a16="http://schemas.microsoft.com/office/drawing/2014/main" id="{FC4C58AA-7B35-B18F-FB2A-62674C5BB384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B9DA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PGB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2" name="D_A_01">
            <a:extLst>
              <a:ext uri="{FF2B5EF4-FFF2-40B4-BE49-F238E27FC236}">
                <a16:creationId xmlns:a16="http://schemas.microsoft.com/office/drawing/2014/main" id="{6E446D63-2680-BFB8-EC79-2118AA6819AE}"/>
              </a:ext>
            </a:extLst>
          </p:cNvPr>
          <p:cNvSpPr txBox="1"/>
          <p:nvPr/>
        </p:nvSpPr>
        <p:spPr>
          <a:xfrm>
            <a:off x="817668" y="176145"/>
            <a:ext cx="10556664" cy="49188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b="1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Prenez la correction sur vos livrets.</a:t>
            </a:r>
          </a:p>
        </p:txBody>
      </p:sp>
      <p:sp>
        <p:nvSpPr>
          <p:cNvPr id="6" name="D_A_02">
            <a:extLst>
              <a:ext uri="{FF2B5EF4-FFF2-40B4-BE49-F238E27FC236}">
                <a16:creationId xmlns:a16="http://schemas.microsoft.com/office/drawing/2014/main" id="{D9592E5B-6605-93F7-97A9-41277B29C4D4}"/>
              </a:ext>
            </a:extLst>
          </p:cNvPr>
          <p:cNvSpPr txBox="1"/>
          <p:nvPr/>
        </p:nvSpPr>
        <p:spPr>
          <a:xfrm>
            <a:off x="817668" y="550188"/>
            <a:ext cx="8369582" cy="357029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400" i="1" noProof="0" dirty="0">
                <a:solidFill>
                  <a:schemeClr val="bg1">
                    <a:lumMod val="65000"/>
                  </a:schemeClr>
                </a:solidFill>
              </a:rPr>
              <a:t>Donner quelques minutes aux élèves pour recopier la correction sur les livrets.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2617550F-AB61-40EB-7108-5D07EACBF368}"/>
              </a:ext>
            </a:extLst>
          </p:cNvPr>
          <p:cNvGrpSpPr/>
          <p:nvPr/>
        </p:nvGrpSpPr>
        <p:grpSpPr>
          <a:xfrm>
            <a:off x="11302532" y="728702"/>
            <a:ext cx="630930" cy="588164"/>
            <a:chOff x="582302" y="4457015"/>
            <a:chExt cx="630930" cy="588164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3654CB51-DB72-E737-E177-BF5DBEBA999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4" t="23325" r="25923" b="30055"/>
            <a:stretch>
              <a:fillRect/>
            </a:stretch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9" name="Picture 7">
              <a:extLst>
                <a:ext uri="{FF2B5EF4-FFF2-40B4-BE49-F238E27FC236}">
                  <a16:creationId xmlns:a16="http://schemas.microsoft.com/office/drawing/2014/main" id="{90175FBC-8B1C-58EF-D5E4-C047D380F1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44" t="23325" r="10688" b="30055"/>
            <a:stretch>
              <a:fillRect/>
            </a:stretch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ln w="19050">
              <a:noFill/>
            </a:ln>
          </p:spPr>
        </p:pic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DDBF749E-7E48-0A56-9984-510412ECE3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360" y="1612003"/>
            <a:ext cx="10683588" cy="392208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06CC502F-5A61-0099-8FB3-60BDB05E460E}"/>
              </a:ext>
            </a:extLst>
          </p:cNvPr>
          <p:cNvSpPr txBox="1"/>
          <p:nvPr/>
        </p:nvSpPr>
        <p:spPr>
          <a:xfrm>
            <a:off x="8724168" y="2845241"/>
            <a:ext cx="6182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noProof="0" dirty="0">
                <a:solidFill>
                  <a:srgbClr val="FF0000"/>
                </a:solidFill>
                <a:latin typeface="Bradley Hand ITC" panose="03070402050302030203" pitchFamily="66" charset="0"/>
                <a:ea typeface="Calibri"/>
                <a:cs typeface="Calibri"/>
                <a:sym typeface="Calibri"/>
              </a:rPr>
              <a:t>X</a:t>
            </a:r>
            <a:endParaRPr lang="fr-FR" sz="2400" noProof="0" dirty="0">
              <a:solidFill>
                <a:srgbClr val="FF0000"/>
              </a:solidFill>
              <a:latin typeface="Bradley Hand ITC" panose="03070402050302030203" pitchFamily="66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4EC92DA-0F9F-98B9-E3FF-B40A507B5ACC}"/>
              </a:ext>
            </a:extLst>
          </p:cNvPr>
          <p:cNvSpPr txBox="1"/>
          <p:nvPr/>
        </p:nvSpPr>
        <p:spPr>
          <a:xfrm>
            <a:off x="8697977" y="3457074"/>
            <a:ext cx="6182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noProof="0" dirty="0">
                <a:solidFill>
                  <a:srgbClr val="FF0000"/>
                </a:solidFill>
                <a:latin typeface="Bradley Hand ITC" panose="03070402050302030203" pitchFamily="66" charset="0"/>
                <a:ea typeface="Calibri"/>
                <a:cs typeface="Calibri"/>
                <a:sym typeface="Calibri"/>
              </a:rPr>
              <a:t>X</a:t>
            </a:r>
            <a:endParaRPr lang="fr-FR" sz="2400" noProof="0" dirty="0">
              <a:solidFill>
                <a:srgbClr val="FF0000"/>
              </a:solidFill>
              <a:latin typeface="Bradley Hand ITC" panose="03070402050302030203" pitchFamily="66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B753DA4-2FFD-6039-E481-79D536917B50}"/>
              </a:ext>
            </a:extLst>
          </p:cNvPr>
          <p:cNvSpPr txBox="1"/>
          <p:nvPr/>
        </p:nvSpPr>
        <p:spPr>
          <a:xfrm>
            <a:off x="8732190" y="4216838"/>
            <a:ext cx="6182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noProof="0" dirty="0">
                <a:solidFill>
                  <a:srgbClr val="FF0000"/>
                </a:solidFill>
                <a:latin typeface="Bradley Hand ITC" panose="03070402050302030203" pitchFamily="66" charset="0"/>
                <a:ea typeface="Calibri"/>
                <a:cs typeface="Calibri"/>
                <a:sym typeface="Calibri"/>
              </a:rPr>
              <a:t>X</a:t>
            </a:r>
            <a:endParaRPr lang="fr-FR" sz="2400" noProof="0" dirty="0">
              <a:solidFill>
                <a:srgbClr val="FF0000"/>
              </a:solidFill>
              <a:latin typeface="Bradley Hand ITC" panose="03070402050302030203" pitchFamily="66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CC420C2-EE41-6CD4-1A0D-38FF2A5DD534}"/>
              </a:ext>
            </a:extLst>
          </p:cNvPr>
          <p:cNvSpPr txBox="1"/>
          <p:nvPr/>
        </p:nvSpPr>
        <p:spPr>
          <a:xfrm>
            <a:off x="3678927" y="2901389"/>
            <a:ext cx="6182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noProof="0" dirty="0">
                <a:solidFill>
                  <a:srgbClr val="FF0000"/>
                </a:solidFill>
                <a:latin typeface="Bradley Hand ITC" panose="03070402050302030203" pitchFamily="66" charset="0"/>
                <a:ea typeface="Calibri"/>
                <a:cs typeface="Calibri"/>
                <a:sym typeface="Calibri"/>
              </a:rPr>
              <a:t>X</a:t>
            </a:r>
            <a:endParaRPr lang="fr-FR" sz="2400" noProof="0" dirty="0">
              <a:solidFill>
                <a:srgbClr val="FF0000"/>
              </a:solidFill>
              <a:latin typeface="Bradley Hand ITC" panose="03070402050302030203" pitchFamily="66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A1D9600-43AD-CFE5-3A55-CC373A8C8F6C}"/>
              </a:ext>
            </a:extLst>
          </p:cNvPr>
          <p:cNvSpPr txBox="1"/>
          <p:nvPr/>
        </p:nvSpPr>
        <p:spPr>
          <a:xfrm>
            <a:off x="1015941" y="2901389"/>
            <a:ext cx="6182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noProof="0" dirty="0">
                <a:solidFill>
                  <a:srgbClr val="FF0000"/>
                </a:solidFill>
                <a:latin typeface="Bradley Hand ITC" panose="03070402050302030203" pitchFamily="66" charset="0"/>
                <a:ea typeface="Calibri"/>
                <a:cs typeface="Calibri"/>
                <a:sym typeface="Calibri"/>
              </a:rPr>
              <a:t>X</a:t>
            </a:r>
            <a:endParaRPr lang="fr-FR" sz="2400" noProof="0" dirty="0">
              <a:solidFill>
                <a:srgbClr val="FF0000"/>
              </a:solidFill>
              <a:latin typeface="Bradley Hand ITC" panose="03070402050302030203" pitchFamily="66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DA267FC0-0D7B-2759-7806-F3C6284C936E}"/>
              </a:ext>
            </a:extLst>
          </p:cNvPr>
          <p:cNvSpPr txBox="1"/>
          <p:nvPr/>
        </p:nvSpPr>
        <p:spPr>
          <a:xfrm>
            <a:off x="1056047" y="3519007"/>
            <a:ext cx="6182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noProof="0" dirty="0">
                <a:solidFill>
                  <a:srgbClr val="FF0000"/>
                </a:solidFill>
                <a:latin typeface="Bradley Hand ITC" panose="03070402050302030203" pitchFamily="66" charset="0"/>
                <a:ea typeface="Calibri"/>
                <a:cs typeface="Calibri"/>
                <a:sym typeface="Calibri"/>
              </a:rPr>
              <a:t>X</a:t>
            </a:r>
            <a:endParaRPr lang="fr-FR" sz="2400" noProof="0" dirty="0">
              <a:solidFill>
                <a:srgbClr val="FF0000"/>
              </a:solidFill>
              <a:latin typeface="Bradley Hand ITC" panose="03070402050302030203" pitchFamily="66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EBD947F6-E3A5-52EC-2DF0-0946271DD436}"/>
              </a:ext>
            </a:extLst>
          </p:cNvPr>
          <p:cNvSpPr txBox="1"/>
          <p:nvPr/>
        </p:nvSpPr>
        <p:spPr>
          <a:xfrm>
            <a:off x="1064069" y="4970815"/>
            <a:ext cx="6182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noProof="0" dirty="0">
                <a:solidFill>
                  <a:srgbClr val="FF0000"/>
                </a:solidFill>
                <a:latin typeface="Bradley Hand ITC" panose="03070402050302030203" pitchFamily="66" charset="0"/>
                <a:ea typeface="Calibri"/>
                <a:cs typeface="Calibri"/>
                <a:sym typeface="Calibri"/>
              </a:rPr>
              <a:t>X</a:t>
            </a:r>
            <a:endParaRPr lang="fr-FR" sz="2400" noProof="0" dirty="0">
              <a:solidFill>
                <a:srgbClr val="FF0000"/>
              </a:solidFill>
              <a:latin typeface="Bradley Hand ITC" panose="03070402050302030203" pitchFamily="66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9166FCDD-D5B4-AD41-FA0D-1755D3E0AC46}"/>
              </a:ext>
            </a:extLst>
          </p:cNvPr>
          <p:cNvSpPr txBox="1"/>
          <p:nvPr/>
        </p:nvSpPr>
        <p:spPr>
          <a:xfrm>
            <a:off x="3670915" y="4240902"/>
            <a:ext cx="6182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noProof="0" dirty="0">
                <a:solidFill>
                  <a:srgbClr val="FF0000"/>
                </a:solidFill>
                <a:latin typeface="Bradley Hand ITC" panose="03070402050302030203" pitchFamily="66" charset="0"/>
                <a:ea typeface="Calibri"/>
                <a:cs typeface="Calibri"/>
                <a:sym typeface="Calibri"/>
              </a:rPr>
              <a:t>X</a:t>
            </a:r>
            <a:endParaRPr lang="fr-FR" sz="2400" noProof="0" dirty="0">
              <a:solidFill>
                <a:srgbClr val="FF0000"/>
              </a:solidFill>
              <a:latin typeface="Bradley Hand ITC" panose="03070402050302030203" pitchFamily="66" charset="0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0B889699-B589-E02B-C18D-D9787BB5BFA7}"/>
              </a:ext>
            </a:extLst>
          </p:cNvPr>
          <p:cNvSpPr txBox="1"/>
          <p:nvPr/>
        </p:nvSpPr>
        <p:spPr>
          <a:xfrm>
            <a:off x="3678937" y="3527031"/>
            <a:ext cx="6182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noProof="0" dirty="0">
                <a:solidFill>
                  <a:srgbClr val="FF0000"/>
                </a:solidFill>
                <a:latin typeface="Bradley Hand ITC" panose="03070402050302030203" pitchFamily="66" charset="0"/>
                <a:ea typeface="Calibri"/>
                <a:cs typeface="Calibri"/>
                <a:sym typeface="Calibri"/>
              </a:rPr>
              <a:t>X</a:t>
            </a:r>
            <a:endParaRPr lang="fr-FR" sz="2400" noProof="0" dirty="0">
              <a:solidFill>
                <a:srgbClr val="FF0000"/>
              </a:solidFill>
              <a:latin typeface="Bradley Hand ITC" panose="03070402050302030203" pitchFamily="66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A5B7A5C9-6877-95A2-6089-C296BF8BE818}"/>
              </a:ext>
            </a:extLst>
          </p:cNvPr>
          <p:cNvSpPr txBox="1"/>
          <p:nvPr/>
        </p:nvSpPr>
        <p:spPr>
          <a:xfrm>
            <a:off x="5595969" y="4946757"/>
            <a:ext cx="6182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noProof="0" dirty="0">
                <a:solidFill>
                  <a:srgbClr val="FF0000"/>
                </a:solidFill>
                <a:latin typeface="Bradley Hand ITC" panose="03070402050302030203" pitchFamily="66" charset="0"/>
                <a:ea typeface="Calibri"/>
                <a:cs typeface="Calibri"/>
                <a:sym typeface="Calibri"/>
              </a:rPr>
              <a:t>X</a:t>
            </a:r>
            <a:endParaRPr lang="fr-FR" sz="2400" noProof="0" dirty="0">
              <a:solidFill>
                <a:srgbClr val="FF0000"/>
              </a:solidFill>
              <a:latin typeface="Bradley Hand ITC" panose="03070402050302030203" pitchFamily="66" charset="0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45300197-410C-42DA-C69A-A961DEAE87E9}"/>
              </a:ext>
            </a:extLst>
          </p:cNvPr>
          <p:cNvSpPr txBox="1"/>
          <p:nvPr/>
        </p:nvSpPr>
        <p:spPr>
          <a:xfrm>
            <a:off x="5668159" y="4248928"/>
            <a:ext cx="6182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noProof="0" dirty="0">
                <a:solidFill>
                  <a:srgbClr val="FF0000"/>
                </a:solidFill>
                <a:latin typeface="Bradley Hand ITC" panose="03070402050302030203" pitchFamily="66" charset="0"/>
                <a:ea typeface="Calibri"/>
                <a:cs typeface="Calibri"/>
                <a:sym typeface="Calibri"/>
              </a:rPr>
              <a:t>X</a:t>
            </a:r>
            <a:endParaRPr lang="fr-FR" sz="2400" noProof="0" dirty="0">
              <a:solidFill>
                <a:srgbClr val="FF0000"/>
              </a:solidFill>
              <a:latin typeface="Bradley Hand ITC" panose="0307040205030203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91858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F5CEBD-5733-1E16-43C0-CAF47B2CA6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4">
            <a:extLst>
              <a:ext uri="{FF2B5EF4-FFF2-40B4-BE49-F238E27FC236}">
                <a16:creationId xmlns:a16="http://schemas.microsoft.com/office/drawing/2014/main" id="{57CD6CF4-A858-6E5C-05B6-338A0C02D0AD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B9DA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PGB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2" name="D_A_01">
            <a:extLst>
              <a:ext uri="{FF2B5EF4-FFF2-40B4-BE49-F238E27FC236}">
                <a16:creationId xmlns:a16="http://schemas.microsoft.com/office/drawing/2014/main" id="{1FBC993D-DBDA-2459-A20D-DD729BC637B6}"/>
              </a:ext>
            </a:extLst>
          </p:cNvPr>
          <p:cNvSpPr txBox="1"/>
          <p:nvPr/>
        </p:nvSpPr>
        <p:spPr>
          <a:xfrm>
            <a:off x="817668" y="176145"/>
            <a:ext cx="10556664" cy="49188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b="1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Prenez la correction sur vos livrets.</a:t>
            </a:r>
          </a:p>
        </p:txBody>
      </p:sp>
      <p:sp>
        <p:nvSpPr>
          <p:cNvPr id="6" name="D_A_02">
            <a:extLst>
              <a:ext uri="{FF2B5EF4-FFF2-40B4-BE49-F238E27FC236}">
                <a16:creationId xmlns:a16="http://schemas.microsoft.com/office/drawing/2014/main" id="{B2F030F3-97EB-2FCB-D793-46B64C1E1B4D}"/>
              </a:ext>
            </a:extLst>
          </p:cNvPr>
          <p:cNvSpPr txBox="1"/>
          <p:nvPr/>
        </p:nvSpPr>
        <p:spPr>
          <a:xfrm>
            <a:off x="817668" y="550188"/>
            <a:ext cx="8369582" cy="357029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400" i="1" noProof="0" dirty="0">
                <a:solidFill>
                  <a:schemeClr val="bg1">
                    <a:lumMod val="65000"/>
                  </a:schemeClr>
                </a:solidFill>
              </a:rPr>
              <a:t>Donner quelques minutes aux élèves pour recopier la correction sur les livrets.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8514971-C8EA-349A-6F81-11B94F33B952}"/>
              </a:ext>
            </a:extLst>
          </p:cNvPr>
          <p:cNvGrpSpPr/>
          <p:nvPr/>
        </p:nvGrpSpPr>
        <p:grpSpPr>
          <a:xfrm>
            <a:off x="11302532" y="728702"/>
            <a:ext cx="630930" cy="588164"/>
            <a:chOff x="582302" y="4457015"/>
            <a:chExt cx="630930" cy="588164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56D9FDDD-DE59-3993-D16C-2DF1CB8C2D2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4" t="23325" r="25923" b="30055"/>
            <a:stretch>
              <a:fillRect/>
            </a:stretch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9" name="Picture 7">
              <a:extLst>
                <a:ext uri="{FF2B5EF4-FFF2-40B4-BE49-F238E27FC236}">
                  <a16:creationId xmlns:a16="http://schemas.microsoft.com/office/drawing/2014/main" id="{8FF05CE6-C611-31EA-6652-FA0916480CD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44" t="23325" r="10688" b="30055"/>
            <a:stretch>
              <a:fillRect/>
            </a:stretch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ln w="19050">
              <a:noFill/>
            </a:ln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39E3D589-88B7-F938-83EE-53F9B6038AB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1302"/>
          <a:stretch>
            <a:fillRect/>
          </a:stretch>
        </p:blipFill>
        <p:spPr>
          <a:xfrm>
            <a:off x="1388644" y="986390"/>
            <a:ext cx="9782363" cy="575257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BE7F2AD-CB7F-03CB-F111-3D4911F7D48B}"/>
              </a:ext>
            </a:extLst>
          </p:cNvPr>
          <p:cNvSpPr/>
          <p:nvPr/>
        </p:nvSpPr>
        <p:spPr>
          <a:xfrm>
            <a:off x="4605173" y="3637091"/>
            <a:ext cx="1860125" cy="4996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noProof="0" dirty="0">
                <a:solidFill>
                  <a:schemeClr val="tx1"/>
                </a:solidFill>
                <a:latin typeface="Ink Free" panose="03080402000500000000" pitchFamily="66" charset="0"/>
              </a:rPr>
              <a:t>Chloroplaste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3A9F5BF-F348-597D-F114-5A39F6D31081}"/>
              </a:ext>
            </a:extLst>
          </p:cNvPr>
          <p:cNvSpPr/>
          <p:nvPr/>
        </p:nvSpPr>
        <p:spPr>
          <a:xfrm>
            <a:off x="4612420" y="5084891"/>
            <a:ext cx="2154539" cy="4996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noProof="0" dirty="0">
                <a:solidFill>
                  <a:schemeClr val="tx1"/>
                </a:solidFill>
                <a:latin typeface="Ink Free" panose="03080402000500000000" pitchFamily="66" charset="0"/>
              </a:rPr>
              <a:t>Mitochondrie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3E8DB146-0615-5206-0AB6-F818FCB40FA9}"/>
              </a:ext>
            </a:extLst>
          </p:cNvPr>
          <p:cNvSpPr/>
          <p:nvPr/>
        </p:nvSpPr>
        <p:spPr>
          <a:xfrm>
            <a:off x="2169882" y="4349650"/>
            <a:ext cx="1106195" cy="573317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noProof="0" dirty="0">
                <a:solidFill>
                  <a:schemeClr val="tx1"/>
                </a:solidFill>
                <a:latin typeface="Ink Free" panose="03080402000500000000" pitchFamily="66" charset="0"/>
              </a:rPr>
              <a:t>CO2</a:t>
            </a: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5C60F86A-C88D-3AB3-7A58-8FA24EFA5379}"/>
              </a:ext>
            </a:extLst>
          </p:cNvPr>
          <p:cNvSpPr/>
          <p:nvPr/>
        </p:nvSpPr>
        <p:spPr>
          <a:xfrm>
            <a:off x="2722979" y="5635527"/>
            <a:ext cx="1575849" cy="60517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noProof="0" dirty="0">
                <a:solidFill>
                  <a:schemeClr val="tx1"/>
                </a:solidFill>
                <a:latin typeface="Ink Free" panose="03080402000500000000" pitchFamily="66" charset="0"/>
              </a:rPr>
              <a:t>Énergie  </a:t>
            </a: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4ADAD51F-26D2-F2AA-A3BD-DDAED64CF586}"/>
              </a:ext>
            </a:extLst>
          </p:cNvPr>
          <p:cNvSpPr/>
          <p:nvPr/>
        </p:nvSpPr>
        <p:spPr>
          <a:xfrm>
            <a:off x="3466887" y="4399089"/>
            <a:ext cx="1091743" cy="542927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noProof="0" dirty="0">
                <a:solidFill>
                  <a:schemeClr val="tx1"/>
                </a:solidFill>
                <a:latin typeface="Ink Free" panose="03080402000500000000" pitchFamily="66" charset="0"/>
              </a:rPr>
              <a:t>Eau </a:t>
            </a:r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0149B9F6-BB48-FE30-3CD0-5D2616956E80}"/>
              </a:ext>
            </a:extLst>
          </p:cNvPr>
          <p:cNvSpPr/>
          <p:nvPr/>
        </p:nvSpPr>
        <p:spPr>
          <a:xfrm>
            <a:off x="6766959" y="4349647"/>
            <a:ext cx="811550" cy="567271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noProof="0" dirty="0">
                <a:solidFill>
                  <a:schemeClr val="tx1"/>
                </a:solidFill>
                <a:latin typeface="Ink Free" panose="03080402000500000000" pitchFamily="66" charset="0"/>
              </a:rPr>
              <a:t>O2 </a:t>
            </a:r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46620EEF-C2E9-06D0-809A-2C4C864306B9}"/>
              </a:ext>
            </a:extLst>
          </p:cNvPr>
          <p:cNvSpPr/>
          <p:nvPr/>
        </p:nvSpPr>
        <p:spPr>
          <a:xfrm>
            <a:off x="7660070" y="4299452"/>
            <a:ext cx="1028399" cy="63304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noProof="0" dirty="0">
                <a:solidFill>
                  <a:schemeClr val="tx1"/>
                </a:solidFill>
                <a:latin typeface="Ink Free" panose="03080402000500000000" pitchFamily="66" charset="0"/>
              </a:rPr>
              <a:t>Sucre  </a:t>
            </a:r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5AFCA493-2669-A386-3F8D-0B2E860E84B1}"/>
              </a:ext>
            </a:extLst>
          </p:cNvPr>
          <p:cNvSpPr/>
          <p:nvPr/>
        </p:nvSpPr>
        <p:spPr>
          <a:xfrm>
            <a:off x="2564394" y="2769754"/>
            <a:ext cx="1734434" cy="867337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noProof="0" dirty="0">
                <a:solidFill>
                  <a:schemeClr val="tx1"/>
                </a:solidFill>
                <a:latin typeface="Ink Free" panose="03080402000500000000" pitchFamily="66" charset="0"/>
              </a:rPr>
              <a:t>Lumière  </a:t>
            </a:r>
          </a:p>
        </p:txBody>
      </p:sp>
      <p:cxnSp>
        <p:nvCxnSpPr>
          <p:cNvPr id="29" name="Connecteur : en angle 28">
            <a:extLst>
              <a:ext uri="{FF2B5EF4-FFF2-40B4-BE49-F238E27FC236}">
                <a16:creationId xmlns:a16="http://schemas.microsoft.com/office/drawing/2014/main" id="{524112AC-C2B9-CCA7-E5DD-6D3A13F3B49C}"/>
              </a:ext>
            </a:extLst>
          </p:cNvPr>
          <p:cNvCxnSpPr>
            <a:cxnSpLocks/>
            <a:stCxn id="10" idx="3"/>
            <a:endCxn id="26" idx="0"/>
          </p:cNvCxnSpPr>
          <p:nvPr/>
        </p:nvCxnSpPr>
        <p:spPr>
          <a:xfrm>
            <a:off x="6465298" y="3886917"/>
            <a:ext cx="707436" cy="462730"/>
          </a:xfrm>
          <a:prstGeom prst="bentConnector2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0" name="Connecteur : en angle 29">
            <a:extLst>
              <a:ext uri="{FF2B5EF4-FFF2-40B4-BE49-F238E27FC236}">
                <a16:creationId xmlns:a16="http://schemas.microsoft.com/office/drawing/2014/main" id="{9ECDB7FF-61BA-D6E8-541A-6CE554D1D4FB}"/>
              </a:ext>
            </a:extLst>
          </p:cNvPr>
          <p:cNvCxnSpPr>
            <a:cxnSpLocks/>
            <a:endCxn id="27" idx="0"/>
          </p:cNvCxnSpPr>
          <p:nvPr/>
        </p:nvCxnSpPr>
        <p:spPr>
          <a:xfrm>
            <a:off x="6465298" y="3713291"/>
            <a:ext cx="1708972" cy="586161"/>
          </a:xfrm>
          <a:prstGeom prst="bentConnector2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1" name="Connecteur : en angle 30">
            <a:extLst>
              <a:ext uri="{FF2B5EF4-FFF2-40B4-BE49-F238E27FC236}">
                <a16:creationId xmlns:a16="http://schemas.microsoft.com/office/drawing/2014/main" id="{DADAF41A-8FC3-5D8F-A62C-0C0DF0B3533C}"/>
              </a:ext>
            </a:extLst>
          </p:cNvPr>
          <p:cNvCxnSpPr>
            <a:cxnSpLocks/>
            <a:stCxn id="26" idx="4"/>
            <a:endCxn id="12" idx="3"/>
          </p:cNvCxnSpPr>
          <p:nvPr/>
        </p:nvCxnSpPr>
        <p:spPr>
          <a:xfrm rot="5400000">
            <a:off x="6760948" y="4922930"/>
            <a:ext cx="417799" cy="405775"/>
          </a:xfrm>
          <a:prstGeom prst="bentConnector2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 : en angle 31">
            <a:extLst>
              <a:ext uri="{FF2B5EF4-FFF2-40B4-BE49-F238E27FC236}">
                <a16:creationId xmlns:a16="http://schemas.microsoft.com/office/drawing/2014/main" id="{E5345C41-D0FC-07C9-94DD-B88D228FA33E}"/>
              </a:ext>
            </a:extLst>
          </p:cNvPr>
          <p:cNvCxnSpPr>
            <a:cxnSpLocks/>
            <a:stCxn id="27" idx="4"/>
          </p:cNvCxnSpPr>
          <p:nvPr/>
        </p:nvCxnSpPr>
        <p:spPr>
          <a:xfrm rot="5400000">
            <a:off x="7208593" y="4537401"/>
            <a:ext cx="570587" cy="1360768"/>
          </a:xfrm>
          <a:prstGeom prst="bentConnector2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 : en angle 32">
            <a:extLst>
              <a:ext uri="{FF2B5EF4-FFF2-40B4-BE49-F238E27FC236}">
                <a16:creationId xmlns:a16="http://schemas.microsoft.com/office/drawing/2014/main" id="{6BAE3425-3F19-20E7-BC10-6FFFE01CA83E}"/>
              </a:ext>
            </a:extLst>
          </p:cNvPr>
          <p:cNvCxnSpPr>
            <a:cxnSpLocks/>
            <a:stCxn id="24" idx="0"/>
            <a:endCxn id="10" idx="1"/>
          </p:cNvCxnSpPr>
          <p:nvPr/>
        </p:nvCxnSpPr>
        <p:spPr>
          <a:xfrm rot="5400000" flipH="1" flipV="1">
            <a:off x="4052880" y="3846796"/>
            <a:ext cx="512172" cy="592414"/>
          </a:xfrm>
          <a:prstGeom prst="bentConnector2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 : en angle 33">
            <a:extLst>
              <a:ext uri="{FF2B5EF4-FFF2-40B4-BE49-F238E27FC236}">
                <a16:creationId xmlns:a16="http://schemas.microsoft.com/office/drawing/2014/main" id="{55B21B50-DE29-AB31-4187-14A5EE7B5D24}"/>
              </a:ext>
            </a:extLst>
          </p:cNvPr>
          <p:cNvCxnSpPr>
            <a:cxnSpLocks/>
            <a:stCxn id="13" idx="0"/>
          </p:cNvCxnSpPr>
          <p:nvPr/>
        </p:nvCxnSpPr>
        <p:spPr>
          <a:xfrm rot="5400000" flipH="1" flipV="1">
            <a:off x="3385864" y="3123096"/>
            <a:ext cx="563670" cy="1889438"/>
          </a:xfrm>
          <a:prstGeom prst="bentConnector2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 : en angle 34">
            <a:extLst>
              <a:ext uri="{FF2B5EF4-FFF2-40B4-BE49-F238E27FC236}">
                <a16:creationId xmlns:a16="http://schemas.microsoft.com/office/drawing/2014/main" id="{761B58D0-5EE6-EF3D-FC17-1A54052D665A}"/>
              </a:ext>
            </a:extLst>
          </p:cNvPr>
          <p:cNvCxnSpPr>
            <a:cxnSpLocks/>
            <a:stCxn id="12" idx="1"/>
            <a:endCxn id="24" idx="4"/>
          </p:cNvCxnSpPr>
          <p:nvPr/>
        </p:nvCxnSpPr>
        <p:spPr>
          <a:xfrm rot="10800000">
            <a:off x="4012760" y="4942017"/>
            <a:ext cx="599661" cy="392701"/>
          </a:xfrm>
          <a:prstGeom prst="bentConnector2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 : en angle 35">
            <a:extLst>
              <a:ext uri="{FF2B5EF4-FFF2-40B4-BE49-F238E27FC236}">
                <a16:creationId xmlns:a16="http://schemas.microsoft.com/office/drawing/2014/main" id="{B6B6FA44-438A-D4FC-46C3-88DBA7A6FE3C}"/>
              </a:ext>
            </a:extLst>
          </p:cNvPr>
          <p:cNvCxnSpPr>
            <a:cxnSpLocks/>
            <a:endCxn id="13" idx="4"/>
          </p:cNvCxnSpPr>
          <p:nvPr/>
        </p:nvCxnSpPr>
        <p:spPr>
          <a:xfrm rot="10800000">
            <a:off x="2722980" y="4922967"/>
            <a:ext cx="1889444" cy="542926"/>
          </a:xfrm>
          <a:prstGeom prst="bentConnector2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 : en angle 36">
            <a:extLst>
              <a:ext uri="{FF2B5EF4-FFF2-40B4-BE49-F238E27FC236}">
                <a16:creationId xmlns:a16="http://schemas.microsoft.com/office/drawing/2014/main" id="{9A4F8F7B-8F25-C9D8-9FBF-DCDE6395F790}"/>
              </a:ext>
            </a:extLst>
          </p:cNvPr>
          <p:cNvCxnSpPr>
            <a:cxnSpLocks/>
            <a:stCxn id="28" idx="6"/>
            <a:endCxn id="10" idx="0"/>
          </p:cNvCxnSpPr>
          <p:nvPr/>
        </p:nvCxnSpPr>
        <p:spPr>
          <a:xfrm>
            <a:off x="4298828" y="3203423"/>
            <a:ext cx="1236408" cy="433668"/>
          </a:xfrm>
          <a:prstGeom prst="bentConnector2">
            <a:avLst/>
          </a:prstGeom>
          <a:ln w="285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 : en angle 37">
            <a:extLst>
              <a:ext uri="{FF2B5EF4-FFF2-40B4-BE49-F238E27FC236}">
                <a16:creationId xmlns:a16="http://schemas.microsoft.com/office/drawing/2014/main" id="{AD7317E8-16AE-E08C-DDD6-8F51EA312285}"/>
              </a:ext>
            </a:extLst>
          </p:cNvPr>
          <p:cNvCxnSpPr>
            <a:cxnSpLocks/>
            <a:endCxn id="14" idx="6"/>
          </p:cNvCxnSpPr>
          <p:nvPr/>
        </p:nvCxnSpPr>
        <p:spPr>
          <a:xfrm rot="10800000" flipV="1">
            <a:off x="4298828" y="5584540"/>
            <a:ext cx="718672" cy="353575"/>
          </a:xfrm>
          <a:prstGeom prst="bentConnector3">
            <a:avLst>
              <a:gd name="adj1" fmla="val 50000"/>
            </a:avLst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Rectangle : coins arrondis 38">
            <a:extLst>
              <a:ext uri="{FF2B5EF4-FFF2-40B4-BE49-F238E27FC236}">
                <a16:creationId xmlns:a16="http://schemas.microsoft.com/office/drawing/2014/main" id="{F179D4A4-AAAD-797C-E3A1-F5D1CD77F7FA}"/>
              </a:ext>
            </a:extLst>
          </p:cNvPr>
          <p:cNvSpPr/>
          <p:nvPr/>
        </p:nvSpPr>
        <p:spPr>
          <a:xfrm>
            <a:off x="6229721" y="3162909"/>
            <a:ext cx="2180125" cy="32079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noProof="0" dirty="0">
                <a:solidFill>
                  <a:schemeClr val="tx1"/>
                </a:solidFill>
                <a:latin typeface="Ink Free" panose="03080402000500000000" pitchFamily="66" charset="0"/>
              </a:rPr>
              <a:t>Photosynthèse</a:t>
            </a: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253430A8-7B86-E5DE-CFA8-5E44774A92E1}"/>
              </a:ext>
            </a:extLst>
          </p:cNvPr>
          <p:cNvSpPr/>
          <p:nvPr/>
        </p:nvSpPr>
        <p:spPr>
          <a:xfrm>
            <a:off x="6370957" y="5648500"/>
            <a:ext cx="2708876" cy="43313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noProof="0" dirty="0">
                <a:solidFill>
                  <a:schemeClr val="tx1"/>
                </a:solidFill>
                <a:latin typeface="Ink Free" panose="03080402000500000000" pitchFamily="66" charset="0"/>
              </a:rPr>
              <a:t>Respiration cellulaire</a:t>
            </a:r>
          </a:p>
        </p:txBody>
      </p:sp>
      <p:cxnSp>
        <p:nvCxnSpPr>
          <p:cNvPr id="43" name="Connecteur droit avec flèche 42">
            <a:extLst>
              <a:ext uri="{FF2B5EF4-FFF2-40B4-BE49-F238E27FC236}">
                <a16:creationId xmlns:a16="http://schemas.microsoft.com/office/drawing/2014/main" id="{5787E808-28BF-A4DB-7599-4FC43A419479}"/>
              </a:ext>
            </a:extLst>
          </p:cNvPr>
          <p:cNvCxnSpPr/>
          <p:nvPr/>
        </p:nvCxnSpPr>
        <p:spPr>
          <a:xfrm>
            <a:off x="9079833" y="5049487"/>
            <a:ext cx="1010652" cy="0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avec flèche 43">
            <a:extLst>
              <a:ext uri="{FF2B5EF4-FFF2-40B4-BE49-F238E27FC236}">
                <a16:creationId xmlns:a16="http://schemas.microsoft.com/office/drawing/2014/main" id="{92E7C9D5-7720-7047-9458-A42313B2486A}"/>
              </a:ext>
            </a:extLst>
          </p:cNvPr>
          <p:cNvCxnSpPr/>
          <p:nvPr/>
        </p:nvCxnSpPr>
        <p:spPr>
          <a:xfrm>
            <a:off x="9095875" y="5334717"/>
            <a:ext cx="1010652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angle : coins arrondis 44">
            <a:extLst>
              <a:ext uri="{FF2B5EF4-FFF2-40B4-BE49-F238E27FC236}">
                <a16:creationId xmlns:a16="http://schemas.microsoft.com/office/drawing/2014/main" id="{0DE9BDDC-5554-0276-9BBF-27AB6F219D24}"/>
              </a:ext>
            </a:extLst>
          </p:cNvPr>
          <p:cNvSpPr/>
          <p:nvPr/>
        </p:nvSpPr>
        <p:spPr>
          <a:xfrm>
            <a:off x="8916278" y="5394933"/>
            <a:ext cx="1458555" cy="72449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noProof="0" dirty="0">
                <a:solidFill>
                  <a:schemeClr val="tx1"/>
                </a:solidFill>
                <a:latin typeface="Ink Free" panose="03080402000500000000" pitchFamily="66" charset="0"/>
              </a:rPr>
              <a:t>Sens de passage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2B1844A6-9DED-7F6C-9759-C4CA303B6867}"/>
              </a:ext>
            </a:extLst>
          </p:cNvPr>
          <p:cNvSpPr/>
          <p:nvPr/>
        </p:nvSpPr>
        <p:spPr>
          <a:xfrm>
            <a:off x="2456646" y="6222716"/>
            <a:ext cx="7278707" cy="3783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noProof="0" dirty="0">
                <a:solidFill>
                  <a:schemeClr val="tx1"/>
                </a:solidFill>
                <a:latin typeface="Ink Free" panose="03080402000500000000" pitchFamily="66" charset="0"/>
              </a:rPr>
              <a:t>Schéma de synthèse du cycle de la matière</a:t>
            </a:r>
          </a:p>
        </p:txBody>
      </p:sp>
    </p:spTree>
    <p:extLst>
      <p:ext uri="{BB962C8B-B14F-4D97-AF65-F5344CB8AC3E}">
        <p14:creationId xmlns:p14="http://schemas.microsoft.com/office/powerpoint/2010/main" val="11692542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00000">
                <a:alpha val="30000"/>
              </a:srgbClr>
            </a:gs>
            <a:gs pos="74000">
              <a:srgbClr val="C00000">
                <a:alpha val="39000"/>
              </a:srgbClr>
            </a:gs>
            <a:gs pos="83000">
              <a:srgbClr val="C00000">
                <a:alpha val="46000"/>
              </a:srgbClr>
            </a:gs>
            <a:gs pos="100000">
              <a:srgbClr val="C00000">
                <a:alpha val="75000"/>
              </a:srgb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D0F1C31-3269-D9E2-A11B-76E1E7FC1B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17DC0336-7468-96E4-4C8F-D75D561F5D22}"/>
              </a:ext>
            </a:extLst>
          </p:cNvPr>
          <p:cNvGrpSpPr/>
          <p:nvPr/>
        </p:nvGrpSpPr>
        <p:grpSpPr>
          <a:xfrm>
            <a:off x="176981" y="147484"/>
            <a:ext cx="11887199" cy="6528619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7AC4A336-553B-C6D9-5960-F469265B1B72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9AEEE6E-857A-5D9C-2A33-25EA3FB3D64D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02F30AD9-A760-1FB7-44E6-C5FB79615A98}"/>
              </a:ext>
            </a:extLst>
          </p:cNvPr>
          <p:cNvGrpSpPr/>
          <p:nvPr/>
        </p:nvGrpSpPr>
        <p:grpSpPr>
          <a:xfrm>
            <a:off x="9298204" y="5419246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68B5FF32-915A-B598-700D-0EA7533542B3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199500E8-6AC1-98CD-F98D-D1177176CCC5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10 min</a:t>
              </a:r>
            </a:p>
          </p:txBody>
        </p:sp>
      </p:grpSp>
      <p:grpSp>
        <p:nvGrpSpPr>
          <p:cNvPr id="6" name="Group 14">
            <a:extLst>
              <a:ext uri="{FF2B5EF4-FFF2-40B4-BE49-F238E27FC236}">
                <a16:creationId xmlns:a16="http://schemas.microsoft.com/office/drawing/2014/main" id="{F5F64CAC-13D7-467D-A4B4-34A14AD955D4}"/>
              </a:ext>
            </a:extLst>
          </p:cNvPr>
          <p:cNvGrpSpPr/>
          <p:nvPr/>
        </p:nvGrpSpPr>
        <p:grpSpPr>
          <a:xfrm>
            <a:off x="4840807" y="1759083"/>
            <a:ext cx="4659652" cy="2905447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7E7F795A-B2DB-DE21-2292-42F55B54896B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D04444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CB97BCF3-D290-3B5D-4B9B-5C6794830C9D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CE4444"/>
            </a:solidFill>
            <a:ln cap="flat">
              <a:solidFill>
                <a:srgbClr val="D04444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39BFE2A6-E996-8EBF-9E52-F656C164550B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D04444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0" name="Rectangle 20">
            <a:extLst>
              <a:ext uri="{FF2B5EF4-FFF2-40B4-BE49-F238E27FC236}">
                <a16:creationId xmlns:a16="http://schemas.microsoft.com/office/drawing/2014/main" id="{2762EB59-F99F-ABE7-A0BD-F72F48D431CA}"/>
              </a:ext>
            </a:extLst>
          </p:cNvPr>
          <p:cNvSpPr/>
          <p:nvPr/>
        </p:nvSpPr>
        <p:spPr>
          <a:xfrm>
            <a:off x="5055748" y="4335274"/>
            <a:ext cx="4145509" cy="57815"/>
          </a:xfrm>
          <a:prstGeom prst="rect">
            <a:avLst/>
          </a:prstGeom>
          <a:solidFill>
            <a:srgbClr val="CE4444"/>
          </a:solidFill>
          <a:ln cap="flat">
            <a:solidFill>
              <a:srgbClr val="D04444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2BB5E3B3-FDF3-25D5-3A40-87C63F041703}"/>
              </a:ext>
            </a:extLst>
          </p:cNvPr>
          <p:cNvSpPr/>
          <p:nvPr/>
        </p:nvSpPr>
        <p:spPr>
          <a:xfrm>
            <a:off x="4491548" y="2015872"/>
            <a:ext cx="867138" cy="384316"/>
          </a:xfrm>
          <a:prstGeom prst="rect">
            <a:avLst/>
          </a:prstGeom>
          <a:solidFill>
            <a:srgbClr val="CE4444"/>
          </a:solidFill>
          <a:ln w="25402" cap="flat">
            <a:solidFill>
              <a:srgbClr val="D04444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D458E109-46D5-E952-4872-746F6C1C6415}"/>
              </a:ext>
            </a:extLst>
          </p:cNvPr>
          <p:cNvSpPr/>
          <p:nvPr/>
        </p:nvSpPr>
        <p:spPr>
          <a:xfrm>
            <a:off x="4568937" y="2021179"/>
            <a:ext cx="789749" cy="369332"/>
          </a:xfrm>
          <a:prstGeom prst="rect">
            <a:avLst/>
          </a:prstGeom>
          <a:noFill/>
          <a:ln cap="flat">
            <a:solidFill>
              <a:srgbClr val="D04444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PA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1A33C23E-B334-2FB8-53E7-D46FADE17328}"/>
              </a:ext>
            </a:extLst>
          </p:cNvPr>
          <p:cNvSpPr txBox="1"/>
          <p:nvPr/>
        </p:nvSpPr>
        <p:spPr>
          <a:xfrm>
            <a:off x="5790147" y="2368535"/>
            <a:ext cx="2758806" cy="166199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000" b="1" kern="0" noProof="0" dirty="0">
                <a:solidFill>
                  <a:srgbClr val="D04444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Pratique autonome et défis</a:t>
            </a:r>
          </a:p>
        </p:txBody>
      </p:sp>
      <p:pic>
        <p:nvPicPr>
          <p:cNvPr id="14" name="Picture 11">
            <a:extLst>
              <a:ext uri="{FF2B5EF4-FFF2-40B4-BE49-F238E27FC236}">
                <a16:creationId xmlns:a16="http://schemas.microsoft.com/office/drawing/2014/main" id="{9CEB9DC8-ECC8-0C14-875A-A672DCDA1A1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18" b="100000" l="684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2542" y="1495441"/>
            <a:ext cx="3077099" cy="3077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6989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/>
          <p:cNvSpPr/>
          <p:nvPr/>
        </p:nvSpPr>
        <p:spPr>
          <a:xfrm>
            <a:off x="11430988" y="262184"/>
            <a:ext cx="517596" cy="517596"/>
          </a:xfrm>
          <a:prstGeom prst="ellipse">
            <a:avLst/>
          </a:prstGeom>
          <a:solidFill>
            <a:srgbClr val="FF6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PA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2" name="Picture 14">
            <a:extLst>
              <a:ext uri="{FF2B5EF4-FFF2-40B4-BE49-F238E27FC236}">
                <a16:creationId xmlns:a16="http://schemas.microsoft.com/office/drawing/2014/main" id="{67DDBFEF-FA5F-D87B-9951-AB62A2A0729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4274" y="856488"/>
            <a:ext cx="559562" cy="559565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02B94B2C-4D5D-41A7-97C1-53CD39E8F44B}"/>
              </a:ext>
            </a:extLst>
          </p:cNvPr>
          <p:cNvSpPr txBox="1"/>
          <p:nvPr/>
        </p:nvSpPr>
        <p:spPr>
          <a:xfrm>
            <a:off x="933621" y="238572"/>
            <a:ext cx="95667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fr-FR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Maintenant, vous allez travailler chacun pour soi; prenez l’activité de la page 24 sur le livret.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76F9F81-1A44-C196-47FF-AAC3F642295E}"/>
              </a:ext>
            </a:extLst>
          </p:cNvPr>
          <p:cNvSpPr txBox="1"/>
          <p:nvPr/>
        </p:nvSpPr>
        <p:spPr>
          <a:xfrm>
            <a:off x="933620" y="509578"/>
            <a:ext cx="956678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fr-FR" sz="1400" i="1" noProof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Circuler entre les rangs, cibler les élèves en difficultés, Insister sur le travail individuel.  Inciter les élèves à demander de l'aide en cas de besoin.</a:t>
            </a:r>
            <a:endParaRPr lang="fr-FR" sz="14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E24BA81-5B60-B7E9-590A-1125A11406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7301" y="1456185"/>
            <a:ext cx="11096897" cy="3950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5323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690B82-906A-9A40-631D-49DFE6D1ED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>
            <a:extLst>
              <a:ext uri="{FF2B5EF4-FFF2-40B4-BE49-F238E27FC236}">
                <a16:creationId xmlns:a16="http://schemas.microsoft.com/office/drawing/2014/main" id="{5C3A536B-8DA9-108C-F2B6-5E8E3805DB74}"/>
              </a:ext>
            </a:extLst>
          </p:cNvPr>
          <p:cNvSpPr/>
          <p:nvPr/>
        </p:nvSpPr>
        <p:spPr>
          <a:xfrm>
            <a:off x="11430988" y="262184"/>
            <a:ext cx="517596" cy="517596"/>
          </a:xfrm>
          <a:prstGeom prst="ellipse">
            <a:avLst/>
          </a:prstGeom>
          <a:solidFill>
            <a:srgbClr val="FF6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PA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2" name="Picture 14">
            <a:extLst>
              <a:ext uri="{FF2B5EF4-FFF2-40B4-BE49-F238E27FC236}">
                <a16:creationId xmlns:a16="http://schemas.microsoft.com/office/drawing/2014/main" id="{DB68898D-DE57-2317-0EC0-3C07957A348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4274" y="770610"/>
            <a:ext cx="559562" cy="55956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E8E7C44-40DB-167C-35B9-EB86FDA48897}"/>
              </a:ext>
            </a:extLst>
          </p:cNvPr>
          <p:cNvSpPr txBox="1"/>
          <p:nvPr/>
        </p:nvSpPr>
        <p:spPr>
          <a:xfrm>
            <a:off x="933621" y="238572"/>
            <a:ext cx="95667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fr-FR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Maintenant, vous allez travailler chacun pour soi; prenez l’activité de la page 24 sur le livret.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11768D7-4720-7958-CF31-B5DD09ED5E78}"/>
              </a:ext>
            </a:extLst>
          </p:cNvPr>
          <p:cNvSpPr txBox="1"/>
          <p:nvPr/>
        </p:nvSpPr>
        <p:spPr>
          <a:xfrm>
            <a:off x="933620" y="509578"/>
            <a:ext cx="956678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fr-FR" sz="1400" i="1" noProof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Circuler entre les rangs, cibler les élèves en difficultés, Insister sur le travail individuel.  Inciter les élèves à demander de l'aide en cas de besoin.</a:t>
            </a:r>
            <a:endParaRPr lang="fr-FR" sz="14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CEEC9FF-BC73-0219-82D1-C661AF492F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7046" y="1111983"/>
            <a:ext cx="7408424" cy="5369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1389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16B6F7-4663-26DF-E0E9-C45CBD96C3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>
            <a:extLst>
              <a:ext uri="{FF2B5EF4-FFF2-40B4-BE49-F238E27FC236}">
                <a16:creationId xmlns:a16="http://schemas.microsoft.com/office/drawing/2014/main" id="{CECF87C6-5AF6-5D7B-E807-1CCB4499B97D}"/>
              </a:ext>
            </a:extLst>
          </p:cNvPr>
          <p:cNvSpPr/>
          <p:nvPr/>
        </p:nvSpPr>
        <p:spPr>
          <a:xfrm>
            <a:off x="11430988" y="262184"/>
            <a:ext cx="517596" cy="517596"/>
          </a:xfrm>
          <a:prstGeom prst="ellipse">
            <a:avLst/>
          </a:prstGeom>
          <a:solidFill>
            <a:srgbClr val="FF6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PA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C8DB70F-F476-00D1-4DAC-4CF35347BB9F}"/>
              </a:ext>
            </a:extLst>
          </p:cNvPr>
          <p:cNvSpPr/>
          <p:nvPr/>
        </p:nvSpPr>
        <p:spPr>
          <a:xfrm>
            <a:off x="4663973" y="1864949"/>
            <a:ext cx="305455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4000" b="1" noProof="0" dirty="0"/>
              <a:t>Temps Écoulé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83DB11-9257-2FB3-23E0-17EE22386F3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36816" y1="80957" x2="61621" y2="80371"/>
                        <a14:foregroundMark x1="54980" y1="81543" x2="67188" y2="81152"/>
                        <a14:foregroundMark x1="85938" y1="78711" x2="85938" y2="78711"/>
                        <a14:foregroundMark x1="42676" y1="82910" x2="46387" y2="82910"/>
                        <a14:foregroundMark x1="45996" y1="29980" x2="49707" y2="71387"/>
                        <a14:foregroundMark x1="50879" y1="45117" x2="58203" y2="38379"/>
                        <a14:foregroundMark x1="49902" y1="50000" x2="50977" y2="56348"/>
                        <a14:foregroundMark x1="55371" y1="26660" x2="62109" y2="33008"/>
                        <a14:backgroundMark x1="36621" y1="81348" x2="66699" y2="808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491" t="15401" r="10044" b="20983"/>
          <a:stretch/>
        </p:blipFill>
        <p:spPr>
          <a:xfrm>
            <a:off x="4495800" y="2989489"/>
            <a:ext cx="3390900" cy="2714625"/>
          </a:xfrm>
          <a:prstGeom prst="rect">
            <a:avLst/>
          </a:prstGeom>
        </p:spPr>
      </p:pic>
      <p:sp>
        <p:nvSpPr>
          <p:cNvPr id="2" name="D_A_01">
            <a:extLst>
              <a:ext uri="{FF2B5EF4-FFF2-40B4-BE49-F238E27FC236}">
                <a16:creationId xmlns:a16="http://schemas.microsoft.com/office/drawing/2014/main" id="{E33474DA-EB2F-BCAD-506F-5CFEF0123984}"/>
              </a:ext>
            </a:extLst>
          </p:cNvPr>
          <p:cNvSpPr txBox="1"/>
          <p:nvPr/>
        </p:nvSpPr>
        <p:spPr>
          <a:xfrm>
            <a:off x="886494" y="224752"/>
            <a:ext cx="2584293" cy="49188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600" b="1" noProof="0" dirty="0">
                <a:solidFill>
                  <a:schemeClr val="bg1">
                    <a:lumMod val="65000"/>
                  </a:schemeClr>
                </a:solidFill>
              </a:rPr>
              <a:t>Le temps est terminé. </a:t>
            </a:r>
          </a:p>
        </p:txBody>
      </p:sp>
    </p:spTree>
    <p:extLst>
      <p:ext uri="{BB962C8B-B14F-4D97-AF65-F5344CB8AC3E}">
        <p14:creationId xmlns:p14="http://schemas.microsoft.com/office/powerpoint/2010/main" val="3452493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F0E617-B876-DC76-BCC0-BF98FEBB25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>
            <a:extLst>
              <a:ext uri="{FF2B5EF4-FFF2-40B4-BE49-F238E27FC236}">
                <a16:creationId xmlns:a16="http://schemas.microsoft.com/office/drawing/2014/main" id="{6F8C8A96-867E-FFA7-6DF7-81B8314FCDC6}"/>
              </a:ext>
            </a:extLst>
          </p:cNvPr>
          <p:cNvSpPr/>
          <p:nvPr/>
        </p:nvSpPr>
        <p:spPr>
          <a:xfrm>
            <a:off x="11430988" y="262184"/>
            <a:ext cx="517596" cy="517596"/>
          </a:xfrm>
          <a:prstGeom prst="ellipse">
            <a:avLst/>
          </a:prstGeom>
          <a:solidFill>
            <a:srgbClr val="FF6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PA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18" name="Google Shape;273;p7" descr="Lever la main - Icônes mains et gestes gratuites">
            <a:extLst>
              <a:ext uri="{FF2B5EF4-FFF2-40B4-BE49-F238E27FC236}">
                <a16:creationId xmlns:a16="http://schemas.microsoft.com/office/drawing/2014/main" id="{3A34A2FE-D2AC-3235-9CC7-88C09381D98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384726" y="816356"/>
            <a:ext cx="610119" cy="586904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9080FA06-9997-AFEB-F25B-A7EDC09F805E}"/>
              </a:ext>
            </a:extLst>
          </p:cNvPr>
          <p:cNvSpPr txBox="1"/>
          <p:nvPr/>
        </p:nvSpPr>
        <p:spPr>
          <a:xfrm>
            <a:off x="1025996" y="252946"/>
            <a:ext cx="7803372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  <a:p>
            <a:r>
              <a:rPr lang="fr-FR" i="1" noProof="0" dirty="0">
                <a:solidFill>
                  <a:schemeClr val="bg2">
                    <a:lumMod val="90000"/>
                  </a:schemeClr>
                </a:solidFill>
                <a:sym typeface="Hammersmith One"/>
              </a:rPr>
              <a:t>Invitez les élèves à passer au tableau pour rédiger leurs réponses </a:t>
            </a:r>
            <a:endParaRPr lang="fr-FR" i="1" noProof="0" dirty="0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A66A252-54DF-566C-AA19-DD5C68BA23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301" y="1456185"/>
            <a:ext cx="11096897" cy="3950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8840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F51402-FDD3-8AF9-1B41-9CC8D7441C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>
            <a:extLst>
              <a:ext uri="{FF2B5EF4-FFF2-40B4-BE49-F238E27FC236}">
                <a16:creationId xmlns:a16="http://schemas.microsoft.com/office/drawing/2014/main" id="{73D7A39B-4C32-059F-96F7-254CC40A0802}"/>
              </a:ext>
            </a:extLst>
          </p:cNvPr>
          <p:cNvSpPr/>
          <p:nvPr/>
        </p:nvSpPr>
        <p:spPr>
          <a:xfrm>
            <a:off x="11430988" y="262184"/>
            <a:ext cx="517596" cy="517596"/>
          </a:xfrm>
          <a:prstGeom prst="ellipse">
            <a:avLst/>
          </a:prstGeom>
          <a:solidFill>
            <a:srgbClr val="FF6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PA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18" name="Google Shape;273;p7" descr="Lever la main - Icônes mains et gestes gratuites">
            <a:extLst>
              <a:ext uri="{FF2B5EF4-FFF2-40B4-BE49-F238E27FC236}">
                <a16:creationId xmlns:a16="http://schemas.microsoft.com/office/drawing/2014/main" id="{407BB013-112B-1FEE-7EF2-675C48BF419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430988" y="779780"/>
            <a:ext cx="610119" cy="586904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17E06065-0839-7FA2-D834-A41CFD641CD4}"/>
              </a:ext>
            </a:extLst>
          </p:cNvPr>
          <p:cNvSpPr txBox="1"/>
          <p:nvPr/>
        </p:nvSpPr>
        <p:spPr>
          <a:xfrm>
            <a:off x="1025996" y="216370"/>
            <a:ext cx="7803372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  <a:p>
            <a:r>
              <a:rPr lang="fr-FR" i="1" noProof="0" dirty="0">
                <a:solidFill>
                  <a:schemeClr val="bg2">
                    <a:lumMod val="90000"/>
                  </a:schemeClr>
                </a:solidFill>
                <a:sym typeface="Hammersmith One"/>
              </a:rPr>
              <a:t>Invitez les élèves à passer au tableau pour rédiger leurs réponses </a:t>
            </a:r>
            <a:endParaRPr lang="fr-FR" i="1" noProof="0" dirty="0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259B7BF-F4DB-B01A-6660-CA910F3C6F0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72905"/>
          <a:stretch>
            <a:fillRect/>
          </a:stretch>
        </p:blipFill>
        <p:spPr>
          <a:xfrm>
            <a:off x="208840" y="2566105"/>
            <a:ext cx="11774320" cy="2312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7857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E018F5-521C-1586-D71D-4D067F2783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>
            <a:extLst>
              <a:ext uri="{FF2B5EF4-FFF2-40B4-BE49-F238E27FC236}">
                <a16:creationId xmlns:a16="http://schemas.microsoft.com/office/drawing/2014/main" id="{4714C96D-0540-AEC4-2872-8AC3EF61ACE0}"/>
              </a:ext>
            </a:extLst>
          </p:cNvPr>
          <p:cNvSpPr/>
          <p:nvPr/>
        </p:nvSpPr>
        <p:spPr>
          <a:xfrm>
            <a:off x="11430988" y="262184"/>
            <a:ext cx="517596" cy="517596"/>
          </a:xfrm>
          <a:prstGeom prst="ellipse">
            <a:avLst/>
          </a:prstGeom>
          <a:solidFill>
            <a:srgbClr val="FF6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PA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18" name="Google Shape;273;p7" descr="Lever la main - Icônes mains et gestes gratuites">
            <a:extLst>
              <a:ext uri="{FF2B5EF4-FFF2-40B4-BE49-F238E27FC236}">
                <a16:creationId xmlns:a16="http://schemas.microsoft.com/office/drawing/2014/main" id="{1E666A15-210E-555E-1641-D5F1B22C431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430988" y="779780"/>
            <a:ext cx="610119" cy="586904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5E7FCEAE-AFE5-97A3-D067-2FCD6CA1700F}"/>
              </a:ext>
            </a:extLst>
          </p:cNvPr>
          <p:cNvSpPr txBox="1"/>
          <p:nvPr/>
        </p:nvSpPr>
        <p:spPr>
          <a:xfrm>
            <a:off x="1025996" y="216370"/>
            <a:ext cx="7803372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  <a:p>
            <a:r>
              <a:rPr lang="fr-FR" i="1" noProof="0" dirty="0">
                <a:solidFill>
                  <a:schemeClr val="bg2">
                    <a:lumMod val="90000"/>
                  </a:schemeClr>
                </a:solidFill>
                <a:sym typeface="Hammersmith One"/>
              </a:rPr>
              <a:t>Invitez les élèves à passer au tableau pour rédiger leurs réponses </a:t>
            </a:r>
            <a:endParaRPr lang="fr-FR" i="1" noProof="0" dirty="0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782C32A-A190-C452-AD32-C852915400D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5004"/>
          <a:stretch>
            <a:fillRect/>
          </a:stretch>
        </p:blipFill>
        <p:spPr>
          <a:xfrm>
            <a:off x="1327353" y="1073232"/>
            <a:ext cx="9831631" cy="5343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6870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6B1FDE-C7D3-C6E1-04AA-A2C88D5B94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>
            <a:extLst>
              <a:ext uri="{FF2B5EF4-FFF2-40B4-BE49-F238E27FC236}">
                <a16:creationId xmlns:a16="http://schemas.microsoft.com/office/drawing/2014/main" id="{6EBB6063-FE92-7EFB-58E2-C6B2B5075458}"/>
              </a:ext>
            </a:extLst>
          </p:cNvPr>
          <p:cNvSpPr/>
          <p:nvPr/>
        </p:nvSpPr>
        <p:spPr>
          <a:xfrm>
            <a:off x="11430988" y="262184"/>
            <a:ext cx="517596" cy="517596"/>
          </a:xfrm>
          <a:prstGeom prst="ellipse">
            <a:avLst/>
          </a:prstGeom>
          <a:solidFill>
            <a:srgbClr val="FF6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PA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5" name="D_A_01">
            <a:extLst>
              <a:ext uri="{FF2B5EF4-FFF2-40B4-BE49-F238E27FC236}">
                <a16:creationId xmlns:a16="http://schemas.microsoft.com/office/drawing/2014/main" id="{A723EFED-5CF2-081D-864A-8D168CE73CDF}"/>
              </a:ext>
            </a:extLst>
          </p:cNvPr>
          <p:cNvSpPr txBox="1"/>
          <p:nvPr/>
        </p:nvSpPr>
        <p:spPr>
          <a:xfrm>
            <a:off x="817668" y="176145"/>
            <a:ext cx="10556664" cy="49188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b="1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Prenez la correction sur vos livrets.</a:t>
            </a:r>
          </a:p>
        </p:txBody>
      </p:sp>
      <p:sp>
        <p:nvSpPr>
          <p:cNvPr id="7" name="D_A_02">
            <a:extLst>
              <a:ext uri="{FF2B5EF4-FFF2-40B4-BE49-F238E27FC236}">
                <a16:creationId xmlns:a16="http://schemas.microsoft.com/office/drawing/2014/main" id="{261933C0-2A7E-7635-AC60-518C6EF4082C}"/>
              </a:ext>
            </a:extLst>
          </p:cNvPr>
          <p:cNvSpPr txBox="1"/>
          <p:nvPr/>
        </p:nvSpPr>
        <p:spPr>
          <a:xfrm>
            <a:off x="817668" y="550188"/>
            <a:ext cx="8369582" cy="357029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400" i="1" noProof="0" dirty="0">
                <a:solidFill>
                  <a:schemeClr val="bg1">
                    <a:lumMod val="65000"/>
                  </a:schemeClr>
                </a:solidFill>
              </a:rPr>
              <a:t>Donner quelques minutes aux élèves pour recopier la correction sur les livrets.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4BCAE5F5-91F1-19F8-5F95-63581B0196DF}"/>
              </a:ext>
            </a:extLst>
          </p:cNvPr>
          <p:cNvGrpSpPr/>
          <p:nvPr/>
        </p:nvGrpSpPr>
        <p:grpSpPr>
          <a:xfrm>
            <a:off x="11374332" y="731731"/>
            <a:ext cx="630930" cy="588164"/>
            <a:chOff x="582302" y="4457015"/>
            <a:chExt cx="630930" cy="588164"/>
          </a:xfrm>
        </p:grpSpPr>
        <p:pic>
          <p:nvPicPr>
            <p:cNvPr id="3" name="Picture 7">
              <a:extLst>
                <a:ext uri="{FF2B5EF4-FFF2-40B4-BE49-F238E27FC236}">
                  <a16:creationId xmlns:a16="http://schemas.microsoft.com/office/drawing/2014/main" id="{4350B261-6400-3915-89CB-62AEDB20483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4" t="23325" r="25923" b="30055"/>
            <a:stretch>
              <a:fillRect/>
            </a:stretch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4" name="Picture 7">
              <a:extLst>
                <a:ext uri="{FF2B5EF4-FFF2-40B4-BE49-F238E27FC236}">
                  <a16:creationId xmlns:a16="http://schemas.microsoft.com/office/drawing/2014/main" id="{983C7B48-BE41-64F5-4D3E-64FEE324647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44" t="23325" r="10688" b="30055"/>
            <a:stretch>
              <a:fillRect/>
            </a:stretch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ln w="19050">
              <a:noFill/>
            </a:ln>
          </p:spPr>
        </p:pic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90033D4B-FDFC-FB95-80FA-9C2941AAF2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424" y="1672551"/>
            <a:ext cx="11096897" cy="3950004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E8E5C17-683C-87E6-4D1C-3A0C1A8B8BDD}"/>
              </a:ext>
            </a:extLst>
          </p:cNvPr>
          <p:cNvSpPr/>
          <p:nvPr/>
        </p:nvSpPr>
        <p:spPr>
          <a:xfrm>
            <a:off x="953873" y="4519180"/>
            <a:ext cx="10735913" cy="13325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noProof="0" dirty="0">
                <a:solidFill>
                  <a:srgbClr val="F15E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respiration cellulaire - photosynthèse - le chloroplaste - la lumière -   l’eau - le dioxyde de carbone - sucre - dioxygène – la mitochondrie - l’énergie </a:t>
            </a:r>
          </a:p>
        </p:txBody>
      </p:sp>
    </p:spTree>
    <p:extLst>
      <p:ext uri="{BB962C8B-B14F-4D97-AF65-F5344CB8AC3E}">
        <p14:creationId xmlns:p14="http://schemas.microsoft.com/office/powerpoint/2010/main" val="683948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19440D-E13F-5CCC-5200-4FFD91C305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>
            <a:extLst>
              <a:ext uri="{FF2B5EF4-FFF2-40B4-BE49-F238E27FC236}">
                <a16:creationId xmlns:a16="http://schemas.microsoft.com/office/drawing/2014/main" id="{F5A4659A-8954-71BC-CD5F-18D43F0DAF85}"/>
              </a:ext>
            </a:extLst>
          </p:cNvPr>
          <p:cNvSpPr/>
          <p:nvPr/>
        </p:nvSpPr>
        <p:spPr>
          <a:xfrm>
            <a:off x="11430988" y="262184"/>
            <a:ext cx="517596" cy="517596"/>
          </a:xfrm>
          <a:prstGeom prst="ellipse">
            <a:avLst/>
          </a:prstGeom>
          <a:solidFill>
            <a:srgbClr val="FF6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PA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5" name="D_A_01">
            <a:extLst>
              <a:ext uri="{FF2B5EF4-FFF2-40B4-BE49-F238E27FC236}">
                <a16:creationId xmlns:a16="http://schemas.microsoft.com/office/drawing/2014/main" id="{D9BEBCE2-478A-E2EF-61E6-7A0937AF15CA}"/>
              </a:ext>
            </a:extLst>
          </p:cNvPr>
          <p:cNvSpPr txBox="1"/>
          <p:nvPr/>
        </p:nvSpPr>
        <p:spPr>
          <a:xfrm>
            <a:off x="817668" y="176145"/>
            <a:ext cx="10556664" cy="49188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b="1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Prenez la correction sur vos livrets.</a:t>
            </a:r>
          </a:p>
        </p:txBody>
      </p:sp>
      <p:sp>
        <p:nvSpPr>
          <p:cNvPr id="7" name="D_A_02">
            <a:extLst>
              <a:ext uri="{FF2B5EF4-FFF2-40B4-BE49-F238E27FC236}">
                <a16:creationId xmlns:a16="http://schemas.microsoft.com/office/drawing/2014/main" id="{927E61F6-4520-A38B-AB83-A36F87CD71F3}"/>
              </a:ext>
            </a:extLst>
          </p:cNvPr>
          <p:cNvSpPr txBox="1"/>
          <p:nvPr/>
        </p:nvSpPr>
        <p:spPr>
          <a:xfrm>
            <a:off x="817668" y="550188"/>
            <a:ext cx="8369582" cy="357029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400" i="1" noProof="0" dirty="0">
                <a:solidFill>
                  <a:schemeClr val="bg1">
                    <a:lumMod val="65000"/>
                  </a:schemeClr>
                </a:solidFill>
              </a:rPr>
              <a:t>Donner quelques minutes aux élèves pour recopier la correction sur les livrets.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4755612-EB8F-FE38-47E9-D7604B297876}"/>
              </a:ext>
            </a:extLst>
          </p:cNvPr>
          <p:cNvGrpSpPr/>
          <p:nvPr/>
        </p:nvGrpSpPr>
        <p:grpSpPr>
          <a:xfrm>
            <a:off x="11374332" y="731731"/>
            <a:ext cx="630930" cy="588164"/>
            <a:chOff x="582302" y="4457015"/>
            <a:chExt cx="630930" cy="588164"/>
          </a:xfrm>
        </p:grpSpPr>
        <p:pic>
          <p:nvPicPr>
            <p:cNvPr id="3" name="Picture 7">
              <a:extLst>
                <a:ext uri="{FF2B5EF4-FFF2-40B4-BE49-F238E27FC236}">
                  <a16:creationId xmlns:a16="http://schemas.microsoft.com/office/drawing/2014/main" id="{C9E40009-D33C-477A-1BBE-898942694D0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4" t="23325" r="25923" b="30055"/>
            <a:stretch>
              <a:fillRect/>
            </a:stretch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4" name="Picture 7">
              <a:extLst>
                <a:ext uri="{FF2B5EF4-FFF2-40B4-BE49-F238E27FC236}">
                  <a16:creationId xmlns:a16="http://schemas.microsoft.com/office/drawing/2014/main" id="{97A42984-A228-7861-03F9-70677811A2D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44" t="23325" r="10688" b="30055"/>
            <a:stretch>
              <a:fillRect/>
            </a:stretch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ln w="19050">
              <a:noFill/>
            </a:ln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C5AFD08F-3D70-A234-CCF0-F9DE8DF038A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72905"/>
          <a:stretch>
            <a:fillRect/>
          </a:stretch>
        </p:blipFill>
        <p:spPr>
          <a:xfrm>
            <a:off x="208840" y="2566105"/>
            <a:ext cx="11774320" cy="2312062"/>
          </a:xfrm>
          <a:prstGeom prst="rect">
            <a:avLst/>
          </a:prstGeom>
        </p:spPr>
      </p:pic>
      <p:sp>
        <p:nvSpPr>
          <p:cNvPr id="9" name="object 73">
            <a:extLst>
              <a:ext uri="{FF2B5EF4-FFF2-40B4-BE49-F238E27FC236}">
                <a16:creationId xmlns:a16="http://schemas.microsoft.com/office/drawing/2014/main" id="{DB3F4542-F9A8-3246-6E12-753210267B73}"/>
              </a:ext>
            </a:extLst>
          </p:cNvPr>
          <p:cNvSpPr txBox="1"/>
          <p:nvPr/>
        </p:nvSpPr>
        <p:spPr>
          <a:xfrm>
            <a:off x="9160324" y="4117425"/>
            <a:ext cx="1383845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fr-FR" b="1" noProof="0" dirty="0">
                <a:solidFill>
                  <a:srgbClr val="F15E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Énergie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0CED7A8-F849-73F4-7F1B-ACB101D85D01}"/>
              </a:ext>
            </a:extLst>
          </p:cNvPr>
          <p:cNvSpPr/>
          <p:nvPr/>
        </p:nvSpPr>
        <p:spPr>
          <a:xfrm>
            <a:off x="3444617" y="3420052"/>
            <a:ext cx="2630904" cy="6914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b="1" noProof="0" dirty="0">
                <a:solidFill>
                  <a:srgbClr val="F15E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chloroplaste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BCB2AA5-8C93-5CEB-D1DF-E172DC6C6B52}"/>
              </a:ext>
            </a:extLst>
          </p:cNvPr>
          <p:cNvSpPr/>
          <p:nvPr/>
        </p:nvSpPr>
        <p:spPr>
          <a:xfrm>
            <a:off x="3444617" y="4149109"/>
            <a:ext cx="3106315" cy="6914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b="1" noProof="0" dirty="0">
                <a:solidFill>
                  <a:srgbClr val="F15E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 mitochondrie </a:t>
            </a:r>
          </a:p>
        </p:txBody>
      </p:sp>
      <p:sp>
        <p:nvSpPr>
          <p:cNvPr id="15" name="object 73">
            <a:extLst>
              <a:ext uri="{FF2B5EF4-FFF2-40B4-BE49-F238E27FC236}">
                <a16:creationId xmlns:a16="http://schemas.microsoft.com/office/drawing/2014/main" id="{1BEB7024-477A-F2BC-196C-1E1FE36717A8}"/>
              </a:ext>
            </a:extLst>
          </p:cNvPr>
          <p:cNvSpPr txBox="1"/>
          <p:nvPr/>
        </p:nvSpPr>
        <p:spPr>
          <a:xfrm>
            <a:off x="6267292" y="3352409"/>
            <a:ext cx="2701260" cy="8740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>
              <a:defRPr sz="2400" b="1">
                <a:solidFill>
                  <a:schemeClr val="accent4"/>
                </a:solidFill>
                <a:latin typeface="Ink Free" panose="03080402000500000000" pitchFamily="66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fr-FR" sz="1800" noProof="0" dirty="0">
                <a:solidFill>
                  <a:srgbClr val="F15E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Lumière – eau - dioxyde de carbone </a:t>
            </a:r>
          </a:p>
        </p:txBody>
      </p:sp>
      <p:sp>
        <p:nvSpPr>
          <p:cNvPr id="17" name="object 73">
            <a:extLst>
              <a:ext uri="{FF2B5EF4-FFF2-40B4-BE49-F238E27FC236}">
                <a16:creationId xmlns:a16="http://schemas.microsoft.com/office/drawing/2014/main" id="{0C44C06D-8449-3940-6A28-C4F5A1F7E04E}"/>
              </a:ext>
            </a:extLst>
          </p:cNvPr>
          <p:cNvSpPr txBox="1"/>
          <p:nvPr/>
        </p:nvSpPr>
        <p:spPr>
          <a:xfrm>
            <a:off x="6167726" y="4210206"/>
            <a:ext cx="2680479" cy="7514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>
              <a:defRPr sz="2400" b="1">
                <a:solidFill>
                  <a:schemeClr val="accent4"/>
                </a:solidFill>
                <a:latin typeface="Ink Free" panose="03080402000500000000" pitchFamily="66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fr-FR" sz="1800" noProof="0" dirty="0">
                <a:solidFill>
                  <a:srgbClr val="F15E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sucre – dioxygène</a:t>
            </a:r>
          </a:p>
        </p:txBody>
      </p:sp>
      <p:sp>
        <p:nvSpPr>
          <p:cNvPr id="18" name="object 73">
            <a:extLst>
              <a:ext uri="{FF2B5EF4-FFF2-40B4-BE49-F238E27FC236}">
                <a16:creationId xmlns:a16="http://schemas.microsoft.com/office/drawing/2014/main" id="{C80137FC-EEC3-E8B2-BCEC-FA55878786A5}"/>
              </a:ext>
            </a:extLst>
          </p:cNvPr>
          <p:cNvSpPr txBox="1"/>
          <p:nvPr/>
        </p:nvSpPr>
        <p:spPr>
          <a:xfrm>
            <a:off x="8980971" y="3352409"/>
            <a:ext cx="2680479" cy="7514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>
              <a:defRPr sz="2400" b="1">
                <a:solidFill>
                  <a:schemeClr val="accent4"/>
                </a:solidFill>
                <a:latin typeface="Ink Free" panose="03080402000500000000" pitchFamily="66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fr-FR" sz="1800" noProof="0" dirty="0">
                <a:solidFill>
                  <a:srgbClr val="F15E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sucre – dioxygène</a:t>
            </a:r>
          </a:p>
        </p:txBody>
      </p:sp>
      <p:sp>
        <p:nvSpPr>
          <p:cNvPr id="19" name="object 73">
            <a:extLst>
              <a:ext uri="{FF2B5EF4-FFF2-40B4-BE49-F238E27FC236}">
                <a16:creationId xmlns:a16="http://schemas.microsoft.com/office/drawing/2014/main" id="{FAC1B0E8-1A7E-726E-4E0B-FB9FDD2399D1}"/>
              </a:ext>
            </a:extLst>
          </p:cNvPr>
          <p:cNvSpPr txBox="1"/>
          <p:nvPr/>
        </p:nvSpPr>
        <p:spPr>
          <a:xfrm>
            <a:off x="10301596" y="3822782"/>
            <a:ext cx="1283365" cy="8740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>
              <a:defRPr sz="2400" b="1">
                <a:solidFill>
                  <a:schemeClr val="accent4"/>
                </a:solidFill>
                <a:latin typeface="Ink Free" panose="03080402000500000000" pitchFamily="66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fr-FR" sz="1800" noProof="0" dirty="0">
                <a:solidFill>
                  <a:srgbClr val="F15E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eau </a:t>
            </a:r>
          </a:p>
        </p:txBody>
      </p:sp>
      <p:sp>
        <p:nvSpPr>
          <p:cNvPr id="20" name="object 73">
            <a:extLst>
              <a:ext uri="{FF2B5EF4-FFF2-40B4-BE49-F238E27FC236}">
                <a16:creationId xmlns:a16="http://schemas.microsoft.com/office/drawing/2014/main" id="{07271B55-6D2C-D007-BEC2-E8E20055F22B}"/>
              </a:ext>
            </a:extLst>
          </p:cNvPr>
          <p:cNvSpPr txBox="1"/>
          <p:nvPr/>
        </p:nvSpPr>
        <p:spPr>
          <a:xfrm>
            <a:off x="8980971" y="4149109"/>
            <a:ext cx="2937100" cy="8740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>
              <a:defRPr sz="2400" b="1">
                <a:solidFill>
                  <a:schemeClr val="accent4"/>
                </a:solidFill>
                <a:latin typeface="Ink Free" panose="03080402000500000000" pitchFamily="66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fr-FR" sz="1800" noProof="0" dirty="0">
                <a:solidFill>
                  <a:srgbClr val="F15E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dioxyde de carbone </a:t>
            </a:r>
          </a:p>
        </p:txBody>
      </p:sp>
    </p:spTree>
    <p:extLst>
      <p:ext uri="{BB962C8B-B14F-4D97-AF65-F5344CB8AC3E}">
        <p14:creationId xmlns:p14="http://schemas.microsoft.com/office/powerpoint/2010/main" val="21285834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  <p:bldP spid="14" grpId="0"/>
      <p:bldP spid="15" grpId="0"/>
      <p:bldP spid="17" grpId="0"/>
      <p:bldP spid="18" grpId="0"/>
      <p:bldP spid="19" grpId="0"/>
      <p:bldP spid="20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977EFC-6205-B823-591A-DDDCF542AD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>
            <a:extLst>
              <a:ext uri="{FF2B5EF4-FFF2-40B4-BE49-F238E27FC236}">
                <a16:creationId xmlns:a16="http://schemas.microsoft.com/office/drawing/2014/main" id="{4C417BB7-FD8C-2942-EB3D-01E1E4809C5E}"/>
              </a:ext>
            </a:extLst>
          </p:cNvPr>
          <p:cNvSpPr/>
          <p:nvPr/>
        </p:nvSpPr>
        <p:spPr>
          <a:xfrm>
            <a:off x="11430988" y="262184"/>
            <a:ext cx="517596" cy="517596"/>
          </a:xfrm>
          <a:prstGeom prst="ellipse">
            <a:avLst/>
          </a:prstGeom>
          <a:solidFill>
            <a:srgbClr val="FF6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PA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5" name="D_A_01">
            <a:extLst>
              <a:ext uri="{FF2B5EF4-FFF2-40B4-BE49-F238E27FC236}">
                <a16:creationId xmlns:a16="http://schemas.microsoft.com/office/drawing/2014/main" id="{805CAC98-8C1A-8CBA-679D-9694904828D8}"/>
              </a:ext>
            </a:extLst>
          </p:cNvPr>
          <p:cNvSpPr txBox="1"/>
          <p:nvPr/>
        </p:nvSpPr>
        <p:spPr>
          <a:xfrm>
            <a:off x="817668" y="176145"/>
            <a:ext cx="10556664" cy="49188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b="1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Prenez la correction sur vos livrets.</a:t>
            </a:r>
          </a:p>
        </p:txBody>
      </p:sp>
      <p:sp>
        <p:nvSpPr>
          <p:cNvPr id="7" name="D_A_02">
            <a:extLst>
              <a:ext uri="{FF2B5EF4-FFF2-40B4-BE49-F238E27FC236}">
                <a16:creationId xmlns:a16="http://schemas.microsoft.com/office/drawing/2014/main" id="{8E0D723D-3FFB-A444-9C54-4216CD859D90}"/>
              </a:ext>
            </a:extLst>
          </p:cNvPr>
          <p:cNvSpPr txBox="1"/>
          <p:nvPr/>
        </p:nvSpPr>
        <p:spPr>
          <a:xfrm>
            <a:off x="817668" y="550188"/>
            <a:ext cx="8369582" cy="357029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400" i="1" noProof="0" dirty="0">
                <a:solidFill>
                  <a:schemeClr val="bg1">
                    <a:lumMod val="65000"/>
                  </a:schemeClr>
                </a:solidFill>
              </a:rPr>
              <a:t>Donner quelques minutes aux élèves pour recopier la correction sur les livrets.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34D88D3E-A6ED-D07E-3CD1-CA1CCF4670B0}"/>
              </a:ext>
            </a:extLst>
          </p:cNvPr>
          <p:cNvGrpSpPr/>
          <p:nvPr/>
        </p:nvGrpSpPr>
        <p:grpSpPr>
          <a:xfrm>
            <a:off x="11374332" y="731731"/>
            <a:ext cx="630930" cy="588164"/>
            <a:chOff x="582302" y="4457015"/>
            <a:chExt cx="630930" cy="588164"/>
          </a:xfrm>
        </p:grpSpPr>
        <p:pic>
          <p:nvPicPr>
            <p:cNvPr id="3" name="Picture 7">
              <a:extLst>
                <a:ext uri="{FF2B5EF4-FFF2-40B4-BE49-F238E27FC236}">
                  <a16:creationId xmlns:a16="http://schemas.microsoft.com/office/drawing/2014/main" id="{F6882147-8E4E-0940-CB88-922C08CEEAA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4" t="23325" r="25923" b="30055"/>
            <a:stretch>
              <a:fillRect/>
            </a:stretch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4" name="Picture 7">
              <a:extLst>
                <a:ext uri="{FF2B5EF4-FFF2-40B4-BE49-F238E27FC236}">
                  <a16:creationId xmlns:a16="http://schemas.microsoft.com/office/drawing/2014/main" id="{8427C707-EFFF-F276-6004-02CF22F7777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44" t="23325" r="10688" b="30055"/>
            <a:stretch>
              <a:fillRect/>
            </a:stretch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ln w="19050">
              <a:noFill/>
            </a:ln>
          </p:spPr>
        </p:pic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C4760BED-F80D-1655-9113-3591A0F72E7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5004"/>
          <a:stretch>
            <a:fillRect/>
          </a:stretch>
        </p:blipFill>
        <p:spPr>
          <a:xfrm>
            <a:off x="1327353" y="1073232"/>
            <a:ext cx="9831631" cy="534361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54BB195-2328-DC95-4299-DF939CB06B40}"/>
              </a:ext>
            </a:extLst>
          </p:cNvPr>
          <p:cNvSpPr/>
          <p:nvPr/>
        </p:nvSpPr>
        <p:spPr>
          <a:xfrm>
            <a:off x="4605173" y="3011450"/>
            <a:ext cx="1860125" cy="4996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noProof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Chloroplaste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DB4F270-F4BE-885A-E8E6-9D7BD8A73C81}"/>
              </a:ext>
            </a:extLst>
          </p:cNvPr>
          <p:cNvSpPr/>
          <p:nvPr/>
        </p:nvSpPr>
        <p:spPr>
          <a:xfrm>
            <a:off x="4612420" y="4459250"/>
            <a:ext cx="2154539" cy="4996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noProof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Mitochondrie</a:t>
            </a: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6EA0D7DE-9E01-58E0-9E7F-225C4535FC62}"/>
              </a:ext>
            </a:extLst>
          </p:cNvPr>
          <p:cNvSpPr/>
          <p:nvPr/>
        </p:nvSpPr>
        <p:spPr>
          <a:xfrm>
            <a:off x="2169882" y="3724009"/>
            <a:ext cx="1106195" cy="573317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noProof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CO2</a:t>
            </a: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CED5CE85-336D-B222-A55D-494E9E8E63F8}"/>
              </a:ext>
            </a:extLst>
          </p:cNvPr>
          <p:cNvSpPr/>
          <p:nvPr/>
        </p:nvSpPr>
        <p:spPr>
          <a:xfrm>
            <a:off x="2722979" y="5009886"/>
            <a:ext cx="1575849" cy="60517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noProof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Énergie  </a:t>
            </a:r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17E3ACB2-4F1E-F322-4373-0211B609F236}"/>
              </a:ext>
            </a:extLst>
          </p:cNvPr>
          <p:cNvSpPr/>
          <p:nvPr/>
        </p:nvSpPr>
        <p:spPr>
          <a:xfrm>
            <a:off x="3466887" y="3773448"/>
            <a:ext cx="1091743" cy="542927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noProof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Eau </a:t>
            </a: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80B48CA1-CF0C-832A-2A16-74EA89B4B0CF}"/>
              </a:ext>
            </a:extLst>
          </p:cNvPr>
          <p:cNvSpPr/>
          <p:nvPr/>
        </p:nvSpPr>
        <p:spPr>
          <a:xfrm>
            <a:off x="6766959" y="3724006"/>
            <a:ext cx="811550" cy="567271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noProof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O2 </a:t>
            </a: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50D0A618-8565-1838-E0BB-606F5C477EA1}"/>
              </a:ext>
            </a:extLst>
          </p:cNvPr>
          <p:cNvSpPr/>
          <p:nvPr/>
        </p:nvSpPr>
        <p:spPr>
          <a:xfrm>
            <a:off x="7660070" y="3673811"/>
            <a:ext cx="1028399" cy="63304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noProof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Sucre  </a:t>
            </a:r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D6620B73-6142-4CAB-4F1B-B5524EA77350}"/>
              </a:ext>
            </a:extLst>
          </p:cNvPr>
          <p:cNvSpPr/>
          <p:nvPr/>
        </p:nvSpPr>
        <p:spPr>
          <a:xfrm>
            <a:off x="2564394" y="2144113"/>
            <a:ext cx="1734434" cy="867337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noProof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Lumière  </a:t>
            </a:r>
          </a:p>
        </p:txBody>
      </p:sp>
      <p:cxnSp>
        <p:nvCxnSpPr>
          <p:cNvPr id="26" name="Connecteur : en angle 25">
            <a:extLst>
              <a:ext uri="{FF2B5EF4-FFF2-40B4-BE49-F238E27FC236}">
                <a16:creationId xmlns:a16="http://schemas.microsoft.com/office/drawing/2014/main" id="{194D2D98-F872-DCB9-DF07-B8FB67BC8F66}"/>
              </a:ext>
            </a:extLst>
          </p:cNvPr>
          <p:cNvCxnSpPr>
            <a:cxnSpLocks/>
            <a:stCxn id="10" idx="3"/>
            <a:endCxn id="23" idx="0"/>
          </p:cNvCxnSpPr>
          <p:nvPr/>
        </p:nvCxnSpPr>
        <p:spPr>
          <a:xfrm>
            <a:off x="6465298" y="3261276"/>
            <a:ext cx="707436" cy="462730"/>
          </a:xfrm>
          <a:prstGeom prst="bentConnector2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Connecteur : en angle 26">
            <a:extLst>
              <a:ext uri="{FF2B5EF4-FFF2-40B4-BE49-F238E27FC236}">
                <a16:creationId xmlns:a16="http://schemas.microsoft.com/office/drawing/2014/main" id="{D47C6F63-2D30-3826-16ED-BABEA9080689}"/>
              </a:ext>
            </a:extLst>
          </p:cNvPr>
          <p:cNvCxnSpPr>
            <a:cxnSpLocks/>
            <a:endCxn id="24" idx="0"/>
          </p:cNvCxnSpPr>
          <p:nvPr/>
        </p:nvCxnSpPr>
        <p:spPr>
          <a:xfrm>
            <a:off x="6465298" y="3087650"/>
            <a:ext cx="1708972" cy="586161"/>
          </a:xfrm>
          <a:prstGeom prst="bentConnector2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8" name="Connecteur : en angle 27">
            <a:extLst>
              <a:ext uri="{FF2B5EF4-FFF2-40B4-BE49-F238E27FC236}">
                <a16:creationId xmlns:a16="http://schemas.microsoft.com/office/drawing/2014/main" id="{D6942459-62AE-2B67-F622-3E010FE40DB9}"/>
              </a:ext>
            </a:extLst>
          </p:cNvPr>
          <p:cNvCxnSpPr>
            <a:cxnSpLocks/>
            <a:stCxn id="23" idx="4"/>
            <a:endCxn id="11" idx="3"/>
          </p:cNvCxnSpPr>
          <p:nvPr/>
        </p:nvCxnSpPr>
        <p:spPr>
          <a:xfrm rot="5400000">
            <a:off x="6760948" y="4297289"/>
            <a:ext cx="417799" cy="405775"/>
          </a:xfrm>
          <a:prstGeom prst="bentConnector2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 : en angle 28">
            <a:extLst>
              <a:ext uri="{FF2B5EF4-FFF2-40B4-BE49-F238E27FC236}">
                <a16:creationId xmlns:a16="http://schemas.microsoft.com/office/drawing/2014/main" id="{AF776C0A-23F2-4FAB-FA94-F9F53253DA41}"/>
              </a:ext>
            </a:extLst>
          </p:cNvPr>
          <p:cNvCxnSpPr>
            <a:cxnSpLocks/>
            <a:stCxn id="24" idx="4"/>
          </p:cNvCxnSpPr>
          <p:nvPr/>
        </p:nvCxnSpPr>
        <p:spPr>
          <a:xfrm rot="5400000">
            <a:off x="7208593" y="3911760"/>
            <a:ext cx="570587" cy="1360768"/>
          </a:xfrm>
          <a:prstGeom prst="bentConnector2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 : en angle 29">
            <a:extLst>
              <a:ext uri="{FF2B5EF4-FFF2-40B4-BE49-F238E27FC236}">
                <a16:creationId xmlns:a16="http://schemas.microsoft.com/office/drawing/2014/main" id="{F6D308CA-E5F3-4185-2036-0E1F12A54557}"/>
              </a:ext>
            </a:extLst>
          </p:cNvPr>
          <p:cNvCxnSpPr>
            <a:cxnSpLocks/>
            <a:stCxn id="22" idx="0"/>
            <a:endCxn id="10" idx="1"/>
          </p:cNvCxnSpPr>
          <p:nvPr/>
        </p:nvCxnSpPr>
        <p:spPr>
          <a:xfrm rot="5400000" flipH="1" flipV="1">
            <a:off x="4052880" y="3221155"/>
            <a:ext cx="512172" cy="592414"/>
          </a:xfrm>
          <a:prstGeom prst="bentConnector2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 : en angle 30">
            <a:extLst>
              <a:ext uri="{FF2B5EF4-FFF2-40B4-BE49-F238E27FC236}">
                <a16:creationId xmlns:a16="http://schemas.microsoft.com/office/drawing/2014/main" id="{87120187-0A46-1CAC-B0CB-1EC257819A7E}"/>
              </a:ext>
            </a:extLst>
          </p:cNvPr>
          <p:cNvCxnSpPr>
            <a:cxnSpLocks/>
            <a:stCxn id="12" idx="0"/>
          </p:cNvCxnSpPr>
          <p:nvPr/>
        </p:nvCxnSpPr>
        <p:spPr>
          <a:xfrm rot="5400000" flipH="1" flipV="1">
            <a:off x="3385864" y="2497455"/>
            <a:ext cx="563670" cy="1889438"/>
          </a:xfrm>
          <a:prstGeom prst="bentConnector2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 : en angle 31">
            <a:extLst>
              <a:ext uri="{FF2B5EF4-FFF2-40B4-BE49-F238E27FC236}">
                <a16:creationId xmlns:a16="http://schemas.microsoft.com/office/drawing/2014/main" id="{D7C73806-1F09-4B65-93E9-5820CA8CEC8D}"/>
              </a:ext>
            </a:extLst>
          </p:cNvPr>
          <p:cNvCxnSpPr>
            <a:cxnSpLocks/>
            <a:stCxn id="11" idx="1"/>
            <a:endCxn id="22" idx="4"/>
          </p:cNvCxnSpPr>
          <p:nvPr/>
        </p:nvCxnSpPr>
        <p:spPr>
          <a:xfrm rot="10800000">
            <a:off x="4012760" y="4316376"/>
            <a:ext cx="599661" cy="392701"/>
          </a:xfrm>
          <a:prstGeom prst="bentConnector2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 : en angle 32">
            <a:extLst>
              <a:ext uri="{FF2B5EF4-FFF2-40B4-BE49-F238E27FC236}">
                <a16:creationId xmlns:a16="http://schemas.microsoft.com/office/drawing/2014/main" id="{1B974B14-365E-D8E9-84B0-872D6BEFEA16}"/>
              </a:ext>
            </a:extLst>
          </p:cNvPr>
          <p:cNvCxnSpPr>
            <a:cxnSpLocks/>
            <a:endCxn id="12" idx="4"/>
          </p:cNvCxnSpPr>
          <p:nvPr/>
        </p:nvCxnSpPr>
        <p:spPr>
          <a:xfrm rot="10800000">
            <a:off x="2722980" y="4297326"/>
            <a:ext cx="1889444" cy="542926"/>
          </a:xfrm>
          <a:prstGeom prst="bentConnector2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 : en angle 33">
            <a:extLst>
              <a:ext uri="{FF2B5EF4-FFF2-40B4-BE49-F238E27FC236}">
                <a16:creationId xmlns:a16="http://schemas.microsoft.com/office/drawing/2014/main" id="{9E33768C-35F9-C816-850F-00FC7E0275AE}"/>
              </a:ext>
            </a:extLst>
          </p:cNvPr>
          <p:cNvCxnSpPr>
            <a:cxnSpLocks/>
            <a:stCxn id="25" idx="6"/>
            <a:endCxn id="10" idx="0"/>
          </p:cNvCxnSpPr>
          <p:nvPr/>
        </p:nvCxnSpPr>
        <p:spPr>
          <a:xfrm>
            <a:off x="4298828" y="2577782"/>
            <a:ext cx="1236408" cy="433668"/>
          </a:xfrm>
          <a:prstGeom prst="bentConnector2">
            <a:avLst/>
          </a:prstGeom>
          <a:ln w="285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 : en angle 34">
            <a:extLst>
              <a:ext uri="{FF2B5EF4-FFF2-40B4-BE49-F238E27FC236}">
                <a16:creationId xmlns:a16="http://schemas.microsoft.com/office/drawing/2014/main" id="{ED388140-C933-CCCA-FFFE-FF177666FCC2}"/>
              </a:ext>
            </a:extLst>
          </p:cNvPr>
          <p:cNvCxnSpPr>
            <a:cxnSpLocks/>
            <a:endCxn id="21" idx="6"/>
          </p:cNvCxnSpPr>
          <p:nvPr/>
        </p:nvCxnSpPr>
        <p:spPr>
          <a:xfrm rot="10800000" flipV="1">
            <a:off x="4298828" y="4958899"/>
            <a:ext cx="718672" cy="353575"/>
          </a:xfrm>
          <a:prstGeom prst="bentConnector3">
            <a:avLst>
              <a:gd name="adj1" fmla="val 50000"/>
            </a:avLst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E7AD4D10-C953-6766-6588-1EFA47DB890A}"/>
              </a:ext>
            </a:extLst>
          </p:cNvPr>
          <p:cNvSpPr/>
          <p:nvPr/>
        </p:nvSpPr>
        <p:spPr>
          <a:xfrm>
            <a:off x="6229721" y="2537268"/>
            <a:ext cx="2180125" cy="32079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noProof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Photosynthèse</a:t>
            </a:r>
          </a:p>
        </p:txBody>
      </p:sp>
      <p:sp>
        <p:nvSpPr>
          <p:cNvPr id="37" name="Rectangle : coins arrondis 36">
            <a:extLst>
              <a:ext uri="{FF2B5EF4-FFF2-40B4-BE49-F238E27FC236}">
                <a16:creationId xmlns:a16="http://schemas.microsoft.com/office/drawing/2014/main" id="{B4293905-3A72-28D5-BEE5-CF946168D13D}"/>
              </a:ext>
            </a:extLst>
          </p:cNvPr>
          <p:cNvSpPr/>
          <p:nvPr/>
        </p:nvSpPr>
        <p:spPr>
          <a:xfrm>
            <a:off x="6370957" y="5022859"/>
            <a:ext cx="2708876" cy="43313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noProof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Respiration cellulaire</a:t>
            </a:r>
          </a:p>
        </p:txBody>
      </p:sp>
      <p:cxnSp>
        <p:nvCxnSpPr>
          <p:cNvPr id="38" name="Connecteur droit avec flèche 37">
            <a:extLst>
              <a:ext uri="{FF2B5EF4-FFF2-40B4-BE49-F238E27FC236}">
                <a16:creationId xmlns:a16="http://schemas.microsoft.com/office/drawing/2014/main" id="{C0D54EE2-AECC-5826-15C2-BC26623F2D46}"/>
              </a:ext>
            </a:extLst>
          </p:cNvPr>
          <p:cNvCxnSpPr/>
          <p:nvPr/>
        </p:nvCxnSpPr>
        <p:spPr>
          <a:xfrm>
            <a:off x="9079833" y="4423846"/>
            <a:ext cx="1010652" cy="0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avec flèche 38">
            <a:extLst>
              <a:ext uri="{FF2B5EF4-FFF2-40B4-BE49-F238E27FC236}">
                <a16:creationId xmlns:a16="http://schemas.microsoft.com/office/drawing/2014/main" id="{4E5199D7-4FF7-6E2D-A14E-2F136C9C9A1E}"/>
              </a:ext>
            </a:extLst>
          </p:cNvPr>
          <p:cNvCxnSpPr/>
          <p:nvPr/>
        </p:nvCxnSpPr>
        <p:spPr>
          <a:xfrm>
            <a:off x="9095875" y="4709076"/>
            <a:ext cx="1010652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7967D835-5480-24B5-7815-11DDAD1A9126}"/>
              </a:ext>
            </a:extLst>
          </p:cNvPr>
          <p:cNvSpPr/>
          <p:nvPr/>
        </p:nvSpPr>
        <p:spPr>
          <a:xfrm>
            <a:off x="8916278" y="4769292"/>
            <a:ext cx="1458555" cy="72449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noProof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Sens de passage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509CED4E-DE1E-1A3C-67B1-58E1649BE38C}"/>
              </a:ext>
            </a:extLst>
          </p:cNvPr>
          <p:cNvSpPr/>
          <p:nvPr/>
        </p:nvSpPr>
        <p:spPr>
          <a:xfrm>
            <a:off x="2456646" y="5597075"/>
            <a:ext cx="7278707" cy="3783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noProof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Schéma de synthèse du cycle de la matière</a:t>
            </a:r>
          </a:p>
        </p:txBody>
      </p:sp>
    </p:spTree>
    <p:extLst>
      <p:ext uri="{BB962C8B-B14F-4D97-AF65-F5344CB8AC3E}">
        <p14:creationId xmlns:p14="http://schemas.microsoft.com/office/powerpoint/2010/main" val="26936410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B27096">
                <a:alpha val="74000"/>
              </a:srgbClr>
            </a:gs>
            <a:gs pos="75000">
              <a:srgbClr val="B27096">
                <a:alpha val="66000"/>
              </a:srgbClr>
            </a:gs>
            <a:gs pos="83000">
              <a:srgbClr val="B27096"/>
            </a:gs>
            <a:gs pos="100000">
              <a:srgbClr val="B27096"/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7445811-0688-6920-8445-5FF5014A6A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CED924B2-E791-8B7A-B452-C222B85004E9}"/>
              </a:ext>
            </a:extLst>
          </p:cNvPr>
          <p:cNvGrpSpPr/>
          <p:nvPr/>
        </p:nvGrpSpPr>
        <p:grpSpPr>
          <a:xfrm>
            <a:off x="275303" y="186813"/>
            <a:ext cx="11641393" cy="6420464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486D72A5-68DA-9F53-3447-D529DA0810FC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B27096">
                <a:alpha val="51000"/>
              </a:srgbClr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657DAEB-3B33-21E7-5E18-6749EB35BC35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B4167B85-35F4-E9E4-826B-38E277DA0CEC}"/>
              </a:ext>
            </a:extLst>
          </p:cNvPr>
          <p:cNvGrpSpPr/>
          <p:nvPr/>
        </p:nvGrpSpPr>
        <p:grpSpPr>
          <a:xfrm>
            <a:off x="9190049" y="5409992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41BCA132-56D9-79AD-3968-EBD601A21D52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DF391218-2CD1-984F-E352-04CBFFC6078B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5 min</a:t>
              </a:r>
            </a:p>
          </p:txBody>
        </p:sp>
      </p:grpSp>
      <p:grpSp>
        <p:nvGrpSpPr>
          <p:cNvPr id="5" name="Group 14">
            <a:extLst>
              <a:ext uri="{FF2B5EF4-FFF2-40B4-BE49-F238E27FC236}">
                <a16:creationId xmlns:a16="http://schemas.microsoft.com/office/drawing/2014/main" id="{F5393C6B-E109-A21B-1FE5-74E088A7634D}"/>
              </a:ext>
            </a:extLst>
          </p:cNvPr>
          <p:cNvGrpSpPr/>
          <p:nvPr/>
        </p:nvGrpSpPr>
        <p:grpSpPr>
          <a:xfrm>
            <a:off x="4965906" y="1777270"/>
            <a:ext cx="4659652" cy="2905447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:a16="http://schemas.microsoft.com/office/drawing/2014/main" id="{E7273679-81E2-2465-6DC2-93CA79B0E6F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A98FC3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50EDBF7D-568D-6236-E857-CB3C9A829074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A98FC3"/>
            </a:solidFill>
            <a:ln cap="flat">
              <a:solidFill>
                <a:srgbClr val="A98FC3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529EA53E-8D82-055E-C1B6-2A1A353B60E5}"/>
                </a:ext>
              </a:extLst>
            </p:cNvPr>
            <p:cNvSpPr/>
            <p:nvPr/>
          </p:nvSpPr>
          <p:spPr>
            <a:xfrm>
              <a:off x="1802505" y="1179663"/>
              <a:ext cx="5542845" cy="2971799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A98FC3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0" name="Rectangle 20">
            <a:extLst>
              <a:ext uri="{FF2B5EF4-FFF2-40B4-BE49-F238E27FC236}">
                <a16:creationId xmlns:a16="http://schemas.microsoft.com/office/drawing/2014/main" id="{8D13C722-305B-8612-0847-FFFADF6980EF}"/>
              </a:ext>
            </a:extLst>
          </p:cNvPr>
          <p:cNvSpPr/>
          <p:nvPr/>
        </p:nvSpPr>
        <p:spPr>
          <a:xfrm>
            <a:off x="5180847" y="4353461"/>
            <a:ext cx="4145509" cy="57815"/>
          </a:xfrm>
          <a:prstGeom prst="rect">
            <a:avLst/>
          </a:prstGeom>
          <a:solidFill>
            <a:srgbClr val="A98FC3"/>
          </a:solidFill>
          <a:ln cap="flat">
            <a:solidFill>
              <a:srgbClr val="A98FC3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46996676-2724-C1BE-DB87-C0FB86461F62}"/>
              </a:ext>
            </a:extLst>
          </p:cNvPr>
          <p:cNvSpPr/>
          <p:nvPr/>
        </p:nvSpPr>
        <p:spPr>
          <a:xfrm>
            <a:off x="4616647" y="2034059"/>
            <a:ext cx="867138" cy="384316"/>
          </a:xfrm>
          <a:prstGeom prst="rect">
            <a:avLst/>
          </a:prstGeom>
          <a:solidFill>
            <a:srgbClr val="A98FC3"/>
          </a:solidFill>
          <a:ln w="25402" cap="flat">
            <a:solidFill>
              <a:srgbClr val="A98FC3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25557640-5717-A08A-3E05-589A21EA2E88}"/>
              </a:ext>
            </a:extLst>
          </p:cNvPr>
          <p:cNvSpPr/>
          <p:nvPr/>
        </p:nvSpPr>
        <p:spPr>
          <a:xfrm>
            <a:off x="4694036" y="2039366"/>
            <a:ext cx="789749" cy="369332"/>
          </a:xfrm>
          <a:prstGeom prst="rect">
            <a:avLst/>
          </a:prstGeom>
          <a:noFill/>
          <a:ln cap="flat">
            <a:solidFill>
              <a:srgbClr val="A98FC3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B2FF636F-4790-5FB6-827E-E6F3377BFFB5}"/>
              </a:ext>
            </a:extLst>
          </p:cNvPr>
          <p:cNvSpPr txBox="1"/>
          <p:nvPr/>
        </p:nvSpPr>
        <p:spPr>
          <a:xfrm>
            <a:off x="5896198" y="2504539"/>
            <a:ext cx="2900561" cy="152791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000" b="1" kern="0" noProof="0" dirty="0">
                <a:solidFill>
                  <a:srgbClr val="A98FC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Clôture de la séance</a:t>
            </a:r>
          </a:p>
        </p:txBody>
      </p:sp>
      <p:pic>
        <p:nvPicPr>
          <p:cNvPr id="14" name="Picture 2" descr="Image générée">
            <a:extLst>
              <a:ext uri="{FF2B5EF4-FFF2-40B4-BE49-F238E27FC236}">
                <a16:creationId xmlns:a16="http://schemas.microsoft.com/office/drawing/2014/main" id="{B119399D-6FEF-1523-1EFB-C5D6461F40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2128" y="1794133"/>
            <a:ext cx="2888584" cy="2888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990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318174-B146-E164-3824-454A14F825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_A_02">
            <a:extLst>
              <a:ext uri="{FF2B5EF4-FFF2-40B4-BE49-F238E27FC236}">
                <a16:creationId xmlns:a16="http://schemas.microsoft.com/office/drawing/2014/main" id="{48154FEB-A7C1-8412-0A0F-25FFE8B0705A}"/>
              </a:ext>
            </a:extLst>
          </p:cNvPr>
          <p:cNvSpPr txBox="1"/>
          <p:nvPr/>
        </p:nvSpPr>
        <p:spPr>
          <a:xfrm>
            <a:off x="923925" y="650094"/>
            <a:ext cx="9535528" cy="353896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400" i="1" noProof="0" dirty="0">
                <a:solidFill>
                  <a:schemeClr val="bg1">
                    <a:lumMod val="65000"/>
                  </a:schemeClr>
                </a:solidFill>
              </a:rPr>
              <a:t>L’enseignant donne un rappel de la séance.</a:t>
            </a:r>
          </a:p>
        </p:txBody>
      </p:sp>
      <p:sp>
        <p:nvSpPr>
          <p:cNvPr id="5" name="D_A_01">
            <a:extLst>
              <a:ext uri="{FF2B5EF4-FFF2-40B4-BE49-F238E27FC236}">
                <a16:creationId xmlns:a16="http://schemas.microsoft.com/office/drawing/2014/main" id="{12683DF8-055B-F6A0-E431-FCAE5A898B13}"/>
              </a:ext>
            </a:extLst>
          </p:cNvPr>
          <p:cNvSpPr txBox="1"/>
          <p:nvPr/>
        </p:nvSpPr>
        <p:spPr>
          <a:xfrm>
            <a:off x="923925" y="212713"/>
            <a:ext cx="10591800" cy="508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2000" b="1" noProof="0" dirty="0">
                <a:solidFill>
                  <a:schemeClr val="bg1">
                    <a:lumMod val="65000"/>
                  </a:schemeClr>
                </a:solidFill>
              </a:rPr>
              <a:t>Avant de finir, faisons un petit résumé ensemble ! Alors, Qui peut me rappeler ce qu’on a appris?</a:t>
            </a:r>
          </a:p>
        </p:txBody>
      </p:sp>
      <p:pic>
        <p:nvPicPr>
          <p:cNvPr id="7" name="Image 8">
            <a:extLst>
              <a:ext uri="{FF2B5EF4-FFF2-40B4-BE49-F238E27FC236}">
                <a16:creationId xmlns:a16="http://schemas.microsoft.com/office/drawing/2014/main" id="{7D9D14DD-6E11-AA20-A328-BD02666639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6818" y="940034"/>
            <a:ext cx="583170" cy="583170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69B5981A-4807-5A3E-56F0-8ED234BA1E7D}"/>
              </a:ext>
            </a:extLst>
          </p:cNvPr>
          <p:cNvSpPr/>
          <p:nvPr/>
        </p:nvSpPr>
        <p:spPr>
          <a:xfrm>
            <a:off x="11377506" y="292495"/>
            <a:ext cx="517596" cy="517596"/>
          </a:xfrm>
          <a:prstGeom prst="ellipse">
            <a:avLst/>
          </a:prstGeom>
          <a:solidFill>
            <a:srgbClr val="DC94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C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9" name="Google Shape;2054;p38">
            <a:extLst>
              <a:ext uri="{FF2B5EF4-FFF2-40B4-BE49-F238E27FC236}">
                <a16:creationId xmlns:a16="http://schemas.microsoft.com/office/drawing/2014/main" id="{A18D137A-2EA0-9A57-1732-61052DA3CDF7}"/>
              </a:ext>
            </a:extLst>
          </p:cNvPr>
          <p:cNvSpPr/>
          <p:nvPr/>
        </p:nvSpPr>
        <p:spPr>
          <a:xfrm>
            <a:off x="1665797" y="3075057"/>
            <a:ext cx="8636443" cy="707886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72B6D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lang="fr-FR" sz="2400" noProof="0" dirty="0"/>
          </a:p>
        </p:txBody>
      </p:sp>
      <p:sp>
        <p:nvSpPr>
          <p:cNvPr id="10" name="ZoneTexte 3">
            <a:extLst>
              <a:ext uri="{FF2B5EF4-FFF2-40B4-BE49-F238E27FC236}">
                <a16:creationId xmlns:a16="http://schemas.microsoft.com/office/drawing/2014/main" id="{82D84B53-AA54-0191-BA59-89656FBCD2E4}"/>
              </a:ext>
            </a:extLst>
          </p:cNvPr>
          <p:cNvSpPr txBox="1"/>
          <p:nvPr/>
        </p:nvSpPr>
        <p:spPr>
          <a:xfrm>
            <a:off x="2411069" y="3128937"/>
            <a:ext cx="7373012" cy="468387"/>
          </a:xfrm>
          <a:prstGeom prst="rect">
            <a:avLst/>
          </a:prstGeom>
          <a:noFill/>
          <a:ln w="19050"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>
              <a:defRPr lang="en-US"/>
            </a:defPPr>
            <a:lvl1pPr algn="ctr">
              <a:defRPr sz="2400"/>
            </a:lvl1pPr>
          </a:lstStyle>
          <a:p>
            <a:pPr algn="l"/>
            <a:r>
              <a:rPr lang="fr-FR" b="1" noProof="0" dirty="0">
                <a:solidFill>
                  <a:srgbClr val="106585"/>
                </a:solidFill>
              </a:rPr>
              <a:t>Réaliser un schéma de synthèse du cycle de la matière.</a:t>
            </a:r>
          </a:p>
        </p:txBody>
      </p:sp>
      <p:pic>
        <p:nvPicPr>
          <p:cNvPr id="11" name="Image 23">
            <a:extLst>
              <a:ext uri="{FF2B5EF4-FFF2-40B4-BE49-F238E27FC236}">
                <a16:creationId xmlns:a16="http://schemas.microsoft.com/office/drawing/2014/main" id="{BC4C4229-D158-77DD-232E-0B4F78CB9D6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9357" y="2791780"/>
            <a:ext cx="805544" cy="80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1317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AD0A8C-85D0-DF68-AEF5-533B8DD5F2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7">
            <a:extLst>
              <a:ext uri="{FF2B5EF4-FFF2-40B4-BE49-F238E27FC236}">
                <a16:creationId xmlns:a16="http://schemas.microsoft.com/office/drawing/2014/main" id="{7519351C-6057-6141-D1A8-5A482160BA92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M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4860D27-9F68-EE48-6645-B7FBAD2C61BE}"/>
              </a:ext>
            </a:extLst>
          </p:cNvPr>
          <p:cNvSpPr txBox="1"/>
          <p:nvPr/>
        </p:nvSpPr>
        <p:spPr>
          <a:xfrm>
            <a:off x="994611" y="268896"/>
            <a:ext cx="9769642" cy="364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200"/>
              </a:lnSpc>
            </a:pPr>
            <a:r>
              <a:rPr lang="fr-FR" sz="1800" b="1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Pour réaliser un schéma de synthèse du cycle de la matière, je dois suivre les 3 étapes ci-dessous: </a:t>
            </a:r>
            <a:endParaRPr lang="fr-FR" sz="1800" noProof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AB6E500-34DE-142D-E5A7-5166461486B3}"/>
              </a:ext>
            </a:extLst>
          </p:cNvPr>
          <p:cNvSpPr/>
          <p:nvPr/>
        </p:nvSpPr>
        <p:spPr>
          <a:xfrm>
            <a:off x="807051" y="3329190"/>
            <a:ext cx="4778541" cy="67395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noProof="0" dirty="0">
                <a:solidFill>
                  <a:schemeClr val="tx1"/>
                </a:solidFill>
              </a:rPr>
              <a:t>    Je détermine à partir du texte les mots clés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B3B461F-D3ED-A1DF-71C7-7603AF16C94D}"/>
              </a:ext>
            </a:extLst>
          </p:cNvPr>
          <p:cNvSpPr/>
          <p:nvPr/>
        </p:nvSpPr>
        <p:spPr>
          <a:xfrm>
            <a:off x="807052" y="4209228"/>
            <a:ext cx="4778542" cy="67395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noProof="0" dirty="0">
                <a:solidFill>
                  <a:schemeClr val="tx1"/>
                </a:solidFill>
              </a:rPr>
              <a:t>    J’organise les mots clés en utilisant un tableau, selon leurs natures.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96D4595E-48F2-40C4-BE2F-CFC739F56CB3}"/>
              </a:ext>
            </a:extLst>
          </p:cNvPr>
          <p:cNvSpPr/>
          <p:nvPr/>
        </p:nvSpPr>
        <p:spPr>
          <a:xfrm>
            <a:off x="307122" y="3392256"/>
            <a:ext cx="578126" cy="577660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noProof="0" dirty="0"/>
              <a:t>1</a:t>
            </a: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2043D153-5BF0-10F2-1B22-0DFAEF78596B}"/>
              </a:ext>
            </a:extLst>
          </p:cNvPr>
          <p:cNvSpPr/>
          <p:nvPr/>
        </p:nvSpPr>
        <p:spPr>
          <a:xfrm>
            <a:off x="307122" y="4257375"/>
            <a:ext cx="578126" cy="577660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noProof="0" dirty="0"/>
              <a:t>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6D013EA-9F82-B64D-F5A0-00E925A42AFC}"/>
              </a:ext>
            </a:extLst>
          </p:cNvPr>
          <p:cNvSpPr/>
          <p:nvPr/>
        </p:nvSpPr>
        <p:spPr>
          <a:xfrm>
            <a:off x="807050" y="5069600"/>
            <a:ext cx="4778542" cy="101581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noProof="0" dirty="0">
                <a:solidFill>
                  <a:schemeClr val="tx1"/>
                </a:solidFill>
              </a:rPr>
              <a:t>Je réalise le schéma de synthèse en utilisant des formes pour présenter les informations  et des flèches pour les relier.</a:t>
            </a: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1C6259DB-21C6-0586-714A-477EE0704749}"/>
              </a:ext>
            </a:extLst>
          </p:cNvPr>
          <p:cNvSpPr/>
          <p:nvPr/>
        </p:nvSpPr>
        <p:spPr>
          <a:xfrm>
            <a:off x="307122" y="5229684"/>
            <a:ext cx="578126" cy="577660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noProof="0" dirty="0"/>
              <a:t>3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3FB63A81-01C7-A84F-DB07-D268B0E8FA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177" y="1280492"/>
            <a:ext cx="5981620" cy="1117618"/>
          </a:xfrm>
          <a:prstGeom prst="rect">
            <a:avLst/>
          </a:prstGeom>
        </p:spPr>
      </p:pic>
      <p:sp>
        <p:nvSpPr>
          <p:cNvPr id="22" name="Flèche : droite 21">
            <a:extLst>
              <a:ext uri="{FF2B5EF4-FFF2-40B4-BE49-F238E27FC236}">
                <a16:creationId xmlns:a16="http://schemas.microsoft.com/office/drawing/2014/main" id="{FEF13DF9-4872-5C0C-08B4-64FD75820E56}"/>
              </a:ext>
            </a:extLst>
          </p:cNvPr>
          <p:cNvSpPr/>
          <p:nvPr/>
        </p:nvSpPr>
        <p:spPr>
          <a:xfrm>
            <a:off x="6510998" y="1607785"/>
            <a:ext cx="336884" cy="4630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6EA91DC6-D345-CEC9-2491-114CC58D3A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0042" y="1447678"/>
            <a:ext cx="4330233" cy="662854"/>
          </a:xfrm>
          <a:prstGeom prst="rect">
            <a:avLst/>
          </a:prstGeom>
        </p:spPr>
      </p:pic>
      <p:sp>
        <p:nvSpPr>
          <p:cNvPr id="24" name="Flèche : droite 23">
            <a:extLst>
              <a:ext uri="{FF2B5EF4-FFF2-40B4-BE49-F238E27FC236}">
                <a16:creationId xmlns:a16="http://schemas.microsoft.com/office/drawing/2014/main" id="{8CF91A55-C5F7-C6B2-0006-6B3615914D61}"/>
              </a:ext>
            </a:extLst>
          </p:cNvPr>
          <p:cNvSpPr/>
          <p:nvPr/>
        </p:nvSpPr>
        <p:spPr>
          <a:xfrm rot="5400000">
            <a:off x="8989921" y="1790235"/>
            <a:ext cx="336884" cy="94465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2794C14D-A268-46C5-59B2-F8717659B6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28954" y="2495147"/>
            <a:ext cx="5811321" cy="1349874"/>
          </a:xfrm>
          <a:prstGeom prst="rect">
            <a:avLst/>
          </a:prstGeom>
        </p:spPr>
      </p:pic>
      <p:sp>
        <p:nvSpPr>
          <p:cNvPr id="26" name="Flèche : droite 25">
            <a:extLst>
              <a:ext uri="{FF2B5EF4-FFF2-40B4-BE49-F238E27FC236}">
                <a16:creationId xmlns:a16="http://schemas.microsoft.com/office/drawing/2014/main" id="{CCC3D937-107B-940D-4CF7-C258B68CB0E3}"/>
              </a:ext>
            </a:extLst>
          </p:cNvPr>
          <p:cNvSpPr/>
          <p:nvPr/>
        </p:nvSpPr>
        <p:spPr>
          <a:xfrm rot="5400000">
            <a:off x="8989921" y="3605283"/>
            <a:ext cx="336884" cy="94465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A604EBA3-F87C-F5DF-D75C-A907F1C79FA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64757" y="4278111"/>
            <a:ext cx="4473054" cy="2380914"/>
          </a:xfrm>
          <a:prstGeom prst="rect">
            <a:avLst/>
          </a:prstGeom>
        </p:spPr>
      </p:pic>
      <p:sp>
        <p:nvSpPr>
          <p:cNvPr id="28" name="Ellipse 27">
            <a:extLst>
              <a:ext uri="{FF2B5EF4-FFF2-40B4-BE49-F238E27FC236}">
                <a16:creationId xmlns:a16="http://schemas.microsoft.com/office/drawing/2014/main" id="{94DB977D-8819-C3AB-0C6D-68B792C0F85A}"/>
              </a:ext>
            </a:extLst>
          </p:cNvPr>
          <p:cNvSpPr/>
          <p:nvPr/>
        </p:nvSpPr>
        <p:spPr>
          <a:xfrm>
            <a:off x="248772" y="1500864"/>
            <a:ext cx="578126" cy="577660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noProof="0" dirty="0"/>
              <a:t>1</a:t>
            </a:r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FEF2D480-4139-94DA-6397-EE949565E6E6}"/>
              </a:ext>
            </a:extLst>
          </p:cNvPr>
          <p:cNvSpPr/>
          <p:nvPr/>
        </p:nvSpPr>
        <p:spPr>
          <a:xfrm>
            <a:off x="7020530" y="1493864"/>
            <a:ext cx="578126" cy="577660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noProof="0" dirty="0"/>
              <a:t>2</a:t>
            </a:r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20FD8ADE-FF4B-7C20-AAA4-8ED0E9D2C1FA}"/>
              </a:ext>
            </a:extLst>
          </p:cNvPr>
          <p:cNvSpPr/>
          <p:nvPr/>
        </p:nvSpPr>
        <p:spPr>
          <a:xfrm>
            <a:off x="8323158" y="4929525"/>
            <a:ext cx="578126" cy="577660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noProof="0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0235059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5" grpId="0" animBg="1"/>
      <p:bldP spid="17" grpId="0" animBg="1"/>
      <p:bldP spid="18" grpId="0" animBg="1"/>
      <p:bldP spid="19" grpId="0" animBg="1"/>
      <p:bldP spid="20" grpId="0" animBg="1"/>
      <p:bldP spid="22" grpId="0" animBg="1"/>
      <p:bldP spid="24" grpId="0" animBg="1"/>
      <p:bldP spid="26" grpId="0" animBg="1"/>
      <p:bldP spid="28" grpId="0" animBg="1"/>
      <p:bldP spid="29" grpId="0" animBg="1"/>
      <p:bldP spid="30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42A2F7-A127-79A6-1FBC-996A600845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1F09585-DAEC-99D9-1383-8C0CAE3B56DB}"/>
              </a:ext>
            </a:extLst>
          </p:cNvPr>
          <p:cNvSpPr/>
          <p:nvPr/>
        </p:nvSpPr>
        <p:spPr>
          <a:xfrm>
            <a:off x="54427" y="55062"/>
            <a:ext cx="12137573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FR" sz="2400" noProof="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E9D29D1-33A0-F4D5-7BC5-85FA1BCFBE4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FR" sz="2400" noProof="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Google Shape;2000;p176">
            <a:extLst>
              <a:ext uri="{FF2B5EF4-FFF2-40B4-BE49-F238E27FC236}">
                <a16:creationId xmlns:a16="http://schemas.microsoft.com/office/drawing/2014/main" id="{3CE84197-8550-38EB-5788-01416BBC64E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15761" y="96831"/>
            <a:ext cx="7620804" cy="353201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fr-FR" sz="1867" b="1" noProof="0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 on termine par cette carte lexicale.</a:t>
            </a:r>
          </a:p>
        </p:txBody>
      </p:sp>
      <p:grpSp>
        <p:nvGrpSpPr>
          <p:cNvPr id="10" name="Google Shape;2004;p176">
            <a:extLst>
              <a:ext uri="{FF2B5EF4-FFF2-40B4-BE49-F238E27FC236}">
                <a16:creationId xmlns:a16="http://schemas.microsoft.com/office/drawing/2014/main" id="{517EC03A-5F50-A15A-DD2B-A7332603A652}"/>
              </a:ext>
            </a:extLst>
          </p:cNvPr>
          <p:cNvGrpSpPr/>
          <p:nvPr/>
        </p:nvGrpSpPr>
        <p:grpSpPr>
          <a:xfrm>
            <a:off x="378372" y="1263731"/>
            <a:ext cx="11435255" cy="5046580"/>
            <a:chOff x="279385" y="1039998"/>
            <a:chExt cx="8585230" cy="3784935"/>
          </a:xfrm>
        </p:grpSpPr>
        <p:sp>
          <p:nvSpPr>
            <p:cNvPr id="11" name="Google Shape;2005;p176">
              <a:extLst>
                <a:ext uri="{FF2B5EF4-FFF2-40B4-BE49-F238E27FC236}">
                  <a16:creationId xmlns:a16="http://schemas.microsoft.com/office/drawing/2014/main" id="{515B2D7E-A000-12D9-549A-A9369A4345FA}"/>
                </a:ext>
              </a:extLst>
            </p:cNvPr>
            <p:cNvSpPr/>
            <p:nvPr/>
          </p:nvSpPr>
          <p:spPr>
            <a:xfrm>
              <a:off x="302037" y="1426310"/>
              <a:ext cx="8562578" cy="339862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46" cap="flat">
              <a:noFill/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67" b="1" kern="0" noProof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Google Shape;2006;p176">
              <a:extLst>
                <a:ext uri="{FF2B5EF4-FFF2-40B4-BE49-F238E27FC236}">
                  <a16:creationId xmlns:a16="http://schemas.microsoft.com/office/drawing/2014/main" id="{1EDC52B9-6636-608C-9E99-B0C94BCCA5F8}"/>
                </a:ext>
              </a:extLst>
            </p:cNvPr>
            <p:cNvSpPr/>
            <p:nvPr/>
          </p:nvSpPr>
          <p:spPr>
            <a:xfrm>
              <a:off x="3472891" y="2090675"/>
              <a:ext cx="2027023" cy="1287447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w="19046" cap="flat">
              <a:solidFill>
                <a:srgbClr val="54AFE9"/>
              </a:solidFill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/>
              <a:r>
                <a:rPr lang="fr-FR" sz="2000" b="1" noProof="0" dirty="0">
                  <a:solidFill>
                    <a:srgbClr val="106585"/>
                  </a:solidFill>
                </a:rPr>
                <a:t>Réaliser un schéma de synthèse du cycle de la matière.</a:t>
              </a:r>
            </a:p>
          </p:txBody>
        </p:sp>
        <p:sp>
          <p:nvSpPr>
            <p:cNvPr id="13" name="Google Shape;2007;p176">
              <a:extLst>
                <a:ext uri="{FF2B5EF4-FFF2-40B4-BE49-F238E27FC236}">
                  <a16:creationId xmlns:a16="http://schemas.microsoft.com/office/drawing/2014/main" id="{A88638D1-0117-440F-F5A3-3D2C880BB20F}"/>
                </a:ext>
              </a:extLst>
            </p:cNvPr>
            <p:cNvSpPr/>
            <p:nvPr/>
          </p:nvSpPr>
          <p:spPr>
            <a:xfrm>
              <a:off x="485358" y="2005845"/>
              <a:ext cx="2126254" cy="1048076"/>
            </a:xfrm>
            <a:custGeom>
              <a:avLst>
                <a:gd name="f0" fmla="val 1749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w="19046" cap="flat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Google Shape;2008;p176">
              <a:extLst>
                <a:ext uri="{FF2B5EF4-FFF2-40B4-BE49-F238E27FC236}">
                  <a16:creationId xmlns:a16="http://schemas.microsoft.com/office/drawing/2014/main" id="{F24B657B-A153-5014-FD22-78DE095C3277}"/>
                </a:ext>
              </a:extLst>
            </p:cNvPr>
            <p:cNvSpPr txBox="1"/>
            <p:nvPr/>
          </p:nvSpPr>
          <p:spPr>
            <a:xfrm>
              <a:off x="3627285" y="1722686"/>
              <a:ext cx="1714500" cy="346210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1" compatLnSpc="1">
              <a:sp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noProof="0" dirty="0">
                  <a:solidFill>
                    <a:srgbClr val="54AFE9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Ma tâche :</a:t>
              </a:r>
            </a:p>
          </p:txBody>
        </p:sp>
        <p:sp>
          <p:nvSpPr>
            <p:cNvPr id="24" name="Google Shape;2009;p176">
              <a:extLst>
                <a:ext uri="{FF2B5EF4-FFF2-40B4-BE49-F238E27FC236}">
                  <a16:creationId xmlns:a16="http://schemas.microsoft.com/office/drawing/2014/main" id="{F6A9FC48-6533-6B59-2389-D6B83DB6761B}"/>
                </a:ext>
              </a:extLst>
            </p:cNvPr>
            <p:cNvSpPr txBox="1"/>
            <p:nvPr/>
          </p:nvSpPr>
          <p:spPr>
            <a:xfrm>
              <a:off x="579223" y="1589910"/>
              <a:ext cx="1788990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1" compatLnSpc="1">
              <a:sp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Termes thématiques :</a:t>
              </a:r>
            </a:p>
          </p:txBody>
        </p:sp>
        <p:sp>
          <p:nvSpPr>
            <p:cNvPr id="25" name="Google Shape;2010;p176">
              <a:extLst>
                <a:ext uri="{FF2B5EF4-FFF2-40B4-BE49-F238E27FC236}">
                  <a16:creationId xmlns:a16="http://schemas.microsoft.com/office/drawing/2014/main" id="{845532FD-3B1C-7FF9-C92E-6A714278CC5C}"/>
                </a:ext>
              </a:extLst>
            </p:cNvPr>
            <p:cNvSpPr/>
            <p:nvPr/>
          </p:nvSpPr>
          <p:spPr>
            <a:xfrm>
              <a:off x="6446463" y="1515824"/>
              <a:ext cx="2040393" cy="837439"/>
            </a:xfrm>
            <a:prstGeom prst="rect">
              <a:avLst/>
            </a:prstGeom>
            <a:solidFill>
              <a:schemeClr val="tx2">
                <a:lumMod val="10000"/>
                <a:lumOff val="90000"/>
                <a:alpha val="29800"/>
              </a:schemeClr>
            </a:solidFill>
            <a:ln w="19046" cap="flat">
              <a:solidFill>
                <a:schemeClr val="accent1">
                  <a:lumMod val="20000"/>
                  <a:lumOff val="80000"/>
                </a:schemeClr>
              </a:solidFill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600" b="1" kern="0" noProof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Google Shape;2011;p176">
              <a:extLst>
                <a:ext uri="{FF2B5EF4-FFF2-40B4-BE49-F238E27FC236}">
                  <a16:creationId xmlns:a16="http://schemas.microsoft.com/office/drawing/2014/main" id="{588F9C4D-3F77-3B4D-BBCC-200AF0B7DCF9}"/>
                </a:ext>
              </a:extLst>
            </p:cNvPr>
            <p:cNvSpPr txBox="1"/>
            <p:nvPr/>
          </p:nvSpPr>
          <p:spPr>
            <a:xfrm>
              <a:off x="6436297" y="1473333"/>
              <a:ext cx="1714500" cy="27696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1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b="1" i="1" kern="0" noProof="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Verbes de consigne</a:t>
              </a:r>
            </a:p>
          </p:txBody>
        </p:sp>
        <p:sp>
          <p:nvSpPr>
            <p:cNvPr id="27" name="Google Shape;2012;p176">
              <a:extLst>
                <a:ext uri="{FF2B5EF4-FFF2-40B4-BE49-F238E27FC236}">
                  <a16:creationId xmlns:a16="http://schemas.microsoft.com/office/drawing/2014/main" id="{0F142F07-76D1-C674-FFB9-8C3B3FFCA1E6}"/>
                </a:ext>
              </a:extLst>
            </p:cNvPr>
            <p:cNvSpPr/>
            <p:nvPr/>
          </p:nvSpPr>
          <p:spPr>
            <a:xfrm>
              <a:off x="645868" y="3995013"/>
              <a:ext cx="5854046" cy="722997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w="28575" cap="flat">
              <a:solidFill>
                <a:srgbClr val="DCE6F2"/>
              </a:solidFill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600" b="1" kern="0" noProof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Google Shape;2013;p176">
              <a:extLst>
                <a:ext uri="{FF2B5EF4-FFF2-40B4-BE49-F238E27FC236}">
                  <a16:creationId xmlns:a16="http://schemas.microsoft.com/office/drawing/2014/main" id="{0EC74FB1-6CB4-6E28-56B1-58AF473F71CD}"/>
                </a:ext>
              </a:extLst>
            </p:cNvPr>
            <p:cNvSpPr txBox="1"/>
            <p:nvPr/>
          </p:nvSpPr>
          <p:spPr>
            <a:xfrm>
              <a:off x="630227" y="3731581"/>
              <a:ext cx="2540248" cy="27696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b="1" i="1" kern="0" noProof="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Structures pour répondre </a:t>
              </a:r>
            </a:p>
          </p:txBody>
        </p:sp>
        <p:sp>
          <p:nvSpPr>
            <p:cNvPr id="29" name="Google Shape;2015;p176">
              <a:extLst>
                <a:ext uri="{FF2B5EF4-FFF2-40B4-BE49-F238E27FC236}">
                  <a16:creationId xmlns:a16="http://schemas.microsoft.com/office/drawing/2014/main" id="{6F28A608-6CD6-C053-EA93-7265147129A4}"/>
                </a:ext>
              </a:extLst>
            </p:cNvPr>
            <p:cNvSpPr txBox="1"/>
            <p:nvPr/>
          </p:nvSpPr>
          <p:spPr>
            <a:xfrm>
              <a:off x="522688" y="2349152"/>
              <a:ext cx="2051594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marL="287857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Cycle de la matière</a:t>
              </a:r>
              <a:endParaRPr lang="fr-FR" sz="1867" b="1" kern="0" noProof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Google Shape;2016;p176">
              <a:extLst>
                <a:ext uri="{FF2B5EF4-FFF2-40B4-BE49-F238E27FC236}">
                  <a16:creationId xmlns:a16="http://schemas.microsoft.com/office/drawing/2014/main" id="{CB9F0762-26E9-C4DB-55C3-1BF94C195335}"/>
                </a:ext>
              </a:extLst>
            </p:cNvPr>
            <p:cNvSpPr txBox="1"/>
            <p:nvPr/>
          </p:nvSpPr>
          <p:spPr>
            <a:xfrm>
              <a:off x="6499914" y="1684343"/>
              <a:ext cx="1599592" cy="646293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marL="287857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noProof="0" dirty="0"/>
                <a:t>Déterminer  </a:t>
              </a:r>
            </a:p>
            <a:p>
              <a:pPr marL="287857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kern="0" noProof="0" dirty="0">
                  <a:solidFill>
                    <a:srgbClr val="000000"/>
                  </a:solidFill>
                </a:rPr>
                <a:t>organiser</a:t>
              </a:r>
            </a:p>
            <a:p>
              <a:pPr marL="287857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kern="0" noProof="0" dirty="0">
                  <a:solidFill>
                    <a:srgbClr val="000000"/>
                  </a:solidFill>
                </a:rPr>
                <a:t>Réaliser </a:t>
              </a:r>
            </a:p>
          </p:txBody>
        </p:sp>
        <p:sp>
          <p:nvSpPr>
            <p:cNvPr id="31" name="Google Shape;2017;p176">
              <a:extLst>
                <a:ext uri="{FF2B5EF4-FFF2-40B4-BE49-F238E27FC236}">
                  <a16:creationId xmlns:a16="http://schemas.microsoft.com/office/drawing/2014/main" id="{C02B5997-19E3-61A3-620E-54335FF0F114}"/>
                </a:ext>
              </a:extLst>
            </p:cNvPr>
            <p:cNvSpPr/>
            <p:nvPr/>
          </p:nvSpPr>
          <p:spPr>
            <a:xfrm>
              <a:off x="6459925" y="2671175"/>
              <a:ext cx="2027023" cy="1614212"/>
            </a:xfrm>
            <a:custGeom>
              <a:avLst>
                <a:gd name="f0" fmla="val 1749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tx2">
                <a:lumMod val="10000"/>
                <a:lumOff val="90000"/>
                <a:alpha val="29800"/>
              </a:schemeClr>
            </a:solidFill>
            <a:ln w="19046" cap="flat">
              <a:solidFill>
                <a:schemeClr val="accent1">
                  <a:lumMod val="20000"/>
                  <a:lumOff val="80000"/>
                </a:schemeClr>
              </a:solidFill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600" b="1" kern="0" noProof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Google Shape;2018;p176">
              <a:extLst>
                <a:ext uri="{FF2B5EF4-FFF2-40B4-BE49-F238E27FC236}">
                  <a16:creationId xmlns:a16="http://schemas.microsoft.com/office/drawing/2014/main" id="{A2277BA5-12D6-CB00-50AF-E66E41746E0F}"/>
                </a:ext>
              </a:extLst>
            </p:cNvPr>
            <p:cNvSpPr txBox="1"/>
            <p:nvPr/>
          </p:nvSpPr>
          <p:spPr>
            <a:xfrm>
              <a:off x="6464508" y="2597226"/>
              <a:ext cx="1924708" cy="27696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1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b="1" i="1" kern="0" noProof="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Vocabulaire scientifique</a:t>
              </a:r>
            </a:p>
          </p:txBody>
        </p:sp>
        <p:sp>
          <p:nvSpPr>
            <p:cNvPr id="33" name="Google Shape;2019;p176">
              <a:extLst>
                <a:ext uri="{FF2B5EF4-FFF2-40B4-BE49-F238E27FC236}">
                  <a16:creationId xmlns:a16="http://schemas.microsoft.com/office/drawing/2014/main" id="{2DFF9117-2DD9-BA12-E9FE-8E059F62D931}"/>
                </a:ext>
              </a:extLst>
            </p:cNvPr>
            <p:cNvSpPr txBox="1"/>
            <p:nvPr/>
          </p:nvSpPr>
          <p:spPr>
            <a:xfrm>
              <a:off x="6548434" y="2820574"/>
              <a:ext cx="1859176" cy="154653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marL="285750" indent="-285750" defTabSz="1219170">
                <a:buClr>
                  <a:srgbClr val="000000"/>
                </a:buClr>
                <a:buSzPts val="1100"/>
                <a:buFont typeface="Arial" panose="020B0604020202020204" pitchFamily="34" charset="0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kern="0" noProof="0" dirty="0">
                  <a:solidFill>
                    <a:srgbClr val="000000"/>
                  </a:solidFill>
                </a:rPr>
                <a:t>Photosynthèse </a:t>
              </a:r>
            </a:p>
            <a:p>
              <a:pPr marL="285750" indent="-285750" defTabSz="1219170">
                <a:buClr>
                  <a:srgbClr val="000000"/>
                </a:buClr>
                <a:buSzPts val="1100"/>
                <a:buFont typeface="Arial" panose="020B0604020202020204" pitchFamily="34" charset="0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kern="0" dirty="0">
                  <a:solidFill>
                    <a:srgbClr val="000000"/>
                  </a:solidFill>
                </a:rPr>
                <a:t>Respiration </a:t>
              </a:r>
              <a:endParaRPr lang="fr-FR" sz="1600" b="1" kern="0" noProof="0" dirty="0">
                <a:solidFill>
                  <a:srgbClr val="000000"/>
                </a:solidFill>
              </a:endParaRPr>
            </a:p>
            <a:p>
              <a:pPr marL="285750" indent="-285750" defTabSz="1219170">
                <a:buClr>
                  <a:srgbClr val="000000"/>
                </a:buClr>
                <a:buSzPts val="1100"/>
                <a:buFont typeface="Arial" panose="020B0604020202020204" pitchFamily="34" charset="0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kern="0" noProof="0" dirty="0">
                  <a:solidFill>
                    <a:srgbClr val="000000"/>
                  </a:solidFill>
                </a:rPr>
                <a:t>La lumière</a:t>
              </a:r>
            </a:p>
            <a:p>
              <a:pPr marL="287857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kern="0" noProof="0" dirty="0">
                  <a:solidFill>
                    <a:srgbClr val="000000"/>
                  </a:solidFill>
                </a:rPr>
                <a:t>Le dioxyde de carbone</a:t>
              </a:r>
            </a:p>
            <a:p>
              <a:pPr marL="287857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kern="0" noProof="0" dirty="0">
                  <a:solidFill>
                    <a:srgbClr val="000000"/>
                  </a:solidFill>
                </a:rPr>
                <a:t>L’eau</a:t>
              </a:r>
            </a:p>
            <a:p>
              <a:pPr marL="287857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kern="0" noProof="0" dirty="0">
                  <a:solidFill>
                    <a:srgbClr val="000000"/>
                  </a:solidFill>
                </a:rPr>
                <a:t>Le sucre</a:t>
              </a:r>
            </a:p>
            <a:p>
              <a:pPr marL="287857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kern="0" noProof="0" dirty="0">
                  <a:solidFill>
                    <a:srgbClr val="000000"/>
                  </a:solidFill>
                </a:rPr>
                <a:t>Le dioxygène</a:t>
              </a:r>
            </a:p>
            <a:p>
              <a:pPr marL="287857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600" b="1" kern="0" noProof="0" dirty="0">
                <a:solidFill>
                  <a:srgbClr val="000000"/>
                </a:solidFill>
              </a:endParaRPr>
            </a:p>
          </p:txBody>
        </p:sp>
        <p:sp>
          <p:nvSpPr>
            <p:cNvPr id="34" name="Google Shape;2022;p176">
              <a:extLst>
                <a:ext uri="{FF2B5EF4-FFF2-40B4-BE49-F238E27FC236}">
                  <a16:creationId xmlns:a16="http://schemas.microsoft.com/office/drawing/2014/main" id="{F67666CD-1432-211F-8D55-38E4B16AD78F}"/>
                </a:ext>
              </a:extLst>
            </p:cNvPr>
            <p:cNvSpPr txBox="1"/>
            <p:nvPr/>
          </p:nvSpPr>
          <p:spPr>
            <a:xfrm>
              <a:off x="645867" y="4063749"/>
              <a:ext cx="5529986" cy="253878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buClr>
                  <a:srgbClr val="000000"/>
                </a:buClr>
                <a:buSzPts val="1100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i="1" kern="0" noProof="0" dirty="0">
                  <a:solidFill>
                    <a:srgbClr val="000000"/>
                  </a:solidFill>
                </a:rPr>
                <a:t>…………………………………………….. </a:t>
              </a:r>
            </a:p>
          </p:txBody>
        </p:sp>
        <p:cxnSp>
          <p:nvCxnSpPr>
            <p:cNvPr id="35" name="Google Shape;2023;p176">
              <a:extLst>
                <a:ext uri="{FF2B5EF4-FFF2-40B4-BE49-F238E27FC236}">
                  <a16:creationId xmlns:a16="http://schemas.microsoft.com/office/drawing/2014/main" id="{C729895B-DFC1-9A98-4A76-1F0712F21E6E}"/>
                </a:ext>
              </a:extLst>
            </p:cNvPr>
            <p:cNvCxnSpPr>
              <a:cxnSpLocks/>
              <a:stCxn id="12" idx="2"/>
              <a:endCxn id="27" idx="0"/>
            </p:cNvCxnSpPr>
            <p:nvPr/>
          </p:nvCxnSpPr>
          <p:spPr>
            <a:xfrm rot="5400000">
              <a:off x="3721202" y="3229811"/>
              <a:ext cx="616891" cy="913512"/>
            </a:xfrm>
            <a:prstGeom prst="bentConnector3">
              <a:avLst>
                <a:gd name="adj1" fmla="val 50000"/>
              </a:avLst>
            </a:prstGeom>
            <a:noFill/>
            <a:ln w="7150" cap="flat">
              <a:solidFill>
                <a:srgbClr val="54AFE9"/>
              </a:solidFill>
              <a:prstDash val="solid"/>
              <a:round/>
            </a:ln>
          </p:spPr>
        </p:cxnSp>
        <p:cxnSp>
          <p:nvCxnSpPr>
            <p:cNvPr id="39" name="Google Shape;2027;p176">
              <a:extLst>
                <a:ext uri="{FF2B5EF4-FFF2-40B4-BE49-F238E27FC236}">
                  <a16:creationId xmlns:a16="http://schemas.microsoft.com/office/drawing/2014/main" id="{A1CC757C-2C59-F11D-EAE8-D8C7C1C10BCF}"/>
                </a:ext>
              </a:extLst>
            </p:cNvPr>
            <p:cNvCxnSpPr>
              <a:cxnSpLocks/>
              <a:stCxn id="12" idx="1"/>
              <a:endCxn id="32" idx="1"/>
            </p:cNvCxnSpPr>
            <p:nvPr/>
          </p:nvCxnSpPr>
          <p:spPr>
            <a:xfrm>
              <a:off x="5499914" y="2734399"/>
              <a:ext cx="964593" cy="1308"/>
            </a:xfrm>
            <a:prstGeom prst="bentConnector3">
              <a:avLst>
                <a:gd name="adj1" fmla="val 50000"/>
              </a:avLst>
            </a:prstGeom>
            <a:noFill/>
            <a:ln w="7150" cap="flat">
              <a:solidFill>
                <a:srgbClr val="54AFE9"/>
              </a:solidFill>
              <a:prstDash val="solid"/>
              <a:round/>
            </a:ln>
          </p:spPr>
        </p:cxnSp>
        <p:sp>
          <p:nvSpPr>
            <p:cNvPr id="40" name="Google Shape;2028;p176">
              <a:extLst>
                <a:ext uri="{FF2B5EF4-FFF2-40B4-BE49-F238E27FC236}">
                  <a16:creationId xmlns:a16="http://schemas.microsoft.com/office/drawing/2014/main" id="{7AD4A3D9-F3F6-E459-A51D-77C7E60824BC}"/>
                </a:ext>
              </a:extLst>
            </p:cNvPr>
            <p:cNvSpPr/>
            <p:nvPr/>
          </p:nvSpPr>
          <p:spPr>
            <a:xfrm>
              <a:off x="279385" y="1039998"/>
              <a:ext cx="8585230" cy="348454"/>
            </a:xfrm>
            <a:prstGeom prst="rect">
              <a:avLst/>
            </a:prstGeom>
            <a:solidFill>
              <a:schemeClr val="accent4"/>
            </a:solidFill>
            <a:ln cap="flat">
              <a:solidFill>
                <a:srgbClr val="DCE6F2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MA CARTE LEXICALE</a:t>
              </a:r>
              <a:endParaRPr lang="fr-FR" sz="1400" b="1" kern="0" noProof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2" name="Google Shape;2030;p176">
              <a:extLst>
                <a:ext uri="{FF2B5EF4-FFF2-40B4-BE49-F238E27FC236}">
                  <a16:creationId xmlns:a16="http://schemas.microsoft.com/office/drawing/2014/main" id="{FDE42BF6-1F02-206E-9F38-0487C4A9DB2D}"/>
                </a:ext>
              </a:extLst>
            </p:cNvPr>
            <p:cNvSpPr txBox="1"/>
            <p:nvPr/>
          </p:nvSpPr>
          <p:spPr>
            <a:xfrm>
              <a:off x="8168981" y="1107573"/>
              <a:ext cx="497144" cy="238538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467" b="1" i="1" kern="0" noProof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44" name="Google Shape;2027;p176">
              <a:extLst>
                <a:ext uri="{FF2B5EF4-FFF2-40B4-BE49-F238E27FC236}">
                  <a16:creationId xmlns:a16="http://schemas.microsoft.com/office/drawing/2014/main" id="{8205CB9C-E33C-EE28-63B1-6E879610DEA9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5779183" y="2112856"/>
              <a:ext cx="812104" cy="410631"/>
            </a:xfrm>
            <a:prstGeom prst="bentConnector3">
              <a:avLst>
                <a:gd name="adj1" fmla="val 99261"/>
              </a:avLst>
            </a:prstGeom>
            <a:noFill/>
            <a:ln w="7150" cap="flat">
              <a:solidFill>
                <a:srgbClr val="54AFE9"/>
              </a:solidFill>
              <a:prstDash val="solid"/>
              <a:round/>
            </a:ln>
          </p:spPr>
        </p:cxnSp>
      </p:grp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A92B48D5-D09B-FAE0-1CD6-2B517895FC40}"/>
              </a:ext>
            </a:extLst>
          </p:cNvPr>
          <p:cNvCxnSpPr/>
          <p:nvPr/>
        </p:nvCxnSpPr>
        <p:spPr>
          <a:xfrm>
            <a:off x="7971302" y="3522931"/>
            <a:ext cx="546949" cy="0"/>
          </a:xfrm>
          <a:prstGeom prst="line">
            <a:avLst/>
          </a:prstGeom>
          <a:ln w="3175">
            <a:solidFill>
              <a:srgbClr val="54AFE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66CFF554-011B-45E4-CFD2-11FD1629D70D}"/>
              </a:ext>
            </a:extLst>
          </p:cNvPr>
          <p:cNvCxnSpPr>
            <a:cxnSpLocks/>
          </p:cNvCxnSpPr>
          <p:nvPr/>
        </p:nvCxnSpPr>
        <p:spPr>
          <a:xfrm>
            <a:off x="3485887" y="3452248"/>
            <a:ext cx="1157019" cy="0"/>
          </a:xfrm>
          <a:prstGeom prst="line">
            <a:avLst/>
          </a:prstGeom>
          <a:ln w="3175">
            <a:solidFill>
              <a:srgbClr val="54AFE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Image 3">
            <a:extLst>
              <a:ext uri="{FF2B5EF4-FFF2-40B4-BE49-F238E27FC236}">
                <a16:creationId xmlns:a16="http://schemas.microsoft.com/office/drawing/2014/main" id="{865024CF-7B56-07CB-EB8B-210B7FCDDA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50174" y="113434"/>
            <a:ext cx="699052" cy="69905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2" descr="Image générée">
            <a:extLst>
              <a:ext uri="{FF2B5EF4-FFF2-40B4-BE49-F238E27FC236}">
                <a16:creationId xmlns:a16="http://schemas.microsoft.com/office/drawing/2014/main" id="{BC65518E-82FB-DD8E-B3A3-2933B3BB9A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3AB8956E-6AF0-D025-3C68-FB0E0521584A}"/>
              </a:ext>
            </a:extLst>
          </p:cNvPr>
          <p:cNvSpPr txBox="1"/>
          <p:nvPr/>
        </p:nvSpPr>
        <p:spPr>
          <a:xfrm>
            <a:off x="771889" y="43069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fr-FR" sz="1800" i="1" noProof="0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Faire participer les élèves à la lecture de la carte</a:t>
            </a:r>
          </a:p>
        </p:txBody>
      </p:sp>
    </p:spTree>
    <p:extLst>
      <p:ext uri="{BB962C8B-B14F-4D97-AF65-F5344CB8AC3E}">
        <p14:creationId xmlns:p14="http://schemas.microsoft.com/office/powerpoint/2010/main" val="35784079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DDF43">
                <a:alpha val="6000"/>
              </a:srgbClr>
            </a:gs>
            <a:gs pos="74000">
              <a:srgbClr val="FDDF43"/>
            </a:gs>
            <a:gs pos="83000">
              <a:srgbClr val="FDDF43"/>
            </a:gs>
            <a:gs pos="100000">
              <a:schemeClr val="bg1">
                <a:lumMod val="5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F12874-C1F0-17A4-9296-F5D31632C8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80B7ABD5-53E8-9EA2-20D0-860D7D0B9FF3}"/>
              </a:ext>
            </a:extLst>
          </p:cNvPr>
          <p:cNvGrpSpPr/>
          <p:nvPr/>
        </p:nvGrpSpPr>
        <p:grpSpPr>
          <a:xfrm>
            <a:off x="232055" y="186813"/>
            <a:ext cx="11694474" cy="6508955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546493DB-9F14-91A6-2354-900B5DCE89AF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76717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4CB245B-8C18-4047-0371-E548E5BA8B21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pic>
        <p:nvPicPr>
          <p:cNvPr id="2" name="Google Shape;1141;p76">
            <a:extLst>
              <a:ext uri="{FF2B5EF4-FFF2-40B4-BE49-F238E27FC236}">
                <a16:creationId xmlns:a16="http://schemas.microsoft.com/office/drawing/2014/main" id="{FDD4F246-B97F-2E21-9620-18B2A9D3567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4248719" y="1807010"/>
            <a:ext cx="3694561" cy="369456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ZoneTexte 9">
            <a:extLst>
              <a:ext uri="{FF2B5EF4-FFF2-40B4-BE49-F238E27FC236}">
                <a16:creationId xmlns:a16="http://schemas.microsoft.com/office/drawing/2014/main" id="{EF94CCB1-9147-4D75-6B54-FE296D6B5834}"/>
              </a:ext>
            </a:extLst>
          </p:cNvPr>
          <p:cNvSpPr txBox="1"/>
          <p:nvPr/>
        </p:nvSpPr>
        <p:spPr>
          <a:xfrm>
            <a:off x="2339239" y="509316"/>
            <a:ext cx="74801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400"/>
              </a:spcAft>
            </a:pPr>
            <a:r>
              <a:rPr lang="fr-FR" sz="2000" noProof="0" dirty="0">
                <a:solidFill>
                  <a:srgbClr val="002060"/>
                </a:solidFill>
              </a:rPr>
              <a:t> </a:t>
            </a:r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</a:rPr>
              <a:t>C’est la fin de notre séance. N’oubliez pas de réviser votre leçon.</a:t>
            </a:r>
          </a:p>
        </p:txBody>
      </p:sp>
    </p:spTree>
    <p:extLst>
      <p:ext uri="{BB962C8B-B14F-4D97-AF65-F5344CB8AC3E}">
        <p14:creationId xmlns:p14="http://schemas.microsoft.com/office/powerpoint/2010/main" val="38209670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TARL" id="{0C4CAB91-F34E-4205-ABF6-3041DDA56795}" vid="{DBB87C20-3F3E-4238-97D1-73A76B480B08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19471</TotalTime>
  <Words>2340</Words>
  <Application>Microsoft Office PowerPoint</Application>
  <PresentationFormat>Grand écran</PresentationFormat>
  <Paragraphs>454</Paragraphs>
  <Slides>56</Slides>
  <Notes>11</Notes>
  <HiddenSlides>0</HiddenSlides>
  <MMClips>0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56</vt:i4>
      </vt:variant>
    </vt:vector>
  </HeadingPairs>
  <TitlesOfParts>
    <vt:vector size="70" baseType="lpstr">
      <vt:lpstr>Aptos</vt:lpstr>
      <vt:lpstr>Arial</vt:lpstr>
      <vt:lpstr>Bradley Hand ITC</vt:lpstr>
      <vt:lpstr>Calibri</vt:lpstr>
      <vt:lpstr>Calibri-Bold</vt:lpstr>
      <vt:lpstr>Century Gothic</vt:lpstr>
      <vt:lpstr>Dosis</vt:lpstr>
      <vt:lpstr>Dosis Bold</vt:lpstr>
      <vt:lpstr>Hammersmith One</vt:lpstr>
      <vt:lpstr>Ink Free</vt:lpstr>
      <vt:lpstr>Poppins ExtraBold</vt:lpstr>
      <vt:lpstr>Office Theme</vt:lpstr>
      <vt:lpstr>Custom Design</vt:lpstr>
      <vt:lpstr>1_Custom Design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Et on termine par cette carte lexicale.</vt:lpstr>
      <vt:lpstr>Présentation PowerPoint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D_Abdellah</dc:creator>
  <cp:lastModifiedBy>ahmed el annaoui</cp:lastModifiedBy>
  <cp:revision>1217</cp:revision>
  <cp:lastPrinted>2024-10-05T19:15:58Z</cp:lastPrinted>
  <dcterms:created xsi:type="dcterms:W3CDTF">2024-05-28T10:13:44Z</dcterms:created>
  <dcterms:modified xsi:type="dcterms:W3CDTF">2025-11-07T20:07:13Z</dcterms:modified>
</cp:coreProperties>
</file>