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12192000"/>
  <p:notesSz cx="6858000" cy="9144000"/>
  <p:embeddedFontLst>
    <p:embeddedFont>
      <p:font typeface="Dosis"/>
      <p:regular r:id="rId28"/>
      <p:bold r:id="rId29"/>
    </p:embeddedFont>
    <p:embeddedFont>
      <p:font typeface="Century Gothic"/>
      <p:bold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jhQ+eRQB29+kesqf9fqcOTDESk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91A22EE-81AD-4878-B666-59B765E63521}">
  <a:tblStyle styleId="{291A22EE-81AD-4878-B666-59B765E6352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Dosis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Dosi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9" name="Google Shape;22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7" name="Google Shape;24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5" name="Google Shape;26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8" name="Google Shape;27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2" name="Google Shape;22;p24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4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4"/>
          <p:cNvSpPr txBox="1"/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25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29" name="Google Shape;29;p2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" name="Google Shape;30;p25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" name="Google Shape;31;p25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" name="Google Shape;32;p25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3" name="Google Shape;33;p25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5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29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1" name="Google Shape;41;p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" name="Google Shape;42;p29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" name="Google Shape;43;p29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" name="Google Shape;44;p29"/>
          <p:cNvSpPr/>
          <p:nvPr/>
        </p:nvSpPr>
        <p:spPr>
          <a:xfrm>
            <a:off x="494350" y="297645"/>
            <a:ext cx="290042" cy="219304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0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0"/>
          <p:cNvSpPr txBox="1"/>
          <p:nvPr>
            <p:ph idx="1" type="body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5334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b="1" i="0" sz="480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0"/>
          <p:cNvSpPr txBox="1"/>
          <p:nvPr>
            <p:ph idx="2" type="body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191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b="0" i="0" sz="300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rgbClr val="70AD4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60000" lIns="720000" spcFirstLastPara="1" rIns="720000" wrap="square" tIns="360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1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1"/>
          <p:cNvSpPr txBox="1"/>
          <p:nvPr>
            <p:ph idx="1" type="body"/>
          </p:nvPr>
        </p:nvSpPr>
        <p:spPr>
          <a:xfrm>
            <a:off x="3715202" y="81025"/>
            <a:ext cx="4757738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sz="4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2" type="body"/>
          </p:nvPr>
        </p:nvSpPr>
        <p:spPr>
          <a:xfrm>
            <a:off x="671332" y="1678671"/>
            <a:ext cx="10845478" cy="3108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 u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position personnalisée">
  <p:cSld name="1_Disposition personnalisé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28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70" name="Google Shape;70;p2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1" name="Google Shape;71;p28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2" name="Google Shape;72;p28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3" name="Google Shape;73;p28"/>
          <p:cNvSpPr/>
          <p:nvPr/>
        </p:nvSpPr>
        <p:spPr>
          <a:xfrm flipH="1" rot="10800000">
            <a:off x="495300" y="297926"/>
            <a:ext cx="457200" cy="318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34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0" name="Google Shape;80;p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" name="Google Shape;81;p34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" name="Google Shape;82;p34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Arial"/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3" name="Google Shape;83;p34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" name="Google Shape;84;p34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4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90" name="Google Shape;9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91" name="Google Shape;9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96" name="Google Shape;9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97" name="Google Shape;9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02" name="Google Shape;10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03" name="Google Shape;10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09" name="Google Shape;10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10" name="Google Shape;11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18" name="Google Shape;11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23" name="Google Shape;12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24" name="Google Shape;12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8" name="Google Shape;128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9" name="Google Shape;129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0" name="Google Shape;130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1" name="Google Shape;131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6" name="Google Shape;13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7" name="Google Shape;13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8" name="Google Shape;13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43" name="Google Shape;14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44" name="Google Shape;14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49" name="Google Shape;149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50" name="Google Shape;150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45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153" name="Google Shape;153;p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4" name="Google Shape;154;p45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45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6" name="Google Shape;156;p45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57" name="Google Shape;157;p45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20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5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i="1" sz="1400">
                <a:solidFill>
                  <a:srgbClr val="323F4F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الصفحة الرئيسية" id="164" name="Google Shape;16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9511" y="183875"/>
            <a:ext cx="4372977" cy="66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170852" y="1042676"/>
            <a:ext cx="900314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b="1" sz="6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1817" y="1965671"/>
            <a:ext cx="3274142" cy="2623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"/>
          <p:cNvSpPr txBox="1"/>
          <p:nvPr/>
        </p:nvSpPr>
        <p:spPr>
          <a:xfrm>
            <a:off x="662763" y="4589088"/>
            <a:ext cx="1498438" cy="3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Séquence 1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2232143" y="4523079"/>
            <a:ext cx="65848" cy="49610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402307" y="4035054"/>
            <a:ext cx="8089436" cy="640385"/>
          </a:xfrm>
          <a:prstGeom prst="roundRect">
            <a:avLst>
              <a:gd fmla="val 8616" name="adj"/>
            </a:avLst>
          </a:prstGeom>
          <a:solidFill>
            <a:srgbClr val="106585"/>
          </a:solidFill>
          <a:ln cap="flat" cmpd="sng" w="12700">
            <a:solidFill>
              <a:srgbClr val="D5DBE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2324931" y="4189654"/>
            <a:ext cx="6166812" cy="3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Construire  un tableau simple</a:t>
            </a:r>
            <a:endParaRPr/>
          </a:p>
        </p:txBody>
      </p:sp>
      <p:sp>
        <p:nvSpPr>
          <p:cNvPr id="171" name="Google Shape;171;p1"/>
          <p:cNvSpPr/>
          <p:nvPr/>
        </p:nvSpPr>
        <p:spPr>
          <a:xfrm>
            <a:off x="2232143" y="3528516"/>
            <a:ext cx="65848" cy="49610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537755" y="4207186"/>
            <a:ext cx="1373956" cy="3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Activité 2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2256949" y="5483562"/>
            <a:ext cx="65848" cy="49610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Visage humain, habits, dessin humoristique, femme&#10;&#10;Description générée automatiquement" id="174" name="Google Shape;17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74001" y="4308390"/>
            <a:ext cx="2965007" cy="22251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1"/>
          <p:cNvGrpSpPr/>
          <p:nvPr/>
        </p:nvGrpSpPr>
        <p:grpSpPr>
          <a:xfrm>
            <a:off x="-183694" y="2333287"/>
            <a:ext cx="3274142" cy="1862048"/>
            <a:chOff x="4650097" y="4812077"/>
            <a:chExt cx="3274142" cy="1862048"/>
          </a:xfrm>
        </p:grpSpPr>
        <p:pic>
          <p:nvPicPr>
            <p:cNvPr id="176" name="Google Shape;176;p1"/>
            <p:cNvPicPr preferRelativeResize="0"/>
            <p:nvPr/>
          </p:nvPicPr>
          <p:blipFill rotWithShape="1">
            <a:blip r:embed="rId4">
              <a:alphaModFix/>
            </a:blip>
            <a:srcRect b="0" l="0" r="0"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1"/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000">
                  <a:solidFill>
                    <a:srgbClr val="FFC000"/>
                  </a:solidFill>
                  <a:latin typeface="Calibri"/>
                  <a:ea typeface="Calibri"/>
                  <a:cs typeface="Calibri"/>
                  <a:sym typeface="Calibri"/>
                </a:rPr>
                <a:t> Fiche </a:t>
              </a:r>
              <a:endParaRPr b="1" sz="4000">
                <a:solidFill>
                  <a:srgbClr val="FFC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8" name="Google Shape;178;p1"/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1500">
                  <a:solidFill>
                    <a:srgbClr val="FFC000"/>
                  </a:solidFill>
                  <a:latin typeface="Calibri"/>
                  <a:ea typeface="Calibri"/>
                  <a:cs typeface="Calibri"/>
                  <a:sym typeface="Calibri"/>
                </a:rPr>
                <a:t> 2</a:t>
              </a:r>
              <a:endParaRPr b="1" sz="11500">
                <a:solidFill>
                  <a:srgbClr val="FFC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9" name="Google Shape;179;p1"/>
          <p:cNvSpPr txBox="1"/>
          <p:nvPr/>
        </p:nvSpPr>
        <p:spPr>
          <a:xfrm>
            <a:off x="3545948" y="5444328"/>
            <a:ext cx="30688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Durée : 2</a:t>
            </a:r>
            <a:r>
              <a:rPr b="1" lang="fr-FR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r>
              <a:rPr b="1" i="0" lang="fr-FR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min</a:t>
            </a:r>
            <a:r>
              <a:rPr lang="fr-F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"/>
          <p:cNvSpPr txBox="1"/>
          <p:nvPr/>
        </p:nvSpPr>
        <p:spPr>
          <a:xfrm>
            <a:off x="9310173" y="2549610"/>
            <a:ext cx="211743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Remédiation</a:t>
            </a:r>
            <a:r>
              <a:rPr b="1" lang="fr-FR" sz="32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intensive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 u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2AC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2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186" name="Google Shape;186;p2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187" name="Google Shape;187;p2"/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fmla="val 2665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sx="102000" rotWithShape="0" algn="ctr" sy="102000">
                  <a:srgbClr val="000000">
                    <a:alpha val="6666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63500" sx="102000" rotWithShape="0" algn="ctr" sy="102000">
                  <a:srgbClr val="000000">
                    <a:alpha val="4705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" name="Google Shape;190;p2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191" name="Google Shape;191;p2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2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5400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93" name="Google Shape;193;p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94" name="Google Shape;194;p2"/>
          <p:cNvSpPr txBox="1"/>
          <p:nvPr>
            <p:ph type="title"/>
          </p:nvPr>
        </p:nvSpPr>
        <p:spPr>
          <a:xfrm>
            <a:off x="2209800" y="2510561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fr-FR"/>
              <a:t>Ouverture de la séance </a:t>
            </a:r>
            <a:br>
              <a:rPr lang="fr-FR"/>
            </a:br>
            <a:r>
              <a:rPr lang="fr-FR" sz="4000"/>
              <a:t>(02min)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Bonjour! Prêts pour démarrer notre séance?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200" name="Google Shape;200;p3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"/>
          <p:cNvSpPr txBox="1"/>
          <p:nvPr/>
        </p:nvSpPr>
        <p:spPr>
          <a:xfrm>
            <a:off x="1081516" y="366680"/>
            <a:ext cx="945298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À la fin de cette séance, vous serez capables de:</a:t>
            </a:r>
            <a:endParaRPr/>
          </a:p>
        </p:txBody>
      </p:sp>
      <p:sp>
        <p:nvSpPr>
          <p:cNvPr id="206" name="Google Shape;206;p4"/>
          <p:cNvSpPr/>
          <p:nvPr/>
        </p:nvSpPr>
        <p:spPr>
          <a:xfrm>
            <a:off x="796095" y="2089642"/>
            <a:ext cx="10599809" cy="967860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174" y="1940174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"/>
          <p:cNvSpPr txBox="1"/>
          <p:nvPr/>
        </p:nvSpPr>
        <p:spPr>
          <a:xfrm>
            <a:off x="1269718" y="2311962"/>
            <a:ext cx="100289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</a:t>
            </a:r>
            <a:endParaRPr/>
          </a:p>
        </p:txBody>
      </p:sp>
      <p:pic>
        <p:nvPicPr>
          <p:cNvPr id="209" name="Google Shape;2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89574" y="217212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"/>
          <p:cNvSpPr/>
          <p:nvPr/>
        </p:nvSpPr>
        <p:spPr>
          <a:xfrm>
            <a:off x="671373" y="4112387"/>
            <a:ext cx="3717757" cy="552873"/>
          </a:xfrm>
          <a:prstGeom prst="round1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Critères de réussite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0164" y="3833772"/>
            <a:ext cx="613301" cy="6133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"/>
          <p:cNvSpPr txBox="1"/>
          <p:nvPr/>
        </p:nvSpPr>
        <p:spPr>
          <a:xfrm>
            <a:off x="635275" y="4832413"/>
            <a:ext cx="10728945" cy="923330"/>
          </a:xfrm>
          <a:prstGeom prst="rect">
            <a:avLst/>
          </a:prstGeom>
          <a:solidFill>
            <a:srgbClr val="CFE6B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3736" lvl="0" marL="17373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les variables</a:t>
            </a:r>
            <a:r>
              <a:rPr b="1" i="0" lang="fr-FR" sz="18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736" lvl="0" marL="17373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i="0" lang="fr-FR" sz="18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736" lvl="0" marL="17373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b="1" i="0" lang="fr-FR" sz="18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Donner un titre au tableau.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5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18" name="Google Shape;218;p5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5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25" name="Google Shape;225;p5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(05 min)</a:t>
            </a:r>
            <a:endParaRPr b="1" sz="5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"/>
          <p:cNvSpPr txBox="1"/>
          <p:nvPr/>
        </p:nvSpPr>
        <p:spPr>
          <a:xfrm>
            <a:off x="727486" y="1381077"/>
            <a:ext cx="6782388" cy="707886"/>
          </a:xfrm>
          <a:prstGeom prst="rect">
            <a:avLst/>
          </a:prstGeom>
          <a:solidFill>
            <a:srgbClr val="C5F5E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document suivant présente 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nombre de tubercules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des plantules de pomme de terre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7909003" y="1188161"/>
            <a:ext cx="388194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Choisissez la bonne réponse.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"/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Répondez à la question suivante.</a:t>
            </a:r>
            <a:endParaRPr/>
          </a:p>
        </p:txBody>
      </p:sp>
      <p:pic>
        <p:nvPicPr>
          <p:cNvPr descr="Ardoise tablette à dessins Buki | Ecoterre" id="234" name="Google Shape;234;p6"/>
          <p:cNvPicPr preferRelativeResize="0"/>
          <p:nvPr/>
        </p:nvPicPr>
        <p:blipFill rotWithShape="1">
          <a:blip r:embed="rId3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6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Calibri"/>
              <a:buNone/>
            </a:pPr>
            <a:r>
              <a:rPr b="0" i="1" lang="fr-FR" sz="1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id="236" name="Google Shape;236;p6"/>
          <p:cNvPicPr preferRelativeResize="0"/>
          <p:nvPr/>
        </p:nvPicPr>
        <p:blipFill rotWithShape="1">
          <a:blip r:embed="rId4">
            <a:alphaModFix/>
          </a:blip>
          <a:srcRect b="42747" l="18640" r="2159" t="6895"/>
          <a:stretch/>
        </p:blipFill>
        <p:spPr>
          <a:xfrm>
            <a:off x="354016" y="2234201"/>
            <a:ext cx="7421903" cy="29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6"/>
          <p:cNvSpPr txBox="1"/>
          <p:nvPr/>
        </p:nvSpPr>
        <p:spPr>
          <a:xfrm>
            <a:off x="7672237" y="2164396"/>
            <a:ext cx="43554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Les variables étudiées dans cet exemple sont: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6"/>
          <p:cNvSpPr txBox="1"/>
          <p:nvPr/>
        </p:nvSpPr>
        <p:spPr>
          <a:xfrm>
            <a:off x="8305007" y="3263270"/>
            <a:ext cx="3710531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 nombre de tubercules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6"/>
          <p:cNvSpPr txBox="1"/>
          <p:nvPr/>
        </p:nvSpPr>
        <p:spPr>
          <a:xfrm>
            <a:off x="8469295" y="4629500"/>
            <a:ext cx="3546243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fr-FR" sz="2400">
                <a:solidFill>
                  <a:srgbClr val="242021"/>
                </a:solidFill>
                <a:latin typeface="Arial"/>
                <a:ea typeface="Arial"/>
                <a:cs typeface="Arial"/>
                <a:sym typeface="Arial"/>
              </a:rPr>
              <a:t>L’âge de la plantule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6362" y="3206635"/>
            <a:ext cx="523588" cy="521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6362" y="3868168"/>
            <a:ext cx="523588" cy="52174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6"/>
          <p:cNvSpPr txBox="1"/>
          <p:nvPr/>
        </p:nvSpPr>
        <p:spPr>
          <a:xfrm>
            <a:off x="8387150" y="3891156"/>
            <a:ext cx="3546243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fr-FR" sz="2400">
                <a:solidFill>
                  <a:srgbClr val="242021"/>
                </a:solidFill>
                <a:latin typeface="Arial"/>
                <a:ea typeface="Arial"/>
                <a:cs typeface="Arial"/>
                <a:sym typeface="Arial"/>
              </a:rPr>
              <a:t>Le nombre de feuilles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84384" y="4549954"/>
            <a:ext cx="523588" cy="52174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6"/>
          <p:cNvSpPr/>
          <p:nvPr/>
        </p:nvSpPr>
        <p:spPr>
          <a:xfrm>
            <a:off x="354016" y="1123993"/>
            <a:ext cx="7370445" cy="412177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"/>
          <p:cNvSpPr txBox="1"/>
          <p:nvPr/>
        </p:nvSpPr>
        <p:spPr>
          <a:xfrm>
            <a:off x="727486" y="1381077"/>
            <a:ext cx="6782388" cy="707886"/>
          </a:xfrm>
          <a:prstGeom prst="rect">
            <a:avLst/>
          </a:prstGeom>
          <a:solidFill>
            <a:srgbClr val="C5F5E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document suivant présente 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nombre de tubercules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des plantules de pomme de terre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7"/>
          <p:cNvPicPr preferRelativeResize="0"/>
          <p:nvPr/>
        </p:nvPicPr>
        <p:blipFill rotWithShape="1">
          <a:blip r:embed="rId3">
            <a:alphaModFix/>
          </a:blip>
          <a:srcRect b="42747" l="18640" r="2159" t="6895"/>
          <a:stretch/>
        </p:blipFill>
        <p:spPr>
          <a:xfrm>
            <a:off x="354016" y="2234201"/>
            <a:ext cx="7421903" cy="29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7"/>
          <p:cNvSpPr txBox="1"/>
          <p:nvPr/>
        </p:nvSpPr>
        <p:spPr>
          <a:xfrm>
            <a:off x="7672237" y="2164396"/>
            <a:ext cx="43554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Les variables étudiées dans cet exemple sont: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7"/>
          <p:cNvSpPr txBox="1"/>
          <p:nvPr/>
        </p:nvSpPr>
        <p:spPr>
          <a:xfrm>
            <a:off x="8305007" y="3263270"/>
            <a:ext cx="3710531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a. </a:t>
            </a: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Le nombre de tubercules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 txBox="1"/>
          <p:nvPr/>
        </p:nvSpPr>
        <p:spPr>
          <a:xfrm>
            <a:off x="8469295" y="4629500"/>
            <a:ext cx="3546243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c. </a:t>
            </a:r>
            <a:r>
              <a:rPr lang="fr-FR" sz="2400">
                <a:solidFill>
                  <a:srgbClr val="242021"/>
                </a:solidFill>
                <a:latin typeface="Arial"/>
                <a:ea typeface="Arial"/>
                <a:cs typeface="Arial"/>
                <a:sym typeface="Arial"/>
              </a:rPr>
              <a:t>L’âge de la plantule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6362" y="3206635"/>
            <a:ext cx="523588" cy="521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6362" y="3868168"/>
            <a:ext cx="523588" cy="521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7"/>
          <p:cNvSpPr txBox="1"/>
          <p:nvPr/>
        </p:nvSpPr>
        <p:spPr>
          <a:xfrm>
            <a:off x="8387150" y="3891156"/>
            <a:ext cx="3546243" cy="382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lang="fr-FR" sz="2400">
                <a:solidFill>
                  <a:srgbClr val="242021"/>
                </a:solidFill>
                <a:latin typeface="Arial"/>
                <a:ea typeface="Arial"/>
                <a:cs typeface="Arial"/>
                <a:sym typeface="Arial"/>
              </a:rPr>
              <a:t>Le nombre de feuille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4384" y="4549954"/>
            <a:ext cx="523588" cy="521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7"/>
          <p:cNvSpPr/>
          <p:nvPr/>
        </p:nvSpPr>
        <p:spPr>
          <a:xfrm>
            <a:off x="354016" y="1123993"/>
            <a:ext cx="7370445" cy="412177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7"/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Voici la réponse.</a:t>
            </a:r>
            <a:endParaRPr/>
          </a:p>
        </p:txBody>
      </p:sp>
      <p:pic>
        <p:nvPicPr>
          <p:cNvPr id="260" name="Google Shape;26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7"/>
          <p:cNvSpPr txBox="1"/>
          <p:nvPr/>
        </p:nvSpPr>
        <p:spPr>
          <a:xfrm>
            <a:off x="7712194" y="2900631"/>
            <a:ext cx="52358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6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1" sz="6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7"/>
          <p:cNvSpPr txBox="1"/>
          <p:nvPr/>
        </p:nvSpPr>
        <p:spPr>
          <a:xfrm>
            <a:off x="7760320" y="4200035"/>
            <a:ext cx="52358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6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1" sz="6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8"/>
          <p:cNvSpPr txBox="1"/>
          <p:nvPr/>
        </p:nvSpPr>
        <p:spPr>
          <a:xfrm>
            <a:off x="727486" y="1381077"/>
            <a:ext cx="6782388" cy="707886"/>
          </a:xfrm>
          <a:prstGeom prst="rect">
            <a:avLst/>
          </a:prstGeom>
          <a:solidFill>
            <a:srgbClr val="C5F5E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document suivant présente 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nombre de tubercules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des plantules de pomme de terre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8"/>
          <p:cNvSpPr txBox="1"/>
          <p:nvPr/>
        </p:nvSpPr>
        <p:spPr>
          <a:xfrm>
            <a:off x="7909003" y="1188161"/>
            <a:ext cx="388194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Déterminez le nombre de colonnes et de lignes du tableau correspondant à ce cas</a:t>
            </a: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8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Calibri"/>
              <a:buNone/>
            </a:pPr>
            <a:r>
              <a:rPr b="0" i="1" lang="fr-FR" sz="1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</a:t>
            </a:r>
            <a:r>
              <a:rPr b="0" i="1" lang="fr-FR" sz="1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passer au tableau pour répondre</a:t>
            </a:r>
            <a:r>
              <a:rPr b="0" i="1" lang="fr-FR" sz="1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42747" l="18640" r="2159" t="6895"/>
          <a:stretch/>
        </p:blipFill>
        <p:spPr>
          <a:xfrm>
            <a:off x="354016" y="2234201"/>
            <a:ext cx="7421903" cy="29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8"/>
          <p:cNvSpPr/>
          <p:nvPr/>
        </p:nvSpPr>
        <p:spPr>
          <a:xfrm>
            <a:off x="354016" y="1123993"/>
            <a:ext cx="7370445" cy="412177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8"/>
          <p:cNvSpPr txBox="1"/>
          <p:nvPr/>
        </p:nvSpPr>
        <p:spPr>
          <a:xfrm>
            <a:off x="1084698" y="309899"/>
            <a:ext cx="10503281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Voici une deuxième question.</a:t>
            </a:r>
            <a:endParaRPr/>
          </a:p>
        </p:txBody>
      </p:sp>
      <p:pic>
        <p:nvPicPr>
          <p:cNvPr descr="Lever la main - Icônes mains et gestes gratuites" id="273" name="Google Shape;27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56997" y="236766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8"/>
          <p:cNvSpPr txBox="1"/>
          <p:nvPr/>
        </p:nvSpPr>
        <p:spPr>
          <a:xfrm>
            <a:off x="7672287" y="4443184"/>
            <a:ext cx="435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Le nombre de lignes est : ……………………………………………………………………………………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8"/>
          <p:cNvSpPr txBox="1"/>
          <p:nvPr/>
        </p:nvSpPr>
        <p:spPr>
          <a:xfrm>
            <a:off x="7672286" y="2815538"/>
            <a:ext cx="435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Le nombre de colonnes est : ……………………………………………………………………………………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"/>
          <p:cNvSpPr txBox="1"/>
          <p:nvPr/>
        </p:nvSpPr>
        <p:spPr>
          <a:xfrm>
            <a:off x="727486" y="1381077"/>
            <a:ext cx="6782388" cy="707886"/>
          </a:xfrm>
          <a:prstGeom prst="rect">
            <a:avLst/>
          </a:prstGeom>
          <a:solidFill>
            <a:srgbClr val="C5F5E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document suivant présente 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nombre de tubercules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dans des plantules de pomme de terre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7909003" y="1188161"/>
            <a:ext cx="388194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Déterminez le nombre de colonnes et de lignes du tableau correspondant à ce cas</a:t>
            </a:r>
            <a:r>
              <a:rPr b="1"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9"/>
          <p:cNvPicPr preferRelativeResize="0"/>
          <p:nvPr/>
        </p:nvPicPr>
        <p:blipFill rotWithShape="1">
          <a:blip r:embed="rId3">
            <a:alphaModFix/>
          </a:blip>
          <a:srcRect b="42747" l="18640" r="2159" t="6895"/>
          <a:stretch/>
        </p:blipFill>
        <p:spPr>
          <a:xfrm>
            <a:off x="354016" y="2234201"/>
            <a:ext cx="7421903" cy="29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9"/>
          <p:cNvSpPr/>
          <p:nvPr/>
        </p:nvSpPr>
        <p:spPr>
          <a:xfrm>
            <a:off x="354016" y="1123993"/>
            <a:ext cx="7370445" cy="4121776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9"/>
          <p:cNvSpPr txBox="1"/>
          <p:nvPr/>
        </p:nvSpPr>
        <p:spPr>
          <a:xfrm>
            <a:off x="7672237" y="2768559"/>
            <a:ext cx="435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Le nombre de </a:t>
            </a:r>
            <a:r>
              <a:rPr lang="fr-FR" sz="2400">
                <a:solidFill>
                  <a:srgbClr val="231F20"/>
                </a:solidFill>
              </a:rPr>
              <a:t>colonnes </a:t>
            </a: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est : ……………………………………………………………………………………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7724461" y="4293601"/>
            <a:ext cx="435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136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Le nombre de </a:t>
            </a:r>
            <a:r>
              <a:rPr lang="fr-FR" sz="2400">
                <a:solidFill>
                  <a:srgbClr val="231F20"/>
                </a:solidFill>
              </a:rPr>
              <a:t>lignes </a:t>
            </a:r>
            <a:r>
              <a:rPr lang="fr-FR" sz="2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est : ……………………………………………………………………………………</a:t>
            </a:r>
            <a:endParaRPr sz="2400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9"/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Voici la réponse.</a:t>
            </a:r>
            <a:endParaRPr/>
          </a:p>
        </p:txBody>
      </p:sp>
      <p:sp>
        <p:nvSpPr>
          <p:cNvPr id="288" name="Google Shape;288;p9"/>
          <p:cNvSpPr txBox="1"/>
          <p:nvPr/>
        </p:nvSpPr>
        <p:spPr>
          <a:xfrm>
            <a:off x="7941982" y="3082534"/>
            <a:ext cx="411938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nombre d’informations  +  1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= 5+1 = 6</a:t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9"/>
          <p:cNvSpPr txBox="1"/>
          <p:nvPr/>
        </p:nvSpPr>
        <p:spPr>
          <a:xfrm>
            <a:off x="8081818" y="4888959"/>
            <a:ext cx="41101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nombre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 variables = 2</a:t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10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95" name="Google Shape;295;p10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0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1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0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PG</a:t>
            </a:r>
            <a:endParaRPr/>
          </a:p>
        </p:txBody>
      </p:sp>
      <p:sp>
        <p:nvSpPr>
          <p:cNvPr id="302" name="Google Shape;302;p10"/>
          <p:cNvSpPr txBox="1"/>
          <p:nvPr/>
        </p:nvSpPr>
        <p:spPr>
          <a:xfrm>
            <a:off x="2805678" y="3014792"/>
            <a:ext cx="6809251" cy="1197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Moment de consolidation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8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(15 min)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"/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corriger l’activité de la page 15 sur le livret, réalisée à la maison.</a:t>
            </a:r>
            <a:endParaRPr/>
          </a:p>
        </p:txBody>
      </p:sp>
      <p:pic>
        <p:nvPicPr>
          <p:cNvPr id="310" name="Google Shape;310;p11"/>
          <p:cNvPicPr preferRelativeResize="0"/>
          <p:nvPr/>
        </p:nvPicPr>
        <p:blipFill rotWithShape="1">
          <a:blip r:embed="rId3">
            <a:alphaModFix/>
          </a:blip>
          <a:srcRect b="62939" l="0" r="24212" t="0"/>
          <a:stretch/>
        </p:blipFill>
        <p:spPr>
          <a:xfrm>
            <a:off x="851370" y="1330619"/>
            <a:ext cx="9703701" cy="378632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1"/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Donnez  5 minutes aux élèves pour réaliser l’activité en classe si elle n’a pas pu être effectuée à la maison.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Pendant ces 5 minutes circulez entre les rangs pour vérifier la réalisation de cette activité.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24551" y="280268"/>
            <a:ext cx="605086" cy="605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2"/>
          <p:cNvPicPr preferRelativeResize="0"/>
          <p:nvPr/>
        </p:nvPicPr>
        <p:blipFill rotWithShape="1">
          <a:blip r:embed="rId3">
            <a:alphaModFix/>
          </a:blip>
          <a:srcRect b="0" l="0" r="24212" t="37062"/>
          <a:stretch/>
        </p:blipFill>
        <p:spPr>
          <a:xfrm>
            <a:off x="1971598" y="1191492"/>
            <a:ext cx="7921103" cy="524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24551" y="243324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2"/>
          <p:cNvSpPr txBox="1"/>
          <p:nvPr/>
        </p:nvSpPr>
        <p:spPr>
          <a:xfrm>
            <a:off x="1006756" y="232975"/>
            <a:ext cx="9566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corriger l’activité de la page 15 sur le livret, réalisée à la maison.</a:t>
            </a:r>
            <a:endParaRPr/>
          </a:p>
        </p:txBody>
      </p:sp>
      <p:sp>
        <p:nvSpPr>
          <p:cNvPr id="321" name="Google Shape;321;p12"/>
          <p:cNvSpPr txBox="1"/>
          <p:nvPr/>
        </p:nvSpPr>
        <p:spPr>
          <a:xfrm>
            <a:off x="1060554" y="492345"/>
            <a:ext cx="9566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Donnez  5 minutes aux élèves pour réaliser l’activité en classe si elle n’a pas pu être effectuée à la maison.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Pendant ces 5 minutes circulez entre les rangs pour vérifier la réalisation de cette activité.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26" name="Google Shape;3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3"/>
          <p:cNvPicPr preferRelativeResize="0"/>
          <p:nvPr/>
        </p:nvPicPr>
        <p:blipFill rotWithShape="1">
          <a:blip r:embed="rId4">
            <a:alphaModFix/>
          </a:blip>
          <a:srcRect b="62939" l="0" r="24212" t="0"/>
          <a:stretch/>
        </p:blipFill>
        <p:spPr>
          <a:xfrm>
            <a:off x="425776" y="1258573"/>
            <a:ext cx="10851824" cy="4234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3"/>
          <p:cNvPicPr preferRelativeResize="0"/>
          <p:nvPr/>
        </p:nvPicPr>
        <p:blipFill rotWithShape="1">
          <a:blip r:embed="rId4">
            <a:alphaModFix/>
          </a:blip>
          <a:srcRect b="54623" l="0" r="24212" t="37062"/>
          <a:stretch/>
        </p:blipFill>
        <p:spPr>
          <a:xfrm>
            <a:off x="425776" y="5485642"/>
            <a:ext cx="10730396" cy="93939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3"/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Levez la main pour répondre à l’activité.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Désigner des élèves au hasard, y compris parmi ceux qui n’ont pas levé la main. Varier.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34" name="Google Shape;33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4"/>
          <p:cNvPicPr preferRelativeResize="0"/>
          <p:nvPr/>
        </p:nvPicPr>
        <p:blipFill rotWithShape="1">
          <a:blip r:embed="rId4">
            <a:alphaModFix/>
          </a:blip>
          <a:srcRect b="62939" l="0" r="24212" t="0"/>
          <a:stretch/>
        </p:blipFill>
        <p:spPr>
          <a:xfrm>
            <a:off x="440862" y="1008186"/>
            <a:ext cx="10851824" cy="4234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4"/>
          <p:cNvPicPr preferRelativeResize="0"/>
          <p:nvPr/>
        </p:nvPicPr>
        <p:blipFill rotWithShape="1">
          <a:blip r:embed="rId4">
            <a:alphaModFix/>
          </a:blip>
          <a:srcRect b="43274" l="0" r="24212" t="44223"/>
          <a:stretch/>
        </p:blipFill>
        <p:spPr>
          <a:xfrm>
            <a:off x="899314" y="5242503"/>
            <a:ext cx="9818475" cy="129250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4"/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Levez la main pour répondre à l’activité.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Désigner des élèves au hasard, y compris parmi ceux qui n’ont pas levé la main. Varier.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42" name="Google Shape;3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5"/>
          <p:cNvPicPr preferRelativeResize="0"/>
          <p:nvPr/>
        </p:nvPicPr>
        <p:blipFill rotWithShape="1">
          <a:blip r:embed="rId4">
            <a:alphaModFix/>
          </a:blip>
          <a:srcRect b="-385" l="0" r="24212" t="55764"/>
          <a:stretch/>
        </p:blipFill>
        <p:spPr>
          <a:xfrm>
            <a:off x="306662" y="1235241"/>
            <a:ext cx="11335708" cy="532561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5"/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Levez la main pour répondre à l’activité.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Désigner des élèves au hasard, y compris parmi ceux qui n’ont pas levé la main. Varier.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49" name="Google Shape;34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6"/>
          <p:cNvPicPr preferRelativeResize="0"/>
          <p:nvPr/>
        </p:nvPicPr>
        <p:blipFill rotWithShape="1">
          <a:blip r:embed="rId4">
            <a:alphaModFix/>
          </a:blip>
          <a:srcRect b="62939" l="0" r="24212" t="0"/>
          <a:stretch/>
        </p:blipFill>
        <p:spPr>
          <a:xfrm>
            <a:off x="425776" y="1258573"/>
            <a:ext cx="10851824" cy="4234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6"/>
          <p:cNvPicPr preferRelativeResize="0"/>
          <p:nvPr/>
        </p:nvPicPr>
        <p:blipFill rotWithShape="1">
          <a:blip r:embed="rId4">
            <a:alphaModFix/>
          </a:blip>
          <a:srcRect b="54623" l="0" r="24212" t="37062"/>
          <a:stretch/>
        </p:blipFill>
        <p:spPr>
          <a:xfrm>
            <a:off x="425776" y="5485642"/>
            <a:ext cx="10730396" cy="93939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6"/>
          <p:cNvSpPr txBox="1"/>
          <p:nvPr/>
        </p:nvSpPr>
        <p:spPr>
          <a:xfrm>
            <a:off x="5043055" y="34290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53" name="Google Shape;353;p16"/>
          <p:cNvSpPr txBox="1"/>
          <p:nvPr/>
        </p:nvSpPr>
        <p:spPr>
          <a:xfrm>
            <a:off x="7407564" y="34290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54" name="Google Shape;354;p16"/>
          <p:cNvSpPr txBox="1"/>
          <p:nvPr/>
        </p:nvSpPr>
        <p:spPr>
          <a:xfrm>
            <a:off x="9929092" y="34290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55" name="Google Shape;355;p16"/>
          <p:cNvSpPr txBox="1"/>
          <p:nvPr/>
        </p:nvSpPr>
        <p:spPr>
          <a:xfrm>
            <a:off x="9859819" y="4991117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356" name="Google Shape;356;p16"/>
          <p:cNvSpPr txBox="1"/>
          <p:nvPr/>
        </p:nvSpPr>
        <p:spPr>
          <a:xfrm>
            <a:off x="7407564" y="4991117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357" name="Google Shape;357;p16"/>
          <p:cNvSpPr txBox="1"/>
          <p:nvPr/>
        </p:nvSpPr>
        <p:spPr>
          <a:xfrm>
            <a:off x="5043055" y="4994598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358" name="Google Shape;358;p16"/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Invitez les élèves à passer au tableau pour rédiger leurs réponses </a:t>
            </a:r>
            <a:endParaRPr i="1" sz="18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"/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Invitez les élèves à passer au tableau pour rédiger leurs réponses </a:t>
            </a:r>
            <a:endParaRPr i="1" sz="18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364" name="Google Shape;3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7"/>
          <p:cNvPicPr preferRelativeResize="0"/>
          <p:nvPr/>
        </p:nvPicPr>
        <p:blipFill rotWithShape="1">
          <a:blip r:embed="rId4">
            <a:alphaModFix/>
          </a:blip>
          <a:srcRect b="43274" l="0" r="24212" t="44223"/>
          <a:stretch/>
        </p:blipFill>
        <p:spPr>
          <a:xfrm>
            <a:off x="899314" y="5242503"/>
            <a:ext cx="9818475" cy="129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7"/>
          <p:cNvPicPr preferRelativeResize="0"/>
          <p:nvPr/>
        </p:nvPicPr>
        <p:blipFill rotWithShape="1">
          <a:blip r:embed="rId4">
            <a:alphaModFix/>
          </a:blip>
          <a:srcRect b="62939" l="0" r="24212" t="0"/>
          <a:stretch/>
        </p:blipFill>
        <p:spPr>
          <a:xfrm>
            <a:off x="425776" y="1073853"/>
            <a:ext cx="10851824" cy="423431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7"/>
          <p:cNvSpPr txBox="1"/>
          <p:nvPr/>
        </p:nvSpPr>
        <p:spPr>
          <a:xfrm>
            <a:off x="5043055" y="324428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68" name="Google Shape;368;p17"/>
          <p:cNvSpPr txBox="1"/>
          <p:nvPr/>
        </p:nvSpPr>
        <p:spPr>
          <a:xfrm>
            <a:off x="7407564" y="324428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69" name="Google Shape;369;p17"/>
          <p:cNvSpPr txBox="1"/>
          <p:nvPr/>
        </p:nvSpPr>
        <p:spPr>
          <a:xfrm>
            <a:off x="9929092" y="324428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70" name="Google Shape;370;p17"/>
          <p:cNvSpPr txBox="1"/>
          <p:nvPr/>
        </p:nvSpPr>
        <p:spPr>
          <a:xfrm>
            <a:off x="9859819" y="4806397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371" name="Google Shape;371;p17"/>
          <p:cNvSpPr txBox="1"/>
          <p:nvPr/>
        </p:nvSpPr>
        <p:spPr>
          <a:xfrm>
            <a:off x="7407564" y="4806397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372" name="Google Shape;372;p17"/>
          <p:cNvSpPr txBox="1"/>
          <p:nvPr/>
        </p:nvSpPr>
        <p:spPr>
          <a:xfrm>
            <a:off x="5043055" y="4809878"/>
            <a:ext cx="544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373" name="Google Shape;373;p17"/>
          <p:cNvSpPr txBox="1"/>
          <p:nvPr/>
        </p:nvSpPr>
        <p:spPr>
          <a:xfrm>
            <a:off x="4461164" y="5736925"/>
            <a:ext cx="322349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quantité des engrais par jour</a:t>
            </a:r>
            <a:endParaRPr/>
          </a:p>
        </p:txBody>
      </p:sp>
      <p:sp>
        <p:nvSpPr>
          <p:cNvPr id="374" name="Google Shape;374;p17"/>
          <p:cNvSpPr txBox="1"/>
          <p:nvPr/>
        </p:nvSpPr>
        <p:spPr>
          <a:xfrm>
            <a:off x="4484254" y="6106257"/>
            <a:ext cx="36739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nombre de plantules germées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8"/>
          <p:cNvSpPr txBox="1"/>
          <p:nvPr/>
        </p:nvSpPr>
        <p:spPr>
          <a:xfrm>
            <a:off x="899314" y="122267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Invitez les élèves à passer au tableau pour rédiger leurs réponses </a:t>
            </a:r>
            <a:endParaRPr i="1" sz="18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380" name="Google Shape;38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8"/>
          <p:cNvPicPr preferRelativeResize="0"/>
          <p:nvPr/>
        </p:nvPicPr>
        <p:blipFill rotWithShape="1">
          <a:blip r:embed="rId4">
            <a:alphaModFix/>
          </a:blip>
          <a:srcRect b="-385" l="0" r="24212" t="55764"/>
          <a:stretch/>
        </p:blipFill>
        <p:spPr>
          <a:xfrm>
            <a:off x="306662" y="1235241"/>
            <a:ext cx="11335708" cy="532561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8"/>
          <p:cNvSpPr txBox="1"/>
          <p:nvPr/>
        </p:nvSpPr>
        <p:spPr>
          <a:xfrm>
            <a:off x="7499929" y="1802234"/>
            <a:ext cx="188421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83" name="Google Shape;383;p18"/>
          <p:cNvSpPr txBox="1"/>
          <p:nvPr/>
        </p:nvSpPr>
        <p:spPr>
          <a:xfrm>
            <a:off x="8118765" y="2066233"/>
            <a:ext cx="188421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6+1=7</a:t>
            </a:r>
            <a:endParaRPr/>
          </a:p>
        </p:txBody>
      </p:sp>
      <p:graphicFrame>
        <p:nvGraphicFramePr>
          <p:cNvPr id="384" name="Google Shape;384;p18"/>
          <p:cNvGraphicFramePr/>
          <p:nvPr/>
        </p:nvGraphicFramePr>
        <p:xfrm>
          <a:off x="2653337" y="29585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{291A22EE-81AD-4878-B666-59B765E63521}</a:tableStyleId>
              </a:tblPr>
              <a:tblGrid>
                <a:gridCol w="2116550"/>
                <a:gridCol w="895925"/>
                <a:gridCol w="782950"/>
                <a:gridCol w="685625"/>
                <a:gridCol w="646550"/>
                <a:gridCol w="766625"/>
                <a:gridCol w="748150"/>
              </a:tblGrid>
              <a:tr h="767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 u="none" cap="none" strike="noStrike">
                          <a:solidFill>
                            <a:srgbClr val="FF0000"/>
                          </a:solidFill>
                        </a:rPr>
                        <a:t>La quantité des engrais par jour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4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10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15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52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Le nombre de plantule germée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FF0000"/>
                          </a:solidFill>
                        </a:rPr>
                        <a:t>10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85" name="Google Shape;385;p18"/>
          <p:cNvSpPr txBox="1"/>
          <p:nvPr/>
        </p:nvSpPr>
        <p:spPr>
          <a:xfrm>
            <a:off x="1782618" y="5904809"/>
            <a:ext cx="92825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Variation du nombre de plantules germées en fonction de la quantité d’engrais par jour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19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391" name="Google Shape;391;p19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19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9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9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9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9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Métacognition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fr-FR" sz="5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(01 min)</a:t>
            </a:r>
            <a:endParaRPr b="1" sz="54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20883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5051" y="286550"/>
            <a:ext cx="605086" cy="605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810" y="2486493"/>
            <a:ext cx="11462327" cy="1885013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0"/>
          <p:cNvSpPr txBox="1"/>
          <p:nvPr/>
        </p:nvSpPr>
        <p:spPr>
          <a:xfrm>
            <a:off x="1016294" y="337236"/>
            <a:ext cx="101219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8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Demander aux élèves de remplir la grille d’autoévaluation.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1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C’est la fin de notre séance. N’oubliez pas de réviser votre leçon et de terminer vos devoirs!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2024-06-05T08:36:02Z</dcterms:created>
  <dc:creator>Ghali Fikri</dc:creator>
</cp:coreProperties>
</file>