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96" r:id="rId2"/>
  </p:sldMasterIdLst>
  <p:notesMasterIdLst>
    <p:notesMasterId r:id="rId24"/>
  </p:notesMasterIdLst>
  <p:sldIdLst>
    <p:sldId id="2134806834" r:id="rId3"/>
    <p:sldId id="2134806617" r:id="rId4"/>
    <p:sldId id="2134806039" r:id="rId5"/>
    <p:sldId id="2134806812" r:id="rId6"/>
    <p:sldId id="2134806813" r:id="rId7"/>
    <p:sldId id="2134806781" r:id="rId8"/>
    <p:sldId id="2134806833" r:id="rId9"/>
    <p:sldId id="2134806835" r:id="rId10"/>
    <p:sldId id="2134806836" r:id="rId11"/>
    <p:sldId id="273" r:id="rId12"/>
    <p:sldId id="2134806815" r:id="rId13"/>
    <p:sldId id="2134806786" r:id="rId14"/>
    <p:sldId id="2134806806" r:id="rId15"/>
    <p:sldId id="2134806807" r:id="rId16"/>
    <p:sldId id="2134806808" r:id="rId17"/>
    <p:sldId id="2134806809" r:id="rId18"/>
    <p:sldId id="2134806810" r:id="rId19"/>
    <p:sldId id="2134806811" r:id="rId20"/>
    <p:sldId id="2134806405" r:id="rId21"/>
    <p:sldId id="2134806495" r:id="rId22"/>
    <p:sldId id="2134805863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DC99C"/>
    <a:srgbClr val="F22E2E"/>
    <a:srgbClr val="2F91C3"/>
    <a:srgbClr val="F2F2F2"/>
    <a:srgbClr val="ED093A"/>
    <a:srgbClr val="F4B3F7"/>
    <a:srgbClr val="8D3384"/>
    <a:srgbClr val="0A25AE"/>
    <a:srgbClr val="F1E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3792" autoAdjust="0"/>
  </p:normalViewPr>
  <p:slideViewPr>
    <p:cSldViewPr snapToGrid="0">
      <p:cViewPr varScale="1">
        <p:scale>
          <a:sx n="77" d="100"/>
          <a:sy n="77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9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76EA8-2E06-E4C3-4F10-3822DCB5E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5DF26D2-F84A-CCCB-1D0E-A924C06A5A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525C9C5-A730-F1FC-69E6-69607ACE84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3F5E460-4C3D-5941-ABEF-BAA361D502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1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19762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4CDB4CD9-E7B6-8AAD-6C80-54968996A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65B54BED-EA1E-EC03-66BB-802099D8F8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1003EC75-DC1E-CC5C-124A-D617042B69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26782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F0C2DF09-1BB0-DD0B-9AF9-F9885D872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5A5AA3F6-E05C-F9E5-099A-DA00572EF83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B5AB1E48-87CF-9916-0E26-C32B12AB2F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52923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FD533BFB-691D-D5BD-4160-148FD0F63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10A58D06-0429-9F7E-12B5-3F5B7F7ECF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CF676004-1AA5-DCDD-1BF3-D9D5EC6983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68878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7DFA9479-70EE-1600-79C0-2FBDF08ED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25808F26-C879-8FED-5C47-CCB0C6EAE1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F55D06BB-B540-43EE-2813-11E8DDE4509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2793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D7520-F8B5-5D0F-2989-E9F8D6A0B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A2E8606-E53E-015D-E7BB-87C63DF91A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49E54A5-4927-E6F6-E4F3-45CE35D05B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C83B00C-8C16-B5A7-3297-3AD89F01E3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967129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F3E7F-C3EC-2E13-4D13-C52255064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FA09BA-9F5D-450D-E860-50D4AB8C0B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92F794E-B2AD-8E0A-60B0-2E88BD00BD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6DAAFDA-42E1-B07E-8AD2-3274828998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7702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3AC26-8DE3-3EF9-721C-3F193D935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748C208-6864-EAF2-DD50-8DA83D7EEA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0646CD7-2618-E47B-E381-6898CCA335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E9E22F-CD88-C117-2927-7C70355987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9691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oogle Shape;44;p62"/>
          <p:cNvGrpSpPr/>
          <p:nvPr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45" name="Google Shape;45;p6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" name="Google Shape;46;p62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7" name="Google Shape;47;p62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8" name="Google Shape;48;p62"/>
          <p:cNvSpPr/>
          <p:nvPr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" name="Google Shape;49;p62"/>
          <p:cNvSpPr txBox="1"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  <a:defRPr sz="2000" b="1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2"/>
          <p:cNvSpPr txBox="1">
            <a:spLocks noGrp="1"/>
          </p:cNvSpPr>
          <p:nvPr>
            <p:ph type="body" idx="1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  <a:defRPr sz="1400" i="1">
                <a:solidFill>
                  <a:srgbClr val="AEABAB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2808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oogle Shape;52;p63"/>
          <p:cNvGrpSpPr/>
          <p:nvPr/>
        </p:nvGrpSpPr>
        <p:grpSpPr>
          <a:xfrm>
            <a:off x="0" y="-1"/>
            <a:ext cx="12192000" cy="6858001"/>
            <a:chOff x="0" y="0"/>
            <a:chExt cx="13716000" cy="10287000"/>
          </a:xfrm>
        </p:grpSpPr>
        <p:sp>
          <p:nvSpPr>
            <p:cNvPr id="53" name="Google Shape;53;p6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" name="Google Shape;54;p63"/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5" name="Google Shape;55;p63"/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6" name="Google Shape;56;p63"/>
          <p:cNvSpPr/>
          <p:nvPr/>
        </p:nvSpPr>
        <p:spPr>
          <a:xfrm rot="10800000" flipH="1">
            <a:off x="495300" y="29792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031431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6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0" name="Google Shape;60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17635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6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6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4749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81016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6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2550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6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6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5" name="Google Shape;85;p6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6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7" name="Google Shape;87;p6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95564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6457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7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7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99" name="Google Shape;99;p7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0" name="Google Shape;100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362285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7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06" name="Google Shape;106;p7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7" name="Google Shape;107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498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565" y="2311678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128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7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17331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7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41655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24400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>
            <a:off x="494350" y="297645"/>
            <a:ext cx="290042" cy="219304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547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2069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0" tIns="360000" rIns="720000" bIns="36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3715202" y="81025"/>
            <a:ext cx="4757738" cy="83095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48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48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671332" y="1678671"/>
            <a:ext cx="10845478" cy="7847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300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800" dirty="0" smtClean="0"/>
            </a:lvl2pPr>
            <a:lvl3pPr>
              <a:defRPr lang="fr-FR" sz="180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95262" algn="just" defTabSz="4572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300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4771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0" tIns="360000" rIns="720000" bIns="36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3715202" y="81025"/>
            <a:ext cx="4757738" cy="70784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4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4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40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671332" y="1678671"/>
            <a:ext cx="10845478" cy="3108503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8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1937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2270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7091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61" r:id="rId2"/>
    <p:sldLayoutId id="2147483755" r:id="rId3"/>
    <p:sldLayoutId id="2147483791" r:id="rId4"/>
    <p:sldLayoutId id="2147483790" r:id="rId5"/>
    <p:sldLayoutId id="2147483793" r:id="rId6"/>
    <p:sldLayoutId id="2147483795" r:id="rId7"/>
    <p:sldLayoutId id="2147483792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5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915180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90BE0-6BE3-0FD8-4C80-1267A329F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26455BCC-9F46-909E-1538-8ED468BFF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511" y="183875"/>
            <a:ext cx="4372977" cy="66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47BC4607-EFE7-A4C9-5E57-7CE9B146B951}"/>
              </a:ext>
            </a:extLst>
          </p:cNvPr>
          <p:cNvSpPr txBox="1"/>
          <p:nvPr/>
        </p:nvSpPr>
        <p:spPr>
          <a:xfrm>
            <a:off x="170852" y="1042676"/>
            <a:ext cx="9003149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 dirty="0">
                <a:solidFill>
                  <a:srgbClr val="002060"/>
                </a:solidFill>
                <a:latin typeface="+mj-lt"/>
              </a:rPr>
              <a:t>Sciences de la vie et de la terre</a:t>
            </a:r>
            <a:endParaRPr lang="en-US" sz="60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28" name="Picture 7">
            <a:extLst>
              <a:ext uri="{FF2B5EF4-FFF2-40B4-BE49-F238E27FC236}">
                <a16:creationId xmlns:a16="http://schemas.microsoft.com/office/drawing/2014/main" id="{1B304196-EC1C-8EBD-E731-F0E621AF03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817" y="1965671"/>
            <a:ext cx="3274142" cy="2623417"/>
          </a:xfrm>
          <a:prstGeom prst="rect">
            <a:avLst/>
          </a:prstGeom>
        </p:spPr>
      </p:pic>
      <p:sp>
        <p:nvSpPr>
          <p:cNvPr id="23" name="TextBox 7">
            <a:extLst>
              <a:ext uri="{FF2B5EF4-FFF2-40B4-BE49-F238E27FC236}">
                <a16:creationId xmlns:a16="http://schemas.microsoft.com/office/drawing/2014/main" id="{6B4D1CC5-389F-C87C-E83C-AF1495445D85}"/>
              </a:ext>
            </a:extLst>
          </p:cNvPr>
          <p:cNvSpPr txBox="1"/>
          <p:nvPr/>
        </p:nvSpPr>
        <p:spPr>
          <a:xfrm>
            <a:off x="662763" y="4589088"/>
            <a:ext cx="1498438" cy="33342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569"/>
              </a:lnSpc>
            </a:pPr>
            <a:r>
              <a:rPr lang="fr-FR" sz="2400" b="1" dirty="0">
                <a:solidFill>
                  <a:schemeClr val="bg1"/>
                </a:solidFill>
                <a:latin typeface="+mn-lt"/>
              </a:rPr>
              <a:t>Séquence 1</a:t>
            </a:r>
            <a:endParaRPr lang="en-US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0" name="Rounded Rectangle 11">
            <a:extLst>
              <a:ext uri="{FF2B5EF4-FFF2-40B4-BE49-F238E27FC236}">
                <a16:creationId xmlns:a16="http://schemas.microsoft.com/office/drawing/2014/main" id="{13758220-9C9A-01AA-B21B-A5CE97A29AA2}"/>
              </a:ext>
            </a:extLst>
          </p:cNvPr>
          <p:cNvSpPr/>
          <p:nvPr/>
        </p:nvSpPr>
        <p:spPr>
          <a:xfrm>
            <a:off x="2232143" y="4523079"/>
            <a:ext cx="65848" cy="49610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fr-FR" sz="900" dirty="0"/>
          </a:p>
        </p:txBody>
      </p:sp>
      <p:sp>
        <p:nvSpPr>
          <p:cNvPr id="31" name="Rectangle : coins arrondis 9">
            <a:extLst>
              <a:ext uri="{FF2B5EF4-FFF2-40B4-BE49-F238E27FC236}">
                <a16:creationId xmlns:a16="http://schemas.microsoft.com/office/drawing/2014/main" id="{46709E95-421C-EA59-3FC3-E0A9CC7476B0}"/>
              </a:ext>
            </a:extLst>
          </p:cNvPr>
          <p:cNvSpPr/>
          <p:nvPr/>
        </p:nvSpPr>
        <p:spPr>
          <a:xfrm>
            <a:off x="402307" y="4035054"/>
            <a:ext cx="8089436" cy="640385"/>
          </a:xfrm>
          <a:prstGeom prst="roundRect">
            <a:avLst>
              <a:gd name="adj" fmla="val 8616"/>
            </a:avLst>
          </a:prstGeom>
          <a:solidFill>
            <a:srgbClr val="106585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fr-MA" sz="675" dirty="0"/>
          </a:p>
        </p:txBody>
      </p:sp>
      <p:sp>
        <p:nvSpPr>
          <p:cNvPr id="34" name="TextBox 7">
            <a:extLst>
              <a:ext uri="{FF2B5EF4-FFF2-40B4-BE49-F238E27FC236}">
                <a16:creationId xmlns:a16="http://schemas.microsoft.com/office/drawing/2014/main" id="{B2D01FC7-AC77-100C-3A22-D8C29FF3912C}"/>
              </a:ext>
            </a:extLst>
          </p:cNvPr>
          <p:cNvSpPr txBox="1"/>
          <p:nvPr/>
        </p:nvSpPr>
        <p:spPr>
          <a:xfrm>
            <a:off x="2324931" y="4189654"/>
            <a:ext cx="6166812" cy="33342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569"/>
              </a:lnSpc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Construire  un tableau simple</a:t>
            </a:r>
          </a:p>
        </p:txBody>
      </p:sp>
      <p:sp>
        <p:nvSpPr>
          <p:cNvPr id="35" name="Rounded Rectangle 11">
            <a:extLst>
              <a:ext uri="{FF2B5EF4-FFF2-40B4-BE49-F238E27FC236}">
                <a16:creationId xmlns:a16="http://schemas.microsoft.com/office/drawing/2014/main" id="{D8C2AAE2-9DD2-2A78-AA53-3AA153B01DA1}"/>
              </a:ext>
            </a:extLst>
          </p:cNvPr>
          <p:cNvSpPr/>
          <p:nvPr/>
        </p:nvSpPr>
        <p:spPr>
          <a:xfrm>
            <a:off x="2232143" y="3528516"/>
            <a:ext cx="65848" cy="49610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fr-FR" sz="900" dirty="0"/>
          </a:p>
        </p:txBody>
      </p:sp>
      <p:sp>
        <p:nvSpPr>
          <p:cNvPr id="36" name="TextBox 7">
            <a:extLst>
              <a:ext uri="{FF2B5EF4-FFF2-40B4-BE49-F238E27FC236}">
                <a16:creationId xmlns:a16="http://schemas.microsoft.com/office/drawing/2014/main" id="{FFAB2CD2-065A-2D7B-3F70-E7F4E34EC152}"/>
              </a:ext>
            </a:extLst>
          </p:cNvPr>
          <p:cNvSpPr txBox="1"/>
          <p:nvPr/>
        </p:nvSpPr>
        <p:spPr>
          <a:xfrm>
            <a:off x="537755" y="4207186"/>
            <a:ext cx="1373956" cy="33342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569"/>
              </a:lnSpc>
            </a:pPr>
            <a:r>
              <a:rPr lang="fr-FR" sz="2400" b="1" dirty="0">
                <a:solidFill>
                  <a:schemeClr val="bg1"/>
                </a:solidFill>
                <a:latin typeface="+mn-lt"/>
              </a:rPr>
              <a:t>Activité 2</a:t>
            </a:r>
            <a:endParaRPr lang="en-US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0" name="Rounded Rectangle 11">
            <a:extLst>
              <a:ext uri="{FF2B5EF4-FFF2-40B4-BE49-F238E27FC236}">
                <a16:creationId xmlns:a16="http://schemas.microsoft.com/office/drawing/2014/main" id="{A628E4C9-F850-41C4-8647-B8D1C3718FC8}"/>
              </a:ext>
            </a:extLst>
          </p:cNvPr>
          <p:cNvSpPr/>
          <p:nvPr/>
        </p:nvSpPr>
        <p:spPr>
          <a:xfrm>
            <a:off x="2256949" y="5483562"/>
            <a:ext cx="65848" cy="49610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fr-FR" sz="900" dirty="0"/>
          </a:p>
        </p:txBody>
      </p:sp>
      <p:pic>
        <p:nvPicPr>
          <p:cNvPr id="41" name="Image 40" descr="Une image contenant Visage humain, habits, dessin humoristique, femme&#10;&#10;Description générée automatiquement">
            <a:extLst>
              <a:ext uri="{FF2B5EF4-FFF2-40B4-BE49-F238E27FC236}">
                <a16:creationId xmlns:a16="http://schemas.microsoft.com/office/drawing/2014/main" id="{3D2A62EE-B630-95CF-42C4-71B1749C93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001" y="4308390"/>
            <a:ext cx="2965007" cy="2225146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355DC240-BC60-7C4C-B7F1-32458DB6EF38}"/>
              </a:ext>
            </a:extLst>
          </p:cNvPr>
          <p:cNvGrpSpPr/>
          <p:nvPr/>
        </p:nvGrpSpPr>
        <p:grpSpPr>
          <a:xfrm>
            <a:off x="-183694" y="2333287"/>
            <a:ext cx="3274142" cy="1862048"/>
            <a:chOff x="4650097" y="4812077"/>
            <a:chExt cx="3274142" cy="1862048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F6AB4313-CCB3-F4E3-8405-BF96E9192A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836"/>
            <a:stretch/>
          </p:blipFill>
          <p:spPr>
            <a:xfrm rot="10800000">
              <a:off x="4650097" y="4982663"/>
              <a:ext cx="3274142" cy="1368440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7812315-F16A-E8FD-C327-BCD3CF40C089}"/>
                </a:ext>
              </a:extLst>
            </p:cNvPr>
            <p:cNvSpPr txBox="1"/>
            <p:nvPr/>
          </p:nvSpPr>
          <p:spPr>
            <a:xfrm>
              <a:off x="5038752" y="5731614"/>
              <a:ext cx="168284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4000" b="1" dirty="0">
                  <a:solidFill>
                    <a:srgbClr val="FFC000"/>
                  </a:solidFill>
                </a:rPr>
                <a:t> Fiche </a:t>
              </a:r>
              <a:endParaRPr lang="fr-MA" sz="40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5C864D8C-9472-F7B4-DE01-B47B44FAA00A}"/>
                </a:ext>
              </a:extLst>
            </p:cNvPr>
            <p:cNvSpPr txBox="1"/>
            <p:nvPr/>
          </p:nvSpPr>
          <p:spPr>
            <a:xfrm>
              <a:off x="5997625" y="4812077"/>
              <a:ext cx="1447943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1500" b="1" dirty="0">
                  <a:solidFill>
                    <a:srgbClr val="FFC000"/>
                  </a:solidFill>
                </a:rPr>
                <a:t> 2</a:t>
              </a:r>
              <a:endParaRPr lang="fr-MA" sz="115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46D0F0DE-BCC7-C41B-D344-8503316361F4}"/>
              </a:ext>
            </a:extLst>
          </p:cNvPr>
          <p:cNvSpPr txBox="1"/>
          <p:nvPr/>
        </p:nvSpPr>
        <p:spPr>
          <a:xfrm>
            <a:off x="3545948" y="5444328"/>
            <a:ext cx="30688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3600" b="1" i="0" spc="-20" dirty="0">
                <a:effectLst/>
                <a:latin typeface="CenturyGothic-Bold"/>
              </a:rPr>
              <a:t>Durée : 2</a:t>
            </a:r>
            <a:r>
              <a:rPr lang="fr-FR" sz="3600" b="1" spc="-20" dirty="0">
                <a:latin typeface="CenturyGothic-Bold"/>
              </a:rPr>
              <a:t>4</a:t>
            </a:r>
            <a:r>
              <a:rPr lang="fr-FR" sz="3600" b="1" i="0" spc="-20" dirty="0">
                <a:effectLst/>
                <a:latin typeface="CenturyGothic-Bold"/>
              </a:rPr>
              <a:t> min</a:t>
            </a:r>
            <a:r>
              <a:rPr lang="fr-FR" sz="3600" spc="-20" dirty="0"/>
              <a:t> </a:t>
            </a:r>
            <a:endParaRPr lang="en-US" sz="3600" dirty="0"/>
          </a:p>
        </p:txBody>
      </p:sp>
      <p:sp>
        <p:nvSpPr>
          <p:cNvPr id="9" name="ZoneTexte 1">
            <a:extLst>
              <a:ext uri="{FF2B5EF4-FFF2-40B4-BE49-F238E27FC236}">
                <a16:creationId xmlns:a16="http://schemas.microsoft.com/office/drawing/2014/main" id="{62E9ED5B-2F16-15A3-101C-D5CA21409756}"/>
              </a:ext>
            </a:extLst>
          </p:cNvPr>
          <p:cNvSpPr txBox="1"/>
          <p:nvPr/>
        </p:nvSpPr>
        <p:spPr>
          <a:xfrm>
            <a:off x="9310173" y="2549610"/>
            <a:ext cx="211743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800" b="1" dirty="0">
                <a:solidFill>
                  <a:srgbClr val="FFC000"/>
                </a:solidFill>
              </a:rPr>
              <a:t>Remédiation</a:t>
            </a:r>
            <a:r>
              <a:rPr lang="fr-FR" sz="3200" b="1" dirty="0">
                <a:solidFill>
                  <a:srgbClr val="FFC000"/>
                </a:solidFill>
              </a:rPr>
              <a:t> intensive</a:t>
            </a:r>
          </a:p>
          <a:p>
            <a:pPr algn="ctr"/>
            <a:r>
              <a:rPr lang="fr-FR" sz="3200" b="1">
                <a:solidFill>
                  <a:srgbClr val="FFC000"/>
                </a:solidFill>
              </a:rPr>
              <a:t>3AC</a:t>
            </a:r>
            <a:endParaRPr lang="fr-FR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546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6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2" name="Rectangle 21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3" name="Right Triangle 22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0049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4" name="Rectangle 23"/>
          <p:cNvSpPr/>
          <p:nvPr/>
        </p:nvSpPr>
        <p:spPr>
          <a:xfrm>
            <a:off x="2213177" y="1909802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PG</a:t>
            </a:r>
          </a:p>
        </p:txBody>
      </p:sp>
      <p:sp>
        <p:nvSpPr>
          <p:cNvPr id="25" name="TextBox 6"/>
          <p:cNvSpPr txBox="1"/>
          <p:nvPr/>
        </p:nvSpPr>
        <p:spPr>
          <a:xfrm>
            <a:off x="2805678" y="3014792"/>
            <a:ext cx="6809251" cy="11977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32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Moment de consolidation</a:t>
            </a:r>
          </a:p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(15 min)</a:t>
            </a:r>
            <a:endParaRPr lang="ar-MA" sz="4800" b="1" dirty="0">
              <a:solidFill>
                <a:srgbClr val="44546A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363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134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7B449-3D77-9E7F-6CBA-EE1CB572A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74446FD-9806-16A0-F908-5D2A88A4FD74}"/>
              </a:ext>
            </a:extLst>
          </p:cNvPr>
          <p:cNvSpPr txBox="1"/>
          <p:nvPr/>
        </p:nvSpPr>
        <p:spPr>
          <a:xfrm>
            <a:off x="988284" y="232975"/>
            <a:ext cx="95667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6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nous allons corriger l’activité de la page 15 sur le livret, réalisée à la maison.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365716D-CB6E-F7C7-F327-2DC89AF3F5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4213" b="62939"/>
          <a:stretch>
            <a:fillRect/>
          </a:stretch>
        </p:blipFill>
        <p:spPr>
          <a:xfrm>
            <a:off x="851370" y="1330619"/>
            <a:ext cx="9703701" cy="378632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F195F94-51E1-8D24-642D-D0EF84413747}"/>
              </a:ext>
            </a:extLst>
          </p:cNvPr>
          <p:cNvSpPr txBox="1"/>
          <p:nvPr/>
        </p:nvSpPr>
        <p:spPr>
          <a:xfrm>
            <a:off x="1042082" y="492345"/>
            <a:ext cx="95667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Donnez  5 minutes aux élèves pour réaliser l’activité en classe si elle n’a pas pu être effectuée à la maison. </a:t>
            </a:r>
          </a:p>
          <a:p>
            <a:pPr lvl="0"/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Pendant ces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5 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minutes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circulez entre les rangs pour vérifier la réalisation de cette activité.</a:t>
            </a:r>
            <a:endParaRPr lang="fr-FR" sz="1400" noProof="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3AF4916-451A-76F8-591F-111DA21A59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4551" y="280268"/>
            <a:ext cx="605086" cy="60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540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53F7F-727D-5D2E-E985-8BC75BA5F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6696676E-086B-4EB3-E979-213B651260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7062" r="24213"/>
          <a:stretch>
            <a:fillRect/>
          </a:stretch>
        </p:blipFill>
        <p:spPr>
          <a:xfrm>
            <a:off x="1971598" y="1191492"/>
            <a:ext cx="7921103" cy="52488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DF6461A-87B2-70B9-10C8-4B0D6E7C38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4551" y="243324"/>
            <a:ext cx="605086" cy="60508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AF8C0D5-A7D1-AF1D-D02B-9033689FFA80}"/>
              </a:ext>
            </a:extLst>
          </p:cNvPr>
          <p:cNvSpPr txBox="1"/>
          <p:nvPr/>
        </p:nvSpPr>
        <p:spPr>
          <a:xfrm>
            <a:off x="1006756" y="232975"/>
            <a:ext cx="95667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6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nous allons corriger l’activité de la page 15 sur le livret, réalisée à la maison.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8307FE3-39AB-0A48-3A0D-361CD137C002}"/>
              </a:ext>
            </a:extLst>
          </p:cNvPr>
          <p:cNvSpPr txBox="1"/>
          <p:nvPr/>
        </p:nvSpPr>
        <p:spPr>
          <a:xfrm>
            <a:off x="1060554" y="492345"/>
            <a:ext cx="95667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Donnez  5 minutes aux élèves pour réaliser l’activité en classe si elle n’a pas pu être effectuée à la maison. </a:t>
            </a:r>
          </a:p>
          <a:p>
            <a:pPr lvl="0"/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Pendant ces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5 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minutes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circulez entre les rangs pour vérifier la réalisation de cette activité.</a:t>
            </a:r>
            <a:endParaRPr lang="fr-FR" sz="1400" noProof="0" dirty="0"/>
          </a:p>
        </p:txBody>
      </p:sp>
    </p:spTree>
    <p:extLst>
      <p:ext uri="{BB962C8B-B14F-4D97-AF65-F5344CB8AC3E}">
        <p14:creationId xmlns:p14="http://schemas.microsoft.com/office/powerpoint/2010/main" val="517068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DC4EC-A362-12C6-2DC9-5EAB3FCE7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06FA8B30-945D-9550-05A1-D2BEA8F79D0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2138019-0C0E-923C-4480-636E46D69B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4213" b="62939"/>
          <a:stretch>
            <a:fillRect/>
          </a:stretch>
        </p:blipFill>
        <p:spPr>
          <a:xfrm>
            <a:off x="425776" y="1258573"/>
            <a:ext cx="10851824" cy="423431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ACB32C7-A9B0-51E7-3DBF-8A694CB460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7062" r="24213" b="54623"/>
          <a:stretch>
            <a:fillRect/>
          </a:stretch>
        </p:blipFill>
        <p:spPr>
          <a:xfrm>
            <a:off x="425776" y="5485642"/>
            <a:ext cx="10730396" cy="9393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765D6D3-3558-5523-75AC-5C1924AAE883}"/>
              </a:ext>
            </a:extLst>
          </p:cNvPr>
          <p:cNvSpPr txBox="1"/>
          <p:nvPr/>
        </p:nvSpPr>
        <p:spPr>
          <a:xfrm>
            <a:off x="1035003" y="220265"/>
            <a:ext cx="945298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Levez la main pour répondre à l’activité.</a:t>
            </a:r>
          </a:p>
          <a:p>
            <a:r>
              <a:rPr lang="fr-FR" b="1" i="1" dirty="0">
                <a:solidFill>
                  <a:schemeClr val="bg2">
                    <a:lumMod val="90000"/>
                  </a:schemeClr>
                </a:solidFill>
              </a:rPr>
              <a:t>Désigner des élèves au hasard, y compris parmi ceux qui n’ont pas levé la main. Varier.</a:t>
            </a:r>
          </a:p>
        </p:txBody>
      </p:sp>
    </p:spTree>
    <p:extLst>
      <p:ext uri="{BB962C8B-B14F-4D97-AF65-F5344CB8AC3E}">
        <p14:creationId xmlns:p14="http://schemas.microsoft.com/office/powerpoint/2010/main" val="16986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8AC36-7D67-E1AA-6995-A12F54CE3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AB30B5AC-8FDB-29F8-4F37-CD8A61F27FE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72BD7E4-705C-6DB8-575B-1FD914798A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4213" b="62939"/>
          <a:stretch>
            <a:fillRect/>
          </a:stretch>
        </p:blipFill>
        <p:spPr>
          <a:xfrm>
            <a:off x="440862" y="1008186"/>
            <a:ext cx="10851824" cy="423431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7F185C1-059A-744E-BAAA-5B13F5BC9D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223" r="24213" b="43274"/>
          <a:stretch>
            <a:fillRect/>
          </a:stretch>
        </p:blipFill>
        <p:spPr>
          <a:xfrm>
            <a:off x="899314" y="5242503"/>
            <a:ext cx="9818475" cy="129250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196E7F8-55FD-E100-BDF8-27A69D1AE739}"/>
              </a:ext>
            </a:extLst>
          </p:cNvPr>
          <p:cNvSpPr txBox="1"/>
          <p:nvPr/>
        </p:nvSpPr>
        <p:spPr>
          <a:xfrm>
            <a:off x="1035003" y="220265"/>
            <a:ext cx="945298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Levez la main pour répondre à l’activité.</a:t>
            </a:r>
          </a:p>
          <a:p>
            <a:r>
              <a:rPr lang="fr-FR" b="1" i="1" dirty="0">
                <a:solidFill>
                  <a:schemeClr val="bg2">
                    <a:lumMod val="90000"/>
                  </a:schemeClr>
                </a:solidFill>
              </a:rPr>
              <a:t>Désigner des élèves au hasard, y compris parmi ceux qui n’ont pas levé la main. Varier.</a:t>
            </a:r>
          </a:p>
        </p:txBody>
      </p:sp>
    </p:spTree>
    <p:extLst>
      <p:ext uri="{BB962C8B-B14F-4D97-AF65-F5344CB8AC3E}">
        <p14:creationId xmlns:p14="http://schemas.microsoft.com/office/powerpoint/2010/main" val="2284160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ACEB4-8640-C4E6-8C2C-CBC301637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D2D864AE-025E-1F00-9E01-B5A72B05D9B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2253EAF-7C5B-C1CD-3634-0441AB4F14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5764" r="24213" b="-386"/>
          <a:stretch>
            <a:fillRect/>
          </a:stretch>
        </p:blipFill>
        <p:spPr>
          <a:xfrm>
            <a:off x="306662" y="1235241"/>
            <a:ext cx="11335708" cy="532561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387FBE9-4FE8-AACE-3BAF-5DA694CEF349}"/>
              </a:ext>
            </a:extLst>
          </p:cNvPr>
          <p:cNvSpPr txBox="1"/>
          <p:nvPr/>
        </p:nvSpPr>
        <p:spPr>
          <a:xfrm>
            <a:off x="1035003" y="220265"/>
            <a:ext cx="945298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Levez la main pour répondre à l’activité.</a:t>
            </a:r>
          </a:p>
          <a:p>
            <a:r>
              <a:rPr lang="fr-FR" b="1" i="1" dirty="0">
                <a:solidFill>
                  <a:schemeClr val="bg2">
                    <a:lumMod val="90000"/>
                  </a:schemeClr>
                </a:solidFill>
              </a:rPr>
              <a:t>Désigner des élèves au hasard, y compris parmi ceux qui n’ont pas levé la main. Varier.</a:t>
            </a:r>
          </a:p>
        </p:txBody>
      </p:sp>
    </p:spTree>
    <p:extLst>
      <p:ext uri="{BB962C8B-B14F-4D97-AF65-F5344CB8AC3E}">
        <p14:creationId xmlns:p14="http://schemas.microsoft.com/office/powerpoint/2010/main" val="3293787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DD1D7-9968-861E-C935-14461C7BF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65BDBBE6-C4A7-3640-F41F-317FEF6E616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1FAD69B-255A-FE0B-74B9-1C92F2021B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4213" b="62939"/>
          <a:stretch>
            <a:fillRect/>
          </a:stretch>
        </p:blipFill>
        <p:spPr>
          <a:xfrm>
            <a:off x="425776" y="1258573"/>
            <a:ext cx="10851824" cy="423431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FB683EE-3D43-016E-DD43-1CBF9D1239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7062" r="24213" b="54623"/>
          <a:stretch>
            <a:fillRect/>
          </a:stretch>
        </p:blipFill>
        <p:spPr>
          <a:xfrm>
            <a:off x="425776" y="5485642"/>
            <a:ext cx="10730396" cy="9393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4BDD557-EC17-364C-3B75-F72F3BE57350}"/>
              </a:ext>
            </a:extLst>
          </p:cNvPr>
          <p:cNvSpPr txBox="1"/>
          <p:nvPr/>
        </p:nvSpPr>
        <p:spPr>
          <a:xfrm>
            <a:off x="5043055" y="3429000"/>
            <a:ext cx="40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7E88336-6CF8-558A-1BF8-E3B55BC4C36B}"/>
              </a:ext>
            </a:extLst>
          </p:cNvPr>
          <p:cNvSpPr txBox="1"/>
          <p:nvPr/>
        </p:nvSpPr>
        <p:spPr>
          <a:xfrm>
            <a:off x="7407564" y="3429000"/>
            <a:ext cx="40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CB048CE-8A44-3658-0F04-C65E469E994A}"/>
              </a:ext>
            </a:extLst>
          </p:cNvPr>
          <p:cNvSpPr txBox="1"/>
          <p:nvPr/>
        </p:nvSpPr>
        <p:spPr>
          <a:xfrm>
            <a:off x="9929092" y="3429000"/>
            <a:ext cx="40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B0A772D-B91D-51DF-73B3-CAD75F649042}"/>
              </a:ext>
            </a:extLst>
          </p:cNvPr>
          <p:cNvSpPr txBox="1"/>
          <p:nvPr/>
        </p:nvSpPr>
        <p:spPr>
          <a:xfrm>
            <a:off x="9859819" y="4991117"/>
            <a:ext cx="544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26DB0C8-9DAE-7261-C646-E5015170A190}"/>
              </a:ext>
            </a:extLst>
          </p:cNvPr>
          <p:cNvSpPr txBox="1"/>
          <p:nvPr/>
        </p:nvSpPr>
        <p:spPr>
          <a:xfrm>
            <a:off x="7407564" y="4991117"/>
            <a:ext cx="544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8F67AD0-C8B6-19D3-0436-D0C30161482B}"/>
              </a:ext>
            </a:extLst>
          </p:cNvPr>
          <p:cNvSpPr txBox="1"/>
          <p:nvPr/>
        </p:nvSpPr>
        <p:spPr>
          <a:xfrm>
            <a:off x="5043055" y="4994598"/>
            <a:ext cx="544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C1D3340-8C9A-7CD0-3782-AA12F3473F1B}"/>
              </a:ext>
            </a:extLst>
          </p:cNvPr>
          <p:cNvSpPr txBox="1"/>
          <p:nvPr/>
        </p:nvSpPr>
        <p:spPr>
          <a:xfrm>
            <a:off x="890078" y="122267"/>
            <a:ext cx="60960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516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1F4E9-7BCB-3F19-C72A-7F96B2CBA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A8252331-289F-1CBD-8AB2-993D890ADA12}"/>
              </a:ext>
            </a:extLst>
          </p:cNvPr>
          <p:cNvSpPr txBox="1"/>
          <p:nvPr/>
        </p:nvSpPr>
        <p:spPr>
          <a:xfrm>
            <a:off x="890078" y="122267"/>
            <a:ext cx="60960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DC24478D-7129-A275-6046-270F4F2E737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757CA80-A5A4-F041-BF02-5D724051AF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223" r="24213" b="43274"/>
          <a:stretch>
            <a:fillRect/>
          </a:stretch>
        </p:blipFill>
        <p:spPr>
          <a:xfrm>
            <a:off x="899314" y="5242503"/>
            <a:ext cx="9818475" cy="12925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74C3573-96E2-A221-802D-4A46A7B3CC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4213" b="62939"/>
          <a:stretch>
            <a:fillRect/>
          </a:stretch>
        </p:blipFill>
        <p:spPr>
          <a:xfrm>
            <a:off x="425776" y="1073853"/>
            <a:ext cx="10851824" cy="423431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35C4D72-EF95-D879-1812-A632B4BA453B}"/>
              </a:ext>
            </a:extLst>
          </p:cNvPr>
          <p:cNvSpPr txBox="1"/>
          <p:nvPr/>
        </p:nvSpPr>
        <p:spPr>
          <a:xfrm>
            <a:off x="5043055" y="3244280"/>
            <a:ext cx="40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9D580FA-1F6C-92A9-7F47-FF2A7B9BAEF9}"/>
              </a:ext>
            </a:extLst>
          </p:cNvPr>
          <p:cNvSpPr txBox="1"/>
          <p:nvPr/>
        </p:nvSpPr>
        <p:spPr>
          <a:xfrm>
            <a:off x="7407564" y="3244280"/>
            <a:ext cx="40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24D8F11-1048-9985-71FC-C82385EBD0C7}"/>
              </a:ext>
            </a:extLst>
          </p:cNvPr>
          <p:cNvSpPr txBox="1"/>
          <p:nvPr/>
        </p:nvSpPr>
        <p:spPr>
          <a:xfrm>
            <a:off x="9929092" y="3244280"/>
            <a:ext cx="40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5E9BB74-9CAA-4A4A-9FFF-64B1B544CCA7}"/>
              </a:ext>
            </a:extLst>
          </p:cNvPr>
          <p:cNvSpPr txBox="1"/>
          <p:nvPr/>
        </p:nvSpPr>
        <p:spPr>
          <a:xfrm>
            <a:off x="9859819" y="4806397"/>
            <a:ext cx="544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614A9F7-DEE2-2C8B-8BA0-ACC2C1D3B88B}"/>
              </a:ext>
            </a:extLst>
          </p:cNvPr>
          <p:cNvSpPr txBox="1"/>
          <p:nvPr/>
        </p:nvSpPr>
        <p:spPr>
          <a:xfrm>
            <a:off x="7407564" y="4806397"/>
            <a:ext cx="544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9C7AD8D-6DFC-64DE-AFDB-1E0289E89EDC}"/>
              </a:ext>
            </a:extLst>
          </p:cNvPr>
          <p:cNvSpPr txBox="1"/>
          <p:nvPr/>
        </p:nvSpPr>
        <p:spPr>
          <a:xfrm>
            <a:off x="5043055" y="4809878"/>
            <a:ext cx="544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B160DDA-60AB-11A1-4E57-6C994D01F2BF}"/>
              </a:ext>
            </a:extLst>
          </p:cNvPr>
          <p:cNvSpPr txBox="1"/>
          <p:nvPr/>
        </p:nvSpPr>
        <p:spPr>
          <a:xfrm>
            <a:off x="4461164" y="5736925"/>
            <a:ext cx="3223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La quantité des engrais par jour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11325A5-8CBE-6049-B81C-9540F6C13AA7}"/>
              </a:ext>
            </a:extLst>
          </p:cNvPr>
          <p:cNvSpPr txBox="1"/>
          <p:nvPr/>
        </p:nvSpPr>
        <p:spPr>
          <a:xfrm>
            <a:off x="4484254" y="6106257"/>
            <a:ext cx="3673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Le nombre de plantules germées</a:t>
            </a:r>
          </a:p>
        </p:txBody>
      </p:sp>
    </p:spTree>
    <p:extLst>
      <p:ext uri="{BB962C8B-B14F-4D97-AF65-F5344CB8AC3E}">
        <p14:creationId xmlns:p14="http://schemas.microsoft.com/office/powerpoint/2010/main" val="1601479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8ADCD-C050-7F99-0426-82172DC24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ED78DA1-24BB-0B4F-C4AA-B9FB096D6D45}"/>
              </a:ext>
            </a:extLst>
          </p:cNvPr>
          <p:cNvSpPr txBox="1"/>
          <p:nvPr/>
        </p:nvSpPr>
        <p:spPr>
          <a:xfrm>
            <a:off x="899314" y="122267"/>
            <a:ext cx="60960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C9FCE8D6-1D54-2635-5CDA-779B8362791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8C35748-3103-D58F-8ADC-A3A88A6A26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5764" r="24213" b="-386"/>
          <a:stretch>
            <a:fillRect/>
          </a:stretch>
        </p:blipFill>
        <p:spPr>
          <a:xfrm>
            <a:off x="306662" y="1235241"/>
            <a:ext cx="11335708" cy="532561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D04354B-D67E-8734-64F0-0C730C4DDFB8}"/>
              </a:ext>
            </a:extLst>
          </p:cNvPr>
          <p:cNvSpPr txBox="1"/>
          <p:nvPr/>
        </p:nvSpPr>
        <p:spPr>
          <a:xfrm>
            <a:off x="7499929" y="1802234"/>
            <a:ext cx="1884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DB7F0ED-24E1-F049-022D-88DAA364649A}"/>
              </a:ext>
            </a:extLst>
          </p:cNvPr>
          <p:cNvSpPr txBox="1"/>
          <p:nvPr/>
        </p:nvSpPr>
        <p:spPr>
          <a:xfrm>
            <a:off x="8118765" y="2066233"/>
            <a:ext cx="1884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6+1=7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E27461A-01D9-82BE-C059-32C4BE98FA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9345832"/>
              </p:ext>
            </p:extLst>
          </p:nvPr>
        </p:nvGraphicFramePr>
        <p:xfrm>
          <a:off x="2653337" y="2958505"/>
          <a:ext cx="6642358" cy="14077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16539">
                  <a:extLst>
                    <a:ext uri="{9D8B030D-6E8A-4147-A177-3AD203B41FA5}">
                      <a16:colId xmlns:a16="http://schemas.microsoft.com/office/drawing/2014/main" val="245764428"/>
                    </a:ext>
                  </a:extLst>
                </a:gridCol>
                <a:gridCol w="895928">
                  <a:extLst>
                    <a:ext uri="{9D8B030D-6E8A-4147-A177-3AD203B41FA5}">
                      <a16:colId xmlns:a16="http://schemas.microsoft.com/office/drawing/2014/main" val="3595261902"/>
                    </a:ext>
                  </a:extLst>
                </a:gridCol>
                <a:gridCol w="782962">
                  <a:extLst>
                    <a:ext uri="{9D8B030D-6E8A-4147-A177-3AD203B41FA5}">
                      <a16:colId xmlns:a16="http://schemas.microsoft.com/office/drawing/2014/main" val="2097265451"/>
                    </a:ext>
                  </a:extLst>
                </a:gridCol>
                <a:gridCol w="685619">
                  <a:extLst>
                    <a:ext uri="{9D8B030D-6E8A-4147-A177-3AD203B41FA5}">
                      <a16:colId xmlns:a16="http://schemas.microsoft.com/office/drawing/2014/main" val="1543339599"/>
                    </a:ext>
                  </a:extLst>
                </a:gridCol>
                <a:gridCol w="646546">
                  <a:extLst>
                    <a:ext uri="{9D8B030D-6E8A-4147-A177-3AD203B41FA5}">
                      <a16:colId xmlns:a16="http://schemas.microsoft.com/office/drawing/2014/main" val="3651203611"/>
                    </a:ext>
                  </a:extLst>
                </a:gridCol>
                <a:gridCol w="766618">
                  <a:extLst>
                    <a:ext uri="{9D8B030D-6E8A-4147-A177-3AD203B41FA5}">
                      <a16:colId xmlns:a16="http://schemas.microsoft.com/office/drawing/2014/main" val="31356323"/>
                    </a:ext>
                  </a:extLst>
                </a:gridCol>
                <a:gridCol w="748146">
                  <a:extLst>
                    <a:ext uri="{9D8B030D-6E8A-4147-A177-3AD203B41FA5}">
                      <a16:colId xmlns:a16="http://schemas.microsoft.com/office/drawing/2014/main" val="1232088568"/>
                    </a:ext>
                  </a:extLst>
                </a:gridCol>
              </a:tblGrid>
              <a:tr h="767626"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La quantité des engrais par jour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046205"/>
                  </a:ext>
                </a:extLst>
              </a:tr>
              <a:tr h="552434"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Le nombre de plantule germée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330625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A49A784-D60D-47E3-54B9-1215526644C3}"/>
              </a:ext>
            </a:extLst>
          </p:cNvPr>
          <p:cNvSpPr txBox="1"/>
          <p:nvPr/>
        </p:nvSpPr>
        <p:spPr>
          <a:xfrm>
            <a:off x="1782618" y="5904809"/>
            <a:ext cx="928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Variation du nombre de plantules germées en fonction de la quantité d’engrais par jour</a:t>
            </a:r>
          </a:p>
        </p:txBody>
      </p:sp>
    </p:spTree>
    <p:extLst>
      <p:ext uri="{BB962C8B-B14F-4D97-AF65-F5344CB8AC3E}">
        <p14:creationId xmlns:p14="http://schemas.microsoft.com/office/powerpoint/2010/main" val="964755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7" name="Rectangle 16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8" name="Right Triangle 17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9" name="Rectangle 18"/>
          <p:cNvSpPr/>
          <p:nvPr/>
        </p:nvSpPr>
        <p:spPr>
          <a:xfrm>
            <a:off x="2213177" y="1909802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P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20" name="TextBox 6"/>
          <p:cNvSpPr txBox="1"/>
          <p:nvPr/>
        </p:nvSpPr>
        <p:spPr>
          <a:xfrm>
            <a:off x="2570723" y="3118845"/>
            <a:ext cx="7390463" cy="1752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5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Métacognition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5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(01 min)</a:t>
            </a:r>
            <a:endParaRPr lang="ar-MA" sz="5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590" y="2020883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443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2" name="Group 1"/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3" name="Rectangle : coins arrondis 10">
                <a:extLst>
                  <a:ext uri="{FF2B5EF4-FFF2-40B4-BE49-F238E27FC236}">
                    <a16:creationId xmlns:a16="http://schemas.microsoft.com/office/drawing/2014/main" id="{BCCC35B8-3450-2690-3115-D6BD6B7A6030}"/>
                  </a:ext>
                </a:extLst>
              </p:cNvPr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name="adj" fmla="val 2665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7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spcAft>
                    <a:spcPts val="3000"/>
                  </a:spcAft>
                </a:pPr>
                <a:endParaRPr lang="fr-FR" sz="5400" b="1" dirty="0">
                  <a:solidFill>
                    <a:schemeClr val="bg1">
                      <a:lumMod val="85000"/>
                    </a:schemeClr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8" name="Picture 23">
                <a:extLst>
                  <a:ext uri="{FF2B5EF4-FFF2-40B4-BE49-F238E27FC236}">
                    <a16:creationId xmlns:a16="http://schemas.microsoft.com/office/drawing/2014/main" id="{21486612-00D6-F83F-038D-AA39C7ED7A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</p:spPr>
          </p:pic>
        </p:grpSp>
      </p:grpSp>
      <p:sp>
        <p:nvSpPr>
          <p:cNvPr id="11" name="Title 10">
            <a:extLst>
              <a:ext uri="{FF2B5EF4-FFF2-40B4-BE49-F238E27FC236}">
                <a16:creationId xmlns:a16="http://schemas.microsoft.com/office/drawing/2014/main" id="{3FFE4D49-6D61-78D2-C38C-AAB578A55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510561"/>
            <a:ext cx="7772400" cy="2234643"/>
          </a:xfrm>
        </p:spPr>
        <p:txBody>
          <a:bodyPr>
            <a:normAutofit/>
          </a:bodyPr>
          <a:lstStyle/>
          <a:p>
            <a:r>
              <a:rPr lang="fr-FR" dirty="0"/>
              <a:t>Ouverture de la séance </a:t>
            </a:r>
            <a:br>
              <a:rPr lang="fr-FR" dirty="0"/>
            </a:br>
            <a:r>
              <a:rPr lang="fr-FR" sz="4000" dirty="0"/>
              <a:t>(02min)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3888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2DE24-21DF-1874-7257-CF269ACE7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4D7609C-39A4-6F94-C183-BABABDE42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5051" y="286550"/>
            <a:ext cx="605086" cy="60508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E190A1E-94D3-EE8A-BD44-3FB6CEE274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810" y="2486493"/>
            <a:ext cx="11462327" cy="188501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784D434-D62F-355A-D188-44C394C85CCE}"/>
              </a:ext>
            </a:extLst>
          </p:cNvPr>
          <p:cNvSpPr txBox="1"/>
          <p:nvPr/>
        </p:nvSpPr>
        <p:spPr>
          <a:xfrm>
            <a:off x="1016294" y="337236"/>
            <a:ext cx="10121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bg1">
                    <a:lumMod val="65000"/>
                  </a:schemeClr>
                </a:solidFill>
              </a:rPr>
              <a:t>Demander aux élèves de remplir la grille d’autoévaluation.</a:t>
            </a:r>
          </a:p>
        </p:txBody>
      </p:sp>
    </p:spTree>
    <p:extLst>
      <p:ext uri="{BB962C8B-B14F-4D97-AF65-F5344CB8AC3E}">
        <p14:creationId xmlns:p14="http://schemas.microsoft.com/office/powerpoint/2010/main" val="7086577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141;p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48856" y="1901081"/>
            <a:ext cx="3711575" cy="37115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C’est la fin de notre séance. N’oubliez pas de réviser votre leçon et de terminer vos devoirs!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10829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/>
              <a:t>Bonjour! Prêts pour démarrer notre séance? Allons-y!</a:t>
            </a:r>
          </a:p>
        </p:txBody>
      </p:sp>
      <p:pic>
        <p:nvPicPr>
          <p:cNvPr id="4" name="Google Shape;5926;p4" descr="Une fusée Soyouz décolle vers l'ISS avec un Russe et un Américain à bord, fusée  qui décolle - heartfeltfuneralcompany.co.uk"/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753500" y="1707545"/>
            <a:ext cx="4066494" cy="4029613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0722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AF1AB-FCEB-1D38-73FD-12500C6D4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060800-4A60-8A80-4C20-9F20978EA8C9}"/>
              </a:ext>
            </a:extLst>
          </p:cNvPr>
          <p:cNvSpPr txBox="1"/>
          <p:nvPr/>
        </p:nvSpPr>
        <p:spPr>
          <a:xfrm>
            <a:off x="1081516" y="366680"/>
            <a:ext cx="94529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altLang="fr-FR" sz="2000" b="1" dirty="0">
                <a:solidFill>
                  <a:schemeClr val="bg2">
                    <a:lumMod val="50000"/>
                  </a:schemeClr>
                </a:solidFill>
              </a:rPr>
              <a:t>À la fin de cette séance, vous serez capables de:</a:t>
            </a:r>
          </a:p>
        </p:txBody>
      </p:sp>
      <p:sp>
        <p:nvSpPr>
          <p:cNvPr id="9" name="Google Shape;2054;p38">
            <a:extLst>
              <a:ext uri="{FF2B5EF4-FFF2-40B4-BE49-F238E27FC236}">
                <a16:creationId xmlns:a16="http://schemas.microsoft.com/office/drawing/2014/main" id="{CF0E2FDE-4097-9541-ACE7-CAF15B9272D2}"/>
              </a:ext>
            </a:extLst>
          </p:cNvPr>
          <p:cNvSpPr/>
          <p:nvPr/>
        </p:nvSpPr>
        <p:spPr>
          <a:xfrm>
            <a:off x="796095" y="2089642"/>
            <a:ext cx="10599809" cy="96786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pic>
        <p:nvPicPr>
          <p:cNvPr id="15" name="Image 15">
            <a:extLst>
              <a:ext uri="{FF2B5EF4-FFF2-40B4-BE49-F238E27FC236}">
                <a16:creationId xmlns:a16="http://schemas.microsoft.com/office/drawing/2014/main" id="{BF8C0088-CA7F-FC69-49BC-01223C8981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74" y="1940174"/>
            <a:ext cx="805544" cy="805544"/>
          </a:xfrm>
          <a:prstGeom prst="rect">
            <a:avLst/>
          </a:prstGeom>
          <a:ln>
            <a:noFill/>
          </a:ln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B415AAF-F169-BEC4-8523-C26AE4A6C76B}"/>
              </a:ext>
            </a:extLst>
          </p:cNvPr>
          <p:cNvSpPr txBox="1"/>
          <p:nvPr/>
        </p:nvSpPr>
        <p:spPr>
          <a:xfrm>
            <a:off x="1269718" y="2311962"/>
            <a:ext cx="10028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800" b="1" dirty="0">
                <a:solidFill>
                  <a:srgbClr val="0A25AE"/>
                </a:solidFill>
              </a:rPr>
              <a:t>Construire un tableau simple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0B1369F-59C1-6DED-E2C8-BFA8B14918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9574" y="217212"/>
            <a:ext cx="699046" cy="699046"/>
          </a:xfrm>
          <a:prstGeom prst="rect">
            <a:avLst/>
          </a:prstGeom>
        </p:spPr>
      </p:pic>
      <p:sp>
        <p:nvSpPr>
          <p:cNvPr id="4" name="Rectangle : avec coin arrondi 3">
            <a:extLst>
              <a:ext uri="{FF2B5EF4-FFF2-40B4-BE49-F238E27FC236}">
                <a16:creationId xmlns:a16="http://schemas.microsoft.com/office/drawing/2014/main" id="{26A410A5-DDAD-4308-309E-E75AA2D82A93}"/>
              </a:ext>
            </a:extLst>
          </p:cNvPr>
          <p:cNvSpPr/>
          <p:nvPr/>
        </p:nvSpPr>
        <p:spPr>
          <a:xfrm>
            <a:off x="671373" y="4112387"/>
            <a:ext cx="3717757" cy="552873"/>
          </a:xfrm>
          <a:prstGeom prst="round1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bg1"/>
                </a:solidFill>
              </a:rPr>
              <a:t>Critères de réussite</a:t>
            </a:r>
            <a:endParaRPr lang="fr-MA" sz="2800" dirty="0">
              <a:solidFill>
                <a:schemeClr val="bg1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54E4AA9-BA5C-A74B-3231-C22A77765F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64" y="3833772"/>
            <a:ext cx="613301" cy="61330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EA45447-8582-3032-8D8A-B9BFB820238C}"/>
              </a:ext>
            </a:extLst>
          </p:cNvPr>
          <p:cNvSpPr txBox="1"/>
          <p:nvPr/>
        </p:nvSpPr>
        <p:spPr>
          <a:xfrm>
            <a:off x="635275" y="4832413"/>
            <a:ext cx="10728945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173736" marR="0" indent="-173736" algn="l" rtl="0" eaLnBrk="1" fontAlgn="auto" latinLnBrk="0" hangingPunct="1">
              <a:buClrTx/>
              <a:buSzPts val="1200"/>
              <a:buFont typeface="Wingdings" panose="05000000000000000000" pitchFamily="2" charset="2"/>
              <a:buChar char="ü"/>
            </a:pPr>
            <a:r>
              <a:rPr lang="fr-FR" b="1" kern="100" dirty="0">
                <a:latin typeface="Calibri" panose="020F0502020204030204" pitchFamily="34" charset="0"/>
              </a:rPr>
              <a:t>Identifier les variables</a:t>
            </a:r>
            <a:r>
              <a:rPr lang="fr-FR" b="1" i="0" u="none" strike="noStrike" kern="100" dirty="0">
                <a:effectLst/>
                <a:latin typeface="Calibri" panose="020F0502020204030204" pitchFamily="34" charset="0"/>
              </a:rPr>
              <a:t>.</a:t>
            </a:r>
            <a:endParaRPr lang="en-US" dirty="0">
              <a:latin typeface="Arial" panose="020B0604020202020204" pitchFamily="34" charset="0"/>
            </a:endParaRPr>
          </a:p>
          <a:p>
            <a:pPr marL="173736" marR="0" indent="-173736" algn="l" rtl="0" eaLnBrk="1" fontAlgn="auto" latinLnBrk="0" hangingPunct="1">
              <a:buClrTx/>
              <a:buSzPts val="1200"/>
              <a:buFont typeface="Wingdings" panose="05000000000000000000" pitchFamily="2" charset="2"/>
              <a:buChar char="ü"/>
            </a:pPr>
            <a:r>
              <a:rPr lang="fr-FR" b="1" i="0" u="none" strike="noStrike" kern="1200" dirty="0">
                <a:effectLst/>
                <a:latin typeface="Calibri" panose="020F0502020204030204" pitchFamily="34" charset="0"/>
              </a:rPr>
              <a:t>Construire un tableau simple.</a:t>
            </a:r>
            <a:endParaRPr lang="en-US" dirty="0">
              <a:latin typeface="Arial" panose="020B0604020202020204" pitchFamily="34" charset="0"/>
            </a:endParaRPr>
          </a:p>
          <a:p>
            <a:pPr marL="173736" marR="0" indent="-173736" algn="l" rtl="0" eaLnBrk="1" fontAlgn="auto" latinLnBrk="0" hangingPunct="1">
              <a:buClrTx/>
              <a:buSzPts val="1200"/>
              <a:buFont typeface="Wingdings" panose="05000000000000000000" pitchFamily="2" charset="2"/>
              <a:buChar char="ü"/>
            </a:pPr>
            <a:r>
              <a:rPr lang="fr-FR" b="1" i="0" u="none" strike="noStrike" kern="1200" dirty="0">
                <a:effectLst/>
                <a:latin typeface="Calibri" panose="020F0502020204030204" pitchFamily="34" charset="0"/>
              </a:rPr>
              <a:t>Donner un titre au tableau.</a:t>
            </a:r>
          </a:p>
        </p:txBody>
      </p:sp>
    </p:spTree>
    <p:extLst>
      <p:ext uri="{BB962C8B-B14F-4D97-AF65-F5344CB8AC3E}">
        <p14:creationId xmlns:p14="http://schemas.microsoft.com/office/powerpoint/2010/main" val="2971247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B175B-0225-A677-ECF0-B21EEFFAB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97B1872-7B52-8472-52DF-A161FE44D49C}"/>
              </a:ext>
            </a:extLst>
          </p:cNvPr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23" name="Rectangle : coins arrondis 10">
              <a:extLst>
                <a:ext uri="{FF2B5EF4-FFF2-40B4-BE49-F238E27FC236}">
                  <a16:creationId xmlns:a16="http://schemas.microsoft.com/office/drawing/2014/main" id="{8E2A7A16-7B9A-69B8-6869-8EEB10BBD7F6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D396D0F-A7D5-E958-1DAA-E31D2EDE6120}"/>
                </a:ext>
              </a:extLst>
            </p:cNvPr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898ED2F-0A53-C139-DF2E-F1070E0C61A5}"/>
                </a:ext>
              </a:extLst>
            </p:cNvPr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BB3F6BCB-1765-9E87-C172-9FE7EC06D483}"/>
              </a:ext>
            </a:extLst>
          </p:cNvPr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4DDFB7-FBE1-BF04-596D-ABC84C27FB24}"/>
              </a:ext>
            </a:extLst>
          </p:cNvPr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7" name="Right Triangle 16">
            <a:extLst>
              <a:ext uri="{FF2B5EF4-FFF2-40B4-BE49-F238E27FC236}">
                <a16:creationId xmlns:a16="http://schemas.microsoft.com/office/drawing/2014/main" id="{A02C320D-AC50-5DAD-AA33-3DED3FF30BF1}"/>
              </a:ext>
            </a:extLst>
          </p:cNvPr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2094812-08F9-F9CE-3C06-30919B4E6E97}"/>
              </a:ext>
            </a:extLst>
          </p:cNvPr>
          <p:cNvSpPr/>
          <p:nvPr/>
        </p:nvSpPr>
        <p:spPr>
          <a:xfrm>
            <a:off x="2213177" y="1909802"/>
            <a:ext cx="585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85D36191-57A0-EEFA-FED9-E7AD2A8CAFA8}"/>
              </a:ext>
            </a:extLst>
          </p:cNvPr>
          <p:cNvSpPr txBox="1"/>
          <p:nvPr/>
        </p:nvSpPr>
        <p:spPr>
          <a:xfrm>
            <a:off x="2570723" y="3118845"/>
            <a:ext cx="7390463" cy="1752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5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Moment de récupération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5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(05 min)</a:t>
            </a:r>
            <a:endParaRPr lang="ar-MA" sz="5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BF6A462-53E4-FCE6-07A3-C5CA1E729C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590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77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8A818C30-1BA2-5EB6-E375-4D242CAD0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ZoneTexte 26">
            <a:extLst>
              <a:ext uri="{FF2B5EF4-FFF2-40B4-BE49-F238E27FC236}">
                <a16:creationId xmlns:a16="http://schemas.microsoft.com/office/drawing/2014/main" id="{21C127B4-9EB8-63A1-7833-8637525C0FF7}"/>
              </a:ext>
            </a:extLst>
          </p:cNvPr>
          <p:cNvSpPr txBox="1"/>
          <p:nvPr/>
        </p:nvSpPr>
        <p:spPr>
          <a:xfrm>
            <a:off x="727486" y="1381077"/>
            <a:ext cx="6782388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just" defTabSz="457200">
              <a:buClrTx/>
              <a:defRPr/>
            </a:pPr>
            <a:r>
              <a:rPr lang="fr-FR" sz="200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document suivant présente </a:t>
            </a:r>
            <a:r>
              <a:rPr lang="fr-FR" sz="20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nombre de tubercules </a:t>
            </a:r>
            <a:r>
              <a:rPr lang="fr-FR" sz="200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des plantules de pomme de terre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F1A11CED-7D83-52CA-1A49-FD4372AD264D}"/>
              </a:ext>
            </a:extLst>
          </p:cNvPr>
          <p:cNvSpPr txBox="1"/>
          <p:nvPr/>
        </p:nvSpPr>
        <p:spPr>
          <a:xfrm>
            <a:off x="7909003" y="1188161"/>
            <a:ext cx="38819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457200">
              <a:buClrTx/>
              <a:defRPr/>
            </a:pPr>
            <a:r>
              <a:rPr kumimoji="0" lang="fr-FR" sz="24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fr-FR" sz="2400" b="1" dirty="0"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Choisissez la bonne réponse.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3A705206-7755-5C8D-4921-A21DDCE23143}"/>
              </a:ext>
            </a:extLst>
          </p:cNvPr>
          <p:cNvSpPr txBox="1"/>
          <p:nvPr/>
        </p:nvSpPr>
        <p:spPr>
          <a:xfrm>
            <a:off x="1066059" y="280220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2400" b="1" dirty="0">
                <a:solidFill>
                  <a:srgbClr val="44546A"/>
                </a:solidFill>
                <a:latin typeface="Calibri" panose="020F0502020204030204"/>
              </a:rPr>
              <a:t>Répondez à la question suivante.</a:t>
            </a:r>
          </a:p>
        </p:txBody>
      </p:sp>
      <p:pic>
        <p:nvPicPr>
          <p:cNvPr id="38" name="Picture 2" descr="Ardoise tablette à dessins Buki | Ecoterre">
            <a:extLst>
              <a:ext uri="{FF2B5EF4-FFF2-40B4-BE49-F238E27FC236}">
                <a16:creationId xmlns:a16="http://schemas.microsoft.com/office/drawing/2014/main" id="{9EF909C3-2DD7-D7C1-CD61-FE75D94A20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03795480-DF60-5046-BBB2-11CB2632AE12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Inviter les élèves à répondre sur les ardoises.</a:t>
            </a: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AFF9281D-AD95-2D48-8860-4B39FCD05C5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640" t="6896" r="2159" b="42747"/>
          <a:stretch>
            <a:fillRect/>
          </a:stretch>
        </p:blipFill>
        <p:spPr>
          <a:xfrm>
            <a:off x="354016" y="2234201"/>
            <a:ext cx="7421903" cy="2934875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0B96CA41-B008-D1E1-CC22-B8C330676B7B}"/>
              </a:ext>
            </a:extLst>
          </p:cNvPr>
          <p:cNvSpPr txBox="1"/>
          <p:nvPr/>
        </p:nvSpPr>
        <p:spPr>
          <a:xfrm>
            <a:off x="7672237" y="2164396"/>
            <a:ext cx="43554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Les variables étudiées dans cet exemple sont:</a:t>
            </a:r>
            <a:endParaRPr lang="fr-FR" sz="2400" spc="-50" dirty="0">
              <a:solidFill>
                <a:srgbClr val="231F20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43" name="object 79">
            <a:extLst>
              <a:ext uri="{FF2B5EF4-FFF2-40B4-BE49-F238E27FC236}">
                <a16:creationId xmlns:a16="http://schemas.microsoft.com/office/drawing/2014/main" id="{F1F4F9E9-CF90-B3DA-99D2-53A04D69B0EC}"/>
              </a:ext>
            </a:extLst>
          </p:cNvPr>
          <p:cNvSpPr txBox="1"/>
          <p:nvPr/>
        </p:nvSpPr>
        <p:spPr>
          <a:xfrm>
            <a:off x="8305007" y="3263270"/>
            <a:ext cx="371053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a</a:t>
            </a:r>
            <a:r>
              <a:rPr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r>
              <a:rPr sz="2400" b="1" spc="-15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fr-FR" sz="2400" noProof="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Le nombre de tubercules</a:t>
            </a:r>
            <a:endParaRPr lang="fr-FR" sz="2400" noProof="0" dirty="0">
              <a:latin typeface="Aptos" panose="020B0004020202020204" pitchFamily="34" charset="0"/>
              <a:cs typeface="Calibri"/>
            </a:endParaRPr>
          </a:p>
        </p:txBody>
      </p:sp>
      <p:sp>
        <p:nvSpPr>
          <p:cNvPr id="44" name="object 79">
            <a:extLst>
              <a:ext uri="{FF2B5EF4-FFF2-40B4-BE49-F238E27FC236}">
                <a16:creationId xmlns:a16="http://schemas.microsoft.com/office/drawing/2014/main" id="{0BBD0147-0665-639B-D0ED-2068E2D179B8}"/>
              </a:ext>
            </a:extLst>
          </p:cNvPr>
          <p:cNvSpPr txBox="1"/>
          <p:nvPr/>
        </p:nvSpPr>
        <p:spPr>
          <a:xfrm>
            <a:off x="8469295" y="4629500"/>
            <a:ext cx="354624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c</a:t>
            </a:r>
            <a:r>
              <a:rPr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r>
              <a:rPr sz="2400" b="1" spc="-15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fr-FR" sz="2400" spc="-15" dirty="0">
                <a:solidFill>
                  <a:srgbClr val="242021"/>
                </a:solidFill>
                <a:latin typeface="Aptos" panose="020B0004020202020204" pitchFamily="34" charset="0"/>
                <a:cs typeface="Calibri"/>
              </a:rPr>
              <a:t>L’âge de la plantule</a:t>
            </a:r>
            <a:endParaRPr sz="2400" dirty="0"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45" name="object 30">
            <a:extLst>
              <a:ext uri="{FF2B5EF4-FFF2-40B4-BE49-F238E27FC236}">
                <a16:creationId xmlns:a16="http://schemas.microsoft.com/office/drawing/2014/main" id="{81FBF381-027C-6BEE-5AA9-412F41513411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76362" y="3206635"/>
            <a:ext cx="523588" cy="521740"/>
          </a:xfrm>
          <a:prstGeom prst="rect">
            <a:avLst/>
          </a:prstGeom>
        </p:spPr>
      </p:pic>
      <p:pic>
        <p:nvPicPr>
          <p:cNvPr id="46" name="object 30">
            <a:extLst>
              <a:ext uri="{FF2B5EF4-FFF2-40B4-BE49-F238E27FC236}">
                <a16:creationId xmlns:a16="http://schemas.microsoft.com/office/drawing/2014/main" id="{FC1CDB4B-FA89-18C4-8648-556C7027CA54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76362" y="3868168"/>
            <a:ext cx="523588" cy="521740"/>
          </a:xfrm>
          <a:prstGeom prst="rect">
            <a:avLst/>
          </a:prstGeom>
        </p:spPr>
      </p:pic>
      <p:sp>
        <p:nvSpPr>
          <p:cNvPr id="47" name="object 79">
            <a:extLst>
              <a:ext uri="{FF2B5EF4-FFF2-40B4-BE49-F238E27FC236}">
                <a16:creationId xmlns:a16="http://schemas.microsoft.com/office/drawing/2014/main" id="{F7CDB3FC-736B-C1D1-67AA-EE91500FD0C1}"/>
              </a:ext>
            </a:extLst>
          </p:cNvPr>
          <p:cNvSpPr txBox="1"/>
          <p:nvPr/>
        </p:nvSpPr>
        <p:spPr>
          <a:xfrm>
            <a:off x="8387150" y="3891156"/>
            <a:ext cx="354624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b</a:t>
            </a:r>
            <a:r>
              <a:rPr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r>
              <a:rPr sz="2400" b="1" spc="-15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fr-FR" sz="2400" spc="-15" dirty="0">
                <a:solidFill>
                  <a:srgbClr val="242021"/>
                </a:solidFill>
                <a:latin typeface="Aptos" panose="020B0004020202020204" pitchFamily="34" charset="0"/>
                <a:cs typeface="Calibri"/>
              </a:rPr>
              <a:t>Le nombre de feuilles</a:t>
            </a:r>
            <a:endParaRPr sz="2400" dirty="0"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48" name="object 30">
            <a:extLst>
              <a:ext uri="{FF2B5EF4-FFF2-40B4-BE49-F238E27FC236}">
                <a16:creationId xmlns:a16="http://schemas.microsoft.com/office/drawing/2014/main" id="{DA632977-E465-0463-CB17-ADA4740AFF39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84384" y="4549954"/>
            <a:ext cx="523588" cy="521740"/>
          </a:xfrm>
          <a:prstGeom prst="rect">
            <a:avLst/>
          </a:prstGeom>
        </p:spPr>
      </p:pic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2140D85C-5741-0804-F8A3-BC9E49A7F368}"/>
              </a:ext>
            </a:extLst>
          </p:cNvPr>
          <p:cNvSpPr/>
          <p:nvPr/>
        </p:nvSpPr>
        <p:spPr>
          <a:xfrm>
            <a:off x="354016" y="1123993"/>
            <a:ext cx="7370445" cy="412177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511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29D59683-7D3E-3CDB-1949-5BCE7E21C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ZoneTexte 26">
            <a:extLst>
              <a:ext uri="{FF2B5EF4-FFF2-40B4-BE49-F238E27FC236}">
                <a16:creationId xmlns:a16="http://schemas.microsoft.com/office/drawing/2014/main" id="{BBE1CFEB-426D-CAF1-3921-9D3F1446434D}"/>
              </a:ext>
            </a:extLst>
          </p:cNvPr>
          <p:cNvSpPr txBox="1"/>
          <p:nvPr/>
        </p:nvSpPr>
        <p:spPr>
          <a:xfrm>
            <a:off x="727486" y="1381077"/>
            <a:ext cx="6782388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just" defTabSz="457200">
              <a:buClrTx/>
              <a:defRPr/>
            </a:pPr>
            <a:r>
              <a:rPr lang="fr-FR" sz="200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document suivant présente </a:t>
            </a:r>
            <a:r>
              <a:rPr lang="fr-FR" sz="20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nombre de tubercules </a:t>
            </a:r>
            <a:r>
              <a:rPr lang="fr-FR" sz="200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des plantules de pomme de terre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BABD60A2-6FAF-B8B3-3877-94DB652DDC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640" t="6896" r="2159" b="42747"/>
          <a:stretch>
            <a:fillRect/>
          </a:stretch>
        </p:blipFill>
        <p:spPr>
          <a:xfrm>
            <a:off x="354016" y="2234201"/>
            <a:ext cx="7421903" cy="2934875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7865BF8-2B78-851C-BCF2-4C63778F70EE}"/>
              </a:ext>
            </a:extLst>
          </p:cNvPr>
          <p:cNvSpPr txBox="1"/>
          <p:nvPr/>
        </p:nvSpPr>
        <p:spPr>
          <a:xfrm>
            <a:off x="7672237" y="2164396"/>
            <a:ext cx="43554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Les variables étudiées dans cet exemple sont:</a:t>
            </a:r>
            <a:endParaRPr lang="fr-FR" sz="2400" spc="-50" dirty="0">
              <a:solidFill>
                <a:srgbClr val="231F20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43" name="object 79">
            <a:extLst>
              <a:ext uri="{FF2B5EF4-FFF2-40B4-BE49-F238E27FC236}">
                <a16:creationId xmlns:a16="http://schemas.microsoft.com/office/drawing/2014/main" id="{F5FDF522-F52E-7F8F-4CF4-AB2082AC8B5F}"/>
              </a:ext>
            </a:extLst>
          </p:cNvPr>
          <p:cNvSpPr txBox="1"/>
          <p:nvPr/>
        </p:nvSpPr>
        <p:spPr>
          <a:xfrm>
            <a:off x="8305007" y="3263270"/>
            <a:ext cx="371053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a</a:t>
            </a:r>
            <a:r>
              <a:rPr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r>
              <a:rPr sz="2400" b="1" spc="-15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fr-FR" sz="2400" noProof="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Le nombre de tubercules</a:t>
            </a:r>
            <a:endParaRPr lang="fr-FR" sz="2400" noProof="0" dirty="0">
              <a:latin typeface="Aptos" panose="020B0004020202020204" pitchFamily="34" charset="0"/>
              <a:cs typeface="Calibri"/>
            </a:endParaRPr>
          </a:p>
        </p:txBody>
      </p:sp>
      <p:sp>
        <p:nvSpPr>
          <p:cNvPr id="44" name="object 79">
            <a:extLst>
              <a:ext uri="{FF2B5EF4-FFF2-40B4-BE49-F238E27FC236}">
                <a16:creationId xmlns:a16="http://schemas.microsoft.com/office/drawing/2014/main" id="{043F2738-288B-2E23-79AA-C7FA08499621}"/>
              </a:ext>
            </a:extLst>
          </p:cNvPr>
          <p:cNvSpPr txBox="1"/>
          <p:nvPr/>
        </p:nvSpPr>
        <p:spPr>
          <a:xfrm>
            <a:off x="8469295" y="4629500"/>
            <a:ext cx="354624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c</a:t>
            </a:r>
            <a:r>
              <a:rPr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r>
              <a:rPr sz="2400" b="1" spc="-15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fr-FR" sz="2400" spc="-15" dirty="0">
                <a:solidFill>
                  <a:srgbClr val="242021"/>
                </a:solidFill>
                <a:latin typeface="Aptos" panose="020B0004020202020204" pitchFamily="34" charset="0"/>
                <a:cs typeface="Calibri"/>
              </a:rPr>
              <a:t>L’âge de la plantule</a:t>
            </a:r>
            <a:endParaRPr sz="2400" dirty="0"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45" name="object 30">
            <a:extLst>
              <a:ext uri="{FF2B5EF4-FFF2-40B4-BE49-F238E27FC236}">
                <a16:creationId xmlns:a16="http://schemas.microsoft.com/office/drawing/2014/main" id="{2F51872F-10C2-FE1B-3A00-815B2BFCCF8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76362" y="3206635"/>
            <a:ext cx="523588" cy="521740"/>
          </a:xfrm>
          <a:prstGeom prst="rect">
            <a:avLst/>
          </a:prstGeom>
        </p:spPr>
      </p:pic>
      <p:pic>
        <p:nvPicPr>
          <p:cNvPr id="46" name="object 30">
            <a:extLst>
              <a:ext uri="{FF2B5EF4-FFF2-40B4-BE49-F238E27FC236}">
                <a16:creationId xmlns:a16="http://schemas.microsoft.com/office/drawing/2014/main" id="{1D5A31A8-2E74-886D-96E3-407971F56DA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76362" y="3868168"/>
            <a:ext cx="523588" cy="521740"/>
          </a:xfrm>
          <a:prstGeom prst="rect">
            <a:avLst/>
          </a:prstGeom>
        </p:spPr>
      </p:pic>
      <p:sp>
        <p:nvSpPr>
          <p:cNvPr id="47" name="object 79">
            <a:extLst>
              <a:ext uri="{FF2B5EF4-FFF2-40B4-BE49-F238E27FC236}">
                <a16:creationId xmlns:a16="http://schemas.microsoft.com/office/drawing/2014/main" id="{A22C3772-B1BA-F95D-536E-B1B4C53D0DA7}"/>
              </a:ext>
            </a:extLst>
          </p:cNvPr>
          <p:cNvSpPr txBox="1"/>
          <p:nvPr/>
        </p:nvSpPr>
        <p:spPr>
          <a:xfrm>
            <a:off x="8387150" y="3891156"/>
            <a:ext cx="354624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b</a:t>
            </a:r>
            <a:r>
              <a:rPr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r>
              <a:rPr sz="2400" b="1" spc="-15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fr-FR" sz="2400" spc="-15" dirty="0">
                <a:solidFill>
                  <a:srgbClr val="242021"/>
                </a:solidFill>
                <a:latin typeface="Aptos" panose="020B0004020202020204" pitchFamily="34" charset="0"/>
                <a:cs typeface="Calibri"/>
              </a:rPr>
              <a:t>Le nombre de feuille</a:t>
            </a:r>
            <a:endParaRPr sz="2400" dirty="0"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48" name="object 30">
            <a:extLst>
              <a:ext uri="{FF2B5EF4-FFF2-40B4-BE49-F238E27FC236}">
                <a16:creationId xmlns:a16="http://schemas.microsoft.com/office/drawing/2014/main" id="{D9114DFE-5087-72A3-0975-73365195B37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84384" y="4549954"/>
            <a:ext cx="523588" cy="521740"/>
          </a:xfrm>
          <a:prstGeom prst="rect">
            <a:avLst/>
          </a:prstGeom>
        </p:spPr>
      </p:pic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77D1D4B4-DCD2-C290-EB69-F58EE38D0A78}"/>
              </a:ext>
            </a:extLst>
          </p:cNvPr>
          <p:cNvSpPr/>
          <p:nvPr/>
        </p:nvSpPr>
        <p:spPr>
          <a:xfrm>
            <a:off x="354016" y="1123993"/>
            <a:ext cx="7370445" cy="412177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FC8FF2C-5F10-32B4-514E-4307610FA9EA}"/>
              </a:ext>
            </a:extLst>
          </p:cNvPr>
          <p:cNvSpPr txBox="1"/>
          <p:nvPr/>
        </p:nvSpPr>
        <p:spPr>
          <a:xfrm>
            <a:off x="1157499" y="359394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2400" b="1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Voici la réponse.</a:t>
            </a:r>
          </a:p>
        </p:txBody>
      </p:sp>
      <p:pic>
        <p:nvPicPr>
          <p:cNvPr id="6" name="Image 3">
            <a:extLst>
              <a:ext uri="{FF2B5EF4-FFF2-40B4-BE49-F238E27FC236}">
                <a16:creationId xmlns:a16="http://schemas.microsoft.com/office/drawing/2014/main" id="{4096DB63-5760-2EBE-B0AF-69F3F8F29B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E99906F-57F7-76BD-A5C0-4F0C84DF0509}"/>
              </a:ext>
            </a:extLst>
          </p:cNvPr>
          <p:cNvSpPr txBox="1"/>
          <p:nvPr/>
        </p:nvSpPr>
        <p:spPr>
          <a:xfrm>
            <a:off x="7712194" y="2900631"/>
            <a:ext cx="5235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i="0" dirty="0">
                <a:solidFill>
                  <a:srgbClr val="FF0000"/>
                </a:solidFill>
                <a:effectLst/>
                <a:latin typeface="Google Sans"/>
              </a:rPr>
              <a:t>✓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E7AD3A-27FF-0CEB-ABE3-5B4427BB4007}"/>
              </a:ext>
            </a:extLst>
          </p:cNvPr>
          <p:cNvSpPr txBox="1"/>
          <p:nvPr/>
        </p:nvSpPr>
        <p:spPr>
          <a:xfrm>
            <a:off x="7760320" y="4200035"/>
            <a:ext cx="5235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i="0" dirty="0">
                <a:solidFill>
                  <a:srgbClr val="FF0000"/>
                </a:solidFill>
                <a:effectLst/>
                <a:latin typeface="Google Sans"/>
              </a:rPr>
              <a:t>✓</a:t>
            </a:r>
            <a:endParaRPr lang="en-US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342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C9CEAAEF-447A-DF12-D6F4-D3CDDF296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ZoneTexte 26">
            <a:extLst>
              <a:ext uri="{FF2B5EF4-FFF2-40B4-BE49-F238E27FC236}">
                <a16:creationId xmlns:a16="http://schemas.microsoft.com/office/drawing/2014/main" id="{E7FBC5A3-E53D-25C5-7562-AF7BBE872A2B}"/>
              </a:ext>
            </a:extLst>
          </p:cNvPr>
          <p:cNvSpPr txBox="1"/>
          <p:nvPr/>
        </p:nvSpPr>
        <p:spPr>
          <a:xfrm>
            <a:off x="727486" y="1381077"/>
            <a:ext cx="6782388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just" defTabSz="457200">
              <a:buClrTx/>
              <a:defRPr/>
            </a:pPr>
            <a:r>
              <a:rPr lang="fr-FR" sz="200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document suivant présente </a:t>
            </a:r>
            <a:r>
              <a:rPr lang="fr-FR" sz="20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nombre de tubercules </a:t>
            </a:r>
            <a:r>
              <a:rPr lang="fr-FR" sz="200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des plantules de pomme de terre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CEB9DCE3-9CF4-9FEB-0589-12FF092154CF}"/>
              </a:ext>
            </a:extLst>
          </p:cNvPr>
          <p:cNvSpPr txBox="1"/>
          <p:nvPr/>
        </p:nvSpPr>
        <p:spPr>
          <a:xfrm>
            <a:off x="7909003" y="1188161"/>
            <a:ext cx="38819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fr-FR" sz="24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fr-FR" sz="2400" b="1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Déterminez le nombre de colonnes et de lignes du tableau correspondant à ce cas</a:t>
            </a:r>
            <a:r>
              <a:rPr lang="fr-FR" sz="2400" b="1" dirty="0"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9E639EFE-20E2-592A-1C44-B3E79A3347D8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Inviter les élèves à </a:t>
            </a:r>
            <a:r>
              <a:rPr lang="fr-FR" kern="0" dirty="0">
                <a:solidFill>
                  <a:prstClr val="white">
                    <a:lumMod val="65000"/>
                  </a:prstClr>
                </a:solidFill>
              </a:rPr>
              <a:t>passer au tableau pour répondre</a:t>
            </a:r>
            <a:r>
              <a:rPr kumimoji="0" lang="fr-FR" sz="1800" b="0" i="1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.</a:t>
            </a: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52001057-C0EC-9D3E-C14C-9B0D57A613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640" t="6896" r="2159" b="42747"/>
          <a:stretch>
            <a:fillRect/>
          </a:stretch>
        </p:blipFill>
        <p:spPr>
          <a:xfrm>
            <a:off x="354016" y="2234201"/>
            <a:ext cx="7421903" cy="2934875"/>
          </a:xfrm>
          <a:prstGeom prst="rect">
            <a:avLst/>
          </a:prstGeom>
        </p:spPr>
      </p:pic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3C3D7A94-5330-FF64-AE86-DA88224B33FB}"/>
              </a:ext>
            </a:extLst>
          </p:cNvPr>
          <p:cNvSpPr/>
          <p:nvPr/>
        </p:nvSpPr>
        <p:spPr>
          <a:xfrm>
            <a:off x="354016" y="1123993"/>
            <a:ext cx="7370445" cy="412177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41DEE2-3285-AC1A-F309-0A66D622CDE6}"/>
              </a:ext>
            </a:extLst>
          </p:cNvPr>
          <p:cNvSpPr txBox="1"/>
          <p:nvPr/>
        </p:nvSpPr>
        <p:spPr>
          <a:xfrm>
            <a:off x="1084698" y="309899"/>
            <a:ext cx="10503281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2400" b="1" dirty="0">
                <a:solidFill>
                  <a:srgbClr val="44546A"/>
                </a:solidFill>
                <a:latin typeface="Calibri" panose="020F0502020204030204"/>
              </a:rPr>
              <a:t>Voici une deuxième question.</a:t>
            </a:r>
          </a:p>
        </p:txBody>
      </p:sp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3ED553A7-3839-3FEF-84F6-378580726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997" y="236766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129FA0-46E2-0E69-F27B-F9D1B15E167D}"/>
              </a:ext>
            </a:extLst>
          </p:cNvPr>
          <p:cNvSpPr txBox="1"/>
          <p:nvPr/>
        </p:nvSpPr>
        <p:spPr>
          <a:xfrm>
            <a:off x="7672237" y="2768559"/>
            <a:ext cx="43554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- Le nombre de lignes est : ……………………………………………………………………………………</a:t>
            </a:r>
            <a:endParaRPr lang="fr-FR" sz="2400" spc="-50" dirty="0">
              <a:solidFill>
                <a:srgbClr val="231F20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A572185-34D6-4B9F-17A2-2D891008A452}"/>
              </a:ext>
            </a:extLst>
          </p:cNvPr>
          <p:cNvSpPr txBox="1"/>
          <p:nvPr/>
        </p:nvSpPr>
        <p:spPr>
          <a:xfrm>
            <a:off x="7724461" y="4293601"/>
            <a:ext cx="43554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- Le nombre de colonnes est : ……………………………………………………………………………………</a:t>
            </a:r>
            <a:endParaRPr lang="fr-FR" sz="2400" spc="-50" dirty="0">
              <a:solidFill>
                <a:srgbClr val="231F20"/>
              </a:solidFill>
              <a:latin typeface="Aptos" panose="020B0004020202020204" pitchFamily="34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537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9FA8FBA2-9208-F19E-ADE3-E3863A4C4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ZoneTexte 26">
            <a:extLst>
              <a:ext uri="{FF2B5EF4-FFF2-40B4-BE49-F238E27FC236}">
                <a16:creationId xmlns:a16="http://schemas.microsoft.com/office/drawing/2014/main" id="{E030FC14-1702-BE94-7890-C5A7605DD8C5}"/>
              </a:ext>
            </a:extLst>
          </p:cNvPr>
          <p:cNvSpPr txBox="1"/>
          <p:nvPr/>
        </p:nvSpPr>
        <p:spPr>
          <a:xfrm>
            <a:off x="727486" y="1381077"/>
            <a:ext cx="6782388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just" defTabSz="457200">
              <a:buClrTx/>
              <a:defRPr/>
            </a:pPr>
            <a:r>
              <a:rPr lang="fr-FR" sz="200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document suivant présente </a:t>
            </a:r>
            <a:r>
              <a:rPr lang="fr-FR" sz="20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nombre de tubercules </a:t>
            </a:r>
            <a:r>
              <a:rPr lang="fr-FR" sz="200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des plantules de pomme de terre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548B4DE1-B2A7-6877-3843-1F8BC7D332AA}"/>
              </a:ext>
            </a:extLst>
          </p:cNvPr>
          <p:cNvSpPr txBox="1"/>
          <p:nvPr/>
        </p:nvSpPr>
        <p:spPr>
          <a:xfrm>
            <a:off x="7909003" y="1188161"/>
            <a:ext cx="38819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fr-FR" sz="24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fr-FR" sz="2400" b="1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Déterminez le nombre de colonnes et de lignes du tableau correspondant à ce cas</a:t>
            </a:r>
            <a:r>
              <a:rPr lang="fr-FR" sz="2400" b="1" dirty="0"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90E02E67-3AE2-4C61-5A4D-3379F94AB3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640" t="6896" r="2159" b="42747"/>
          <a:stretch>
            <a:fillRect/>
          </a:stretch>
        </p:blipFill>
        <p:spPr>
          <a:xfrm>
            <a:off x="354016" y="2234201"/>
            <a:ext cx="7421903" cy="2934875"/>
          </a:xfrm>
          <a:prstGeom prst="rect">
            <a:avLst/>
          </a:prstGeom>
        </p:spPr>
      </p:pic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415122F9-CAF7-A317-A52F-FAAE66C7F307}"/>
              </a:ext>
            </a:extLst>
          </p:cNvPr>
          <p:cNvSpPr/>
          <p:nvPr/>
        </p:nvSpPr>
        <p:spPr>
          <a:xfrm>
            <a:off x="354016" y="1123993"/>
            <a:ext cx="7370445" cy="412177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7BDCC92-D624-340E-00A4-5F81603EBFFC}"/>
              </a:ext>
            </a:extLst>
          </p:cNvPr>
          <p:cNvSpPr txBox="1"/>
          <p:nvPr/>
        </p:nvSpPr>
        <p:spPr>
          <a:xfrm>
            <a:off x="7672237" y="2768559"/>
            <a:ext cx="43554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- Le nombre de lignes est : ……………………………………………………………………………………</a:t>
            </a:r>
            <a:endParaRPr lang="fr-FR" sz="2400" spc="-50" dirty="0">
              <a:solidFill>
                <a:srgbClr val="231F20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722AA74-FEF8-B8A3-5F87-4C02FB53D255}"/>
              </a:ext>
            </a:extLst>
          </p:cNvPr>
          <p:cNvSpPr txBox="1"/>
          <p:nvPr/>
        </p:nvSpPr>
        <p:spPr>
          <a:xfrm>
            <a:off x="7724461" y="4293601"/>
            <a:ext cx="43554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- Le nombre de colonnes est : ……………………………………………………………………………………</a:t>
            </a:r>
            <a:endParaRPr lang="fr-FR" sz="2400" spc="-50" dirty="0">
              <a:solidFill>
                <a:srgbClr val="231F20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6" name="Google Shape;451;p20">
            <a:extLst>
              <a:ext uri="{FF2B5EF4-FFF2-40B4-BE49-F238E27FC236}">
                <a16:creationId xmlns:a16="http://schemas.microsoft.com/office/drawing/2014/main" id="{A2A0CCF9-2FBB-FB6E-38E1-CEFF950638D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0C671D7-C559-23FF-934B-845565597907}"/>
              </a:ext>
            </a:extLst>
          </p:cNvPr>
          <p:cNvSpPr txBox="1"/>
          <p:nvPr/>
        </p:nvSpPr>
        <p:spPr>
          <a:xfrm>
            <a:off x="1157499" y="359394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2400" b="1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Voici la réponse.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2A3DF4A-B37F-1DF8-90FE-931CF4B03671}"/>
              </a:ext>
            </a:extLst>
          </p:cNvPr>
          <p:cNvSpPr txBox="1"/>
          <p:nvPr/>
        </p:nvSpPr>
        <p:spPr>
          <a:xfrm>
            <a:off x="7941982" y="3082534"/>
            <a:ext cx="41193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nombre d’informations  +  1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= 5+1 = 6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307BD8D-65C8-579A-2F69-0F3CFE52028C}"/>
              </a:ext>
            </a:extLst>
          </p:cNvPr>
          <p:cNvSpPr txBox="1"/>
          <p:nvPr/>
        </p:nvSpPr>
        <p:spPr>
          <a:xfrm>
            <a:off x="8081818" y="4888959"/>
            <a:ext cx="41101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nombre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variables = 2</a:t>
            </a:r>
            <a:endParaRPr lang="fr-F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19883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Explicite[1]</Template>
  <TotalTime>10286</TotalTime>
  <Words>667</Words>
  <Application>Microsoft Office PowerPoint</Application>
  <PresentationFormat>Grand écran</PresentationFormat>
  <Paragraphs>110</Paragraphs>
  <Slides>21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21</vt:i4>
      </vt:variant>
    </vt:vector>
  </HeadingPairs>
  <TitlesOfParts>
    <vt:vector size="33" baseType="lpstr">
      <vt:lpstr>Aptos</vt:lpstr>
      <vt:lpstr>Arial</vt:lpstr>
      <vt:lpstr>Calibri</vt:lpstr>
      <vt:lpstr>Calibri (En-têtes)</vt:lpstr>
      <vt:lpstr>CenturyGothic-Bold</vt:lpstr>
      <vt:lpstr>Dosis</vt:lpstr>
      <vt:lpstr>Google Sans</vt:lpstr>
      <vt:lpstr>Hammersmith One</vt:lpstr>
      <vt:lpstr>Simplified Arabic</vt:lpstr>
      <vt:lpstr>Wingdings</vt:lpstr>
      <vt:lpstr>Thème Office</vt:lpstr>
      <vt:lpstr>Office Theme</vt:lpstr>
      <vt:lpstr>Présentation PowerPoint</vt:lpstr>
      <vt:lpstr>Ouverture de la séance  (02min)</vt:lpstr>
      <vt:lpstr>Bonjour! Prêts pour démarrer notre séance? Allons-y!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C’est la fin de notre séance. N’oubliez pas de réviser votre leçon et de terminer vos devoirs!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Ghali Fikri</dc:creator>
  <cp:lastModifiedBy>ahmed el annaoui</cp:lastModifiedBy>
  <cp:revision>785</cp:revision>
  <dcterms:created xsi:type="dcterms:W3CDTF">2024-06-05T08:36:02Z</dcterms:created>
  <dcterms:modified xsi:type="dcterms:W3CDTF">2025-09-12T17:20:14Z</dcterms:modified>
</cp:coreProperties>
</file>