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handoutMasterIdLst>
    <p:handoutMasterId r:id="rId82"/>
  </p:handoutMasterIdLst>
  <p:sldIdLst>
    <p:sldId id="308" r:id="rId2"/>
    <p:sldId id="288" r:id="rId3"/>
    <p:sldId id="289" r:id="rId4"/>
    <p:sldId id="286" r:id="rId5"/>
    <p:sldId id="282" r:id="rId6"/>
    <p:sldId id="371" r:id="rId7"/>
    <p:sldId id="290" r:id="rId8"/>
    <p:sldId id="292" r:id="rId9"/>
    <p:sldId id="293" r:id="rId10"/>
    <p:sldId id="258" r:id="rId11"/>
    <p:sldId id="294" r:id="rId12"/>
    <p:sldId id="256" r:id="rId13"/>
    <p:sldId id="265" r:id="rId14"/>
    <p:sldId id="296" r:id="rId15"/>
    <p:sldId id="285" r:id="rId16"/>
    <p:sldId id="260" r:id="rId17"/>
    <p:sldId id="271" r:id="rId18"/>
    <p:sldId id="267" r:id="rId19"/>
    <p:sldId id="268" r:id="rId20"/>
    <p:sldId id="281" r:id="rId21"/>
    <p:sldId id="279" r:id="rId22"/>
    <p:sldId id="283" r:id="rId23"/>
    <p:sldId id="277" r:id="rId24"/>
    <p:sldId id="287" r:id="rId25"/>
    <p:sldId id="321" r:id="rId26"/>
    <p:sldId id="276" r:id="rId27"/>
    <p:sldId id="270" r:id="rId28"/>
    <p:sldId id="320" r:id="rId29"/>
    <p:sldId id="259" r:id="rId30"/>
    <p:sldId id="298" r:id="rId31"/>
    <p:sldId id="372" r:id="rId32"/>
    <p:sldId id="278" r:id="rId33"/>
    <p:sldId id="284" r:id="rId34"/>
    <p:sldId id="310" r:id="rId35"/>
    <p:sldId id="274" r:id="rId36"/>
    <p:sldId id="306" r:id="rId37"/>
    <p:sldId id="311" r:id="rId38"/>
    <p:sldId id="318" r:id="rId39"/>
    <p:sldId id="313" r:id="rId40"/>
    <p:sldId id="319" r:id="rId41"/>
    <p:sldId id="312" r:id="rId42"/>
    <p:sldId id="322" r:id="rId43"/>
    <p:sldId id="315" r:id="rId44"/>
    <p:sldId id="317" r:id="rId45"/>
    <p:sldId id="316" r:id="rId46"/>
    <p:sldId id="373" r:id="rId47"/>
    <p:sldId id="323" r:id="rId48"/>
    <p:sldId id="307" r:id="rId49"/>
    <p:sldId id="266" r:id="rId50"/>
    <p:sldId id="272" r:id="rId51"/>
    <p:sldId id="275" r:id="rId52"/>
    <p:sldId id="261" r:id="rId53"/>
    <p:sldId id="299" r:id="rId54"/>
    <p:sldId id="2147483646" r:id="rId55"/>
    <p:sldId id="269" r:id="rId56"/>
    <p:sldId id="297" r:id="rId57"/>
    <p:sldId id="273" r:id="rId58"/>
    <p:sldId id="257" r:id="rId59"/>
    <p:sldId id="295" r:id="rId60"/>
    <p:sldId id="301" r:id="rId61"/>
    <p:sldId id="304" r:id="rId62"/>
    <p:sldId id="353" r:id="rId63"/>
    <p:sldId id="2147483647" r:id="rId64"/>
    <p:sldId id="300" r:id="rId65"/>
    <p:sldId id="339" r:id="rId66"/>
    <p:sldId id="280" r:id="rId67"/>
    <p:sldId id="264" r:id="rId68"/>
    <p:sldId id="309" r:id="rId69"/>
    <p:sldId id="303" r:id="rId70"/>
    <p:sldId id="345" r:id="rId71"/>
    <p:sldId id="302" r:id="rId72"/>
    <p:sldId id="341" r:id="rId73"/>
    <p:sldId id="263" r:id="rId74"/>
    <p:sldId id="305" r:id="rId75"/>
    <p:sldId id="262" r:id="rId76"/>
    <p:sldId id="346" r:id="rId77"/>
    <p:sldId id="347" r:id="rId78"/>
    <p:sldId id="2147483447" r:id="rId79"/>
    <p:sldId id="291" r:id="rId8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8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56"/>
            <p14:sldId id="265"/>
          </p14:sldIdLst>
        </p14:section>
        <p14:section name="Contrôle des cahiers" id="{D246771F-C8AA-4F75-BAD7-8024CAB55D79}">
          <p14:sldIdLst/>
        </p14:section>
        <p14:section name="Activation des prérequis" id="{8E8D053C-3AAA-4FF0-9D84-FCA59ECBA887}">
          <p14:sldIdLst>
            <p14:sldId id="296"/>
            <p14:sldId id="285"/>
            <p14:sldId id="260"/>
            <p14:sldId id="271"/>
            <p14:sldId id="267"/>
            <p14:sldId id="268"/>
            <p14:sldId id="281"/>
            <p14:sldId id="279"/>
            <p14:sldId id="283"/>
            <p14:sldId id="277"/>
            <p14:sldId id="287"/>
          </p14:sldIdLst>
        </p14:section>
        <p14:section name="Déclaration de l’objectif" id="{096B6BF6-20D6-43DE-B358-982838B98259}">
          <p14:sldIdLst>
            <p14:sldId id="321"/>
            <p14:sldId id="276"/>
            <p14:sldId id="270"/>
            <p14:sldId id="320"/>
            <p14:sldId id="259"/>
          </p14:sldIdLst>
        </p14:section>
        <p14:section name="Modelage" id="{6D007598-4F88-4283-9E36-970C44D688AD}">
          <p14:sldIdLst>
            <p14:sldId id="298"/>
            <p14:sldId id="372"/>
            <p14:sldId id="278"/>
            <p14:sldId id="284"/>
            <p14:sldId id="310"/>
            <p14:sldId id="274"/>
            <p14:sldId id="306"/>
            <p14:sldId id="311"/>
            <p14:sldId id="318"/>
            <p14:sldId id="313"/>
            <p14:sldId id="319"/>
            <p14:sldId id="312"/>
            <p14:sldId id="322"/>
            <p14:sldId id="315"/>
            <p14:sldId id="317"/>
            <p14:sldId id="316"/>
            <p14:sldId id="373"/>
            <p14:sldId id="323"/>
            <p14:sldId id="307"/>
            <p14:sldId id="266"/>
            <p14:sldId id="272"/>
            <p14:sldId id="275"/>
            <p14:sldId id="261"/>
          </p14:sldIdLst>
        </p14:section>
        <p14:section name="Pratique collective" id="{CF34AB29-930A-422C-8BB3-41EE66488593}">
          <p14:sldIdLst>
            <p14:sldId id="299"/>
            <p14:sldId id="2147483646"/>
            <p14:sldId id="269"/>
            <p14:sldId id="297"/>
            <p14:sldId id="273"/>
            <p14:sldId id="257"/>
            <p14:sldId id="295"/>
            <p14:sldId id="301"/>
            <p14:sldId id="304"/>
            <p14:sldId id="353"/>
            <p14:sldId id="2147483647"/>
          </p14:sldIdLst>
        </p14:section>
        <p14:section name="Pratique en binôme" id="{B5D45BF5-6276-4DCA-B0C6-B46ADF983B36}">
          <p14:sldIdLst>
            <p14:sldId id="300"/>
            <p14:sldId id="339"/>
            <p14:sldId id="280"/>
            <p14:sldId id="264"/>
            <p14:sldId id="309"/>
          </p14:sldIdLst>
        </p14:section>
        <p14:section name="Pratique autonome" id="{89211873-F649-4A72-AB32-DC4F4703E8C4}">
          <p14:sldIdLst>
            <p14:sldId id="303"/>
            <p14:sldId id="345"/>
            <p14:sldId id="302"/>
          </p14:sldIdLst>
        </p14:section>
        <p14:section name="Section sans titre" id="{031A32CF-C046-4D33-9042-B8C46FAB51DD}">
          <p14:sldIdLst>
            <p14:sldId id="341"/>
            <p14:sldId id="263"/>
          </p14:sldIdLst>
        </p14:section>
        <p14:section name="Clôture de la séance" id="{EBCF91DF-0CDC-4636-96C9-6E6A8A771057}">
          <p14:sldIdLst>
            <p14:sldId id="305"/>
            <p14:sldId id="262"/>
            <p14:sldId id="346"/>
            <p14:sldId id="347"/>
            <p14:sldId id="2147483447"/>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HCHOUR YASSINE" initials="YD" lastIdx="4" clrIdx="0">
    <p:extLst>
      <p:ext uri="{19B8F6BF-5375-455C-9EA6-DF929625EA0E}">
        <p15:presenceInfo xmlns:p15="http://schemas.microsoft.com/office/powerpoint/2012/main" userId="S::YASSINE.DAHCHOUR@TAALIM.MA::5813cebf-60d3-4462-ba63-a649e6529b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A72E"/>
    <a:srgbClr val="C00000"/>
    <a:srgbClr val="5ECAF8"/>
    <a:srgbClr val="087FB4"/>
    <a:srgbClr val="89AA0E"/>
    <a:srgbClr val="DDF587"/>
    <a:srgbClr val="91455E"/>
    <a:srgbClr val="C17D93"/>
    <a:srgbClr val="FFE85C"/>
    <a:srgbClr val="F09D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p:scale>
          <a:sx n="66" d="100"/>
          <a:sy n="66" d="100"/>
        </p:scale>
        <p:origin x="1363" y="413"/>
      </p:cViewPr>
      <p:guideLst/>
    </p:cSldViewPr>
  </p:slideViewPr>
  <p:notesTextViewPr>
    <p:cViewPr>
      <p:scale>
        <a:sx n="1" d="1"/>
        <a:sy n="1" d="1"/>
      </p:scale>
      <p:origin x="0" y="0"/>
    </p:cViewPr>
  </p:notesTextViewPr>
  <p:sorterViewPr>
    <p:cViewPr>
      <p:scale>
        <a:sx n="100" d="100"/>
        <a:sy n="100" d="100"/>
      </p:scale>
      <p:origin x="0" y="-11563"/>
    </p:cViewPr>
  </p:sorter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16/05/2026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16/05/2026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dirty="0"/>
          </a:p>
        </p:txBody>
      </p:sp>
    </p:spTree>
    <p:extLst>
      <p:ext uri="{BB962C8B-B14F-4D97-AF65-F5344CB8AC3E}">
        <p14:creationId xmlns:p14="http://schemas.microsoft.com/office/powerpoint/2010/main" val="3171190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hyperlink" Target="https://drive.google.com/drive/folders/15A4aThGXboZ7RlTminYue4etFTXwyFRM?usp=drive_link" TargetMode="Externa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 Id="rId4"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Sciences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6"/>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16/05/2026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Google Shape;160;p18">
            <a:extLst>
              <a:ext uri="{FF2B5EF4-FFF2-40B4-BE49-F238E27FC236}">
                <a16:creationId xmlns:a16="http://schemas.microsoft.com/office/drawing/2014/main" id="{4E8E588C-119A-E68E-6DCF-706A5C64B402}"/>
              </a:ext>
            </a:extLst>
          </p:cNvPr>
          <p:cNvSpPr/>
          <p:nvPr userDrawn="1"/>
        </p:nvSpPr>
        <p:spPr>
          <a:xfrm>
            <a:off x="68213"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709DB1-6F6C-5D25-B149-1A8A3916B7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58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16/05/2026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 id="2147483706" r:id="rId46"/>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3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14.png"/><Relationship Id="rId1" Type="http://schemas.openxmlformats.org/officeDocument/2006/relationships/slideLayout" Target="../slideLayouts/slideLayout3.xml"/><Relationship Id="rId5" Type="http://schemas.openxmlformats.org/officeDocument/2006/relationships/image" Target="../media/image55.jp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57.jpg"/></Relationships>
</file>

<file path=ppt/slides/_rels/slide3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59.jpg"/></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61.jpg"/></Relationships>
</file>

<file path=ppt/slides/_rels/slide3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63.jpg"/></Relationships>
</file>

<file path=ppt/slides/_rels/slide3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65.jp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67.jp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69.jpg"/></Relationships>
</file>

<file path=ppt/slides/_rels/slide4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71.jpg"/></Relationships>
</file>

<file path=ppt/slides/_rels/slide4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73.jpg"/></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75.jpg"/></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85.png"/><Relationship Id="rId4" Type="http://schemas.openxmlformats.org/officeDocument/2006/relationships/image" Target="../media/image84.png"/></Relationships>
</file>

<file path=ppt/slides/_rels/slide6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84.png"/><Relationship Id="rId4" Type="http://schemas.openxmlformats.org/officeDocument/2006/relationships/image" Target="../media/image8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2.xml"/><Relationship Id="rId4" Type="http://schemas.openxmlformats.org/officeDocument/2006/relationships/image" Target="../media/image87.png"/></Relationships>
</file>

<file path=ppt/slides/_rels/slide71.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89.png"/><Relationship Id="rId4" Type="http://schemas.openxmlformats.org/officeDocument/2006/relationships/image" Target="../media/image88.png"/></Relationships>
</file>

<file path=ppt/slides/_rels/slide7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90.png"/><Relationship Id="rId4" Type="http://schemas.openxmlformats.org/officeDocument/2006/relationships/image" Target="../media/image8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5.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91.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7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pn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noProof="0" dirty="0"/>
              <a:t>5</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1965171" y="4562031"/>
            <a:ext cx="4982475" cy="544989"/>
          </a:xfrm>
        </p:spPr>
        <p:txBody>
          <a:bodyPr>
            <a:noAutofit/>
          </a:bodyPr>
          <a:lstStyle/>
          <a:p>
            <a:pPr algn="ctr">
              <a:lnSpc>
                <a:spcPct val="100000"/>
              </a:lnSpc>
            </a:pPr>
            <a:r>
              <a:rPr lang="fr-FR" noProof="0" dirty="0">
                <a:solidFill>
                  <a:schemeClr val="bg1"/>
                </a:solidFill>
              </a:rPr>
              <a:t>L’impact de l’humain sur l’environnement</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525217" y="4591216"/>
            <a:ext cx="1288409" cy="521999"/>
          </a:xfrm>
        </p:spPr>
        <p:txBody>
          <a:bodyPr/>
          <a:lstStyle/>
          <a:p>
            <a:r>
              <a:rPr lang="fr-FR" noProof="0" dirty="0"/>
              <a:t>Chapitre </a:t>
            </a:r>
            <a:r>
              <a:rPr lang="ar-MA" noProof="0" dirty="0"/>
              <a:t>1</a:t>
            </a:r>
            <a:endParaRPr lang="fr-FR" noProof="0" dirty="0"/>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606497" y="5328959"/>
            <a:ext cx="1288409" cy="521999"/>
          </a:xfrm>
        </p:spPr>
        <p:txBody>
          <a:bodyPr/>
          <a:lstStyle/>
          <a:p>
            <a:r>
              <a:rPr lang="fr-FR" noProof="0" dirty="0"/>
              <a:t>Tâche </a:t>
            </a:r>
            <a:r>
              <a:rPr lang="ar-MA" noProof="0" dirty="0"/>
              <a:t>4</a:t>
            </a:r>
            <a:endParaRPr lang="fr-FR" noProof="0" dirty="0"/>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096329" y="5286181"/>
            <a:ext cx="4843667" cy="521999"/>
          </a:xfrm>
        </p:spPr>
        <p:txBody>
          <a:bodyPr>
            <a:noAutofit/>
          </a:bodyPr>
          <a:lstStyle/>
          <a:p>
            <a:pPr algn="ctr"/>
            <a:r>
              <a:rPr lang="fr-FR" dirty="0"/>
              <a:t>Déterminer quelques pratiques assurant la conservation de la biodiversité</a:t>
            </a:r>
            <a:endParaRPr lang="fr-FR" noProof="0" dirty="0"/>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19CD6513-2CAD-DBD8-8224-44F112F644C4}"/>
              </a:ext>
            </a:extLst>
          </p:cNvPr>
          <p:cNvSpPr>
            <a:spLocks noGrp="1"/>
          </p:cNvSpPr>
          <p:nvPr>
            <p:ph type="pic" sz="quarter" idx="12"/>
          </p:nvPr>
        </p:nvSpPr>
        <p:spPr/>
        <p:txBody>
          <a:bodyPr/>
          <a:lstStyle/>
          <a:p>
            <a:endParaRPr lang="fr-FR" noProof="0" dirty="0"/>
          </a:p>
        </p:txBody>
      </p:sp>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ChangeAspect="1"/>
          </p:cNvPicPr>
          <p:nvPr/>
        </p:nvPicPr>
        <p:blipFill>
          <a:blip r:embed="rId2">
            <a:extLst>
              <a:ext uri="{28A0092B-C50C-407E-A947-70E740481C1C}">
                <a14:useLocalDpi xmlns:a14="http://schemas.microsoft.com/office/drawing/2010/main" val="0"/>
              </a:ext>
            </a:extLst>
          </a:blip>
          <a:srcRect l="3935" r="3935"/>
          <a:stretch>
            <a:fillRect/>
          </a:stretch>
        </p:blipFill>
        <p:spPr>
          <a:xfrm>
            <a:off x="6759874" y="2383527"/>
            <a:ext cx="1134000" cy="1587600"/>
          </a:xfrm>
          <a:prstGeom prst="rect">
            <a:avLst/>
          </a:prstGeom>
        </p:spPr>
      </p:pic>
      <p:sp>
        <p:nvSpPr>
          <p:cNvPr id="5" name="Espace réservé pour une image  4">
            <a:extLst>
              <a:ext uri="{FF2B5EF4-FFF2-40B4-BE49-F238E27FC236}">
                <a16:creationId xmlns:a16="http://schemas.microsoft.com/office/drawing/2014/main" id="{D5F5E2A4-C739-DB34-1009-1539A7583B8B}"/>
              </a:ext>
            </a:extLst>
          </p:cNvPr>
          <p:cNvSpPr>
            <a:spLocks noGrp="1"/>
          </p:cNvSpPr>
          <p:nvPr>
            <p:ph type="pic" sz="quarter" idx="10"/>
          </p:nvPr>
        </p:nvSpPr>
        <p:spPr/>
        <p:txBody>
          <a:bodyPr/>
          <a:lstStyle/>
          <a:p>
            <a:endParaRPr lang="fr-FR" noProof="0" dirty="0"/>
          </a:p>
        </p:txBody>
      </p:sp>
      <p:pic>
        <p:nvPicPr>
          <p:cNvPr id="6"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ChangeAspect="1"/>
          </p:cNvPicPr>
          <p:nvPr/>
        </p:nvPicPr>
        <p:blipFill>
          <a:blip r:embed="rId3" cstate="hqprint">
            <a:extLst>
              <a:ext uri="{28A0092B-C50C-407E-A947-70E740481C1C}">
                <a14:useLocalDpi xmlns:a14="http://schemas.microsoft.com/office/drawing/2010/main" val="0"/>
              </a:ext>
            </a:extLst>
          </a:blip>
          <a:srcRect l="162" r="162"/>
          <a:stretch>
            <a:fillRect/>
          </a:stretch>
        </p:blipFill>
        <p:spPr>
          <a:xfrm>
            <a:off x="1773800" y="2310040"/>
            <a:ext cx="1976400" cy="1108800"/>
          </a:xfrm>
          <a:prstGeom prst="rect">
            <a:avLst/>
          </a:prstGeom>
        </p:spPr>
      </p:pic>
    </p:spTree>
    <p:extLst>
      <p:ext uri="{BB962C8B-B14F-4D97-AF65-F5344CB8AC3E}">
        <p14:creationId xmlns:p14="http://schemas.microsoft.com/office/powerpoint/2010/main" val="27691808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F99D4E-CFBE-2D23-5CD6-339C2E02014F}"/>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F7690293-B3DB-0871-8047-7B62D1BF3CFA}"/>
              </a:ext>
            </a:extLst>
          </p:cNvPr>
          <p:cNvSpPr/>
          <p:nvPr/>
        </p:nvSpPr>
        <p:spPr>
          <a:xfrm>
            <a:off x="852116" y="2030295"/>
            <a:ext cx="10439999" cy="477075"/>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1 : </a:t>
            </a:r>
            <a:r>
              <a:rPr lang="fr-FR" sz="2000" b="1" dirty="0">
                <a:solidFill>
                  <a:schemeClr val="bg1"/>
                </a:solidFill>
              </a:rPr>
              <a:t>Impact de l’activité humaine sur la biodiversité</a:t>
            </a:r>
            <a:endParaRPr lang="fr-FR" sz="2000" b="1" noProof="0" dirty="0">
              <a:solidFill>
                <a:schemeClr val="bg1"/>
              </a:solidFill>
            </a:endParaRPr>
          </a:p>
        </p:txBody>
      </p:sp>
      <p:sp>
        <p:nvSpPr>
          <p:cNvPr id="37" name="ZoneTexte 36">
            <a:extLst>
              <a:ext uri="{FF2B5EF4-FFF2-40B4-BE49-F238E27FC236}">
                <a16:creationId xmlns:a16="http://schemas.microsoft.com/office/drawing/2014/main" id="{5CD6152A-590F-C446-714E-118DEC622809}"/>
              </a:ext>
            </a:extLst>
          </p:cNvPr>
          <p:cNvSpPr txBox="1"/>
          <p:nvPr/>
        </p:nvSpPr>
        <p:spPr>
          <a:xfrm>
            <a:off x="897837" y="1493267"/>
            <a:ext cx="10396326" cy="320523"/>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Chapitre </a:t>
            </a:r>
            <a:r>
              <a:rPr lang="fr-FR" dirty="0"/>
              <a:t>1</a:t>
            </a:r>
            <a:r>
              <a:rPr lang="fr-FR" noProof="0" dirty="0"/>
              <a:t> :  L’impact de l’humain sur l’environnement.</a:t>
            </a:r>
          </a:p>
        </p:txBody>
      </p:sp>
      <p:grpSp>
        <p:nvGrpSpPr>
          <p:cNvPr id="2" name="Groupe 1">
            <a:extLst>
              <a:ext uri="{FF2B5EF4-FFF2-40B4-BE49-F238E27FC236}">
                <a16:creationId xmlns:a16="http://schemas.microsoft.com/office/drawing/2014/main" id="{DDE357E3-030A-9793-DF92-5776AF213FA1}"/>
              </a:ext>
            </a:extLst>
          </p:cNvPr>
          <p:cNvGrpSpPr/>
          <p:nvPr/>
        </p:nvGrpSpPr>
        <p:grpSpPr>
          <a:xfrm>
            <a:off x="933402" y="2833520"/>
            <a:ext cx="10265100" cy="702112"/>
            <a:chOff x="963450" y="3092649"/>
            <a:chExt cx="10265100" cy="828000"/>
          </a:xfrm>
          <a:solidFill>
            <a:schemeClr val="accent6"/>
          </a:solidFill>
        </p:grpSpPr>
        <p:sp>
          <p:nvSpPr>
            <p:cNvPr id="3" name="Google Shape;292;p29">
              <a:extLst>
                <a:ext uri="{FF2B5EF4-FFF2-40B4-BE49-F238E27FC236}">
                  <a16:creationId xmlns:a16="http://schemas.microsoft.com/office/drawing/2014/main" id="{3F928ED7-08A9-2BCE-16D8-135A1FC05425}"/>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EA72E">
                <a:alpha val="50000"/>
              </a:srgb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nSpc>
                  <a:spcPct val="90000"/>
                </a:lnSpc>
                <a:buClr>
                  <a:schemeClr val="dk1"/>
                </a:buClr>
                <a:buSzPts val="2000"/>
              </a:pPr>
              <a:endParaRPr lang="fr-FR" sz="2000" dirty="0">
                <a:solidFill>
                  <a:schemeClr val="dk1"/>
                </a:solidFill>
                <a:latin typeface="Calibri"/>
                <a:ea typeface="Calibri"/>
                <a:cs typeface="Calibri"/>
              </a:endParaRPr>
            </a:p>
          </p:txBody>
        </p:sp>
        <p:sp>
          <p:nvSpPr>
            <p:cNvPr id="4" name="Google Shape;293;p29">
              <a:extLst>
                <a:ext uri="{FF2B5EF4-FFF2-40B4-BE49-F238E27FC236}">
                  <a16:creationId xmlns:a16="http://schemas.microsoft.com/office/drawing/2014/main" id="{96F485FC-4FCF-A4EB-EA0B-B2704CC65B7D}"/>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schemeClr val="dk1"/>
                </a:buClr>
                <a:buSzPts val="2000"/>
              </a:pPr>
              <a:r>
                <a:rPr lang="fr-FR" sz="2000" b="1" dirty="0">
                  <a:solidFill>
                    <a:schemeClr val="dk1"/>
                  </a:solidFill>
                  <a:latin typeface="Calibri"/>
                  <a:ea typeface="Calibri"/>
                  <a:cs typeface="Calibri"/>
                </a:rPr>
                <a:t>Tâche 3</a:t>
              </a:r>
            </a:p>
          </p:txBody>
        </p:sp>
      </p:grpSp>
      <p:sp>
        <p:nvSpPr>
          <p:cNvPr id="5" name="ZoneTexte 4">
            <a:extLst>
              <a:ext uri="{FF2B5EF4-FFF2-40B4-BE49-F238E27FC236}">
                <a16:creationId xmlns:a16="http://schemas.microsoft.com/office/drawing/2014/main" id="{02D1536C-2FD8-9A18-73E5-3452004D5A00}"/>
              </a:ext>
            </a:extLst>
          </p:cNvPr>
          <p:cNvSpPr txBox="1"/>
          <p:nvPr/>
        </p:nvSpPr>
        <p:spPr>
          <a:xfrm>
            <a:off x="2532436" y="2998907"/>
            <a:ext cx="8674302" cy="369332"/>
          </a:xfrm>
          <a:prstGeom prst="rect">
            <a:avLst/>
          </a:prstGeom>
          <a:noFill/>
        </p:spPr>
        <p:txBody>
          <a:bodyPr wrap="square">
            <a:spAutoFit/>
          </a:bodyPr>
          <a:lstStyle/>
          <a:p>
            <a:r>
              <a:rPr lang="fr-FR" b="1" kern="0" noProof="0" dirty="0"/>
              <a:t>Déterminer quelques pratiques humaines menaçant la biodiversité</a:t>
            </a:r>
          </a:p>
        </p:txBody>
      </p:sp>
      <p:sp>
        <p:nvSpPr>
          <p:cNvPr id="6" name="Rectangle: Rounded Corners 11">
            <a:extLst>
              <a:ext uri="{FF2B5EF4-FFF2-40B4-BE49-F238E27FC236}">
                <a16:creationId xmlns:a16="http://schemas.microsoft.com/office/drawing/2014/main" id="{3C6B098C-A87F-0642-78F5-919FB1F77A6E}"/>
              </a:ext>
            </a:extLst>
          </p:cNvPr>
          <p:cNvSpPr/>
          <p:nvPr/>
        </p:nvSpPr>
        <p:spPr>
          <a:xfrm>
            <a:off x="816257" y="3829300"/>
            <a:ext cx="10440000" cy="824219"/>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nvGrpSpPr>
          <p:cNvPr id="7" name="Groupe 6">
            <a:extLst>
              <a:ext uri="{FF2B5EF4-FFF2-40B4-BE49-F238E27FC236}">
                <a16:creationId xmlns:a16="http://schemas.microsoft.com/office/drawing/2014/main" id="{A73878A6-E316-3958-D94D-A8DABBD88D07}"/>
              </a:ext>
            </a:extLst>
          </p:cNvPr>
          <p:cNvGrpSpPr/>
          <p:nvPr/>
        </p:nvGrpSpPr>
        <p:grpSpPr>
          <a:xfrm>
            <a:off x="897543" y="3891355"/>
            <a:ext cx="10265100" cy="702112"/>
            <a:chOff x="963450" y="3092649"/>
            <a:chExt cx="10265100" cy="828000"/>
          </a:xfrm>
          <a:solidFill>
            <a:schemeClr val="accent6"/>
          </a:solidFill>
        </p:grpSpPr>
        <p:sp>
          <p:nvSpPr>
            <p:cNvPr id="8" name="Google Shape;292;p29">
              <a:extLst>
                <a:ext uri="{FF2B5EF4-FFF2-40B4-BE49-F238E27FC236}">
                  <a16:creationId xmlns:a16="http://schemas.microsoft.com/office/drawing/2014/main" id="{FDC18505-E6E2-6CCC-F602-E97D567A026A}"/>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endParaRPr lang="fr-FR" b="1" dirty="0">
                <a:latin typeface="Arial"/>
              </a:endParaRPr>
            </a:p>
          </p:txBody>
        </p:sp>
        <p:sp>
          <p:nvSpPr>
            <p:cNvPr id="9" name="Google Shape;293;p29">
              <a:extLst>
                <a:ext uri="{FF2B5EF4-FFF2-40B4-BE49-F238E27FC236}">
                  <a16:creationId xmlns:a16="http://schemas.microsoft.com/office/drawing/2014/main" id="{541882EE-BF34-232C-0AC8-7288E5A96734}"/>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r>
                <a:rPr lang="fr-FR" b="1" dirty="0">
                  <a:latin typeface="Arial"/>
                </a:rPr>
                <a:t>Tâche 4</a:t>
              </a:r>
            </a:p>
          </p:txBody>
        </p:sp>
      </p:grpSp>
      <p:sp>
        <p:nvSpPr>
          <p:cNvPr id="10" name="ZoneTexte 9">
            <a:extLst>
              <a:ext uri="{FF2B5EF4-FFF2-40B4-BE49-F238E27FC236}">
                <a16:creationId xmlns:a16="http://schemas.microsoft.com/office/drawing/2014/main" id="{CDC4E04A-6631-B25B-AE5C-95CD7BECB9B4}"/>
              </a:ext>
            </a:extLst>
          </p:cNvPr>
          <p:cNvSpPr txBox="1"/>
          <p:nvPr/>
        </p:nvSpPr>
        <p:spPr>
          <a:xfrm>
            <a:off x="2496577" y="4056742"/>
            <a:ext cx="8674302" cy="369332"/>
          </a:xfrm>
          <a:prstGeom prst="rect">
            <a:avLst/>
          </a:prstGeom>
          <a:noFill/>
        </p:spPr>
        <p:txBody>
          <a:bodyPr wrap="square">
            <a:spAutoFit/>
          </a:bodyPr>
          <a:lstStyle/>
          <a:p>
            <a:r>
              <a:rPr lang="fr-FR" b="1" kern="0" noProof="0" dirty="0"/>
              <a:t>Déterminer quelques pratiques assurant la conservation de la biodiversité</a:t>
            </a:r>
          </a:p>
        </p:txBody>
      </p:sp>
      <p:sp>
        <p:nvSpPr>
          <p:cNvPr id="11" name="Rectangle 10">
            <a:extLst>
              <a:ext uri="{FF2B5EF4-FFF2-40B4-BE49-F238E27FC236}">
                <a16:creationId xmlns:a16="http://schemas.microsoft.com/office/drawing/2014/main" id="{D251DE16-AA38-303A-708C-10C719AD9B3D}"/>
              </a:ext>
            </a:extLst>
          </p:cNvPr>
          <p:cNvSpPr/>
          <p:nvPr/>
        </p:nvSpPr>
        <p:spPr>
          <a:xfrm>
            <a:off x="791156" y="5088455"/>
            <a:ext cx="10439999" cy="477075"/>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2 : </a:t>
            </a:r>
            <a:r>
              <a:rPr lang="fr-FR" sz="2000" b="1">
                <a:solidFill>
                  <a:schemeClr val="bg1"/>
                </a:solidFill>
              </a:rPr>
              <a:t>impact de l’activité humaine sur le climat</a:t>
            </a:r>
            <a:endParaRPr lang="fr-FR" sz="2000" b="1" noProof="0" dirty="0">
              <a:solidFill>
                <a:schemeClr val="bg1"/>
              </a:solidFill>
            </a:endParaRPr>
          </a:p>
        </p:txBody>
      </p:sp>
    </p:spTree>
    <p:extLst>
      <p:ext uri="{BB962C8B-B14F-4D97-AF65-F5344CB8AC3E}">
        <p14:creationId xmlns:p14="http://schemas.microsoft.com/office/powerpoint/2010/main" val="49666323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208304" y="986119"/>
            <a:ext cx="9726520" cy="10240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383125" y="1013013"/>
            <a:ext cx="1606147" cy="977152"/>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235200" y="3104542"/>
            <a:ext cx="9699625" cy="2334637"/>
          </a:xfrm>
          <a:custGeom>
            <a:avLst>
              <a:gd name="f0" fmla="val 22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104543"/>
            <a:ext cx="1606147" cy="2217104"/>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p:nvSpPr>
        <p:spPr>
          <a:xfrm>
            <a:off x="2274215" y="5544138"/>
            <a:ext cx="9670770" cy="122623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p:nvSpPr>
        <p:spPr>
          <a:xfrm>
            <a:off x="412308" y="5565093"/>
            <a:ext cx="1606147" cy="1226232"/>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208303" y="2058069"/>
            <a:ext cx="9726521" cy="94676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dirty="0">
                <a:latin typeface="Calibri" panose="020F0502020204030204" pitchFamily="34" charset="0"/>
                <a:ea typeface="Calibri" panose="020F0502020204030204" pitchFamily="34" charset="0"/>
                <a:cs typeface="Calibri" panose="020F0502020204030204" pitchFamily="34" charset="0"/>
              </a:rPr>
              <a:t>Biodiversité</a:t>
            </a: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kern="0" dirty="0">
                <a:latin typeface="Calibri" panose="020F0502020204030204" pitchFamily="34" charset="0"/>
                <a:ea typeface="Calibri" panose="020F0502020204030204" pitchFamily="34" charset="0"/>
                <a:cs typeface="Calibri" panose="020F0502020204030204" pitchFamily="34" charset="0"/>
                <a:sym typeface="Arial"/>
              </a:rPr>
              <a:t>Reboisement </a:t>
            </a: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kern="0" noProof="0" dirty="0">
                <a:latin typeface="Calibri" panose="020F0502020204030204" pitchFamily="34" charset="0"/>
                <a:ea typeface="Calibri" panose="020F0502020204030204" pitchFamily="34" charset="0"/>
                <a:cs typeface="Calibri" panose="020F0502020204030204" pitchFamily="34" charset="0"/>
                <a:sym typeface="Arial"/>
              </a:rPr>
              <a:t>Espèce</a:t>
            </a:r>
          </a:p>
          <a:p>
            <a:pPr marL="285750" indent="-285750" defTabSz="1219140">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fr-FR" kern="0" dirty="0">
                <a:latin typeface="Calibri" panose="020F0502020204030204" pitchFamily="34" charset="0"/>
                <a:ea typeface="Calibri" panose="020F0502020204030204" pitchFamily="34" charset="0"/>
                <a:cs typeface="Calibri" panose="020F0502020204030204" pitchFamily="34" charset="0"/>
                <a:sym typeface="Arial"/>
              </a:rPr>
              <a:t>Urbanisation</a:t>
            </a:r>
          </a:p>
          <a:p>
            <a:pPr marL="285750" indent="-285750" defTabSz="1219140">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fr-FR" kern="0" dirty="0">
                <a:latin typeface="Calibri" panose="020F0502020204030204" pitchFamily="34" charset="0"/>
                <a:ea typeface="Calibri" panose="020F0502020204030204" pitchFamily="34" charset="0"/>
                <a:cs typeface="Calibri" panose="020F0502020204030204" pitchFamily="34" charset="0"/>
                <a:sym typeface="Arial"/>
              </a:rPr>
              <a:t>Ressource naturelle</a:t>
            </a:r>
          </a:p>
          <a:p>
            <a:pPr marL="285750" indent="-285750" defTabSz="1219140">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fr-FR" kern="0" dirty="0">
                <a:latin typeface="Calibri" panose="020F0502020204030204" pitchFamily="34" charset="0"/>
                <a:ea typeface="Calibri" panose="020F0502020204030204" pitchFamily="34" charset="0"/>
                <a:cs typeface="Calibri" panose="020F0502020204030204" pitchFamily="34" charset="0"/>
                <a:sym typeface="Arial"/>
              </a:rPr>
              <a:t>Conservation / gestion durable</a:t>
            </a:r>
            <a:endParaRPr lang="fr-FR" kern="0" noProof="0" dirty="0">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12636" y="2133600"/>
            <a:ext cx="1606147" cy="842681"/>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63271" y="1228165"/>
            <a:ext cx="9463104" cy="525106"/>
          </a:xfrm>
          <a:prstGeom prst="rect">
            <a:avLst/>
          </a:prstGeom>
        </p:spPr>
        <p:txBody>
          <a:bodyPr tIns="0" bIns="0"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000" noProof="0" dirty="0"/>
              <a:t>La tâche à réussir pendant la séance :</a:t>
            </a:r>
          </a:p>
          <a:p>
            <a:pPr marL="285750" indent="-285750">
              <a:lnSpc>
                <a:spcPct val="100000"/>
              </a:lnSpc>
              <a:buFont typeface="Arial" panose="020B0604020202020204" pitchFamily="34" charset="0"/>
              <a:buChar char="•"/>
            </a:pPr>
            <a:r>
              <a:rPr lang="fr-FR" sz="2000" b="1" noProof="0" dirty="0"/>
              <a:t>Déterminer quelques pratiques assurant la conservation de la biodiversité</a:t>
            </a: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94218" y="3108792"/>
            <a:ext cx="9571892" cy="232086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pPr>
            <a:r>
              <a:rPr lang="fr-FR" b="1" noProof="0" dirty="0"/>
              <a:t>Les stratégies enseignées pendant le modelage et pratiques pendant la séance sont :</a:t>
            </a:r>
          </a:p>
          <a:p>
            <a:pPr marL="285750" indent="-285750">
              <a:lnSpc>
                <a:spcPct val="100000"/>
              </a:lnSpc>
              <a:spcBef>
                <a:spcPts val="0"/>
              </a:spcBef>
              <a:buFont typeface="Arial" panose="020B0604020202020204" pitchFamily="34" charset="0"/>
              <a:buChar char="•"/>
            </a:pPr>
            <a:r>
              <a:rPr lang="fr-FR" dirty="0"/>
              <a:t>Identification du problème menaçant la biodiversité.</a:t>
            </a:r>
            <a:endParaRPr lang="fr-FR" noProof="0" dirty="0"/>
          </a:p>
          <a:p>
            <a:pPr marL="285750" indent="-285750">
              <a:lnSpc>
                <a:spcPct val="100000"/>
              </a:lnSpc>
              <a:spcBef>
                <a:spcPts val="0"/>
              </a:spcBef>
              <a:buFont typeface="Arial" panose="020B0604020202020204" pitchFamily="34" charset="0"/>
              <a:buChar char="•"/>
            </a:pPr>
            <a:r>
              <a:rPr lang="fr-FR" dirty="0"/>
              <a:t>Proposition des pratiques permettant la conservation de la biodiversité pour le problème présenté.</a:t>
            </a:r>
          </a:p>
          <a:p>
            <a:pPr marL="285750" indent="-285750">
              <a:lnSpc>
                <a:spcPct val="100000"/>
              </a:lnSpc>
              <a:spcBef>
                <a:spcPts val="0"/>
              </a:spcBef>
              <a:buFont typeface="Arial" panose="020B0604020202020204" pitchFamily="34" charset="0"/>
              <a:buChar char="•"/>
            </a:pPr>
            <a:r>
              <a:rPr lang="fr-FR" b="1" noProof="0" dirty="0"/>
              <a:t>Les outils sont</a:t>
            </a:r>
            <a:r>
              <a:rPr lang="fr-FR" b="1" dirty="0"/>
              <a:t>:</a:t>
            </a:r>
            <a:r>
              <a:rPr lang="fr-FR" b="1" noProof="0" dirty="0"/>
              <a:t> </a:t>
            </a:r>
          </a:p>
          <a:p>
            <a:pPr marL="285750" indent="-285750">
              <a:lnSpc>
                <a:spcPct val="100000"/>
              </a:lnSpc>
              <a:spcBef>
                <a:spcPts val="0"/>
              </a:spcBef>
              <a:buFont typeface="Arial" panose="020B0604020202020204" pitchFamily="34" charset="0"/>
              <a:buChar char="•"/>
            </a:pPr>
            <a:r>
              <a:rPr lang="fr-FR" dirty="0"/>
              <a:t>Image/schéma.</a:t>
            </a:r>
            <a:endParaRPr lang="fr-FR" noProof="0" dirty="0"/>
          </a:p>
          <a:p>
            <a:pPr marL="285750" indent="-285750">
              <a:lnSpc>
                <a:spcPct val="100000"/>
              </a:lnSpc>
              <a:spcBef>
                <a:spcPts val="0"/>
              </a:spcBef>
              <a:buFont typeface="Arial" panose="020B0604020202020204" pitchFamily="34" charset="0"/>
              <a:buChar char="•"/>
            </a:pPr>
            <a:r>
              <a:rPr lang="fr-FR" noProof="0" dirty="0"/>
              <a:t>Carte lexicale.</a:t>
            </a:r>
          </a:p>
          <a:p>
            <a:pPr marL="285750" indent="-285750">
              <a:lnSpc>
                <a:spcPct val="100000"/>
              </a:lnSpc>
              <a:spcBef>
                <a:spcPts val="0"/>
              </a:spcBef>
              <a:buFont typeface="Arial" panose="020B0604020202020204" pitchFamily="34" charset="0"/>
              <a:buChar char="•"/>
            </a:pPr>
            <a:r>
              <a:rPr lang="fr-FR" noProof="0" dirty="0"/>
              <a:t>Fiche technique.</a:t>
            </a:r>
          </a:p>
        </p:txBody>
      </p:sp>
      <p:sp>
        <p:nvSpPr>
          <p:cNvPr id="19" name="Text Placeholder 3">
            <a:extLst>
              <a:ext uri="{FF2B5EF4-FFF2-40B4-BE49-F238E27FC236}">
                <a16:creationId xmlns:a16="http://schemas.microsoft.com/office/drawing/2014/main" id="{3B12E37B-916D-345C-AD9E-B136ED1D8842}"/>
              </a:ext>
            </a:extLst>
          </p:cNvPr>
          <p:cNvSpPr txBox="1">
            <a:spLocks/>
          </p:cNvSpPr>
          <p:nvPr/>
        </p:nvSpPr>
        <p:spPr>
          <a:xfrm>
            <a:off x="2214759" y="5662712"/>
            <a:ext cx="9730314" cy="10619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600"/>
              </a:spcBef>
            </a:pPr>
            <a:r>
              <a:rPr lang="fr-FR" b="1" noProof="0" dirty="0"/>
              <a:t> Pendant le feedback, attirer l’attention des élèves sur les erreurs fréquentes :</a:t>
            </a:r>
          </a:p>
          <a:p>
            <a:pPr marL="0" indent="0">
              <a:spcBef>
                <a:spcPts val="600"/>
              </a:spcBef>
            </a:pPr>
            <a:r>
              <a:rPr lang="fr-FR" dirty="0"/>
              <a:t>La disparition d’une espèce n’influence pas les autres espèces et toutes les espèces peuvent survivre seules sans protection, ainsi que le reboisement seul suffit pour protéger l’environnement et que les ressources naturelles sont illimitées.</a:t>
            </a:r>
          </a:p>
        </p:txBody>
      </p:sp>
      <p:sp>
        <p:nvSpPr>
          <p:cNvPr id="20" name="Google Shape;853;p104">
            <a:extLst>
              <a:ext uri="{FF2B5EF4-FFF2-40B4-BE49-F238E27FC236}">
                <a16:creationId xmlns:a16="http://schemas.microsoft.com/office/drawing/2014/main" id="{6564A30E-7F1C-F926-A721-DAD6689EFEF4}"/>
              </a:ext>
            </a:extLst>
          </p:cNvPr>
          <p:cNvSpPr/>
          <p:nvPr/>
        </p:nvSpPr>
        <p:spPr>
          <a:xfrm>
            <a:off x="373396" y="2302295"/>
            <a:ext cx="1605600" cy="342818"/>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219" y="1339366"/>
            <a:ext cx="1605600" cy="354964"/>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171217"/>
            <a:ext cx="1605600" cy="2217104"/>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p:nvSpPr>
        <p:spPr>
          <a:xfrm>
            <a:off x="412307" y="5550635"/>
            <a:ext cx="1605600" cy="122164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p:txBody>
          <a:bodyPr/>
          <a:lstStyle/>
          <a:p>
            <a:r>
              <a:rPr lang="fr-FR" noProof="0" dirty="0"/>
              <a:t>10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p:txBody>
          <a:bodyPr/>
          <a:lstStyle/>
          <a:p>
            <a:r>
              <a:rPr lang="fr-FR" noProof="0" dirty="0"/>
              <a:t>10 min </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p:txBody>
          <a:bodyPr/>
          <a:lstStyle/>
          <a:p>
            <a:r>
              <a:rPr lang="fr-FR" noProof="0" dirty="0"/>
              <a:t>05 min </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p:txBody>
          <a:bodyPr/>
          <a:lstStyle/>
          <a:p>
            <a:r>
              <a:rPr lang="fr-FR" noProof="0" dirty="0"/>
              <a:t>10 min </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p:txBody>
          <a:bodyPr/>
          <a:lstStyle/>
          <a:p>
            <a:r>
              <a:rPr lang="fr-FR" noProof="0" dirty="0"/>
              <a:t>10 min </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p:txBody>
          <a:bodyPr/>
          <a:lstStyle/>
          <a:p>
            <a:r>
              <a:rPr lang="fr-FR" noProof="0" dirty="0"/>
              <a:t>05 min</a:t>
            </a:r>
          </a:p>
        </p:txBody>
      </p:sp>
    </p:spTree>
    <p:extLst>
      <p:ext uri="{BB962C8B-B14F-4D97-AF65-F5344CB8AC3E}">
        <p14:creationId xmlns:p14="http://schemas.microsoft.com/office/powerpoint/2010/main" val="18577010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87130771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Bonjour! Prêts pour démarrer notre séance? Allons-y!</a:t>
            </a:r>
            <a:endParaRPr lang="fr-FR" noProof="0"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p:txBody>
          <a:bodyPr/>
          <a:lstStyle/>
          <a:p>
            <a:endParaRPr lang="fr-FR" noProof="0" dirty="0"/>
          </a:p>
        </p:txBody>
      </p:sp>
      <p:pic>
        <p:nvPicPr>
          <p:cNvPr id="6" name="Google Shape;5926;p4">
            <a:extLst>
              <a:ext uri="{FF2B5EF4-FFF2-40B4-BE49-F238E27FC236}">
                <a16:creationId xmlns:a16="http://schemas.microsoft.com/office/drawing/2014/main" id="{D838B08A-7DEA-CBC4-308E-04C430712264}"/>
              </a:ext>
            </a:extLst>
          </p:cNvPr>
          <p:cNvPicPr preferRelativeResize="0"/>
          <p:nvPr/>
        </p:nvPicPr>
        <p:blipFill>
          <a:blip r:embed="rId2">
            <a:extLst>
              <a:ext uri="{28A0092B-C50C-407E-A947-70E740481C1C}">
                <a14:useLocalDpi xmlns:a14="http://schemas.microsoft.com/office/drawing/2010/main" val="0"/>
              </a:ext>
            </a:extLst>
          </a:blip>
          <a:srcRect l="6581" r="6581"/>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38373934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BFAD14A-5CD2-F115-D5F1-55A9E4D4C943}"/>
              </a:ext>
            </a:extLst>
          </p:cNvPr>
          <p:cNvSpPr>
            <a:spLocks noGrp="1"/>
          </p:cNvSpPr>
          <p:nvPr>
            <p:ph type="title"/>
          </p:nvPr>
        </p:nvSpPr>
        <p:spPr/>
        <p:txBody>
          <a:bodyPr/>
          <a:lstStyle/>
          <a:p>
            <a:r>
              <a:rPr lang="fr-FR" noProof="0" dirty="0">
                <a:solidFill>
                  <a:schemeClr val="bg1">
                    <a:lumMod val="50000"/>
                  </a:schemeClr>
                </a:solidFill>
              </a:rPr>
              <a:t>Qui peut me rappeler la signification de ces icônes?</a:t>
            </a:r>
            <a:endParaRPr lang="fr-FR" noProof="0" dirty="0"/>
          </a:p>
        </p:txBody>
      </p:sp>
      <p:sp>
        <p:nvSpPr>
          <p:cNvPr id="7" name="Espace réservé du contenu 6">
            <a:extLst>
              <a:ext uri="{FF2B5EF4-FFF2-40B4-BE49-F238E27FC236}">
                <a16:creationId xmlns:a16="http://schemas.microsoft.com/office/drawing/2014/main" id="{FF79423D-A211-E359-3ADA-88468D534BA3}"/>
              </a:ext>
            </a:extLst>
          </p:cNvPr>
          <p:cNvSpPr>
            <a:spLocks noGrp="1"/>
          </p:cNvSpPr>
          <p:nvPr>
            <p:ph sz="quarter" idx="11"/>
          </p:nvPr>
        </p:nvSpPr>
        <p:spPr/>
        <p:txBody>
          <a:bodyPr/>
          <a:lstStyle/>
          <a:p>
            <a:r>
              <a:rPr lang="fr-FR" noProof="0" dirty="0">
                <a:solidFill>
                  <a:srgbClr val="AEABAB"/>
                </a:solidFill>
              </a:rPr>
              <a:t>Demander à 3 élèves au hasard</a:t>
            </a:r>
          </a:p>
        </p:txBody>
      </p:sp>
      <p:pic>
        <p:nvPicPr>
          <p:cNvPr id="3" name="Google Shape;1333;p128">
            <a:extLst>
              <a:ext uri="{FF2B5EF4-FFF2-40B4-BE49-F238E27FC236}">
                <a16:creationId xmlns:a16="http://schemas.microsoft.com/office/drawing/2014/main" id="{1EE48F6D-F006-8CF3-F155-FBE9DEF41A91}"/>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40CF9AB9-32F9-D1BE-825C-8DA659EFA28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175;p113">
            <a:extLst>
              <a:ext uri="{FF2B5EF4-FFF2-40B4-BE49-F238E27FC236}">
                <a16:creationId xmlns:a16="http://schemas.microsoft.com/office/drawing/2014/main" id="{69AEF331-DA79-3C30-D8F3-FC533ABB351F}"/>
              </a:ext>
            </a:extLst>
          </p:cNvPr>
          <p:cNvPicPr>
            <a:picLocks noChangeAspect="1"/>
          </p:cNvPicPr>
          <p:nvPr/>
        </p:nvPicPr>
        <p:blipFill>
          <a:blip r:embed="rId4">
            <a:alphaModFix/>
          </a:blip>
          <a:srcRect/>
          <a:stretch>
            <a:fillRect/>
          </a:stretch>
        </p:blipFill>
        <p:spPr>
          <a:xfrm>
            <a:off x="1370557" y="2115480"/>
            <a:ext cx="3049182" cy="3049182"/>
          </a:xfrm>
          <a:prstGeom prst="rect">
            <a:avLst/>
          </a:prstGeom>
          <a:noFill/>
          <a:ln cap="flat">
            <a:noFill/>
          </a:ln>
        </p:spPr>
      </p:pic>
      <p:pic>
        <p:nvPicPr>
          <p:cNvPr id="6" name="Picture 7">
            <a:extLst>
              <a:ext uri="{FF2B5EF4-FFF2-40B4-BE49-F238E27FC236}">
                <a16:creationId xmlns:a16="http://schemas.microsoft.com/office/drawing/2014/main" id="{E7C94EAC-CE41-6D68-3FFB-D10A25C20A6B}"/>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61270909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CFF5-44F3-ECD3-CD6F-0C38F883105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B545A46-849B-F9C1-A55E-C3B41BAEE263}"/>
              </a:ext>
            </a:extLst>
          </p:cNvPr>
          <p:cNvSpPr>
            <a:spLocks noGrp="1"/>
          </p:cNvSpPr>
          <p:nvPr>
            <p:ph type="title"/>
          </p:nvPr>
        </p:nvSpPr>
        <p:spPr/>
        <p:txBody>
          <a:bodyPr/>
          <a:lstStyle/>
          <a:p>
            <a:r>
              <a:rPr lang="fr-FR" noProof="0" dirty="0">
                <a:solidFill>
                  <a:schemeClr val="tx1">
                    <a:lumMod val="50000"/>
                    <a:lumOff val="50000"/>
                  </a:schemeClr>
                </a:solidFill>
              </a:rPr>
              <a:t>Parfait !!</a:t>
            </a:r>
            <a:endParaRPr lang="fr-FR" noProof="0" dirty="0"/>
          </a:p>
        </p:txBody>
      </p:sp>
      <p:sp>
        <p:nvSpPr>
          <p:cNvPr id="7" name="Espace réservé du contenu 6">
            <a:extLst>
              <a:ext uri="{FF2B5EF4-FFF2-40B4-BE49-F238E27FC236}">
                <a16:creationId xmlns:a16="http://schemas.microsoft.com/office/drawing/2014/main" id="{888A8C63-1272-1FEA-2FC1-240FA8B16AB3}"/>
              </a:ext>
            </a:extLst>
          </p:cNvPr>
          <p:cNvSpPr>
            <a:spLocks noGrp="1"/>
          </p:cNvSpPr>
          <p:nvPr>
            <p:ph sz="quarter" idx="1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200" b="0" i="1" u="none" strike="noStrike" kern="1200" cap="none" spc="0" normalizeH="0" baseline="0" noProof="0" dirty="0">
                <a:ln>
                  <a:noFill/>
                </a:ln>
                <a:solidFill>
                  <a:srgbClr val="AEABAB"/>
                </a:solidFill>
                <a:effectLst/>
                <a:uLnTx/>
                <a:uFillTx/>
                <a:latin typeface="Calibri" panose="020F0502020204030204" pitchFamily="34" charset="0"/>
                <a:ea typeface="+mn-ea"/>
                <a:cs typeface="Calibri" panose="020F0502020204030204" pitchFamily="34" charset="0"/>
              </a:rPr>
              <a:t>Demander à 3 élèves au hasard</a:t>
            </a:r>
          </a:p>
          <a:p>
            <a:endParaRPr lang="fr-FR" sz="1200" noProof="0" dirty="0">
              <a:solidFill>
                <a:srgbClr val="AEABAB"/>
              </a:solidFill>
            </a:endParaRPr>
          </a:p>
        </p:txBody>
      </p:sp>
      <p:pic>
        <p:nvPicPr>
          <p:cNvPr id="2" name="Image 8">
            <a:extLst>
              <a:ext uri="{FF2B5EF4-FFF2-40B4-BE49-F238E27FC236}">
                <a16:creationId xmlns:a16="http://schemas.microsoft.com/office/drawing/2014/main" id="{C1F8369D-D9F1-260D-479C-3D7615A8CD1A}"/>
              </a:ext>
            </a:extLst>
          </p:cNvPr>
          <p:cNvPicPr>
            <a:picLocks noChangeAspect="1"/>
          </p:cNvPicPr>
          <p:nvPr/>
        </p:nvPicPr>
        <p:blipFill>
          <a:blip r:embed="rId2"/>
          <a:stretch>
            <a:fillRect/>
          </a:stretch>
        </p:blipFill>
        <p:spPr>
          <a:xfrm>
            <a:off x="11645716" y="505406"/>
            <a:ext cx="325863" cy="325863"/>
          </a:xfrm>
          <a:prstGeom prst="rect">
            <a:avLst/>
          </a:prstGeom>
        </p:spPr>
      </p:pic>
      <p:sp>
        <p:nvSpPr>
          <p:cNvPr id="6" name="ZoneTexte 5">
            <a:extLst>
              <a:ext uri="{FF2B5EF4-FFF2-40B4-BE49-F238E27FC236}">
                <a16:creationId xmlns:a16="http://schemas.microsoft.com/office/drawing/2014/main" id="{3503D472-6A5E-4CCB-E8C4-A242BD755E69}"/>
              </a:ext>
            </a:extLst>
          </p:cNvPr>
          <p:cNvSpPr txBox="1"/>
          <p:nvPr/>
        </p:nvSpPr>
        <p:spPr>
          <a:xfrm>
            <a:off x="1370557" y="5164662"/>
            <a:ext cx="3771982" cy="646331"/>
          </a:xfrm>
          <a:prstGeom prst="rect">
            <a:avLst/>
          </a:prstGeom>
          <a:noFill/>
        </p:spPr>
        <p:txBody>
          <a:bodyPr wrap="square">
            <a:spAutoFit/>
          </a:bodyPr>
          <a:lstStyle/>
          <a:p>
            <a:pPr lvl="0">
              <a:defRPr sz="1800" b="0" i="0" u="none" strike="noStrike" kern="0" cap="none" spc="0" baseline="0">
                <a:solidFill>
                  <a:srgbClr val="000000"/>
                </a:solidFill>
                <a:uFillTx/>
              </a:defRPr>
            </a:pPr>
            <a:r>
              <a:rPr lang="fr-FR" b="1" kern="0" dirty="0">
                <a:solidFill>
                  <a:srgbClr val="44546A"/>
                </a:solidFill>
                <a:latin typeface="Calibri"/>
                <a:ea typeface="Calibri"/>
                <a:cs typeface="Calibri"/>
              </a:rPr>
              <a:t>Si quelque chose n’est pas clair, je pose des questions</a:t>
            </a:r>
            <a:endParaRPr lang="fr-FR" sz="1200" kern="0" dirty="0">
              <a:solidFill>
                <a:srgbClr val="000000"/>
              </a:solidFill>
              <a:latin typeface="Arial"/>
              <a:ea typeface="Arial"/>
              <a:cs typeface="Arial"/>
            </a:endParaRPr>
          </a:p>
        </p:txBody>
      </p:sp>
      <p:sp>
        <p:nvSpPr>
          <p:cNvPr id="8" name="Google Shape;1186;p114">
            <a:extLst>
              <a:ext uri="{FF2B5EF4-FFF2-40B4-BE49-F238E27FC236}">
                <a16:creationId xmlns:a16="http://schemas.microsoft.com/office/drawing/2014/main" id="{057D85CF-45F5-8C80-CC8A-F6A405E975DF}"/>
              </a:ext>
            </a:extLst>
          </p:cNvPr>
          <p:cNvSpPr txBox="1"/>
          <p:nvPr/>
        </p:nvSpPr>
        <p:spPr>
          <a:xfrm>
            <a:off x="7245354" y="4910785"/>
            <a:ext cx="4400362" cy="623209"/>
          </a:xfrm>
          <a:prstGeom prst="rect">
            <a:avLst/>
          </a:prstGeom>
          <a:noFill/>
          <a:ln cap="flat">
            <a:noFill/>
          </a:ln>
        </p:spPr>
        <p:txBody>
          <a:bodyPr vert="horz" wrap="square" lIns="68570" tIns="34271" rIns="68570" bIns="34271" anchor="t" anchorCtr="0" compatLnSpc="1">
            <a:spAutoFit/>
          </a:bodyPr>
          <a:lstStyle/>
          <a:p>
            <a:pPr lvl="0">
              <a:defRPr sz="1800" b="0" i="0" u="none" strike="noStrike" kern="0" cap="none" spc="0" baseline="0">
                <a:solidFill>
                  <a:srgbClr val="000000"/>
                </a:solidFill>
                <a:uFillTx/>
              </a:defRPr>
            </a:pPr>
            <a:r>
              <a:rPr lang="fr-FR" b="1" kern="0" dirty="0">
                <a:solidFill>
                  <a:srgbClr val="44546A"/>
                </a:solidFill>
                <a:latin typeface="Calibri"/>
                <a:ea typeface="Calibri"/>
                <a:cs typeface="Calibri"/>
              </a:rPr>
              <a:t>Je fais mes devoirs en classe et à la maison avec sérieux</a:t>
            </a:r>
            <a:endParaRPr lang="fr-FR" sz="1200" kern="0" dirty="0">
              <a:solidFill>
                <a:srgbClr val="000000"/>
              </a:solidFill>
              <a:latin typeface="Arial"/>
              <a:ea typeface="Arial"/>
              <a:cs typeface="Arial"/>
            </a:endParaRPr>
          </a:p>
        </p:txBody>
      </p:sp>
      <p:pic>
        <p:nvPicPr>
          <p:cNvPr id="11" name="Google Shape;1175;p113">
            <a:extLst>
              <a:ext uri="{FF2B5EF4-FFF2-40B4-BE49-F238E27FC236}">
                <a16:creationId xmlns:a16="http://schemas.microsoft.com/office/drawing/2014/main" id="{650EAE52-D613-08DC-BF58-11EF269655C2}"/>
              </a:ext>
            </a:extLst>
          </p:cNvPr>
          <p:cNvPicPr>
            <a:picLocks noChangeAspect="1"/>
          </p:cNvPicPr>
          <p:nvPr/>
        </p:nvPicPr>
        <p:blipFill>
          <a:blip r:embed="rId3">
            <a:alphaModFix/>
          </a:blip>
          <a:srcRect/>
          <a:stretch>
            <a:fillRect/>
          </a:stretch>
        </p:blipFill>
        <p:spPr>
          <a:xfrm>
            <a:off x="1370557" y="2115480"/>
            <a:ext cx="3049182" cy="3049182"/>
          </a:xfrm>
          <a:prstGeom prst="rect">
            <a:avLst/>
          </a:prstGeom>
          <a:noFill/>
          <a:ln cap="flat">
            <a:noFill/>
          </a:ln>
        </p:spPr>
      </p:pic>
      <p:pic>
        <p:nvPicPr>
          <p:cNvPr id="12" name="Picture 7">
            <a:extLst>
              <a:ext uri="{FF2B5EF4-FFF2-40B4-BE49-F238E27FC236}">
                <a16:creationId xmlns:a16="http://schemas.microsoft.com/office/drawing/2014/main" id="{4E48C160-6353-69DC-E808-3A4555C76D46}"/>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403192434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4 min</a:t>
            </a:r>
          </a:p>
        </p:txBody>
      </p:sp>
    </p:spTree>
    <p:extLst>
      <p:ext uri="{BB962C8B-B14F-4D97-AF65-F5344CB8AC3E}">
        <p14:creationId xmlns:p14="http://schemas.microsoft.com/office/powerpoint/2010/main" val="179583021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732E4-2574-1260-CCB3-C10D622E85FE}"/>
            </a:ext>
          </a:extLst>
        </p:cNvPr>
        <p:cNvGrpSpPr/>
        <p:nvPr/>
      </p:nvGrpSpPr>
      <p:grpSpPr>
        <a:xfrm>
          <a:off x="0" y="0"/>
          <a:ext cx="0" cy="0"/>
          <a:chOff x="0" y="0"/>
          <a:chExt cx="0" cy="0"/>
        </a:xfrm>
      </p:grpSpPr>
      <p:sp>
        <p:nvSpPr>
          <p:cNvPr id="7" name="TextBox 3">
            <a:extLst>
              <a:ext uri="{FF2B5EF4-FFF2-40B4-BE49-F238E27FC236}">
                <a16:creationId xmlns:a16="http://schemas.microsoft.com/office/drawing/2014/main" id="{C89EBE28-EA75-26AE-574A-BA2C3B40ED4B}"/>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1. Choisissez la </a:t>
            </a:r>
            <a:r>
              <a:rPr lang="fr-FR" sz="2400" b="1" dirty="0">
                <a:latin typeface="Calibri" panose="020F0502020204030204" pitchFamily="34" charset="0"/>
                <a:ea typeface="Calibri" panose="020F0502020204030204" pitchFamily="34" charset="0"/>
                <a:cs typeface="Calibri" panose="020F0502020204030204" pitchFamily="34" charset="0"/>
              </a:rPr>
              <a:t>b</a:t>
            </a:r>
            <a:r>
              <a:rPr lang="fr-FR" sz="2400" b="1" noProof="0" dirty="0" err="1">
                <a:latin typeface="Calibri" panose="020F0502020204030204" pitchFamily="34" charset="0"/>
                <a:ea typeface="Calibri" panose="020F0502020204030204" pitchFamily="34" charset="0"/>
                <a:cs typeface="Calibri" panose="020F0502020204030204" pitchFamily="34" charset="0"/>
              </a:rPr>
              <a:t>onne</a:t>
            </a:r>
            <a:r>
              <a:rPr lang="fr-FR" sz="2400" b="1" noProof="0" dirty="0">
                <a:latin typeface="Calibri" panose="020F0502020204030204" pitchFamily="34" charset="0"/>
                <a:ea typeface="Calibri" panose="020F0502020204030204" pitchFamily="34" charset="0"/>
                <a:cs typeface="Calibri" panose="020F0502020204030204" pitchFamily="34" charset="0"/>
              </a:rPr>
              <a:t> réponse :</a:t>
            </a:r>
          </a:p>
        </p:txBody>
      </p:sp>
      <p:grpSp>
        <p:nvGrpSpPr>
          <p:cNvPr id="8" name="Groupe 7">
            <a:extLst>
              <a:ext uri="{FF2B5EF4-FFF2-40B4-BE49-F238E27FC236}">
                <a16:creationId xmlns:a16="http://schemas.microsoft.com/office/drawing/2014/main" id="{F9D02EB6-B835-8938-9820-1E4EBC91A30E}"/>
              </a:ext>
            </a:extLst>
          </p:cNvPr>
          <p:cNvGrpSpPr/>
          <p:nvPr/>
        </p:nvGrpSpPr>
        <p:grpSpPr>
          <a:xfrm>
            <a:off x="6032083" y="2718952"/>
            <a:ext cx="5426854" cy="878532"/>
            <a:chOff x="1101270" y="2846274"/>
            <a:chExt cx="5426854" cy="878532"/>
          </a:xfrm>
        </p:grpSpPr>
        <p:sp>
          <p:nvSpPr>
            <p:cNvPr id="9" name="Rectangle: Rounded Corners 3">
              <a:extLst>
                <a:ext uri="{FF2B5EF4-FFF2-40B4-BE49-F238E27FC236}">
                  <a16:creationId xmlns:a16="http://schemas.microsoft.com/office/drawing/2014/main" id="{D2586EDA-FA52-1369-34BA-F0FC4EF5E425}"/>
                </a:ext>
              </a:extLst>
            </p:cNvPr>
            <p:cNvSpPr/>
            <p:nvPr/>
          </p:nvSpPr>
          <p:spPr>
            <a:xfrm>
              <a:off x="1954742" y="2846274"/>
              <a:ext cx="4573382"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pollution de l’air</a:t>
              </a:r>
            </a:p>
          </p:txBody>
        </p:sp>
        <p:sp>
          <p:nvSpPr>
            <p:cNvPr id="12" name="Rectangle: Rounded Corners 3">
              <a:extLst>
                <a:ext uri="{FF2B5EF4-FFF2-40B4-BE49-F238E27FC236}">
                  <a16:creationId xmlns:a16="http://schemas.microsoft.com/office/drawing/2014/main" id="{138D707D-C855-8D34-6874-89C31CFD2287}"/>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grpSp>
      <p:sp>
        <p:nvSpPr>
          <p:cNvPr id="15" name="ZoneTexte 14">
            <a:extLst>
              <a:ext uri="{FF2B5EF4-FFF2-40B4-BE49-F238E27FC236}">
                <a16:creationId xmlns:a16="http://schemas.microsoft.com/office/drawing/2014/main" id="{81B123B6-F199-2A3E-E78C-3E77BB4D1686}"/>
              </a:ext>
            </a:extLst>
          </p:cNvPr>
          <p:cNvSpPr txBox="1"/>
          <p:nvPr/>
        </p:nvSpPr>
        <p:spPr>
          <a:xfrm>
            <a:off x="695843" y="17526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biodiversité signifie : </a:t>
            </a:r>
            <a:endPar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0" name="Groupe 9">
            <a:extLst>
              <a:ext uri="{FF2B5EF4-FFF2-40B4-BE49-F238E27FC236}">
                <a16:creationId xmlns:a16="http://schemas.microsoft.com/office/drawing/2014/main" id="{65526CFA-C4F1-5BFD-3939-B9B564BD2620}"/>
              </a:ext>
            </a:extLst>
          </p:cNvPr>
          <p:cNvGrpSpPr/>
          <p:nvPr/>
        </p:nvGrpSpPr>
        <p:grpSpPr>
          <a:xfrm>
            <a:off x="6032083" y="3951656"/>
            <a:ext cx="5380554" cy="878532"/>
            <a:chOff x="1101270" y="4581132"/>
            <a:chExt cx="5380554" cy="878532"/>
          </a:xfrm>
        </p:grpSpPr>
        <p:sp>
          <p:nvSpPr>
            <p:cNvPr id="14" name="Rectangle: Rounded Corners 3">
              <a:extLst>
                <a:ext uri="{FF2B5EF4-FFF2-40B4-BE49-F238E27FC236}">
                  <a16:creationId xmlns:a16="http://schemas.microsoft.com/office/drawing/2014/main" id="{6A6BAA33-3609-1D7B-FB80-E9373B68D612}"/>
                </a:ext>
              </a:extLst>
            </p:cNvPr>
            <p:cNvSpPr/>
            <p:nvPr/>
          </p:nvSpPr>
          <p:spPr>
            <a:xfrm>
              <a:off x="1954741" y="4581132"/>
              <a:ext cx="4527083"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variété des êtres vivants</a:t>
              </a:r>
            </a:p>
          </p:txBody>
        </p:sp>
        <p:sp>
          <p:nvSpPr>
            <p:cNvPr id="16" name="Rectangle: Rounded Corners 3">
              <a:extLst>
                <a:ext uri="{FF2B5EF4-FFF2-40B4-BE49-F238E27FC236}">
                  <a16:creationId xmlns:a16="http://schemas.microsoft.com/office/drawing/2014/main" id="{5DD47D0F-C9B2-2681-31A4-4A65A38A0ACB}"/>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9" name="Groupe 18">
            <a:extLst>
              <a:ext uri="{FF2B5EF4-FFF2-40B4-BE49-F238E27FC236}">
                <a16:creationId xmlns:a16="http://schemas.microsoft.com/office/drawing/2014/main" id="{DBA9AAE2-A848-C452-5D24-BE39DA0E015E}"/>
              </a:ext>
            </a:extLst>
          </p:cNvPr>
          <p:cNvGrpSpPr/>
          <p:nvPr/>
        </p:nvGrpSpPr>
        <p:grpSpPr>
          <a:xfrm>
            <a:off x="6035152" y="5184359"/>
            <a:ext cx="5377486" cy="878532"/>
            <a:chOff x="1046466" y="5751519"/>
            <a:chExt cx="5377486" cy="878532"/>
          </a:xfrm>
        </p:grpSpPr>
        <p:sp>
          <p:nvSpPr>
            <p:cNvPr id="17" name="Rectangle: Rounded Corners 3">
              <a:extLst>
                <a:ext uri="{FF2B5EF4-FFF2-40B4-BE49-F238E27FC236}">
                  <a16:creationId xmlns:a16="http://schemas.microsoft.com/office/drawing/2014/main" id="{835EF063-FF6C-10AB-9492-32023D6DC5EA}"/>
                </a:ext>
              </a:extLst>
            </p:cNvPr>
            <p:cNvSpPr/>
            <p:nvPr/>
          </p:nvSpPr>
          <p:spPr>
            <a:xfrm>
              <a:off x="1899938" y="5751519"/>
              <a:ext cx="452401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destruction des forêts</a:t>
              </a:r>
            </a:p>
          </p:txBody>
        </p:sp>
        <p:sp>
          <p:nvSpPr>
            <p:cNvPr id="18" name="Rectangle: Rounded Corners 3">
              <a:extLst>
                <a:ext uri="{FF2B5EF4-FFF2-40B4-BE49-F238E27FC236}">
                  <a16:creationId xmlns:a16="http://schemas.microsoft.com/office/drawing/2014/main" id="{08EB04A1-0A7E-3C1C-5A98-D412B5248CEA}"/>
                </a:ext>
              </a:extLst>
            </p:cNvPr>
            <p:cNvSpPr/>
            <p:nvPr/>
          </p:nvSpPr>
          <p:spPr>
            <a:xfrm>
              <a:off x="1046466" y="5751519"/>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grpSp>
      <p:pic>
        <p:nvPicPr>
          <p:cNvPr id="2050" name="Picture 2" descr="Notre prochaine journée sera sur la BIODIVERSITÉ - Vert Demain">
            <a:extLst>
              <a:ext uri="{FF2B5EF4-FFF2-40B4-BE49-F238E27FC236}">
                <a16:creationId xmlns:a16="http://schemas.microsoft.com/office/drawing/2014/main" id="{44CBB5BC-9DA5-1DAB-1CE1-87AB484DFD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22" r="11023"/>
          <a:stretch>
            <a:fillRect/>
          </a:stretch>
        </p:blipFill>
        <p:spPr bwMode="auto">
          <a:xfrm>
            <a:off x="219919" y="2563793"/>
            <a:ext cx="5266481" cy="3767560"/>
          </a:xfrm>
          <a:prstGeom prst="rect">
            <a:avLst/>
          </a:prstGeom>
          <a:noFill/>
          <a:extLst>
            <a:ext uri="{909E8E84-426E-40DD-AFC4-6F175D3DCCD1}">
              <a14:hiddenFill xmlns:a14="http://schemas.microsoft.com/office/drawing/2010/main">
                <a:solidFill>
                  <a:srgbClr val="FFFFFF"/>
                </a:solidFill>
              </a14:hiddenFill>
            </a:ext>
          </a:extLst>
        </p:spPr>
      </p:pic>
      <p:sp>
        <p:nvSpPr>
          <p:cNvPr id="28" name="Titre 1">
            <a:extLst>
              <a:ext uri="{FF2B5EF4-FFF2-40B4-BE49-F238E27FC236}">
                <a16:creationId xmlns:a16="http://schemas.microsoft.com/office/drawing/2014/main" id="{6D931047-5887-58A4-DEAD-3DECE5C199CE}"/>
              </a:ext>
            </a:extLst>
          </p:cNvPr>
          <p:cNvSpPr>
            <a:spLocks noGrp="1"/>
          </p:cNvSpPr>
          <p:nvPr>
            <p:ph type="title"/>
          </p:nvPr>
        </p:nvSpPr>
        <p:spPr>
          <a:xfrm>
            <a:off x="831360" y="291968"/>
            <a:ext cx="10529279" cy="267549"/>
          </a:xfrm>
        </p:spPr>
        <p:txBody>
          <a:bodyPr/>
          <a:lstStyle/>
          <a:p>
            <a:r>
              <a:rPr lang="fr-FR" dirty="0">
                <a:solidFill>
                  <a:schemeClr val="tx1">
                    <a:lumMod val="50000"/>
                    <a:lumOff val="50000"/>
                  </a:schemeClr>
                </a:solidFill>
                <a:latin typeface="Calibri" panose="020F0502020204030204"/>
              </a:rPr>
              <a:t>Commençons par cette question.</a:t>
            </a:r>
            <a:endParaRPr lang="fr-FR" noProof="0" dirty="0">
              <a:solidFill>
                <a:schemeClr val="tx1">
                  <a:lumMod val="50000"/>
                  <a:lumOff val="50000"/>
                </a:schemeClr>
              </a:solidFill>
              <a:latin typeface="Calibri" panose="020F0502020204030204"/>
            </a:endParaRPr>
          </a:p>
        </p:txBody>
      </p:sp>
      <p:sp>
        <p:nvSpPr>
          <p:cNvPr id="29" name="Espace réservé du contenu 3">
            <a:extLst>
              <a:ext uri="{FF2B5EF4-FFF2-40B4-BE49-F238E27FC236}">
                <a16:creationId xmlns:a16="http://schemas.microsoft.com/office/drawing/2014/main" id="{9F39B9CC-6582-87B7-E0F8-53394020373A}"/>
              </a:ext>
            </a:extLst>
          </p:cNvPr>
          <p:cNvSpPr txBox="1">
            <a:spLocks/>
          </p:cNvSpPr>
          <p:nvPr/>
        </p:nvSpPr>
        <p:spPr>
          <a:xfrm>
            <a:off x="831360" y="532867"/>
            <a:ext cx="10682478" cy="4616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Accorder quelques secondes de réflexion aux élèves, puis les inviter à noter la lettre de la bonne réponse sur leurs ardoises.</a:t>
            </a:r>
          </a:p>
        </p:txBody>
      </p:sp>
      <p:grpSp>
        <p:nvGrpSpPr>
          <p:cNvPr id="30" name="Groupe 29">
            <a:extLst>
              <a:ext uri="{FF2B5EF4-FFF2-40B4-BE49-F238E27FC236}">
                <a16:creationId xmlns:a16="http://schemas.microsoft.com/office/drawing/2014/main" id="{B1D72E16-0A40-8EE5-D0C1-3F15BD9D7659}"/>
              </a:ext>
            </a:extLst>
          </p:cNvPr>
          <p:cNvGrpSpPr/>
          <p:nvPr/>
        </p:nvGrpSpPr>
        <p:grpSpPr>
          <a:xfrm>
            <a:off x="10883152" y="248387"/>
            <a:ext cx="692154" cy="610914"/>
            <a:chOff x="779844" y="4335989"/>
            <a:chExt cx="563238" cy="575842"/>
          </a:xfrm>
        </p:grpSpPr>
        <p:pic>
          <p:nvPicPr>
            <p:cNvPr id="31" name="Google Shape;307;p51" descr="Une image contenant Dessin animé, clipart, Animation, illustration&#10;&#10;Description générée automatiquement">
              <a:extLst>
                <a:ext uri="{FF2B5EF4-FFF2-40B4-BE49-F238E27FC236}">
                  <a16:creationId xmlns:a16="http://schemas.microsoft.com/office/drawing/2014/main" id="{389614D5-C3D3-9C89-E9E7-4ADAC7033F59}"/>
                </a:ext>
              </a:extLst>
            </p:cNvPr>
            <p:cNvPicPr preferRelativeResize="0"/>
            <p:nvPr/>
          </p:nvPicPr>
          <p:blipFill rotWithShape="1">
            <a:blip r:embed="rId3">
              <a:alphaModFix/>
            </a:blip>
            <a:srcRect l="18242" t="9344" r="18458" b="23864"/>
            <a:stretch/>
          </p:blipFill>
          <p:spPr>
            <a:xfrm>
              <a:off x="779844" y="4335989"/>
              <a:ext cx="563238" cy="575842"/>
            </a:xfrm>
            <a:prstGeom prst="rect">
              <a:avLst/>
            </a:prstGeom>
            <a:noFill/>
            <a:ln>
              <a:noFill/>
            </a:ln>
          </p:spPr>
        </p:pic>
        <p:sp>
          <p:nvSpPr>
            <p:cNvPr id="2048" name="Rectangle 2047">
              <a:extLst>
                <a:ext uri="{FF2B5EF4-FFF2-40B4-BE49-F238E27FC236}">
                  <a16:creationId xmlns:a16="http://schemas.microsoft.com/office/drawing/2014/main" id="{7A3ACFBB-A0A7-9B30-CF30-33A8596EF4F7}"/>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31315806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2ACBC-0F16-D657-8D51-218EF3186767}"/>
            </a:ext>
          </a:extLst>
        </p:cNvPr>
        <p:cNvGrpSpPr/>
        <p:nvPr/>
      </p:nvGrpSpPr>
      <p:grpSpPr>
        <a:xfrm>
          <a:off x="0" y="0"/>
          <a:ext cx="0" cy="0"/>
          <a:chOff x="0" y="0"/>
          <a:chExt cx="0" cy="0"/>
        </a:xfrm>
      </p:grpSpPr>
      <p:pic>
        <p:nvPicPr>
          <p:cNvPr id="2050" name="Picture 2" descr="Notre prochaine journée sera sur la BIODIVERSITÉ - Vert Demain">
            <a:extLst>
              <a:ext uri="{FF2B5EF4-FFF2-40B4-BE49-F238E27FC236}">
                <a16:creationId xmlns:a16="http://schemas.microsoft.com/office/drawing/2014/main" id="{6C627AB6-0501-5A55-6210-3F7A32FCA0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22" r="11023"/>
          <a:stretch>
            <a:fillRect/>
          </a:stretch>
        </p:blipFill>
        <p:spPr bwMode="auto">
          <a:xfrm>
            <a:off x="219919" y="2563793"/>
            <a:ext cx="5266481" cy="3767560"/>
          </a:xfrm>
          <a:prstGeom prst="rect">
            <a:avLst/>
          </a:prstGeom>
          <a:noFill/>
          <a:extLst>
            <a:ext uri="{909E8E84-426E-40DD-AFC4-6F175D3DCCD1}">
              <a14:hiddenFill xmlns:a14="http://schemas.microsoft.com/office/drawing/2010/main">
                <a:solidFill>
                  <a:srgbClr val="FFFFFF"/>
                </a:solidFill>
              </a14:hiddenFill>
            </a:ext>
          </a:extLst>
        </p:spPr>
      </p:pic>
      <p:sp>
        <p:nvSpPr>
          <p:cNvPr id="4" name="Titre 1">
            <a:extLst>
              <a:ext uri="{FF2B5EF4-FFF2-40B4-BE49-F238E27FC236}">
                <a16:creationId xmlns:a16="http://schemas.microsoft.com/office/drawing/2014/main" id="{96A8C25B-B286-B4A5-1B4A-94F79321A5EF}"/>
              </a:ext>
            </a:extLst>
          </p:cNvPr>
          <p:cNvSpPr>
            <a:spLocks noGrp="1"/>
          </p:cNvSpPr>
          <p:nvPr>
            <p:ph type="title"/>
          </p:nvPr>
        </p:nvSpPr>
        <p:spPr>
          <a:xfrm>
            <a:off x="854509" y="454014"/>
            <a:ext cx="10529279" cy="267549"/>
          </a:xfrm>
        </p:spPr>
        <p:txBody>
          <a:bodyPr/>
          <a:lstStyle/>
          <a:p>
            <a:r>
              <a:rPr lang="fr-FR" noProof="0" dirty="0">
                <a:solidFill>
                  <a:schemeClr val="tx1">
                    <a:lumMod val="50000"/>
                    <a:lumOff val="50000"/>
                  </a:schemeClr>
                </a:solidFill>
                <a:latin typeface="Calibri" panose="020F0502020204030204"/>
              </a:rPr>
              <a:t>Excellent ! La biodiversité est la diversité du vivant. Il s’agit de la diversité des écosystèmes, la diversité des espèces d’êtres vivants mais aussi la diversité des individus de la même espèce. </a:t>
            </a:r>
            <a:br>
              <a:rPr lang="fr-FR" noProof="0" dirty="0">
                <a:solidFill>
                  <a:schemeClr val="tx1">
                    <a:lumMod val="50000"/>
                    <a:lumOff val="50000"/>
                  </a:schemeClr>
                </a:solidFill>
                <a:latin typeface="Calibri" panose="020F0502020204030204"/>
              </a:rPr>
            </a:br>
            <a:endParaRPr lang="fr-FR" dirty="0">
              <a:solidFill>
                <a:schemeClr val="tx1">
                  <a:lumMod val="50000"/>
                  <a:lumOff val="50000"/>
                </a:schemeClr>
              </a:solidFill>
              <a:latin typeface="Calibri" panose="020F0502020204030204"/>
            </a:endParaRPr>
          </a:p>
        </p:txBody>
      </p:sp>
      <p:sp>
        <p:nvSpPr>
          <p:cNvPr id="5" name="Espace réservé du contenu 3">
            <a:extLst>
              <a:ext uri="{FF2B5EF4-FFF2-40B4-BE49-F238E27FC236}">
                <a16:creationId xmlns:a16="http://schemas.microsoft.com/office/drawing/2014/main" id="{31DAC2CA-F347-CB6E-7322-1518D6851E28}"/>
              </a:ext>
            </a:extLst>
          </p:cNvPr>
          <p:cNvSpPr txBox="1">
            <a:spLocks/>
          </p:cNvSpPr>
          <p:nvPr/>
        </p:nvSpPr>
        <p:spPr>
          <a:xfrm>
            <a:off x="889234" y="696048"/>
            <a:ext cx="10682478" cy="4616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200" dirty="0">
              <a:solidFill>
                <a:prstClr val="white">
                  <a:lumMod val="65000"/>
                </a:prstClr>
              </a:solidFill>
              <a:latin typeface="Calibri" panose="020F0502020204030204"/>
            </a:endParaRPr>
          </a:p>
        </p:txBody>
      </p:sp>
      <p:pic>
        <p:nvPicPr>
          <p:cNvPr id="6" name="Image 8">
            <a:extLst>
              <a:ext uri="{FF2B5EF4-FFF2-40B4-BE49-F238E27FC236}">
                <a16:creationId xmlns:a16="http://schemas.microsoft.com/office/drawing/2014/main" id="{D259A2D3-29E1-8C12-529D-924A759D2156}"/>
              </a:ext>
            </a:extLst>
          </p:cNvPr>
          <p:cNvPicPr>
            <a:picLocks noChangeAspect="1"/>
          </p:cNvPicPr>
          <p:nvPr/>
        </p:nvPicPr>
        <p:blipFill>
          <a:blip r:embed="rId3"/>
          <a:stretch>
            <a:fillRect/>
          </a:stretch>
        </p:blipFill>
        <p:spPr>
          <a:xfrm>
            <a:off x="11366340" y="515397"/>
            <a:ext cx="605240" cy="605240"/>
          </a:xfrm>
          <a:prstGeom prst="rect">
            <a:avLst/>
          </a:prstGeom>
        </p:spPr>
      </p:pic>
      <p:grpSp>
        <p:nvGrpSpPr>
          <p:cNvPr id="11" name="Groupe 10">
            <a:extLst>
              <a:ext uri="{FF2B5EF4-FFF2-40B4-BE49-F238E27FC236}">
                <a16:creationId xmlns:a16="http://schemas.microsoft.com/office/drawing/2014/main" id="{554F758F-485C-460A-E301-B770C00947AA}"/>
              </a:ext>
            </a:extLst>
          </p:cNvPr>
          <p:cNvGrpSpPr/>
          <p:nvPr/>
        </p:nvGrpSpPr>
        <p:grpSpPr>
          <a:xfrm>
            <a:off x="6032083" y="2718952"/>
            <a:ext cx="5426854" cy="878532"/>
            <a:chOff x="1101270" y="2846274"/>
            <a:chExt cx="5426854" cy="878532"/>
          </a:xfrm>
        </p:grpSpPr>
        <p:sp>
          <p:nvSpPr>
            <p:cNvPr id="13" name="Rectangle: Rounded Corners 3">
              <a:extLst>
                <a:ext uri="{FF2B5EF4-FFF2-40B4-BE49-F238E27FC236}">
                  <a16:creationId xmlns:a16="http://schemas.microsoft.com/office/drawing/2014/main" id="{360DC018-F177-D4BF-92D7-A6F38BC84649}"/>
                </a:ext>
              </a:extLst>
            </p:cNvPr>
            <p:cNvSpPr/>
            <p:nvPr/>
          </p:nvSpPr>
          <p:spPr>
            <a:xfrm>
              <a:off x="1954742" y="2846274"/>
              <a:ext cx="4573382"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pollution de l’air</a:t>
              </a:r>
            </a:p>
          </p:txBody>
        </p:sp>
        <p:sp>
          <p:nvSpPr>
            <p:cNvPr id="20" name="Rectangle: Rounded Corners 3">
              <a:extLst>
                <a:ext uri="{FF2B5EF4-FFF2-40B4-BE49-F238E27FC236}">
                  <a16:creationId xmlns:a16="http://schemas.microsoft.com/office/drawing/2014/main" id="{C7AD8D1C-53C4-20CC-7CCC-84175F9BB2DE}"/>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grpSp>
      <p:grpSp>
        <p:nvGrpSpPr>
          <p:cNvPr id="21" name="Groupe 20">
            <a:extLst>
              <a:ext uri="{FF2B5EF4-FFF2-40B4-BE49-F238E27FC236}">
                <a16:creationId xmlns:a16="http://schemas.microsoft.com/office/drawing/2014/main" id="{7BAF3951-2FB8-92CA-FC81-F61AF33964D1}"/>
              </a:ext>
            </a:extLst>
          </p:cNvPr>
          <p:cNvGrpSpPr/>
          <p:nvPr/>
        </p:nvGrpSpPr>
        <p:grpSpPr>
          <a:xfrm>
            <a:off x="6032083" y="3951656"/>
            <a:ext cx="5380554" cy="878532"/>
            <a:chOff x="1101270" y="4581132"/>
            <a:chExt cx="5380554" cy="878532"/>
          </a:xfrm>
          <a:solidFill>
            <a:srgbClr val="002060"/>
          </a:solidFill>
        </p:grpSpPr>
        <p:sp>
          <p:nvSpPr>
            <p:cNvPr id="22" name="Rectangle: Rounded Corners 3">
              <a:extLst>
                <a:ext uri="{FF2B5EF4-FFF2-40B4-BE49-F238E27FC236}">
                  <a16:creationId xmlns:a16="http://schemas.microsoft.com/office/drawing/2014/main" id="{EE72BDC5-A5A2-BE32-687B-C34661EBB357}"/>
                </a:ext>
              </a:extLst>
            </p:cNvPr>
            <p:cNvSpPr/>
            <p:nvPr/>
          </p:nvSpPr>
          <p:spPr>
            <a:xfrm>
              <a:off x="1954741" y="4581132"/>
              <a:ext cx="4527083" cy="878532"/>
            </a:xfrm>
            <a:prstGeom prst="roundRect">
              <a:avLst/>
            </a:prstGeom>
            <a:grp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La variété des êtres vivants</a:t>
              </a:r>
            </a:p>
          </p:txBody>
        </p:sp>
        <p:sp>
          <p:nvSpPr>
            <p:cNvPr id="23" name="Rectangle: Rounded Corners 3">
              <a:extLst>
                <a:ext uri="{FF2B5EF4-FFF2-40B4-BE49-F238E27FC236}">
                  <a16:creationId xmlns:a16="http://schemas.microsoft.com/office/drawing/2014/main" id="{31BA2EAC-B063-F88E-E6B6-AA12EC1E6448}"/>
                </a:ext>
              </a:extLst>
            </p:cNvPr>
            <p:cNvSpPr/>
            <p:nvPr/>
          </p:nvSpPr>
          <p:spPr>
            <a:xfrm>
              <a:off x="1101270" y="4581132"/>
              <a:ext cx="830239" cy="878532"/>
            </a:xfrm>
            <a:prstGeom prst="roundRect">
              <a:avLst/>
            </a:prstGeom>
            <a:grp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24" name="Groupe 23">
            <a:extLst>
              <a:ext uri="{FF2B5EF4-FFF2-40B4-BE49-F238E27FC236}">
                <a16:creationId xmlns:a16="http://schemas.microsoft.com/office/drawing/2014/main" id="{6BFE1E2E-538F-E07C-594D-A022C5166B31}"/>
              </a:ext>
            </a:extLst>
          </p:cNvPr>
          <p:cNvGrpSpPr/>
          <p:nvPr/>
        </p:nvGrpSpPr>
        <p:grpSpPr>
          <a:xfrm>
            <a:off x="6035152" y="5184359"/>
            <a:ext cx="5377486" cy="878532"/>
            <a:chOff x="1046466" y="5751519"/>
            <a:chExt cx="5377486" cy="878532"/>
          </a:xfrm>
        </p:grpSpPr>
        <p:sp>
          <p:nvSpPr>
            <p:cNvPr id="25" name="Rectangle: Rounded Corners 3">
              <a:extLst>
                <a:ext uri="{FF2B5EF4-FFF2-40B4-BE49-F238E27FC236}">
                  <a16:creationId xmlns:a16="http://schemas.microsoft.com/office/drawing/2014/main" id="{0AC85AD8-267B-74FB-2E05-72284F516A7F}"/>
                </a:ext>
              </a:extLst>
            </p:cNvPr>
            <p:cNvSpPr/>
            <p:nvPr/>
          </p:nvSpPr>
          <p:spPr>
            <a:xfrm>
              <a:off x="1899938" y="5751519"/>
              <a:ext cx="452401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destruction des forêts</a:t>
              </a:r>
            </a:p>
          </p:txBody>
        </p:sp>
        <p:sp>
          <p:nvSpPr>
            <p:cNvPr id="26" name="Rectangle: Rounded Corners 3">
              <a:extLst>
                <a:ext uri="{FF2B5EF4-FFF2-40B4-BE49-F238E27FC236}">
                  <a16:creationId xmlns:a16="http://schemas.microsoft.com/office/drawing/2014/main" id="{25B55E69-F765-FDF7-CB98-6F9BE7CC09D6}"/>
                </a:ext>
              </a:extLst>
            </p:cNvPr>
            <p:cNvSpPr/>
            <p:nvPr/>
          </p:nvSpPr>
          <p:spPr>
            <a:xfrm>
              <a:off x="1046466" y="5751519"/>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grpSp>
      <p:sp>
        <p:nvSpPr>
          <p:cNvPr id="27" name="ZoneTexte 26">
            <a:extLst>
              <a:ext uri="{FF2B5EF4-FFF2-40B4-BE49-F238E27FC236}">
                <a16:creationId xmlns:a16="http://schemas.microsoft.com/office/drawing/2014/main" id="{83011127-8341-49F2-9835-5558E3DB0321}"/>
              </a:ext>
            </a:extLst>
          </p:cNvPr>
          <p:cNvSpPr txBox="1"/>
          <p:nvPr/>
        </p:nvSpPr>
        <p:spPr>
          <a:xfrm>
            <a:off x="695843" y="17526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biodiversité signifie : </a:t>
            </a:r>
            <a:endPar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2315196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A1B4A-D0A7-8E8D-E575-38245626FC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A501F1-AFD0-0A0B-AD33-EA3D7387A79B}"/>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Voici une deuxième question.</a:t>
            </a:r>
          </a:p>
        </p:txBody>
      </p:sp>
      <p:sp>
        <p:nvSpPr>
          <p:cNvPr id="22" name="Google Shape;15880;p58">
            <a:extLst>
              <a:ext uri="{FF2B5EF4-FFF2-40B4-BE49-F238E27FC236}">
                <a16:creationId xmlns:a16="http://schemas.microsoft.com/office/drawing/2014/main" id="{4DA62CE5-E591-1D48-D95B-3757FDE32ED8}"/>
              </a:ext>
            </a:extLst>
          </p:cNvPr>
          <p:cNvSpPr txBox="1">
            <a:spLocks/>
          </p:cNvSpPr>
          <p:nvPr/>
        </p:nvSpPr>
        <p:spPr>
          <a:xfrm>
            <a:off x="481781" y="2118995"/>
            <a:ext cx="11218605"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Les ressources naturelles sont illimitées.</a:t>
            </a:r>
          </a:p>
        </p:txBody>
      </p:sp>
      <p:sp>
        <p:nvSpPr>
          <p:cNvPr id="23" name="Rectangle : coins arrondis 6">
            <a:extLst>
              <a:ext uri="{FF2B5EF4-FFF2-40B4-BE49-F238E27FC236}">
                <a16:creationId xmlns:a16="http://schemas.microsoft.com/office/drawing/2014/main" id="{EEAC1929-5F75-ADD9-37B1-34BC63AF8C7E}"/>
              </a:ext>
            </a:extLst>
          </p:cNvPr>
          <p:cNvSpPr/>
          <p:nvPr/>
        </p:nvSpPr>
        <p:spPr>
          <a:xfrm>
            <a:off x="778059" y="3770018"/>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24" name="Rectangle : coins arrondis 13">
            <a:extLst>
              <a:ext uri="{FF2B5EF4-FFF2-40B4-BE49-F238E27FC236}">
                <a16:creationId xmlns:a16="http://schemas.microsoft.com/office/drawing/2014/main" id="{C9E568FF-5A8D-B0B5-C58C-8D266ABC5C28}"/>
              </a:ext>
            </a:extLst>
          </p:cNvPr>
          <p:cNvSpPr/>
          <p:nvPr/>
        </p:nvSpPr>
        <p:spPr>
          <a:xfrm>
            <a:off x="6878871" y="3770018"/>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8" name="Espace réservé du contenu 3">
            <a:extLst>
              <a:ext uri="{FF2B5EF4-FFF2-40B4-BE49-F238E27FC236}">
                <a16:creationId xmlns:a16="http://schemas.microsoft.com/office/drawing/2014/main" id="{D8915186-4539-D609-4070-D8AB50EB8330}"/>
              </a:ext>
            </a:extLst>
          </p:cNvPr>
          <p:cNvSpPr txBox="1">
            <a:spLocks/>
          </p:cNvSpPr>
          <p:nvPr/>
        </p:nvSpPr>
        <p:spPr>
          <a:xfrm>
            <a:off x="778058" y="5845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Accorder quelques secondes de réflexion aux élèves, puis les inviter à noter la lettre de la bonne réponse sur leurs ardoises.</a:t>
            </a:r>
          </a:p>
          <a:p>
            <a:endParaRPr lang="fr-FR" sz="1200" dirty="0">
              <a:solidFill>
                <a:prstClr val="white">
                  <a:lumMod val="65000"/>
                </a:prstClr>
              </a:solidFill>
              <a:latin typeface="Calibri" panose="020F0502020204030204"/>
            </a:endParaRPr>
          </a:p>
        </p:txBody>
      </p:sp>
      <p:grpSp>
        <p:nvGrpSpPr>
          <p:cNvPr id="9" name="Groupe 8">
            <a:extLst>
              <a:ext uri="{FF2B5EF4-FFF2-40B4-BE49-F238E27FC236}">
                <a16:creationId xmlns:a16="http://schemas.microsoft.com/office/drawing/2014/main" id="{3A64BE1A-0DAB-CADE-5A72-7C21C8E4EF54}"/>
              </a:ext>
            </a:extLst>
          </p:cNvPr>
          <p:cNvGrpSpPr/>
          <p:nvPr/>
        </p:nvGrpSpPr>
        <p:grpSpPr>
          <a:xfrm>
            <a:off x="10883152" y="248387"/>
            <a:ext cx="692154" cy="610914"/>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2FCF5EE3-3C22-5E52-D3CC-AFA45DAE7B7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B1D240D0-8D60-B9E2-FE9D-484BECC4EF52}"/>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3" name="TextBox 3">
            <a:extLst>
              <a:ext uri="{FF2B5EF4-FFF2-40B4-BE49-F238E27FC236}">
                <a16:creationId xmlns:a16="http://schemas.microsoft.com/office/drawing/2014/main" id="{985998DE-3A3C-B4B1-230D-8A8A5DEC014F}"/>
              </a:ext>
            </a:extLst>
          </p:cNvPr>
          <p:cNvSpPr txBox="1"/>
          <p:nvPr/>
        </p:nvSpPr>
        <p:spPr>
          <a:xfrm>
            <a:off x="532963" y="1089018"/>
            <a:ext cx="6312420" cy="519822"/>
          </a:xfrm>
          <a:prstGeom prst="rect">
            <a:avLst/>
          </a:prstGeom>
          <a:noFill/>
        </p:spPr>
        <p:txBody>
          <a:bodyPr wrap="square">
            <a:spAutoFit/>
          </a:bodyPr>
          <a:lstStyle/>
          <a:p>
            <a:pPr>
              <a:lnSpc>
                <a:spcPct val="125000"/>
              </a:lnSpc>
            </a:pPr>
            <a:r>
              <a:rPr lang="fr-FR" sz="2400" b="1" dirty="0">
                <a:latin typeface="Calibri" panose="020F0502020204030204" pitchFamily="34" charset="0"/>
                <a:ea typeface="Calibri" panose="020F0502020204030204" pitchFamily="34" charset="0"/>
                <a:cs typeface="Calibri" panose="020F0502020204030204" pitchFamily="34" charset="0"/>
              </a:rPr>
              <a:t>2. Répondez par « Vrai » ou « Faux »: </a:t>
            </a:r>
          </a:p>
        </p:txBody>
      </p:sp>
    </p:spTree>
    <p:extLst>
      <p:ext uri="{BB962C8B-B14F-4D97-AF65-F5344CB8AC3E}">
        <p14:creationId xmlns:p14="http://schemas.microsoft.com/office/powerpoint/2010/main" val="427882545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3752A-9330-2924-34CB-D4BA41197E54}"/>
            </a:ext>
          </a:extLst>
        </p:cNvPr>
        <p:cNvGrpSpPr/>
        <p:nvPr/>
      </p:nvGrpSpPr>
      <p:grpSpPr>
        <a:xfrm>
          <a:off x="0" y="0"/>
          <a:ext cx="0" cy="0"/>
          <a:chOff x="0" y="0"/>
          <a:chExt cx="0" cy="0"/>
        </a:xfrm>
      </p:grpSpPr>
      <p:sp>
        <p:nvSpPr>
          <p:cNvPr id="22" name="Google Shape;15880;p58">
            <a:extLst>
              <a:ext uri="{FF2B5EF4-FFF2-40B4-BE49-F238E27FC236}">
                <a16:creationId xmlns:a16="http://schemas.microsoft.com/office/drawing/2014/main" id="{FF559006-C6D8-A4B6-4A8C-0FDF46983ECC}"/>
              </a:ext>
            </a:extLst>
          </p:cNvPr>
          <p:cNvSpPr txBox="1">
            <a:spLocks/>
          </p:cNvSpPr>
          <p:nvPr/>
        </p:nvSpPr>
        <p:spPr>
          <a:xfrm>
            <a:off x="481781" y="2118995"/>
            <a:ext cx="11218605"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Les ressources naturelles sont illimitées.</a:t>
            </a:r>
          </a:p>
        </p:txBody>
      </p:sp>
      <p:sp>
        <p:nvSpPr>
          <p:cNvPr id="23" name="Rectangle : coins arrondis 6">
            <a:extLst>
              <a:ext uri="{FF2B5EF4-FFF2-40B4-BE49-F238E27FC236}">
                <a16:creationId xmlns:a16="http://schemas.microsoft.com/office/drawing/2014/main" id="{447E775D-FDD2-9E4F-9E36-128671F47CF2}"/>
              </a:ext>
            </a:extLst>
          </p:cNvPr>
          <p:cNvSpPr/>
          <p:nvPr/>
        </p:nvSpPr>
        <p:spPr>
          <a:xfrm>
            <a:off x="778059" y="3770018"/>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24" name="Rectangle : coins arrondis 13">
            <a:extLst>
              <a:ext uri="{FF2B5EF4-FFF2-40B4-BE49-F238E27FC236}">
                <a16:creationId xmlns:a16="http://schemas.microsoft.com/office/drawing/2014/main" id="{3FAFA9EC-C9BC-E4DE-30B6-FD16E7867B97}"/>
              </a:ext>
            </a:extLst>
          </p:cNvPr>
          <p:cNvSpPr/>
          <p:nvPr/>
        </p:nvSpPr>
        <p:spPr>
          <a:xfrm>
            <a:off x="6878871" y="3770018"/>
            <a:ext cx="4428466" cy="980625"/>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bg1"/>
                </a:solidFill>
                <a:latin typeface="+mj-lt"/>
                <a:cs typeface="Calibri" panose="020F0502020204030204" pitchFamily="34" charset="0"/>
              </a:rPr>
              <a:t>b. Faux</a:t>
            </a:r>
          </a:p>
        </p:txBody>
      </p:sp>
      <p:sp>
        <p:nvSpPr>
          <p:cNvPr id="6" name="Titre 1">
            <a:extLst>
              <a:ext uri="{FF2B5EF4-FFF2-40B4-BE49-F238E27FC236}">
                <a16:creationId xmlns:a16="http://schemas.microsoft.com/office/drawing/2014/main" id="{497086DF-701C-E8C4-50F1-85AF7A05C1B4}"/>
              </a:ext>
            </a:extLst>
          </p:cNvPr>
          <p:cNvSpPr>
            <a:spLocks noGrp="1"/>
          </p:cNvSpPr>
          <p:nvPr>
            <p:ph type="title"/>
          </p:nvPr>
        </p:nvSpPr>
        <p:spPr>
          <a:xfrm>
            <a:off x="801208" y="277419"/>
            <a:ext cx="10529279" cy="435141"/>
          </a:xfrm>
        </p:spPr>
        <p:txBody>
          <a:bodyPr/>
          <a:lstStyle/>
          <a:p>
            <a:pPr defTabSz="342900">
              <a:spcAft>
                <a:spcPts val="300"/>
              </a:spcAft>
              <a:defRPr/>
            </a:pPr>
            <a:r>
              <a:rPr lang="fr-FR" dirty="0">
                <a:solidFill>
                  <a:schemeClr val="tx1">
                    <a:lumMod val="50000"/>
                    <a:lumOff val="50000"/>
                  </a:schemeClr>
                </a:solidFill>
                <a:latin typeface="Calibri" panose="020F0502020204030204"/>
              </a:rPr>
              <a:t>Très bien ! Les ressources naturelles ne sont pas illimitées, certaines peuvent s’épuiser si elles sont utilisées de manière excessive.</a:t>
            </a:r>
            <a:endParaRPr lang="fr-FR" noProof="0" dirty="0">
              <a:solidFill>
                <a:schemeClr val="tx1">
                  <a:lumMod val="50000"/>
                  <a:lumOff val="50000"/>
                </a:schemeClr>
              </a:solidFill>
              <a:latin typeface="Calibri" panose="020F0502020204030204"/>
            </a:endParaRPr>
          </a:p>
        </p:txBody>
      </p:sp>
      <p:sp>
        <p:nvSpPr>
          <p:cNvPr id="7" name="Espace réservé du contenu 3">
            <a:extLst>
              <a:ext uri="{FF2B5EF4-FFF2-40B4-BE49-F238E27FC236}">
                <a16:creationId xmlns:a16="http://schemas.microsoft.com/office/drawing/2014/main" id="{EC653CAE-03C9-B498-DDD9-F123DB8636B2}"/>
              </a:ext>
            </a:extLst>
          </p:cNvPr>
          <p:cNvSpPr txBox="1">
            <a:spLocks/>
          </p:cNvSpPr>
          <p:nvPr/>
        </p:nvSpPr>
        <p:spPr>
          <a:xfrm>
            <a:off x="789633" y="761442"/>
            <a:ext cx="10628375" cy="2673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Expliquer davantage si nécessaire en donnant des exemples.</a:t>
            </a:r>
          </a:p>
        </p:txBody>
      </p:sp>
      <p:pic>
        <p:nvPicPr>
          <p:cNvPr id="12" name="Image 8">
            <a:extLst>
              <a:ext uri="{FF2B5EF4-FFF2-40B4-BE49-F238E27FC236}">
                <a16:creationId xmlns:a16="http://schemas.microsoft.com/office/drawing/2014/main" id="{3C782C7F-FEB4-E185-65A2-45F18E4BC405}"/>
              </a:ext>
            </a:extLst>
          </p:cNvPr>
          <p:cNvPicPr>
            <a:picLocks noChangeAspect="1"/>
          </p:cNvPicPr>
          <p:nvPr/>
        </p:nvPicPr>
        <p:blipFill>
          <a:blip r:embed="rId2"/>
          <a:stretch>
            <a:fillRect/>
          </a:stretch>
        </p:blipFill>
        <p:spPr>
          <a:xfrm>
            <a:off x="11002417" y="280262"/>
            <a:ext cx="738311" cy="738311"/>
          </a:xfrm>
          <a:prstGeom prst="rect">
            <a:avLst/>
          </a:prstGeom>
        </p:spPr>
      </p:pic>
    </p:spTree>
    <p:extLst>
      <p:ext uri="{BB962C8B-B14F-4D97-AF65-F5344CB8AC3E}">
        <p14:creationId xmlns:p14="http://schemas.microsoft.com/office/powerpoint/2010/main" val="37947275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8D2E0-0C17-BB4F-C5A3-B4715822052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890444D-FA7E-B0D5-B0F8-3CF54423BB48}"/>
              </a:ext>
            </a:extLst>
          </p:cNvPr>
          <p:cNvSpPr>
            <a:spLocks noGrp="1"/>
          </p:cNvSpPr>
          <p:nvPr>
            <p:ph type="title"/>
          </p:nvPr>
        </p:nvSpPr>
        <p:spPr/>
        <p:txBody>
          <a:bodyPr/>
          <a:lstStyle/>
          <a:p>
            <a:r>
              <a:rPr lang="fr-FR" dirty="0">
                <a:solidFill>
                  <a:schemeClr val="tx1">
                    <a:lumMod val="50000"/>
                    <a:lumOff val="50000"/>
                  </a:schemeClr>
                </a:solidFill>
                <a:latin typeface="Calibri" panose="020F0502020204030204"/>
              </a:rPr>
              <a:t>Voici u</a:t>
            </a:r>
            <a:r>
              <a:rPr lang="fr-FR" noProof="0" dirty="0">
                <a:solidFill>
                  <a:schemeClr val="tx1">
                    <a:lumMod val="50000"/>
                    <a:lumOff val="50000"/>
                  </a:schemeClr>
                </a:solidFill>
                <a:latin typeface="Calibri" panose="020F0502020204030204"/>
              </a:rPr>
              <a:t>ne autre question.</a:t>
            </a:r>
          </a:p>
        </p:txBody>
      </p:sp>
      <p:sp>
        <p:nvSpPr>
          <p:cNvPr id="4" name="Espace réservé du contenu 3">
            <a:extLst>
              <a:ext uri="{FF2B5EF4-FFF2-40B4-BE49-F238E27FC236}">
                <a16:creationId xmlns:a16="http://schemas.microsoft.com/office/drawing/2014/main" id="{53C79C6B-73E9-0DB8-5614-0D014EF2D9B3}"/>
              </a:ext>
            </a:extLst>
          </p:cNvPr>
          <p:cNvSpPr>
            <a:spLocks noGrp="1"/>
          </p:cNvSpPr>
          <p:nvPr>
            <p:ph sz="quarter" idx="11"/>
          </p:nvPr>
        </p:nvSpPr>
        <p:spPr>
          <a:xfrm>
            <a:off x="731759" y="677177"/>
            <a:ext cx="10529705" cy="268287"/>
          </a:xfrm>
        </p:spPr>
        <p:txBody>
          <a:bodyPr/>
          <a:lstStyle/>
          <a:p>
            <a:r>
              <a:rPr lang="fr-FR" sz="1200" noProof="0" dirty="0">
                <a:solidFill>
                  <a:prstClr val="white">
                    <a:lumMod val="65000"/>
                  </a:prstClr>
                </a:solidFill>
                <a:latin typeface="Calibri" panose="020F0502020204030204"/>
              </a:rPr>
              <a:t>Accorder quelques secondes de réflexion aux élèves, puis les inviter à noter la lettre de la bonne réponse sur leurs ardoises.</a:t>
            </a:r>
          </a:p>
          <a:p>
            <a:endParaRPr lang="fr-FR" sz="1200" noProof="0" dirty="0">
              <a:solidFill>
                <a:prstClr val="white">
                  <a:lumMod val="65000"/>
                </a:prstClr>
              </a:solidFill>
              <a:latin typeface="Calibri" panose="020F0502020204030204"/>
            </a:endParaRPr>
          </a:p>
        </p:txBody>
      </p:sp>
      <p:grpSp>
        <p:nvGrpSpPr>
          <p:cNvPr id="3" name="Groupe 2">
            <a:extLst>
              <a:ext uri="{FF2B5EF4-FFF2-40B4-BE49-F238E27FC236}">
                <a16:creationId xmlns:a16="http://schemas.microsoft.com/office/drawing/2014/main" id="{1C3EDF6A-5B43-4418-58B0-E3483A1A91C3}"/>
              </a:ext>
            </a:extLst>
          </p:cNvPr>
          <p:cNvGrpSpPr/>
          <p:nvPr/>
        </p:nvGrpSpPr>
        <p:grpSpPr>
          <a:xfrm>
            <a:off x="10648709" y="248386"/>
            <a:ext cx="926597" cy="804909"/>
            <a:chOff x="779844" y="4335989"/>
            <a:chExt cx="563238" cy="575842"/>
          </a:xfrm>
        </p:grpSpPr>
        <p:pic>
          <p:nvPicPr>
            <p:cNvPr id="5" name="Google Shape;307;p51" descr="Une image contenant Dessin animé, clipart, Animation, illustration&#10;&#10;Description générée automatiquement">
              <a:extLst>
                <a:ext uri="{FF2B5EF4-FFF2-40B4-BE49-F238E27FC236}">
                  <a16:creationId xmlns:a16="http://schemas.microsoft.com/office/drawing/2014/main" id="{67F252F5-A6BC-5234-8E98-F6E7CB0F3B65}"/>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202E2258-5EAE-ADBB-5579-881A1B3DF506}"/>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7" name="TextBox 3">
            <a:extLst>
              <a:ext uri="{FF2B5EF4-FFF2-40B4-BE49-F238E27FC236}">
                <a16:creationId xmlns:a16="http://schemas.microsoft.com/office/drawing/2014/main" id="{91B1F7B9-E814-12A9-2856-5EE6016852B9}"/>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3. Choisissez la bonne réponse :</a:t>
            </a:r>
          </a:p>
        </p:txBody>
      </p:sp>
      <p:grpSp>
        <p:nvGrpSpPr>
          <p:cNvPr id="8" name="Groupe 7">
            <a:extLst>
              <a:ext uri="{FF2B5EF4-FFF2-40B4-BE49-F238E27FC236}">
                <a16:creationId xmlns:a16="http://schemas.microsoft.com/office/drawing/2014/main" id="{E5135EF6-0A2E-9024-6442-6079091B907B}"/>
              </a:ext>
            </a:extLst>
          </p:cNvPr>
          <p:cNvGrpSpPr/>
          <p:nvPr/>
        </p:nvGrpSpPr>
        <p:grpSpPr>
          <a:xfrm>
            <a:off x="4087537" y="2672653"/>
            <a:ext cx="4299406" cy="878532"/>
            <a:chOff x="1101270" y="2846274"/>
            <a:chExt cx="4299406" cy="878532"/>
          </a:xfrm>
        </p:grpSpPr>
        <p:sp>
          <p:nvSpPr>
            <p:cNvPr id="9" name="Rectangle: Rounded Corners 3">
              <a:extLst>
                <a:ext uri="{FF2B5EF4-FFF2-40B4-BE49-F238E27FC236}">
                  <a16:creationId xmlns:a16="http://schemas.microsoft.com/office/drawing/2014/main" id="{DE90ED5F-3270-29B8-C27C-D83E17951DCC}"/>
                </a:ext>
              </a:extLst>
            </p:cNvPr>
            <p:cNvSpPr/>
            <p:nvPr/>
          </p:nvSpPr>
          <p:spPr>
            <a:xfrm>
              <a:off x="1954742" y="2846274"/>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lvl="0" algn="ctr" defTabSz="1219170">
                <a:buClr>
                  <a:srgbClr val="000000"/>
                </a:buClr>
                <a:buSzPts val="1400"/>
                <a:defRPr/>
              </a:pPr>
              <a:r>
                <a:rPr lang="fr-FR" sz="2800" b="1" dirty="0">
                  <a:latin typeface="Calibri" panose="020F0502020204030204" pitchFamily="34" charset="0"/>
                  <a:ea typeface="Calibri" panose="020F0502020204030204" pitchFamily="34" charset="0"/>
                  <a:cs typeface="Calibri" panose="020F0502020204030204" pitchFamily="34" charset="0"/>
                </a:rPr>
                <a:t>Urbanisation</a:t>
              </a:r>
            </a:p>
          </p:txBody>
        </p:sp>
        <p:sp>
          <p:nvSpPr>
            <p:cNvPr id="12" name="Rectangle: Rounded Corners 3">
              <a:extLst>
                <a:ext uri="{FF2B5EF4-FFF2-40B4-BE49-F238E27FC236}">
                  <a16:creationId xmlns:a16="http://schemas.microsoft.com/office/drawing/2014/main" id="{64F6A65D-6033-27B9-034C-7EDEBE499195}"/>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grpSp>
      <p:sp>
        <p:nvSpPr>
          <p:cNvPr id="15" name="ZoneTexte 14">
            <a:extLst>
              <a:ext uri="{FF2B5EF4-FFF2-40B4-BE49-F238E27FC236}">
                <a16:creationId xmlns:a16="http://schemas.microsoft.com/office/drawing/2014/main" id="{97796190-9516-8808-B157-9D66689C2277}"/>
              </a:ext>
            </a:extLst>
          </p:cNvPr>
          <p:cNvSpPr txBox="1"/>
          <p:nvPr/>
        </p:nvSpPr>
        <p:spPr>
          <a:xfrm>
            <a:off x="290728" y="17063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L’utilisation raisonnable des ressources naturelles s’appelle une :  </a:t>
            </a:r>
          </a:p>
        </p:txBody>
      </p:sp>
      <p:grpSp>
        <p:nvGrpSpPr>
          <p:cNvPr id="10" name="Groupe 9">
            <a:extLst>
              <a:ext uri="{FF2B5EF4-FFF2-40B4-BE49-F238E27FC236}">
                <a16:creationId xmlns:a16="http://schemas.microsoft.com/office/drawing/2014/main" id="{F33A6F42-0F57-0B44-B461-B488908D06C1}"/>
              </a:ext>
            </a:extLst>
          </p:cNvPr>
          <p:cNvGrpSpPr/>
          <p:nvPr/>
        </p:nvGrpSpPr>
        <p:grpSpPr>
          <a:xfrm>
            <a:off x="4087537" y="3905357"/>
            <a:ext cx="4299406" cy="878532"/>
            <a:chOff x="1101270" y="4581132"/>
            <a:chExt cx="4299406" cy="878532"/>
          </a:xfrm>
        </p:grpSpPr>
        <p:sp>
          <p:nvSpPr>
            <p:cNvPr id="14" name="Rectangle: Rounded Corners 3">
              <a:extLst>
                <a:ext uri="{FF2B5EF4-FFF2-40B4-BE49-F238E27FC236}">
                  <a16:creationId xmlns:a16="http://schemas.microsoft.com/office/drawing/2014/main" id="{ADD06D1E-F5F1-23A5-C339-E9929C222CCC}"/>
                </a:ext>
              </a:extLst>
            </p:cNvPr>
            <p:cNvSpPr/>
            <p:nvPr/>
          </p:nvSpPr>
          <p:spPr>
            <a:xfrm>
              <a:off x="1954742" y="4581132"/>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Gestion durable </a:t>
              </a:r>
            </a:p>
          </p:txBody>
        </p:sp>
        <p:sp>
          <p:nvSpPr>
            <p:cNvPr id="16" name="Rectangle: Rounded Corners 3">
              <a:extLst>
                <a:ext uri="{FF2B5EF4-FFF2-40B4-BE49-F238E27FC236}">
                  <a16:creationId xmlns:a16="http://schemas.microsoft.com/office/drawing/2014/main" id="{1B1E35C9-F85E-B8E9-5391-463443B51CD5}"/>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9" name="Groupe 18">
            <a:extLst>
              <a:ext uri="{FF2B5EF4-FFF2-40B4-BE49-F238E27FC236}">
                <a16:creationId xmlns:a16="http://schemas.microsoft.com/office/drawing/2014/main" id="{ED65AB41-C4D3-81BD-1F2F-F649ECDF33A2}"/>
              </a:ext>
            </a:extLst>
          </p:cNvPr>
          <p:cNvGrpSpPr/>
          <p:nvPr/>
        </p:nvGrpSpPr>
        <p:grpSpPr>
          <a:xfrm>
            <a:off x="4090606" y="5138060"/>
            <a:ext cx="4299406" cy="878532"/>
            <a:chOff x="1046466" y="5751519"/>
            <a:chExt cx="4299406" cy="878532"/>
          </a:xfrm>
        </p:grpSpPr>
        <p:sp>
          <p:nvSpPr>
            <p:cNvPr id="17" name="Rectangle: Rounded Corners 3">
              <a:extLst>
                <a:ext uri="{FF2B5EF4-FFF2-40B4-BE49-F238E27FC236}">
                  <a16:creationId xmlns:a16="http://schemas.microsoft.com/office/drawing/2014/main" id="{C78134EC-8461-DBCF-4C1E-1CEDCE90DB98}"/>
                </a:ext>
              </a:extLst>
            </p:cNvPr>
            <p:cNvSpPr/>
            <p:nvPr/>
          </p:nvSpPr>
          <p:spPr>
            <a:xfrm>
              <a:off x="1899938" y="5751519"/>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Pollution</a:t>
              </a:r>
            </a:p>
          </p:txBody>
        </p:sp>
        <p:sp>
          <p:nvSpPr>
            <p:cNvPr id="18" name="Rectangle: Rounded Corners 3">
              <a:extLst>
                <a:ext uri="{FF2B5EF4-FFF2-40B4-BE49-F238E27FC236}">
                  <a16:creationId xmlns:a16="http://schemas.microsoft.com/office/drawing/2014/main" id="{5BF4ED94-0A06-2C3E-E4DE-BDBB4B229652}"/>
                </a:ext>
              </a:extLst>
            </p:cNvPr>
            <p:cNvSpPr/>
            <p:nvPr/>
          </p:nvSpPr>
          <p:spPr>
            <a:xfrm>
              <a:off x="1046466" y="5751519"/>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grpSp>
    </p:spTree>
    <p:extLst>
      <p:ext uri="{BB962C8B-B14F-4D97-AF65-F5344CB8AC3E}">
        <p14:creationId xmlns:p14="http://schemas.microsoft.com/office/powerpoint/2010/main" val="32490345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17D36-4E11-EBDA-D5F1-45FAAA6360D8}"/>
            </a:ext>
          </a:extLst>
        </p:cNvPr>
        <p:cNvGrpSpPr/>
        <p:nvPr/>
      </p:nvGrpSpPr>
      <p:grpSpPr>
        <a:xfrm>
          <a:off x="0" y="0"/>
          <a:ext cx="0" cy="0"/>
          <a:chOff x="0" y="0"/>
          <a:chExt cx="0" cy="0"/>
        </a:xfrm>
      </p:grpSpPr>
      <p:grpSp>
        <p:nvGrpSpPr>
          <p:cNvPr id="8" name="Groupe 7">
            <a:extLst>
              <a:ext uri="{FF2B5EF4-FFF2-40B4-BE49-F238E27FC236}">
                <a16:creationId xmlns:a16="http://schemas.microsoft.com/office/drawing/2014/main" id="{6B86C553-BC8C-2F13-9972-985A9A24D62B}"/>
              </a:ext>
            </a:extLst>
          </p:cNvPr>
          <p:cNvGrpSpPr/>
          <p:nvPr/>
        </p:nvGrpSpPr>
        <p:grpSpPr>
          <a:xfrm>
            <a:off x="4087537" y="2672653"/>
            <a:ext cx="4299406" cy="878532"/>
            <a:chOff x="1101270" y="2846274"/>
            <a:chExt cx="4299406" cy="878532"/>
          </a:xfrm>
        </p:grpSpPr>
        <p:sp>
          <p:nvSpPr>
            <p:cNvPr id="9" name="Rectangle: Rounded Corners 3">
              <a:extLst>
                <a:ext uri="{FF2B5EF4-FFF2-40B4-BE49-F238E27FC236}">
                  <a16:creationId xmlns:a16="http://schemas.microsoft.com/office/drawing/2014/main" id="{7D13E681-EE80-DC41-F3BD-7B643BFFCE30}"/>
                </a:ext>
              </a:extLst>
            </p:cNvPr>
            <p:cNvSpPr/>
            <p:nvPr/>
          </p:nvSpPr>
          <p:spPr>
            <a:xfrm>
              <a:off x="1954742" y="2846274"/>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lvl="0" algn="ctr" defTabSz="1219170">
                <a:buClr>
                  <a:srgbClr val="000000"/>
                </a:buClr>
                <a:buSzPts val="1400"/>
                <a:defRPr/>
              </a:pPr>
              <a:r>
                <a:rPr lang="fr-FR" sz="2800" b="1" dirty="0">
                  <a:latin typeface="Calibri" panose="020F0502020204030204" pitchFamily="34" charset="0"/>
                  <a:ea typeface="Calibri" panose="020F0502020204030204" pitchFamily="34" charset="0"/>
                  <a:cs typeface="Calibri" panose="020F0502020204030204" pitchFamily="34" charset="0"/>
                </a:rPr>
                <a:t>Urbanisation</a:t>
              </a:r>
            </a:p>
          </p:txBody>
        </p:sp>
        <p:sp>
          <p:nvSpPr>
            <p:cNvPr id="12" name="Rectangle: Rounded Corners 3">
              <a:extLst>
                <a:ext uri="{FF2B5EF4-FFF2-40B4-BE49-F238E27FC236}">
                  <a16:creationId xmlns:a16="http://schemas.microsoft.com/office/drawing/2014/main" id="{7EC2F38B-0A53-CBC6-BBED-A3EE487EB148}"/>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grpSp>
      <p:sp>
        <p:nvSpPr>
          <p:cNvPr id="15" name="ZoneTexte 14">
            <a:extLst>
              <a:ext uri="{FF2B5EF4-FFF2-40B4-BE49-F238E27FC236}">
                <a16:creationId xmlns:a16="http://schemas.microsoft.com/office/drawing/2014/main" id="{4F05A04C-C560-6D57-9284-39853847150B}"/>
              </a:ext>
            </a:extLst>
          </p:cNvPr>
          <p:cNvSpPr txBox="1"/>
          <p:nvPr/>
        </p:nvSpPr>
        <p:spPr>
          <a:xfrm>
            <a:off x="290728" y="17063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L’utilisation raisonnable des ressources naturelles s’appelle une :  </a:t>
            </a:r>
          </a:p>
        </p:txBody>
      </p:sp>
      <p:grpSp>
        <p:nvGrpSpPr>
          <p:cNvPr id="10" name="Groupe 9">
            <a:extLst>
              <a:ext uri="{FF2B5EF4-FFF2-40B4-BE49-F238E27FC236}">
                <a16:creationId xmlns:a16="http://schemas.microsoft.com/office/drawing/2014/main" id="{A3D9527F-6E35-231D-6645-DFF1A308B072}"/>
              </a:ext>
            </a:extLst>
          </p:cNvPr>
          <p:cNvGrpSpPr/>
          <p:nvPr/>
        </p:nvGrpSpPr>
        <p:grpSpPr>
          <a:xfrm>
            <a:off x="4087537" y="3905357"/>
            <a:ext cx="4299406" cy="878532"/>
            <a:chOff x="1101270" y="4581132"/>
            <a:chExt cx="4299406" cy="878532"/>
          </a:xfrm>
          <a:solidFill>
            <a:srgbClr val="002060"/>
          </a:solidFill>
        </p:grpSpPr>
        <p:sp>
          <p:nvSpPr>
            <p:cNvPr id="14" name="Rectangle: Rounded Corners 3">
              <a:extLst>
                <a:ext uri="{FF2B5EF4-FFF2-40B4-BE49-F238E27FC236}">
                  <a16:creationId xmlns:a16="http://schemas.microsoft.com/office/drawing/2014/main" id="{057BE9EB-13E3-C0C5-ABD2-0F478380EEE4}"/>
                </a:ext>
              </a:extLst>
            </p:cNvPr>
            <p:cNvSpPr/>
            <p:nvPr/>
          </p:nvSpPr>
          <p:spPr>
            <a:xfrm>
              <a:off x="1954742" y="4581132"/>
              <a:ext cx="3445934" cy="878532"/>
            </a:xfrm>
            <a:prstGeom prst="roundRect">
              <a:avLst/>
            </a:prstGeom>
            <a:grp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Gestion durable </a:t>
              </a:r>
            </a:p>
          </p:txBody>
        </p:sp>
        <p:sp>
          <p:nvSpPr>
            <p:cNvPr id="16" name="Rectangle: Rounded Corners 3">
              <a:extLst>
                <a:ext uri="{FF2B5EF4-FFF2-40B4-BE49-F238E27FC236}">
                  <a16:creationId xmlns:a16="http://schemas.microsoft.com/office/drawing/2014/main" id="{57AA0536-0EC5-8CB1-B72A-05E803A5D1C2}"/>
                </a:ext>
              </a:extLst>
            </p:cNvPr>
            <p:cNvSpPr/>
            <p:nvPr/>
          </p:nvSpPr>
          <p:spPr>
            <a:xfrm>
              <a:off x="1101270" y="4581132"/>
              <a:ext cx="830239" cy="878532"/>
            </a:xfrm>
            <a:prstGeom prst="roundRect">
              <a:avLst/>
            </a:prstGeom>
            <a:grp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9" name="Groupe 18">
            <a:extLst>
              <a:ext uri="{FF2B5EF4-FFF2-40B4-BE49-F238E27FC236}">
                <a16:creationId xmlns:a16="http://schemas.microsoft.com/office/drawing/2014/main" id="{757F9504-255A-46EE-EAEC-02BC79C1B753}"/>
              </a:ext>
            </a:extLst>
          </p:cNvPr>
          <p:cNvGrpSpPr/>
          <p:nvPr/>
        </p:nvGrpSpPr>
        <p:grpSpPr>
          <a:xfrm>
            <a:off x="4090606" y="5138060"/>
            <a:ext cx="4299406" cy="878532"/>
            <a:chOff x="1046466" y="5751519"/>
            <a:chExt cx="4299406" cy="878532"/>
          </a:xfrm>
        </p:grpSpPr>
        <p:sp>
          <p:nvSpPr>
            <p:cNvPr id="17" name="Rectangle: Rounded Corners 3">
              <a:extLst>
                <a:ext uri="{FF2B5EF4-FFF2-40B4-BE49-F238E27FC236}">
                  <a16:creationId xmlns:a16="http://schemas.microsoft.com/office/drawing/2014/main" id="{A0F65DEF-9104-B47C-C835-2D6A217F798C}"/>
                </a:ext>
              </a:extLst>
            </p:cNvPr>
            <p:cNvSpPr/>
            <p:nvPr/>
          </p:nvSpPr>
          <p:spPr>
            <a:xfrm>
              <a:off x="1899938" y="5751519"/>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Pollution</a:t>
              </a:r>
            </a:p>
          </p:txBody>
        </p:sp>
        <p:sp>
          <p:nvSpPr>
            <p:cNvPr id="18" name="Rectangle: Rounded Corners 3">
              <a:extLst>
                <a:ext uri="{FF2B5EF4-FFF2-40B4-BE49-F238E27FC236}">
                  <a16:creationId xmlns:a16="http://schemas.microsoft.com/office/drawing/2014/main" id="{89C1AE78-8BC7-B6B4-4728-04373791F8B8}"/>
                </a:ext>
              </a:extLst>
            </p:cNvPr>
            <p:cNvSpPr/>
            <p:nvPr/>
          </p:nvSpPr>
          <p:spPr>
            <a:xfrm>
              <a:off x="1046466" y="5751519"/>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grpSp>
      <p:sp>
        <p:nvSpPr>
          <p:cNvPr id="22" name="Titre 1">
            <a:extLst>
              <a:ext uri="{FF2B5EF4-FFF2-40B4-BE49-F238E27FC236}">
                <a16:creationId xmlns:a16="http://schemas.microsoft.com/office/drawing/2014/main" id="{06799439-62B5-1C38-B5F7-0FD5296C5C9D}"/>
              </a:ext>
            </a:extLst>
          </p:cNvPr>
          <p:cNvSpPr>
            <a:spLocks noGrp="1"/>
          </p:cNvSpPr>
          <p:nvPr>
            <p:ph type="title"/>
          </p:nvPr>
        </p:nvSpPr>
        <p:spPr>
          <a:xfrm>
            <a:off x="801208" y="277419"/>
            <a:ext cx="10529279" cy="435141"/>
          </a:xfrm>
        </p:spPr>
        <p:txBody>
          <a:bodyPr/>
          <a:lstStyle/>
          <a:p>
            <a:pPr defTabSz="342900">
              <a:spcAft>
                <a:spcPts val="300"/>
              </a:spcAft>
              <a:defRPr/>
            </a:pPr>
            <a:r>
              <a:rPr lang="fr-FR" dirty="0">
                <a:solidFill>
                  <a:schemeClr val="tx1">
                    <a:lumMod val="50000"/>
                    <a:lumOff val="50000"/>
                  </a:schemeClr>
                </a:solidFill>
                <a:latin typeface="Calibri" panose="020F0502020204030204"/>
              </a:rPr>
              <a:t>Très bien ! La gestion durable permet d’utiliser les ressources naturelles de manière raisonnable sans les épuiser.</a:t>
            </a:r>
            <a:endParaRPr lang="fr-FR" noProof="0" dirty="0">
              <a:solidFill>
                <a:schemeClr val="tx1">
                  <a:lumMod val="50000"/>
                  <a:lumOff val="50000"/>
                </a:schemeClr>
              </a:solidFill>
              <a:latin typeface="Calibri" panose="020F0502020204030204"/>
            </a:endParaRPr>
          </a:p>
        </p:txBody>
      </p:sp>
      <p:sp>
        <p:nvSpPr>
          <p:cNvPr id="23" name="Espace réservé du contenu 3">
            <a:extLst>
              <a:ext uri="{FF2B5EF4-FFF2-40B4-BE49-F238E27FC236}">
                <a16:creationId xmlns:a16="http://schemas.microsoft.com/office/drawing/2014/main" id="{AE77F291-BFC1-7854-FB8E-251B30D26DAE}"/>
              </a:ext>
            </a:extLst>
          </p:cNvPr>
          <p:cNvSpPr txBox="1">
            <a:spLocks/>
          </p:cNvSpPr>
          <p:nvPr/>
        </p:nvSpPr>
        <p:spPr>
          <a:xfrm>
            <a:off x="812782" y="668844"/>
            <a:ext cx="10628375" cy="2673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Expliquer davantage si nécessaire.</a:t>
            </a:r>
          </a:p>
        </p:txBody>
      </p:sp>
      <p:pic>
        <p:nvPicPr>
          <p:cNvPr id="24" name="Image 8">
            <a:extLst>
              <a:ext uri="{FF2B5EF4-FFF2-40B4-BE49-F238E27FC236}">
                <a16:creationId xmlns:a16="http://schemas.microsoft.com/office/drawing/2014/main" id="{46D19F1C-D9E2-5893-0B74-C27B53BE419C}"/>
              </a:ext>
            </a:extLst>
          </p:cNvPr>
          <p:cNvPicPr>
            <a:picLocks noChangeAspect="1"/>
          </p:cNvPicPr>
          <p:nvPr/>
        </p:nvPicPr>
        <p:blipFill>
          <a:blip r:embed="rId2"/>
          <a:stretch>
            <a:fillRect/>
          </a:stretch>
        </p:blipFill>
        <p:spPr>
          <a:xfrm>
            <a:off x="11002417" y="280262"/>
            <a:ext cx="738311" cy="738311"/>
          </a:xfrm>
          <a:prstGeom prst="rect">
            <a:avLst/>
          </a:prstGeom>
        </p:spPr>
      </p:pic>
    </p:spTree>
    <p:extLst>
      <p:ext uri="{BB962C8B-B14F-4D97-AF65-F5344CB8AC3E}">
        <p14:creationId xmlns:p14="http://schemas.microsoft.com/office/powerpoint/2010/main" val="106122428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6AC94-6636-9EAC-0BFA-18A6CE3FFA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2DED93-003C-F3ED-5C3D-DFDF6F0BBBAE}"/>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Une autre question.</a:t>
            </a:r>
          </a:p>
        </p:txBody>
      </p:sp>
      <p:sp>
        <p:nvSpPr>
          <p:cNvPr id="4" name="Espace réservé du contenu 3">
            <a:extLst>
              <a:ext uri="{FF2B5EF4-FFF2-40B4-BE49-F238E27FC236}">
                <a16:creationId xmlns:a16="http://schemas.microsoft.com/office/drawing/2014/main" id="{701BA5CE-6370-B1D5-15E8-991CA15DCFB1}"/>
              </a:ext>
            </a:extLst>
          </p:cNvPr>
          <p:cNvSpPr>
            <a:spLocks noGrp="1"/>
          </p:cNvSpPr>
          <p:nvPr>
            <p:ph sz="quarter" idx="11"/>
          </p:nvPr>
        </p:nvSpPr>
        <p:spPr>
          <a:xfrm>
            <a:off x="778058" y="584580"/>
            <a:ext cx="10529705" cy="268287"/>
          </a:xfrm>
        </p:spPr>
        <p:txBody>
          <a:bodyPr/>
          <a:lstStyle/>
          <a:p>
            <a:r>
              <a:rPr lang="fr-FR" sz="1200" noProof="0" dirty="0">
                <a:solidFill>
                  <a:prstClr val="white">
                    <a:lumMod val="65000"/>
                  </a:prstClr>
                </a:solidFill>
                <a:latin typeface="Calibri" panose="020F0502020204030204"/>
              </a:rPr>
              <a:t>Accorder quelques secondes de réflexion aux élèves, puis les inviter à noter la lettre de la bonne réponse sur leurs ardoises.</a:t>
            </a:r>
          </a:p>
          <a:p>
            <a:endParaRPr lang="fr-FR" sz="1200" noProof="0" dirty="0">
              <a:solidFill>
                <a:prstClr val="white">
                  <a:lumMod val="65000"/>
                </a:prstClr>
              </a:solidFill>
              <a:latin typeface="Calibri" panose="020F0502020204030204"/>
            </a:endParaRPr>
          </a:p>
        </p:txBody>
      </p:sp>
      <p:grpSp>
        <p:nvGrpSpPr>
          <p:cNvPr id="3" name="Groupe 2">
            <a:extLst>
              <a:ext uri="{FF2B5EF4-FFF2-40B4-BE49-F238E27FC236}">
                <a16:creationId xmlns:a16="http://schemas.microsoft.com/office/drawing/2014/main" id="{B17245D2-A31F-181A-97AC-54C9E4CBBA17}"/>
              </a:ext>
            </a:extLst>
          </p:cNvPr>
          <p:cNvGrpSpPr/>
          <p:nvPr/>
        </p:nvGrpSpPr>
        <p:grpSpPr>
          <a:xfrm>
            <a:off x="10683433" y="248386"/>
            <a:ext cx="891873" cy="828059"/>
            <a:chOff x="779844" y="4335989"/>
            <a:chExt cx="563238" cy="575842"/>
          </a:xfrm>
        </p:grpSpPr>
        <p:pic>
          <p:nvPicPr>
            <p:cNvPr id="5" name="Google Shape;307;p51" descr="Une image contenant Dessin animé, clipart, Animation, illustration&#10;&#10;Description générée automatiquement">
              <a:extLst>
                <a:ext uri="{FF2B5EF4-FFF2-40B4-BE49-F238E27FC236}">
                  <a16:creationId xmlns:a16="http://schemas.microsoft.com/office/drawing/2014/main" id="{57A50D92-319B-3060-1EB8-CFCD8B58A475}"/>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CB86314B-76FA-B30F-6332-AB21A0BA76EA}"/>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7" name="TextBox 3">
            <a:extLst>
              <a:ext uri="{FF2B5EF4-FFF2-40B4-BE49-F238E27FC236}">
                <a16:creationId xmlns:a16="http://schemas.microsoft.com/office/drawing/2014/main" id="{103A7822-039A-7D30-D388-0E115FE9F950}"/>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4. Choisissez la bonne réponse :</a:t>
            </a:r>
          </a:p>
        </p:txBody>
      </p:sp>
      <p:grpSp>
        <p:nvGrpSpPr>
          <p:cNvPr id="8" name="Groupe 7">
            <a:extLst>
              <a:ext uri="{FF2B5EF4-FFF2-40B4-BE49-F238E27FC236}">
                <a16:creationId xmlns:a16="http://schemas.microsoft.com/office/drawing/2014/main" id="{29B4FFB1-9033-E0AA-4951-BDEF16438DA6}"/>
              </a:ext>
            </a:extLst>
          </p:cNvPr>
          <p:cNvGrpSpPr/>
          <p:nvPr/>
        </p:nvGrpSpPr>
        <p:grpSpPr>
          <a:xfrm>
            <a:off x="661430" y="2672653"/>
            <a:ext cx="4299406" cy="878532"/>
            <a:chOff x="1101270" y="2846274"/>
            <a:chExt cx="4299406" cy="878532"/>
          </a:xfrm>
        </p:grpSpPr>
        <p:sp>
          <p:nvSpPr>
            <p:cNvPr id="9" name="Rectangle: Rounded Corners 3">
              <a:extLst>
                <a:ext uri="{FF2B5EF4-FFF2-40B4-BE49-F238E27FC236}">
                  <a16:creationId xmlns:a16="http://schemas.microsoft.com/office/drawing/2014/main" id="{B758A49A-9090-C440-26EA-06D4613A3F53}"/>
                </a:ext>
              </a:extLst>
            </p:cNvPr>
            <p:cNvSpPr/>
            <p:nvPr/>
          </p:nvSpPr>
          <p:spPr>
            <a:xfrm>
              <a:off x="1954742" y="2846274"/>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lvl="0" algn="ctr" defTabSz="1219170">
                <a:buClr>
                  <a:srgbClr val="000000"/>
                </a:buClr>
                <a:buSzPts val="1400"/>
                <a:defRPr/>
              </a:pPr>
              <a:r>
                <a:rPr lang="fr-FR" sz="2800" b="1" dirty="0">
                  <a:latin typeface="Calibri" panose="020F0502020204030204" pitchFamily="34" charset="0"/>
                  <a:ea typeface="Calibri" panose="020F0502020204030204" pitchFamily="34" charset="0"/>
                  <a:cs typeface="Calibri" panose="020F0502020204030204" pitchFamily="34" charset="0"/>
                </a:rPr>
                <a:t>La pollution </a:t>
              </a:r>
            </a:p>
          </p:txBody>
        </p:sp>
        <p:sp>
          <p:nvSpPr>
            <p:cNvPr id="12" name="Rectangle: Rounded Corners 3">
              <a:extLst>
                <a:ext uri="{FF2B5EF4-FFF2-40B4-BE49-F238E27FC236}">
                  <a16:creationId xmlns:a16="http://schemas.microsoft.com/office/drawing/2014/main" id="{9A0A7896-970C-6693-C3A4-5C85E0703DE0}"/>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grpSp>
      <p:sp>
        <p:nvSpPr>
          <p:cNvPr id="15" name="ZoneTexte 14">
            <a:extLst>
              <a:ext uri="{FF2B5EF4-FFF2-40B4-BE49-F238E27FC236}">
                <a16:creationId xmlns:a16="http://schemas.microsoft.com/office/drawing/2014/main" id="{98F02714-791C-6687-45A6-6554F06EC63E}"/>
              </a:ext>
            </a:extLst>
          </p:cNvPr>
          <p:cNvSpPr txBox="1"/>
          <p:nvPr/>
        </p:nvSpPr>
        <p:spPr>
          <a:xfrm>
            <a:off x="290728" y="17063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pratique humaine menaçant la biodiversité présentée par l’image suivante est :</a:t>
            </a:r>
          </a:p>
        </p:txBody>
      </p:sp>
      <p:grpSp>
        <p:nvGrpSpPr>
          <p:cNvPr id="10" name="Groupe 9">
            <a:extLst>
              <a:ext uri="{FF2B5EF4-FFF2-40B4-BE49-F238E27FC236}">
                <a16:creationId xmlns:a16="http://schemas.microsoft.com/office/drawing/2014/main" id="{C60400F1-57A9-838D-3FB8-84D32EEE479F}"/>
              </a:ext>
            </a:extLst>
          </p:cNvPr>
          <p:cNvGrpSpPr/>
          <p:nvPr/>
        </p:nvGrpSpPr>
        <p:grpSpPr>
          <a:xfrm>
            <a:off x="661430" y="3905357"/>
            <a:ext cx="4299406" cy="878532"/>
            <a:chOff x="1101270" y="4581132"/>
            <a:chExt cx="4299406" cy="878532"/>
          </a:xfrm>
        </p:grpSpPr>
        <p:sp>
          <p:nvSpPr>
            <p:cNvPr id="14" name="Rectangle: Rounded Corners 3">
              <a:extLst>
                <a:ext uri="{FF2B5EF4-FFF2-40B4-BE49-F238E27FC236}">
                  <a16:creationId xmlns:a16="http://schemas.microsoft.com/office/drawing/2014/main" id="{C3B51FAB-68D5-226F-CE36-11A347FFF12B}"/>
                </a:ext>
              </a:extLst>
            </p:cNvPr>
            <p:cNvSpPr/>
            <p:nvPr/>
          </p:nvSpPr>
          <p:spPr>
            <a:xfrm>
              <a:off x="1954742" y="4581132"/>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déforestation</a:t>
              </a:r>
            </a:p>
          </p:txBody>
        </p:sp>
        <p:sp>
          <p:nvSpPr>
            <p:cNvPr id="16" name="Rectangle: Rounded Corners 3">
              <a:extLst>
                <a:ext uri="{FF2B5EF4-FFF2-40B4-BE49-F238E27FC236}">
                  <a16:creationId xmlns:a16="http://schemas.microsoft.com/office/drawing/2014/main" id="{D86573F2-069B-BABC-4C9B-F595241ED386}"/>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9" name="Groupe 18">
            <a:extLst>
              <a:ext uri="{FF2B5EF4-FFF2-40B4-BE49-F238E27FC236}">
                <a16:creationId xmlns:a16="http://schemas.microsoft.com/office/drawing/2014/main" id="{A3951985-8FC6-15A2-B38A-7F080D57F0CC}"/>
              </a:ext>
            </a:extLst>
          </p:cNvPr>
          <p:cNvGrpSpPr/>
          <p:nvPr/>
        </p:nvGrpSpPr>
        <p:grpSpPr>
          <a:xfrm>
            <a:off x="664499" y="5138060"/>
            <a:ext cx="4299406" cy="878532"/>
            <a:chOff x="1046466" y="5751519"/>
            <a:chExt cx="4299406" cy="878532"/>
          </a:xfrm>
        </p:grpSpPr>
        <p:sp>
          <p:nvSpPr>
            <p:cNvPr id="17" name="Rectangle: Rounded Corners 3">
              <a:extLst>
                <a:ext uri="{FF2B5EF4-FFF2-40B4-BE49-F238E27FC236}">
                  <a16:creationId xmlns:a16="http://schemas.microsoft.com/office/drawing/2014/main" id="{F3A2C56F-9085-90BF-9292-1C6A296F027B}"/>
                </a:ext>
              </a:extLst>
            </p:cNvPr>
            <p:cNvSpPr/>
            <p:nvPr/>
          </p:nvSpPr>
          <p:spPr>
            <a:xfrm>
              <a:off x="1899938" y="5751519"/>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L’urbanisation  </a:t>
              </a:r>
            </a:p>
          </p:txBody>
        </p:sp>
        <p:sp>
          <p:nvSpPr>
            <p:cNvPr id="18" name="Rectangle: Rounded Corners 3">
              <a:extLst>
                <a:ext uri="{FF2B5EF4-FFF2-40B4-BE49-F238E27FC236}">
                  <a16:creationId xmlns:a16="http://schemas.microsoft.com/office/drawing/2014/main" id="{BBE64DF9-AB1A-8C24-34EE-C9D4CE5607C1}"/>
                </a:ext>
              </a:extLst>
            </p:cNvPr>
            <p:cNvSpPr/>
            <p:nvPr/>
          </p:nvSpPr>
          <p:spPr>
            <a:xfrm>
              <a:off x="1046466" y="5751519"/>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grpSp>
      <p:pic>
        <p:nvPicPr>
          <p:cNvPr id="25" name="Image 24">
            <a:extLst>
              <a:ext uri="{FF2B5EF4-FFF2-40B4-BE49-F238E27FC236}">
                <a16:creationId xmlns:a16="http://schemas.microsoft.com/office/drawing/2014/main" id="{3A33CB43-D946-92DE-DA54-17604F8B9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6490" y="2633784"/>
            <a:ext cx="5397788" cy="3477650"/>
          </a:xfrm>
          <a:prstGeom prst="rect">
            <a:avLst/>
          </a:prstGeom>
        </p:spPr>
      </p:pic>
    </p:spTree>
    <p:extLst>
      <p:ext uri="{BB962C8B-B14F-4D97-AF65-F5344CB8AC3E}">
        <p14:creationId xmlns:p14="http://schemas.microsoft.com/office/powerpoint/2010/main" val="107736654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5867A-4FA0-F423-3BF6-B854D117A0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9196B8-CEEB-24B6-E53E-834EDB6362BD}"/>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Excellent ! L’image montre une pollution de l’air causée par les fumées rejetées par les usines.</a:t>
            </a:r>
          </a:p>
        </p:txBody>
      </p:sp>
      <p:sp>
        <p:nvSpPr>
          <p:cNvPr id="4" name="Espace réservé du contenu 3">
            <a:extLst>
              <a:ext uri="{FF2B5EF4-FFF2-40B4-BE49-F238E27FC236}">
                <a16:creationId xmlns:a16="http://schemas.microsoft.com/office/drawing/2014/main" id="{5EFE27F0-EC4D-AE91-3289-1D396C048D25}"/>
              </a:ext>
            </a:extLst>
          </p:cNvPr>
          <p:cNvSpPr>
            <a:spLocks noGrp="1"/>
          </p:cNvSpPr>
          <p:nvPr>
            <p:ph sz="quarter" idx="11"/>
          </p:nvPr>
        </p:nvSpPr>
        <p:spPr>
          <a:xfrm>
            <a:off x="778058" y="584580"/>
            <a:ext cx="10529705" cy="268287"/>
          </a:xfrm>
        </p:spPr>
        <p:txBody>
          <a:bodyPr/>
          <a:lstStyle/>
          <a:p>
            <a:r>
              <a:rPr lang="fr-FR" sz="1200" noProof="0" dirty="0">
                <a:solidFill>
                  <a:prstClr val="white">
                    <a:lumMod val="65000"/>
                  </a:prstClr>
                </a:solidFill>
                <a:latin typeface="Calibri" panose="020F0502020204030204"/>
              </a:rPr>
              <a:t>Se limiter a donner la réponse sans traiter son impact sur la biodiversité</a:t>
            </a:r>
          </a:p>
        </p:txBody>
      </p:sp>
      <p:grpSp>
        <p:nvGrpSpPr>
          <p:cNvPr id="8" name="Groupe 7">
            <a:extLst>
              <a:ext uri="{FF2B5EF4-FFF2-40B4-BE49-F238E27FC236}">
                <a16:creationId xmlns:a16="http://schemas.microsoft.com/office/drawing/2014/main" id="{929F52D0-9F13-7A15-24B1-03470AD80B23}"/>
              </a:ext>
            </a:extLst>
          </p:cNvPr>
          <p:cNvGrpSpPr/>
          <p:nvPr/>
        </p:nvGrpSpPr>
        <p:grpSpPr>
          <a:xfrm>
            <a:off x="661430" y="2672653"/>
            <a:ext cx="4299406" cy="878532"/>
            <a:chOff x="1101270" y="2846274"/>
            <a:chExt cx="4299406" cy="878532"/>
          </a:xfrm>
          <a:solidFill>
            <a:srgbClr val="002060"/>
          </a:solidFill>
        </p:grpSpPr>
        <p:sp>
          <p:nvSpPr>
            <p:cNvPr id="9" name="Rectangle: Rounded Corners 3">
              <a:extLst>
                <a:ext uri="{FF2B5EF4-FFF2-40B4-BE49-F238E27FC236}">
                  <a16:creationId xmlns:a16="http://schemas.microsoft.com/office/drawing/2014/main" id="{5301E266-EA70-1E31-35B6-9FA53297EB62}"/>
                </a:ext>
              </a:extLst>
            </p:cNvPr>
            <p:cNvSpPr/>
            <p:nvPr/>
          </p:nvSpPr>
          <p:spPr>
            <a:xfrm>
              <a:off x="1954742" y="2846274"/>
              <a:ext cx="3445934" cy="878532"/>
            </a:xfrm>
            <a:prstGeom prst="roundRect">
              <a:avLst/>
            </a:prstGeom>
            <a:grpFill/>
            <a:ln>
              <a:solidFill>
                <a:schemeClr val="accent3"/>
              </a:solidFill>
            </a:ln>
          </p:spPr>
          <p:txBody>
            <a:bodyPr spcFirstLastPara="1" wrap="square" lIns="121900" tIns="121900" rIns="121900" bIns="121900" anchor="ctr" anchorCtr="0">
              <a:noAutofit/>
            </a:bodyPr>
            <a:lstStyle/>
            <a:p>
              <a:pPr lvl="0" algn="ctr" defTabSz="1219170">
                <a:buClr>
                  <a:srgbClr val="000000"/>
                </a:buClr>
                <a:buSzPts val="1400"/>
                <a:defRPr/>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La pollution </a:t>
              </a:r>
            </a:p>
          </p:txBody>
        </p:sp>
        <p:sp>
          <p:nvSpPr>
            <p:cNvPr id="12" name="Rectangle: Rounded Corners 3">
              <a:extLst>
                <a:ext uri="{FF2B5EF4-FFF2-40B4-BE49-F238E27FC236}">
                  <a16:creationId xmlns:a16="http://schemas.microsoft.com/office/drawing/2014/main" id="{738915C6-6C4F-EEF3-8135-B0E85125FDD3}"/>
                </a:ext>
              </a:extLst>
            </p:cNvPr>
            <p:cNvSpPr/>
            <p:nvPr/>
          </p:nvSpPr>
          <p:spPr>
            <a:xfrm>
              <a:off x="1101270" y="2846274"/>
              <a:ext cx="830239" cy="878532"/>
            </a:xfrm>
            <a:prstGeom prst="roundRect">
              <a:avLst/>
            </a:prstGeom>
            <a:grp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a</a:t>
              </a:r>
            </a:p>
          </p:txBody>
        </p:sp>
      </p:grpSp>
      <p:sp>
        <p:nvSpPr>
          <p:cNvPr id="15" name="ZoneTexte 14">
            <a:extLst>
              <a:ext uri="{FF2B5EF4-FFF2-40B4-BE49-F238E27FC236}">
                <a16:creationId xmlns:a16="http://schemas.microsoft.com/office/drawing/2014/main" id="{9BA65A88-1091-650F-F89D-B2533589BC61}"/>
              </a:ext>
            </a:extLst>
          </p:cNvPr>
          <p:cNvSpPr txBox="1"/>
          <p:nvPr/>
        </p:nvSpPr>
        <p:spPr>
          <a:xfrm>
            <a:off x="290728" y="17063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pratique humaine menaçant la biodiversité présentée par l’image suivante est :</a:t>
            </a:r>
          </a:p>
        </p:txBody>
      </p:sp>
      <p:grpSp>
        <p:nvGrpSpPr>
          <p:cNvPr id="10" name="Groupe 9">
            <a:extLst>
              <a:ext uri="{FF2B5EF4-FFF2-40B4-BE49-F238E27FC236}">
                <a16:creationId xmlns:a16="http://schemas.microsoft.com/office/drawing/2014/main" id="{AC4F33AE-2BD8-D762-C35A-8D83004A06E6}"/>
              </a:ext>
            </a:extLst>
          </p:cNvPr>
          <p:cNvGrpSpPr/>
          <p:nvPr/>
        </p:nvGrpSpPr>
        <p:grpSpPr>
          <a:xfrm>
            <a:off x="661430" y="3905357"/>
            <a:ext cx="4299406" cy="878532"/>
            <a:chOff x="1101270" y="4581132"/>
            <a:chExt cx="4299406" cy="878532"/>
          </a:xfrm>
        </p:grpSpPr>
        <p:sp>
          <p:nvSpPr>
            <p:cNvPr id="14" name="Rectangle: Rounded Corners 3">
              <a:extLst>
                <a:ext uri="{FF2B5EF4-FFF2-40B4-BE49-F238E27FC236}">
                  <a16:creationId xmlns:a16="http://schemas.microsoft.com/office/drawing/2014/main" id="{1C553106-CD32-071A-8A86-3F85A554B9DC}"/>
                </a:ext>
              </a:extLst>
            </p:cNvPr>
            <p:cNvSpPr/>
            <p:nvPr/>
          </p:nvSpPr>
          <p:spPr>
            <a:xfrm>
              <a:off x="1954742" y="4581132"/>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déforestation</a:t>
              </a:r>
            </a:p>
          </p:txBody>
        </p:sp>
        <p:sp>
          <p:nvSpPr>
            <p:cNvPr id="16" name="Rectangle: Rounded Corners 3">
              <a:extLst>
                <a:ext uri="{FF2B5EF4-FFF2-40B4-BE49-F238E27FC236}">
                  <a16:creationId xmlns:a16="http://schemas.microsoft.com/office/drawing/2014/main" id="{5170BB67-533D-6981-9581-E4BA46FC85A4}"/>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9" name="Groupe 18">
            <a:extLst>
              <a:ext uri="{FF2B5EF4-FFF2-40B4-BE49-F238E27FC236}">
                <a16:creationId xmlns:a16="http://schemas.microsoft.com/office/drawing/2014/main" id="{CB9F5161-2DBF-BE3F-8E34-10F09C6114D1}"/>
              </a:ext>
            </a:extLst>
          </p:cNvPr>
          <p:cNvGrpSpPr/>
          <p:nvPr/>
        </p:nvGrpSpPr>
        <p:grpSpPr>
          <a:xfrm>
            <a:off x="664499" y="5138060"/>
            <a:ext cx="4299406" cy="878532"/>
            <a:chOff x="1046466" y="5751519"/>
            <a:chExt cx="4299406" cy="878532"/>
          </a:xfrm>
        </p:grpSpPr>
        <p:sp>
          <p:nvSpPr>
            <p:cNvPr id="17" name="Rectangle: Rounded Corners 3">
              <a:extLst>
                <a:ext uri="{FF2B5EF4-FFF2-40B4-BE49-F238E27FC236}">
                  <a16:creationId xmlns:a16="http://schemas.microsoft.com/office/drawing/2014/main" id="{07A0A499-93FD-BEDD-A652-7176995DBD01}"/>
                </a:ext>
              </a:extLst>
            </p:cNvPr>
            <p:cNvSpPr/>
            <p:nvPr/>
          </p:nvSpPr>
          <p:spPr>
            <a:xfrm>
              <a:off x="1899938" y="5751519"/>
              <a:ext cx="344593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L’urbanisation  </a:t>
              </a:r>
            </a:p>
          </p:txBody>
        </p:sp>
        <p:sp>
          <p:nvSpPr>
            <p:cNvPr id="18" name="Rectangle: Rounded Corners 3">
              <a:extLst>
                <a:ext uri="{FF2B5EF4-FFF2-40B4-BE49-F238E27FC236}">
                  <a16:creationId xmlns:a16="http://schemas.microsoft.com/office/drawing/2014/main" id="{877440EA-FDDA-F245-8729-1C5AB83058DC}"/>
                </a:ext>
              </a:extLst>
            </p:cNvPr>
            <p:cNvSpPr/>
            <p:nvPr/>
          </p:nvSpPr>
          <p:spPr>
            <a:xfrm>
              <a:off x="1046466" y="5751519"/>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grpSp>
      <p:pic>
        <p:nvPicPr>
          <p:cNvPr id="25" name="Image 24">
            <a:extLst>
              <a:ext uri="{FF2B5EF4-FFF2-40B4-BE49-F238E27FC236}">
                <a16:creationId xmlns:a16="http://schemas.microsoft.com/office/drawing/2014/main" id="{51C7C23B-7D0C-2D19-25CA-1C5086232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6490" y="2633784"/>
            <a:ext cx="5397788" cy="3477650"/>
          </a:xfrm>
          <a:prstGeom prst="rect">
            <a:avLst/>
          </a:prstGeom>
        </p:spPr>
      </p:pic>
      <p:pic>
        <p:nvPicPr>
          <p:cNvPr id="11" name="Image 8">
            <a:extLst>
              <a:ext uri="{FF2B5EF4-FFF2-40B4-BE49-F238E27FC236}">
                <a16:creationId xmlns:a16="http://schemas.microsoft.com/office/drawing/2014/main" id="{28ABF0D9-4A04-99B1-1D7C-749C4E3E77D5}"/>
              </a:ext>
            </a:extLst>
          </p:cNvPr>
          <p:cNvPicPr>
            <a:picLocks noChangeAspect="1"/>
          </p:cNvPicPr>
          <p:nvPr/>
        </p:nvPicPr>
        <p:blipFill>
          <a:blip r:embed="rId3"/>
          <a:stretch>
            <a:fillRect/>
          </a:stretch>
        </p:blipFill>
        <p:spPr>
          <a:xfrm>
            <a:off x="10999947" y="324091"/>
            <a:ext cx="659757" cy="659757"/>
          </a:xfrm>
          <a:prstGeom prst="rect">
            <a:avLst/>
          </a:prstGeom>
        </p:spPr>
      </p:pic>
    </p:spTree>
    <p:extLst>
      <p:ext uri="{BB962C8B-B14F-4D97-AF65-F5344CB8AC3E}">
        <p14:creationId xmlns:p14="http://schemas.microsoft.com/office/powerpoint/2010/main" val="13664220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57D30-6E09-AC48-91FF-19DF849603D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377453D-8361-D0F8-BA8F-455D020BF0D8}"/>
              </a:ext>
            </a:extLst>
          </p:cNvPr>
          <p:cNvSpPr>
            <a:spLocks noGrp="1"/>
          </p:cNvSpPr>
          <p:nvPr>
            <p:ph type="title"/>
          </p:nvPr>
        </p:nvSpPr>
        <p:spPr/>
        <p:txBody>
          <a:bodyPr/>
          <a:lstStyle/>
          <a:p>
            <a:r>
              <a:rPr lang="fr-FR" dirty="0">
                <a:solidFill>
                  <a:schemeClr val="tx1">
                    <a:lumMod val="50000"/>
                    <a:lumOff val="50000"/>
                  </a:schemeClr>
                </a:solidFill>
                <a:latin typeface="Calibri" panose="020F0502020204030204"/>
              </a:rPr>
              <a:t>Voici u</a:t>
            </a:r>
            <a:r>
              <a:rPr lang="fr-FR" noProof="0" dirty="0">
                <a:solidFill>
                  <a:schemeClr val="tx1">
                    <a:lumMod val="50000"/>
                    <a:lumOff val="50000"/>
                  </a:schemeClr>
                </a:solidFill>
                <a:latin typeface="Calibri" panose="020F0502020204030204"/>
              </a:rPr>
              <a:t>ne dernière question.</a:t>
            </a:r>
          </a:p>
        </p:txBody>
      </p:sp>
      <p:sp>
        <p:nvSpPr>
          <p:cNvPr id="4" name="Espace réservé du contenu 3">
            <a:extLst>
              <a:ext uri="{FF2B5EF4-FFF2-40B4-BE49-F238E27FC236}">
                <a16:creationId xmlns:a16="http://schemas.microsoft.com/office/drawing/2014/main" id="{70063F26-89EF-4305-6002-461B05BDEEED}"/>
              </a:ext>
            </a:extLst>
          </p:cNvPr>
          <p:cNvSpPr>
            <a:spLocks noGrp="1"/>
          </p:cNvSpPr>
          <p:nvPr>
            <p:ph sz="quarter" idx="11"/>
          </p:nvPr>
        </p:nvSpPr>
        <p:spPr>
          <a:xfrm>
            <a:off x="778058" y="584580"/>
            <a:ext cx="10529705" cy="268287"/>
          </a:xfrm>
        </p:spPr>
        <p:txBody>
          <a:bodyPr/>
          <a:lstStyle/>
          <a:p>
            <a:r>
              <a:rPr lang="fr-FR" sz="1200" noProof="0" dirty="0">
                <a:solidFill>
                  <a:prstClr val="white">
                    <a:lumMod val="65000"/>
                  </a:prstClr>
                </a:solidFill>
                <a:latin typeface="Calibri" panose="020F0502020204030204"/>
              </a:rPr>
              <a:t>Accorder quelques secondes de réflexion aux élèves, puis les inviter à noter la lettre de la bonne réponse sur leurs ardoises.</a:t>
            </a:r>
          </a:p>
          <a:p>
            <a:endParaRPr lang="fr-FR" sz="1200" noProof="0" dirty="0">
              <a:solidFill>
                <a:prstClr val="white">
                  <a:lumMod val="65000"/>
                </a:prstClr>
              </a:solidFill>
              <a:latin typeface="Calibri" panose="020F0502020204030204"/>
            </a:endParaRPr>
          </a:p>
        </p:txBody>
      </p:sp>
      <p:grpSp>
        <p:nvGrpSpPr>
          <p:cNvPr id="3" name="Groupe 2">
            <a:extLst>
              <a:ext uri="{FF2B5EF4-FFF2-40B4-BE49-F238E27FC236}">
                <a16:creationId xmlns:a16="http://schemas.microsoft.com/office/drawing/2014/main" id="{CB95B6E7-019A-6EDC-A8FE-5A85461D2D86}"/>
              </a:ext>
            </a:extLst>
          </p:cNvPr>
          <p:cNvGrpSpPr/>
          <p:nvPr/>
        </p:nvGrpSpPr>
        <p:grpSpPr>
          <a:xfrm>
            <a:off x="10729732" y="248386"/>
            <a:ext cx="891873" cy="874357"/>
            <a:chOff x="779844" y="4335989"/>
            <a:chExt cx="563238" cy="575842"/>
          </a:xfrm>
        </p:grpSpPr>
        <p:pic>
          <p:nvPicPr>
            <p:cNvPr id="5" name="Google Shape;307;p51" descr="Une image contenant Dessin animé, clipart, Animation, illustration&#10;&#10;Description générée automatiquement">
              <a:extLst>
                <a:ext uri="{FF2B5EF4-FFF2-40B4-BE49-F238E27FC236}">
                  <a16:creationId xmlns:a16="http://schemas.microsoft.com/office/drawing/2014/main" id="{F26C5D91-DA96-4743-7C0D-55903827EB5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3ABCD179-EB0C-1C21-EF89-2064383A7A12}"/>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7" name="TextBox 3">
            <a:extLst>
              <a:ext uri="{FF2B5EF4-FFF2-40B4-BE49-F238E27FC236}">
                <a16:creationId xmlns:a16="http://schemas.microsoft.com/office/drawing/2014/main" id="{9250A01D-9113-5B33-AC30-F5E68069CDD8}"/>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5. Choisissez la </a:t>
            </a:r>
            <a:r>
              <a:rPr lang="fr-FR" sz="2400" b="1" u="sng" noProof="0" dirty="0">
                <a:latin typeface="Calibri" panose="020F0502020204030204" pitchFamily="34" charset="0"/>
                <a:ea typeface="Calibri" panose="020F0502020204030204" pitchFamily="34" charset="0"/>
                <a:cs typeface="Calibri" panose="020F0502020204030204" pitchFamily="34" charset="0"/>
              </a:rPr>
              <a:t>fausse</a:t>
            </a:r>
            <a:r>
              <a:rPr lang="fr-FR" sz="2400" b="1" noProof="0" dirty="0">
                <a:latin typeface="Calibri" panose="020F0502020204030204" pitchFamily="34" charset="0"/>
                <a:ea typeface="Calibri" panose="020F0502020204030204" pitchFamily="34" charset="0"/>
                <a:cs typeface="Calibri" panose="020F0502020204030204" pitchFamily="34" charset="0"/>
              </a:rPr>
              <a:t> réponse :</a:t>
            </a:r>
          </a:p>
        </p:txBody>
      </p:sp>
      <p:grpSp>
        <p:nvGrpSpPr>
          <p:cNvPr id="8" name="Groupe 7">
            <a:extLst>
              <a:ext uri="{FF2B5EF4-FFF2-40B4-BE49-F238E27FC236}">
                <a16:creationId xmlns:a16="http://schemas.microsoft.com/office/drawing/2014/main" id="{4F8A59CB-68A8-4CCD-DA28-94F55D8112FB}"/>
              </a:ext>
            </a:extLst>
          </p:cNvPr>
          <p:cNvGrpSpPr/>
          <p:nvPr/>
        </p:nvGrpSpPr>
        <p:grpSpPr>
          <a:xfrm>
            <a:off x="661430" y="2672653"/>
            <a:ext cx="4709222" cy="878532"/>
            <a:chOff x="1101270" y="2846274"/>
            <a:chExt cx="4709222" cy="878532"/>
          </a:xfrm>
        </p:grpSpPr>
        <p:sp>
          <p:nvSpPr>
            <p:cNvPr id="9" name="Rectangle: Rounded Corners 3">
              <a:extLst>
                <a:ext uri="{FF2B5EF4-FFF2-40B4-BE49-F238E27FC236}">
                  <a16:creationId xmlns:a16="http://schemas.microsoft.com/office/drawing/2014/main" id="{BA8D53A7-C74F-3A00-BC62-73EE76FACDCA}"/>
                </a:ext>
              </a:extLst>
            </p:cNvPr>
            <p:cNvSpPr/>
            <p:nvPr/>
          </p:nvSpPr>
          <p:spPr>
            <a:xfrm>
              <a:off x="1954741" y="2846274"/>
              <a:ext cx="3855751"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lvl="0" algn="ctr" defTabSz="1219170">
                <a:buClr>
                  <a:srgbClr val="000000"/>
                </a:buClr>
                <a:buSzPts val="1400"/>
                <a:defRPr/>
              </a:pPr>
              <a:r>
                <a:rPr lang="fr-FR" sz="2800" b="1" dirty="0">
                  <a:latin typeface="Calibri" panose="020F0502020204030204" pitchFamily="34" charset="0"/>
                  <a:ea typeface="Calibri" panose="020F0502020204030204" pitchFamily="34" charset="0"/>
                  <a:cs typeface="Calibri" panose="020F0502020204030204" pitchFamily="34" charset="0"/>
                </a:rPr>
                <a:t>Contamination de l’air</a:t>
              </a:r>
            </a:p>
          </p:txBody>
        </p:sp>
        <p:sp>
          <p:nvSpPr>
            <p:cNvPr id="12" name="Rectangle: Rounded Corners 3">
              <a:extLst>
                <a:ext uri="{FF2B5EF4-FFF2-40B4-BE49-F238E27FC236}">
                  <a16:creationId xmlns:a16="http://schemas.microsoft.com/office/drawing/2014/main" id="{89B79A29-935A-75A9-6DDD-2501B550F9D0}"/>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grpSp>
      <p:sp>
        <p:nvSpPr>
          <p:cNvPr id="15" name="ZoneTexte 14">
            <a:extLst>
              <a:ext uri="{FF2B5EF4-FFF2-40B4-BE49-F238E27FC236}">
                <a16:creationId xmlns:a16="http://schemas.microsoft.com/office/drawing/2014/main" id="{739591AB-06BD-0A3A-ED19-4B64387E12C1}"/>
              </a:ext>
            </a:extLst>
          </p:cNvPr>
          <p:cNvSpPr txBox="1"/>
          <p:nvPr/>
        </p:nvSpPr>
        <p:spPr>
          <a:xfrm>
            <a:off x="290728" y="17063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Cette pollution menace la biodiversité en provoquant une :</a:t>
            </a:r>
          </a:p>
        </p:txBody>
      </p:sp>
      <p:grpSp>
        <p:nvGrpSpPr>
          <p:cNvPr id="10" name="Groupe 9">
            <a:extLst>
              <a:ext uri="{FF2B5EF4-FFF2-40B4-BE49-F238E27FC236}">
                <a16:creationId xmlns:a16="http://schemas.microsoft.com/office/drawing/2014/main" id="{3386F656-BD74-AB17-D0CD-C3DF56DAF5C2}"/>
              </a:ext>
            </a:extLst>
          </p:cNvPr>
          <p:cNvGrpSpPr/>
          <p:nvPr/>
        </p:nvGrpSpPr>
        <p:grpSpPr>
          <a:xfrm>
            <a:off x="661430" y="3905357"/>
            <a:ext cx="4639774" cy="878532"/>
            <a:chOff x="1101270" y="4581132"/>
            <a:chExt cx="4639774" cy="878532"/>
          </a:xfrm>
        </p:grpSpPr>
        <p:sp>
          <p:nvSpPr>
            <p:cNvPr id="14" name="Rectangle: Rounded Corners 3">
              <a:extLst>
                <a:ext uri="{FF2B5EF4-FFF2-40B4-BE49-F238E27FC236}">
                  <a16:creationId xmlns:a16="http://schemas.microsoft.com/office/drawing/2014/main" id="{E16373DB-793D-9621-1A17-B7EF528F435C}"/>
                </a:ext>
              </a:extLst>
            </p:cNvPr>
            <p:cNvSpPr/>
            <p:nvPr/>
          </p:nvSpPr>
          <p:spPr>
            <a:xfrm>
              <a:off x="1954741" y="4581132"/>
              <a:ext cx="3786303"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Dégradation des écosystèmes</a:t>
              </a:r>
            </a:p>
          </p:txBody>
        </p:sp>
        <p:sp>
          <p:nvSpPr>
            <p:cNvPr id="16" name="Rectangle: Rounded Corners 3">
              <a:extLst>
                <a:ext uri="{FF2B5EF4-FFF2-40B4-BE49-F238E27FC236}">
                  <a16:creationId xmlns:a16="http://schemas.microsoft.com/office/drawing/2014/main" id="{7D59198D-47A5-0E69-8769-915085C8F773}"/>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9" name="Groupe 18">
            <a:extLst>
              <a:ext uri="{FF2B5EF4-FFF2-40B4-BE49-F238E27FC236}">
                <a16:creationId xmlns:a16="http://schemas.microsoft.com/office/drawing/2014/main" id="{3EA43659-25D8-F38E-07EA-25D231489174}"/>
              </a:ext>
            </a:extLst>
          </p:cNvPr>
          <p:cNvGrpSpPr/>
          <p:nvPr/>
        </p:nvGrpSpPr>
        <p:grpSpPr>
          <a:xfrm>
            <a:off x="664499" y="5138060"/>
            <a:ext cx="4601982" cy="878532"/>
            <a:chOff x="1046466" y="5751519"/>
            <a:chExt cx="4601982" cy="878532"/>
          </a:xfrm>
        </p:grpSpPr>
        <p:sp>
          <p:nvSpPr>
            <p:cNvPr id="17" name="Rectangle: Rounded Corners 3">
              <a:extLst>
                <a:ext uri="{FF2B5EF4-FFF2-40B4-BE49-F238E27FC236}">
                  <a16:creationId xmlns:a16="http://schemas.microsoft.com/office/drawing/2014/main" id="{371B946B-C747-47B6-A9D6-68D9139EED15}"/>
                </a:ext>
              </a:extLst>
            </p:cNvPr>
            <p:cNvSpPr/>
            <p:nvPr/>
          </p:nvSpPr>
          <p:spPr>
            <a:xfrm>
              <a:off x="1899938" y="5751519"/>
              <a:ext cx="3748510"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Augmentation du nombre d’espèces</a:t>
              </a:r>
            </a:p>
          </p:txBody>
        </p:sp>
        <p:sp>
          <p:nvSpPr>
            <p:cNvPr id="18" name="Rectangle: Rounded Corners 3">
              <a:extLst>
                <a:ext uri="{FF2B5EF4-FFF2-40B4-BE49-F238E27FC236}">
                  <a16:creationId xmlns:a16="http://schemas.microsoft.com/office/drawing/2014/main" id="{CAAE96A2-3124-4FDF-DFDF-9393B665BC3E}"/>
                </a:ext>
              </a:extLst>
            </p:cNvPr>
            <p:cNvSpPr/>
            <p:nvPr/>
          </p:nvSpPr>
          <p:spPr>
            <a:xfrm>
              <a:off x="1046466" y="5751519"/>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grpSp>
      <p:pic>
        <p:nvPicPr>
          <p:cNvPr id="25" name="Image 24">
            <a:extLst>
              <a:ext uri="{FF2B5EF4-FFF2-40B4-BE49-F238E27FC236}">
                <a16:creationId xmlns:a16="http://schemas.microsoft.com/office/drawing/2014/main" id="{BABA3A9D-5675-C510-C7D4-4D1FFF2BE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6490" y="2633784"/>
            <a:ext cx="5397788" cy="3477650"/>
          </a:xfrm>
          <a:prstGeom prst="rect">
            <a:avLst/>
          </a:prstGeom>
        </p:spPr>
      </p:pic>
    </p:spTree>
    <p:extLst>
      <p:ext uri="{BB962C8B-B14F-4D97-AF65-F5344CB8AC3E}">
        <p14:creationId xmlns:p14="http://schemas.microsoft.com/office/powerpoint/2010/main" val="12133664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CCEF4-84C5-80DF-D02C-4196A782B17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2FC384-32F0-711D-D28B-7DBF569A86CA}"/>
              </a:ext>
            </a:extLst>
          </p:cNvPr>
          <p:cNvSpPr>
            <a:spLocks noGrp="1"/>
          </p:cNvSpPr>
          <p:nvPr>
            <p:ph type="title"/>
          </p:nvPr>
        </p:nvSpPr>
        <p:spPr>
          <a:xfrm>
            <a:off x="778059" y="468763"/>
            <a:ext cx="10090570" cy="329890"/>
          </a:xfrm>
        </p:spPr>
        <p:txBody>
          <a:bodyPr/>
          <a:lstStyle/>
          <a:p>
            <a:r>
              <a:rPr lang="fr-FR" dirty="0">
                <a:solidFill>
                  <a:schemeClr val="tx1">
                    <a:lumMod val="50000"/>
                    <a:lumOff val="50000"/>
                  </a:schemeClr>
                </a:solidFill>
                <a:latin typeface="Calibri" panose="020F0502020204030204"/>
              </a:rPr>
              <a:t>Bien ! La pollution ne fait pas augmenter la biodiversité, elle la réduit généralement en détruisant les habitats et en faisant disparaître des espèces.</a:t>
            </a:r>
            <a:br>
              <a:rPr lang="fr-FR" dirty="0">
                <a:solidFill>
                  <a:schemeClr val="tx1">
                    <a:lumMod val="50000"/>
                    <a:lumOff val="50000"/>
                  </a:schemeClr>
                </a:solidFill>
                <a:latin typeface="Calibri" panose="020F0502020204030204"/>
              </a:rPr>
            </a:br>
            <a:endParaRPr lang="fr-FR" dirty="0">
              <a:solidFill>
                <a:schemeClr val="tx1">
                  <a:lumMod val="50000"/>
                  <a:lumOff val="50000"/>
                </a:schemeClr>
              </a:solidFill>
              <a:latin typeface="Calibri" panose="020F0502020204030204"/>
            </a:endParaRPr>
          </a:p>
        </p:txBody>
      </p:sp>
      <p:sp>
        <p:nvSpPr>
          <p:cNvPr id="4" name="Espace réservé du contenu 3">
            <a:extLst>
              <a:ext uri="{FF2B5EF4-FFF2-40B4-BE49-F238E27FC236}">
                <a16:creationId xmlns:a16="http://schemas.microsoft.com/office/drawing/2014/main" id="{A6D7EE93-C37F-9625-3CA4-69A5EDA50646}"/>
              </a:ext>
            </a:extLst>
          </p:cNvPr>
          <p:cNvSpPr>
            <a:spLocks noGrp="1"/>
          </p:cNvSpPr>
          <p:nvPr>
            <p:ph sz="quarter" idx="11"/>
          </p:nvPr>
        </p:nvSpPr>
        <p:spPr>
          <a:xfrm>
            <a:off x="778058" y="723476"/>
            <a:ext cx="10529705" cy="268287"/>
          </a:xfrm>
        </p:spPr>
        <p:txBody>
          <a:bodyPr/>
          <a:lstStyle/>
          <a:p>
            <a:r>
              <a:rPr lang="fr-FR" sz="1200" dirty="0">
                <a:solidFill>
                  <a:prstClr val="white">
                    <a:lumMod val="65000"/>
                  </a:prstClr>
                </a:solidFill>
                <a:latin typeface="Calibri" panose="020F0502020204030204"/>
              </a:rPr>
              <a:t>Expliquer davantage si nécessaire.</a:t>
            </a:r>
          </a:p>
          <a:p>
            <a:endParaRPr lang="fr-FR" sz="1200" noProof="0" dirty="0">
              <a:solidFill>
                <a:prstClr val="white">
                  <a:lumMod val="65000"/>
                </a:prstClr>
              </a:solidFill>
              <a:latin typeface="Calibri" panose="020F0502020204030204"/>
            </a:endParaRPr>
          </a:p>
        </p:txBody>
      </p:sp>
      <p:grpSp>
        <p:nvGrpSpPr>
          <p:cNvPr id="8" name="Groupe 7">
            <a:extLst>
              <a:ext uri="{FF2B5EF4-FFF2-40B4-BE49-F238E27FC236}">
                <a16:creationId xmlns:a16="http://schemas.microsoft.com/office/drawing/2014/main" id="{4369C9A3-CA2F-2F21-EF0E-AC1507C4CE28}"/>
              </a:ext>
            </a:extLst>
          </p:cNvPr>
          <p:cNvGrpSpPr/>
          <p:nvPr/>
        </p:nvGrpSpPr>
        <p:grpSpPr>
          <a:xfrm>
            <a:off x="661430" y="2672653"/>
            <a:ext cx="4709222" cy="878532"/>
            <a:chOff x="1101270" y="2846274"/>
            <a:chExt cx="4709222" cy="878532"/>
          </a:xfrm>
        </p:grpSpPr>
        <p:sp>
          <p:nvSpPr>
            <p:cNvPr id="9" name="Rectangle: Rounded Corners 3">
              <a:extLst>
                <a:ext uri="{FF2B5EF4-FFF2-40B4-BE49-F238E27FC236}">
                  <a16:creationId xmlns:a16="http://schemas.microsoft.com/office/drawing/2014/main" id="{085F0860-71AF-5242-7A93-03E24AD4BDFA}"/>
                </a:ext>
              </a:extLst>
            </p:cNvPr>
            <p:cNvSpPr/>
            <p:nvPr/>
          </p:nvSpPr>
          <p:spPr>
            <a:xfrm>
              <a:off x="1954741" y="2846274"/>
              <a:ext cx="3855751"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lvl="0" algn="ctr" defTabSz="1219170">
                <a:buClr>
                  <a:srgbClr val="000000"/>
                </a:buClr>
                <a:buSzPts val="1400"/>
                <a:defRPr/>
              </a:pPr>
              <a:r>
                <a:rPr lang="fr-FR" sz="2800" b="1" dirty="0">
                  <a:latin typeface="Calibri" panose="020F0502020204030204" pitchFamily="34" charset="0"/>
                  <a:ea typeface="Calibri" panose="020F0502020204030204" pitchFamily="34" charset="0"/>
                  <a:cs typeface="Calibri" panose="020F0502020204030204" pitchFamily="34" charset="0"/>
                </a:rPr>
                <a:t>Contamination de l’air</a:t>
              </a:r>
            </a:p>
          </p:txBody>
        </p:sp>
        <p:sp>
          <p:nvSpPr>
            <p:cNvPr id="12" name="Rectangle: Rounded Corners 3">
              <a:extLst>
                <a:ext uri="{FF2B5EF4-FFF2-40B4-BE49-F238E27FC236}">
                  <a16:creationId xmlns:a16="http://schemas.microsoft.com/office/drawing/2014/main" id="{51B94CAF-1DD0-5E4A-BB69-8826EFB4C75C}"/>
                </a:ext>
              </a:extLst>
            </p:cNvPr>
            <p:cNvSpPr/>
            <p:nvPr/>
          </p:nvSpPr>
          <p:spPr>
            <a:xfrm>
              <a:off x="1101270" y="2846274"/>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p>
          </p:txBody>
        </p:sp>
      </p:grpSp>
      <p:sp>
        <p:nvSpPr>
          <p:cNvPr id="15" name="ZoneTexte 14">
            <a:extLst>
              <a:ext uri="{FF2B5EF4-FFF2-40B4-BE49-F238E27FC236}">
                <a16:creationId xmlns:a16="http://schemas.microsoft.com/office/drawing/2014/main" id="{C1F7132B-500A-A38A-5E73-1ED9429803E0}"/>
              </a:ext>
            </a:extLst>
          </p:cNvPr>
          <p:cNvSpPr txBox="1"/>
          <p:nvPr/>
        </p:nvSpPr>
        <p:spPr>
          <a:xfrm>
            <a:off x="290728" y="1706362"/>
            <a:ext cx="10856258" cy="519822"/>
          </a:xfrm>
          <a:prstGeom prst="rect">
            <a:avLst/>
          </a:prstGeom>
          <a:noFill/>
        </p:spPr>
        <p:txBody>
          <a:bodyPr wrap="square">
            <a:spAutoFit/>
          </a:bodyPr>
          <a:lstStyle/>
          <a:p>
            <a:pPr algn="ctr">
              <a:lnSpc>
                <a:spcPct val="125000"/>
              </a:lnSpc>
            </a:pPr>
            <a:r>
              <a:rPr lang="fr-FR" sz="24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Cette pollution menace la biodiversité en provoquant une :</a:t>
            </a:r>
          </a:p>
        </p:txBody>
      </p:sp>
      <p:grpSp>
        <p:nvGrpSpPr>
          <p:cNvPr id="10" name="Groupe 9">
            <a:extLst>
              <a:ext uri="{FF2B5EF4-FFF2-40B4-BE49-F238E27FC236}">
                <a16:creationId xmlns:a16="http://schemas.microsoft.com/office/drawing/2014/main" id="{BF0F24FF-39AF-71BB-C76A-A70335B4EC87}"/>
              </a:ext>
            </a:extLst>
          </p:cNvPr>
          <p:cNvGrpSpPr/>
          <p:nvPr/>
        </p:nvGrpSpPr>
        <p:grpSpPr>
          <a:xfrm>
            <a:off x="661430" y="3905357"/>
            <a:ext cx="4639774" cy="878532"/>
            <a:chOff x="1101270" y="4581132"/>
            <a:chExt cx="4639774" cy="878532"/>
          </a:xfrm>
        </p:grpSpPr>
        <p:sp>
          <p:nvSpPr>
            <p:cNvPr id="14" name="Rectangle: Rounded Corners 3">
              <a:extLst>
                <a:ext uri="{FF2B5EF4-FFF2-40B4-BE49-F238E27FC236}">
                  <a16:creationId xmlns:a16="http://schemas.microsoft.com/office/drawing/2014/main" id="{4CAC5F37-D7F4-2D2D-5673-C65AD3453F11}"/>
                </a:ext>
              </a:extLst>
            </p:cNvPr>
            <p:cNvSpPr/>
            <p:nvPr/>
          </p:nvSpPr>
          <p:spPr>
            <a:xfrm>
              <a:off x="1954741" y="4581132"/>
              <a:ext cx="3786303"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Dégradation des écosystèmes</a:t>
              </a:r>
            </a:p>
          </p:txBody>
        </p:sp>
        <p:sp>
          <p:nvSpPr>
            <p:cNvPr id="16" name="Rectangle: Rounded Corners 3">
              <a:extLst>
                <a:ext uri="{FF2B5EF4-FFF2-40B4-BE49-F238E27FC236}">
                  <a16:creationId xmlns:a16="http://schemas.microsoft.com/office/drawing/2014/main" id="{9BFF3B19-F50D-851F-0898-2C31DC3DE8CB}"/>
                </a:ext>
              </a:extLst>
            </p:cNvPr>
            <p:cNvSpPr/>
            <p:nvPr/>
          </p:nvSpPr>
          <p:spPr>
            <a:xfrm>
              <a:off x="1101270" y="458113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9" name="Groupe 18">
            <a:extLst>
              <a:ext uri="{FF2B5EF4-FFF2-40B4-BE49-F238E27FC236}">
                <a16:creationId xmlns:a16="http://schemas.microsoft.com/office/drawing/2014/main" id="{495A21E2-EEA9-1E4E-81AB-1926D9435FFC}"/>
              </a:ext>
            </a:extLst>
          </p:cNvPr>
          <p:cNvGrpSpPr/>
          <p:nvPr/>
        </p:nvGrpSpPr>
        <p:grpSpPr>
          <a:xfrm>
            <a:off x="664499" y="5138060"/>
            <a:ext cx="4601982" cy="878532"/>
            <a:chOff x="1046466" y="5751519"/>
            <a:chExt cx="4601982" cy="878532"/>
          </a:xfrm>
          <a:solidFill>
            <a:srgbClr val="002060"/>
          </a:solidFill>
        </p:grpSpPr>
        <p:sp>
          <p:nvSpPr>
            <p:cNvPr id="17" name="Rectangle: Rounded Corners 3">
              <a:extLst>
                <a:ext uri="{FF2B5EF4-FFF2-40B4-BE49-F238E27FC236}">
                  <a16:creationId xmlns:a16="http://schemas.microsoft.com/office/drawing/2014/main" id="{18102C69-FEAA-19F1-22DE-05A160BC9CC5}"/>
                </a:ext>
              </a:extLst>
            </p:cNvPr>
            <p:cNvSpPr/>
            <p:nvPr/>
          </p:nvSpPr>
          <p:spPr>
            <a:xfrm>
              <a:off x="1899938" y="5751519"/>
              <a:ext cx="3748510" cy="878532"/>
            </a:xfrm>
            <a:prstGeom prst="roundRect">
              <a:avLst/>
            </a:prstGeom>
            <a:grp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Augmentation du nombre d’espèces</a:t>
              </a:r>
            </a:p>
          </p:txBody>
        </p:sp>
        <p:sp>
          <p:nvSpPr>
            <p:cNvPr id="18" name="Rectangle: Rounded Corners 3">
              <a:extLst>
                <a:ext uri="{FF2B5EF4-FFF2-40B4-BE49-F238E27FC236}">
                  <a16:creationId xmlns:a16="http://schemas.microsoft.com/office/drawing/2014/main" id="{202A6526-1BBE-1EB3-8698-679EFBC00D92}"/>
                </a:ext>
              </a:extLst>
            </p:cNvPr>
            <p:cNvSpPr/>
            <p:nvPr/>
          </p:nvSpPr>
          <p:spPr>
            <a:xfrm>
              <a:off x="1046466" y="5751519"/>
              <a:ext cx="830239" cy="878532"/>
            </a:xfrm>
            <a:prstGeom prst="roundRect">
              <a:avLst/>
            </a:prstGeom>
            <a:grp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c</a:t>
              </a:r>
            </a:p>
          </p:txBody>
        </p:sp>
      </p:grpSp>
      <p:pic>
        <p:nvPicPr>
          <p:cNvPr id="25" name="Image 24">
            <a:extLst>
              <a:ext uri="{FF2B5EF4-FFF2-40B4-BE49-F238E27FC236}">
                <a16:creationId xmlns:a16="http://schemas.microsoft.com/office/drawing/2014/main" id="{B91FAED9-03F9-3CF4-3147-389F6EE07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6490" y="2633784"/>
            <a:ext cx="5397788" cy="3477650"/>
          </a:xfrm>
          <a:prstGeom prst="rect">
            <a:avLst/>
          </a:prstGeom>
        </p:spPr>
      </p:pic>
      <p:pic>
        <p:nvPicPr>
          <p:cNvPr id="11" name="Image 8">
            <a:extLst>
              <a:ext uri="{FF2B5EF4-FFF2-40B4-BE49-F238E27FC236}">
                <a16:creationId xmlns:a16="http://schemas.microsoft.com/office/drawing/2014/main" id="{EF96B9B7-BB2F-6C8D-89DD-3FA4891E53D4}"/>
              </a:ext>
            </a:extLst>
          </p:cNvPr>
          <p:cNvPicPr>
            <a:picLocks noChangeAspect="1"/>
          </p:cNvPicPr>
          <p:nvPr/>
        </p:nvPicPr>
        <p:blipFill>
          <a:blip r:embed="rId3"/>
          <a:stretch>
            <a:fillRect/>
          </a:stretch>
        </p:blipFill>
        <p:spPr>
          <a:xfrm>
            <a:off x="10999947" y="324091"/>
            <a:ext cx="659757" cy="659757"/>
          </a:xfrm>
          <a:prstGeom prst="rect">
            <a:avLst/>
          </a:prstGeom>
        </p:spPr>
      </p:pic>
    </p:spTree>
    <p:extLst>
      <p:ext uri="{BB962C8B-B14F-4D97-AF65-F5344CB8AC3E}">
        <p14:creationId xmlns:p14="http://schemas.microsoft.com/office/powerpoint/2010/main" val="353748668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tx1">
                    <a:lumMod val="50000"/>
                    <a:lumOff val="50000"/>
                  </a:schemeClr>
                </a:solidFill>
              </a:rPr>
              <a:t>3 min</a:t>
            </a:r>
          </a:p>
        </p:txBody>
      </p:sp>
      <p:sp>
        <p:nvSpPr>
          <p:cNvPr id="15" name="Rectangle 14"/>
          <p:cNvSpPr/>
          <p:nvPr/>
        </p:nvSpPr>
        <p:spPr>
          <a:xfrm>
            <a:off x="5978819" y="2012577"/>
            <a:ext cx="3962400" cy="192024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t>Activité</a:t>
            </a:r>
            <a:b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br>
            <a: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t> préparatoire</a:t>
            </a:r>
          </a:p>
        </p:txBody>
      </p:sp>
    </p:spTree>
    <p:extLst>
      <p:ext uri="{BB962C8B-B14F-4D97-AF65-F5344CB8AC3E}">
        <p14:creationId xmlns:p14="http://schemas.microsoft.com/office/powerpoint/2010/main" val="68085685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73E62-A609-CAEC-2195-F214F4A773B1}"/>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162FDB07-36C2-B2F8-006B-D953CFA297EB}"/>
              </a:ext>
            </a:extLst>
          </p:cNvPr>
          <p:cNvPicPr>
            <a:picLocks noChangeAspect="1"/>
          </p:cNvPicPr>
          <p:nvPr/>
        </p:nvPicPr>
        <p:blipFill>
          <a:blip r:embed="rId2">
            <a:extLst>
              <a:ext uri="{28A0092B-C50C-407E-A947-70E740481C1C}">
                <a14:useLocalDpi xmlns:a14="http://schemas.microsoft.com/office/drawing/2010/main" val="0"/>
              </a:ext>
            </a:extLst>
          </a:blip>
          <a:srcRect t="9534" b="9534"/>
          <a:stretch/>
        </p:blipFill>
        <p:spPr>
          <a:xfrm>
            <a:off x="951255" y="1005042"/>
            <a:ext cx="10415992" cy="5619875"/>
          </a:xfrm>
          <a:prstGeom prst="rect">
            <a:avLst/>
          </a:prstGeom>
        </p:spPr>
      </p:pic>
      <p:sp>
        <p:nvSpPr>
          <p:cNvPr id="2" name="Titre 1">
            <a:extLst>
              <a:ext uri="{FF2B5EF4-FFF2-40B4-BE49-F238E27FC236}">
                <a16:creationId xmlns:a16="http://schemas.microsoft.com/office/drawing/2014/main" id="{37DA8D27-28BF-5DAA-DDCD-22E844772441}"/>
              </a:ext>
            </a:extLst>
          </p:cNvPr>
          <p:cNvSpPr>
            <a:spLocks noGrp="1"/>
          </p:cNvSpPr>
          <p:nvPr>
            <p:ph type="title"/>
          </p:nvPr>
        </p:nvSpPr>
        <p:spPr>
          <a:xfrm>
            <a:off x="778058" y="230640"/>
            <a:ext cx="10972955" cy="387224"/>
          </a:xfrm>
        </p:spPr>
        <p:txBody>
          <a:bodyPr/>
          <a:lstStyle/>
          <a:p>
            <a:r>
              <a:rPr lang="fr-FR" noProof="0" dirty="0">
                <a:solidFill>
                  <a:schemeClr val="tx1">
                    <a:lumMod val="50000"/>
                    <a:lumOff val="50000"/>
                  </a:schemeClr>
                </a:solidFill>
              </a:rPr>
              <a:t>Lisons le dialogue :</a:t>
            </a:r>
          </a:p>
        </p:txBody>
      </p:sp>
      <p:sp>
        <p:nvSpPr>
          <p:cNvPr id="4" name="Espace réservé du contenu 3">
            <a:extLst>
              <a:ext uri="{FF2B5EF4-FFF2-40B4-BE49-F238E27FC236}">
                <a16:creationId xmlns:a16="http://schemas.microsoft.com/office/drawing/2014/main" id="{96BAEA43-E1F0-780A-2E7E-5882ADDA0A34}"/>
              </a:ext>
            </a:extLst>
          </p:cNvPr>
          <p:cNvSpPr>
            <a:spLocks noGrp="1"/>
          </p:cNvSpPr>
          <p:nvPr>
            <p:ph sz="quarter" idx="11"/>
          </p:nvPr>
        </p:nvSpPr>
        <p:spPr>
          <a:xfrm>
            <a:off x="701730" y="617864"/>
            <a:ext cx="10972954" cy="505838"/>
          </a:xfrm>
        </p:spPr>
        <p:txBody>
          <a:body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200" noProof="0" dirty="0">
                <a:solidFill>
                  <a:schemeClr val="bg1">
                    <a:lumMod val="65000"/>
                  </a:schemeClr>
                </a:solidFill>
                <a:latin typeface="Calibri" panose="020F0502020204030204"/>
              </a:rPr>
              <a:t>Faire émerger les représentations des élèves concernant les moyens ( pratiques ) qui assurent la conservation de la biodiversité.</a:t>
            </a:r>
          </a:p>
        </p:txBody>
      </p:sp>
      <p:sp>
        <p:nvSpPr>
          <p:cNvPr id="8" name="Bulle narrative : rectangle à coins arrondis 7">
            <a:extLst>
              <a:ext uri="{FF2B5EF4-FFF2-40B4-BE49-F238E27FC236}">
                <a16:creationId xmlns:a16="http://schemas.microsoft.com/office/drawing/2014/main" id="{DB70B52C-022A-E4C4-9060-09766A24235E}"/>
              </a:ext>
            </a:extLst>
          </p:cNvPr>
          <p:cNvSpPr/>
          <p:nvPr/>
        </p:nvSpPr>
        <p:spPr>
          <a:xfrm>
            <a:off x="254271" y="2903195"/>
            <a:ext cx="2659259" cy="2520452"/>
          </a:xfrm>
          <a:prstGeom prst="wedgeRoundRectCallout">
            <a:avLst>
              <a:gd name="adj1" fmla="val 37306"/>
              <a:gd name="adj2" fmla="val -65594"/>
              <a:gd name="adj3" fmla="val 1666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b="1" dirty="0">
                <a:solidFill>
                  <a:schemeClr val="tx1"/>
                </a:solidFill>
              </a:rPr>
              <a:t>Aujourd’hui, nous</a:t>
            </a:r>
          </a:p>
          <a:p>
            <a:pPr algn="ctr"/>
            <a:r>
              <a:rPr lang="fr-FR" b="1" dirty="0">
                <a:solidFill>
                  <a:schemeClr val="tx1"/>
                </a:solidFill>
              </a:rPr>
              <a:t>visitons la réserve</a:t>
            </a:r>
          </a:p>
          <a:p>
            <a:pPr algn="ctr"/>
            <a:r>
              <a:rPr lang="fr-FR" b="1" dirty="0">
                <a:solidFill>
                  <a:schemeClr val="tx1"/>
                </a:solidFill>
              </a:rPr>
              <a:t>naturelle de Sidi</a:t>
            </a:r>
          </a:p>
          <a:p>
            <a:pPr algn="ctr"/>
            <a:r>
              <a:rPr lang="fr-FR" b="1" dirty="0">
                <a:solidFill>
                  <a:schemeClr val="tx1"/>
                </a:solidFill>
              </a:rPr>
              <a:t>Boughaba, qui contient</a:t>
            </a:r>
          </a:p>
          <a:p>
            <a:pPr algn="ctr"/>
            <a:r>
              <a:rPr lang="fr-FR" b="1" dirty="0">
                <a:solidFill>
                  <a:schemeClr val="tx1"/>
                </a:solidFill>
              </a:rPr>
              <a:t>plus de 200 espèces et</a:t>
            </a:r>
          </a:p>
          <a:p>
            <a:pPr algn="ctr"/>
            <a:r>
              <a:rPr lang="fr-FR" b="1" dirty="0">
                <a:solidFill>
                  <a:schemeClr val="tx1"/>
                </a:solidFill>
              </a:rPr>
              <a:t>joue un rôle important</a:t>
            </a:r>
          </a:p>
          <a:p>
            <a:pPr algn="ctr"/>
            <a:r>
              <a:rPr lang="fr-FR" b="1" dirty="0">
                <a:solidFill>
                  <a:schemeClr val="tx1"/>
                </a:solidFill>
              </a:rPr>
              <a:t>dans la conservation de</a:t>
            </a:r>
            <a:r>
              <a:rPr lang="ar-MA" b="1" dirty="0">
                <a:solidFill>
                  <a:schemeClr val="tx1"/>
                </a:solidFill>
              </a:rPr>
              <a:t> </a:t>
            </a:r>
            <a:r>
              <a:rPr lang="fr-FR" b="1" dirty="0">
                <a:solidFill>
                  <a:schemeClr val="tx1"/>
                </a:solidFill>
              </a:rPr>
              <a:t>la biodiversité.</a:t>
            </a:r>
          </a:p>
        </p:txBody>
      </p:sp>
      <p:sp>
        <p:nvSpPr>
          <p:cNvPr id="14" name="Bulle narrative : rectangle à coins arrondis 13">
            <a:extLst>
              <a:ext uri="{FF2B5EF4-FFF2-40B4-BE49-F238E27FC236}">
                <a16:creationId xmlns:a16="http://schemas.microsoft.com/office/drawing/2014/main" id="{D1C89ABC-F498-038A-F390-7281131C1054}"/>
              </a:ext>
            </a:extLst>
          </p:cNvPr>
          <p:cNvSpPr/>
          <p:nvPr/>
        </p:nvSpPr>
        <p:spPr>
          <a:xfrm>
            <a:off x="9359153" y="4312024"/>
            <a:ext cx="2510117" cy="1452282"/>
          </a:xfrm>
          <a:prstGeom prst="wedgeRoundRectCallout">
            <a:avLst>
              <a:gd name="adj1" fmla="val -94147"/>
              <a:gd name="adj2" fmla="val -57813"/>
              <a:gd name="adj3" fmla="val 1666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b="1" dirty="0">
                <a:solidFill>
                  <a:schemeClr val="tx1"/>
                </a:solidFill>
              </a:rPr>
              <a:t>Quels sont les autres</a:t>
            </a:r>
          </a:p>
          <a:p>
            <a:pPr algn="ctr"/>
            <a:r>
              <a:rPr lang="fr-FR" b="1" dirty="0">
                <a:solidFill>
                  <a:schemeClr val="tx1"/>
                </a:solidFill>
              </a:rPr>
              <a:t>moyens que l’Homme</a:t>
            </a:r>
          </a:p>
          <a:p>
            <a:pPr algn="ctr"/>
            <a:r>
              <a:rPr lang="fr-FR" b="1" dirty="0">
                <a:solidFill>
                  <a:schemeClr val="tx1"/>
                </a:solidFill>
              </a:rPr>
              <a:t>peut utiliser pour</a:t>
            </a:r>
          </a:p>
          <a:p>
            <a:pPr algn="ctr"/>
            <a:r>
              <a:rPr lang="fr-FR" b="1" dirty="0">
                <a:solidFill>
                  <a:schemeClr val="tx1"/>
                </a:solidFill>
              </a:rPr>
              <a:t>préserver</a:t>
            </a:r>
            <a:r>
              <a:rPr lang="ar-MA" b="1" dirty="0">
                <a:solidFill>
                  <a:schemeClr val="tx1"/>
                </a:solidFill>
              </a:rPr>
              <a:t> </a:t>
            </a:r>
            <a:r>
              <a:rPr lang="fr-FR" b="1" dirty="0">
                <a:solidFill>
                  <a:schemeClr val="tx1"/>
                </a:solidFill>
              </a:rPr>
              <a:t>la biodiversité ?</a:t>
            </a:r>
          </a:p>
        </p:txBody>
      </p:sp>
    </p:spTree>
    <p:extLst>
      <p:ext uri="{BB962C8B-B14F-4D97-AF65-F5344CB8AC3E}">
        <p14:creationId xmlns:p14="http://schemas.microsoft.com/office/powerpoint/2010/main" val="118553464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720908" y="580666"/>
            <a:ext cx="10529279" cy="267549"/>
          </a:xfrm>
        </p:spPr>
        <p:txBody>
          <a:bodyPr/>
          <a:lstStyle/>
          <a:p>
            <a:r>
              <a:rPr lang="fr-FR" noProof="0" dirty="0">
                <a:solidFill>
                  <a:schemeClr val="tx1">
                    <a:lumMod val="50000"/>
                    <a:lumOff val="50000"/>
                  </a:schemeClr>
                </a:solidFill>
              </a:rPr>
              <a:t>A la fin de cette séance, vous serez capables de :</a:t>
            </a:r>
            <a:br>
              <a:rPr lang="fr-FR" noProof="0" dirty="0">
                <a:solidFill>
                  <a:schemeClr val="tx1">
                    <a:lumMod val="50000"/>
                    <a:lumOff val="50000"/>
                  </a:schemeClr>
                </a:solidFill>
              </a:rPr>
            </a:br>
            <a:br>
              <a:rPr lang="fr-FR" spc="-50"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1955802" y="1881933"/>
            <a:ext cx="9066597" cy="789830"/>
          </a:xfrm>
        </p:spPr>
        <p:txBody>
          <a:bodyPr anchor="ctr">
            <a:noAutofit/>
          </a:bodyPr>
          <a:lstStyle/>
          <a:p>
            <a:pPr algn="ctr"/>
            <a:r>
              <a:rPr lang="fr-FR" sz="2800" b="1" noProof="0" dirty="0">
                <a:solidFill>
                  <a:srgbClr val="106585"/>
                </a:solidFill>
                <a:latin typeface="Calibri" panose="020F0502020204030204"/>
                <a:cs typeface="+mn-cs"/>
              </a:rPr>
              <a:t>Déterminer quelques pratiques assurant la conservation de la biodiversité</a:t>
            </a:r>
          </a:p>
        </p:txBody>
      </p:sp>
      <p:sp>
        <p:nvSpPr>
          <p:cNvPr id="4" name="Espace réservé du contenu 3">
            <a:extLst>
              <a:ext uri="{FF2B5EF4-FFF2-40B4-BE49-F238E27FC236}">
                <a16:creationId xmlns:a16="http://schemas.microsoft.com/office/drawing/2014/main" id="{1F7EFF05-451F-2E06-7F7A-0869196C3963}"/>
              </a:ext>
            </a:extLst>
          </p:cNvPr>
          <p:cNvSpPr>
            <a:spLocks noGrp="1"/>
          </p:cNvSpPr>
          <p:nvPr>
            <p:ph sz="quarter" idx="11"/>
          </p:nvPr>
        </p:nvSpPr>
        <p:spPr/>
        <p:txBody>
          <a:bodyPr/>
          <a:lstStyle/>
          <a:p>
            <a:r>
              <a:rPr lang="fr-FR" sz="1200" noProof="0" dirty="0">
                <a:solidFill>
                  <a:schemeClr val="bg1">
                    <a:lumMod val="65000"/>
                  </a:schemeClr>
                </a:solidFill>
              </a:rPr>
              <a:t>Déclarer clairement l’objectif de la séance, expliquer cela avec des phrases simples et claires.</a:t>
            </a:r>
          </a:p>
        </p:txBody>
      </p:sp>
      <p:pic>
        <p:nvPicPr>
          <p:cNvPr id="3" name="Picture 2" descr="Notre prochaine journée sera sur la BIODIVERSITÉ - Vert Demain">
            <a:extLst>
              <a:ext uri="{FF2B5EF4-FFF2-40B4-BE49-F238E27FC236}">
                <a16:creationId xmlns:a16="http://schemas.microsoft.com/office/drawing/2014/main" id="{03CFA760-AE53-A649-3964-A0C3F91BC4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22" r="11023"/>
          <a:stretch>
            <a:fillRect/>
          </a:stretch>
        </p:blipFill>
        <p:spPr bwMode="auto">
          <a:xfrm>
            <a:off x="3264061" y="2864735"/>
            <a:ext cx="5266481" cy="3767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02739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1EC47-B80A-0688-EB9C-13CE3C2C7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B361F-DED6-65EB-763C-34EEB50DE33E}"/>
              </a:ext>
            </a:extLst>
          </p:cNvPr>
          <p:cNvSpPr>
            <a:spLocks noGrp="1"/>
          </p:cNvSpPr>
          <p:nvPr>
            <p:ph type="title"/>
          </p:nvPr>
        </p:nvSpPr>
        <p:spPr>
          <a:xfrm>
            <a:off x="720908" y="580666"/>
            <a:ext cx="10529279" cy="267549"/>
          </a:xfrm>
        </p:spPr>
        <p:txBody>
          <a:bodyPr/>
          <a:lstStyle/>
          <a:p>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3340290A-AC52-0A09-F615-05DBEA69A766}"/>
              </a:ext>
            </a:extLst>
          </p:cNvPr>
          <p:cNvSpPr>
            <a:spLocks noGrp="1"/>
          </p:cNvSpPr>
          <p:nvPr>
            <p:ph sz="quarter" idx="11"/>
          </p:nvPr>
        </p:nvSpPr>
        <p:spPr/>
        <p:txBody>
          <a:bodyPr/>
          <a:lstStyle/>
          <a:p>
            <a:endParaRPr lang="fr-FR" sz="1200" noProof="0" dirty="0">
              <a:solidFill>
                <a:schemeClr val="bg1">
                  <a:lumMod val="65000"/>
                </a:schemeClr>
              </a:solidFill>
            </a:endParaRPr>
          </a:p>
        </p:txBody>
      </p:sp>
      <p:sp>
        <p:nvSpPr>
          <p:cNvPr id="11" name="Rectangle 10">
            <a:extLst>
              <a:ext uri="{FF2B5EF4-FFF2-40B4-BE49-F238E27FC236}">
                <a16:creationId xmlns:a16="http://schemas.microsoft.com/office/drawing/2014/main" id="{9C3CC96A-4994-60C3-AFC9-BC1CBAE0FFEE}"/>
              </a:ext>
            </a:extLst>
          </p:cNvPr>
          <p:cNvSpPr/>
          <p:nvPr/>
        </p:nvSpPr>
        <p:spPr>
          <a:xfrm>
            <a:off x="270589" y="1276141"/>
            <a:ext cx="11717096" cy="1718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132C1FDD-AD2A-E0BF-D4F2-1EDC2AEA9EA0}"/>
              </a:ext>
            </a:extLst>
          </p:cNvPr>
          <p:cNvSpPr>
            <a:spLocks noGrp="1"/>
          </p:cNvSpPr>
          <p:nvPr>
            <p:ph type="body" sz="quarter" idx="12"/>
          </p:nvPr>
        </p:nvSpPr>
        <p:spPr>
          <a:xfrm>
            <a:off x="546771" y="1024297"/>
            <a:ext cx="11277675" cy="1085856"/>
          </a:xfrm>
          <a:noFill/>
        </p:spPr>
        <p:txBody>
          <a:bodyPr anchor="ctr">
            <a:noAutofit/>
          </a:bodyPr>
          <a:lstStyle/>
          <a:p>
            <a:pPr algn="ctr"/>
            <a:r>
              <a:rPr lang="fr-FR" sz="5400" b="1" dirty="0">
                <a:solidFill>
                  <a:srgbClr val="106585"/>
                </a:solidFill>
                <a:latin typeface="Calibri" panose="020F0502020204030204"/>
              </a:rPr>
              <a:t>la conservation de la biodiversité</a:t>
            </a:r>
            <a:endParaRPr lang="fr-FR" sz="5400" b="1" noProof="0" dirty="0">
              <a:solidFill>
                <a:srgbClr val="106585"/>
              </a:solidFill>
              <a:latin typeface="Calibri" panose="020F0502020204030204"/>
              <a:cs typeface="+mn-cs"/>
            </a:endParaRPr>
          </a:p>
        </p:txBody>
      </p:sp>
      <p:pic>
        <p:nvPicPr>
          <p:cNvPr id="6" name="Picture 2" descr="Notre prochaine journée sera sur la BIODIVERSITÉ - Vert Demain">
            <a:extLst>
              <a:ext uri="{FF2B5EF4-FFF2-40B4-BE49-F238E27FC236}">
                <a16:creationId xmlns:a16="http://schemas.microsoft.com/office/drawing/2014/main" id="{B257685D-6777-E35F-2EFF-71F9EF1D9E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622" r="11023"/>
          <a:stretch>
            <a:fillRect/>
          </a:stretch>
        </p:blipFill>
        <p:spPr bwMode="auto">
          <a:xfrm>
            <a:off x="3125165" y="2040440"/>
            <a:ext cx="6030410" cy="431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44100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77156023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BFD23-80AC-7F33-EE5A-FBD851DF54E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F0026D-7A4C-F4CD-DA09-F73A706493D1}"/>
              </a:ext>
            </a:extLst>
          </p:cNvPr>
          <p:cNvSpPr>
            <a:spLocks noGrp="1"/>
          </p:cNvSpPr>
          <p:nvPr>
            <p:ph type="title"/>
          </p:nvPr>
        </p:nvSpPr>
        <p:spPr>
          <a:xfrm>
            <a:off x="980674" y="321062"/>
            <a:ext cx="10277091" cy="267549"/>
          </a:xfrm>
        </p:spPr>
        <p:txBody>
          <a:bodyPr/>
          <a:lstStyle/>
          <a:p>
            <a:r>
              <a:rPr lang="fr-FR" noProof="0" dirty="0">
                <a:solidFill>
                  <a:schemeClr val="tx1">
                    <a:lumMod val="50000"/>
                    <a:lumOff val="50000"/>
                  </a:schemeClr>
                </a:solidFill>
              </a:rPr>
              <a:t>Pour commencer, il faut préciser les différentes pratiques permettant de conserver la biodiversité.</a:t>
            </a:r>
          </a:p>
        </p:txBody>
      </p:sp>
      <p:pic>
        <p:nvPicPr>
          <p:cNvPr id="9" name="Google Shape;289;p51">
            <a:extLst>
              <a:ext uri="{FF2B5EF4-FFF2-40B4-BE49-F238E27FC236}">
                <a16:creationId xmlns:a16="http://schemas.microsoft.com/office/drawing/2014/main" id="{7690AB23-2A07-8B43-1705-AAF71D8226FE}"/>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5" name="Espace réservé du contenu 3">
            <a:extLst>
              <a:ext uri="{FF2B5EF4-FFF2-40B4-BE49-F238E27FC236}">
                <a16:creationId xmlns:a16="http://schemas.microsoft.com/office/drawing/2014/main" id="{D7447FF9-C1A9-9014-FE55-132C19BC9D14}"/>
              </a:ext>
            </a:extLst>
          </p:cNvPr>
          <p:cNvSpPr txBox="1">
            <a:spLocks/>
          </p:cNvSpPr>
          <p:nvPr/>
        </p:nvSpPr>
        <p:spPr>
          <a:xfrm>
            <a:off x="980290" y="689687"/>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schemeClr val="tx1">
                    <a:lumMod val="50000"/>
                    <a:lumOff val="50000"/>
                  </a:schemeClr>
                </a:solidFill>
              </a:rPr>
              <a:t>Utiliser l’alternance linguistique si nécessaire.</a:t>
            </a:r>
          </a:p>
        </p:txBody>
      </p:sp>
      <p:grpSp>
        <p:nvGrpSpPr>
          <p:cNvPr id="4" name="Groupe 3">
            <a:extLst>
              <a:ext uri="{FF2B5EF4-FFF2-40B4-BE49-F238E27FC236}">
                <a16:creationId xmlns:a16="http://schemas.microsoft.com/office/drawing/2014/main" id="{04A5FE30-58EC-EBD6-811A-17A211AEE2EA}"/>
              </a:ext>
            </a:extLst>
          </p:cNvPr>
          <p:cNvGrpSpPr/>
          <p:nvPr/>
        </p:nvGrpSpPr>
        <p:grpSpPr>
          <a:xfrm>
            <a:off x="696204" y="1970040"/>
            <a:ext cx="10680007" cy="3722470"/>
            <a:chOff x="696204" y="1970040"/>
            <a:chExt cx="10680007" cy="3722470"/>
          </a:xfrm>
        </p:grpSpPr>
        <p:sp>
          <p:nvSpPr>
            <p:cNvPr id="3" name="ZoneTexte 2">
              <a:extLst>
                <a:ext uri="{FF2B5EF4-FFF2-40B4-BE49-F238E27FC236}">
                  <a16:creationId xmlns:a16="http://schemas.microsoft.com/office/drawing/2014/main" id="{CC9D1E0F-BA74-7C4B-5C74-507C62EAB019}"/>
                </a:ext>
              </a:extLst>
            </p:cNvPr>
            <p:cNvSpPr txBox="1"/>
            <p:nvPr/>
          </p:nvSpPr>
          <p:spPr>
            <a:xfrm>
              <a:off x="3056966" y="3745443"/>
              <a:ext cx="5952564" cy="360000"/>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i="1" dirty="0"/>
                <a:t>Pratiques pour conserver la biodiversité</a:t>
              </a:r>
              <a:endParaRPr lang="fr-FR" i="1" noProof="0" dirty="0"/>
            </a:p>
          </p:txBody>
        </p:sp>
        <p:sp>
          <p:nvSpPr>
            <p:cNvPr id="13" name="ZoneTexte 12">
              <a:extLst>
                <a:ext uri="{FF2B5EF4-FFF2-40B4-BE49-F238E27FC236}">
                  <a16:creationId xmlns:a16="http://schemas.microsoft.com/office/drawing/2014/main" id="{D0685426-F9E7-B398-EA2F-FFCDD4EE0C5A}"/>
                </a:ext>
              </a:extLst>
            </p:cNvPr>
            <p:cNvSpPr txBox="1"/>
            <p:nvPr/>
          </p:nvSpPr>
          <p:spPr>
            <a:xfrm>
              <a:off x="4609298" y="1970040"/>
              <a:ext cx="2853819" cy="54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800" i="1" dirty="0"/>
                <a:t>Réduction de la</a:t>
              </a:r>
            </a:p>
            <a:p>
              <a:r>
                <a:rPr lang="fr-FR" sz="1800" i="1" dirty="0"/>
                <a:t>pollution</a:t>
              </a:r>
            </a:p>
          </p:txBody>
        </p:sp>
        <p:sp>
          <p:nvSpPr>
            <p:cNvPr id="14" name="ZoneTexte 13">
              <a:extLst>
                <a:ext uri="{FF2B5EF4-FFF2-40B4-BE49-F238E27FC236}">
                  <a16:creationId xmlns:a16="http://schemas.microsoft.com/office/drawing/2014/main" id="{04A52EB5-940E-0299-4C29-B6D5D0A38385}"/>
                </a:ext>
              </a:extLst>
            </p:cNvPr>
            <p:cNvSpPr txBox="1"/>
            <p:nvPr/>
          </p:nvSpPr>
          <p:spPr>
            <a:xfrm>
              <a:off x="8522392" y="1970040"/>
              <a:ext cx="2853819" cy="54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800" i="1" dirty="0"/>
                <a:t>Sensibilisation</a:t>
              </a:r>
            </a:p>
            <a:p>
              <a:r>
                <a:rPr lang="fr-FR" sz="1800" i="1" dirty="0"/>
                <a:t>des citoyens</a:t>
              </a:r>
            </a:p>
          </p:txBody>
        </p:sp>
        <p:sp>
          <p:nvSpPr>
            <p:cNvPr id="18" name="ZoneTexte 17">
              <a:extLst>
                <a:ext uri="{FF2B5EF4-FFF2-40B4-BE49-F238E27FC236}">
                  <a16:creationId xmlns:a16="http://schemas.microsoft.com/office/drawing/2014/main" id="{557477FD-40E5-4570-3696-7987CE1C6D3C}"/>
                </a:ext>
              </a:extLst>
            </p:cNvPr>
            <p:cNvSpPr txBox="1"/>
            <p:nvPr/>
          </p:nvSpPr>
          <p:spPr>
            <a:xfrm>
              <a:off x="696204" y="5152510"/>
              <a:ext cx="2853819" cy="54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800" i="1" dirty="0"/>
                <a:t>Conservation</a:t>
              </a:r>
            </a:p>
            <a:p>
              <a:r>
                <a:rPr lang="fr-FR" sz="1800" i="1" dirty="0"/>
                <a:t>des espèces</a:t>
              </a:r>
            </a:p>
          </p:txBody>
        </p:sp>
        <p:sp>
          <p:nvSpPr>
            <p:cNvPr id="19" name="ZoneTexte 18">
              <a:extLst>
                <a:ext uri="{FF2B5EF4-FFF2-40B4-BE49-F238E27FC236}">
                  <a16:creationId xmlns:a16="http://schemas.microsoft.com/office/drawing/2014/main" id="{040CED53-0227-1E76-D0E8-98D5559D0D00}"/>
                </a:ext>
              </a:extLst>
            </p:cNvPr>
            <p:cNvSpPr txBox="1"/>
            <p:nvPr/>
          </p:nvSpPr>
          <p:spPr>
            <a:xfrm>
              <a:off x="4609298" y="5152510"/>
              <a:ext cx="2853819" cy="54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800" i="1" dirty="0"/>
                <a:t>Limitation de</a:t>
              </a:r>
            </a:p>
            <a:p>
              <a:r>
                <a:rPr lang="fr-FR" sz="1800" i="1" dirty="0"/>
                <a:t>l’urbanisation</a:t>
              </a:r>
            </a:p>
          </p:txBody>
        </p:sp>
        <p:sp>
          <p:nvSpPr>
            <p:cNvPr id="20" name="ZoneTexte 19">
              <a:extLst>
                <a:ext uri="{FF2B5EF4-FFF2-40B4-BE49-F238E27FC236}">
                  <a16:creationId xmlns:a16="http://schemas.microsoft.com/office/drawing/2014/main" id="{E63EA6BA-58EA-D32C-95FC-291E0913B51F}"/>
                </a:ext>
              </a:extLst>
            </p:cNvPr>
            <p:cNvSpPr txBox="1"/>
            <p:nvPr/>
          </p:nvSpPr>
          <p:spPr>
            <a:xfrm>
              <a:off x="8522392" y="5152510"/>
              <a:ext cx="2853819" cy="54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800" i="1" dirty="0"/>
                <a:t>Gestion durable des</a:t>
              </a:r>
            </a:p>
            <a:p>
              <a:r>
                <a:rPr lang="fr-FR" sz="1800" i="1" dirty="0"/>
                <a:t>ressources</a:t>
              </a:r>
            </a:p>
          </p:txBody>
        </p:sp>
        <p:cxnSp>
          <p:nvCxnSpPr>
            <p:cNvPr id="34" name="Connecteur : en angle 33">
              <a:extLst>
                <a:ext uri="{FF2B5EF4-FFF2-40B4-BE49-F238E27FC236}">
                  <a16:creationId xmlns:a16="http://schemas.microsoft.com/office/drawing/2014/main" id="{2BF9AB11-BB83-C406-DEBB-5FE93D354609}"/>
                </a:ext>
              </a:extLst>
            </p:cNvPr>
            <p:cNvCxnSpPr>
              <a:cxnSpLocks/>
            </p:cNvCxnSpPr>
            <p:nvPr/>
          </p:nvCxnSpPr>
          <p:spPr>
            <a:xfrm rot="5400000">
              <a:off x="3244139" y="4587380"/>
              <a:ext cx="1446950" cy="437817"/>
            </a:xfrm>
            <a:prstGeom prst="bentConnector2">
              <a:avLst/>
            </a:prstGeom>
            <a:ln w="3810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eur : en angle 36">
              <a:extLst>
                <a:ext uri="{FF2B5EF4-FFF2-40B4-BE49-F238E27FC236}">
                  <a16:creationId xmlns:a16="http://schemas.microsoft.com/office/drawing/2014/main" id="{F316F279-6613-AC51-683A-E40491DA0E18}"/>
                </a:ext>
              </a:extLst>
            </p:cNvPr>
            <p:cNvCxnSpPr>
              <a:cxnSpLocks/>
            </p:cNvCxnSpPr>
            <p:nvPr/>
          </p:nvCxnSpPr>
          <p:spPr>
            <a:xfrm rot="16200000" flipH="1">
              <a:off x="7471325" y="4613093"/>
              <a:ext cx="1357308" cy="396576"/>
            </a:xfrm>
            <a:prstGeom prst="bentConnector2">
              <a:avLst/>
            </a:prstGeom>
            <a:ln w="3810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eur : en angle 40">
              <a:extLst>
                <a:ext uri="{FF2B5EF4-FFF2-40B4-BE49-F238E27FC236}">
                  <a16:creationId xmlns:a16="http://schemas.microsoft.com/office/drawing/2014/main" id="{0E7A8BB7-AEB3-4F09-0066-DAF438193BEA}"/>
                </a:ext>
              </a:extLst>
            </p:cNvPr>
            <p:cNvCxnSpPr>
              <a:cxnSpLocks/>
            </p:cNvCxnSpPr>
            <p:nvPr/>
          </p:nvCxnSpPr>
          <p:spPr>
            <a:xfrm rot="16200000" flipV="1">
              <a:off x="3225359" y="2732299"/>
              <a:ext cx="1421754" cy="572284"/>
            </a:xfrm>
            <a:prstGeom prst="bentConnector2">
              <a:avLst/>
            </a:prstGeom>
            <a:ln w="3810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3" name="Connecteur : en angle 52">
              <a:extLst>
                <a:ext uri="{FF2B5EF4-FFF2-40B4-BE49-F238E27FC236}">
                  <a16:creationId xmlns:a16="http://schemas.microsoft.com/office/drawing/2014/main" id="{A1B50579-1BD8-5DFE-A952-8DF7256D7E84}"/>
                </a:ext>
              </a:extLst>
            </p:cNvPr>
            <p:cNvCxnSpPr>
              <a:cxnSpLocks/>
            </p:cNvCxnSpPr>
            <p:nvPr/>
          </p:nvCxnSpPr>
          <p:spPr>
            <a:xfrm rot="5400000" flipH="1" flipV="1">
              <a:off x="7452551" y="2815672"/>
              <a:ext cx="1439682" cy="405538"/>
            </a:xfrm>
            <a:prstGeom prst="bentConnector2">
              <a:avLst/>
            </a:prstGeom>
            <a:ln w="38100">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60" name="Connecteur droit 59">
              <a:extLst>
                <a:ext uri="{FF2B5EF4-FFF2-40B4-BE49-F238E27FC236}">
                  <a16:creationId xmlns:a16="http://schemas.microsoft.com/office/drawing/2014/main" id="{7B54114C-0648-0BE8-F304-A092F9D1AFC1}"/>
                </a:ext>
              </a:extLst>
            </p:cNvPr>
            <p:cNvCxnSpPr>
              <a:cxnSpLocks/>
              <a:stCxn id="13" idx="2"/>
              <a:endCxn id="3" idx="0"/>
            </p:cNvCxnSpPr>
            <p:nvPr/>
          </p:nvCxnSpPr>
          <p:spPr>
            <a:xfrm flipH="1">
              <a:off x="6033248" y="2510040"/>
              <a:ext cx="2960" cy="1235403"/>
            </a:xfrm>
            <a:prstGeom prst="line">
              <a:avLst/>
            </a:prstGeom>
            <a:ln w="38100">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4" name="Connecteur droit 73">
              <a:extLst>
                <a:ext uri="{FF2B5EF4-FFF2-40B4-BE49-F238E27FC236}">
                  <a16:creationId xmlns:a16="http://schemas.microsoft.com/office/drawing/2014/main" id="{4B6DD117-1B2E-2DC6-49EB-CD7165DC199F}"/>
                </a:ext>
              </a:extLst>
            </p:cNvPr>
            <p:cNvCxnSpPr>
              <a:cxnSpLocks/>
              <a:stCxn id="3" idx="2"/>
              <a:endCxn id="19" idx="0"/>
            </p:cNvCxnSpPr>
            <p:nvPr/>
          </p:nvCxnSpPr>
          <p:spPr>
            <a:xfrm>
              <a:off x="6033248" y="4105443"/>
              <a:ext cx="2960" cy="1047067"/>
            </a:xfrm>
            <a:prstGeom prst="line">
              <a:avLst/>
            </a:prstGeom>
            <a:ln w="38100">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2" name="ZoneTexte 11">
              <a:extLst>
                <a:ext uri="{FF2B5EF4-FFF2-40B4-BE49-F238E27FC236}">
                  <a16:creationId xmlns:a16="http://schemas.microsoft.com/office/drawing/2014/main" id="{86824B52-5789-4516-58C6-FBDC986B4B42}"/>
                </a:ext>
              </a:extLst>
            </p:cNvPr>
            <p:cNvSpPr txBox="1"/>
            <p:nvPr/>
          </p:nvSpPr>
          <p:spPr>
            <a:xfrm>
              <a:off x="732062" y="2032789"/>
              <a:ext cx="2853819" cy="54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fr-FR" sz="1800" i="1" dirty="0"/>
                <a:t>          Reboisement</a:t>
              </a:r>
            </a:p>
          </p:txBody>
        </p:sp>
      </p:grpSp>
    </p:spTree>
    <p:extLst>
      <p:ext uri="{BB962C8B-B14F-4D97-AF65-F5344CB8AC3E}">
        <p14:creationId xmlns:p14="http://schemas.microsoft.com/office/powerpoint/2010/main" val="322504621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BA536-FBE3-31FB-19B3-01514F3EA2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554ACB-687C-0DCE-7565-0F93185EBEBA}"/>
              </a:ext>
            </a:extLst>
          </p:cNvPr>
          <p:cNvSpPr>
            <a:spLocks noGrp="1"/>
          </p:cNvSpPr>
          <p:nvPr>
            <p:ph type="title"/>
          </p:nvPr>
        </p:nvSpPr>
        <p:spPr>
          <a:xfrm>
            <a:off x="909554" y="467126"/>
            <a:ext cx="10642366" cy="376153"/>
          </a:xfrm>
        </p:spPr>
        <p:txBody>
          <a:bodyPr/>
          <a:lstStyle/>
          <a:p>
            <a:r>
              <a:rPr lang="fr-FR" dirty="0">
                <a:solidFill>
                  <a:schemeClr val="tx1">
                    <a:lumMod val="50000"/>
                    <a:lumOff val="50000"/>
                  </a:schemeClr>
                </a:solidFill>
              </a:rPr>
              <a:t>Passons maintenant aux phénomènes qui menacent la biodiversité ainsi que la ou les pratiques de conservation proposées. Et commençons par la déforestation.</a:t>
            </a:r>
          </a:p>
        </p:txBody>
      </p:sp>
      <p:pic>
        <p:nvPicPr>
          <p:cNvPr id="9" name="Google Shape;289;p51">
            <a:extLst>
              <a:ext uri="{FF2B5EF4-FFF2-40B4-BE49-F238E27FC236}">
                <a16:creationId xmlns:a16="http://schemas.microsoft.com/office/drawing/2014/main" id="{8B7D6A24-599D-7A6E-30FC-8F5312470C68}"/>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7479DAF2-ADF1-8BD0-4027-5C4AC236D8EE}"/>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1</a:t>
            </a:r>
          </a:p>
        </p:txBody>
      </p:sp>
      <p:sp>
        <p:nvSpPr>
          <p:cNvPr id="8" name="ZoneTexte 7">
            <a:extLst>
              <a:ext uri="{FF2B5EF4-FFF2-40B4-BE49-F238E27FC236}">
                <a16:creationId xmlns:a16="http://schemas.microsoft.com/office/drawing/2014/main" id="{57C68B14-2C6E-A221-FD30-4CDA2A10CFDC}"/>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Le phénomène qui menace la biodiversité.</a:t>
            </a:r>
            <a:endParaRPr lang="fr-FR" sz="1600" i="1" noProof="0" dirty="0"/>
          </a:p>
        </p:txBody>
      </p:sp>
      <p:sp>
        <p:nvSpPr>
          <p:cNvPr id="23" name="ZoneTexte 22">
            <a:extLst>
              <a:ext uri="{FF2B5EF4-FFF2-40B4-BE49-F238E27FC236}">
                <a16:creationId xmlns:a16="http://schemas.microsoft.com/office/drawing/2014/main" id="{528C6D8D-7DE9-4FB5-48D0-4CD643BAF5C1}"/>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La pratique qui conserve la biodiversité.</a:t>
            </a:r>
          </a:p>
        </p:txBody>
      </p:sp>
      <p:grpSp>
        <p:nvGrpSpPr>
          <p:cNvPr id="3" name="Groupe 2">
            <a:extLst>
              <a:ext uri="{FF2B5EF4-FFF2-40B4-BE49-F238E27FC236}">
                <a16:creationId xmlns:a16="http://schemas.microsoft.com/office/drawing/2014/main" id="{7A197576-53F7-245D-FCDB-BCD963717E24}"/>
              </a:ext>
            </a:extLst>
          </p:cNvPr>
          <p:cNvGrpSpPr/>
          <p:nvPr/>
        </p:nvGrpSpPr>
        <p:grpSpPr>
          <a:xfrm>
            <a:off x="776888" y="1746542"/>
            <a:ext cx="4999547" cy="4515410"/>
            <a:chOff x="776888" y="1746542"/>
            <a:chExt cx="4999547" cy="4515410"/>
          </a:xfrm>
        </p:grpSpPr>
        <p:sp>
          <p:nvSpPr>
            <p:cNvPr id="17" name="ZoneTexte 16">
              <a:extLst>
                <a:ext uri="{FF2B5EF4-FFF2-40B4-BE49-F238E27FC236}">
                  <a16:creationId xmlns:a16="http://schemas.microsoft.com/office/drawing/2014/main" id="{B4B88664-0877-AD0A-5186-79C291BED2DD}"/>
                </a:ext>
              </a:extLst>
            </p:cNvPr>
            <p:cNvSpPr txBox="1"/>
            <p:nvPr/>
          </p:nvSpPr>
          <p:spPr>
            <a:xfrm>
              <a:off x="776888" y="5615621"/>
              <a:ext cx="4991734"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Coupe excessive des arbres et destruction des forêts.</a:t>
              </a:r>
            </a:p>
          </p:txBody>
        </p:sp>
        <p:sp>
          <p:nvSpPr>
            <p:cNvPr id="26" name="Rectangle 25">
              <a:extLst>
                <a:ext uri="{FF2B5EF4-FFF2-40B4-BE49-F238E27FC236}">
                  <a16:creationId xmlns:a16="http://schemas.microsoft.com/office/drawing/2014/main" id="{9D83A845-D8F5-DD6D-11F9-92FE9C2E7F61}"/>
                </a:ext>
              </a:extLst>
            </p:cNvPr>
            <p:cNvSpPr/>
            <p:nvPr/>
          </p:nvSpPr>
          <p:spPr>
            <a:xfrm>
              <a:off x="812549" y="2503774"/>
              <a:ext cx="4963886" cy="3044651"/>
            </a:xfrm>
            <a:prstGeom prst="rect">
              <a:avLst/>
            </a:prstGeom>
            <a:blipFill>
              <a:blip r:embed="rId3"/>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84D15816-DAA4-D82E-60A7-FEB1CB854430}"/>
                </a:ext>
              </a:extLst>
            </p:cNvPr>
            <p:cNvSpPr/>
            <p:nvPr/>
          </p:nvSpPr>
          <p:spPr>
            <a:xfrm>
              <a:off x="779929" y="1746542"/>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Déforestation</a:t>
              </a:r>
              <a:endPar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075AE71D-CE24-5859-FDFF-8E489E9127B0}"/>
              </a:ext>
            </a:extLst>
          </p:cNvPr>
          <p:cNvGrpSpPr/>
          <p:nvPr/>
        </p:nvGrpSpPr>
        <p:grpSpPr>
          <a:xfrm>
            <a:off x="6284259" y="1731863"/>
            <a:ext cx="5554815" cy="4531763"/>
            <a:chOff x="6284259" y="1731863"/>
            <a:chExt cx="5554815" cy="4531763"/>
          </a:xfrm>
        </p:grpSpPr>
        <p:pic>
          <p:nvPicPr>
            <p:cNvPr id="22" name="Picture 2" descr="arbres_g">
              <a:extLst>
                <a:ext uri="{FF2B5EF4-FFF2-40B4-BE49-F238E27FC236}">
                  <a16:creationId xmlns:a16="http://schemas.microsoft.com/office/drawing/2014/main" id="{08365D72-4D64-E18B-DF43-401C586C1D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3338" y="2510118"/>
              <a:ext cx="5210883" cy="30493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C47D85B9-81D1-8B9F-2BF0-0590026360EE}"/>
                </a:ext>
              </a:extLst>
            </p:cNvPr>
            <p:cNvSpPr txBox="1"/>
            <p:nvPr/>
          </p:nvSpPr>
          <p:spPr>
            <a:xfrm>
              <a:off x="6365446" y="5617295"/>
              <a:ext cx="5092776"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Plantation de nouveaux arbres pour restaurer les forêts détruites.</a:t>
              </a:r>
            </a:p>
          </p:txBody>
        </p:sp>
        <p:sp>
          <p:nvSpPr>
            <p:cNvPr id="7" name="Rectangle 6">
              <a:extLst>
                <a:ext uri="{FF2B5EF4-FFF2-40B4-BE49-F238E27FC236}">
                  <a16:creationId xmlns:a16="http://schemas.microsoft.com/office/drawing/2014/main" id="{1838AAE9-EDCE-988E-C2CF-F8C5304EE14D}"/>
                </a:ext>
              </a:extLst>
            </p:cNvPr>
            <p:cNvSpPr/>
            <p:nvPr/>
          </p:nvSpPr>
          <p:spPr>
            <a:xfrm>
              <a:off x="6284259" y="1731863"/>
              <a:ext cx="5554815"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Reboisement </a:t>
              </a:r>
              <a:endPar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73195258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D3157-3565-CADA-8E80-177D005845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A57D0D-8234-727F-5909-EA34451EA321}"/>
              </a:ext>
            </a:extLst>
          </p:cNvPr>
          <p:cNvSpPr>
            <a:spLocks noGrp="1"/>
          </p:cNvSpPr>
          <p:nvPr>
            <p:ph type="title"/>
          </p:nvPr>
        </p:nvSpPr>
        <p:spPr>
          <a:xfrm>
            <a:off x="929874" y="426486"/>
            <a:ext cx="10277091" cy="267549"/>
          </a:xfrm>
        </p:spPr>
        <p:txBody>
          <a:bodyPr/>
          <a:lstStyle/>
          <a:p>
            <a:r>
              <a:rPr lang="fr-FR" noProof="0" dirty="0">
                <a:solidFill>
                  <a:schemeClr val="tx1">
                    <a:lumMod val="50000"/>
                    <a:lumOff val="50000"/>
                  </a:schemeClr>
                </a:solidFill>
              </a:rPr>
              <a:t>Pour les impact</a:t>
            </a:r>
            <a:r>
              <a:rPr lang="fr-FR" dirty="0">
                <a:solidFill>
                  <a:schemeClr val="tx1">
                    <a:lumMod val="50000"/>
                    <a:lumOff val="50000"/>
                  </a:schemeClr>
                </a:solidFill>
              </a:rPr>
              <a:t>s de la déforestation et le reboisement, on cite :</a:t>
            </a:r>
            <a:endParaRPr lang="fr-FR" noProof="0" dirty="0">
              <a:solidFill>
                <a:schemeClr val="tx1">
                  <a:lumMod val="50000"/>
                  <a:lumOff val="50000"/>
                </a:schemeClr>
              </a:solidFill>
            </a:endParaRPr>
          </a:p>
        </p:txBody>
      </p:sp>
      <p:pic>
        <p:nvPicPr>
          <p:cNvPr id="9" name="Google Shape;289;p51">
            <a:extLst>
              <a:ext uri="{FF2B5EF4-FFF2-40B4-BE49-F238E27FC236}">
                <a16:creationId xmlns:a16="http://schemas.microsoft.com/office/drawing/2014/main" id="{35E0B4B8-F83C-95C1-A319-703CABBA4AE6}"/>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4681B1BE-2980-B89D-E08C-73861CBFC588}"/>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1</a:t>
            </a:r>
          </a:p>
        </p:txBody>
      </p:sp>
      <p:sp>
        <p:nvSpPr>
          <p:cNvPr id="8" name="ZoneTexte 7">
            <a:extLst>
              <a:ext uri="{FF2B5EF4-FFF2-40B4-BE49-F238E27FC236}">
                <a16:creationId xmlns:a16="http://schemas.microsoft.com/office/drawing/2014/main" id="{B21266F5-2BDC-947A-1F42-11D9753A57AC}"/>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du phénomène sur la biodiversité.</a:t>
            </a:r>
          </a:p>
        </p:txBody>
      </p:sp>
      <p:sp>
        <p:nvSpPr>
          <p:cNvPr id="23" name="ZoneTexte 22">
            <a:extLst>
              <a:ext uri="{FF2B5EF4-FFF2-40B4-BE49-F238E27FC236}">
                <a16:creationId xmlns:a16="http://schemas.microsoft.com/office/drawing/2014/main" id="{849C428A-2423-3E29-34BF-8D520C4F058C}"/>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de la pratique sur la biodiversité.</a:t>
            </a:r>
          </a:p>
        </p:txBody>
      </p:sp>
      <p:grpSp>
        <p:nvGrpSpPr>
          <p:cNvPr id="14" name="Groupe 13">
            <a:extLst>
              <a:ext uri="{FF2B5EF4-FFF2-40B4-BE49-F238E27FC236}">
                <a16:creationId xmlns:a16="http://schemas.microsoft.com/office/drawing/2014/main" id="{EE393B3E-7A03-F955-39CC-59453C087342}"/>
              </a:ext>
            </a:extLst>
          </p:cNvPr>
          <p:cNvGrpSpPr/>
          <p:nvPr/>
        </p:nvGrpSpPr>
        <p:grpSpPr>
          <a:xfrm>
            <a:off x="6281530" y="1731863"/>
            <a:ext cx="5141844" cy="4585552"/>
            <a:chOff x="6281530" y="1731863"/>
            <a:chExt cx="5141844" cy="4585552"/>
          </a:xfrm>
        </p:grpSpPr>
        <p:sp>
          <p:nvSpPr>
            <p:cNvPr id="7" name="Rectangle 6">
              <a:extLst>
                <a:ext uri="{FF2B5EF4-FFF2-40B4-BE49-F238E27FC236}">
                  <a16:creationId xmlns:a16="http://schemas.microsoft.com/office/drawing/2014/main" id="{9CA13C5E-AF95-7D75-7782-EAD3EC8BEAFE}"/>
                </a:ext>
              </a:extLst>
            </p:cNvPr>
            <p:cNvSpPr/>
            <p:nvPr/>
          </p:nvSpPr>
          <p:spPr>
            <a:xfrm>
              <a:off x="6284259" y="1731863"/>
              <a:ext cx="5040233"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4EA72E"/>
                  </a:solidFill>
                  <a:latin typeface="Calibri" panose="020F0502020204030204" pitchFamily="34" charset="0"/>
                  <a:ea typeface="Calibri" panose="020F0502020204030204" pitchFamily="34" charset="0"/>
                  <a:cs typeface="Calibri" panose="020F0502020204030204" pitchFamily="34" charset="0"/>
                </a:rPr>
                <a:t>Reboisement</a:t>
              </a:r>
            </a:p>
          </p:txBody>
        </p:sp>
        <p:pic>
          <p:nvPicPr>
            <p:cNvPr id="6" name="Picture 2">
              <a:extLst>
                <a:ext uri="{FF2B5EF4-FFF2-40B4-BE49-F238E27FC236}">
                  <a16:creationId xmlns:a16="http://schemas.microsoft.com/office/drawing/2014/main" id="{387398E5-9F42-CC29-6373-03B3F4A401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281530" y="2545079"/>
              <a:ext cx="5141844" cy="3068169"/>
            </a:xfrm>
            <a:prstGeom prst="rect">
              <a:avLst/>
            </a:prstGeom>
            <a:blipFill>
              <a:blip r:embed="rId4"/>
              <a:stretch>
                <a:fillRect/>
              </a:stretch>
            </a:blipFill>
            <a:ln>
              <a:noFill/>
            </a:ln>
            <a:effectLst>
              <a:softEdge rad="112500"/>
            </a:effectLst>
          </p:spPr>
        </p:pic>
        <p:sp>
          <p:nvSpPr>
            <p:cNvPr id="11" name="ZoneTexte 10">
              <a:extLst>
                <a:ext uri="{FF2B5EF4-FFF2-40B4-BE49-F238E27FC236}">
                  <a16:creationId xmlns:a16="http://schemas.microsoft.com/office/drawing/2014/main" id="{F656AB42-EC0A-7136-F8A6-3D6DE8D13859}"/>
                </a:ext>
              </a:extLst>
            </p:cNvPr>
            <p:cNvSpPr txBox="1"/>
            <p:nvPr/>
          </p:nvSpPr>
          <p:spPr>
            <a:xfrm>
              <a:off x="6329587" y="5671084"/>
              <a:ext cx="5092776" cy="646331"/>
            </a:xfrm>
            <a:prstGeom prst="rect">
              <a:avLst/>
            </a:prstGeom>
            <a:solidFill>
              <a:srgbClr val="4EA72E"/>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Restauration des habitats naturels</a:t>
              </a:r>
              <a:b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Protection des espèces vivantes.</a:t>
              </a:r>
            </a:p>
          </p:txBody>
        </p:sp>
        <p:sp>
          <p:nvSpPr>
            <p:cNvPr id="25" name="Flèche : bas 24">
              <a:extLst>
                <a:ext uri="{FF2B5EF4-FFF2-40B4-BE49-F238E27FC236}">
                  <a16:creationId xmlns:a16="http://schemas.microsoft.com/office/drawing/2014/main" id="{E9EBAA6F-2B24-C85A-4D3C-88B4A8724BF3}"/>
                </a:ext>
              </a:extLst>
            </p:cNvPr>
            <p:cNvSpPr/>
            <p:nvPr/>
          </p:nvSpPr>
          <p:spPr>
            <a:xfrm>
              <a:off x="8508010" y="5281554"/>
              <a:ext cx="582706" cy="457200"/>
            </a:xfrm>
            <a:prstGeom prst="downArrow">
              <a:avLst/>
            </a:prstGeom>
            <a:solidFill>
              <a:srgbClr val="4EA7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5AC4F803-9CF1-E5CC-DB54-8D56D84F503F}"/>
              </a:ext>
            </a:extLst>
          </p:cNvPr>
          <p:cNvGrpSpPr/>
          <p:nvPr/>
        </p:nvGrpSpPr>
        <p:grpSpPr>
          <a:xfrm>
            <a:off x="741029" y="1736494"/>
            <a:ext cx="4999547" cy="4579247"/>
            <a:chOff x="741029" y="1736494"/>
            <a:chExt cx="4999547" cy="4579247"/>
          </a:xfrm>
        </p:grpSpPr>
        <p:sp>
          <p:nvSpPr>
            <p:cNvPr id="4" name="Rectangle 3">
              <a:extLst>
                <a:ext uri="{FF2B5EF4-FFF2-40B4-BE49-F238E27FC236}">
                  <a16:creationId xmlns:a16="http://schemas.microsoft.com/office/drawing/2014/main" id="{A71EA87A-22A1-3D3B-F820-F1B91D0605E3}"/>
                </a:ext>
              </a:extLst>
            </p:cNvPr>
            <p:cNvSpPr/>
            <p:nvPr/>
          </p:nvSpPr>
          <p:spPr>
            <a:xfrm>
              <a:off x="779929" y="1736494"/>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rPr>
                <a:t>Déforestation</a:t>
              </a:r>
            </a:p>
          </p:txBody>
        </p:sp>
        <p:sp>
          <p:nvSpPr>
            <p:cNvPr id="3" name="ZoneTexte 2">
              <a:extLst>
                <a:ext uri="{FF2B5EF4-FFF2-40B4-BE49-F238E27FC236}">
                  <a16:creationId xmlns:a16="http://schemas.microsoft.com/office/drawing/2014/main" id="{337B15D2-F554-B357-5055-2FFFA785A3AA}"/>
                </a:ext>
              </a:extLst>
            </p:cNvPr>
            <p:cNvSpPr txBox="1"/>
            <p:nvPr/>
          </p:nvSpPr>
          <p:spPr>
            <a:xfrm>
              <a:off x="741029" y="5669410"/>
              <a:ext cx="4991734" cy="646331"/>
            </a:xfrm>
            <a:prstGeom prst="rect">
              <a:avLst/>
            </a:prstGeom>
            <a:solidFill>
              <a:srgbClr val="C00000"/>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Disparition des habitats naturels </a:t>
              </a:r>
              <a:b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Diminution du nombre d’espèces vivantes</a:t>
              </a:r>
            </a:p>
          </p:txBody>
        </p:sp>
        <p:sp>
          <p:nvSpPr>
            <p:cNvPr id="12" name="Rectangle 11">
              <a:extLst>
                <a:ext uri="{FF2B5EF4-FFF2-40B4-BE49-F238E27FC236}">
                  <a16:creationId xmlns:a16="http://schemas.microsoft.com/office/drawing/2014/main" id="{D925CD31-C525-0F08-D619-B50D9E165900}"/>
                </a:ext>
              </a:extLst>
            </p:cNvPr>
            <p:cNvSpPr/>
            <p:nvPr/>
          </p:nvSpPr>
          <p:spPr>
            <a:xfrm>
              <a:off x="776690" y="2557563"/>
              <a:ext cx="4963886" cy="3044651"/>
            </a:xfrm>
            <a:prstGeom prst="rect">
              <a:avLst/>
            </a:prstGeom>
            <a:blipFill>
              <a:blip r:embed="rId5"/>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bas 26">
              <a:extLst>
                <a:ext uri="{FF2B5EF4-FFF2-40B4-BE49-F238E27FC236}">
                  <a16:creationId xmlns:a16="http://schemas.microsoft.com/office/drawing/2014/main" id="{666E7226-E738-32A0-CAB5-87A69C3DB86D}"/>
                </a:ext>
              </a:extLst>
            </p:cNvPr>
            <p:cNvSpPr/>
            <p:nvPr/>
          </p:nvSpPr>
          <p:spPr>
            <a:xfrm>
              <a:off x="2919452" y="5279880"/>
              <a:ext cx="582706" cy="457200"/>
            </a:xfrm>
            <a:prstGeom prst="downArrow">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50544906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1ECA5-1743-E5B4-B917-23E586F3031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86A87F-B58D-FC27-CFDF-3AEB311DB1FA}"/>
              </a:ext>
            </a:extLst>
          </p:cNvPr>
          <p:cNvSpPr>
            <a:spLocks noGrp="1"/>
          </p:cNvSpPr>
          <p:nvPr>
            <p:ph type="title"/>
          </p:nvPr>
        </p:nvSpPr>
        <p:spPr>
          <a:xfrm>
            <a:off x="1011154" y="477286"/>
            <a:ext cx="10277091" cy="267549"/>
          </a:xfrm>
        </p:spPr>
        <p:txBody>
          <a:bodyPr/>
          <a:lstStyle/>
          <a:p>
            <a:r>
              <a:rPr lang="fr-FR" dirty="0">
                <a:solidFill>
                  <a:schemeClr val="tx1">
                    <a:lumMod val="50000"/>
                    <a:lumOff val="50000"/>
                  </a:schemeClr>
                </a:solidFill>
              </a:rPr>
              <a:t>Le deuxième phénomène est la pollution.</a:t>
            </a:r>
          </a:p>
        </p:txBody>
      </p:sp>
      <p:pic>
        <p:nvPicPr>
          <p:cNvPr id="9" name="Google Shape;289;p51">
            <a:extLst>
              <a:ext uri="{FF2B5EF4-FFF2-40B4-BE49-F238E27FC236}">
                <a16:creationId xmlns:a16="http://schemas.microsoft.com/office/drawing/2014/main" id="{3B000ADA-7C15-9146-85ED-35724AA8E16B}"/>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3E68AA5A-7285-2CFB-21ED-EE92118CC6F0}"/>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sp>
        <p:nvSpPr>
          <p:cNvPr id="8" name="ZoneTexte 7">
            <a:extLst>
              <a:ext uri="{FF2B5EF4-FFF2-40B4-BE49-F238E27FC236}">
                <a16:creationId xmlns:a16="http://schemas.microsoft.com/office/drawing/2014/main" id="{3523F876-BCEA-1F57-A546-7E60A8FFC5A4}"/>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Le phénomène qui menace la biodiversité.</a:t>
            </a:r>
            <a:endParaRPr lang="fr-FR" sz="1600" i="1" noProof="0" dirty="0"/>
          </a:p>
        </p:txBody>
      </p:sp>
      <p:sp>
        <p:nvSpPr>
          <p:cNvPr id="23" name="ZoneTexte 22">
            <a:extLst>
              <a:ext uri="{FF2B5EF4-FFF2-40B4-BE49-F238E27FC236}">
                <a16:creationId xmlns:a16="http://schemas.microsoft.com/office/drawing/2014/main" id="{45B7070D-00BC-0779-42D3-0BE3D60A63CB}"/>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La pratique qui conserve la biodiversité.</a:t>
            </a:r>
          </a:p>
        </p:txBody>
      </p:sp>
      <p:grpSp>
        <p:nvGrpSpPr>
          <p:cNvPr id="3" name="Groupe 2">
            <a:extLst>
              <a:ext uri="{FF2B5EF4-FFF2-40B4-BE49-F238E27FC236}">
                <a16:creationId xmlns:a16="http://schemas.microsoft.com/office/drawing/2014/main" id="{80F4E72C-5A80-5EDB-64CE-16AB3FE86BCA}"/>
              </a:ext>
            </a:extLst>
          </p:cNvPr>
          <p:cNvGrpSpPr/>
          <p:nvPr/>
        </p:nvGrpSpPr>
        <p:grpSpPr>
          <a:xfrm>
            <a:off x="776888" y="1776686"/>
            <a:ext cx="4999547" cy="4485266"/>
            <a:chOff x="776888" y="1776686"/>
            <a:chExt cx="4999547" cy="4485266"/>
          </a:xfrm>
        </p:grpSpPr>
        <p:sp>
          <p:nvSpPr>
            <p:cNvPr id="17" name="ZoneTexte 16">
              <a:extLst>
                <a:ext uri="{FF2B5EF4-FFF2-40B4-BE49-F238E27FC236}">
                  <a16:creationId xmlns:a16="http://schemas.microsoft.com/office/drawing/2014/main" id="{D5EA7479-1219-36D8-9D47-088C66734AB4}"/>
                </a:ext>
              </a:extLst>
            </p:cNvPr>
            <p:cNvSpPr txBox="1"/>
            <p:nvPr/>
          </p:nvSpPr>
          <p:spPr>
            <a:xfrm>
              <a:off x="776888" y="5615621"/>
              <a:ext cx="4991734"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Rejet des déchets et des substances toxiques dans la nature</a:t>
              </a:r>
            </a:p>
          </p:txBody>
        </p:sp>
        <p:sp>
          <p:nvSpPr>
            <p:cNvPr id="26" name="Rectangle 25">
              <a:extLst>
                <a:ext uri="{FF2B5EF4-FFF2-40B4-BE49-F238E27FC236}">
                  <a16:creationId xmlns:a16="http://schemas.microsoft.com/office/drawing/2014/main" id="{5AF2B6B9-E03C-6530-F223-81EA090D8D87}"/>
                </a:ext>
              </a:extLst>
            </p:cNvPr>
            <p:cNvSpPr/>
            <p:nvPr/>
          </p:nvSpPr>
          <p:spPr>
            <a:xfrm>
              <a:off x="812549" y="2503774"/>
              <a:ext cx="4963886" cy="3044651"/>
            </a:xfrm>
            <a:prstGeom prst="rect">
              <a:avLst/>
            </a:prstGeom>
            <a:blipFill>
              <a:blip r:embed="rId3"/>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1F51FBAB-1860-74AD-5FB1-CC6BAE250690}"/>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Pollution</a:t>
              </a:r>
              <a:endPar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0F08361E-23A8-28A5-0626-7F233342B5DE}"/>
              </a:ext>
            </a:extLst>
          </p:cNvPr>
          <p:cNvGrpSpPr/>
          <p:nvPr/>
        </p:nvGrpSpPr>
        <p:grpSpPr>
          <a:xfrm>
            <a:off x="6365446" y="1731863"/>
            <a:ext cx="5092776" cy="4531763"/>
            <a:chOff x="6365446" y="1731863"/>
            <a:chExt cx="5092776" cy="4531763"/>
          </a:xfrm>
        </p:grpSpPr>
        <p:pic>
          <p:nvPicPr>
            <p:cNvPr id="22" name="Picture 2">
              <a:extLst>
                <a:ext uri="{FF2B5EF4-FFF2-40B4-BE49-F238E27FC236}">
                  <a16:creationId xmlns:a16="http://schemas.microsoft.com/office/drawing/2014/main" id="{21B86C27-76F1-53ED-56AF-E8CCD3C841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387549" y="2545080"/>
              <a:ext cx="5035826" cy="30632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8FE1C319-9BA8-1F38-21E3-B6532A05A929}"/>
                </a:ext>
              </a:extLst>
            </p:cNvPr>
            <p:cNvSpPr txBox="1"/>
            <p:nvPr/>
          </p:nvSpPr>
          <p:spPr>
            <a:xfrm>
              <a:off x="6365446" y="5617295"/>
              <a:ext cx="5092776"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Diminution des déchets et des substances polluantes dans la nature</a:t>
              </a:r>
            </a:p>
          </p:txBody>
        </p:sp>
        <p:sp>
          <p:nvSpPr>
            <p:cNvPr id="7" name="Rectangle 6">
              <a:extLst>
                <a:ext uri="{FF2B5EF4-FFF2-40B4-BE49-F238E27FC236}">
                  <a16:creationId xmlns:a16="http://schemas.microsoft.com/office/drawing/2014/main" id="{01352936-24F0-A146-6BDF-3731A08BA61F}"/>
                </a:ext>
              </a:extLst>
            </p:cNvPr>
            <p:cNvSpPr/>
            <p:nvPr/>
          </p:nvSpPr>
          <p:spPr>
            <a:xfrm>
              <a:off x="6451043" y="1731863"/>
              <a:ext cx="4803112"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Réduction </a:t>
              </a:r>
              <a:b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de la pollution</a:t>
              </a:r>
            </a:p>
          </p:txBody>
        </p:sp>
      </p:grpSp>
    </p:spTree>
    <p:extLst>
      <p:ext uri="{BB962C8B-B14F-4D97-AF65-F5344CB8AC3E}">
        <p14:creationId xmlns:p14="http://schemas.microsoft.com/office/powerpoint/2010/main" val="50008091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6D318-AFAF-BE87-F918-1DFA96F495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680A6C0-4ABA-2B1C-30EA-C3EAA635C28B}"/>
              </a:ext>
            </a:extLst>
          </p:cNvPr>
          <p:cNvSpPr>
            <a:spLocks noGrp="1"/>
          </p:cNvSpPr>
          <p:nvPr>
            <p:ph type="title"/>
          </p:nvPr>
        </p:nvSpPr>
        <p:spPr>
          <a:xfrm>
            <a:off x="1031474" y="456966"/>
            <a:ext cx="10277091" cy="267549"/>
          </a:xfrm>
        </p:spPr>
        <p:txBody>
          <a:bodyPr/>
          <a:lstStyle/>
          <a:p>
            <a:r>
              <a:rPr lang="fr-FR" noProof="0" dirty="0">
                <a:solidFill>
                  <a:schemeClr val="tx1">
                    <a:lumMod val="50000"/>
                    <a:lumOff val="50000"/>
                  </a:schemeClr>
                </a:solidFill>
              </a:rPr>
              <a:t>Pour les impacts de la pollution ainsi que la réduction de la pollution, on cite :</a:t>
            </a:r>
          </a:p>
        </p:txBody>
      </p:sp>
      <p:pic>
        <p:nvPicPr>
          <p:cNvPr id="9" name="Google Shape;289;p51">
            <a:extLst>
              <a:ext uri="{FF2B5EF4-FFF2-40B4-BE49-F238E27FC236}">
                <a16:creationId xmlns:a16="http://schemas.microsoft.com/office/drawing/2014/main" id="{CDDD1082-1609-D3A5-3631-D6F7739802EB}"/>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816CC960-6E00-BDEA-A0D0-AB1FB1CA7E10}"/>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sp>
        <p:nvSpPr>
          <p:cNvPr id="8" name="ZoneTexte 7">
            <a:extLst>
              <a:ext uri="{FF2B5EF4-FFF2-40B4-BE49-F238E27FC236}">
                <a16:creationId xmlns:a16="http://schemas.microsoft.com/office/drawing/2014/main" id="{138A7E55-DEFA-3DA1-B410-BEDA6CBF4A76}"/>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du phénomène sur la biodiversité.</a:t>
            </a:r>
          </a:p>
        </p:txBody>
      </p:sp>
      <p:sp>
        <p:nvSpPr>
          <p:cNvPr id="23" name="ZoneTexte 22">
            <a:extLst>
              <a:ext uri="{FF2B5EF4-FFF2-40B4-BE49-F238E27FC236}">
                <a16:creationId xmlns:a16="http://schemas.microsoft.com/office/drawing/2014/main" id="{EA1109DF-C164-C7A8-9C54-A4320DF8B7D4}"/>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de la pratique sur la biodiversité.</a:t>
            </a:r>
          </a:p>
        </p:txBody>
      </p:sp>
      <p:grpSp>
        <p:nvGrpSpPr>
          <p:cNvPr id="14" name="Groupe 13">
            <a:extLst>
              <a:ext uri="{FF2B5EF4-FFF2-40B4-BE49-F238E27FC236}">
                <a16:creationId xmlns:a16="http://schemas.microsoft.com/office/drawing/2014/main" id="{63FC6F5F-3257-749F-6976-4676D24A9309}"/>
              </a:ext>
            </a:extLst>
          </p:cNvPr>
          <p:cNvGrpSpPr/>
          <p:nvPr/>
        </p:nvGrpSpPr>
        <p:grpSpPr>
          <a:xfrm>
            <a:off x="6277479" y="1731863"/>
            <a:ext cx="5210883" cy="4585552"/>
            <a:chOff x="6277479" y="1731863"/>
            <a:chExt cx="5210883" cy="4585552"/>
          </a:xfrm>
        </p:grpSpPr>
        <p:sp>
          <p:nvSpPr>
            <p:cNvPr id="7" name="Rectangle 6">
              <a:extLst>
                <a:ext uri="{FF2B5EF4-FFF2-40B4-BE49-F238E27FC236}">
                  <a16:creationId xmlns:a16="http://schemas.microsoft.com/office/drawing/2014/main" id="{259EB1B8-5D1D-690D-924C-C91740D177A3}"/>
                </a:ext>
              </a:extLst>
            </p:cNvPr>
            <p:cNvSpPr/>
            <p:nvPr/>
          </p:nvSpPr>
          <p:spPr>
            <a:xfrm>
              <a:off x="6284259" y="1731863"/>
              <a:ext cx="5110572"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4EA72E"/>
                  </a:solidFill>
                  <a:latin typeface="Calibri" panose="020F0502020204030204" pitchFamily="34" charset="0"/>
                  <a:ea typeface="Calibri" panose="020F0502020204030204" pitchFamily="34" charset="0"/>
                  <a:cs typeface="Calibri" panose="020F0502020204030204" pitchFamily="34" charset="0"/>
                </a:rPr>
                <a:t>Réduction </a:t>
              </a:r>
              <a:br>
                <a:rPr lang="fr-FR" sz="3600" b="1" i="1" dirty="0">
                  <a:solidFill>
                    <a:srgbClr val="4EA72E"/>
                  </a:solidFill>
                  <a:latin typeface="Calibri" panose="020F0502020204030204" pitchFamily="34" charset="0"/>
                  <a:ea typeface="Calibri" panose="020F0502020204030204" pitchFamily="34" charset="0"/>
                  <a:cs typeface="Calibri" panose="020F0502020204030204" pitchFamily="34" charset="0"/>
                </a:rPr>
              </a:br>
              <a:r>
                <a:rPr lang="fr-FR" sz="3600" b="1" i="1" dirty="0">
                  <a:solidFill>
                    <a:srgbClr val="4EA72E"/>
                  </a:solidFill>
                  <a:latin typeface="Calibri" panose="020F0502020204030204" pitchFamily="34" charset="0"/>
                  <a:ea typeface="Calibri" panose="020F0502020204030204" pitchFamily="34" charset="0"/>
                  <a:cs typeface="Calibri" panose="020F0502020204030204" pitchFamily="34" charset="0"/>
                </a:rPr>
                <a:t>de la pollution</a:t>
              </a:r>
            </a:p>
          </p:txBody>
        </p:sp>
        <p:pic>
          <p:nvPicPr>
            <p:cNvPr id="6" name="Picture 2">
              <a:extLst>
                <a:ext uri="{FF2B5EF4-FFF2-40B4-BE49-F238E27FC236}">
                  <a16:creationId xmlns:a16="http://schemas.microsoft.com/office/drawing/2014/main" id="{193247E0-A541-AEB3-4A81-7AFB1F51AB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277479" y="2606041"/>
              <a:ext cx="5210883" cy="3002280"/>
            </a:xfrm>
            <a:prstGeom prst="rect">
              <a:avLst/>
            </a:prstGeom>
            <a:solidFill>
              <a:srgbClr val="FFFFFF"/>
            </a:solidFill>
            <a:ln>
              <a:noFill/>
            </a:ln>
            <a:effectLst>
              <a:softEdge rad="112500"/>
            </a:effectLst>
          </p:spPr>
        </p:pic>
        <p:sp>
          <p:nvSpPr>
            <p:cNvPr id="11" name="ZoneTexte 10">
              <a:extLst>
                <a:ext uri="{FF2B5EF4-FFF2-40B4-BE49-F238E27FC236}">
                  <a16:creationId xmlns:a16="http://schemas.microsoft.com/office/drawing/2014/main" id="{08416DB5-0E1D-A8F9-21B1-80B848E5321A}"/>
                </a:ext>
              </a:extLst>
            </p:cNvPr>
            <p:cNvSpPr txBox="1"/>
            <p:nvPr/>
          </p:nvSpPr>
          <p:spPr>
            <a:xfrm>
              <a:off x="6329587" y="5671084"/>
              <a:ext cx="5092776" cy="646331"/>
            </a:xfrm>
            <a:prstGeom prst="rect">
              <a:avLst/>
            </a:prstGeom>
            <a:solidFill>
              <a:srgbClr val="4EA72E"/>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Réduction de la pollution.</a:t>
              </a:r>
              <a:b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Protection des milieux naturels.</a:t>
              </a:r>
            </a:p>
          </p:txBody>
        </p:sp>
        <p:sp>
          <p:nvSpPr>
            <p:cNvPr id="25" name="Flèche : bas 24">
              <a:extLst>
                <a:ext uri="{FF2B5EF4-FFF2-40B4-BE49-F238E27FC236}">
                  <a16:creationId xmlns:a16="http://schemas.microsoft.com/office/drawing/2014/main" id="{90A73B9B-EE44-3A24-F8C1-3B4DFAB670E3}"/>
                </a:ext>
              </a:extLst>
            </p:cNvPr>
            <p:cNvSpPr/>
            <p:nvPr/>
          </p:nvSpPr>
          <p:spPr>
            <a:xfrm>
              <a:off x="8508010" y="5281554"/>
              <a:ext cx="582706" cy="457200"/>
            </a:xfrm>
            <a:prstGeom prst="downArrow">
              <a:avLst/>
            </a:prstGeom>
            <a:solidFill>
              <a:srgbClr val="4EA7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D4CF266D-302B-15AD-6091-EC653E26A767}"/>
              </a:ext>
            </a:extLst>
          </p:cNvPr>
          <p:cNvGrpSpPr/>
          <p:nvPr/>
        </p:nvGrpSpPr>
        <p:grpSpPr>
          <a:xfrm>
            <a:off x="741029" y="1776686"/>
            <a:ext cx="4999547" cy="4539055"/>
            <a:chOff x="741029" y="1776686"/>
            <a:chExt cx="4999547" cy="4539055"/>
          </a:xfrm>
        </p:grpSpPr>
        <p:sp>
          <p:nvSpPr>
            <p:cNvPr id="4" name="Rectangle 3">
              <a:extLst>
                <a:ext uri="{FF2B5EF4-FFF2-40B4-BE49-F238E27FC236}">
                  <a16:creationId xmlns:a16="http://schemas.microsoft.com/office/drawing/2014/main" id="{E67CEB9D-F988-94AA-1F6E-11A5A71E9146}"/>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rPr>
                <a:t>Pollution</a:t>
              </a:r>
            </a:p>
          </p:txBody>
        </p:sp>
        <p:sp>
          <p:nvSpPr>
            <p:cNvPr id="3" name="ZoneTexte 2">
              <a:extLst>
                <a:ext uri="{FF2B5EF4-FFF2-40B4-BE49-F238E27FC236}">
                  <a16:creationId xmlns:a16="http://schemas.microsoft.com/office/drawing/2014/main" id="{96C5891A-C7C5-1565-F3DC-7ADF9227991C}"/>
                </a:ext>
              </a:extLst>
            </p:cNvPr>
            <p:cNvSpPr txBox="1"/>
            <p:nvPr/>
          </p:nvSpPr>
          <p:spPr>
            <a:xfrm>
              <a:off x="741029" y="5669410"/>
              <a:ext cx="4991734" cy="646331"/>
            </a:xfrm>
            <a:prstGeom prst="rect">
              <a:avLst/>
            </a:prstGeom>
            <a:solidFill>
              <a:srgbClr val="C00000"/>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Contamination de l’eau, sol et de l’air.</a:t>
              </a:r>
            </a:p>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Mort d’animaux et de plantes.</a:t>
              </a:r>
            </a:p>
          </p:txBody>
        </p:sp>
        <p:sp>
          <p:nvSpPr>
            <p:cNvPr id="12" name="Rectangle 11">
              <a:extLst>
                <a:ext uri="{FF2B5EF4-FFF2-40B4-BE49-F238E27FC236}">
                  <a16:creationId xmlns:a16="http://schemas.microsoft.com/office/drawing/2014/main" id="{CA4D353B-CBE3-78C1-E579-C8F988179884}"/>
                </a:ext>
              </a:extLst>
            </p:cNvPr>
            <p:cNvSpPr/>
            <p:nvPr/>
          </p:nvSpPr>
          <p:spPr>
            <a:xfrm>
              <a:off x="776690" y="2557563"/>
              <a:ext cx="4963886" cy="30446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bas 26">
              <a:extLst>
                <a:ext uri="{FF2B5EF4-FFF2-40B4-BE49-F238E27FC236}">
                  <a16:creationId xmlns:a16="http://schemas.microsoft.com/office/drawing/2014/main" id="{8BED2DA7-5D51-FC50-1378-662D01AD4145}"/>
                </a:ext>
              </a:extLst>
            </p:cNvPr>
            <p:cNvSpPr/>
            <p:nvPr/>
          </p:nvSpPr>
          <p:spPr>
            <a:xfrm>
              <a:off x="2919452" y="5279880"/>
              <a:ext cx="582706" cy="457200"/>
            </a:xfrm>
            <a:prstGeom prst="downArrow">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264896865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1E12D-788F-C926-B35A-DF9C3A25B5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A51BC3D-645F-75DE-4F87-880AD1C2E9CB}"/>
              </a:ext>
            </a:extLst>
          </p:cNvPr>
          <p:cNvSpPr>
            <a:spLocks noGrp="1"/>
          </p:cNvSpPr>
          <p:nvPr>
            <p:ph type="title"/>
          </p:nvPr>
        </p:nvSpPr>
        <p:spPr>
          <a:xfrm>
            <a:off x="980674" y="548406"/>
            <a:ext cx="10277091" cy="267549"/>
          </a:xfrm>
        </p:spPr>
        <p:txBody>
          <a:bodyPr/>
          <a:lstStyle/>
          <a:p>
            <a:r>
              <a:rPr lang="fr-FR" noProof="0" dirty="0">
                <a:solidFill>
                  <a:schemeClr val="tx1">
                    <a:lumMod val="50000"/>
                    <a:lumOff val="50000"/>
                  </a:schemeClr>
                </a:solidFill>
              </a:rPr>
              <a:t>Le troisième phénomène est </a:t>
            </a:r>
            <a:r>
              <a:rPr lang="fr-FR" dirty="0">
                <a:solidFill>
                  <a:schemeClr val="tx1">
                    <a:lumMod val="50000"/>
                    <a:lumOff val="50000"/>
                  </a:schemeClr>
                </a:solidFill>
              </a:rPr>
              <a:t>la disparition des espèces.</a:t>
            </a:r>
            <a:br>
              <a:rPr lang="fr-FR" dirty="0">
                <a:solidFill>
                  <a:schemeClr val="tx1">
                    <a:lumMod val="50000"/>
                    <a:lumOff val="50000"/>
                  </a:schemeClr>
                </a:solidFill>
              </a:rPr>
            </a:br>
            <a:endParaRPr lang="fr-FR" dirty="0">
              <a:solidFill>
                <a:schemeClr val="tx1">
                  <a:lumMod val="50000"/>
                  <a:lumOff val="50000"/>
                </a:schemeClr>
              </a:solidFill>
            </a:endParaRPr>
          </a:p>
        </p:txBody>
      </p:sp>
      <p:pic>
        <p:nvPicPr>
          <p:cNvPr id="9" name="Google Shape;289;p51">
            <a:extLst>
              <a:ext uri="{FF2B5EF4-FFF2-40B4-BE49-F238E27FC236}">
                <a16:creationId xmlns:a16="http://schemas.microsoft.com/office/drawing/2014/main" id="{E3616162-41ED-26B8-D069-E4B608913B90}"/>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BC345EC5-9B9F-69C2-9147-7E83CBE62CE3}"/>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noProof="0" dirty="0">
                <a:latin typeface="Calibri" panose="020F0502020204030204" pitchFamily="34" charset="0"/>
                <a:ea typeface="Calibri" panose="020F0502020204030204" pitchFamily="34" charset="0"/>
                <a:cs typeface="Calibri" panose="020F0502020204030204" pitchFamily="34" charset="0"/>
              </a:rPr>
              <a:t>3</a:t>
            </a:r>
            <a:endParaRPr lang="fr-FR" sz="32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713833D8-260A-E0AF-A1A5-06B220A9F6F3}"/>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Le phénomène qui menace la biodiversité.</a:t>
            </a:r>
            <a:endParaRPr lang="fr-FR" sz="1600" i="1" noProof="0" dirty="0"/>
          </a:p>
        </p:txBody>
      </p:sp>
      <p:sp>
        <p:nvSpPr>
          <p:cNvPr id="23" name="ZoneTexte 22">
            <a:extLst>
              <a:ext uri="{FF2B5EF4-FFF2-40B4-BE49-F238E27FC236}">
                <a16:creationId xmlns:a16="http://schemas.microsoft.com/office/drawing/2014/main" id="{68F76D60-1069-1E8E-654C-60A55B6296CE}"/>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La pratique qui conserve la biodiversité.</a:t>
            </a:r>
          </a:p>
        </p:txBody>
      </p:sp>
      <p:grpSp>
        <p:nvGrpSpPr>
          <p:cNvPr id="3" name="Groupe 2">
            <a:extLst>
              <a:ext uri="{FF2B5EF4-FFF2-40B4-BE49-F238E27FC236}">
                <a16:creationId xmlns:a16="http://schemas.microsoft.com/office/drawing/2014/main" id="{1A915B3F-0EF3-F5EE-7666-95EE04EF2279}"/>
              </a:ext>
            </a:extLst>
          </p:cNvPr>
          <p:cNvGrpSpPr/>
          <p:nvPr/>
        </p:nvGrpSpPr>
        <p:grpSpPr>
          <a:xfrm>
            <a:off x="776888" y="1726446"/>
            <a:ext cx="4999547" cy="4535506"/>
            <a:chOff x="776888" y="1726446"/>
            <a:chExt cx="4999547" cy="4535506"/>
          </a:xfrm>
        </p:grpSpPr>
        <p:sp>
          <p:nvSpPr>
            <p:cNvPr id="17" name="ZoneTexte 16">
              <a:extLst>
                <a:ext uri="{FF2B5EF4-FFF2-40B4-BE49-F238E27FC236}">
                  <a16:creationId xmlns:a16="http://schemas.microsoft.com/office/drawing/2014/main" id="{2C42E1E1-F007-6448-0072-B0CF7777F762}"/>
                </a:ext>
              </a:extLst>
            </p:cNvPr>
            <p:cNvSpPr txBox="1"/>
            <p:nvPr/>
          </p:nvSpPr>
          <p:spPr>
            <a:xfrm>
              <a:off x="776888" y="5615621"/>
              <a:ext cx="4991734"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Chasse excessive et destruction des milieux naturels.</a:t>
              </a:r>
            </a:p>
          </p:txBody>
        </p:sp>
        <p:sp>
          <p:nvSpPr>
            <p:cNvPr id="26" name="Rectangle 25">
              <a:extLst>
                <a:ext uri="{FF2B5EF4-FFF2-40B4-BE49-F238E27FC236}">
                  <a16:creationId xmlns:a16="http://schemas.microsoft.com/office/drawing/2014/main" id="{54A005B6-B090-D845-60C0-72B957795224}"/>
                </a:ext>
              </a:extLst>
            </p:cNvPr>
            <p:cNvSpPr/>
            <p:nvPr/>
          </p:nvSpPr>
          <p:spPr>
            <a:xfrm>
              <a:off x="812549" y="2503774"/>
              <a:ext cx="4963886" cy="3044651"/>
            </a:xfrm>
            <a:prstGeom prst="rect">
              <a:avLst/>
            </a:prstGeom>
            <a:blipFill dpi="0" rotWithShape="1">
              <a:blip r:embed="rId3">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891CB3F7-2272-ED4A-2848-1C382E773213}"/>
                </a:ext>
              </a:extLst>
            </p:cNvPr>
            <p:cNvSpPr/>
            <p:nvPr/>
          </p:nvSpPr>
          <p:spPr>
            <a:xfrm>
              <a:off x="779929" y="172644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Disparition des espèces</a:t>
              </a:r>
              <a:endPar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9746708D-43C8-7989-B2D3-F10A84AFC2A2}"/>
              </a:ext>
            </a:extLst>
          </p:cNvPr>
          <p:cNvGrpSpPr/>
          <p:nvPr/>
        </p:nvGrpSpPr>
        <p:grpSpPr>
          <a:xfrm>
            <a:off x="6203092" y="1731863"/>
            <a:ext cx="5436973" cy="4531763"/>
            <a:chOff x="6203092" y="1731863"/>
            <a:chExt cx="5436973" cy="4531763"/>
          </a:xfrm>
        </p:grpSpPr>
        <p:pic>
          <p:nvPicPr>
            <p:cNvPr id="22" name="Picture 2">
              <a:extLst>
                <a:ext uri="{FF2B5EF4-FFF2-40B4-BE49-F238E27FC236}">
                  <a16:creationId xmlns:a16="http://schemas.microsoft.com/office/drawing/2014/main" id="{05869267-F6D3-DA0E-3C21-6865E615E3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309360" y="2510118"/>
              <a:ext cx="5105399" cy="30493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9279CC68-0F38-4DC4-F9D1-8B5138302BF1}"/>
                </a:ext>
              </a:extLst>
            </p:cNvPr>
            <p:cNvSpPr txBox="1"/>
            <p:nvPr/>
          </p:nvSpPr>
          <p:spPr>
            <a:xfrm>
              <a:off x="6365446" y="5617295"/>
              <a:ext cx="5092776"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Protection des êtres vivants menacés de disparition.</a:t>
              </a:r>
            </a:p>
          </p:txBody>
        </p:sp>
        <p:sp>
          <p:nvSpPr>
            <p:cNvPr id="7" name="Rectangle 6">
              <a:extLst>
                <a:ext uri="{FF2B5EF4-FFF2-40B4-BE49-F238E27FC236}">
                  <a16:creationId xmlns:a16="http://schemas.microsoft.com/office/drawing/2014/main" id="{C3C1AC22-9689-B29F-7666-8B66A3F76DD6}"/>
                </a:ext>
              </a:extLst>
            </p:cNvPr>
            <p:cNvSpPr/>
            <p:nvPr/>
          </p:nvSpPr>
          <p:spPr>
            <a:xfrm>
              <a:off x="6203092" y="1731863"/>
              <a:ext cx="5436973"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Conservation des espèces</a:t>
              </a:r>
            </a:p>
          </p:txBody>
        </p:sp>
      </p:grpSp>
    </p:spTree>
    <p:extLst>
      <p:ext uri="{BB962C8B-B14F-4D97-AF65-F5344CB8AC3E}">
        <p14:creationId xmlns:p14="http://schemas.microsoft.com/office/powerpoint/2010/main" val="15775695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5B449-1886-5FE5-4FA0-6CBD0B9AD252}"/>
            </a:ext>
          </a:extLst>
        </p:cNvPr>
        <p:cNvGrpSpPr/>
        <p:nvPr/>
      </p:nvGrpSpPr>
      <p:grpSpPr>
        <a:xfrm>
          <a:off x="0" y="0"/>
          <a:ext cx="0" cy="0"/>
          <a:chOff x="0" y="0"/>
          <a:chExt cx="0" cy="0"/>
        </a:xfrm>
      </p:grpSpPr>
      <p:pic>
        <p:nvPicPr>
          <p:cNvPr id="9" name="Google Shape;289;p51">
            <a:extLst>
              <a:ext uri="{FF2B5EF4-FFF2-40B4-BE49-F238E27FC236}">
                <a16:creationId xmlns:a16="http://schemas.microsoft.com/office/drawing/2014/main" id="{04723515-E023-E94D-9149-34811EA4654E}"/>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F3B8C908-14A0-D4D8-2013-307216E8B677}"/>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3</a:t>
            </a:r>
          </a:p>
        </p:txBody>
      </p:sp>
      <p:sp>
        <p:nvSpPr>
          <p:cNvPr id="8" name="ZoneTexte 7">
            <a:extLst>
              <a:ext uri="{FF2B5EF4-FFF2-40B4-BE49-F238E27FC236}">
                <a16:creationId xmlns:a16="http://schemas.microsoft.com/office/drawing/2014/main" id="{C678F604-0933-B0CF-88B7-341ED9115910}"/>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du phénomène sur la biodiversité.</a:t>
            </a:r>
          </a:p>
        </p:txBody>
      </p:sp>
      <p:sp>
        <p:nvSpPr>
          <p:cNvPr id="23" name="ZoneTexte 22">
            <a:extLst>
              <a:ext uri="{FF2B5EF4-FFF2-40B4-BE49-F238E27FC236}">
                <a16:creationId xmlns:a16="http://schemas.microsoft.com/office/drawing/2014/main" id="{FCC33E9F-AC9A-5749-4812-AD3D95B19112}"/>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de la pratique sur la biodiversité.</a:t>
            </a:r>
          </a:p>
        </p:txBody>
      </p:sp>
      <p:grpSp>
        <p:nvGrpSpPr>
          <p:cNvPr id="14" name="Groupe 13">
            <a:extLst>
              <a:ext uri="{FF2B5EF4-FFF2-40B4-BE49-F238E27FC236}">
                <a16:creationId xmlns:a16="http://schemas.microsoft.com/office/drawing/2014/main" id="{FE119300-FE0D-A2D8-4D66-001588F6BF8C}"/>
              </a:ext>
            </a:extLst>
          </p:cNvPr>
          <p:cNvGrpSpPr/>
          <p:nvPr/>
        </p:nvGrpSpPr>
        <p:grpSpPr>
          <a:xfrm>
            <a:off x="6329587" y="1731863"/>
            <a:ext cx="5119463" cy="4585552"/>
            <a:chOff x="6329587" y="1731863"/>
            <a:chExt cx="5119463" cy="4585552"/>
          </a:xfrm>
        </p:grpSpPr>
        <p:sp>
          <p:nvSpPr>
            <p:cNvPr id="7" name="Rectangle 6">
              <a:extLst>
                <a:ext uri="{FF2B5EF4-FFF2-40B4-BE49-F238E27FC236}">
                  <a16:creationId xmlns:a16="http://schemas.microsoft.com/office/drawing/2014/main" id="{F78B23C7-EF6E-2319-1401-AE0D4BCE84CD}"/>
                </a:ext>
              </a:extLst>
            </p:cNvPr>
            <p:cNvSpPr/>
            <p:nvPr/>
          </p:nvSpPr>
          <p:spPr>
            <a:xfrm>
              <a:off x="6515370" y="1731863"/>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4EA72E"/>
                  </a:solidFill>
                  <a:latin typeface="Calibri" panose="020F0502020204030204" pitchFamily="34" charset="0"/>
                  <a:ea typeface="Calibri" panose="020F0502020204030204" pitchFamily="34" charset="0"/>
                  <a:cs typeface="Calibri" panose="020F0502020204030204" pitchFamily="34" charset="0"/>
                </a:rPr>
                <a:t>Conservation des espèces</a:t>
              </a:r>
            </a:p>
          </p:txBody>
        </p:sp>
        <p:pic>
          <p:nvPicPr>
            <p:cNvPr id="6" name="Picture 2">
              <a:extLst>
                <a:ext uri="{FF2B5EF4-FFF2-40B4-BE49-F238E27FC236}">
                  <a16:creationId xmlns:a16="http://schemas.microsoft.com/office/drawing/2014/main" id="{9C703DB6-DE35-F388-1791-D6CEB4606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410325" y="2581275"/>
              <a:ext cx="5038725" cy="30319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AD0DDFC2-AF94-54B4-6AA0-A50054BD9B45}"/>
                </a:ext>
              </a:extLst>
            </p:cNvPr>
            <p:cNvSpPr txBox="1"/>
            <p:nvPr/>
          </p:nvSpPr>
          <p:spPr>
            <a:xfrm>
              <a:off x="6329587" y="5671084"/>
              <a:ext cx="5092776" cy="646331"/>
            </a:xfrm>
            <a:prstGeom prst="rect">
              <a:avLst/>
            </a:prstGeom>
            <a:solidFill>
              <a:srgbClr val="4EA72E"/>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Maintien de la biodiversité.</a:t>
              </a:r>
              <a:b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Protection des espèces menacées.</a:t>
              </a:r>
            </a:p>
          </p:txBody>
        </p:sp>
        <p:sp>
          <p:nvSpPr>
            <p:cNvPr id="25" name="Flèche : bas 24">
              <a:extLst>
                <a:ext uri="{FF2B5EF4-FFF2-40B4-BE49-F238E27FC236}">
                  <a16:creationId xmlns:a16="http://schemas.microsoft.com/office/drawing/2014/main" id="{756BB479-0F18-8947-D6EB-9F07C99FCF6F}"/>
                </a:ext>
              </a:extLst>
            </p:cNvPr>
            <p:cNvSpPr/>
            <p:nvPr/>
          </p:nvSpPr>
          <p:spPr>
            <a:xfrm>
              <a:off x="8508010" y="5281554"/>
              <a:ext cx="582706" cy="457200"/>
            </a:xfrm>
            <a:prstGeom prst="downArrow">
              <a:avLst/>
            </a:prstGeom>
            <a:solidFill>
              <a:srgbClr val="4EA7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82350ED2-F6C2-99D4-71DA-B484A3938B84}"/>
              </a:ext>
            </a:extLst>
          </p:cNvPr>
          <p:cNvGrpSpPr/>
          <p:nvPr/>
        </p:nvGrpSpPr>
        <p:grpSpPr>
          <a:xfrm>
            <a:off x="741029" y="1776686"/>
            <a:ext cx="4999547" cy="4539055"/>
            <a:chOff x="741029" y="1776686"/>
            <a:chExt cx="4999547" cy="4539055"/>
          </a:xfrm>
        </p:grpSpPr>
        <p:sp>
          <p:nvSpPr>
            <p:cNvPr id="4" name="Rectangle 3">
              <a:extLst>
                <a:ext uri="{FF2B5EF4-FFF2-40B4-BE49-F238E27FC236}">
                  <a16:creationId xmlns:a16="http://schemas.microsoft.com/office/drawing/2014/main" id="{60B76DFB-A6C1-884D-F14C-E96ED1DDA24D}"/>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rPr>
                <a:t>Disparition des espèces</a:t>
              </a:r>
            </a:p>
          </p:txBody>
        </p:sp>
        <p:sp>
          <p:nvSpPr>
            <p:cNvPr id="3" name="ZoneTexte 2">
              <a:extLst>
                <a:ext uri="{FF2B5EF4-FFF2-40B4-BE49-F238E27FC236}">
                  <a16:creationId xmlns:a16="http://schemas.microsoft.com/office/drawing/2014/main" id="{3641C7B4-9F56-BBB5-B06F-A20C44CD1010}"/>
                </a:ext>
              </a:extLst>
            </p:cNvPr>
            <p:cNvSpPr txBox="1"/>
            <p:nvPr/>
          </p:nvSpPr>
          <p:spPr>
            <a:xfrm>
              <a:off x="741029" y="5669410"/>
              <a:ext cx="4991734" cy="646331"/>
            </a:xfrm>
            <a:prstGeom prst="rect">
              <a:avLst/>
            </a:prstGeom>
            <a:solidFill>
              <a:srgbClr val="C00000"/>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Extinction de certaines espèces.</a:t>
              </a:r>
            </a:p>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Déséquilibre des chaînes alimentaires.</a:t>
              </a:r>
            </a:p>
          </p:txBody>
        </p:sp>
        <p:sp>
          <p:nvSpPr>
            <p:cNvPr id="12" name="Rectangle 11">
              <a:extLst>
                <a:ext uri="{FF2B5EF4-FFF2-40B4-BE49-F238E27FC236}">
                  <a16:creationId xmlns:a16="http://schemas.microsoft.com/office/drawing/2014/main" id="{C384591C-4B94-CED4-C8B0-2836D5CEF33B}"/>
                </a:ext>
              </a:extLst>
            </p:cNvPr>
            <p:cNvSpPr/>
            <p:nvPr/>
          </p:nvSpPr>
          <p:spPr>
            <a:xfrm>
              <a:off x="776690" y="2557563"/>
              <a:ext cx="4963886" cy="30446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bas 26">
              <a:extLst>
                <a:ext uri="{FF2B5EF4-FFF2-40B4-BE49-F238E27FC236}">
                  <a16:creationId xmlns:a16="http://schemas.microsoft.com/office/drawing/2014/main" id="{97E583BC-8F83-8CBA-A480-4E87BDE001A0}"/>
                </a:ext>
              </a:extLst>
            </p:cNvPr>
            <p:cNvSpPr/>
            <p:nvPr/>
          </p:nvSpPr>
          <p:spPr>
            <a:xfrm>
              <a:off x="2919452" y="5279880"/>
              <a:ext cx="582706" cy="457200"/>
            </a:xfrm>
            <a:prstGeom prst="downArrow">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7" name="Titre 1">
            <a:extLst>
              <a:ext uri="{FF2B5EF4-FFF2-40B4-BE49-F238E27FC236}">
                <a16:creationId xmlns:a16="http://schemas.microsoft.com/office/drawing/2014/main" id="{597D524F-7790-68F1-E5ED-4EBEE31CEBB0}"/>
              </a:ext>
            </a:extLst>
          </p:cNvPr>
          <p:cNvSpPr>
            <a:spLocks noGrp="1"/>
          </p:cNvSpPr>
          <p:nvPr>
            <p:ph type="title"/>
          </p:nvPr>
        </p:nvSpPr>
        <p:spPr>
          <a:xfrm>
            <a:off x="1031474" y="456966"/>
            <a:ext cx="10277091" cy="267549"/>
          </a:xfrm>
        </p:spPr>
        <p:txBody>
          <a:bodyPr/>
          <a:lstStyle/>
          <a:p>
            <a:r>
              <a:rPr lang="fr-FR" noProof="0" dirty="0">
                <a:solidFill>
                  <a:schemeClr val="tx1">
                    <a:lumMod val="50000"/>
                    <a:lumOff val="50000"/>
                  </a:schemeClr>
                </a:solidFill>
              </a:rPr>
              <a:t>Pour les impacts de la disparition des espèces </a:t>
            </a:r>
            <a:r>
              <a:rPr lang="fr-FR" dirty="0">
                <a:solidFill>
                  <a:schemeClr val="tx1">
                    <a:lumMod val="50000"/>
                    <a:lumOff val="50000"/>
                  </a:schemeClr>
                </a:solidFill>
              </a:rPr>
              <a:t>ainsi que</a:t>
            </a:r>
            <a:r>
              <a:rPr lang="fr-FR" noProof="0" dirty="0">
                <a:solidFill>
                  <a:schemeClr val="tx1">
                    <a:lumMod val="50000"/>
                    <a:lumOff val="50000"/>
                  </a:schemeClr>
                </a:solidFill>
              </a:rPr>
              <a:t> la conservation des espèces, on cite :</a:t>
            </a:r>
          </a:p>
        </p:txBody>
      </p:sp>
    </p:spTree>
    <p:extLst>
      <p:ext uri="{BB962C8B-B14F-4D97-AF65-F5344CB8AC3E}">
        <p14:creationId xmlns:p14="http://schemas.microsoft.com/office/powerpoint/2010/main" val="378950131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2CF6B-B67A-8A50-104D-3290983F81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2051B37-532D-6107-43BE-5F74D08622C6}"/>
              </a:ext>
            </a:extLst>
          </p:cNvPr>
          <p:cNvSpPr>
            <a:spLocks noGrp="1"/>
          </p:cNvSpPr>
          <p:nvPr>
            <p:ph type="title"/>
          </p:nvPr>
        </p:nvSpPr>
        <p:spPr>
          <a:xfrm>
            <a:off x="1000994" y="426486"/>
            <a:ext cx="10277091" cy="267549"/>
          </a:xfrm>
        </p:spPr>
        <p:txBody>
          <a:bodyPr/>
          <a:lstStyle/>
          <a:p>
            <a:r>
              <a:rPr lang="fr-FR" noProof="0" dirty="0">
                <a:solidFill>
                  <a:schemeClr val="tx1">
                    <a:lumMod val="50000"/>
                    <a:lumOff val="50000"/>
                  </a:schemeClr>
                </a:solidFill>
              </a:rPr>
              <a:t>Le quatrième phénomène est l’urbanisation excessive.</a:t>
            </a:r>
          </a:p>
        </p:txBody>
      </p:sp>
      <p:pic>
        <p:nvPicPr>
          <p:cNvPr id="9" name="Google Shape;289;p51">
            <a:extLst>
              <a:ext uri="{FF2B5EF4-FFF2-40B4-BE49-F238E27FC236}">
                <a16:creationId xmlns:a16="http://schemas.microsoft.com/office/drawing/2014/main" id="{91BD86AB-7314-AADA-95D9-8A6B40407BEB}"/>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A8C4C73A-C7B2-7B1A-DD69-80CC2721264A}"/>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noProof="0" dirty="0">
                <a:latin typeface="Calibri" panose="020F0502020204030204" pitchFamily="34" charset="0"/>
                <a:ea typeface="Calibri" panose="020F0502020204030204" pitchFamily="34" charset="0"/>
                <a:cs typeface="Calibri" panose="020F0502020204030204" pitchFamily="34" charset="0"/>
              </a:rPr>
              <a:t>4</a:t>
            </a:r>
            <a:endParaRPr lang="fr-FR" sz="32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3FA8B5E0-6A9A-55C5-56C4-29669DF37735}"/>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 Le phénomène qui menace la biodiversité.</a:t>
            </a:r>
            <a:endParaRPr lang="fr-FR" sz="1600" i="1" noProof="0" dirty="0"/>
          </a:p>
        </p:txBody>
      </p:sp>
      <p:sp>
        <p:nvSpPr>
          <p:cNvPr id="23" name="ZoneTexte 22">
            <a:extLst>
              <a:ext uri="{FF2B5EF4-FFF2-40B4-BE49-F238E27FC236}">
                <a16:creationId xmlns:a16="http://schemas.microsoft.com/office/drawing/2014/main" id="{79FC8A1A-33AC-1651-E9E1-B218EDDBC4BD}"/>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La pratique qui conserve la biodiversité.</a:t>
            </a:r>
          </a:p>
        </p:txBody>
      </p:sp>
      <p:grpSp>
        <p:nvGrpSpPr>
          <p:cNvPr id="3" name="Groupe 2">
            <a:extLst>
              <a:ext uri="{FF2B5EF4-FFF2-40B4-BE49-F238E27FC236}">
                <a16:creationId xmlns:a16="http://schemas.microsoft.com/office/drawing/2014/main" id="{414322AC-80D3-3C36-B9A8-309A5991B13C}"/>
              </a:ext>
            </a:extLst>
          </p:cNvPr>
          <p:cNvGrpSpPr/>
          <p:nvPr/>
        </p:nvGrpSpPr>
        <p:grpSpPr>
          <a:xfrm>
            <a:off x="776888" y="1776686"/>
            <a:ext cx="4999547" cy="4485266"/>
            <a:chOff x="776888" y="1776686"/>
            <a:chExt cx="4999547" cy="4485266"/>
          </a:xfrm>
        </p:grpSpPr>
        <p:sp>
          <p:nvSpPr>
            <p:cNvPr id="17" name="ZoneTexte 16">
              <a:extLst>
                <a:ext uri="{FF2B5EF4-FFF2-40B4-BE49-F238E27FC236}">
                  <a16:creationId xmlns:a16="http://schemas.microsoft.com/office/drawing/2014/main" id="{A7B4A221-821B-2AD7-FAB8-99AC55960C69}"/>
                </a:ext>
              </a:extLst>
            </p:cNvPr>
            <p:cNvSpPr txBox="1"/>
            <p:nvPr/>
          </p:nvSpPr>
          <p:spPr>
            <a:xfrm>
              <a:off x="776888" y="5615621"/>
              <a:ext cx="4991734"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Extension des villes et multiplication des constructions.</a:t>
              </a:r>
            </a:p>
          </p:txBody>
        </p:sp>
        <p:sp>
          <p:nvSpPr>
            <p:cNvPr id="26" name="Rectangle 25">
              <a:extLst>
                <a:ext uri="{FF2B5EF4-FFF2-40B4-BE49-F238E27FC236}">
                  <a16:creationId xmlns:a16="http://schemas.microsoft.com/office/drawing/2014/main" id="{4409AB6D-F421-594A-CAC8-BF9705F3413E}"/>
                </a:ext>
              </a:extLst>
            </p:cNvPr>
            <p:cNvSpPr/>
            <p:nvPr/>
          </p:nvSpPr>
          <p:spPr>
            <a:xfrm>
              <a:off x="812549" y="2503774"/>
              <a:ext cx="4963886" cy="3044651"/>
            </a:xfrm>
            <a:prstGeom prst="rect">
              <a:avLst/>
            </a:prstGeom>
            <a:blipFill>
              <a:blip r:embed="rId3"/>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609503AA-A1D9-705B-D8C2-38E26915238C}"/>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Urbanisation excessive</a:t>
              </a:r>
              <a:endPar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B915E1D1-269C-6A05-CBE1-3D55AB9434DC}"/>
              </a:ext>
            </a:extLst>
          </p:cNvPr>
          <p:cNvGrpSpPr/>
          <p:nvPr/>
        </p:nvGrpSpPr>
        <p:grpSpPr>
          <a:xfrm>
            <a:off x="6203092" y="1731863"/>
            <a:ext cx="5436973" cy="4531763"/>
            <a:chOff x="6203092" y="1731863"/>
            <a:chExt cx="5436973" cy="4531763"/>
          </a:xfrm>
        </p:grpSpPr>
        <p:pic>
          <p:nvPicPr>
            <p:cNvPr id="22" name="Picture 2">
              <a:extLst>
                <a:ext uri="{FF2B5EF4-FFF2-40B4-BE49-F238E27FC236}">
                  <a16:creationId xmlns:a16="http://schemas.microsoft.com/office/drawing/2014/main" id="{776C82DD-694B-121C-6BA8-3907BE44E7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313338" y="2481944"/>
              <a:ext cx="5210883" cy="30848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3E658ED5-7AF6-A42C-F314-C08719E06948}"/>
                </a:ext>
              </a:extLst>
            </p:cNvPr>
            <p:cNvSpPr txBox="1"/>
            <p:nvPr/>
          </p:nvSpPr>
          <p:spPr>
            <a:xfrm>
              <a:off x="6365446" y="5617295"/>
              <a:ext cx="5092776"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L’aménagement d’espaces verts est la création de espaces verts dans les villes.</a:t>
              </a:r>
            </a:p>
          </p:txBody>
        </p:sp>
        <p:sp>
          <p:nvSpPr>
            <p:cNvPr id="7" name="Rectangle 6">
              <a:extLst>
                <a:ext uri="{FF2B5EF4-FFF2-40B4-BE49-F238E27FC236}">
                  <a16:creationId xmlns:a16="http://schemas.microsoft.com/office/drawing/2014/main" id="{E8D8A488-B1D4-E77E-0F0A-57D814B4CB6F}"/>
                </a:ext>
              </a:extLst>
            </p:cNvPr>
            <p:cNvSpPr/>
            <p:nvPr/>
          </p:nvSpPr>
          <p:spPr>
            <a:xfrm>
              <a:off x="6203092" y="1731863"/>
              <a:ext cx="5436973"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Limitation de l’urbanisation</a:t>
              </a:r>
            </a:p>
          </p:txBody>
        </p:sp>
      </p:grpSp>
    </p:spTree>
    <p:extLst>
      <p:ext uri="{BB962C8B-B14F-4D97-AF65-F5344CB8AC3E}">
        <p14:creationId xmlns:p14="http://schemas.microsoft.com/office/powerpoint/2010/main" val="353937493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558B6-D94D-E99B-9FC9-BC8F515ADE5A}"/>
            </a:ext>
          </a:extLst>
        </p:cNvPr>
        <p:cNvGrpSpPr/>
        <p:nvPr/>
      </p:nvGrpSpPr>
      <p:grpSpPr>
        <a:xfrm>
          <a:off x="0" y="0"/>
          <a:ext cx="0" cy="0"/>
          <a:chOff x="0" y="0"/>
          <a:chExt cx="0" cy="0"/>
        </a:xfrm>
      </p:grpSpPr>
      <p:pic>
        <p:nvPicPr>
          <p:cNvPr id="9" name="Google Shape;289;p51">
            <a:extLst>
              <a:ext uri="{FF2B5EF4-FFF2-40B4-BE49-F238E27FC236}">
                <a16:creationId xmlns:a16="http://schemas.microsoft.com/office/drawing/2014/main" id="{CAA3F7F2-8591-38F2-CADB-FB9307A81EF6}"/>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012D1051-5DAC-2057-4151-F17F058CDAAE}"/>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4</a:t>
            </a:r>
          </a:p>
        </p:txBody>
      </p:sp>
      <p:sp>
        <p:nvSpPr>
          <p:cNvPr id="8" name="ZoneTexte 7">
            <a:extLst>
              <a:ext uri="{FF2B5EF4-FFF2-40B4-BE49-F238E27FC236}">
                <a16:creationId xmlns:a16="http://schemas.microsoft.com/office/drawing/2014/main" id="{F68F0A42-F76A-7EE6-5ACD-F23BC69F55AF}"/>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du phénomène sur la biodiversité.</a:t>
            </a:r>
          </a:p>
        </p:txBody>
      </p:sp>
      <p:sp>
        <p:nvSpPr>
          <p:cNvPr id="23" name="ZoneTexte 22">
            <a:extLst>
              <a:ext uri="{FF2B5EF4-FFF2-40B4-BE49-F238E27FC236}">
                <a16:creationId xmlns:a16="http://schemas.microsoft.com/office/drawing/2014/main" id="{67B87227-8E53-9FCB-1099-D7D4CFDBCF60}"/>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de la pratique sur la biodiversité.</a:t>
            </a:r>
          </a:p>
        </p:txBody>
      </p:sp>
      <p:grpSp>
        <p:nvGrpSpPr>
          <p:cNvPr id="14" name="Groupe 13">
            <a:extLst>
              <a:ext uri="{FF2B5EF4-FFF2-40B4-BE49-F238E27FC236}">
                <a16:creationId xmlns:a16="http://schemas.microsoft.com/office/drawing/2014/main" id="{105B074E-BBF6-A631-6025-BE4C51B43A70}"/>
              </a:ext>
            </a:extLst>
          </p:cNvPr>
          <p:cNvGrpSpPr/>
          <p:nvPr/>
        </p:nvGrpSpPr>
        <p:grpSpPr>
          <a:xfrm>
            <a:off x="6260123" y="1731863"/>
            <a:ext cx="5275385" cy="4585552"/>
            <a:chOff x="6260123" y="1731863"/>
            <a:chExt cx="5275385" cy="4585552"/>
          </a:xfrm>
        </p:grpSpPr>
        <p:sp>
          <p:nvSpPr>
            <p:cNvPr id="7" name="Rectangle 6">
              <a:extLst>
                <a:ext uri="{FF2B5EF4-FFF2-40B4-BE49-F238E27FC236}">
                  <a16:creationId xmlns:a16="http://schemas.microsoft.com/office/drawing/2014/main" id="{ABE0570C-7811-5920-8133-DD19105D75C2}"/>
                </a:ext>
              </a:extLst>
            </p:cNvPr>
            <p:cNvSpPr/>
            <p:nvPr/>
          </p:nvSpPr>
          <p:spPr>
            <a:xfrm>
              <a:off x="6284259" y="1731863"/>
              <a:ext cx="5251249" cy="5424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4EA72E"/>
                  </a:solidFill>
                  <a:latin typeface="Calibri" panose="020F0502020204030204" pitchFamily="34" charset="0"/>
                  <a:ea typeface="Calibri" panose="020F0502020204030204" pitchFamily="34" charset="0"/>
                  <a:cs typeface="Calibri" panose="020F0502020204030204" pitchFamily="34" charset="0"/>
                </a:rPr>
                <a:t>Limitation de l’urbanisation</a:t>
              </a:r>
            </a:p>
          </p:txBody>
        </p:sp>
        <p:pic>
          <p:nvPicPr>
            <p:cNvPr id="6" name="Picture 2">
              <a:extLst>
                <a:ext uri="{FF2B5EF4-FFF2-40B4-BE49-F238E27FC236}">
                  <a16:creationId xmlns:a16="http://schemas.microsoft.com/office/drawing/2014/main" id="{6C5F905F-DAC3-3243-1764-C38114C80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260123" y="2542233"/>
              <a:ext cx="5164853" cy="30710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F28FA835-8E31-4C18-0899-BDD9D98C0EE2}"/>
                </a:ext>
              </a:extLst>
            </p:cNvPr>
            <p:cNvSpPr txBox="1"/>
            <p:nvPr/>
          </p:nvSpPr>
          <p:spPr>
            <a:xfrm>
              <a:off x="6329587" y="5671084"/>
              <a:ext cx="5092776" cy="646331"/>
            </a:xfrm>
            <a:prstGeom prst="rect">
              <a:avLst/>
            </a:prstGeom>
            <a:solidFill>
              <a:srgbClr val="4EA72E"/>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Préservation des milieux naturels.</a:t>
              </a:r>
            </a:p>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Amélioration des conditions de vie des espèces.</a:t>
              </a:r>
            </a:p>
          </p:txBody>
        </p:sp>
        <p:sp>
          <p:nvSpPr>
            <p:cNvPr id="25" name="Flèche : bas 24">
              <a:extLst>
                <a:ext uri="{FF2B5EF4-FFF2-40B4-BE49-F238E27FC236}">
                  <a16:creationId xmlns:a16="http://schemas.microsoft.com/office/drawing/2014/main" id="{25C46071-4EA7-E92A-5C73-832158155A11}"/>
                </a:ext>
              </a:extLst>
            </p:cNvPr>
            <p:cNvSpPr/>
            <p:nvPr/>
          </p:nvSpPr>
          <p:spPr>
            <a:xfrm>
              <a:off x="8508010" y="5281554"/>
              <a:ext cx="582706" cy="457200"/>
            </a:xfrm>
            <a:prstGeom prst="downArrow">
              <a:avLst/>
            </a:prstGeom>
            <a:solidFill>
              <a:srgbClr val="4EA7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2322E176-A3F2-D1DC-FC36-D114F7A6469A}"/>
              </a:ext>
            </a:extLst>
          </p:cNvPr>
          <p:cNvGrpSpPr/>
          <p:nvPr/>
        </p:nvGrpSpPr>
        <p:grpSpPr>
          <a:xfrm>
            <a:off x="741029" y="1696302"/>
            <a:ext cx="4999547" cy="4619439"/>
            <a:chOff x="741029" y="1696302"/>
            <a:chExt cx="4999547" cy="4619439"/>
          </a:xfrm>
        </p:grpSpPr>
        <p:sp>
          <p:nvSpPr>
            <p:cNvPr id="4" name="Rectangle 3">
              <a:extLst>
                <a:ext uri="{FF2B5EF4-FFF2-40B4-BE49-F238E27FC236}">
                  <a16:creationId xmlns:a16="http://schemas.microsoft.com/office/drawing/2014/main" id="{05FA6ABF-4C7C-A9E4-A918-874D2601037F}"/>
                </a:ext>
              </a:extLst>
            </p:cNvPr>
            <p:cNvSpPr/>
            <p:nvPr/>
          </p:nvSpPr>
          <p:spPr>
            <a:xfrm>
              <a:off x="779929" y="1696302"/>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rPr>
                <a:t>Urbanisation excessive</a:t>
              </a:r>
            </a:p>
          </p:txBody>
        </p:sp>
        <p:sp>
          <p:nvSpPr>
            <p:cNvPr id="3" name="ZoneTexte 2">
              <a:extLst>
                <a:ext uri="{FF2B5EF4-FFF2-40B4-BE49-F238E27FC236}">
                  <a16:creationId xmlns:a16="http://schemas.microsoft.com/office/drawing/2014/main" id="{71E25393-2907-AA96-862E-74EE9488CCCB}"/>
                </a:ext>
              </a:extLst>
            </p:cNvPr>
            <p:cNvSpPr txBox="1"/>
            <p:nvPr/>
          </p:nvSpPr>
          <p:spPr>
            <a:xfrm>
              <a:off x="741029" y="5669410"/>
              <a:ext cx="4991734" cy="646331"/>
            </a:xfrm>
            <a:prstGeom prst="rect">
              <a:avLst/>
            </a:prstGeom>
            <a:solidFill>
              <a:srgbClr val="C00000"/>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Destruction des espaces naturels.</a:t>
              </a:r>
            </a:p>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Réduction des habitats des êtres vivants.</a:t>
              </a:r>
            </a:p>
          </p:txBody>
        </p:sp>
        <p:sp>
          <p:nvSpPr>
            <p:cNvPr id="12" name="Rectangle 11">
              <a:extLst>
                <a:ext uri="{FF2B5EF4-FFF2-40B4-BE49-F238E27FC236}">
                  <a16:creationId xmlns:a16="http://schemas.microsoft.com/office/drawing/2014/main" id="{8A79E0E8-E9B8-CC91-EA77-D114A57D1F79}"/>
                </a:ext>
              </a:extLst>
            </p:cNvPr>
            <p:cNvSpPr/>
            <p:nvPr/>
          </p:nvSpPr>
          <p:spPr>
            <a:xfrm>
              <a:off x="776690" y="2557563"/>
              <a:ext cx="4963886" cy="30446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bas 26">
              <a:extLst>
                <a:ext uri="{FF2B5EF4-FFF2-40B4-BE49-F238E27FC236}">
                  <a16:creationId xmlns:a16="http://schemas.microsoft.com/office/drawing/2014/main" id="{1D083737-9B09-88A1-B4EA-C4529C5F3130}"/>
                </a:ext>
              </a:extLst>
            </p:cNvPr>
            <p:cNvSpPr/>
            <p:nvPr/>
          </p:nvSpPr>
          <p:spPr>
            <a:xfrm>
              <a:off x="2919452" y="5279880"/>
              <a:ext cx="582706" cy="457200"/>
            </a:xfrm>
            <a:prstGeom prst="downArrow">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5" name="Titre 1">
            <a:extLst>
              <a:ext uri="{FF2B5EF4-FFF2-40B4-BE49-F238E27FC236}">
                <a16:creationId xmlns:a16="http://schemas.microsoft.com/office/drawing/2014/main" id="{8DD8ECB2-0E5D-8916-B59B-E485678CADF7}"/>
              </a:ext>
            </a:extLst>
          </p:cNvPr>
          <p:cNvSpPr txBox="1">
            <a:spLocks/>
          </p:cNvSpPr>
          <p:nvPr/>
        </p:nvSpPr>
        <p:spPr>
          <a:xfrm>
            <a:off x="980674" y="477286"/>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dirty="0">
                <a:solidFill>
                  <a:schemeClr val="tx1">
                    <a:lumMod val="50000"/>
                    <a:lumOff val="50000"/>
                  </a:schemeClr>
                </a:solidFill>
              </a:rPr>
              <a:t>Pour les impacts de l’urbanisation excessive ainsi que la limitation de l’urbanisation, on cite :</a:t>
            </a:r>
          </a:p>
        </p:txBody>
      </p:sp>
    </p:spTree>
    <p:extLst>
      <p:ext uri="{BB962C8B-B14F-4D97-AF65-F5344CB8AC3E}">
        <p14:creationId xmlns:p14="http://schemas.microsoft.com/office/powerpoint/2010/main" val="314367407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4A1C7-54A0-BA01-A255-BFF5289802C0}"/>
            </a:ext>
          </a:extLst>
        </p:cNvPr>
        <p:cNvGrpSpPr/>
        <p:nvPr/>
      </p:nvGrpSpPr>
      <p:grpSpPr>
        <a:xfrm>
          <a:off x="0" y="0"/>
          <a:ext cx="0" cy="0"/>
          <a:chOff x="0" y="0"/>
          <a:chExt cx="0" cy="0"/>
        </a:xfrm>
      </p:grpSpPr>
      <p:pic>
        <p:nvPicPr>
          <p:cNvPr id="9" name="Google Shape;289;p51">
            <a:extLst>
              <a:ext uri="{FF2B5EF4-FFF2-40B4-BE49-F238E27FC236}">
                <a16:creationId xmlns:a16="http://schemas.microsoft.com/office/drawing/2014/main" id="{6B549975-66F4-B3A8-D9D8-2F6A4D1010B2}"/>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3B8DF2D7-3D10-F336-5657-FA78D77608F6}"/>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5</a:t>
            </a:r>
            <a:endParaRPr lang="fr-FR" sz="32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DC2985C1-4FA2-DB57-6037-5A4C7D96FE1D}"/>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Le phénomène qui menace la biodiversité.</a:t>
            </a:r>
            <a:endParaRPr lang="fr-FR" sz="1600" i="1" noProof="0" dirty="0"/>
          </a:p>
        </p:txBody>
      </p:sp>
      <p:sp>
        <p:nvSpPr>
          <p:cNvPr id="23" name="ZoneTexte 22">
            <a:extLst>
              <a:ext uri="{FF2B5EF4-FFF2-40B4-BE49-F238E27FC236}">
                <a16:creationId xmlns:a16="http://schemas.microsoft.com/office/drawing/2014/main" id="{B47CFD02-AE3E-14FF-0186-4ADDB781CEB1}"/>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La pratique qui conserve la biodiversité.</a:t>
            </a:r>
          </a:p>
        </p:txBody>
      </p:sp>
      <p:grpSp>
        <p:nvGrpSpPr>
          <p:cNvPr id="3" name="Groupe 2">
            <a:extLst>
              <a:ext uri="{FF2B5EF4-FFF2-40B4-BE49-F238E27FC236}">
                <a16:creationId xmlns:a16="http://schemas.microsoft.com/office/drawing/2014/main" id="{599F96BA-21B1-30CD-94AD-81CFC1404095}"/>
              </a:ext>
            </a:extLst>
          </p:cNvPr>
          <p:cNvGrpSpPr/>
          <p:nvPr/>
        </p:nvGrpSpPr>
        <p:grpSpPr>
          <a:xfrm>
            <a:off x="776888" y="1776686"/>
            <a:ext cx="4999547" cy="4485266"/>
            <a:chOff x="776888" y="1776686"/>
            <a:chExt cx="4999547" cy="4485266"/>
          </a:xfrm>
        </p:grpSpPr>
        <p:sp>
          <p:nvSpPr>
            <p:cNvPr id="17" name="ZoneTexte 16">
              <a:extLst>
                <a:ext uri="{FF2B5EF4-FFF2-40B4-BE49-F238E27FC236}">
                  <a16:creationId xmlns:a16="http://schemas.microsoft.com/office/drawing/2014/main" id="{83BBFCF8-D1E3-8FEA-39B9-CDA1049685CF}"/>
                </a:ext>
              </a:extLst>
            </p:cNvPr>
            <p:cNvSpPr txBox="1"/>
            <p:nvPr/>
          </p:nvSpPr>
          <p:spPr>
            <a:xfrm>
              <a:off x="776888" y="5615621"/>
              <a:ext cx="4991734"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Utilisation excessive de l’eau, des minéraux et des ressources naturelles.</a:t>
              </a:r>
            </a:p>
          </p:txBody>
        </p:sp>
        <p:sp>
          <p:nvSpPr>
            <p:cNvPr id="26" name="Rectangle 25">
              <a:extLst>
                <a:ext uri="{FF2B5EF4-FFF2-40B4-BE49-F238E27FC236}">
                  <a16:creationId xmlns:a16="http://schemas.microsoft.com/office/drawing/2014/main" id="{E9D50B88-1608-6FEC-7DB4-5511ABD7D9C2}"/>
                </a:ext>
              </a:extLst>
            </p:cNvPr>
            <p:cNvSpPr/>
            <p:nvPr/>
          </p:nvSpPr>
          <p:spPr>
            <a:xfrm>
              <a:off x="812549" y="2503774"/>
              <a:ext cx="4963886" cy="3044651"/>
            </a:xfrm>
            <a:prstGeom prst="rect">
              <a:avLst/>
            </a:prstGeom>
            <a:blipFill dpi="0" rotWithShape="1">
              <a:blip r:embed="rId3">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E1B1D6DA-D7C0-F1E8-3CC2-896D5D1B2688}"/>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Surexploitation des ressources naturelles</a:t>
              </a:r>
              <a:endPar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06647204-6B5E-D95C-7301-BB2628DE3D70}"/>
              </a:ext>
            </a:extLst>
          </p:cNvPr>
          <p:cNvGrpSpPr/>
          <p:nvPr/>
        </p:nvGrpSpPr>
        <p:grpSpPr>
          <a:xfrm>
            <a:off x="6365446" y="1731863"/>
            <a:ext cx="5274619" cy="4531763"/>
            <a:chOff x="6365446" y="1731863"/>
            <a:chExt cx="5274619" cy="4531763"/>
          </a:xfrm>
        </p:grpSpPr>
        <p:pic>
          <p:nvPicPr>
            <p:cNvPr id="22" name="Picture 2">
              <a:extLst>
                <a:ext uri="{FF2B5EF4-FFF2-40B4-BE49-F238E27FC236}">
                  <a16:creationId xmlns:a16="http://schemas.microsoft.com/office/drawing/2014/main" id="{1FC643A7-ADE4-3257-989D-9BC81F3D9C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370656" y="2510118"/>
              <a:ext cx="5074418" cy="30493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044A9333-68C9-9094-3B39-5ECCD48C5C64}"/>
                </a:ext>
              </a:extLst>
            </p:cNvPr>
            <p:cNvSpPr txBox="1"/>
            <p:nvPr/>
          </p:nvSpPr>
          <p:spPr>
            <a:xfrm>
              <a:off x="6365446" y="5617295"/>
              <a:ext cx="5092776"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Utilisation raisonnable des ressources naturelles sans les épuiser.</a:t>
              </a:r>
            </a:p>
          </p:txBody>
        </p:sp>
        <p:sp>
          <p:nvSpPr>
            <p:cNvPr id="7" name="Rectangle 6">
              <a:extLst>
                <a:ext uri="{FF2B5EF4-FFF2-40B4-BE49-F238E27FC236}">
                  <a16:creationId xmlns:a16="http://schemas.microsoft.com/office/drawing/2014/main" id="{22A766B8-954F-C5A3-DCF3-21CD06515BED}"/>
                </a:ext>
              </a:extLst>
            </p:cNvPr>
            <p:cNvSpPr/>
            <p:nvPr/>
          </p:nvSpPr>
          <p:spPr>
            <a:xfrm>
              <a:off x="6461090" y="1731863"/>
              <a:ext cx="5178975"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Gestion </a:t>
              </a:r>
              <a:b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durable des ressources</a:t>
              </a:r>
            </a:p>
          </p:txBody>
        </p:sp>
      </p:grpSp>
      <p:sp>
        <p:nvSpPr>
          <p:cNvPr id="13" name="Titre 1">
            <a:extLst>
              <a:ext uri="{FF2B5EF4-FFF2-40B4-BE49-F238E27FC236}">
                <a16:creationId xmlns:a16="http://schemas.microsoft.com/office/drawing/2014/main" id="{752C916D-D385-4C0D-9BB1-8ED804EF4829}"/>
              </a:ext>
            </a:extLst>
          </p:cNvPr>
          <p:cNvSpPr txBox="1">
            <a:spLocks/>
          </p:cNvSpPr>
          <p:nvPr/>
        </p:nvSpPr>
        <p:spPr>
          <a:xfrm>
            <a:off x="1000994" y="487446"/>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dirty="0">
                <a:solidFill>
                  <a:schemeClr val="tx1">
                    <a:lumMod val="50000"/>
                    <a:lumOff val="50000"/>
                  </a:schemeClr>
                </a:solidFill>
              </a:rPr>
              <a:t>Le cinquième phénomène est la surexploitation des ressources naturelles.</a:t>
            </a:r>
          </a:p>
        </p:txBody>
      </p:sp>
    </p:spTree>
    <p:extLst>
      <p:ext uri="{BB962C8B-B14F-4D97-AF65-F5344CB8AC3E}">
        <p14:creationId xmlns:p14="http://schemas.microsoft.com/office/powerpoint/2010/main" val="27168233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82BE0-FCE3-97B2-643F-23DFDCE30F59}"/>
            </a:ext>
          </a:extLst>
        </p:cNvPr>
        <p:cNvGrpSpPr/>
        <p:nvPr/>
      </p:nvGrpSpPr>
      <p:grpSpPr>
        <a:xfrm>
          <a:off x="0" y="0"/>
          <a:ext cx="0" cy="0"/>
          <a:chOff x="0" y="0"/>
          <a:chExt cx="0" cy="0"/>
        </a:xfrm>
      </p:grpSpPr>
      <p:pic>
        <p:nvPicPr>
          <p:cNvPr id="9" name="Google Shape;289;p51">
            <a:extLst>
              <a:ext uri="{FF2B5EF4-FFF2-40B4-BE49-F238E27FC236}">
                <a16:creationId xmlns:a16="http://schemas.microsoft.com/office/drawing/2014/main" id="{75D9164A-8647-63BB-770E-570446C9D139}"/>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A4415FD3-0644-8DF6-2CDE-0EBDD488E227}"/>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5</a:t>
            </a:r>
          </a:p>
        </p:txBody>
      </p:sp>
      <p:sp>
        <p:nvSpPr>
          <p:cNvPr id="8" name="ZoneTexte 7">
            <a:extLst>
              <a:ext uri="{FF2B5EF4-FFF2-40B4-BE49-F238E27FC236}">
                <a16:creationId xmlns:a16="http://schemas.microsoft.com/office/drawing/2014/main" id="{AF1A672E-2CF3-0CF2-498B-4D5F643CC7BE}"/>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du phénomène sur la biodiversité.</a:t>
            </a:r>
          </a:p>
        </p:txBody>
      </p:sp>
      <p:sp>
        <p:nvSpPr>
          <p:cNvPr id="23" name="ZoneTexte 22">
            <a:extLst>
              <a:ext uri="{FF2B5EF4-FFF2-40B4-BE49-F238E27FC236}">
                <a16:creationId xmlns:a16="http://schemas.microsoft.com/office/drawing/2014/main" id="{CD7CAB77-B6A6-B7B7-579E-DD33881297F6}"/>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de la pratique sur la biodiversité.</a:t>
            </a:r>
          </a:p>
        </p:txBody>
      </p:sp>
      <p:grpSp>
        <p:nvGrpSpPr>
          <p:cNvPr id="14" name="Groupe 13">
            <a:extLst>
              <a:ext uri="{FF2B5EF4-FFF2-40B4-BE49-F238E27FC236}">
                <a16:creationId xmlns:a16="http://schemas.microsoft.com/office/drawing/2014/main" id="{DA0DF50C-15E0-F097-5CEE-9B35B31AF664}"/>
              </a:ext>
            </a:extLst>
          </p:cNvPr>
          <p:cNvGrpSpPr/>
          <p:nvPr/>
        </p:nvGrpSpPr>
        <p:grpSpPr>
          <a:xfrm>
            <a:off x="6284259" y="1731863"/>
            <a:ext cx="5251249" cy="4585552"/>
            <a:chOff x="6284259" y="1731863"/>
            <a:chExt cx="5251249" cy="4585552"/>
          </a:xfrm>
        </p:grpSpPr>
        <p:sp>
          <p:nvSpPr>
            <p:cNvPr id="7" name="Rectangle 6">
              <a:extLst>
                <a:ext uri="{FF2B5EF4-FFF2-40B4-BE49-F238E27FC236}">
                  <a16:creationId xmlns:a16="http://schemas.microsoft.com/office/drawing/2014/main" id="{5E681E8F-2BBB-E43E-9562-FF49C592306A}"/>
                </a:ext>
              </a:extLst>
            </p:cNvPr>
            <p:cNvSpPr/>
            <p:nvPr/>
          </p:nvSpPr>
          <p:spPr>
            <a:xfrm>
              <a:off x="6284259" y="1731863"/>
              <a:ext cx="5251249" cy="5424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4EA72E"/>
                  </a:solidFill>
                  <a:latin typeface="Calibri" panose="020F0502020204030204" pitchFamily="34" charset="0"/>
                  <a:ea typeface="Calibri" panose="020F0502020204030204" pitchFamily="34" charset="0"/>
                  <a:cs typeface="Calibri" panose="020F0502020204030204" pitchFamily="34" charset="0"/>
                </a:rPr>
                <a:t>Gestion durable des ressources</a:t>
              </a:r>
            </a:p>
          </p:txBody>
        </p:sp>
        <p:pic>
          <p:nvPicPr>
            <p:cNvPr id="6" name="Picture 2">
              <a:extLst>
                <a:ext uri="{FF2B5EF4-FFF2-40B4-BE49-F238E27FC236}">
                  <a16:creationId xmlns:a16="http://schemas.microsoft.com/office/drawing/2014/main" id="{2452963A-A2C6-FBF0-0230-094DF74ED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360608" y="2581835"/>
              <a:ext cx="5004078" cy="30314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CB2F4549-6554-FC58-C57B-1AA1600E8107}"/>
                </a:ext>
              </a:extLst>
            </p:cNvPr>
            <p:cNvSpPr txBox="1"/>
            <p:nvPr/>
          </p:nvSpPr>
          <p:spPr>
            <a:xfrm>
              <a:off x="6329587" y="5671084"/>
              <a:ext cx="5092776" cy="646331"/>
            </a:xfrm>
            <a:prstGeom prst="rect">
              <a:avLst/>
            </a:prstGeom>
            <a:solidFill>
              <a:srgbClr val="4EA72E"/>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Préservation des ressources naturelles.</a:t>
              </a:r>
            </a:p>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Réduction de la dégradation environnementale.</a:t>
              </a:r>
            </a:p>
          </p:txBody>
        </p:sp>
        <p:sp>
          <p:nvSpPr>
            <p:cNvPr id="25" name="Flèche : bas 24">
              <a:extLst>
                <a:ext uri="{FF2B5EF4-FFF2-40B4-BE49-F238E27FC236}">
                  <a16:creationId xmlns:a16="http://schemas.microsoft.com/office/drawing/2014/main" id="{C7A7DF3D-99CA-564A-5CA8-B0DA5E7F8E5E}"/>
                </a:ext>
              </a:extLst>
            </p:cNvPr>
            <p:cNvSpPr/>
            <p:nvPr/>
          </p:nvSpPr>
          <p:spPr>
            <a:xfrm>
              <a:off x="8508010" y="5281554"/>
              <a:ext cx="582706" cy="457200"/>
            </a:xfrm>
            <a:prstGeom prst="downArrow">
              <a:avLst/>
            </a:prstGeom>
            <a:solidFill>
              <a:srgbClr val="4EA7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C7D8CEDE-6A57-5A86-BA6B-0334EB4C4BAF}"/>
              </a:ext>
            </a:extLst>
          </p:cNvPr>
          <p:cNvGrpSpPr/>
          <p:nvPr/>
        </p:nvGrpSpPr>
        <p:grpSpPr>
          <a:xfrm>
            <a:off x="741029" y="1776686"/>
            <a:ext cx="4999547" cy="4539055"/>
            <a:chOff x="741029" y="1776686"/>
            <a:chExt cx="4999547" cy="4539055"/>
          </a:xfrm>
        </p:grpSpPr>
        <p:sp>
          <p:nvSpPr>
            <p:cNvPr id="4" name="Rectangle 3">
              <a:extLst>
                <a:ext uri="{FF2B5EF4-FFF2-40B4-BE49-F238E27FC236}">
                  <a16:creationId xmlns:a16="http://schemas.microsoft.com/office/drawing/2014/main" id="{200F4B50-BAC3-A585-5B25-DB40A966922F}"/>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rgbClr val="C00000"/>
                  </a:solidFill>
                  <a:latin typeface="Calibri" panose="020F0502020204030204" pitchFamily="34" charset="0"/>
                  <a:ea typeface="Calibri" panose="020F0502020204030204" pitchFamily="34" charset="0"/>
                  <a:cs typeface="Calibri" panose="020F0502020204030204" pitchFamily="34" charset="0"/>
                </a:rPr>
                <a:t>Surexploitation des ressources naturelles</a:t>
              </a:r>
            </a:p>
          </p:txBody>
        </p:sp>
        <p:sp>
          <p:nvSpPr>
            <p:cNvPr id="3" name="ZoneTexte 2">
              <a:extLst>
                <a:ext uri="{FF2B5EF4-FFF2-40B4-BE49-F238E27FC236}">
                  <a16:creationId xmlns:a16="http://schemas.microsoft.com/office/drawing/2014/main" id="{6913E879-65FE-FF5D-DE8B-C1286CE79FB5}"/>
                </a:ext>
              </a:extLst>
            </p:cNvPr>
            <p:cNvSpPr txBox="1"/>
            <p:nvPr/>
          </p:nvSpPr>
          <p:spPr>
            <a:xfrm>
              <a:off x="741029" y="5669410"/>
              <a:ext cx="4991734" cy="646331"/>
            </a:xfrm>
            <a:prstGeom prst="rect">
              <a:avLst/>
            </a:prstGeom>
            <a:solidFill>
              <a:srgbClr val="C00000"/>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Épuisement des ressources naturelles.</a:t>
              </a:r>
            </a:p>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Dégradation des écosystèmes</a:t>
              </a:r>
            </a:p>
          </p:txBody>
        </p:sp>
        <p:sp>
          <p:nvSpPr>
            <p:cNvPr id="12" name="Rectangle 11">
              <a:extLst>
                <a:ext uri="{FF2B5EF4-FFF2-40B4-BE49-F238E27FC236}">
                  <a16:creationId xmlns:a16="http://schemas.microsoft.com/office/drawing/2014/main" id="{CD1B5211-816A-46BB-B840-A0EDEE9A4D56}"/>
                </a:ext>
              </a:extLst>
            </p:cNvPr>
            <p:cNvSpPr/>
            <p:nvPr/>
          </p:nvSpPr>
          <p:spPr>
            <a:xfrm>
              <a:off x="776690" y="2557563"/>
              <a:ext cx="4963886" cy="30446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bas 26">
              <a:extLst>
                <a:ext uri="{FF2B5EF4-FFF2-40B4-BE49-F238E27FC236}">
                  <a16:creationId xmlns:a16="http://schemas.microsoft.com/office/drawing/2014/main" id="{5DA86013-979E-182C-3166-C783E5904760}"/>
                </a:ext>
              </a:extLst>
            </p:cNvPr>
            <p:cNvSpPr/>
            <p:nvPr/>
          </p:nvSpPr>
          <p:spPr>
            <a:xfrm>
              <a:off x="2919452" y="5279880"/>
              <a:ext cx="582706" cy="457200"/>
            </a:xfrm>
            <a:prstGeom prst="downArrow">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7" name="Titre 1">
            <a:extLst>
              <a:ext uri="{FF2B5EF4-FFF2-40B4-BE49-F238E27FC236}">
                <a16:creationId xmlns:a16="http://schemas.microsoft.com/office/drawing/2014/main" id="{27855238-A15B-9F8F-E483-8666A1303E11}"/>
              </a:ext>
            </a:extLst>
          </p:cNvPr>
          <p:cNvSpPr txBox="1">
            <a:spLocks/>
          </p:cNvSpPr>
          <p:nvPr/>
        </p:nvSpPr>
        <p:spPr>
          <a:xfrm>
            <a:off x="980674" y="477286"/>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dirty="0">
                <a:solidFill>
                  <a:schemeClr val="tx1">
                    <a:lumMod val="50000"/>
                    <a:lumOff val="50000"/>
                  </a:schemeClr>
                </a:solidFill>
              </a:rPr>
              <a:t>Pour les impacts de la surexploitation des ressources naturelles ainsi que la gestion durable des ressources, on cite :</a:t>
            </a:r>
          </a:p>
        </p:txBody>
      </p:sp>
    </p:spTree>
    <p:extLst>
      <p:ext uri="{BB962C8B-B14F-4D97-AF65-F5344CB8AC3E}">
        <p14:creationId xmlns:p14="http://schemas.microsoft.com/office/powerpoint/2010/main" val="65907598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22ABA-FD52-B843-C1BB-CDCAF311C42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F73475-A35B-D3CB-8821-B7C70839829B}"/>
              </a:ext>
            </a:extLst>
          </p:cNvPr>
          <p:cNvSpPr>
            <a:spLocks noGrp="1"/>
          </p:cNvSpPr>
          <p:nvPr>
            <p:ph type="title"/>
          </p:nvPr>
        </p:nvSpPr>
        <p:spPr>
          <a:xfrm>
            <a:off x="889234" y="609366"/>
            <a:ext cx="10277091" cy="267549"/>
          </a:xfrm>
        </p:spPr>
        <p:txBody>
          <a:bodyPr/>
          <a:lstStyle/>
          <a:p>
            <a:r>
              <a:rPr lang="fr-FR" noProof="0" dirty="0">
                <a:solidFill>
                  <a:schemeClr val="tx1">
                    <a:lumMod val="50000"/>
                    <a:lumOff val="50000"/>
                  </a:schemeClr>
                </a:solidFill>
              </a:rPr>
              <a:t>Et en termine avec </a:t>
            </a:r>
            <a:r>
              <a:rPr lang="fr-FR" dirty="0">
                <a:solidFill>
                  <a:schemeClr val="tx1">
                    <a:lumMod val="50000"/>
                    <a:lumOff val="50000"/>
                  </a:schemeClr>
                </a:solidFill>
              </a:rPr>
              <a:t>le dernier phénomène qui </a:t>
            </a:r>
            <a:r>
              <a:rPr lang="fr-FR" noProof="0" dirty="0">
                <a:solidFill>
                  <a:schemeClr val="tx1">
                    <a:lumMod val="50000"/>
                    <a:lumOff val="50000"/>
                  </a:schemeClr>
                </a:solidFill>
              </a:rPr>
              <a:t>est : </a:t>
            </a:r>
            <a:r>
              <a:rPr lang="fr-FR" dirty="0">
                <a:solidFill>
                  <a:schemeClr val="tx1">
                    <a:lumMod val="50000"/>
                    <a:lumOff val="50000"/>
                  </a:schemeClr>
                </a:solidFill>
              </a:rPr>
              <a:t>le manque de sensibilisation des citoyens.</a:t>
            </a:r>
            <a:br>
              <a:rPr lang="fr-FR" i="1" dirty="0">
                <a:solidFill>
                  <a:srgbClr val="C00000"/>
                </a:solidFill>
                <a:ea typeface="Calibri" panose="020F0502020204030204" pitchFamily="34" charset="0"/>
              </a:rPr>
            </a:br>
            <a:endParaRPr lang="fr-FR" noProof="0" dirty="0">
              <a:solidFill>
                <a:schemeClr val="tx1">
                  <a:lumMod val="50000"/>
                  <a:lumOff val="50000"/>
                </a:schemeClr>
              </a:solidFill>
            </a:endParaRPr>
          </a:p>
        </p:txBody>
      </p:sp>
      <p:pic>
        <p:nvPicPr>
          <p:cNvPr id="9" name="Google Shape;289;p51">
            <a:extLst>
              <a:ext uri="{FF2B5EF4-FFF2-40B4-BE49-F238E27FC236}">
                <a16:creationId xmlns:a16="http://schemas.microsoft.com/office/drawing/2014/main" id="{D87A16D4-52FB-927E-DA9D-2FE0FD7C2BBE}"/>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5418B875-76E8-F609-532D-0A528D604E51}"/>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200" b="1" dirty="0">
                <a:latin typeface="Calibri" panose="020F0502020204030204" pitchFamily="34" charset="0"/>
                <a:ea typeface="Calibri" panose="020F0502020204030204" pitchFamily="34" charset="0"/>
                <a:cs typeface="Calibri" panose="020F0502020204030204" pitchFamily="34" charset="0"/>
              </a:rPr>
              <a:t>6</a:t>
            </a:r>
            <a:endParaRPr lang="fr-FR" sz="32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8" name="ZoneTexte 7">
            <a:extLst>
              <a:ext uri="{FF2B5EF4-FFF2-40B4-BE49-F238E27FC236}">
                <a16:creationId xmlns:a16="http://schemas.microsoft.com/office/drawing/2014/main" id="{48E0808F-31F7-F415-B134-4CA72D634A9D}"/>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Le phénomène qui menace la biodiversité.</a:t>
            </a:r>
            <a:endParaRPr lang="fr-FR" sz="1600" i="1" noProof="0" dirty="0"/>
          </a:p>
        </p:txBody>
      </p:sp>
      <p:sp>
        <p:nvSpPr>
          <p:cNvPr id="23" name="ZoneTexte 22">
            <a:extLst>
              <a:ext uri="{FF2B5EF4-FFF2-40B4-BE49-F238E27FC236}">
                <a16:creationId xmlns:a16="http://schemas.microsoft.com/office/drawing/2014/main" id="{A2A0A6DE-407A-3D70-481F-91722311DF57}"/>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La pratique qui conserve la biodiversité.</a:t>
            </a:r>
          </a:p>
        </p:txBody>
      </p:sp>
      <p:grpSp>
        <p:nvGrpSpPr>
          <p:cNvPr id="3" name="Groupe 2">
            <a:extLst>
              <a:ext uri="{FF2B5EF4-FFF2-40B4-BE49-F238E27FC236}">
                <a16:creationId xmlns:a16="http://schemas.microsoft.com/office/drawing/2014/main" id="{EA8AE64E-DA74-FCCD-D9FF-48BA6C8A1037}"/>
              </a:ext>
            </a:extLst>
          </p:cNvPr>
          <p:cNvGrpSpPr/>
          <p:nvPr/>
        </p:nvGrpSpPr>
        <p:grpSpPr>
          <a:xfrm>
            <a:off x="776888" y="1776686"/>
            <a:ext cx="4999547" cy="4485266"/>
            <a:chOff x="776888" y="1776686"/>
            <a:chExt cx="4999547" cy="4485266"/>
          </a:xfrm>
        </p:grpSpPr>
        <p:sp>
          <p:nvSpPr>
            <p:cNvPr id="17" name="ZoneTexte 16">
              <a:extLst>
                <a:ext uri="{FF2B5EF4-FFF2-40B4-BE49-F238E27FC236}">
                  <a16:creationId xmlns:a16="http://schemas.microsoft.com/office/drawing/2014/main" id="{8D75C9D3-9516-D9BF-F04C-57BC0FA01C65}"/>
                </a:ext>
              </a:extLst>
            </p:cNvPr>
            <p:cNvSpPr txBox="1"/>
            <p:nvPr/>
          </p:nvSpPr>
          <p:spPr>
            <a:xfrm>
              <a:off x="776888" y="5615621"/>
              <a:ext cx="4991734"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Certaines personnes ne respectent pas l’environnement par manque d’information.</a:t>
              </a:r>
            </a:p>
          </p:txBody>
        </p:sp>
        <p:sp>
          <p:nvSpPr>
            <p:cNvPr id="26" name="Rectangle 25">
              <a:extLst>
                <a:ext uri="{FF2B5EF4-FFF2-40B4-BE49-F238E27FC236}">
                  <a16:creationId xmlns:a16="http://schemas.microsoft.com/office/drawing/2014/main" id="{8D38A55D-DCB6-B914-920F-36FEBDE4384B}"/>
                </a:ext>
              </a:extLst>
            </p:cNvPr>
            <p:cNvSpPr/>
            <p:nvPr/>
          </p:nvSpPr>
          <p:spPr>
            <a:xfrm>
              <a:off x="812549" y="2503774"/>
              <a:ext cx="4963886" cy="3044651"/>
            </a:xfrm>
            <a:prstGeom prst="rect">
              <a:avLst/>
            </a:prstGeom>
            <a:blipFill dpi="0" rotWithShape="1">
              <a:blip r:embed="rId3">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792F5875-F869-2B3C-79D0-8487A3742E47}"/>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200" b="1" i="1" dirty="0">
                  <a:solidFill>
                    <a:schemeClr val="tx1"/>
                  </a:solidFill>
                  <a:latin typeface="Calibri" panose="020F0502020204030204" pitchFamily="34" charset="0"/>
                  <a:ea typeface="Calibri" panose="020F0502020204030204" pitchFamily="34" charset="0"/>
                  <a:cs typeface="Calibri" panose="020F0502020204030204" pitchFamily="34" charset="0"/>
                </a:rPr>
                <a:t>Manque de sensibilisation des citoyens</a:t>
              </a:r>
              <a:endParaRPr lang="fr-FR" sz="3200" b="1" i="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 name="Groupe 5">
            <a:extLst>
              <a:ext uri="{FF2B5EF4-FFF2-40B4-BE49-F238E27FC236}">
                <a16:creationId xmlns:a16="http://schemas.microsoft.com/office/drawing/2014/main" id="{8B9D956D-B27B-2649-FDC8-37B346DACBFE}"/>
              </a:ext>
            </a:extLst>
          </p:cNvPr>
          <p:cNvGrpSpPr/>
          <p:nvPr/>
        </p:nvGrpSpPr>
        <p:grpSpPr>
          <a:xfrm>
            <a:off x="6203092" y="1731863"/>
            <a:ext cx="5436973" cy="4531763"/>
            <a:chOff x="6203092" y="1731863"/>
            <a:chExt cx="5436973" cy="4531763"/>
          </a:xfrm>
        </p:grpSpPr>
        <p:pic>
          <p:nvPicPr>
            <p:cNvPr id="22" name="Picture 2">
              <a:extLst>
                <a:ext uri="{FF2B5EF4-FFF2-40B4-BE49-F238E27FC236}">
                  <a16:creationId xmlns:a16="http://schemas.microsoft.com/office/drawing/2014/main" id="{37100FBC-008B-D19E-56EE-CA5C03D98B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310366" y="2510118"/>
              <a:ext cx="5134708" cy="30493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4" name="ZoneTexte 23">
              <a:extLst>
                <a:ext uri="{FF2B5EF4-FFF2-40B4-BE49-F238E27FC236}">
                  <a16:creationId xmlns:a16="http://schemas.microsoft.com/office/drawing/2014/main" id="{66D8F892-AE4D-0E34-C974-8E7E35D6E91C}"/>
                </a:ext>
              </a:extLst>
            </p:cNvPr>
            <p:cNvSpPr txBox="1"/>
            <p:nvPr/>
          </p:nvSpPr>
          <p:spPr>
            <a:xfrm>
              <a:off x="6365446" y="5617295"/>
              <a:ext cx="5092776" cy="646331"/>
            </a:xfrm>
            <a:prstGeom prst="rect">
              <a:avLst/>
            </a:prstGeom>
            <a:solidFill>
              <a:schemeClr val="tx1"/>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Information et éducation des citoyens pour protéger la nature et la biodiversité.</a:t>
              </a:r>
            </a:p>
          </p:txBody>
        </p:sp>
        <p:sp>
          <p:nvSpPr>
            <p:cNvPr id="7" name="Rectangle 6">
              <a:extLst>
                <a:ext uri="{FF2B5EF4-FFF2-40B4-BE49-F238E27FC236}">
                  <a16:creationId xmlns:a16="http://schemas.microsoft.com/office/drawing/2014/main" id="{8B16CE46-9AC5-C5DA-EF4E-BF00285CD917}"/>
                </a:ext>
              </a:extLst>
            </p:cNvPr>
            <p:cNvSpPr/>
            <p:nvPr/>
          </p:nvSpPr>
          <p:spPr>
            <a:xfrm>
              <a:off x="6203092" y="1731863"/>
              <a:ext cx="5436973"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600" b="1" i="1" dirty="0">
                  <a:solidFill>
                    <a:schemeClr val="tx1"/>
                  </a:solidFill>
                  <a:latin typeface="Calibri" panose="020F0502020204030204" pitchFamily="34" charset="0"/>
                  <a:ea typeface="Calibri" panose="020F0502020204030204" pitchFamily="34" charset="0"/>
                  <a:cs typeface="Calibri" panose="020F0502020204030204" pitchFamily="34" charset="0"/>
                </a:rPr>
                <a:t>Sensibilisation des citoyens</a:t>
              </a:r>
            </a:p>
          </p:txBody>
        </p:sp>
      </p:grpSp>
    </p:spTree>
    <p:extLst>
      <p:ext uri="{BB962C8B-B14F-4D97-AF65-F5344CB8AC3E}">
        <p14:creationId xmlns:p14="http://schemas.microsoft.com/office/powerpoint/2010/main" val="183522741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48C59-040F-3790-AC53-DC126DA27BEC}"/>
            </a:ext>
          </a:extLst>
        </p:cNvPr>
        <p:cNvGrpSpPr/>
        <p:nvPr/>
      </p:nvGrpSpPr>
      <p:grpSpPr>
        <a:xfrm>
          <a:off x="0" y="0"/>
          <a:ext cx="0" cy="0"/>
          <a:chOff x="0" y="0"/>
          <a:chExt cx="0" cy="0"/>
        </a:xfrm>
      </p:grpSpPr>
      <p:pic>
        <p:nvPicPr>
          <p:cNvPr id="9" name="Google Shape;289;p51">
            <a:extLst>
              <a:ext uri="{FF2B5EF4-FFF2-40B4-BE49-F238E27FC236}">
                <a16:creationId xmlns:a16="http://schemas.microsoft.com/office/drawing/2014/main" id="{48C1BDB6-A807-697A-8476-34B7B74B75EF}"/>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10" name="Ellipse 9">
            <a:extLst>
              <a:ext uri="{FF2B5EF4-FFF2-40B4-BE49-F238E27FC236}">
                <a16:creationId xmlns:a16="http://schemas.microsoft.com/office/drawing/2014/main" id="{BF025CA4-9FDD-6C8B-BC32-8501E8D6BED4}"/>
              </a:ext>
            </a:extLst>
          </p:cNvPr>
          <p:cNvSpPr/>
          <p:nvPr/>
        </p:nvSpPr>
        <p:spPr>
          <a:xfrm>
            <a:off x="5811256" y="1114200"/>
            <a:ext cx="555144" cy="540000"/>
          </a:xfrm>
          <a:prstGeom prst="ellipse">
            <a:avLst/>
          </a:prstGeom>
          <a:solidFill>
            <a:schemeClr val="tx1"/>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6</a:t>
            </a:r>
          </a:p>
        </p:txBody>
      </p:sp>
      <p:sp>
        <p:nvSpPr>
          <p:cNvPr id="8" name="ZoneTexte 7">
            <a:extLst>
              <a:ext uri="{FF2B5EF4-FFF2-40B4-BE49-F238E27FC236}">
                <a16:creationId xmlns:a16="http://schemas.microsoft.com/office/drawing/2014/main" id="{9FE8EDBE-FC62-8D1C-FDCD-1C11A23DA8A7}"/>
              </a:ext>
            </a:extLst>
          </p:cNvPr>
          <p:cNvSpPr txBox="1"/>
          <p:nvPr/>
        </p:nvSpPr>
        <p:spPr>
          <a:xfrm>
            <a:off x="794816" y="1234934"/>
            <a:ext cx="4991667" cy="360000"/>
          </a:xfrm>
          <a:prstGeom prst="roundRect">
            <a:avLst>
              <a:gd name="adj" fmla="val 3583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du phénomène sur la biodiversité.</a:t>
            </a:r>
          </a:p>
        </p:txBody>
      </p:sp>
      <p:sp>
        <p:nvSpPr>
          <p:cNvPr id="23" name="ZoneTexte 22">
            <a:extLst>
              <a:ext uri="{FF2B5EF4-FFF2-40B4-BE49-F238E27FC236}">
                <a16:creationId xmlns:a16="http://schemas.microsoft.com/office/drawing/2014/main" id="{53BAC448-85D4-614C-CC9B-04723E6CA97E}"/>
              </a:ext>
            </a:extLst>
          </p:cNvPr>
          <p:cNvSpPr txBox="1"/>
          <p:nvPr/>
        </p:nvSpPr>
        <p:spPr>
          <a:xfrm>
            <a:off x="6383374" y="1236608"/>
            <a:ext cx="5127812" cy="360000"/>
          </a:xfrm>
          <a:prstGeom prst="roundRect">
            <a:avLst>
              <a:gd name="adj" fmla="val 35835"/>
            </a:avLst>
          </a:prstGeom>
          <a:solidFill>
            <a:srgbClr val="4EA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1600" i="1" dirty="0"/>
              <a:t>L’impact de la pratique sur la biodiversité.</a:t>
            </a:r>
          </a:p>
        </p:txBody>
      </p:sp>
      <p:grpSp>
        <p:nvGrpSpPr>
          <p:cNvPr id="14" name="Groupe 13">
            <a:extLst>
              <a:ext uri="{FF2B5EF4-FFF2-40B4-BE49-F238E27FC236}">
                <a16:creationId xmlns:a16="http://schemas.microsoft.com/office/drawing/2014/main" id="{B8628EB7-47E0-428D-F47A-BE7D878DDD99}"/>
              </a:ext>
            </a:extLst>
          </p:cNvPr>
          <p:cNvGrpSpPr/>
          <p:nvPr/>
        </p:nvGrpSpPr>
        <p:grpSpPr>
          <a:xfrm>
            <a:off x="6284259" y="1731863"/>
            <a:ext cx="5138104" cy="4585552"/>
            <a:chOff x="6284259" y="1731863"/>
            <a:chExt cx="5138104" cy="4585552"/>
          </a:xfrm>
        </p:grpSpPr>
        <p:sp>
          <p:nvSpPr>
            <p:cNvPr id="7" name="Rectangle 6">
              <a:extLst>
                <a:ext uri="{FF2B5EF4-FFF2-40B4-BE49-F238E27FC236}">
                  <a16:creationId xmlns:a16="http://schemas.microsoft.com/office/drawing/2014/main" id="{56C67C7E-99EC-BA3B-5AE6-AB16B39BDBF5}"/>
                </a:ext>
              </a:extLst>
            </p:cNvPr>
            <p:cNvSpPr/>
            <p:nvPr/>
          </p:nvSpPr>
          <p:spPr>
            <a:xfrm>
              <a:off x="6284259" y="1731863"/>
              <a:ext cx="5136776"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200" b="1" i="1" dirty="0">
                  <a:solidFill>
                    <a:srgbClr val="4EA72E"/>
                  </a:solidFill>
                  <a:latin typeface="Calibri" panose="020F0502020204030204" pitchFamily="34" charset="0"/>
                  <a:ea typeface="Calibri" panose="020F0502020204030204" pitchFamily="34" charset="0"/>
                  <a:cs typeface="Calibri" panose="020F0502020204030204" pitchFamily="34" charset="0"/>
                </a:rPr>
                <a:t>Sensibilisation des citoyens</a:t>
              </a:r>
            </a:p>
          </p:txBody>
        </p:sp>
        <p:pic>
          <p:nvPicPr>
            <p:cNvPr id="6" name="Picture 2">
              <a:extLst>
                <a:ext uri="{FF2B5EF4-FFF2-40B4-BE49-F238E27FC236}">
                  <a16:creationId xmlns:a16="http://schemas.microsoft.com/office/drawing/2014/main" id="{1E5E7C56-D388-00AF-5D24-5998B5634B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420897" y="2461847"/>
              <a:ext cx="4923692" cy="31514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08001F7-8F0B-0D70-5E48-78DB28E4451C}"/>
                </a:ext>
              </a:extLst>
            </p:cNvPr>
            <p:cNvSpPr txBox="1"/>
            <p:nvPr/>
          </p:nvSpPr>
          <p:spPr>
            <a:xfrm>
              <a:off x="6329587" y="5671084"/>
              <a:ext cx="5092776" cy="646331"/>
            </a:xfrm>
            <a:prstGeom prst="rect">
              <a:avLst/>
            </a:prstGeom>
            <a:solidFill>
              <a:srgbClr val="4EA72E"/>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Restauration des habitats naturels.</a:t>
              </a:r>
              <a:b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 Augmentation du nombre d’espèces.</a:t>
              </a:r>
            </a:p>
          </p:txBody>
        </p:sp>
        <p:sp>
          <p:nvSpPr>
            <p:cNvPr id="25" name="Flèche : bas 24">
              <a:extLst>
                <a:ext uri="{FF2B5EF4-FFF2-40B4-BE49-F238E27FC236}">
                  <a16:creationId xmlns:a16="http://schemas.microsoft.com/office/drawing/2014/main" id="{24A728F0-5B76-4E73-EE25-B82B6DE56559}"/>
                </a:ext>
              </a:extLst>
            </p:cNvPr>
            <p:cNvSpPr/>
            <p:nvPr/>
          </p:nvSpPr>
          <p:spPr>
            <a:xfrm>
              <a:off x="8508010" y="5281554"/>
              <a:ext cx="582706" cy="457200"/>
            </a:xfrm>
            <a:prstGeom prst="downArrow">
              <a:avLst/>
            </a:prstGeom>
            <a:solidFill>
              <a:srgbClr val="4EA72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6AF28F3F-F9EE-2FD8-8B1C-918732AC2BDD}"/>
              </a:ext>
            </a:extLst>
          </p:cNvPr>
          <p:cNvGrpSpPr/>
          <p:nvPr/>
        </p:nvGrpSpPr>
        <p:grpSpPr>
          <a:xfrm>
            <a:off x="741029" y="1776686"/>
            <a:ext cx="4999547" cy="4539055"/>
            <a:chOff x="741029" y="1776686"/>
            <a:chExt cx="4999547" cy="4539055"/>
          </a:xfrm>
        </p:grpSpPr>
        <p:sp>
          <p:nvSpPr>
            <p:cNvPr id="4" name="Rectangle 3">
              <a:extLst>
                <a:ext uri="{FF2B5EF4-FFF2-40B4-BE49-F238E27FC236}">
                  <a16:creationId xmlns:a16="http://schemas.microsoft.com/office/drawing/2014/main" id="{AA4F99EA-FE17-E14F-BBDB-0347B2C748E1}"/>
                </a:ext>
              </a:extLst>
            </p:cNvPr>
            <p:cNvSpPr/>
            <p:nvPr/>
          </p:nvSpPr>
          <p:spPr>
            <a:xfrm>
              <a:off x="779929" y="1776686"/>
              <a:ext cx="4831977" cy="572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3200" b="1" i="1" dirty="0">
                  <a:solidFill>
                    <a:srgbClr val="C00000"/>
                  </a:solidFill>
                  <a:latin typeface="Calibri" panose="020F0502020204030204" pitchFamily="34" charset="0"/>
                  <a:ea typeface="Calibri" panose="020F0502020204030204" pitchFamily="34" charset="0"/>
                  <a:cs typeface="Calibri" panose="020F0502020204030204" pitchFamily="34" charset="0"/>
                </a:rPr>
                <a:t>Manque de sensibilisation des citoyens</a:t>
              </a:r>
            </a:p>
          </p:txBody>
        </p:sp>
        <p:sp>
          <p:nvSpPr>
            <p:cNvPr id="3" name="ZoneTexte 2">
              <a:extLst>
                <a:ext uri="{FF2B5EF4-FFF2-40B4-BE49-F238E27FC236}">
                  <a16:creationId xmlns:a16="http://schemas.microsoft.com/office/drawing/2014/main" id="{CE6E287A-A74E-69C8-E0AF-E4B2F2253F7B}"/>
                </a:ext>
              </a:extLst>
            </p:cNvPr>
            <p:cNvSpPr txBox="1"/>
            <p:nvPr/>
          </p:nvSpPr>
          <p:spPr>
            <a:xfrm>
              <a:off x="741029" y="5669410"/>
              <a:ext cx="4991734" cy="646331"/>
            </a:xfrm>
            <a:prstGeom prst="rect">
              <a:avLst/>
            </a:prstGeom>
            <a:solidFill>
              <a:srgbClr val="C00000"/>
            </a:solidFill>
            <a:effectLst>
              <a:softEdge rad="63500"/>
            </a:effectLst>
          </p:spPr>
          <p:txBody>
            <a:bodyPr wrap="square">
              <a:spAutoFit/>
            </a:bodyPr>
            <a:lstStyle/>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Pollution et destruction des habitats naturels.</a:t>
              </a:r>
              <a:endParaRPr lang="ar-MA"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gn="ctr"/>
              <a:r>
                <a:rPr lang="fr-FR" b="1" dirty="0">
                  <a:solidFill>
                    <a:schemeClr val="bg1"/>
                  </a:solidFill>
                  <a:latin typeface="Calibri" panose="020F0502020204030204" pitchFamily="34" charset="0"/>
                  <a:ea typeface="Calibri" panose="020F0502020204030204" pitchFamily="34" charset="0"/>
                  <a:cs typeface="Calibri" panose="020F0502020204030204" pitchFamily="34" charset="0"/>
                </a:rPr>
                <a:t>Mauvaise gestion des ressources naturelles.</a:t>
              </a:r>
            </a:p>
          </p:txBody>
        </p:sp>
        <p:sp>
          <p:nvSpPr>
            <p:cNvPr id="12" name="Rectangle 11">
              <a:extLst>
                <a:ext uri="{FF2B5EF4-FFF2-40B4-BE49-F238E27FC236}">
                  <a16:creationId xmlns:a16="http://schemas.microsoft.com/office/drawing/2014/main" id="{A91BE2F8-0F12-1044-3F39-3A134F69A0FA}"/>
                </a:ext>
              </a:extLst>
            </p:cNvPr>
            <p:cNvSpPr/>
            <p:nvPr/>
          </p:nvSpPr>
          <p:spPr>
            <a:xfrm>
              <a:off x="776690" y="2557563"/>
              <a:ext cx="4963886" cy="30446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Flèche : bas 26">
              <a:extLst>
                <a:ext uri="{FF2B5EF4-FFF2-40B4-BE49-F238E27FC236}">
                  <a16:creationId xmlns:a16="http://schemas.microsoft.com/office/drawing/2014/main" id="{C5CEAB02-AAC4-D847-863B-C4B129F486DB}"/>
                </a:ext>
              </a:extLst>
            </p:cNvPr>
            <p:cNvSpPr/>
            <p:nvPr/>
          </p:nvSpPr>
          <p:spPr>
            <a:xfrm>
              <a:off x="2919452" y="5279880"/>
              <a:ext cx="582706" cy="457200"/>
            </a:xfrm>
            <a:prstGeom prst="downArrow">
              <a:avLst/>
            </a:prstGeom>
            <a:solidFill>
              <a:srgbClr val="C0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8" name="Titre 1">
            <a:extLst>
              <a:ext uri="{FF2B5EF4-FFF2-40B4-BE49-F238E27FC236}">
                <a16:creationId xmlns:a16="http://schemas.microsoft.com/office/drawing/2014/main" id="{8DF14C71-306A-E808-58A5-7D4DA15F4A83}"/>
              </a:ext>
            </a:extLst>
          </p:cNvPr>
          <p:cNvSpPr txBox="1">
            <a:spLocks/>
          </p:cNvSpPr>
          <p:nvPr/>
        </p:nvSpPr>
        <p:spPr>
          <a:xfrm>
            <a:off x="980674" y="477286"/>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dirty="0">
                <a:solidFill>
                  <a:schemeClr val="tx1">
                    <a:lumMod val="50000"/>
                    <a:lumOff val="50000"/>
                  </a:schemeClr>
                </a:solidFill>
              </a:rPr>
              <a:t>Pour les impacts du manque de sensibilisation des citoyens ainsi que leur sensibilisation, on cite :</a:t>
            </a:r>
          </a:p>
        </p:txBody>
      </p:sp>
    </p:spTree>
    <p:extLst>
      <p:ext uri="{BB962C8B-B14F-4D97-AF65-F5344CB8AC3E}">
        <p14:creationId xmlns:p14="http://schemas.microsoft.com/office/powerpoint/2010/main" val="6477136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49F07-1C6A-120A-E556-E12CEF234E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051DDA-82B4-280D-7592-118B7A4D81D0}"/>
              </a:ext>
            </a:extLst>
          </p:cNvPr>
          <p:cNvSpPr>
            <a:spLocks noGrp="1"/>
          </p:cNvSpPr>
          <p:nvPr>
            <p:ph type="title"/>
          </p:nvPr>
        </p:nvSpPr>
        <p:spPr>
          <a:xfrm>
            <a:off x="1021314" y="402342"/>
            <a:ext cx="10277091" cy="267549"/>
          </a:xfrm>
        </p:spPr>
        <p:txBody>
          <a:bodyPr/>
          <a:lstStyle/>
          <a:p>
            <a:r>
              <a:rPr lang="fr-FR" noProof="0" dirty="0">
                <a:solidFill>
                  <a:schemeClr val="tx1">
                    <a:lumMod val="50000"/>
                    <a:lumOff val="50000"/>
                  </a:schemeClr>
                </a:solidFill>
              </a:rPr>
              <a:t>On récapitule.</a:t>
            </a:r>
          </a:p>
        </p:txBody>
      </p:sp>
      <p:pic>
        <p:nvPicPr>
          <p:cNvPr id="9" name="Google Shape;289;p51">
            <a:extLst>
              <a:ext uri="{FF2B5EF4-FFF2-40B4-BE49-F238E27FC236}">
                <a16:creationId xmlns:a16="http://schemas.microsoft.com/office/drawing/2014/main" id="{0E11918F-8378-3652-8033-372D3554F2CB}"/>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grpSp>
        <p:nvGrpSpPr>
          <p:cNvPr id="15" name="Groupe 14">
            <a:extLst>
              <a:ext uri="{FF2B5EF4-FFF2-40B4-BE49-F238E27FC236}">
                <a16:creationId xmlns:a16="http://schemas.microsoft.com/office/drawing/2014/main" id="{6BFEA80A-E734-C021-4EC7-F793339F5A1E}"/>
              </a:ext>
            </a:extLst>
          </p:cNvPr>
          <p:cNvGrpSpPr/>
          <p:nvPr/>
        </p:nvGrpSpPr>
        <p:grpSpPr>
          <a:xfrm>
            <a:off x="411392" y="1367114"/>
            <a:ext cx="6230568" cy="540000"/>
            <a:chOff x="2487236" y="1054559"/>
            <a:chExt cx="6230568" cy="540000"/>
          </a:xfrm>
          <a:effectLst>
            <a:outerShdw blurRad="1181100" algn="ctr" rotWithShape="0">
              <a:srgbClr val="000000">
                <a:alpha val="0"/>
              </a:srgbClr>
            </a:outerShdw>
          </a:effectLst>
        </p:grpSpPr>
        <p:sp>
          <p:nvSpPr>
            <p:cNvPr id="16" name="ZoneTexte 15">
              <a:extLst>
                <a:ext uri="{FF2B5EF4-FFF2-40B4-BE49-F238E27FC236}">
                  <a16:creationId xmlns:a16="http://schemas.microsoft.com/office/drawing/2014/main" id="{F703A393-A546-2569-78A6-A7F560A7DE49}"/>
                </a:ext>
              </a:extLst>
            </p:cNvPr>
            <p:cNvSpPr txBox="1"/>
            <p:nvPr/>
          </p:nvSpPr>
          <p:spPr>
            <a:xfrm>
              <a:off x="2683444" y="1062949"/>
              <a:ext cx="6034360"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Reboisement</a:t>
              </a:r>
            </a:p>
          </p:txBody>
        </p:sp>
        <p:sp>
          <p:nvSpPr>
            <p:cNvPr id="17" name="Ellipse 16">
              <a:extLst>
                <a:ext uri="{FF2B5EF4-FFF2-40B4-BE49-F238E27FC236}">
                  <a16:creationId xmlns:a16="http://schemas.microsoft.com/office/drawing/2014/main" id="{8CFEDD84-5092-42DA-7C9C-66480DEDE313}"/>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21" name="Groupe 20">
            <a:extLst>
              <a:ext uri="{FF2B5EF4-FFF2-40B4-BE49-F238E27FC236}">
                <a16:creationId xmlns:a16="http://schemas.microsoft.com/office/drawing/2014/main" id="{75ACA78D-031E-B3D4-C974-95EFBE78BE0B}"/>
              </a:ext>
            </a:extLst>
          </p:cNvPr>
          <p:cNvGrpSpPr/>
          <p:nvPr/>
        </p:nvGrpSpPr>
        <p:grpSpPr>
          <a:xfrm>
            <a:off x="6919162" y="1304255"/>
            <a:ext cx="1660607" cy="4987635"/>
            <a:chOff x="5100411" y="2967790"/>
            <a:chExt cx="1075800" cy="2695575"/>
          </a:xfrm>
        </p:grpSpPr>
        <p:sp>
          <p:nvSpPr>
            <p:cNvPr id="22" name="Accolade fermante 21">
              <a:extLst>
                <a:ext uri="{FF2B5EF4-FFF2-40B4-BE49-F238E27FC236}">
                  <a16:creationId xmlns:a16="http://schemas.microsoft.com/office/drawing/2014/main" id="{2B2E203B-F91F-A810-592C-E1EA96EA45AF}"/>
                </a:ext>
              </a:extLst>
            </p:cNvPr>
            <p:cNvSpPr/>
            <p:nvPr/>
          </p:nvSpPr>
          <p:spPr>
            <a:xfrm>
              <a:off x="5100411" y="2967790"/>
              <a:ext cx="437148" cy="2695575"/>
            </a:xfrm>
            <a:prstGeom prst="rightBrace">
              <a:avLst>
                <a:gd name="adj1" fmla="val 47283"/>
                <a:gd name="adj2" fmla="val 50000"/>
              </a:avLst>
            </a:prstGeom>
            <a:ln w="19050"/>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23" name="Flèche : droite 22">
              <a:extLst>
                <a:ext uri="{FF2B5EF4-FFF2-40B4-BE49-F238E27FC236}">
                  <a16:creationId xmlns:a16="http://schemas.microsoft.com/office/drawing/2014/main" id="{8B83FC8B-D49F-8F8B-787C-1D783FC93A08}"/>
                </a:ext>
              </a:extLst>
            </p:cNvPr>
            <p:cNvSpPr/>
            <p:nvPr/>
          </p:nvSpPr>
          <p:spPr>
            <a:xfrm>
              <a:off x="5537559" y="4079470"/>
              <a:ext cx="638652" cy="472214"/>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4" name="ZoneTexte 23">
            <a:extLst>
              <a:ext uri="{FF2B5EF4-FFF2-40B4-BE49-F238E27FC236}">
                <a16:creationId xmlns:a16="http://schemas.microsoft.com/office/drawing/2014/main" id="{3A5D9D67-DB31-186C-1D4C-4FC5387664D7}"/>
              </a:ext>
            </a:extLst>
          </p:cNvPr>
          <p:cNvSpPr txBox="1"/>
          <p:nvPr/>
        </p:nvSpPr>
        <p:spPr>
          <a:xfrm>
            <a:off x="8273144" y="3086004"/>
            <a:ext cx="3671930" cy="1200329"/>
          </a:xfrm>
          <a:prstGeom prst="rect">
            <a:avLst/>
          </a:prstGeom>
          <a:noFill/>
        </p:spPr>
        <p:txBody>
          <a:bodyPr wrap="square">
            <a:spAutoFit/>
          </a:bodyPr>
          <a:lstStyle/>
          <a:p>
            <a:pPr algn="ctr"/>
            <a:r>
              <a:rPr lang="fr-FR" sz="3600" b="1" i="1" dirty="0">
                <a:latin typeface="Calibri-BoldItalic"/>
                <a:sym typeface="Wingdings" panose="05000000000000000000" pitchFamily="2" charset="2"/>
              </a:rPr>
              <a:t>Conservation </a:t>
            </a:r>
          </a:p>
          <a:p>
            <a:pPr algn="ctr"/>
            <a:r>
              <a:rPr lang="fr-FR" sz="3600" b="1" i="1" dirty="0">
                <a:latin typeface="Calibri-BoldItalic"/>
                <a:sym typeface="Wingdings" panose="05000000000000000000" pitchFamily="2" charset="2"/>
              </a:rPr>
              <a:t>de la biodiversité</a:t>
            </a:r>
            <a:endParaRPr lang="fr-FR" sz="3600" dirty="0">
              <a:solidFill>
                <a:srgbClr val="FF0000"/>
              </a:solidFill>
            </a:endParaRPr>
          </a:p>
        </p:txBody>
      </p:sp>
      <p:grpSp>
        <p:nvGrpSpPr>
          <p:cNvPr id="3" name="Groupe 2">
            <a:extLst>
              <a:ext uri="{FF2B5EF4-FFF2-40B4-BE49-F238E27FC236}">
                <a16:creationId xmlns:a16="http://schemas.microsoft.com/office/drawing/2014/main" id="{AA4BA284-BBF9-EBC4-9ECF-1A6C4FDE4D9E}"/>
              </a:ext>
            </a:extLst>
          </p:cNvPr>
          <p:cNvGrpSpPr/>
          <p:nvPr/>
        </p:nvGrpSpPr>
        <p:grpSpPr>
          <a:xfrm>
            <a:off x="411392" y="2235292"/>
            <a:ext cx="6230568" cy="540000"/>
            <a:chOff x="2487236" y="1054559"/>
            <a:chExt cx="6230568" cy="540000"/>
          </a:xfrm>
          <a:effectLst>
            <a:outerShdw blurRad="1181100" algn="ctr" rotWithShape="0">
              <a:srgbClr val="000000">
                <a:alpha val="0"/>
              </a:srgbClr>
            </a:outerShdw>
          </a:effectLst>
        </p:grpSpPr>
        <p:sp>
          <p:nvSpPr>
            <p:cNvPr id="12" name="ZoneTexte 11">
              <a:extLst>
                <a:ext uri="{FF2B5EF4-FFF2-40B4-BE49-F238E27FC236}">
                  <a16:creationId xmlns:a16="http://schemas.microsoft.com/office/drawing/2014/main" id="{74712FC7-453E-85BE-490A-177DC56DC498}"/>
                </a:ext>
              </a:extLst>
            </p:cNvPr>
            <p:cNvSpPr txBox="1"/>
            <p:nvPr/>
          </p:nvSpPr>
          <p:spPr>
            <a:xfrm>
              <a:off x="2683444" y="1062949"/>
              <a:ext cx="6034360"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Réduction de la pollution</a:t>
              </a:r>
            </a:p>
          </p:txBody>
        </p:sp>
        <p:sp>
          <p:nvSpPr>
            <p:cNvPr id="13" name="Ellipse 12">
              <a:extLst>
                <a:ext uri="{FF2B5EF4-FFF2-40B4-BE49-F238E27FC236}">
                  <a16:creationId xmlns:a16="http://schemas.microsoft.com/office/drawing/2014/main" id="{C809718F-7830-E83A-B87A-EE5B045EBF54}"/>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2</a:t>
              </a:r>
            </a:p>
          </p:txBody>
        </p:sp>
      </p:grpSp>
      <p:grpSp>
        <p:nvGrpSpPr>
          <p:cNvPr id="14" name="Groupe 13">
            <a:extLst>
              <a:ext uri="{FF2B5EF4-FFF2-40B4-BE49-F238E27FC236}">
                <a16:creationId xmlns:a16="http://schemas.microsoft.com/office/drawing/2014/main" id="{595516BC-C431-1343-B5BC-50DA1F46AC64}"/>
              </a:ext>
            </a:extLst>
          </p:cNvPr>
          <p:cNvGrpSpPr/>
          <p:nvPr/>
        </p:nvGrpSpPr>
        <p:grpSpPr>
          <a:xfrm>
            <a:off x="411392" y="3103470"/>
            <a:ext cx="6230568" cy="540000"/>
            <a:chOff x="2487236" y="1054559"/>
            <a:chExt cx="6230568" cy="540000"/>
          </a:xfrm>
          <a:effectLst>
            <a:outerShdw blurRad="1181100" algn="ctr" rotWithShape="0">
              <a:srgbClr val="000000">
                <a:alpha val="0"/>
              </a:srgbClr>
            </a:outerShdw>
          </a:effectLst>
        </p:grpSpPr>
        <p:sp>
          <p:nvSpPr>
            <p:cNvPr id="18" name="ZoneTexte 17">
              <a:extLst>
                <a:ext uri="{FF2B5EF4-FFF2-40B4-BE49-F238E27FC236}">
                  <a16:creationId xmlns:a16="http://schemas.microsoft.com/office/drawing/2014/main" id="{451ED82A-385C-BEA1-432A-F4B316C0137E}"/>
                </a:ext>
              </a:extLst>
            </p:cNvPr>
            <p:cNvSpPr txBox="1"/>
            <p:nvPr/>
          </p:nvSpPr>
          <p:spPr>
            <a:xfrm>
              <a:off x="2683444" y="1062949"/>
              <a:ext cx="6034360"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Conservation des espèces</a:t>
              </a:r>
            </a:p>
          </p:txBody>
        </p:sp>
        <p:sp>
          <p:nvSpPr>
            <p:cNvPr id="19" name="Ellipse 18">
              <a:extLst>
                <a:ext uri="{FF2B5EF4-FFF2-40B4-BE49-F238E27FC236}">
                  <a16:creationId xmlns:a16="http://schemas.microsoft.com/office/drawing/2014/main" id="{6B62ACFA-2A3A-CEC9-4C02-C40451CF9A41}"/>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3</a:t>
              </a:r>
            </a:p>
          </p:txBody>
        </p:sp>
      </p:grpSp>
      <p:grpSp>
        <p:nvGrpSpPr>
          <p:cNvPr id="20" name="Groupe 19">
            <a:extLst>
              <a:ext uri="{FF2B5EF4-FFF2-40B4-BE49-F238E27FC236}">
                <a16:creationId xmlns:a16="http://schemas.microsoft.com/office/drawing/2014/main" id="{6A247492-8526-4165-A07E-9225A14670C4}"/>
              </a:ext>
            </a:extLst>
          </p:cNvPr>
          <p:cNvGrpSpPr/>
          <p:nvPr/>
        </p:nvGrpSpPr>
        <p:grpSpPr>
          <a:xfrm>
            <a:off x="411392" y="3971648"/>
            <a:ext cx="6230568" cy="540000"/>
            <a:chOff x="2487236" y="1054559"/>
            <a:chExt cx="6230568" cy="540000"/>
          </a:xfrm>
          <a:effectLst>
            <a:outerShdw blurRad="1181100" algn="ctr" rotWithShape="0">
              <a:srgbClr val="000000">
                <a:alpha val="0"/>
              </a:srgbClr>
            </a:outerShdw>
          </a:effectLst>
        </p:grpSpPr>
        <p:sp>
          <p:nvSpPr>
            <p:cNvPr id="25" name="ZoneTexte 24">
              <a:extLst>
                <a:ext uri="{FF2B5EF4-FFF2-40B4-BE49-F238E27FC236}">
                  <a16:creationId xmlns:a16="http://schemas.microsoft.com/office/drawing/2014/main" id="{35CB10C4-AC90-AFE8-0EE0-62C10DC3A7F6}"/>
                </a:ext>
              </a:extLst>
            </p:cNvPr>
            <p:cNvSpPr txBox="1"/>
            <p:nvPr/>
          </p:nvSpPr>
          <p:spPr>
            <a:xfrm>
              <a:off x="2683444" y="1062949"/>
              <a:ext cx="6034360"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Limitation de l’urbanisation</a:t>
              </a:r>
            </a:p>
          </p:txBody>
        </p:sp>
        <p:sp>
          <p:nvSpPr>
            <p:cNvPr id="26" name="Ellipse 25">
              <a:extLst>
                <a:ext uri="{FF2B5EF4-FFF2-40B4-BE49-F238E27FC236}">
                  <a16:creationId xmlns:a16="http://schemas.microsoft.com/office/drawing/2014/main" id="{2E0C3F22-BC86-23B8-3DEA-EC7ADB1BA0D9}"/>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4</a:t>
              </a:r>
            </a:p>
          </p:txBody>
        </p:sp>
      </p:grpSp>
      <p:grpSp>
        <p:nvGrpSpPr>
          <p:cNvPr id="27" name="Groupe 26">
            <a:extLst>
              <a:ext uri="{FF2B5EF4-FFF2-40B4-BE49-F238E27FC236}">
                <a16:creationId xmlns:a16="http://schemas.microsoft.com/office/drawing/2014/main" id="{7EECC6FD-96C4-0299-2903-088AF375F1D7}"/>
              </a:ext>
            </a:extLst>
          </p:cNvPr>
          <p:cNvGrpSpPr/>
          <p:nvPr/>
        </p:nvGrpSpPr>
        <p:grpSpPr>
          <a:xfrm>
            <a:off x="411392" y="4839826"/>
            <a:ext cx="6230568" cy="540000"/>
            <a:chOff x="2487236" y="1054559"/>
            <a:chExt cx="6230568" cy="540000"/>
          </a:xfrm>
          <a:effectLst>
            <a:outerShdw blurRad="1181100" algn="ctr" rotWithShape="0">
              <a:srgbClr val="000000">
                <a:alpha val="0"/>
              </a:srgbClr>
            </a:outerShdw>
          </a:effectLst>
        </p:grpSpPr>
        <p:sp>
          <p:nvSpPr>
            <p:cNvPr id="28" name="ZoneTexte 27">
              <a:extLst>
                <a:ext uri="{FF2B5EF4-FFF2-40B4-BE49-F238E27FC236}">
                  <a16:creationId xmlns:a16="http://schemas.microsoft.com/office/drawing/2014/main" id="{83E1BC33-BB3C-0282-5FE4-F829252BD2AD}"/>
                </a:ext>
              </a:extLst>
            </p:cNvPr>
            <p:cNvSpPr txBox="1"/>
            <p:nvPr/>
          </p:nvSpPr>
          <p:spPr>
            <a:xfrm>
              <a:off x="2683444" y="1062949"/>
              <a:ext cx="6034360"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Gestion durable des ressources</a:t>
              </a:r>
            </a:p>
          </p:txBody>
        </p:sp>
        <p:sp>
          <p:nvSpPr>
            <p:cNvPr id="29" name="Ellipse 28">
              <a:extLst>
                <a:ext uri="{FF2B5EF4-FFF2-40B4-BE49-F238E27FC236}">
                  <a16:creationId xmlns:a16="http://schemas.microsoft.com/office/drawing/2014/main" id="{46B2F602-5618-523F-8C0F-05B0142C7034}"/>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5</a:t>
              </a:r>
            </a:p>
          </p:txBody>
        </p:sp>
      </p:grpSp>
      <p:grpSp>
        <p:nvGrpSpPr>
          <p:cNvPr id="30" name="Groupe 29">
            <a:extLst>
              <a:ext uri="{FF2B5EF4-FFF2-40B4-BE49-F238E27FC236}">
                <a16:creationId xmlns:a16="http://schemas.microsoft.com/office/drawing/2014/main" id="{0AD7D166-21FE-889F-129C-D3DA9BE9807D}"/>
              </a:ext>
            </a:extLst>
          </p:cNvPr>
          <p:cNvGrpSpPr/>
          <p:nvPr/>
        </p:nvGrpSpPr>
        <p:grpSpPr>
          <a:xfrm>
            <a:off x="411392" y="5708002"/>
            <a:ext cx="6230568" cy="540000"/>
            <a:chOff x="2487236" y="1054559"/>
            <a:chExt cx="6230568" cy="540000"/>
          </a:xfrm>
          <a:effectLst>
            <a:outerShdw blurRad="1181100" algn="ctr" rotWithShape="0">
              <a:srgbClr val="000000">
                <a:alpha val="0"/>
              </a:srgbClr>
            </a:outerShdw>
          </a:effectLst>
        </p:grpSpPr>
        <p:sp>
          <p:nvSpPr>
            <p:cNvPr id="31" name="ZoneTexte 30">
              <a:extLst>
                <a:ext uri="{FF2B5EF4-FFF2-40B4-BE49-F238E27FC236}">
                  <a16:creationId xmlns:a16="http://schemas.microsoft.com/office/drawing/2014/main" id="{6527D450-6265-F643-65F9-FBFA805F9BC6}"/>
                </a:ext>
              </a:extLst>
            </p:cNvPr>
            <p:cNvSpPr txBox="1"/>
            <p:nvPr/>
          </p:nvSpPr>
          <p:spPr>
            <a:xfrm>
              <a:off x="2683444" y="1062949"/>
              <a:ext cx="6034360" cy="523220"/>
            </a:xfrm>
            <a:prstGeom prst="rect">
              <a:avLst/>
            </a:prstGeom>
            <a:gradFill flip="none" rotWithShape="1">
              <a:gsLst>
                <a:gs pos="46000">
                  <a:srgbClr val="3F9BC5"/>
                </a:gs>
                <a:gs pos="0">
                  <a:schemeClr val="bg1"/>
                </a:gs>
                <a:gs pos="75000">
                  <a:srgbClr val="087FB4"/>
                </a:gs>
              </a:gsLst>
              <a:lin ang="10800000" scaled="1"/>
              <a:tileRect/>
            </a:gradFill>
            <a:effectLst>
              <a:outerShdw blurRad="50800" dist="38100" dir="5400000" algn="t" rotWithShape="0">
                <a:prstClr val="black">
                  <a:alpha val="40000"/>
                </a:prstClr>
              </a:outerShdw>
            </a:effectLst>
          </p:spPr>
          <p:txBody>
            <a:bodyPr wrap="square">
              <a:spAutoFit/>
            </a:bodyPr>
            <a:lstStyle>
              <a:defPPr>
                <a:defRPr lang="fr-FR"/>
              </a:defPPr>
              <a:lvl1pPr algn="ctr">
                <a:defRPr sz="2800" b="1">
                  <a:latin typeface="Calibri" panose="020F0502020204030204" pitchFamily="34" charset="0"/>
                  <a:cs typeface="Calibri" panose="020F0502020204030204" pitchFamily="34" charset="0"/>
                </a:defRPr>
              </a:lvl1pPr>
            </a:lstStyle>
            <a:p>
              <a:r>
                <a:rPr lang="fr-FR" dirty="0">
                  <a:solidFill>
                    <a:schemeClr val="bg1"/>
                  </a:solidFill>
                </a:rPr>
                <a:t>Sensibilisation des citoyens</a:t>
              </a:r>
            </a:p>
          </p:txBody>
        </p:sp>
        <p:sp>
          <p:nvSpPr>
            <p:cNvPr id="32" name="Ellipse 31">
              <a:extLst>
                <a:ext uri="{FF2B5EF4-FFF2-40B4-BE49-F238E27FC236}">
                  <a16:creationId xmlns:a16="http://schemas.microsoft.com/office/drawing/2014/main" id="{7DFF3F58-6926-9B47-53F6-BDDE73036748}"/>
                </a:ext>
              </a:extLst>
            </p:cNvPr>
            <p:cNvSpPr/>
            <p:nvPr/>
          </p:nvSpPr>
          <p:spPr>
            <a:xfrm>
              <a:off x="2487236" y="1054559"/>
              <a:ext cx="540000" cy="540000"/>
            </a:xfrm>
            <a:prstGeom prst="ellipse">
              <a:avLst/>
            </a:prstGeom>
            <a:solidFill>
              <a:srgbClr val="087FB4"/>
            </a:solidFill>
            <a:ln>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ea typeface="Calibri" panose="020F0502020204030204" pitchFamily="34" charset="0"/>
                  <a:cs typeface="Calibri" panose="020F0502020204030204" pitchFamily="34" charset="0"/>
                </a:rPr>
                <a:t>6</a:t>
              </a:r>
            </a:p>
          </p:txBody>
        </p:sp>
      </p:grpSp>
    </p:spTree>
    <p:extLst>
      <p:ext uri="{BB962C8B-B14F-4D97-AF65-F5344CB8AC3E}">
        <p14:creationId xmlns:p14="http://schemas.microsoft.com/office/powerpoint/2010/main" val="310537522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877316" y="399365"/>
            <a:ext cx="10778296" cy="625980"/>
          </a:xfrm>
        </p:spPr>
        <p:txBody>
          <a:bodyPr/>
          <a:lstStyle/>
          <a:p>
            <a:r>
              <a:rPr lang="fr-FR" noProof="0" dirty="0">
                <a:solidFill>
                  <a:schemeClr val="tx1">
                    <a:lumMod val="50000"/>
                    <a:lumOff val="50000"/>
                  </a:schemeClr>
                </a:solidFill>
              </a:rPr>
              <a:t>Notre tâche consiste à identifier les pratiques qui menacent la biodiversité et proposer des solutions pour la conserver.</a:t>
            </a:r>
            <a:br>
              <a:rPr lang="fr-FR" noProof="0" dirty="0">
                <a:solidFill>
                  <a:schemeClr val="tx1">
                    <a:lumMod val="50000"/>
                    <a:lumOff val="50000"/>
                  </a:schemeClr>
                </a:solidFill>
              </a:rPr>
            </a:br>
            <a:br>
              <a:rPr lang="fr-FR"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BBBD8B40-CD58-1B43-CB76-A861CE5E35E7}"/>
              </a:ext>
            </a:extLst>
          </p:cNvPr>
          <p:cNvSpPr>
            <a:spLocks noGrp="1"/>
          </p:cNvSpPr>
          <p:nvPr>
            <p:ph sz="quarter" idx="11"/>
          </p:nvPr>
        </p:nvSpPr>
        <p:spPr>
          <a:xfrm>
            <a:off x="980290" y="689687"/>
            <a:ext cx="10277475" cy="268287"/>
          </a:xfrm>
        </p:spPr>
        <p:txBody>
          <a:bodyPr/>
          <a:lstStyle/>
          <a:p>
            <a:r>
              <a:rPr lang="fr-FR" sz="1200" noProof="0" dirty="0">
                <a:solidFill>
                  <a:schemeClr val="tx1">
                    <a:lumMod val="50000"/>
                    <a:lumOff val="50000"/>
                  </a:schemeClr>
                </a:solidFill>
              </a:rPr>
              <a:t>Indiquer les différents supports utilisés et les étapes à suivre pour réaliser cette tâche.</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437916" y="497458"/>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381891" y="1669637"/>
            <a:ext cx="11056025" cy="4914988"/>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1800"/>
              </a:spcBef>
              <a:spcAft>
                <a:spcPts val="1800"/>
              </a:spcAft>
              <a:defRPr/>
            </a:pPr>
            <a:endParaRPr lang="fr-FR" b="1" noProof="0" dirty="0">
              <a:solidFill>
                <a:prstClr val="white"/>
              </a:solidFill>
              <a:latin typeface="Arial" panose="020B0604020202020204" pitchFamily="34" charset="0"/>
              <a:cs typeface="Arial" panose="020B0604020202020204" pitchFamily="34" charset="0"/>
            </a:endParaRP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81891" y="1315667"/>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sp>
        <p:nvSpPr>
          <p:cNvPr id="12" name="ZoneTexte 11">
            <a:extLst>
              <a:ext uri="{FF2B5EF4-FFF2-40B4-BE49-F238E27FC236}">
                <a16:creationId xmlns:a16="http://schemas.microsoft.com/office/drawing/2014/main" id="{4567B457-6BD9-19E6-C31E-12813BF04C1C}"/>
              </a:ext>
            </a:extLst>
          </p:cNvPr>
          <p:cNvSpPr txBox="1"/>
          <p:nvPr/>
        </p:nvSpPr>
        <p:spPr>
          <a:xfrm>
            <a:off x="5420818" y="3213036"/>
            <a:ext cx="5958381" cy="3255697"/>
          </a:xfrm>
          <a:prstGeom prst="roundRect">
            <a:avLst>
              <a:gd name="adj" fmla="val 5952"/>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spcBef>
                <a:spcPts val="1800"/>
              </a:spcBef>
              <a:spcAft>
                <a:spcPts val="1800"/>
              </a:spcAft>
              <a:defRPr sz="2000"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1- </a:t>
            </a:r>
            <a:r>
              <a:rPr lang="fr-FR" sz="2400" dirty="0">
                <a:latin typeface="Calibri" panose="020F0502020204030204" pitchFamily="34" charset="0"/>
                <a:ea typeface="Calibri" panose="020F0502020204030204" pitchFamily="34" charset="0"/>
                <a:cs typeface="Calibri" panose="020F0502020204030204" pitchFamily="34" charset="0"/>
              </a:rPr>
              <a:t>J’identifie </a:t>
            </a:r>
            <a:r>
              <a:rPr lang="fr-FR" sz="2400" b="0" dirty="0">
                <a:latin typeface="Calibri" panose="020F0502020204030204" pitchFamily="34" charset="0"/>
                <a:ea typeface="Calibri" panose="020F0502020204030204" pitchFamily="34" charset="0"/>
                <a:cs typeface="Calibri" panose="020F0502020204030204" pitchFamily="34" charset="0"/>
              </a:rPr>
              <a:t>le problème menaçant la biodiversité.</a:t>
            </a:r>
          </a:p>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2- </a:t>
            </a:r>
            <a:r>
              <a:rPr lang="fr-FR" sz="2400" noProof="0" dirty="0">
                <a:latin typeface="Calibri" panose="020F0502020204030204" pitchFamily="34" charset="0"/>
                <a:ea typeface="Calibri" panose="020F0502020204030204" pitchFamily="34" charset="0"/>
                <a:cs typeface="Calibri" panose="020F0502020204030204" pitchFamily="34" charset="0"/>
              </a:rPr>
              <a:t>J</a:t>
            </a:r>
            <a:r>
              <a:rPr lang="fr-FR" sz="2400" dirty="0">
                <a:latin typeface="Calibri" panose="020F0502020204030204" pitchFamily="34" charset="0"/>
                <a:ea typeface="Calibri" panose="020F0502020204030204" pitchFamily="34" charset="0"/>
                <a:cs typeface="Calibri" panose="020F0502020204030204" pitchFamily="34" charset="0"/>
              </a:rPr>
              <a:t>e propose </a:t>
            </a:r>
            <a:r>
              <a:rPr lang="fr-FR" sz="2400" b="0" dirty="0">
                <a:latin typeface="Calibri" panose="020F0502020204030204" pitchFamily="34" charset="0"/>
                <a:ea typeface="Calibri" panose="020F0502020204030204" pitchFamily="34" charset="0"/>
                <a:cs typeface="Calibri" panose="020F0502020204030204" pitchFamily="34" charset="0"/>
              </a:rPr>
              <a:t>des pratiques permettant la conservation de la biodiversité dans le cas présenté.</a:t>
            </a:r>
            <a:endParaRPr lang="fr-FR" sz="2400" b="0" noProof="0" dirty="0">
              <a:latin typeface="Calibri" panose="020F0502020204030204" pitchFamily="34" charset="0"/>
              <a:ea typeface="Calibri" panose="020F0502020204030204" pitchFamily="34" charset="0"/>
              <a:cs typeface="Calibri" panose="020F0502020204030204" pitchFamily="34" charset="0"/>
            </a:endParaRPr>
          </a:p>
        </p:txBody>
      </p:sp>
      <p:sp>
        <p:nvSpPr>
          <p:cNvPr id="6" name="Rectangle à coins arrondis 3">
            <a:extLst>
              <a:ext uri="{FF2B5EF4-FFF2-40B4-BE49-F238E27FC236}">
                <a16:creationId xmlns:a16="http://schemas.microsoft.com/office/drawing/2014/main" id="{5E5E85B4-40BF-81A1-208F-E8837DA931B5}"/>
              </a:ext>
            </a:extLst>
          </p:cNvPr>
          <p:cNvSpPr/>
          <p:nvPr/>
        </p:nvSpPr>
        <p:spPr>
          <a:xfrm>
            <a:off x="577834" y="1896661"/>
            <a:ext cx="4239201" cy="96240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b="1" noProof="0" dirty="0">
                <a:solidFill>
                  <a:schemeClr val="tx1"/>
                </a:solidFill>
              </a:rPr>
              <a:t>Supports :</a:t>
            </a:r>
            <a:br>
              <a:rPr lang="fr-FR" b="1" noProof="0" dirty="0">
                <a:solidFill>
                  <a:schemeClr val="tx1"/>
                </a:solidFill>
              </a:rPr>
            </a:br>
            <a:r>
              <a:rPr lang="fr-FR" b="1" dirty="0">
                <a:solidFill>
                  <a:schemeClr val="tx1"/>
                </a:solidFill>
              </a:rPr>
              <a:t>I</a:t>
            </a:r>
            <a:r>
              <a:rPr lang="fr-FR" b="1" noProof="0" dirty="0">
                <a:solidFill>
                  <a:schemeClr val="tx1"/>
                </a:solidFill>
              </a:rPr>
              <a:t>mages/schéma</a:t>
            </a:r>
            <a:endParaRPr lang="fr-FR" b="1" noProof="0" dirty="0">
              <a:solidFill>
                <a:schemeClr val="tx1"/>
              </a:solidFill>
              <a:sym typeface="Calibri"/>
            </a:endParaRPr>
          </a:p>
        </p:txBody>
      </p:sp>
      <p:sp>
        <p:nvSpPr>
          <p:cNvPr id="10" name="ZoneTexte 9">
            <a:extLst>
              <a:ext uri="{FF2B5EF4-FFF2-40B4-BE49-F238E27FC236}">
                <a16:creationId xmlns:a16="http://schemas.microsoft.com/office/drawing/2014/main" id="{7676ABFC-731A-BD91-AB35-F29EEF3CE21E}"/>
              </a:ext>
            </a:extLst>
          </p:cNvPr>
          <p:cNvSpPr txBox="1"/>
          <p:nvPr/>
        </p:nvSpPr>
        <p:spPr>
          <a:xfrm>
            <a:off x="6119027" y="2328165"/>
            <a:ext cx="4695123" cy="707886"/>
          </a:xfrm>
          <a:prstGeom prst="rect">
            <a:avLst/>
          </a:prstGeom>
          <a:noFill/>
        </p:spPr>
        <p:txBody>
          <a:bodyPr wrap="square" rtlCol="0">
            <a:spAutoFit/>
          </a:bodyPr>
          <a:lstStyle/>
          <a:p>
            <a:pPr algn="ctr"/>
            <a:r>
              <a:rPr lang="fr-FR" sz="2000" b="1" noProof="0" dirty="0">
                <a:latin typeface="Arial" panose="020B0604020202020204" pitchFamily="34" charset="0"/>
                <a:cs typeface="Arial" panose="020B0604020202020204" pitchFamily="34" charset="0"/>
              </a:rPr>
              <a:t>Je réalise ma tâche </a:t>
            </a:r>
            <a:br>
              <a:rPr lang="fr-FR" sz="2000" b="1" noProof="0" dirty="0">
                <a:latin typeface="Arial" panose="020B0604020202020204" pitchFamily="34" charset="0"/>
                <a:cs typeface="Arial" panose="020B0604020202020204" pitchFamily="34" charset="0"/>
              </a:rPr>
            </a:br>
            <a:r>
              <a:rPr lang="fr-FR" sz="2000" b="1" noProof="0" dirty="0">
                <a:latin typeface="Arial" panose="020B0604020202020204" pitchFamily="34" charset="0"/>
                <a:cs typeface="Arial" panose="020B0604020202020204" pitchFamily="34" charset="0"/>
              </a:rPr>
              <a:t>en répondant aux deux consignes : </a:t>
            </a:r>
            <a:r>
              <a:rPr lang="fr-FR" sz="2000" noProof="0" dirty="0">
                <a:latin typeface="Calibri" panose="020F0502020204030204" pitchFamily="34" charset="0"/>
                <a:cs typeface="Calibri" panose="020F0502020204030204" pitchFamily="34" charset="0"/>
              </a:rPr>
              <a:t> </a:t>
            </a:r>
          </a:p>
        </p:txBody>
      </p:sp>
      <p:pic>
        <p:nvPicPr>
          <p:cNvPr id="7" name="Image 6">
            <a:extLst>
              <a:ext uri="{FF2B5EF4-FFF2-40B4-BE49-F238E27FC236}">
                <a16:creationId xmlns:a16="http://schemas.microsoft.com/office/drawing/2014/main" id="{D704A27A-C26E-72C4-18E9-F18FAE7A9715}"/>
              </a:ext>
            </a:extLst>
          </p:cNvPr>
          <p:cNvPicPr>
            <a:picLocks noChangeAspect="1"/>
          </p:cNvPicPr>
          <p:nvPr/>
        </p:nvPicPr>
        <p:blipFill>
          <a:blip r:embed="rId3"/>
          <a:stretch>
            <a:fillRect/>
          </a:stretch>
        </p:blipFill>
        <p:spPr>
          <a:xfrm>
            <a:off x="552000" y="3426789"/>
            <a:ext cx="4428372" cy="2381158"/>
          </a:xfrm>
          <a:prstGeom prst="rect">
            <a:avLst/>
          </a:prstGeom>
        </p:spPr>
      </p:pic>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E382E87B-33D1-24C2-2293-200ACAD4C3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E09D3F-12D0-3409-B725-95F543C48A7C}"/>
              </a:ext>
            </a:extLst>
          </p:cNvPr>
          <p:cNvSpPr>
            <a:spLocks noGrp="1"/>
          </p:cNvSpPr>
          <p:nvPr>
            <p:ph type="title"/>
          </p:nvPr>
        </p:nvSpPr>
        <p:spPr>
          <a:xfrm>
            <a:off x="824654" y="328153"/>
            <a:ext cx="10766562" cy="503371"/>
          </a:xfrm>
        </p:spPr>
        <p:txBody>
          <a:bodyPr/>
          <a:lstStyle/>
          <a:p>
            <a:r>
              <a:rPr lang="fr-FR" noProof="0" dirty="0">
                <a:solidFill>
                  <a:schemeClr val="tx1">
                    <a:lumMod val="50000"/>
                    <a:lumOff val="50000"/>
                  </a:schemeClr>
                </a:solidFill>
              </a:rPr>
              <a:t>Pour la première consigne, j’observe le document puis j’identifie le problème qui menace la biodiversité.</a:t>
            </a:r>
          </a:p>
        </p:txBody>
      </p:sp>
      <p:sp>
        <p:nvSpPr>
          <p:cNvPr id="4" name="Espace réservé du contenu 3">
            <a:extLst>
              <a:ext uri="{FF2B5EF4-FFF2-40B4-BE49-F238E27FC236}">
                <a16:creationId xmlns:a16="http://schemas.microsoft.com/office/drawing/2014/main" id="{2F2D21C3-EAB6-D810-09BD-BA792DFA6C1D}"/>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ABB334B7-D753-5AE4-1B9B-F2BB55DD221E}"/>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C745EF39-D47B-7C50-1418-9DA0D2D92867}"/>
              </a:ext>
            </a:extLst>
          </p:cNvPr>
          <p:cNvGrpSpPr/>
          <p:nvPr/>
        </p:nvGrpSpPr>
        <p:grpSpPr>
          <a:xfrm>
            <a:off x="579812" y="1183409"/>
            <a:ext cx="11193088" cy="399011"/>
            <a:chOff x="526471" y="1937789"/>
            <a:chExt cx="11725747" cy="399011"/>
          </a:xfrm>
        </p:grpSpPr>
        <p:sp>
          <p:nvSpPr>
            <p:cNvPr id="9" name="Rectangle : coins arrondis 8">
              <a:extLst>
                <a:ext uri="{FF2B5EF4-FFF2-40B4-BE49-F238E27FC236}">
                  <a16:creationId xmlns:a16="http://schemas.microsoft.com/office/drawing/2014/main" id="{468BC24E-49F0-3B8D-9689-8E3CE84C1444}"/>
                </a:ext>
              </a:extLst>
            </p:cNvPr>
            <p:cNvSpPr/>
            <p:nvPr/>
          </p:nvSpPr>
          <p:spPr>
            <a:xfrm>
              <a:off x="526471" y="1948873"/>
              <a:ext cx="11725747"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Identifiez le problème menaçant la biodiversité</a:t>
              </a:r>
            </a:p>
          </p:txBody>
        </p:sp>
        <p:sp>
          <p:nvSpPr>
            <p:cNvPr id="10" name="Ellipse 9">
              <a:extLst>
                <a:ext uri="{FF2B5EF4-FFF2-40B4-BE49-F238E27FC236}">
                  <a16:creationId xmlns:a16="http://schemas.microsoft.com/office/drawing/2014/main" id="{92EC09D4-5F1D-985F-B9A6-E4ABB6437B07}"/>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sp>
        <p:nvSpPr>
          <p:cNvPr id="55" name="ZoneTexte 54" hidden="1">
            <a:extLst>
              <a:ext uri="{FF2B5EF4-FFF2-40B4-BE49-F238E27FC236}">
                <a16:creationId xmlns:a16="http://schemas.microsoft.com/office/drawing/2014/main" id="{5278645D-6FC4-5794-BE0D-54ED2B9A7147}"/>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cxnSp>
        <p:nvCxnSpPr>
          <p:cNvPr id="28" name="Connecteur droit 27">
            <a:extLst>
              <a:ext uri="{FF2B5EF4-FFF2-40B4-BE49-F238E27FC236}">
                <a16:creationId xmlns:a16="http://schemas.microsoft.com/office/drawing/2014/main" id="{067D41B8-5128-11E8-9899-E9EC1DF904E2}"/>
              </a:ext>
            </a:extLst>
          </p:cNvPr>
          <p:cNvCxnSpPr>
            <a:cxnSpLocks/>
          </p:cNvCxnSpPr>
          <p:nvPr/>
        </p:nvCxnSpPr>
        <p:spPr>
          <a:xfrm flipH="1" flipV="1">
            <a:off x="365324" y="2622266"/>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29" name="Connecteur droit 28">
            <a:extLst>
              <a:ext uri="{FF2B5EF4-FFF2-40B4-BE49-F238E27FC236}">
                <a16:creationId xmlns:a16="http://schemas.microsoft.com/office/drawing/2014/main" id="{30B21CEC-E3A0-90A0-5A1D-36E4B2BAB33B}"/>
              </a:ext>
            </a:extLst>
          </p:cNvPr>
          <p:cNvCxnSpPr>
            <a:cxnSpLocks/>
          </p:cNvCxnSpPr>
          <p:nvPr/>
        </p:nvCxnSpPr>
        <p:spPr>
          <a:xfrm flipH="1" flipV="1">
            <a:off x="319255" y="52985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30" name="Connecteur droit 29">
            <a:extLst>
              <a:ext uri="{FF2B5EF4-FFF2-40B4-BE49-F238E27FC236}">
                <a16:creationId xmlns:a16="http://schemas.microsoft.com/office/drawing/2014/main" id="{1659F3E0-D88E-29FE-A5F2-EADB8E1D05FD}"/>
              </a:ext>
            </a:extLst>
          </p:cNvPr>
          <p:cNvCxnSpPr>
            <a:cxnSpLocks/>
          </p:cNvCxnSpPr>
          <p:nvPr/>
        </p:nvCxnSpPr>
        <p:spPr>
          <a:xfrm flipH="1" flipV="1">
            <a:off x="319255" y="61257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pic>
        <p:nvPicPr>
          <p:cNvPr id="6" name="Image 5">
            <a:extLst>
              <a:ext uri="{FF2B5EF4-FFF2-40B4-BE49-F238E27FC236}">
                <a16:creationId xmlns:a16="http://schemas.microsoft.com/office/drawing/2014/main" id="{23C53AE9-4B26-8E50-A6E7-BAB2DA0B4485}"/>
              </a:ext>
            </a:extLst>
          </p:cNvPr>
          <p:cNvPicPr>
            <a:picLocks noChangeAspect="1"/>
          </p:cNvPicPr>
          <p:nvPr/>
        </p:nvPicPr>
        <p:blipFill>
          <a:blip r:embed="rId3"/>
          <a:stretch>
            <a:fillRect/>
          </a:stretch>
        </p:blipFill>
        <p:spPr>
          <a:xfrm>
            <a:off x="717176" y="2250103"/>
            <a:ext cx="8086165" cy="4160809"/>
          </a:xfrm>
          <a:prstGeom prst="rect">
            <a:avLst/>
          </a:prstGeom>
        </p:spPr>
      </p:pic>
      <p:sp>
        <p:nvSpPr>
          <p:cNvPr id="13" name="ZoneTexte 12">
            <a:extLst>
              <a:ext uri="{FF2B5EF4-FFF2-40B4-BE49-F238E27FC236}">
                <a16:creationId xmlns:a16="http://schemas.microsoft.com/office/drawing/2014/main" id="{272B667F-609C-DDF4-D2C9-6155167E3651}"/>
              </a:ext>
            </a:extLst>
          </p:cNvPr>
          <p:cNvSpPr txBox="1"/>
          <p:nvPr/>
        </p:nvSpPr>
        <p:spPr>
          <a:xfrm>
            <a:off x="8884682" y="3727171"/>
            <a:ext cx="2966482" cy="1143070"/>
          </a:xfrm>
          <a:prstGeom prst="rect">
            <a:avLst/>
          </a:prstGeom>
          <a:noFill/>
        </p:spPr>
        <p:txBody>
          <a:bodyPr wrap="square">
            <a:spAutoFit/>
          </a:bodyPr>
          <a:lstStyle/>
          <a:p>
            <a:pPr algn="ctr">
              <a:lnSpc>
                <a:spcPct val="150000"/>
              </a:lnSpc>
            </a:pPr>
            <a:r>
              <a:rPr lang="fr-FR" sz="2400" b="1" i="1" dirty="0">
                <a:solidFill>
                  <a:srgbClr val="C00000"/>
                </a:solidFill>
                <a:latin typeface="Calibri" panose="020F0502020204030204" pitchFamily="34" charset="0"/>
                <a:cs typeface="Calibri" panose="020F0502020204030204" pitchFamily="34" charset="0"/>
              </a:rPr>
              <a:t>Problème: </a:t>
            </a:r>
            <a:endParaRPr lang="ar-MA" sz="2400" b="1" i="1" dirty="0">
              <a:solidFill>
                <a:srgbClr val="C00000"/>
              </a:solidFill>
              <a:latin typeface="Calibri" panose="020F0502020204030204" pitchFamily="34" charset="0"/>
              <a:cs typeface="Calibri" panose="020F0502020204030204" pitchFamily="34" charset="0"/>
            </a:endParaRPr>
          </a:p>
          <a:p>
            <a:pPr algn="ctr">
              <a:lnSpc>
                <a:spcPct val="150000"/>
              </a:lnSpc>
            </a:pPr>
            <a:r>
              <a:rPr lang="fr-FR" sz="2400" b="1" dirty="0">
                <a:latin typeface="Calibri" panose="020F0502020204030204" pitchFamily="34" charset="0"/>
                <a:cs typeface="Calibri" panose="020F0502020204030204" pitchFamily="34" charset="0"/>
              </a:rPr>
              <a:t>La déforestation</a:t>
            </a:r>
          </a:p>
        </p:txBody>
      </p:sp>
      <p:grpSp>
        <p:nvGrpSpPr>
          <p:cNvPr id="20" name="Groupe 19">
            <a:extLst>
              <a:ext uri="{FF2B5EF4-FFF2-40B4-BE49-F238E27FC236}">
                <a16:creationId xmlns:a16="http://schemas.microsoft.com/office/drawing/2014/main" id="{204CB3DC-70DB-5137-8B16-EE6C2ED0A9D1}"/>
              </a:ext>
            </a:extLst>
          </p:cNvPr>
          <p:cNvGrpSpPr/>
          <p:nvPr/>
        </p:nvGrpSpPr>
        <p:grpSpPr>
          <a:xfrm>
            <a:off x="684116" y="1753041"/>
            <a:ext cx="8110260" cy="412287"/>
            <a:chOff x="1152698" y="4834312"/>
            <a:chExt cx="7932780" cy="412287"/>
          </a:xfrm>
        </p:grpSpPr>
        <p:sp>
          <p:nvSpPr>
            <p:cNvPr id="31" name="Rectangle 30">
              <a:extLst>
                <a:ext uri="{FF2B5EF4-FFF2-40B4-BE49-F238E27FC236}">
                  <a16:creationId xmlns:a16="http://schemas.microsoft.com/office/drawing/2014/main" id="{BEDCEABD-7E25-3846-E523-E9E1D11C046C}"/>
                </a:ext>
              </a:extLst>
            </p:cNvPr>
            <p:cNvSpPr/>
            <p:nvPr/>
          </p:nvSpPr>
          <p:spPr>
            <a:xfrm>
              <a:off x="1683787" y="4834312"/>
              <a:ext cx="7401691" cy="41148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J’identifie le problème menaçant la biodiversité à partir du document</a:t>
              </a:r>
            </a:p>
          </p:txBody>
        </p:sp>
        <p:sp>
          <p:nvSpPr>
            <p:cNvPr id="32" name="Rectangle 31">
              <a:extLst>
                <a:ext uri="{FF2B5EF4-FFF2-40B4-BE49-F238E27FC236}">
                  <a16:creationId xmlns:a16="http://schemas.microsoft.com/office/drawing/2014/main" id="{23DCE823-678B-426A-8667-41302BFDAA91}"/>
                </a:ext>
              </a:extLst>
            </p:cNvPr>
            <p:cNvSpPr/>
            <p:nvPr/>
          </p:nvSpPr>
          <p:spPr>
            <a:xfrm>
              <a:off x="1152698" y="4835119"/>
              <a:ext cx="504000" cy="41148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grpSp>
      <p:sp>
        <p:nvSpPr>
          <p:cNvPr id="33" name="Flèche : bas 32">
            <a:extLst>
              <a:ext uri="{FF2B5EF4-FFF2-40B4-BE49-F238E27FC236}">
                <a16:creationId xmlns:a16="http://schemas.microsoft.com/office/drawing/2014/main" id="{AA545FA8-C77F-8ABD-A866-261856A4A7DB}"/>
              </a:ext>
            </a:extLst>
          </p:cNvPr>
          <p:cNvSpPr/>
          <p:nvPr/>
        </p:nvSpPr>
        <p:spPr>
          <a:xfrm rot="8751209">
            <a:off x="1595718" y="2572870"/>
            <a:ext cx="268941" cy="331694"/>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4" name="Flèche : bas 33">
            <a:extLst>
              <a:ext uri="{FF2B5EF4-FFF2-40B4-BE49-F238E27FC236}">
                <a16:creationId xmlns:a16="http://schemas.microsoft.com/office/drawing/2014/main" id="{CBA7C2A7-CF8F-BE3C-2A56-B7A6085E1AAC}"/>
              </a:ext>
            </a:extLst>
          </p:cNvPr>
          <p:cNvSpPr/>
          <p:nvPr/>
        </p:nvSpPr>
        <p:spPr>
          <a:xfrm rot="21320425">
            <a:off x="4294094" y="3711386"/>
            <a:ext cx="268941" cy="331694"/>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92610392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right)">
                                      <p:cBhvr>
                                        <p:cTn id="13" dur="500"/>
                                        <p:tgtEl>
                                          <p:spTgt spid="28"/>
                                        </p:tgtEl>
                                      </p:cBhvr>
                                    </p:animEffect>
                                  </p:childTnLst>
                                </p:cTn>
                              </p:par>
                              <p:par>
                                <p:cTn id="14" presetID="22" presetClass="entr" presetSubtype="2"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right)">
                                      <p:cBhvr>
                                        <p:cTn id="16" dur="500"/>
                                        <p:tgtEl>
                                          <p:spTgt spid="29"/>
                                        </p:tgtEl>
                                      </p:cBhvr>
                                    </p:animEffect>
                                  </p:childTnLst>
                                </p:cTn>
                              </p:par>
                              <p:par>
                                <p:cTn id="17" presetID="22" presetClass="entr" presetSubtype="2"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right)">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repeatCount="indefinite"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down)">
                                      <p:cBhvr>
                                        <p:cTn id="24" dur="10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repeatCount="indefinite"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up)">
                                      <p:cBhvr>
                                        <p:cTn id="29" dur="10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3" grpId="0" animBg="1"/>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996AAF86-708D-A444-DA40-17D5217ACA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CA26EAE-C391-EA71-F0C6-F9B4F3F3133E}"/>
              </a:ext>
            </a:extLst>
          </p:cNvPr>
          <p:cNvSpPr>
            <a:spLocks noGrp="1"/>
          </p:cNvSpPr>
          <p:nvPr>
            <p:ph type="title"/>
          </p:nvPr>
        </p:nvSpPr>
        <p:spPr>
          <a:xfrm>
            <a:off x="824654" y="328153"/>
            <a:ext cx="10766562" cy="503371"/>
          </a:xfrm>
        </p:spPr>
        <p:txBody>
          <a:bodyPr/>
          <a:lstStyle/>
          <a:p>
            <a:r>
              <a:rPr lang="fr-FR" noProof="0" dirty="0">
                <a:solidFill>
                  <a:schemeClr val="tx1">
                    <a:lumMod val="50000"/>
                    <a:lumOff val="50000"/>
                  </a:schemeClr>
                </a:solidFill>
              </a:rPr>
              <a:t>Pour répondre à la deuxième consigne, je suis les étapes suivantes: </a:t>
            </a:r>
          </a:p>
        </p:txBody>
      </p:sp>
      <p:sp>
        <p:nvSpPr>
          <p:cNvPr id="4" name="Espace réservé du contenu 3">
            <a:extLst>
              <a:ext uri="{FF2B5EF4-FFF2-40B4-BE49-F238E27FC236}">
                <a16:creationId xmlns:a16="http://schemas.microsoft.com/office/drawing/2014/main" id="{7B6977A5-D0C9-8CE6-4B25-A95636F71E07}"/>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4EDD556F-CA92-763D-3115-67E70273D7E1}"/>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9B3A1735-A05D-157E-2288-13ACCEDE570C}"/>
              </a:ext>
            </a:extLst>
          </p:cNvPr>
          <p:cNvGrpSpPr/>
          <p:nvPr/>
        </p:nvGrpSpPr>
        <p:grpSpPr>
          <a:xfrm>
            <a:off x="579812" y="1183409"/>
            <a:ext cx="11193088" cy="399011"/>
            <a:chOff x="526471" y="1937789"/>
            <a:chExt cx="11725747" cy="399011"/>
          </a:xfrm>
        </p:grpSpPr>
        <p:sp>
          <p:nvSpPr>
            <p:cNvPr id="9" name="Rectangle : coins arrondis 8">
              <a:extLst>
                <a:ext uri="{FF2B5EF4-FFF2-40B4-BE49-F238E27FC236}">
                  <a16:creationId xmlns:a16="http://schemas.microsoft.com/office/drawing/2014/main" id="{0A34C8EA-D470-7CE4-E00F-1818B9138A54}"/>
                </a:ext>
              </a:extLst>
            </p:cNvPr>
            <p:cNvSpPr/>
            <p:nvPr/>
          </p:nvSpPr>
          <p:spPr>
            <a:xfrm>
              <a:off x="526471" y="1948873"/>
              <a:ext cx="11725747"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Proposez des pratiques permettant la conservation de la biodiversité dans ce cas.</a:t>
              </a:r>
            </a:p>
          </p:txBody>
        </p:sp>
        <p:sp>
          <p:nvSpPr>
            <p:cNvPr id="10" name="Ellipse 9">
              <a:extLst>
                <a:ext uri="{FF2B5EF4-FFF2-40B4-BE49-F238E27FC236}">
                  <a16:creationId xmlns:a16="http://schemas.microsoft.com/office/drawing/2014/main" id="{253B707F-1BC9-49BE-8AF5-464BE97D1440}"/>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7F786ED4-544C-9E03-0D10-C66AFC0E16DA}"/>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cxnSp>
        <p:nvCxnSpPr>
          <p:cNvPr id="28" name="Connecteur droit 27">
            <a:extLst>
              <a:ext uri="{FF2B5EF4-FFF2-40B4-BE49-F238E27FC236}">
                <a16:creationId xmlns:a16="http://schemas.microsoft.com/office/drawing/2014/main" id="{5FA94159-997E-5F9F-890A-9BAA5BDC91B8}"/>
              </a:ext>
            </a:extLst>
          </p:cNvPr>
          <p:cNvCxnSpPr>
            <a:cxnSpLocks/>
          </p:cNvCxnSpPr>
          <p:nvPr/>
        </p:nvCxnSpPr>
        <p:spPr>
          <a:xfrm flipH="1" flipV="1">
            <a:off x="365324" y="2622266"/>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29" name="Connecteur droit 28">
            <a:extLst>
              <a:ext uri="{FF2B5EF4-FFF2-40B4-BE49-F238E27FC236}">
                <a16:creationId xmlns:a16="http://schemas.microsoft.com/office/drawing/2014/main" id="{006BD177-141A-8425-89FC-53E4773EE847}"/>
              </a:ext>
            </a:extLst>
          </p:cNvPr>
          <p:cNvCxnSpPr>
            <a:cxnSpLocks/>
          </p:cNvCxnSpPr>
          <p:nvPr/>
        </p:nvCxnSpPr>
        <p:spPr>
          <a:xfrm flipH="1" flipV="1">
            <a:off x="319255" y="52985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30" name="Connecteur droit 29">
            <a:extLst>
              <a:ext uri="{FF2B5EF4-FFF2-40B4-BE49-F238E27FC236}">
                <a16:creationId xmlns:a16="http://schemas.microsoft.com/office/drawing/2014/main" id="{0D1A1377-728A-80B7-3448-CAECA7E9DCA8}"/>
              </a:ext>
            </a:extLst>
          </p:cNvPr>
          <p:cNvCxnSpPr>
            <a:cxnSpLocks/>
          </p:cNvCxnSpPr>
          <p:nvPr/>
        </p:nvCxnSpPr>
        <p:spPr>
          <a:xfrm flipH="1" flipV="1">
            <a:off x="319255" y="61257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grpSp>
        <p:nvGrpSpPr>
          <p:cNvPr id="14" name="Groupe 13">
            <a:extLst>
              <a:ext uri="{FF2B5EF4-FFF2-40B4-BE49-F238E27FC236}">
                <a16:creationId xmlns:a16="http://schemas.microsoft.com/office/drawing/2014/main" id="{99CABC45-1E8B-87B5-5D5E-BF297AFCE5D3}"/>
              </a:ext>
            </a:extLst>
          </p:cNvPr>
          <p:cNvGrpSpPr/>
          <p:nvPr/>
        </p:nvGrpSpPr>
        <p:grpSpPr>
          <a:xfrm>
            <a:off x="684116" y="1753041"/>
            <a:ext cx="9040546" cy="412287"/>
            <a:chOff x="1152698" y="4834312"/>
            <a:chExt cx="8842708" cy="412287"/>
          </a:xfrm>
        </p:grpSpPr>
        <p:sp>
          <p:nvSpPr>
            <p:cNvPr id="15" name="Rectangle 14">
              <a:extLst>
                <a:ext uri="{FF2B5EF4-FFF2-40B4-BE49-F238E27FC236}">
                  <a16:creationId xmlns:a16="http://schemas.microsoft.com/office/drawing/2014/main" id="{BB6A5B5F-BBBA-4AEC-CC6D-A876FCAC8CA0}"/>
                </a:ext>
              </a:extLst>
            </p:cNvPr>
            <p:cNvSpPr/>
            <p:nvPr/>
          </p:nvSpPr>
          <p:spPr>
            <a:xfrm>
              <a:off x="1683787" y="4834312"/>
              <a:ext cx="8311619" cy="41148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Je repère dans les images les pratiques humaines qui menacent la biodiversité    </a:t>
              </a:r>
            </a:p>
          </p:txBody>
        </p:sp>
        <p:sp>
          <p:nvSpPr>
            <p:cNvPr id="16" name="Rectangle 15">
              <a:extLst>
                <a:ext uri="{FF2B5EF4-FFF2-40B4-BE49-F238E27FC236}">
                  <a16:creationId xmlns:a16="http://schemas.microsoft.com/office/drawing/2014/main" id="{2F7E310C-5DF5-F7A9-BA9B-D5C8DBB00EF2}"/>
                </a:ext>
              </a:extLst>
            </p:cNvPr>
            <p:cNvSpPr/>
            <p:nvPr/>
          </p:nvSpPr>
          <p:spPr>
            <a:xfrm>
              <a:off x="1152698" y="4835119"/>
              <a:ext cx="504000" cy="41148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a</a:t>
              </a:r>
            </a:p>
          </p:txBody>
        </p:sp>
      </p:grpSp>
      <p:pic>
        <p:nvPicPr>
          <p:cNvPr id="20" name="Image 19">
            <a:extLst>
              <a:ext uri="{FF2B5EF4-FFF2-40B4-BE49-F238E27FC236}">
                <a16:creationId xmlns:a16="http://schemas.microsoft.com/office/drawing/2014/main" id="{2149A236-F473-885F-0A96-0F51E1914C1A}"/>
              </a:ext>
            </a:extLst>
          </p:cNvPr>
          <p:cNvPicPr>
            <a:picLocks noChangeAspect="1"/>
          </p:cNvPicPr>
          <p:nvPr/>
        </p:nvPicPr>
        <p:blipFill>
          <a:blip r:embed="rId3"/>
          <a:stretch>
            <a:fillRect/>
          </a:stretch>
        </p:blipFill>
        <p:spPr>
          <a:xfrm>
            <a:off x="3176820" y="2554904"/>
            <a:ext cx="6289910" cy="3296354"/>
          </a:xfrm>
          <a:prstGeom prst="rect">
            <a:avLst/>
          </a:prstGeom>
        </p:spPr>
      </p:pic>
      <p:sp>
        <p:nvSpPr>
          <p:cNvPr id="21" name="Rectangle 20">
            <a:extLst>
              <a:ext uri="{FF2B5EF4-FFF2-40B4-BE49-F238E27FC236}">
                <a16:creationId xmlns:a16="http://schemas.microsoft.com/office/drawing/2014/main" id="{F9245ECB-B838-34BE-CA63-8E0A1796C1A5}"/>
              </a:ext>
            </a:extLst>
          </p:cNvPr>
          <p:cNvSpPr/>
          <p:nvPr/>
        </p:nvSpPr>
        <p:spPr>
          <a:xfrm>
            <a:off x="3200400" y="3496235"/>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sp>
        <p:nvSpPr>
          <p:cNvPr id="23" name="Rectangle 22">
            <a:extLst>
              <a:ext uri="{FF2B5EF4-FFF2-40B4-BE49-F238E27FC236}">
                <a16:creationId xmlns:a16="http://schemas.microsoft.com/office/drawing/2014/main" id="{47A2CF37-6B10-04F0-4496-698A73472A00}"/>
              </a:ext>
            </a:extLst>
          </p:cNvPr>
          <p:cNvSpPr/>
          <p:nvPr/>
        </p:nvSpPr>
        <p:spPr>
          <a:xfrm>
            <a:off x="7342094" y="2716306"/>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sp>
        <p:nvSpPr>
          <p:cNvPr id="24" name="Rectangle 23">
            <a:extLst>
              <a:ext uri="{FF2B5EF4-FFF2-40B4-BE49-F238E27FC236}">
                <a16:creationId xmlns:a16="http://schemas.microsoft.com/office/drawing/2014/main" id="{9F2BB1CC-E58D-31BA-5A88-565A09FBA11D}"/>
              </a:ext>
            </a:extLst>
          </p:cNvPr>
          <p:cNvSpPr/>
          <p:nvPr/>
        </p:nvSpPr>
        <p:spPr>
          <a:xfrm>
            <a:off x="7368987" y="4249271"/>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3</a:t>
            </a:r>
          </a:p>
        </p:txBody>
      </p:sp>
      <p:sp>
        <p:nvSpPr>
          <p:cNvPr id="25" name="Rectangle 24">
            <a:extLst>
              <a:ext uri="{FF2B5EF4-FFF2-40B4-BE49-F238E27FC236}">
                <a16:creationId xmlns:a16="http://schemas.microsoft.com/office/drawing/2014/main" id="{C1D4B355-BE29-7CF1-612A-9182D09BF7C8}"/>
              </a:ext>
            </a:extLst>
          </p:cNvPr>
          <p:cNvSpPr/>
          <p:nvPr/>
        </p:nvSpPr>
        <p:spPr>
          <a:xfrm>
            <a:off x="3205480" y="5082988"/>
            <a:ext cx="1899919" cy="19722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3033B14A-124F-3A68-022B-70DF262D389C}"/>
              </a:ext>
            </a:extLst>
          </p:cNvPr>
          <p:cNvSpPr/>
          <p:nvPr/>
        </p:nvSpPr>
        <p:spPr>
          <a:xfrm>
            <a:off x="7365104" y="4034117"/>
            <a:ext cx="1998352" cy="19722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4CA2FA49-3738-745E-A7B6-FF89A29042B6}"/>
              </a:ext>
            </a:extLst>
          </p:cNvPr>
          <p:cNvSpPr/>
          <p:nvPr/>
        </p:nvSpPr>
        <p:spPr>
          <a:xfrm>
            <a:off x="7351777" y="5638799"/>
            <a:ext cx="2017776" cy="19722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829257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right)">
                                      <p:cBhvr>
                                        <p:cTn id="13" dur="500"/>
                                        <p:tgtEl>
                                          <p:spTgt spid="28"/>
                                        </p:tgtEl>
                                      </p:cBhvr>
                                    </p:animEffect>
                                  </p:childTnLst>
                                </p:cTn>
                              </p:par>
                              <p:par>
                                <p:cTn id="14" presetID="22" presetClass="entr" presetSubtype="2"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right)">
                                      <p:cBhvr>
                                        <p:cTn id="16" dur="500"/>
                                        <p:tgtEl>
                                          <p:spTgt spid="29"/>
                                        </p:tgtEl>
                                      </p:cBhvr>
                                    </p:animEffect>
                                  </p:childTnLst>
                                </p:cTn>
                              </p:par>
                              <p:par>
                                <p:cTn id="17" presetID="22" presetClass="entr" presetSubtype="2"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right)">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arn(inVertic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arn(inVertical)">
                                      <p:cBhvr>
                                        <p:cTn id="32" dur="500"/>
                                        <p:tgtEl>
                                          <p:spTgt spid="2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arn(inVertical)">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down)">
                                      <p:cBhvr>
                                        <p:cTn id="40" dur="500"/>
                                        <p:tgtEl>
                                          <p:spTgt spid="27"/>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26" grpId="0" animBg="1"/>
      <p:bldP spid="2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C54D64D0-D7E0-0FB3-1547-8E672852040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D1E184-C292-C204-8C68-75B501496BB3}"/>
              </a:ext>
            </a:extLst>
          </p:cNvPr>
          <p:cNvSpPr>
            <a:spLocks noGrp="1"/>
          </p:cNvSpPr>
          <p:nvPr>
            <p:ph type="title"/>
          </p:nvPr>
        </p:nvSpPr>
        <p:spPr>
          <a:xfrm>
            <a:off x="824654" y="328153"/>
            <a:ext cx="10766562" cy="503371"/>
          </a:xfrm>
        </p:spPr>
        <p:txBody>
          <a:bodyPr/>
          <a:lstStyle/>
          <a:p>
            <a:r>
              <a:rPr lang="fr-FR" noProof="0" dirty="0">
                <a:solidFill>
                  <a:schemeClr val="tx1">
                    <a:lumMod val="50000"/>
                    <a:lumOff val="50000"/>
                  </a:schemeClr>
                </a:solidFill>
              </a:rPr>
              <a:t>L’étape b.</a:t>
            </a:r>
          </a:p>
        </p:txBody>
      </p:sp>
      <p:sp>
        <p:nvSpPr>
          <p:cNvPr id="4" name="Espace réservé du contenu 3">
            <a:extLst>
              <a:ext uri="{FF2B5EF4-FFF2-40B4-BE49-F238E27FC236}">
                <a16:creationId xmlns:a16="http://schemas.microsoft.com/office/drawing/2014/main" id="{478B2EBC-D9FE-0939-9BAD-BC530891A07D}"/>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8FC67BC1-627B-115A-A0AB-185A1994EB2E}"/>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262B601C-786A-6532-106B-E3B01AD6A672}"/>
              </a:ext>
            </a:extLst>
          </p:cNvPr>
          <p:cNvGrpSpPr/>
          <p:nvPr/>
        </p:nvGrpSpPr>
        <p:grpSpPr>
          <a:xfrm>
            <a:off x="579812" y="1183409"/>
            <a:ext cx="11193088" cy="399011"/>
            <a:chOff x="526471" y="1937789"/>
            <a:chExt cx="11725747" cy="399011"/>
          </a:xfrm>
        </p:grpSpPr>
        <p:sp>
          <p:nvSpPr>
            <p:cNvPr id="9" name="Rectangle : coins arrondis 8">
              <a:extLst>
                <a:ext uri="{FF2B5EF4-FFF2-40B4-BE49-F238E27FC236}">
                  <a16:creationId xmlns:a16="http://schemas.microsoft.com/office/drawing/2014/main" id="{903FDCDE-A69C-B4A1-C143-E436334A308C}"/>
                </a:ext>
              </a:extLst>
            </p:cNvPr>
            <p:cNvSpPr/>
            <p:nvPr/>
          </p:nvSpPr>
          <p:spPr>
            <a:xfrm>
              <a:off x="526471" y="1948873"/>
              <a:ext cx="11725747"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Proposez des pratiques permettant la conservation de la biodiversité dans ce cas.</a:t>
              </a:r>
            </a:p>
          </p:txBody>
        </p:sp>
        <p:sp>
          <p:nvSpPr>
            <p:cNvPr id="10" name="Ellipse 9">
              <a:extLst>
                <a:ext uri="{FF2B5EF4-FFF2-40B4-BE49-F238E27FC236}">
                  <a16:creationId xmlns:a16="http://schemas.microsoft.com/office/drawing/2014/main" id="{C553D409-0609-C140-1756-C1AF67CDF367}"/>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B1C7DE70-7773-A915-43F0-FF27DBCF1535}"/>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cxnSp>
        <p:nvCxnSpPr>
          <p:cNvPr id="28" name="Connecteur droit 27">
            <a:extLst>
              <a:ext uri="{FF2B5EF4-FFF2-40B4-BE49-F238E27FC236}">
                <a16:creationId xmlns:a16="http://schemas.microsoft.com/office/drawing/2014/main" id="{8E6ECC62-4718-2FEE-B41C-F04FC3069B3C}"/>
              </a:ext>
            </a:extLst>
          </p:cNvPr>
          <p:cNvCxnSpPr>
            <a:cxnSpLocks/>
          </p:cNvCxnSpPr>
          <p:nvPr/>
        </p:nvCxnSpPr>
        <p:spPr>
          <a:xfrm flipH="1" flipV="1">
            <a:off x="365324" y="2622266"/>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29" name="Connecteur droit 28">
            <a:extLst>
              <a:ext uri="{FF2B5EF4-FFF2-40B4-BE49-F238E27FC236}">
                <a16:creationId xmlns:a16="http://schemas.microsoft.com/office/drawing/2014/main" id="{6A93BEEC-460C-6A82-BC41-32325B54735E}"/>
              </a:ext>
            </a:extLst>
          </p:cNvPr>
          <p:cNvCxnSpPr>
            <a:cxnSpLocks/>
          </p:cNvCxnSpPr>
          <p:nvPr/>
        </p:nvCxnSpPr>
        <p:spPr>
          <a:xfrm flipH="1" flipV="1">
            <a:off x="319255" y="52985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30" name="Connecteur droit 29">
            <a:extLst>
              <a:ext uri="{FF2B5EF4-FFF2-40B4-BE49-F238E27FC236}">
                <a16:creationId xmlns:a16="http://schemas.microsoft.com/office/drawing/2014/main" id="{BFE8E56D-A6A2-80EB-D45F-A05ACD3B1BFB}"/>
              </a:ext>
            </a:extLst>
          </p:cNvPr>
          <p:cNvCxnSpPr>
            <a:cxnSpLocks/>
          </p:cNvCxnSpPr>
          <p:nvPr/>
        </p:nvCxnSpPr>
        <p:spPr>
          <a:xfrm flipH="1" flipV="1">
            <a:off x="319255" y="61257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pic>
        <p:nvPicPr>
          <p:cNvPr id="20" name="Image 19">
            <a:extLst>
              <a:ext uri="{FF2B5EF4-FFF2-40B4-BE49-F238E27FC236}">
                <a16:creationId xmlns:a16="http://schemas.microsoft.com/office/drawing/2014/main" id="{CDEC4FA8-B390-6DE1-D5F0-69BC6411A1CB}"/>
              </a:ext>
            </a:extLst>
          </p:cNvPr>
          <p:cNvPicPr>
            <a:picLocks noChangeAspect="1"/>
          </p:cNvPicPr>
          <p:nvPr/>
        </p:nvPicPr>
        <p:blipFill>
          <a:blip r:embed="rId3"/>
          <a:stretch>
            <a:fillRect/>
          </a:stretch>
        </p:blipFill>
        <p:spPr>
          <a:xfrm>
            <a:off x="3176820" y="2554904"/>
            <a:ext cx="6289910" cy="3296354"/>
          </a:xfrm>
          <a:prstGeom prst="rect">
            <a:avLst/>
          </a:prstGeom>
        </p:spPr>
      </p:pic>
      <p:sp>
        <p:nvSpPr>
          <p:cNvPr id="21" name="Rectangle 20">
            <a:extLst>
              <a:ext uri="{FF2B5EF4-FFF2-40B4-BE49-F238E27FC236}">
                <a16:creationId xmlns:a16="http://schemas.microsoft.com/office/drawing/2014/main" id="{CF82D174-8A75-9FDB-FFFE-80970783D67B}"/>
              </a:ext>
            </a:extLst>
          </p:cNvPr>
          <p:cNvSpPr/>
          <p:nvPr/>
        </p:nvSpPr>
        <p:spPr>
          <a:xfrm>
            <a:off x="3200400" y="3496235"/>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1</a:t>
            </a:r>
          </a:p>
        </p:txBody>
      </p:sp>
      <p:sp>
        <p:nvSpPr>
          <p:cNvPr id="23" name="Rectangle 22">
            <a:extLst>
              <a:ext uri="{FF2B5EF4-FFF2-40B4-BE49-F238E27FC236}">
                <a16:creationId xmlns:a16="http://schemas.microsoft.com/office/drawing/2014/main" id="{C42988FA-2A20-292B-C6D9-87016254D35C}"/>
              </a:ext>
            </a:extLst>
          </p:cNvPr>
          <p:cNvSpPr/>
          <p:nvPr/>
        </p:nvSpPr>
        <p:spPr>
          <a:xfrm>
            <a:off x="7333129" y="2707341"/>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2</a:t>
            </a:r>
          </a:p>
        </p:txBody>
      </p:sp>
      <p:sp>
        <p:nvSpPr>
          <p:cNvPr id="24" name="Rectangle 23">
            <a:extLst>
              <a:ext uri="{FF2B5EF4-FFF2-40B4-BE49-F238E27FC236}">
                <a16:creationId xmlns:a16="http://schemas.microsoft.com/office/drawing/2014/main" id="{8B6A82F7-83DF-E9F0-7BB0-297BFA7A0230}"/>
              </a:ext>
            </a:extLst>
          </p:cNvPr>
          <p:cNvSpPr/>
          <p:nvPr/>
        </p:nvSpPr>
        <p:spPr>
          <a:xfrm>
            <a:off x="7368987" y="4249271"/>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3</a:t>
            </a:r>
          </a:p>
        </p:txBody>
      </p:sp>
      <p:sp>
        <p:nvSpPr>
          <p:cNvPr id="8" name="ZoneTexte 7">
            <a:extLst>
              <a:ext uri="{FF2B5EF4-FFF2-40B4-BE49-F238E27FC236}">
                <a16:creationId xmlns:a16="http://schemas.microsoft.com/office/drawing/2014/main" id="{F5D2C677-93B9-F566-FB5D-DD93671699B7}"/>
              </a:ext>
            </a:extLst>
          </p:cNvPr>
          <p:cNvSpPr txBox="1"/>
          <p:nvPr/>
        </p:nvSpPr>
        <p:spPr>
          <a:xfrm>
            <a:off x="179294" y="3870607"/>
            <a:ext cx="3056965" cy="1200329"/>
          </a:xfrm>
          <a:prstGeom prst="rect">
            <a:avLst/>
          </a:prstGeom>
          <a:noFill/>
        </p:spPr>
        <p:txBody>
          <a:bodyPr wrap="square">
            <a:spAutoFit/>
          </a:bodyPr>
          <a:lstStyle/>
          <a:p>
            <a:pPr algn="ctr"/>
            <a:r>
              <a:rPr lang="fr-FR" sz="2400" b="1" dirty="0">
                <a:latin typeface="Calibri" panose="020F0502020204030204" pitchFamily="34" charset="0"/>
                <a:cs typeface="Calibri" panose="020F0502020204030204" pitchFamily="34" charset="0"/>
              </a:rPr>
              <a:t>Sensibilisation des citoyens aux dangers des incendies</a:t>
            </a:r>
          </a:p>
        </p:txBody>
      </p:sp>
      <p:sp>
        <p:nvSpPr>
          <p:cNvPr id="11" name="ZoneTexte 10">
            <a:extLst>
              <a:ext uri="{FF2B5EF4-FFF2-40B4-BE49-F238E27FC236}">
                <a16:creationId xmlns:a16="http://schemas.microsoft.com/office/drawing/2014/main" id="{D9382205-60A2-6BBC-8034-72FF235C6F60}"/>
              </a:ext>
            </a:extLst>
          </p:cNvPr>
          <p:cNvSpPr txBox="1"/>
          <p:nvPr/>
        </p:nvSpPr>
        <p:spPr>
          <a:xfrm>
            <a:off x="9323293" y="2924386"/>
            <a:ext cx="2590799" cy="830997"/>
          </a:xfrm>
          <a:prstGeom prst="rect">
            <a:avLst/>
          </a:prstGeom>
          <a:noFill/>
        </p:spPr>
        <p:txBody>
          <a:bodyPr wrap="square">
            <a:spAutoFit/>
          </a:bodyPr>
          <a:lstStyle/>
          <a:p>
            <a:pPr algn="ctr"/>
            <a:r>
              <a:rPr lang="fr-FR" sz="2400" b="1" dirty="0">
                <a:latin typeface="Calibri" panose="020F0502020204030204" pitchFamily="34" charset="0"/>
                <a:cs typeface="Calibri" panose="020F0502020204030204" pitchFamily="34" charset="0"/>
              </a:rPr>
              <a:t>Interdiction de la coupe des arbres</a:t>
            </a:r>
          </a:p>
        </p:txBody>
      </p:sp>
      <p:sp>
        <p:nvSpPr>
          <p:cNvPr id="13" name="ZoneTexte 12">
            <a:extLst>
              <a:ext uri="{FF2B5EF4-FFF2-40B4-BE49-F238E27FC236}">
                <a16:creationId xmlns:a16="http://schemas.microsoft.com/office/drawing/2014/main" id="{14B6D7B4-B581-C455-7DD7-CC791DC9B832}"/>
              </a:ext>
            </a:extLst>
          </p:cNvPr>
          <p:cNvSpPr txBox="1"/>
          <p:nvPr/>
        </p:nvSpPr>
        <p:spPr>
          <a:xfrm>
            <a:off x="9341220" y="4240574"/>
            <a:ext cx="2572872" cy="1938992"/>
          </a:xfrm>
          <a:prstGeom prst="rect">
            <a:avLst/>
          </a:prstGeom>
          <a:noFill/>
        </p:spPr>
        <p:txBody>
          <a:bodyPr wrap="square">
            <a:spAutoFit/>
          </a:bodyPr>
          <a:lstStyle/>
          <a:p>
            <a:pPr algn="ctr"/>
            <a:r>
              <a:rPr lang="fr-FR" sz="2400" b="1" dirty="0">
                <a:latin typeface="Calibri" panose="020F0502020204030204" pitchFamily="34" charset="0"/>
                <a:cs typeface="Calibri" panose="020F0502020204030204" pitchFamily="34" charset="0"/>
              </a:rPr>
              <a:t>Interdiction de</a:t>
            </a:r>
            <a:br>
              <a:rPr lang="fr-FR" sz="2400" b="1" dirty="0">
                <a:latin typeface="Calibri" panose="020F0502020204030204" pitchFamily="34" charset="0"/>
                <a:cs typeface="Calibri" panose="020F0502020204030204" pitchFamily="34" charset="0"/>
              </a:rPr>
            </a:br>
            <a:r>
              <a:rPr lang="fr-FR" sz="2400" b="1" dirty="0">
                <a:latin typeface="Calibri" panose="020F0502020204030204" pitchFamily="34" charset="0"/>
                <a:cs typeface="Calibri" panose="020F0502020204030204" pitchFamily="34" charset="0"/>
              </a:rPr>
              <a:t> l’extension des champs agricoles au détriment des forêts</a:t>
            </a:r>
          </a:p>
        </p:txBody>
      </p:sp>
      <p:grpSp>
        <p:nvGrpSpPr>
          <p:cNvPr id="17" name="Groupe 16">
            <a:extLst>
              <a:ext uri="{FF2B5EF4-FFF2-40B4-BE49-F238E27FC236}">
                <a16:creationId xmlns:a16="http://schemas.microsoft.com/office/drawing/2014/main" id="{B5052B33-3FCB-82A1-01D7-133C3C37099E}"/>
              </a:ext>
            </a:extLst>
          </p:cNvPr>
          <p:cNvGrpSpPr/>
          <p:nvPr/>
        </p:nvGrpSpPr>
        <p:grpSpPr>
          <a:xfrm>
            <a:off x="684116" y="1753041"/>
            <a:ext cx="9040546" cy="412287"/>
            <a:chOff x="1152698" y="4834312"/>
            <a:chExt cx="8842708" cy="412287"/>
          </a:xfrm>
        </p:grpSpPr>
        <p:sp>
          <p:nvSpPr>
            <p:cNvPr id="18" name="Rectangle 17">
              <a:extLst>
                <a:ext uri="{FF2B5EF4-FFF2-40B4-BE49-F238E27FC236}">
                  <a16:creationId xmlns:a16="http://schemas.microsoft.com/office/drawing/2014/main" id="{7180622C-08BF-5660-81BB-ACAE9349FE7A}"/>
                </a:ext>
              </a:extLst>
            </p:cNvPr>
            <p:cNvSpPr/>
            <p:nvPr/>
          </p:nvSpPr>
          <p:spPr>
            <a:xfrm>
              <a:off x="1683787" y="4834312"/>
              <a:ext cx="8311619" cy="41148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Pour chaque pratique extraite, je propose une solution pour réduire son impact.</a:t>
              </a:r>
            </a:p>
          </p:txBody>
        </p:sp>
        <p:sp>
          <p:nvSpPr>
            <p:cNvPr id="19" name="Rectangle 18">
              <a:extLst>
                <a:ext uri="{FF2B5EF4-FFF2-40B4-BE49-F238E27FC236}">
                  <a16:creationId xmlns:a16="http://schemas.microsoft.com/office/drawing/2014/main" id="{294C7258-207E-E0DF-0F05-6A9D39FA32EE}"/>
                </a:ext>
              </a:extLst>
            </p:cNvPr>
            <p:cNvSpPr/>
            <p:nvPr/>
          </p:nvSpPr>
          <p:spPr>
            <a:xfrm>
              <a:off x="1152698" y="4835119"/>
              <a:ext cx="504000" cy="41148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b</a:t>
              </a:r>
            </a:p>
          </p:txBody>
        </p:sp>
      </p:grpSp>
    </p:spTree>
    <p:extLst>
      <p:ext uri="{BB962C8B-B14F-4D97-AF65-F5344CB8AC3E}">
        <p14:creationId xmlns:p14="http://schemas.microsoft.com/office/powerpoint/2010/main" val="251454468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500"/>
                                        <p:tgtEl>
                                          <p:spTgt spid="8"/>
                                        </p:tgtEl>
                                      </p:cBhvr>
                                    </p:animEffect>
                                  </p:childTnLst>
                                </p:cTn>
                              </p:par>
                              <p:par>
                                <p:cTn id="14" presetID="35" presetClass="path" presetSubtype="0" accel="50000" decel="50000" fill="hold" grpId="0" nodeType="withEffect">
                                  <p:stCondLst>
                                    <p:cond delay="0"/>
                                  </p:stCondLst>
                                  <p:childTnLst>
                                    <p:animMotion origin="layout" path="M -4.16667E-6 1.48148E-6 L -0.14856 -0.00139 " pathEditMode="relative" rAng="0" ptsTypes="AA">
                                      <p:cBhvr>
                                        <p:cTn id="15" dur="2000" fill="hold"/>
                                        <p:tgtEl>
                                          <p:spTgt spid="21"/>
                                        </p:tgtEl>
                                        <p:attrNameLst>
                                          <p:attrName>ppt_x</p:attrName>
                                          <p:attrName>ppt_y</p:attrName>
                                        </p:attrNameLst>
                                      </p:cBhvr>
                                      <p:rCtr x="-7474" y="-69"/>
                                    </p:animMotion>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63" presetClass="path" presetSubtype="0" accel="50000" decel="50000" fill="hold" grpId="0" nodeType="withEffect">
                                  <p:stCondLst>
                                    <p:cond delay="0"/>
                                  </p:stCondLst>
                                  <p:childTnLst>
                                    <p:animMotion origin="layout" path="M 0 0 L 0.25 0 E" pathEditMode="relative" ptsTypes="">
                                      <p:cBhvr>
                                        <p:cTn id="22" dur="2000" fill="hold"/>
                                        <p:tgtEl>
                                          <p:spTgt spid="23"/>
                                        </p:tgtEl>
                                        <p:attrNameLst>
                                          <p:attrName>ppt_x</p:attrName>
                                          <p:attrName>ppt_y</p:attrName>
                                        </p:attrNameLst>
                                      </p:cBhvr>
                                    </p:animMotion>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63" presetClass="path" presetSubtype="0" accel="50000" decel="50000" fill="hold" grpId="0" nodeType="withEffect">
                                  <p:stCondLst>
                                    <p:cond delay="0"/>
                                  </p:stCondLst>
                                  <p:childTnLst>
                                    <p:animMotion origin="layout" path="M 0 0 L 0.25 0 E" pathEditMode="relative" ptsTypes="">
                                      <p:cBhvr>
                                        <p:cTn id="29" dur="2000" fill="hold"/>
                                        <p:tgtEl>
                                          <p:spTgt spid="2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8" grpId="0"/>
      <p:bldP spid="11" grpId="0"/>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6C12700-1627-4E65-D6F4-086CDB5B85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046E11E-826A-513A-9D40-F5669E1C2A93}"/>
              </a:ext>
            </a:extLst>
          </p:cNvPr>
          <p:cNvSpPr>
            <a:spLocks noGrp="1"/>
          </p:cNvSpPr>
          <p:nvPr>
            <p:ph type="title"/>
          </p:nvPr>
        </p:nvSpPr>
        <p:spPr>
          <a:xfrm>
            <a:off x="824654" y="328153"/>
            <a:ext cx="10766562" cy="503371"/>
          </a:xfrm>
        </p:spPr>
        <p:txBody>
          <a:bodyPr/>
          <a:lstStyle/>
          <a:p>
            <a:r>
              <a:rPr lang="fr-FR" noProof="0" dirty="0">
                <a:solidFill>
                  <a:schemeClr val="tx1">
                    <a:lumMod val="50000"/>
                    <a:lumOff val="50000"/>
                  </a:schemeClr>
                </a:solidFill>
              </a:rPr>
              <a:t>Et finalement l’étape c.</a:t>
            </a:r>
          </a:p>
        </p:txBody>
      </p:sp>
      <p:sp>
        <p:nvSpPr>
          <p:cNvPr id="4" name="Espace réservé du contenu 3">
            <a:extLst>
              <a:ext uri="{FF2B5EF4-FFF2-40B4-BE49-F238E27FC236}">
                <a16:creationId xmlns:a16="http://schemas.microsoft.com/office/drawing/2014/main" id="{8FE30578-1D42-3E47-15F8-B5A350EAE9C5}"/>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C097B9D2-06F5-1823-9E06-671F03D11D3E}"/>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AD51B379-9139-8BA3-5109-CEDE598D6CD1}"/>
              </a:ext>
            </a:extLst>
          </p:cNvPr>
          <p:cNvGrpSpPr/>
          <p:nvPr/>
        </p:nvGrpSpPr>
        <p:grpSpPr>
          <a:xfrm>
            <a:off x="579812" y="1183409"/>
            <a:ext cx="11193088" cy="399011"/>
            <a:chOff x="526471" y="1937789"/>
            <a:chExt cx="11725747" cy="399011"/>
          </a:xfrm>
        </p:grpSpPr>
        <p:sp>
          <p:nvSpPr>
            <p:cNvPr id="9" name="Rectangle : coins arrondis 8">
              <a:extLst>
                <a:ext uri="{FF2B5EF4-FFF2-40B4-BE49-F238E27FC236}">
                  <a16:creationId xmlns:a16="http://schemas.microsoft.com/office/drawing/2014/main" id="{6C5C0D2A-D785-6609-CE34-5AE19673FAC5}"/>
                </a:ext>
              </a:extLst>
            </p:cNvPr>
            <p:cNvSpPr/>
            <p:nvPr/>
          </p:nvSpPr>
          <p:spPr>
            <a:xfrm>
              <a:off x="526471" y="1948873"/>
              <a:ext cx="11725747"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Proposez des pratiques permettant la conservation de la biodiversité dans ce cas.</a:t>
              </a:r>
            </a:p>
          </p:txBody>
        </p:sp>
        <p:sp>
          <p:nvSpPr>
            <p:cNvPr id="10" name="Ellipse 9">
              <a:extLst>
                <a:ext uri="{FF2B5EF4-FFF2-40B4-BE49-F238E27FC236}">
                  <a16:creationId xmlns:a16="http://schemas.microsoft.com/office/drawing/2014/main" id="{61A24487-929D-315A-7411-813714493E4C}"/>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7C476DB9-3CC8-9C1C-E9E3-A78AF386482C}"/>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cxnSp>
        <p:nvCxnSpPr>
          <p:cNvPr id="28" name="Connecteur droit 27">
            <a:extLst>
              <a:ext uri="{FF2B5EF4-FFF2-40B4-BE49-F238E27FC236}">
                <a16:creationId xmlns:a16="http://schemas.microsoft.com/office/drawing/2014/main" id="{87F65C54-6521-821D-B468-85FE50C40D66}"/>
              </a:ext>
            </a:extLst>
          </p:cNvPr>
          <p:cNvCxnSpPr>
            <a:cxnSpLocks/>
          </p:cNvCxnSpPr>
          <p:nvPr/>
        </p:nvCxnSpPr>
        <p:spPr>
          <a:xfrm flipH="1" flipV="1">
            <a:off x="365324" y="2622266"/>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29" name="Connecteur droit 28">
            <a:extLst>
              <a:ext uri="{FF2B5EF4-FFF2-40B4-BE49-F238E27FC236}">
                <a16:creationId xmlns:a16="http://schemas.microsoft.com/office/drawing/2014/main" id="{D5D10E7B-D9C9-5095-9C36-5BEDA69A8327}"/>
              </a:ext>
            </a:extLst>
          </p:cNvPr>
          <p:cNvCxnSpPr>
            <a:cxnSpLocks/>
          </p:cNvCxnSpPr>
          <p:nvPr/>
        </p:nvCxnSpPr>
        <p:spPr>
          <a:xfrm flipH="1" flipV="1">
            <a:off x="319255" y="52985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30" name="Connecteur droit 29">
            <a:extLst>
              <a:ext uri="{FF2B5EF4-FFF2-40B4-BE49-F238E27FC236}">
                <a16:creationId xmlns:a16="http://schemas.microsoft.com/office/drawing/2014/main" id="{291E8CAE-65B0-2548-D1EC-FEB8AD8BD5F3}"/>
              </a:ext>
            </a:extLst>
          </p:cNvPr>
          <p:cNvCxnSpPr>
            <a:cxnSpLocks/>
          </p:cNvCxnSpPr>
          <p:nvPr/>
        </p:nvCxnSpPr>
        <p:spPr>
          <a:xfrm flipH="1" flipV="1">
            <a:off x="319255" y="6125777"/>
            <a:ext cx="6547043" cy="0"/>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pic>
        <p:nvPicPr>
          <p:cNvPr id="20" name="Image 19">
            <a:extLst>
              <a:ext uri="{FF2B5EF4-FFF2-40B4-BE49-F238E27FC236}">
                <a16:creationId xmlns:a16="http://schemas.microsoft.com/office/drawing/2014/main" id="{75B34E06-381C-8CA9-36F4-18445DDF5A57}"/>
              </a:ext>
            </a:extLst>
          </p:cNvPr>
          <p:cNvPicPr>
            <a:picLocks noChangeAspect="1"/>
          </p:cNvPicPr>
          <p:nvPr/>
        </p:nvPicPr>
        <p:blipFill>
          <a:blip r:embed="rId3"/>
          <a:stretch>
            <a:fillRect/>
          </a:stretch>
        </p:blipFill>
        <p:spPr>
          <a:xfrm>
            <a:off x="3176820" y="2554904"/>
            <a:ext cx="6289910" cy="3296354"/>
          </a:xfrm>
          <a:prstGeom prst="rect">
            <a:avLst/>
          </a:prstGeom>
        </p:spPr>
      </p:pic>
      <p:sp>
        <p:nvSpPr>
          <p:cNvPr id="21" name="Rectangle 20">
            <a:extLst>
              <a:ext uri="{FF2B5EF4-FFF2-40B4-BE49-F238E27FC236}">
                <a16:creationId xmlns:a16="http://schemas.microsoft.com/office/drawing/2014/main" id="{B4EEA7D1-F0EB-45B9-4732-4B9C07FFC990}"/>
              </a:ext>
            </a:extLst>
          </p:cNvPr>
          <p:cNvSpPr/>
          <p:nvPr/>
        </p:nvSpPr>
        <p:spPr>
          <a:xfrm>
            <a:off x="1326777" y="3424517"/>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4</a:t>
            </a:r>
          </a:p>
        </p:txBody>
      </p:sp>
      <p:sp>
        <p:nvSpPr>
          <p:cNvPr id="24" name="Rectangle 23">
            <a:extLst>
              <a:ext uri="{FF2B5EF4-FFF2-40B4-BE49-F238E27FC236}">
                <a16:creationId xmlns:a16="http://schemas.microsoft.com/office/drawing/2014/main" id="{1AA44583-EF15-24C7-12E6-92549890EF5D}"/>
              </a:ext>
            </a:extLst>
          </p:cNvPr>
          <p:cNvSpPr/>
          <p:nvPr/>
        </p:nvSpPr>
        <p:spPr>
          <a:xfrm>
            <a:off x="10551457" y="3469340"/>
            <a:ext cx="502024" cy="376518"/>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5</a:t>
            </a:r>
          </a:p>
        </p:txBody>
      </p:sp>
      <p:sp>
        <p:nvSpPr>
          <p:cNvPr id="25" name="Rectangle 24">
            <a:extLst>
              <a:ext uri="{FF2B5EF4-FFF2-40B4-BE49-F238E27FC236}">
                <a16:creationId xmlns:a16="http://schemas.microsoft.com/office/drawing/2014/main" id="{0ACACECC-7298-5C95-C57F-C4E89E89994B}"/>
              </a:ext>
            </a:extLst>
          </p:cNvPr>
          <p:cNvSpPr/>
          <p:nvPr/>
        </p:nvSpPr>
        <p:spPr>
          <a:xfrm>
            <a:off x="3205480" y="5082988"/>
            <a:ext cx="1899919" cy="19722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25EFEC51-57BA-3FDC-88B7-E5EA18F5478B}"/>
              </a:ext>
            </a:extLst>
          </p:cNvPr>
          <p:cNvSpPr/>
          <p:nvPr/>
        </p:nvSpPr>
        <p:spPr>
          <a:xfrm>
            <a:off x="7365104" y="4034117"/>
            <a:ext cx="1998352" cy="19722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DA5430D9-E0CD-8E68-BCF4-B0D4A20E49D9}"/>
              </a:ext>
            </a:extLst>
          </p:cNvPr>
          <p:cNvSpPr/>
          <p:nvPr/>
        </p:nvSpPr>
        <p:spPr>
          <a:xfrm>
            <a:off x="7351777" y="5638799"/>
            <a:ext cx="2017776" cy="197224"/>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7" name="Groupe 16">
            <a:extLst>
              <a:ext uri="{FF2B5EF4-FFF2-40B4-BE49-F238E27FC236}">
                <a16:creationId xmlns:a16="http://schemas.microsoft.com/office/drawing/2014/main" id="{7EB5269B-FC9D-AA65-C7CF-AFEE5830A2AE}"/>
              </a:ext>
            </a:extLst>
          </p:cNvPr>
          <p:cNvGrpSpPr/>
          <p:nvPr/>
        </p:nvGrpSpPr>
        <p:grpSpPr>
          <a:xfrm>
            <a:off x="684116" y="1753041"/>
            <a:ext cx="9750802" cy="412287"/>
            <a:chOff x="1152698" y="4834312"/>
            <a:chExt cx="9537421" cy="412287"/>
          </a:xfrm>
        </p:grpSpPr>
        <p:sp>
          <p:nvSpPr>
            <p:cNvPr id="18" name="Rectangle 17">
              <a:extLst>
                <a:ext uri="{FF2B5EF4-FFF2-40B4-BE49-F238E27FC236}">
                  <a16:creationId xmlns:a16="http://schemas.microsoft.com/office/drawing/2014/main" id="{A6347E5D-82FD-73DD-BBA5-AF44BE2A837D}"/>
                </a:ext>
              </a:extLst>
            </p:cNvPr>
            <p:cNvSpPr/>
            <p:nvPr/>
          </p:nvSpPr>
          <p:spPr>
            <a:xfrm>
              <a:off x="1683787" y="4834312"/>
              <a:ext cx="9006332" cy="41148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t>je propose d’autres solutions possibles pour le problème menaçant la biodiversité.</a:t>
              </a:r>
            </a:p>
          </p:txBody>
        </p:sp>
        <p:sp>
          <p:nvSpPr>
            <p:cNvPr id="19" name="Rectangle 18">
              <a:extLst>
                <a:ext uri="{FF2B5EF4-FFF2-40B4-BE49-F238E27FC236}">
                  <a16:creationId xmlns:a16="http://schemas.microsoft.com/office/drawing/2014/main" id="{AF32FC0A-26F1-534C-080B-2957D10FFACE}"/>
                </a:ext>
              </a:extLst>
            </p:cNvPr>
            <p:cNvSpPr/>
            <p:nvPr/>
          </p:nvSpPr>
          <p:spPr>
            <a:xfrm>
              <a:off x="1152698" y="4835119"/>
              <a:ext cx="504000" cy="41148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t>c</a:t>
              </a:r>
            </a:p>
          </p:txBody>
        </p:sp>
      </p:grpSp>
      <p:sp>
        <p:nvSpPr>
          <p:cNvPr id="6" name="ZoneTexte 5">
            <a:extLst>
              <a:ext uri="{FF2B5EF4-FFF2-40B4-BE49-F238E27FC236}">
                <a16:creationId xmlns:a16="http://schemas.microsoft.com/office/drawing/2014/main" id="{F018D038-E3DF-5E19-B2D0-F38059ECD7D1}"/>
              </a:ext>
            </a:extLst>
          </p:cNvPr>
          <p:cNvSpPr txBox="1"/>
          <p:nvPr/>
        </p:nvSpPr>
        <p:spPr>
          <a:xfrm>
            <a:off x="188258" y="4014043"/>
            <a:ext cx="2832849" cy="461665"/>
          </a:xfrm>
          <a:prstGeom prst="rect">
            <a:avLst/>
          </a:prstGeom>
          <a:noFill/>
          <a:ln>
            <a:noFill/>
          </a:ln>
        </p:spPr>
        <p:txBody>
          <a:bodyPr wrap="square">
            <a:spAutoFit/>
          </a:bodyPr>
          <a:lstStyle/>
          <a:p>
            <a:pPr algn="ctr"/>
            <a:r>
              <a:rPr lang="fr-FR" sz="2400" b="1" dirty="0">
                <a:latin typeface="Calibri" panose="020F0502020204030204" pitchFamily="34" charset="0"/>
                <a:cs typeface="Calibri" panose="020F0502020204030204" pitchFamily="34" charset="0"/>
              </a:rPr>
              <a:t>Reboisement</a:t>
            </a:r>
          </a:p>
        </p:txBody>
      </p:sp>
      <p:sp>
        <p:nvSpPr>
          <p:cNvPr id="7" name="ZoneTexte 6">
            <a:extLst>
              <a:ext uri="{FF2B5EF4-FFF2-40B4-BE49-F238E27FC236}">
                <a16:creationId xmlns:a16="http://schemas.microsoft.com/office/drawing/2014/main" id="{1DC0EBCD-D9B9-109E-566B-58D5DEE57FE5}"/>
              </a:ext>
            </a:extLst>
          </p:cNvPr>
          <p:cNvSpPr txBox="1"/>
          <p:nvPr/>
        </p:nvSpPr>
        <p:spPr>
          <a:xfrm>
            <a:off x="9359151" y="4032788"/>
            <a:ext cx="2832849" cy="830997"/>
          </a:xfrm>
          <a:prstGeom prst="rect">
            <a:avLst/>
          </a:prstGeom>
          <a:noFill/>
          <a:ln>
            <a:noFill/>
          </a:ln>
        </p:spPr>
        <p:txBody>
          <a:bodyPr wrap="square">
            <a:spAutoFit/>
          </a:bodyPr>
          <a:lstStyle/>
          <a:p>
            <a:pPr algn="ctr"/>
            <a:r>
              <a:rPr lang="fr-FR" sz="2400" b="1" dirty="0">
                <a:latin typeface="Calibri" panose="020F0502020204030204" pitchFamily="34" charset="0"/>
                <a:cs typeface="Calibri" panose="020F0502020204030204" pitchFamily="34" charset="0"/>
              </a:rPr>
              <a:t>Création de zone</a:t>
            </a:r>
          </a:p>
          <a:p>
            <a:pPr algn="ctr"/>
            <a:r>
              <a:rPr lang="fr-FR" sz="2400" b="1" dirty="0">
                <a:latin typeface="Calibri" panose="020F0502020204030204" pitchFamily="34" charset="0"/>
                <a:cs typeface="Calibri" panose="020F0502020204030204" pitchFamily="34" charset="0"/>
              </a:rPr>
              <a:t>forestière protégée</a:t>
            </a:r>
          </a:p>
        </p:txBody>
      </p:sp>
    </p:spTree>
    <p:extLst>
      <p:ext uri="{BB962C8B-B14F-4D97-AF65-F5344CB8AC3E}">
        <p14:creationId xmlns:p14="http://schemas.microsoft.com/office/powerpoint/2010/main" val="60435488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barn(inVertical)">
                                      <p:cBhvr>
                                        <p:cTn id="20" dur="500"/>
                                        <p:tgtEl>
                                          <p:spTgt spid="2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6" grpId="0"/>
      <p:bldP spid="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FD0CC-9758-2E8A-76B9-8FE6DEAA6CC4}"/>
            </a:ext>
          </a:extLst>
        </p:cNvPr>
        <p:cNvGrpSpPr/>
        <p:nvPr/>
      </p:nvGrpSpPr>
      <p:grpSpPr>
        <a:xfrm>
          <a:off x="0" y="0"/>
          <a:ext cx="0" cy="0"/>
          <a:chOff x="0" y="0"/>
          <a:chExt cx="0" cy="0"/>
        </a:xfrm>
      </p:grpSpPr>
      <p:pic>
        <p:nvPicPr>
          <p:cNvPr id="8" name="Google Shape;289;p51">
            <a:extLst>
              <a:ext uri="{FF2B5EF4-FFF2-40B4-BE49-F238E27FC236}">
                <a16:creationId xmlns:a16="http://schemas.microsoft.com/office/drawing/2014/main" id="{4570B808-5889-05C3-77C9-4AA3B93E9D30}"/>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sp>
        <p:nvSpPr>
          <p:cNvPr id="4" name="Titre 1">
            <a:extLst>
              <a:ext uri="{FF2B5EF4-FFF2-40B4-BE49-F238E27FC236}">
                <a16:creationId xmlns:a16="http://schemas.microsoft.com/office/drawing/2014/main" id="{8BFFF0DE-079E-12A9-FF9E-6264AD1EC4B8}"/>
              </a:ext>
            </a:extLst>
          </p:cNvPr>
          <p:cNvSpPr txBox="1">
            <a:spLocks/>
          </p:cNvSpPr>
          <p:nvPr/>
        </p:nvSpPr>
        <p:spPr>
          <a:xfrm>
            <a:off x="957454" y="492229"/>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sz="1800" noProof="0" dirty="0">
                <a:solidFill>
                  <a:schemeClr val="tx1">
                    <a:lumMod val="50000"/>
                    <a:lumOff val="50000"/>
                  </a:schemeClr>
                </a:solidFill>
              </a:rPr>
              <a:t>Pour terminer, voici les deux étapes, que j’ai suivi</a:t>
            </a:r>
            <a:r>
              <a:rPr lang="fr-FR" sz="1800" dirty="0">
                <a:solidFill>
                  <a:schemeClr val="tx1">
                    <a:lumMod val="50000"/>
                    <a:lumOff val="50000"/>
                  </a:schemeClr>
                </a:solidFill>
              </a:rPr>
              <a:t>es</a:t>
            </a:r>
            <a:r>
              <a:rPr lang="fr-FR" sz="1800" noProof="0" dirty="0">
                <a:solidFill>
                  <a:schemeClr val="tx1">
                    <a:lumMod val="50000"/>
                    <a:lumOff val="50000"/>
                  </a:schemeClr>
                </a:solidFill>
              </a:rPr>
              <a:t> pour répondre à la tâche demandée.</a:t>
            </a:r>
          </a:p>
        </p:txBody>
      </p:sp>
      <p:grpSp>
        <p:nvGrpSpPr>
          <p:cNvPr id="2" name="Groupe 1">
            <a:extLst>
              <a:ext uri="{FF2B5EF4-FFF2-40B4-BE49-F238E27FC236}">
                <a16:creationId xmlns:a16="http://schemas.microsoft.com/office/drawing/2014/main" id="{7BB8B056-E588-35B4-52EC-785217EA205F}"/>
              </a:ext>
            </a:extLst>
          </p:cNvPr>
          <p:cNvGrpSpPr/>
          <p:nvPr/>
        </p:nvGrpSpPr>
        <p:grpSpPr>
          <a:xfrm>
            <a:off x="481571" y="1529208"/>
            <a:ext cx="5907654" cy="542660"/>
            <a:chOff x="526471" y="1948873"/>
            <a:chExt cx="6188789" cy="542660"/>
          </a:xfrm>
        </p:grpSpPr>
        <p:sp>
          <p:nvSpPr>
            <p:cNvPr id="3" name="Rectangle : coins arrondis 2">
              <a:extLst>
                <a:ext uri="{FF2B5EF4-FFF2-40B4-BE49-F238E27FC236}">
                  <a16:creationId xmlns:a16="http://schemas.microsoft.com/office/drawing/2014/main" id="{7817DB9E-7433-6D9A-4947-D7B6DD506ABA}"/>
                </a:ext>
              </a:extLst>
            </p:cNvPr>
            <p:cNvSpPr/>
            <p:nvPr/>
          </p:nvSpPr>
          <p:spPr>
            <a:xfrm>
              <a:off x="526471" y="1948873"/>
              <a:ext cx="6188789" cy="542660"/>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J’identifie le problème menaçant la biodiversité.</a:t>
              </a:r>
            </a:p>
          </p:txBody>
        </p:sp>
        <p:sp>
          <p:nvSpPr>
            <p:cNvPr id="5" name="Ellipse 4">
              <a:extLst>
                <a:ext uri="{FF2B5EF4-FFF2-40B4-BE49-F238E27FC236}">
                  <a16:creationId xmlns:a16="http://schemas.microsoft.com/office/drawing/2014/main" id="{CAEF9CC4-4847-2B8A-7A88-30CC0A40A9C1}"/>
                </a:ext>
              </a:extLst>
            </p:cNvPr>
            <p:cNvSpPr/>
            <p:nvPr/>
          </p:nvSpPr>
          <p:spPr>
            <a:xfrm>
              <a:off x="541251" y="200723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10" name="Groupe 9">
            <a:extLst>
              <a:ext uri="{FF2B5EF4-FFF2-40B4-BE49-F238E27FC236}">
                <a16:creationId xmlns:a16="http://schemas.microsoft.com/office/drawing/2014/main" id="{3AFE1675-774F-FA7A-67A7-7920BEE3B3E6}"/>
              </a:ext>
            </a:extLst>
          </p:cNvPr>
          <p:cNvGrpSpPr/>
          <p:nvPr/>
        </p:nvGrpSpPr>
        <p:grpSpPr>
          <a:xfrm>
            <a:off x="430771" y="4552194"/>
            <a:ext cx="5826632" cy="676734"/>
            <a:chOff x="526472" y="1937789"/>
            <a:chExt cx="5826632" cy="676734"/>
          </a:xfrm>
        </p:grpSpPr>
        <p:sp>
          <p:nvSpPr>
            <p:cNvPr id="11" name="Rectangle : coins arrondis 10">
              <a:extLst>
                <a:ext uri="{FF2B5EF4-FFF2-40B4-BE49-F238E27FC236}">
                  <a16:creationId xmlns:a16="http://schemas.microsoft.com/office/drawing/2014/main" id="{888E7AFD-9874-81BF-2E96-5B7B29596006}"/>
                </a:ext>
              </a:extLst>
            </p:cNvPr>
            <p:cNvSpPr/>
            <p:nvPr/>
          </p:nvSpPr>
          <p:spPr>
            <a:xfrm>
              <a:off x="526472" y="1948873"/>
              <a:ext cx="5826632" cy="665650"/>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Je propose des pratiques permettant la conservation de la biodiversité dans le cas présenté</a:t>
              </a:r>
            </a:p>
          </p:txBody>
        </p:sp>
        <p:sp>
          <p:nvSpPr>
            <p:cNvPr id="12" name="Ellipse 11">
              <a:extLst>
                <a:ext uri="{FF2B5EF4-FFF2-40B4-BE49-F238E27FC236}">
                  <a16:creationId xmlns:a16="http://schemas.microsoft.com/office/drawing/2014/main" id="{677D19FA-7D73-3F6E-7BAC-DAF843B1FE80}"/>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pic>
        <p:nvPicPr>
          <p:cNvPr id="9" name="Image 8">
            <a:extLst>
              <a:ext uri="{FF2B5EF4-FFF2-40B4-BE49-F238E27FC236}">
                <a16:creationId xmlns:a16="http://schemas.microsoft.com/office/drawing/2014/main" id="{F018AE77-FFDB-18FC-5875-AE1C4F1BB594}"/>
              </a:ext>
            </a:extLst>
          </p:cNvPr>
          <p:cNvPicPr>
            <a:picLocks noChangeAspect="1"/>
          </p:cNvPicPr>
          <p:nvPr/>
        </p:nvPicPr>
        <p:blipFill>
          <a:blip r:embed="rId3"/>
          <a:srcRect t="91944"/>
          <a:stretch>
            <a:fillRect/>
          </a:stretch>
        </p:blipFill>
        <p:spPr>
          <a:xfrm>
            <a:off x="6847907" y="3459480"/>
            <a:ext cx="4421978" cy="227961"/>
          </a:xfrm>
          <a:prstGeom prst="rect">
            <a:avLst/>
          </a:prstGeom>
        </p:spPr>
      </p:pic>
      <p:pic>
        <p:nvPicPr>
          <p:cNvPr id="14" name="Image 13">
            <a:extLst>
              <a:ext uri="{FF2B5EF4-FFF2-40B4-BE49-F238E27FC236}">
                <a16:creationId xmlns:a16="http://schemas.microsoft.com/office/drawing/2014/main" id="{4488DC89-B02B-B881-7BBD-AF01211DB7E4}"/>
              </a:ext>
            </a:extLst>
          </p:cNvPr>
          <p:cNvPicPr>
            <a:picLocks noChangeAspect="1"/>
          </p:cNvPicPr>
          <p:nvPr/>
        </p:nvPicPr>
        <p:blipFill>
          <a:blip r:embed="rId4"/>
          <a:srcRect t="20040"/>
          <a:stretch>
            <a:fillRect/>
          </a:stretch>
        </p:blipFill>
        <p:spPr>
          <a:xfrm>
            <a:off x="6529707" y="4378960"/>
            <a:ext cx="5398133" cy="1283123"/>
          </a:xfrm>
          <a:prstGeom prst="rect">
            <a:avLst/>
          </a:prstGeom>
        </p:spPr>
      </p:pic>
      <p:pic>
        <p:nvPicPr>
          <p:cNvPr id="15" name="Image 14">
            <a:extLst>
              <a:ext uri="{FF2B5EF4-FFF2-40B4-BE49-F238E27FC236}">
                <a16:creationId xmlns:a16="http://schemas.microsoft.com/office/drawing/2014/main" id="{DA520A35-C5E8-5C98-0A6F-E375CB64BDBA}"/>
              </a:ext>
            </a:extLst>
          </p:cNvPr>
          <p:cNvPicPr>
            <a:picLocks noChangeAspect="1"/>
          </p:cNvPicPr>
          <p:nvPr/>
        </p:nvPicPr>
        <p:blipFill>
          <a:blip r:embed="rId3"/>
          <a:srcRect t="1193" b="16674"/>
          <a:stretch>
            <a:fillRect/>
          </a:stretch>
        </p:blipFill>
        <p:spPr>
          <a:xfrm>
            <a:off x="6863147" y="1120141"/>
            <a:ext cx="4421978" cy="2324100"/>
          </a:xfrm>
          <a:prstGeom prst="rect">
            <a:avLst/>
          </a:prstGeom>
        </p:spPr>
      </p:pic>
    </p:spTree>
    <p:extLst>
      <p:ext uri="{BB962C8B-B14F-4D97-AF65-F5344CB8AC3E}">
        <p14:creationId xmlns:p14="http://schemas.microsoft.com/office/powerpoint/2010/main" val="391990100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151728834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A7E55-AF15-B67F-AA51-7D1634ABCB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A4D851-4152-DFE1-856D-7E4EA919D3C8}"/>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Vérifions maintenant est-ce que vous avez bien compris. Répondez à la question suivante:</a:t>
            </a:r>
          </a:p>
        </p:txBody>
      </p:sp>
      <p:sp>
        <p:nvSpPr>
          <p:cNvPr id="4" name="Espace réservé du contenu 3">
            <a:extLst>
              <a:ext uri="{FF2B5EF4-FFF2-40B4-BE49-F238E27FC236}">
                <a16:creationId xmlns:a16="http://schemas.microsoft.com/office/drawing/2014/main" id="{7F3236D4-D4AC-24A9-D2B7-B73BA3C4BE94}"/>
              </a:ext>
            </a:extLst>
          </p:cNvPr>
          <p:cNvSpPr>
            <a:spLocks noGrp="1"/>
          </p:cNvSpPr>
          <p:nvPr>
            <p:ph sz="quarter" idx="11"/>
          </p:nvPr>
        </p:nvSpPr>
        <p:spPr>
          <a:xfrm>
            <a:off x="909983" y="630841"/>
            <a:ext cx="10372459" cy="299327"/>
          </a:xfrm>
        </p:spPr>
        <p:txBody>
          <a:bodyPr/>
          <a:lstStyle/>
          <a:p>
            <a:r>
              <a:rPr lang="fr-FR" sz="1200" noProof="0" dirty="0">
                <a:solidFill>
                  <a:schemeClr val="tx1">
                    <a:lumMod val="50000"/>
                    <a:lumOff val="50000"/>
                  </a:schemeClr>
                </a:solidFill>
              </a:rPr>
              <a:t>Clarifier la question et, si nécessaire, recourir à l’alternance linguistique. Inviter les élèves à lever la main pour répondre.</a:t>
            </a:r>
          </a:p>
        </p:txBody>
      </p:sp>
      <p:sp>
        <p:nvSpPr>
          <p:cNvPr id="3" name="TextBox 3">
            <a:extLst>
              <a:ext uri="{FF2B5EF4-FFF2-40B4-BE49-F238E27FC236}">
                <a16:creationId xmlns:a16="http://schemas.microsoft.com/office/drawing/2014/main" id="{211C236B-5FE6-9762-691F-9B3D30B362B8}"/>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1. Choisissez la bonne réponse :</a:t>
            </a:r>
          </a:p>
        </p:txBody>
      </p:sp>
      <p:sp>
        <p:nvSpPr>
          <p:cNvPr id="7" name="Rectangle: Rounded Corners 22">
            <a:extLst>
              <a:ext uri="{FF2B5EF4-FFF2-40B4-BE49-F238E27FC236}">
                <a16:creationId xmlns:a16="http://schemas.microsoft.com/office/drawing/2014/main" id="{18C599E1-457E-E290-E242-6B04C91EBACB}"/>
              </a:ext>
            </a:extLst>
          </p:cNvPr>
          <p:cNvSpPr/>
          <p:nvPr/>
        </p:nvSpPr>
        <p:spPr>
          <a:xfrm>
            <a:off x="3409264" y="2626581"/>
            <a:ext cx="672085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L’urbanisation</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3">
            <a:extLst>
              <a:ext uri="{FF2B5EF4-FFF2-40B4-BE49-F238E27FC236}">
                <a16:creationId xmlns:a16="http://schemas.microsoft.com/office/drawing/2014/main" id="{C1513C9D-880A-AFEC-1E17-4DBF49911CE6}"/>
              </a:ext>
            </a:extLst>
          </p:cNvPr>
          <p:cNvSpPr/>
          <p:nvPr/>
        </p:nvSpPr>
        <p:spPr>
          <a:xfrm>
            <a:off x="3409264" y="3778372"/>
            <a:ext cx="6774641"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Le reboisement </a:t>
            </a:r>
          </a:p>
        </p:txBody>
      </p:sp>
      <p:sp>
        <p:nvSpPr>
          <p:cNvPr id="14" name="Rectangle: Rounded Corners 4">
            <a:extLst>
              <a:ext uri="{FF2B5EF4-FFF2-40B4-BE49-F238E27FC236}">
                <a16:creationId xmlns:a16="http://schemas.microsoft.com/office/drawing/2014/main" id="{35A26236-8D39-E2A4-1B46-7807CD089182}"/>
              </a:ext>
            </a:extLst>
          </p:cNvPr>
          <p:cNvSpPr/>
          <p:nvPr/>
        </p:nvSpPr>
        <p:spPr>
          <a:xfrm>
            <a:off x="3405981" y="4930163"/>
            <a:ext cx="683171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pollution </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Rounded Corners 22">
            <a:extLst>
              <a:ext uri="{FF2B5EF4-FFF2-40B4-BE49-F238E27FC236}">
                <a16:creationId xmlns:a16="http://schemas.microsoft.com/office/drawing/2014/main" id="{8F36DCEC-F8EE-6985-E486-02736F23FE6E}"/>
              </a:ext>
            </a:extLst>
          </p:cNvPr>
          <p:cNvSpPr/>
          <p:nvPr/>
        </p:nvSpPr>
        <p:spPr>
          <a:xfrm>
            <a:off x="2555794" y="2626581"/>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Rounded Corners 3">
            <a:extLst>
              <a:ext uri="{FF2B5EF4-FFF2-40B4-BE49-F238E27FC236}">
                <a16:creationId xmlns:a16="http://schemas.microsoft.com/office/drawing/2014/main" id="{4C1F176E-CF09-D9A6-045D-C55C9B9831ED}"/>
              </a:ext>
            </a:extLst>
          </p:cNvPr>
          <p:cNvSpPr/>
          <p:nvPr/>
        </p:nvSpPr>
        <p:spPr>
          <a:xfrm>
            <a:off x="2555794" y="377837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sp>
        <p:nvSpPr>
          <p:cNvPr id="17" name="Rectangle: Rounded Corners 4">
            <a:extLst>
              <a:ext uri="{FF2B5EF4-FFF2-40B4-BE49-F238E27FC236}">
                <a16:creationId xmlns:a16="http://schemas.microsoft.com/office/drawing/2014/main" id="{73C1EC20-3283-0324-6438-0EE1A2CA3D33}"/>
              </a:ext>
            </a:extLst>
          </p:cNvPr>
          <p:cNvSpPr/>
          <p:nvPr/>
        </p:nvSpPr>
        <p:spPr>
          <a:xfrm>
            <a:off x="2555794" y="4930163"/>
            <a:ext cx="823997"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18" name="ZoneTexte 17">
            <a:extLst>
              <a:ext uri="{FF2B5EF4-FFF2-40B4-BE49-F238E27FC236}">
                <a16:creationId xmlns:a16="http://schemas.microsoft.com/office/drawing/2014/main" id="{D1E3163F-48A4-3076-4880-DF3CB07659D8}"/>
              </a:ext>
            </a:extLst>
          </p:cNvPr>
          <p:cNvSpPr txBox="1"/>
          <p:nvPr/>
        </p:nvSpPr>
        <p:spPr>
          <a:xfrm>
            <a:off x="726140" y="1743357"/>
            <a:ext cx="10856259"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pratique qui consiste à planter de nouveaux arbres est :</a:t>
            </a:r>
          </a:p>
        </p:txBody>
      </p:sp>
      <p:pic>
        <p:nvPicPr>
          <p:cNvPr id="9" name="Google Shape;1173;p113" descr="Lever la main - Icônes mains et gestes gratuites">
            <a:extLst>
              <a:ext uri="{FF2B5EF4-FFF2-40B4-BE49-F238E27FC236}">
                <a16:creationId xmlns:a16="http://schemas.microsoft.com/office/drawing/2014/main" id="{3DF9F0A9-05E2-A055-D87D-A743E241E97F}"/>
              </a:ext>
            </a:extLst>
          </p:cNvPr>
          <p:cNvPicPr>
            <a:picLocks noChangeAspect="1"/>
          </p:cNvPicPr>
          <p:nvPr/>
        </p:nvPicPr>
        <p:blipFill>
          <a:blip r:embed="rId2">
            <a:alphaModFix/>
          </a:blip>
          <a:srcRect/>
          <a:stretch>
            <a:fillRect/>
          </a:stretch>
        </p:blipFill>
        <p:spPr>
          <a:xfrm>
            <a:off x="10710440" y="298255"/>
            <a:ext cx="760071" cy="760071"/>
          </a:xfrm>
          <a:prstGeom prst="rect">
            <a:avLst/>
          </a:prstGeom>
          <a:noFill/>
          <a:ln cap="flat">
            <a:noFill/>
          </a:ln>
        </p:spPr>
      </p:pic>
    </p:spTree>
    <p:extLst>
      <p:ext uri="{BB962C8B-B14F-4D97-AF65-F5344CB8AC3E}">
        <p14:creationId xmlns:p14="http://schemas.microsoft.com/office/powerpoint/2010/main" val="10060484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E02B3-1380-BD46-341C-48FF239F097F}"/>
            </a:ext>
          </a:extLst>
        </p:cNvPr>
        <p:cNvGrpSpPr/>
        <p:nvPr/>
      </p:nvGrpSpPr>
      <p:grpSpPr>
        <a:xfrm>
          <a:off x="0" y="0"/>
          <a:ext cx="0" cy="0"/>
          <a:chOff x="0" y="0"/>
          <a:chExt cx="0" cy="0"/>
        </a:xfrm>
      </p:grpSpPr>
      <p:sp>
        <p:nvSpPr>
          <p:cNvPr id="19" name="Titre 8">
            <a:extLst>
              <a:ext uri="{FF2B5EF4-FFF2-40B4-BE49-F238E27FC236}">
                <a16:creationId xmlns:a16="http://schemas.microsoft.com/office/drawing/2014/main" id="{9F45C094-7B12-9391-FC69-D485CCE54BCA}"/>
              </a:ext>
            </a:extLst>
          </p:cNvPr>
          <p:cNvSpPr>
            <a:spLocks noGrp="1"/>
          </p:cNvSpPr>
          <p:nvPr>
            <p:ph type="title"/>
          </p:nvPr>
        </p:nvSpPr>
        <p:spPr>
          <a:xfrm>
            <a:off x="935304" y="318293"/>
            <a:ext cx="10372033" cy="267549"/>
          </a:xfrm>
        </p:spPr>
        <p:txBody>
          <a:bodyPr vert="horz" lIns="91440" tIns="45720" rIns="91440" bIns="45720" rtlCol="0" anchor="ctr">
            <a:noAutofit/>
          </a:bodyPr>
          <a:lstStyle/>
          <a:p>
            <a:r>
              <a:rPr lang="fr-FR" dirty="0">
                <a:solidFill>
                  <a:schemeClr val="tx1">
                    <a:lumMod val="50000"/>
                    <a:lumOff val="50000"/>
                  </a:schemeClr>
                </a:solidFill>
              </a:rPr>
              <a:t>Excellent travail ! Le reboisement  ( plantation des arbres)  aide à protéger les habitats naturels et à conserver la biodiversité.</a:t>
            </a:r>
          </a:p>
        </p:txBody>
      </p:sp>
      <p:sp>
        <p:nvSpPr>
          <p:cNvPr id="22" name="Espace réservé du contenu 3">
            <a:extLst>
              <a:ext uri="{FF2B5EF4-FFF2-40B4-BE49-F238E27FC236}">
                <a16:creationId xmlns:a16="http://schemas.microsoft.com/office/drawing/2014/main" id="{1A0A7E78-64A9-3E18-B671-FB887265F245}"/>
              </a:ext>
            </a:extLst>
          </p:cNvPr>
          <p:cNvSpPr txBox="1">
            <a:spLocks/>
          </p:cNvSpPr>
          <p:nvPr/>
        </p:nvSpPr>
        <p:spPr>
          <a:xfrm>
            <a:off x="788063" y="655225"/>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Expliquer davantage si nécessaire.</a:t>
            </a:r>
          </a:p>
        </p:txBody>
      </p:sp>
      <p:pic>
        <p:nvPicPr>
          <p:cNvPr id="23" name="Image 8">
            <a:extLst>
              <a:ext uri="{FF2B5EF4-FFF2-40B4-BE49-F238E27FC236}">
                <a16:creationId xmlns:a16="http://schemas.microsoft.com/office/drawing/2014/main" id="{ECCE8C76-B701-3387-1C91-3F94FFB2E090}"/>
              </a:ext>
            </a:extLst>
          </p:cNvPr>
          <p:cNvPicPr>
            <a:picLocks noChangeAspect="1"/>
          </p:cNvPicPr>
          <p:nvPr/>
        </p:nvPicPr>
        <p:blipFill>
          <a:blip r:embed="rId2"/>
          <a:stretch>
            <a:fillRect/>
          </a:stretch>
        </p:blipFill>
        <p:spPr>
          <a:xfrm>
            <a:off x="11215345" y="401233"/>
            <a:ext cx="559465" cy="559465"/>
          </a:xfrm>
          <a:prstGeom prst="rect">
            <a:avLst/>
          </a:prstGeom>
        </p:spPr>
      </p:pic>
      <p:sp>
        <p:nvSpPr>
          <p:cNvPr id="9" name="Rectangle: Rounded Corners 22">
            <a:extLst>
              <a:ext uri="{FF2B5EF4-FFF2-40B4-BE49-F238E27FC236}">
                <a16:creationId xmlns:a16="http://schemas.microsoft.com/office/drawing/2014/main" id="{1A768C6E-1189-591A-209B-26BAFE2DD814}"/>
              </a:ext>
            </a:extLst>
          </p:cNvPr>
          <p:cNvSpPr/>
          <p:nvPr/>
        </p:nvSpPr>
        <p:spPr>
          <a:xfrm>
            <a:off x="1395270" y="2580283"/>
            <a:ext cx="4473095"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L’urbanisation</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Rectangle: Rounded Corners 3">
            <a:extLst>
              <a:ext uri="{FF2B5EF4-FFF2-40B4-BE49-F238E27FC236}">
                <a16:creationId xmlns:a16="http://schemas.microsoft.com/office/drawing/2014/main" id="{70835C4A-9155-5B1C-0291-5405B6DC74DA}"/>
              </a:ext>
            </a:extLst>
          </p:cNvPr>
          <p:cNvSpPr/>
          <p:nvPr/>
        </p:nvSpPr>
        <p:spPr>
          <a:xfrm>
            <a:off x="1395270" y="3732074"/>
            <a:ext cx="4519393"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Le reboisement </a:t>
            </a:r>
          </a:p>
        </p:txBody>
      </p:sp>
      <p:sp>
        <p:nvSpPr>
          <p:cNvPr id="11" name="Rectangle: Rounded Corners 4">
            <a:extLst>
              <a:ext uri="{FF2B5EF4-FFF2-40B4-BE49-F238E27FC236}">
                <a16:creationId xmlns:a16="http://schemas.microsoft.com/office/drawing/2014/main" id="{0794F060-1EB2-80CA-617E-39E089AA73C5}"/>
              </a:ext>
            </a:extLst>
          </p:cNvPr>
          <p:cNvSpPr/>
          <p:nvPr/>
        </p:nvSpPr>
        <p:spPr>
          <a:xfrm>
            <a:off x="1391987" y="4883865"/>
            <a:ext cx="4511102"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pollution </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Rounded Corners 22">
            <a:extLst>
              <a:ext uri="{FF2B5EF4-FFF2-40B4-BE49-F238E27FC236}">
                <a16:creationId xmlns:a16="http://schemas.microsoft.com/office/drawing/2014/main" id="{3DC1AB70-8FDD-EB14-D50B-75C7A205F852}"/>
              </a:ext>
            </a:extLst>
          </p:cNvPr>
          <p:cNvSpPr/>
          <p:nvPr/>
        </p:nvSpPr>
        <p:spPr>
          <a:xfrm>
            <a:off x="541800" y="2580283"/>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Rounded Corners 3">
            <a:extLst>
              <a:ext uri="{FF2B5EF4-FFF2-40B4-BE49-F238E27FC236}">
                <a16:creationId xmlns:a16="http://schemas.microsoft.com/office/drawing/2014/main" id="{27B2074C-56F4-FB89-FA22-6B1C3785A03B}"/>
              </a:ext>
            </a:extLst>
          </p:cNvPr>
          <p:cNvSpPr/>
          <p:nvPr/>
        </p:nvSpPr>
        <p:spPr>
          <a:xfrm>
            <a:off x="541800" y="3732074"/>
            <a:ext cx="830239"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b</a:t>
            </a:r>
          </a:p>
        </p:txBody>
      </p:sp>
      <p:sp>
        <p:nvSpPr>
          <p:cNvPr id="14" name="Rectangle: Rounded Corners 4">
            <a:extLst>
              <a:ext uri="{FF2B5EF4-FFF2-40B4-BE49-F238E27FC236}">
                <a16:creationId xmlns:a16="http://schemas.microsoft.com/office/drawing/2014/main" id="{EB9C907B-69B1-8E2E-47F3-DBBB09E96D20}"/>
              </a:ext>
            </a:extLst>
          </p:cNvPr>
          <p:cNvSpPr/>
          <p:nvPr/>
        </p:nvSpPr>
        <p:spPr>
          <a:xfrm>
            <a:off x="541800" y="4883865"/>
            <a:ext cx="823997"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15" name="ZoneTexte 14">
            <a:extLst>
              <a:ext uri="{FF2B5EF4-FFF2-40B4-BE49-F238E27FC236}">
                <a16:creationId xmlns:a16="http://schemas.microsoft.com/office/drawing/2014/main" id="{3C2F8412-83B0-6640-8F32-8B37FAEE9246}"/>
              </a:ext>
            </a:extLst>
          </p:cNvPr>
          <p:cNvSpPr txBox="1"/>
          <p:nvPr/>
        </p:nvSpPr>
        <p:spPr>
          <a:xfrm>
            <a:off x="726140" y="1743357"/>
            <a:ext cx="10856259"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pratique qui consiste à planter de nouveaux arbres est :</a:t>
            </a:r>
          </a:p>
        </p:txBody>
      </p:sp>
      <p:pic>
        <p:nvPicPr>
          <p:cNvPr id="3074" name="Picture 2" descr="Actualités reboisement Maroc">
            <a:extLst>
              <a:ext uri="{FF2B5EF4-FFF2-40B4-BE49-F238E27FC236}">
                <a16:creationId xmlns:a16="http://schemas.microsoft.com/office/drawing/2014/main" id="{3C22CF71-93A8-A89B-D243-9A666A774E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4164" y="2567892"/>
            <a:ext cx="4881623" cy="3236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69562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1D62F-2E0B-26C9-29C1-807E47BE77E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FB532F2-6410-3161-C29C-E329C0B8954D}"/>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2. Choisissez la bonne réponse :</a:t>
            </a:r>
          </a:p>
        </p:txBody>
      </p:sp>
      <p:sp>
        <p:nvSpPr>
          <p:cNvPr id="7" name="Rectangle: Rounded Corners 22">
            <a:extLst>
              <a:ext uri="{FF2B5EF4-FFF2-40B4-BE49-F238E27FC236}">
                <a16:creationId xmlns:a16="http://schemas.microsoft.com/office/drawing/2014/main" id="{DCEBF6B6-2139-C08F-3370-5459717D3F74}"/>
              </a:ext>
            </a:extLst>
          </p:cNvPr>
          <p:cNvSpPr/>
          <p:nvPr/>
        </p:nvSpPr>
        <p:spPr>
          <a:xfrm>
            <a:off x="3409264" y="2626581"/>
            <a:ext cx="672085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limitation de l’urbanisation</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3">
            <a:extLst>
              <a:ext uri="{FF2B5EF4-FFF2-40B4-BE49-F238E27FC236}">
                <a16:creationId xmlns:a16="http://schemas.microsoft.com/office/drawing/2014/main" id="{9D2F3B7F-2672-34B9-F930-1BF7EDAED1E8}"/>
              </a:ext>
            </a:extLst>
          </p:cNvPr>
          <p:cNvSpPr/>
          <p:nvPr/>
        </p:nvSpPr>
        <p:spPr>
          <a:xfrm>
            <a:off x="3409264" y="3778372"/>
            <a:ext cx="6774641"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disparition des espèces</a:t>
            </a:r>
          </a:p>
        </p:txBody>
      </p:sp>
      <p:sp>
        <p:nvSpPr>
          <p:cNvPr id="14" name="Rectangle: Rounded Corners 4">
            <a:extLst>
              <a:ext uri="{FF2B5EF4-FFF2-40B4-BE49-F238E27FC236}">
                <a16:creationId xmlns:a16="http://schemas.microsoft.com/office/drawing/2014/main" id="{A0BFC454-AC7C-5BA3-8FCD-784A93E117AF}"/>
              </a:ext>
            </a:extLst>
          </p:cNvPr>
          <p:cNvSpPr/>
          <p:nvPr/>
        </p:nvSpPr>
        <p:spPr>
          <a:xfrm>
            <a:off x="3405981" y="4930163"/>
            <a:ext cx="683171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pollution de l’air</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Rounded Corners 22">
            <a:extLst>
              <a:ext uri="{FF2B5EF4-FFF2-40B4-BE49-F238E27FC236}">
                <a16:creationId xmlns:a16="http://schemas.microsoft.com/office/drawing/2014/main" id="{5AB836DB-A254-780A-B93E-B477B27465CF}"/>
              </a:ext>
            </a:extLst>
          </p:cNvPr>
          <p:cNvSpPr/>
          <p:nvPr/>
        </p:nvSpPr>
        <p:spPr>
          <a:xfrm>
            <a:off x="2555794" y="2626581"/>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Rounded Corners 3">
            <a:extLst>
              <a:ext uri="{FF2B5EF4-FFF2-40B4-BE49-F238E27FC236}">
                <a16:creationId xmlns:a16="http://schemas.microsoft.com/office/drawing/2014/main" id="{25000CD2-09A9-45EB-B941-87963F984F5A}"/>
              </a:ext>
            </a:extLst>
          </p:cNvPr>
          <p:cNvSpPr/>
          <p:nvPr/>
        </p:nvSpPr>
        <p:spPr>
          <a:xfrm>
            <a:off x="2555794" y="3778372"/>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sp>
        <p:nvSpPr>
          <p:cNvPr id="17" name="Rectangle: Rounded Corners 4">
            <a:extLst>
              <a:ext uri="{FF2B5EF4-FFF2-40B4-BE49-F238E27FC236}">
                <a16:creationId xmlns:a16="http://schemas.microsoft.com/office/drawing/2014/main" id="{D98E9E04-5690-6B99-03DA-F3495F65A598}"/>
              </a:ext>
            </a:extLst>
          </p:cNvPr>
          <p:cNvSpPr/>
          <p:nvPr/>
        </p:nvSpPr>
        <p:spPr>
          <a:xfrm>
            <a:off x="2555794" y="4930163"/>
            <a:ext cx="823997"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18" name="ZoneTexte 17">
            <a:extLst>
              <a:ext uri="{FF2B5EF4-FFF2-40B4-BE49-F238E27FC236}">
                <a16:creationId xmlns:a16="http://schemas.microsoft.com/office/drawing/2014/main" id="{ED906CB9-8AB0-DC7F-E983-84E820EBF44C}"/>
              </a:ext>
            </a:extLst>
          </p:cNvPr>
          <p:cNvSpPr txBox="1"/>
          <p:nvPr/>
        </p:nvSpPr>
        <p:spPr>
          <a:xfrm>
            <a:off x="726140" y="1743357"/>
            <a:ext cx="10856259"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création d’espaces verts dans les villes permet :</a:t>
            </a:r>
          </a:p>
        </p:txBody>
      </p:sp>
      <p:sp>
        <p:nvSpPr>
          <p:cNvPr id="19" name="Espace réservé du contenu 3">
            <a:extLst>
              <a:ext uri="{FF2B5EF4-FFF2-40B4-BE49-F238E27FC236}">
                <a16:creationId xmlns:a16="http://schemas.microsoft.com/office/drawing/2014/main" id="{7269C0DF-9B96-535E-348D-01A8A721C379}"/>
              </a:ext>
            </a:extLst>
          </p:cNvPr>
          <p:cNvSpPr txBox="1">
            <a:spLocks/>
          </p:cNvSpPr>
          <p:nvPr/>
        </p:nvSpPr>
        <p:spPr>
          <a:xfrm>
            <a:off x="778058" y="5845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Accorder quelques secondes de réflexion aux élèves, puis les inviter à noter la lettre de la bonne réponse sur leurs ardoises.</a:t>
            </a:r>
          </a:p>
          <a:p>
            <a:endParaRPr lang="fr-FR" sz="1200" dirty="0">
              <a:solidFill>
                <a:prstClr val="white">
                  <a:lumMod val="65000"/>
                </a:prstClr>
              </a:solidFill>
              <a:latin typeface="Calibri" panose="020F0502020204030204"/>
            </a:endParaRPr>
          </a:p>
        </p:txBody>
      </p:sp>
      <p:grpSp>
        <p:nvGrpSpPr>
          <p:cNvPr id="20" name="Groupe 19">
            <a:extLst>
              <a:ext uri="{FF2B5EF4-FFF2-40B4-BE49-F238E27FC236}">
                <a16:creationId xmlns:a16="http://schemas.microsoft.com/office/drawing/2014/main" id="{171E17CB-DB5C-AFC8-0B6B-DD32EC264FE5}"/>
              </a:ext>
            </a:extLst>
          </p:cNvPr>
          <p:cNvGrpSpPr/>
          <p:nvPr/>
        </p:nvGrpSpPr>
        <p:grpSpPr>
          <a:xfrm>
            <a:off x="10883152" y="248387"/>
            <a:ext cx="692154" cy="610914"/>
            <a:chOff x="779844" y="4335989"/>
            <a:chExt cx="563238" cy="575842"/>
          </a:xfrm>
        </p:grpSpPr>
        <p:pic>
          <p:nvPicPr>
            <p:cNvPr id="21" name="Google Shape;307;p51" descr="Une image contenant Dessin animé, clipart, Animation, illustration&#10;&#10;Description générée automatiquement">
              <a:extLst>
                <a:ext uri="{FF2B5EF4-FFF2-40B4-BE49-F238E27FC236}">
                  <a16:creationId xmlns:a16="http://schemas.microsoft.com/office/drawing/2014/main" id="{F6E48C64-ED8F-1466-ECE9-A56F2E047AE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22" name="Rectangle 21">
              <a:extLst>
                <a:ext uri="{FF2B5EF4-FFF2-40B4-BE49-F238E27FC236}">
                  <a16:creationId xmlns:a16="http://schemas.microsoft.com/office/drawing/2014/main" id="{31DC7022-0225-9523-C25F-DD3B057A4A07}"/>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23" name="Titre 1">
            <a:extLst>
              <a:ext uri="{FF2B5EF4-FFF2-40B4-BE49-F238E27FC236}">
                <a16:creationId xmlns:a16="http://schemas.microsoft.com/office/drawing/2014/main" id="{185AE3AB-D271-32AB-4E6E-6C4AF673B99A}"/>
              </a:ext>
            </a:extLst>
          </p:cNvPr>
          <p:cNvSpPr>
            <a:spLocks noGrp="1"/>
          </p:cNvSpPr>
          <p:nvPr>
            <p:ph type="title"/>
          </p:nvPr>
        </p:nvSpPr>
        <p:spPr>
          <a:xfrm>
            <a:off x="909983" y="297486"/>
            <a:ext cx="10372033" cy="267549"/>
          </a:xfrm>
        </p:spPr>
        <p:txBody>
          <a:bodyPr/>
          <a:lstStyle/>
          <a:p>
            <a:r>
              <a:rPr lang="fr-FR" dirty="0">
                <a:solidFill>
                  <a:schemeClr val="tx1">
                    <a:lumMod val="50000"/>
                    <a:lumOff val="50000"/>
                  </a:schemeClr>
                </a:solidFill>
              </a:rPr>
              <a:t>Une autre question.</a:t>
            </a:r>
            <a:endParaRPr lang="fr-FR" noProof="0" dirty="0">
              <a:solidFill>
                <a:schemeClr val="tx1">
                  <a:lumMod val="50000"/>
                  <a:lumOff val="50000"/>
                </a:schemeClr>
              </a:solidFill>
            </a:endParaRPr>
          </a:p>
        </p:txBody>
      </p:sp>
    </p:spTree>
    <p:extLst>
      <p:ext uri="{BB962C8B-B14F-4D97-AF65-F5344CB8AC3E}">
        <p14:creationId xmlns:p14="http://schemas.microsoft.com/office/powerpoint/2010/main" val="254961798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BE4F0-70CD-F06E-1456-7FC25FE236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2B6277-BBA8-8F86-5A19-D44FA3400F45}"/>
              </a:ext>
            </a:extLst>
          </p:cNvPr>
          <p:cNvSpPr>
            <a:spLocks noGrp="1"/>
          </p:cNvSpPr>
          <p:nvPr>
            <p:ph type="title"/>
          </p:nvPr>
        </p:nvSpPr>
        <p:spPr>
          <a:xfrm>
            <a:off x="909983" y="457906"/>
            <a:ext cx="10372033" cy="267549"/>
          </a:xfrm>
        </p:spPr>
        <p:txBody>
          <a:bodyPr/>
          <a:lstStyle/>
          <a:p>
            <a:r>
              <a:rPr lang="fr-FR" noProof="0" dirty="0">
                <a:solidFill>
                  <a:schemeClr val="tx1">
                    <a:lumMod val="50000"/>
                    <a:lumOff val="50000"/>
                  </a:schemeClr>
                </a:solidFill>
              </a:rPr>
              <a:t>Bonne réponse ! La création d’espaces verts aide à limiter l’urbanisation excessive et à préserver les milieux naturels.</a:t>
            </a:r>
          </a:p>
        </p:txBody>
      </p:sp>
      <p:sp>
        <p:nvSpPr>
          <p:cNvPr id="7" name="Rectangle: Rounded Corners 22">
            <a:extLst>
              <a:ext uri="{FF2B5EF4-FFF2-40B4-BE49-F238E27FC236}">
                <a16:creationId xmlns:a16="http://schemas.microsoft.com/office/drawing/2014/main" id="{9D869D3F-D65E-C5FC-6916-368E13973183}"/>
              </a:ext>
            </a:extLst>
          </p:cNvPr>
          <p:cNvSpPr/>
          <p:nvPr/>
        </p:nvSpPr>
        <p:spPr>
          <a:xfrm>
            <a:off x="1360545" y="2707604"/>
            <a:ext cx="5260174"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La limitation de l’urbanisation</a:t>
            </a:r>
            <a:endPar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3">
            <a:extLst>
              <a:ext uri="{FF2B5EF4-FFF2-40B4-BE49-F238E27FC236}">
                <a16:creationId xmlns:a16="http://schemas.microsoft.com/office/drawing/2014/main" id="{B8B0084E-D837-ADEE-8701-F06D7BEB1196}"/>
              </a:ext>
            </a:extLst>
          </p:cNvPr>
          <p:cNvSpPr/>
          <p:nvPr/>
        </p:nvSpPr>
        <p:spPr>
          <a:xfrm>
            <a:off x="1360545" y="3859395"/>
            <a:ext cx="524859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disparition des espèces</a:t>
            </a:r>
          </a:p>
        </p:txBody>
      </p:sp>
      <p:sp>
        <p:nvSpPr>
          <p:cNvPr id="14" name="Rectangle: Rounded Corners 4">
            <a:extLst>
              <a:ext uri="{FF2B5EF4-FFF2-40B4-BE49-F238E27FC236}">
                <a16:creationId xmlns:a16="http://schemas.microsoft.com/office/drawing/2014/main" id="{BC3320D3-B016-2ACD-95D1-F0B4F72A7080}"/>
              </a:ext>
            </a:extLst>
          </p:cNvPr>
          <p:cNvSpPr/>
          <p:nvPr/>
        </p:nvSpPr>
        <p:spPr>
          <a:xfrm>
            <a:off x="1357262" y="5011186"/>
            <a:ext cx="519400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latin typeface="Calibri" panose="020F0502020204030204" pitchFamily="34" charset="0"/>
                <a:ea typeface="Calibri" panose="020F0502020204030204" pitchFamily="34" charset="0"/>
                <a:cs typeface="Calibri" panose="020F0502020204030204" pitchFamily="34" charset="0"/>
              </a:rPr>
              <a:t>La pollution de l’air</a:t>
            </a:r>
            <a:endPar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Rounded Corners 22">
            <a:extLst>
              <a:ext uri="{FF2B5EF4-FFF2-40B4-BE49-F238E27FC236}">
                <a16:creationId xmlns:a16="http://schemas.microsoft.com/office/drawing/2014/main" id="{1792E7B4-6521-1742-CC93-40FCB2E47A0B}"/>
              </a:ext>
            </a:extLst>
          </p:cNvPr>
          <p:cNvSpPr/>
          <p:nvPr/>
        </p:nvSpPr>
        <p:spPr>
          <a:xfrm>
            <a:off x="507075" y="2707604"/>
            <a:ext cx="830239" cy="878532"/>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Rectangle: Rounded Corners 3">
            <a:extLst>
              <a:ext uri="{FF2B5EF4-FFF2-40B4-BE49-F238E27FC236}">
                <a16:creationId xmlns:a16="http://schemas.microsoft.com/office/drawing/2014/main" id="{DF602820-0D15-6A50-8805-7AF7D567A70B}"/>
              </a:ext>
            </a:extLst>
          </p:cNvPr>
          <p:cNvSpPr/>
          <p:nvPr/>
        </p:nvSpPr>
        <p:spPr>
          <a:xfrm>
            <a:off x="507075" y="3859395"/>
            <a:ext cx="83023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p>
        </p:txBody>
      </p:sp>
      <p:sp>
        <p:nvSpPr>
          <p:cNvPr id="17" name="Rectangle: Rounded Corners 4">
            <a:extLst>
              <a:ext uri="{FF2B5EF4-FFF2-40B4-BE49-F238E27FC236}">
                <a16:creationId xmlns:a16="http://schemas.microsoft.com/office/drawing/2014/main" id="{9A09D9C7-CD9D-589D-4514-D8F69B438F4D}"/>
              </a:ext>
            </a:extLst>
          </p:cNvPr>
          <p:cNvSpPr/>
          <p:nvPr/>
        </p:nvSpPr>
        <p:spPr>
          <a:xfrm>
            <a:off x="507075" y="5011186"/>
            <a:ext cx="823997"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p>
        </p:txBody>
      </p:sp>
      <p:sp>
        <p:nvSpPr>
          <p:cNvPr id="18" name="ZoneTexte 17">
            <a:extLst>
              <a:ext uri="{FF2B5EF4-FFF2-40B4-BE49-F238E27FC236}">
                <a16:creationId xmlns:a16="http://schemas.microsoft.com/office/drawing/2014/main" id="{D60A9AF4-0168-F242-76A4-31A144C275A3}"/>
              </a:ext>
            </a:extLst>
          </p:cNvPr>
          <p:cNvSpPr txBox="1"/>
          <p:nvPr/>
        </p:nvSpPr>
        <p:spPr>
          <a:xfrm>
            <a:off x="726140" y="1743357"/>
            <a:ext cx="10856259"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La création d’espaces verts dans les villes permet :</a:t>
            </a:r>
          </a:p>
        </p:txBody>
      </p:sp>
      <p:pic>
        <p:nvPicPr>
          <p:cNvPr id="8198" name="Picture 6" descr="La Cité Jardin : une recette encore d'actualité ?">
            <a:extLst>
              <a:ext uri="{FF2B5EF4-FFF2-40B4-BE49-F238E27FC236}">
                <a16:creationId xmlns:a16="http://schemas.microsoft.com/office/drawing/2014/main" id="{EAF95AD8-A2A8-B48E-2583-E7C72C038E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4000" y="2723730"/>
            <a:ext cx="4773834" cy="317998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8">
            <a:extLst>
              <a:ext uri="{FF2B5EF4-FFF2-40B4-BE49-F238E27FC236}">
                <a16:creationId xmlns:a16="http://schemas.microsoft.com/office/drawing/2014/main" id="{A06BEF14-5ABA-D5A8-72EB-820C81C8BBD6}"/>
              </a:ext>
            </a:extLst>
          </p:cNvPr>
          <p:cNvPicPr>
            <a:picLocks noChangeAspect="1"/>
          </p:cNvPicPr>
          <p:nvPr/>
        </p:nvPicPr>
        <p:blipFill>
          <a:blip r:embed="rId3"/>
          <a:stretch>
            <a:fillRect/>
          </a:stretch>
        </p:blipFill>
        <p:spPr>
          <a:xfrm>
            <a:off x="11215345" y="401233"/>
            <a:ext cx="559465" cy="559465"/>
          </a:xfrm>
          <a:prstGeom prst="rect">
            <a:avLst/>
          </a:prstGeom>
        </p:spPr>
      </p:pic>
    </p:spTree>
    <p:extLst>
      <p:ext uri="{BB962C8B-B14F-4D97-AF65-F5344CB8AC3E}">
        <p14:creationId xmlns:p14="http://schemas.microsoft.com/office/powerpoint/2010/main" val="13980466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39D76-A284-4334-6F43-3D480669DA97}"/>
            </a:ext>
          </a:extLst>
        </p:cNvPr>
        <p:cNvGrpSpPr/>
        <p:nvPr/>
      </p:nvGrpSpPr>
      <p:grpSpPr>
        <a:xfrm>
          <a:off x="0" y="0"/>
          <a:ext cx="0" cy="0"/>
          <a:chOff x="0" y="0"/>
          <a:chExt cx="0" cy="0"/>
        </a:xfrm>
      </p:grpSpPr>
      <p:sp>
        <p:nvSpPr>
          <p:cNvPr id="5" name="Google Shape;15880;p58">
            <a:extLst>
              <a:ext uri="{FF2B5EF4-FFF2-40B4-BE49-F238E27FC236}">
                <a16:creationId xmlns:a16="http://schemas.microsoft.com/office/drawing/2014/main" id="{2C42F5FA-F2D7-D03A-19F9-C31E956A79D6}"/>
              </a:ext>
            </a:extLst>
          </p:cNvPr>
          <p:cNvSpPr txBox="1">
            <a:spLocks/>
          </p:cNvSpPr>
          <p:nvPr/>
        </p:nvSpPr>
        <p:spPr>
          <a:xfrm>
            <a:off x="421341" y="2729130"/>
            <a:ext cx="11293139"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La pollution protège les espèces vivantes.</a:t>
            </a:r>
          </a:p>
        </p:txBody>
      </p:sp>
      <p:sp>
        <p:nvSpPr>
          <p:cNvPr id="6" name="Rectangle : coins arrondis 6">
            <a:extLst>
              <a:ext uri="{FF2B5EF4-FFF2-40B4-BE49-F238E27FC236}">
                <a16:creationId xmlns:a16="http://schemas.microsoft.com/office/drawing/2014/main" id="{9BBD4E57-4C8D-97BD-389B-09EDE4C842BC}"/>
              </a:ext>
            </a:extLst>
          </p:cNvPr>
          <p:cNvSpPr/>
          <p:nvPr/>
        </p:nvSpPr>
        <p:spPr>
          <a:xfrm>
            <a:off x="769094"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9" name="Rectangle : coins arrondis 13">
            <a:extLst>
              <a:ext uri="{FF2B5EF4-FFF2-40B4-BE49-F238E27FC236}">
                <a16:creationId xmlns:a16="http://schemas.microsoft.com/office/drawing/2014/main" id="{724B2987-E58B-26AB-CEF0-A48F987FD91F}"/>
              </a:ext>
            </a:extLst>
          </p:cNvPr>
          <p:cNvSpPr/>
          <p:nvPr/>
        </p:nvSpPr>
        <p:spPr>
          <a:xfrm>
            <a:off x="6869906"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13" name="Google Shape;15880;p58">
            <a:extLst>
              <a:ext uri="{FF2B5EF4-FFF2-40B4-BE49-F238E27FC236}">
                <a16:creationId xmlns:a16="http://schemas.microsoft.com/office/drawing/2014/main" id="{2B359C24-4B7F-8684-604D-5969D6936C90}"/>
              </a:ext>
            </a:extLst>
          </p:cNvPr>
          <p:cNvSpPr txBox="1">
            <a:spLocks/>
          </p:cNvSpPr>
          <p:nvPr/>
        </p:nvSpPr>
        <p:spPr>
          <a:xfrm>
            <a:off x="689302" y="1935985"/>
            <a:ext cx="7313230" cy="708675"/>
          </a:xfrm>
          <a:prstGeom prst="roundRect">
            <a:avLst/>
          </a:prstGeom>
          <a:solidFill>
            <a:srgbClr val="FFFFFF"/>
          </a:solid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en-US"/>
            </a:defPPr>
            <a:lvl1pPr marR="0" lvl="0" algn="ctr" defTabSz="914400">
              <a:lnSpc>
                <a:spcPct val="100000"/>
              </a:lnSpc>
              <a:spcBef>
                <a:spcPts val="0"/>
              </a:spcBef>
              <a:spcAft>
                <a:spcPts val="0"/>
              </a:spcAft>
              <a:buClr>
                <a:srgbClr val="000000"/>
              </a:buClr>
              <a:buSzPts val="2400"/>
              <a:buFont typeface="Hammersmith One"/>
              <a:buNone/>
              <a:defRPr sz="2400" b="1" i="0" u="none" strike="noStrike" cap="none">
                <a:solidFill>
                  <a:schemeClr val="dk1"/>
                </a:solidFill>
                <a:latin typeface="+mj-lt"/>
                <a:ea typeface="Hammersmith One"/>
                <a:cs typeface="Hammersmith One"/>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pPr algn="l">
              <a:lnSpc>
                <a:spcPct val="125000"/>
              </a:lnSpc>
            </a:pPr>
            <a:endPar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Titre 1">
            <a:extLst>
              <a:ext uri="{FF2B5EF4-FFF2-40B4-BE49-F238E27FC236}">
                <a16:creationId xmlns:a16="http://schemas.microsoft.com/office/drawing/2014/main" id="{91C6A1CF-7E8C-677D-5927-F25D65627CD1}"/>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Répondez à la question suivante:</a:t>
            </a:r>
          </a:p>
        </p:txBody>
      </p:sp>
      <p:sp>
        <p:nvSpPr>
          <p:cNvPr id="20" name="Espace réservé du contenu 3">
            <a:extLst>
              <a:ext uri="{FF2B5EF4-FFF2-40B4-BE49-F238E27FC236}">
                <a16:creationId xmlns:a16="http://schemas.microsoft.com/office/drawing/2014/main" id="{1838EB7B-92BE-7550-5238-DB9BC80F37A1}"/>
              </a:ext>
            </a:extLst>
          </p:cNvPr>
          <p:cNvSpPr txBox="1">
            <a:spLocks/>
          </p:cNvSpPr>
          <p:nvPr/>
        </p:nvSpPr>
        <p:spPr>
          <a:xfrm>
            <a:off x="910138" y="6353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prstClr val="white">
                    <a:lumMod val="65000"/>
                  </a:prstClr>
                </a:solidFill>
                <a:latin typeface="Calibri" panose="020F0502020204030204"/>
              </a:rPr>
              <a:t>Accorder quelques secondes de réflexion aux élèves, puis les inviter à répondre en levant la main.</a:t>
            </a:r>
          </a:p>
          <a:p>
            <a:endParaRPr lang="fr-FR" sz="1200" noProof="0" dirty="0">
              <a:solidFill>
                <a:prstClr val="white">
                  <a:lumMod val="65000"/>
                </a:prstClr>
              </a:solidFill>
              <a:latin typeface="Calibri" panose="020F0502020204030204"/>
            </a:endParaRPr>
          </a:p>
        </p:txBody>
      </p:sp>
      <p:pic>
        <p:nvPicPr>
          <p:cNvPr id="21" name="Picture 2" descr="Lever la main - Icônes mains et gestes gratuites">
            <a:extLst>
              <a:ext uri="{FF2B5EF4-FFF2-40B4-BE49-F238E27FC236}">
                <a16:creationId xmlns:a16="http://schemas.microsoft.com/office/drawing/2014/main" id="{21B01525-C23E-AFAF-7FFD-2FE7770701CC}"/>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203336" y="431038"/>
            <a:ext cx="500984" cy="5009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3">
            <a:extLst>
              <a:ext uri="{FF2B5EF4-FFF2-40B4-BE49-F238E27FC236}">
                <a16:creationId xmlns:a16="http://schemas.microsoft.com/office/drawing/2014/main" id="{3EE36C01-A8E7-1A47-D189-64270D42BD4D}"/>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3. Répondez par « Vrai » ou « Faux »: </a:t>
            </a:r>
          </a:p>
        </p:txBody>
      </p:sp>
    </p:spTree>
    <p:extLst>
      <p:ext uri="{BB962C8B-B14F-4D97-AF65-F5344CB8AC3E}">
        <p14:creationId xmlns:p14="http://schemas.microsoft.com/office/powerpoint/2010/main" val="124220335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FF7B7-9DB0-8721-5167-4691BED7D5B6}"/>
            </a:ext>
          </a:extLst>
        </p:cNvPr>
        <p:cNvGrpSpPr/>
        <p:nvPr/>
      </p:nvGrpSpPr>
      <p:grpSpPr>
        <a:xfrm>
          <a:off x="0" y="0"/>
          <a:ext cx="0" cy="0"/>
          <a:chOff x="0" y="0"/>
          <a:chExt cx="0" cy="0"/>
        </a:xfrm>
      </p:grpSpPr>
      <p:sp>
        <p:nvSpPr>
          <p:cNvPr id="5" name="Google Shape;15880;p58">
            <a:extLst>
              <a:ext uri="{FF2B5EF4-FFF2-40B4-BE49-F238E27FC236}">
                <a16:creationId xmlns:a16="http://schemas.microsoft.com/office/drawing/2014/main" id="{0C6F6CB7-7F51-8FA5-FF18-7D608B4EDE84}"/>
              </a:ext>
            </a:extLst>
          </p:cNvPr>
          <p:cNvSpPr txBox="1">
            <a:spLocks/>
          </p:cNvSpPr>
          <p:nvPr/>
        </p:nvSpPr>
        <p:spPr>
          <a:xfrm>
            <a:off x="421341" y="2729130"/>
            <a:ext cx="11293139"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La pollution protège les espèces vivantes.</a:t>
            </a:r>
          </a:p>
        </p:txBody>
      </p:sp>
      <p:sp>
        <p:nvSpPr>
          <p:cNvPr id="6" name="Rectangle : coins arrondis 6">
            <a:extLst>
              <a:ext uri="{FF2B5EF4-FFF2-40B4-BE49-F238E27FC236}">
                <a16:creationId xmlns:a16="http://schemas.microsoft.com/office/drawing/2014/main" id="{9F6B7C99-9065-9395-9A52-20A5AA7CACC2}"/>
              </a:ext>
            </a:extLst>
          </p:cNvPr>
          <p:cNvSpPr/>
          <p:nvPr/>
        </p:nvSpPr>
        <p:spPr>
          <a:xfrm>
            <a:off x="769094"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9" name="Rectangle : coins arrondis 13">
            <a:extLst>
              <a:ext uri="{FF2B5EF4-FFF2-40B4-BE49-F238E27FC236}">
                <a16:creationId xmlns:a16="http://schemas.microsoft.com/office/drawing/2014/main" id="{D8DDA6AF-648A-336F-8FAC-37053C4AB005}"/>
              </a:ext>
            </a:extLst>
          </p:cNvPr>
          <p:cNvSpPr/>
          <p:nvPr/>
        </p:nvSpPr>
        <p:spPr>
          <a:xfrm>
            <a:off x="6869906" y="4173430"/>
            <a:ext cx="4428466" cy="980625"/>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bg1"/>
                </a:solidFill>
                <a:latin typeface="+mj-lt"/>
                <a:cs typeface="Calibri" panose="020F0502020204030204" pitchFamily="34" charset="0"/>
              </a:rPr>
              <a:t>b. Faux</a:t>
            </a:r>
          </a:p>
        </p:txBody>
      </p:sp>
      <p:sp>
        <p:nvSpPr>
          <p:cNvPr id="15" name="Titre 1">
            <a:extLst>
              <a:ext uri="{FF2B5EF4-FFF2-40B4-BE49-F238E27FC236}">
                <a16:creationId xmlns:a16="http://schemas.microsoft.com/office/drawing/2014/main" id="{537AA1F8-FE0C-B676-866E-3636C6120C16}"/>
              </a:ext>
            </a:extLst>
          </p:cNvPr>
          <p:cNvSpPr>
            <a:spLocks noGrp="1"/>
          </p:cNvSpPr>
          <p:nvPr>
            <p:ph type="title"/>
          </p:nvPr>
        </p:nvSpPr>
        <p:spPr>
          <a:xfrm>
            <a:off x="781647" y="409781"/>
            <a:ext cx="10372033" cy="267549"/>
          </a:xfrm>
        </p:spPr>
        <p:txBody>
          <a:bodyPr/>
          <a:lstStyle/>
          <a:p>
            <a:r>
              <a:rPr lang="fr-FR" noProof="0" dirty="0">
                <a:solidFill>
                  <a:schemeClr val="tx1">
                    <a:lumMod val="50000"/>
                    <a:lumOff val="50000"/>
                  </a:schemeClr>
                </a:solidFill>
              </a:rPr>
              <a:t>Parfait c’est faux, car la pollution ne protège pas les espèces vivantes, elle détruit leurs habitats et menace leur survie.</a:t>
            </a:r>
          </a:p>
        </p:txBody>
      </p:sp>
      <p:pic>
        <p:nvPicPr>
          <p:cNvPr id="3" name="Image 8">
            <a:extLst>
              <a:ext uri="{FF2B5EF4-FFF2-40B4-BE49-F238E27FC236}">
                <a16:creationId xmlns:a16="http://schemas.microsoft.com/office/drawing/2014/main" id="{B5C38403-2EA7-1FB5-D59A-EB14E137C3B4}"/>
              </a:ext>
            </a:extLst>
          </p:cNvPr>
          <p:cNvPicPr>
            <a:picLocks noChangeAspect="1"/>
          </p:cNvPicPr>
          <p:nvPr/>
        </p:nvPicPr>
        <p:blipFill>
          <a:blip r:embed="rId2"/>
          <a:stretch>
            <a:fillRect/>
          </a:stretch>
        </p:blipFill>
        <p:spPr>
          <a:xfrm>
            <a:off x="11215345" y="401233"/>
            <a:ext cx="559465" cy="559465"/>
          </a:xfrm>
          <a:prstGeom prst="rect">
            <a:avLst/>
          </a:prstGeom>
        </p:spPr>
      </p:pic>
    </p:spTree>
    <p:extLst>
      <p:ext uri="{BB962C8B-B14F-4D97-AF65-F5344CB8AC3E}">
        <p14:creationId xmlns:p14="http://schemas.microsoft.com/office/powerpoint/2010/main" val="166293711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F3262-85DA-10BB-8DFB-86A454113AF9}"/>
            </a:ext>
          </a:extLst>
        </p:cNvPr>
        <p:cNvGrpSpPr/>
        <p:nvPr/>
      </p:nvGrpSpPr>
      <p:grpSpPr>
        <a:xfrm>
          <a:off x="0" y="0"/>
          <a:ext cx="0" cy="0"/>
          <a:chOff x="0" y="0"/>
          <a:chExt cx="0" cy="0"/>
        </a:xfrm>
      </p:grpSpPr>
      <p:sp>
        <p:nvSpPr>
          <p:cNvPr id="5" name="Google Shape;15880;p58">
            <a:extLst>
              <a:ext uri="{FF2B5EF4-FFF2-40B4-BE49-F238E27FC236}">
                <a16:creationId xmlns:a16="http://schemas.microsoft.com/office/drawing/2014/main" id="{6A8AEFA0-75C8-E319-2985-865F012CAED1}"/>
              </a:ext>
            </a:extLst>
          </p:cNvPr>
          <p:cNvSpPr txBox="1">
            <a:spLocks/>
          </p:cNvSpPr>
          <p:nvPr/>
        </p:nvSpPr>
        <p:spPr>
          <a:xfrm>
            <a:off x="421341" y="2729130"/>
            <a:ext cx="11293139"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La sensibilisation des citoyens aide à protéger la biodiversité.</a:t>
            </a:r>
          </a:p>
        </p:txBody>
      </p:sp>
      <p:sp>
        <p:nvSpPr>
          <p:cNvPr id="6" name="Rectangle : coins arrondis 6">
            <a:extLst>
              <a:ext uri="{FF2B5EF4-FFF2-40B4-BE49-F238E27FC236}">
                <a16:creationId xmlns:a16="http://schemas.microsoft.com/office/drawing/2014/main" id="{3B29F66A-33BC-B5D6-6E52-4574B43AB99C}"/>
              </a:ext>
            </a:extLst>
          </p:cNvPr>
          <p:cNvSpPr/>
          <p:nvPr/>
        </p:nvSpPr>
        <p:spPr>
          <a:xfrm>
            <a:off x="769094"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9" name="Rectangle : coins arrondis 13">
            <a:extLst>
              <a:ext uri="{FF2B5EF4-FFF2-40B4-BE49-F238E27FC236}">
                <a16:creationId xmlns:a16="http://schemas.microsoft.com/office/drawing/2014/main" id="{05670D12-50B5-B51C-DC80-177F8284636B}"/>
              </a:ext>
            </a:extLst>
          </p:cNvPr>
          <p:cNvSpPr/>
          <p:nvPr/>
        </p:nvSpPr>
        <p:spPr>
          <a:xfrm>
            <a:off x="6869906"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15" name="Titre 1">
            <a:extLst>
              <a:ext uri="{FF2B5EF4-FFF2-40B4-BE49-F238E27FC236}">
                <a16:creationId xmlns:a16="http://schemas.microsoft.com/office/drawing/2014/main" id="{9CBD0DDC-C427-5A2F-2CF1-C24A8608FD19}"/>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Répondez à la question suivante:</a:t>
            </a:r>
          </a:p>
        </p:txBody>
      </p:sp>
      <p:sp>
        <p:nvSpPr>
          <p:cNvPr id="20" name="Espace réservé du contenu 3">
            <a:extLst>
              <a:ext uri="{FF2B5EF4-FFF2-40B4-BE49-F238E27FC236}">
                <a16:creationId xmlns:a16="http://schemas.microsoft.com/office/drawing/2014/main" id="{8BDF3CDF-524D-6C01-12AC-F5DEA06D92C0}"/>
              </a:ext>
            </a:extLst>
          </p:cNvPr>
          <p:cNvSpPr txBox="1">
            <a:spLocks/>
          </p:cNvSpPr>
          <p:nvPr/>
        </p:nvSpPr>
        <p:spPr>
          <a:xfrm>
            <a:off x="910138" y="6353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prstClr val="white">
                    <a:lumMod val="65000"/>
                  </a:prstClr>
                </a:solidFill>
                <a:latin typeface="Calibri" panose="020F0502020204030204"/>
              </a:rPr>
              <a:t>Accorder quelques secondes de réflexion aux élèves, puis les inviter à répondre en levant la main.</a:t>
            </a:r>
          </a:p>
          <a:p>
            <a:endParaRPr lang="fr-FR" sz="1200" noProof="0" dirty="0">
              <a:solidFill>
                <a:prstClr val="white">
                  <a:lumMod val="65000"/>
                </a:prstClr>
              </a:solidFill>
              <a:latin typeface="Calibri" panose="020F0502020204030204"/>
            </a:endParaRPr>
          </a:p>
        </p:txBody>
      </p:sp>
      <p:pic>
        <p:nvPicPr>
          <p:cNvPr id="21" name="Picture 2" descr="Lever la main - Icônes mains et gestes gratuites">
            <a:extLst>
              <a:ext uri="{FF2B5EF4-FFF2-40B4-BE49-F238E27FC236}">
                <a16:creationId xmlns:a16="http://schemas.microsoft.com/office/drawing/2014/main" id="{D4A96F38-B394-7632-618A-FBF6BB563822}"/>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203336" y="431038"/>
            <a:ext cx="500984" cy="50098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3">
            <a:extLst>
              <a:ext uri="{FF2B5EF4-FFF2-40B4-BE49-F238E27FC236}">
                <a16:creationId xmlns:a16="http://schemas.microsoft.com/office/drawing/2014/main" id="{54055782-3B1E-77B8-ADFA-EAABF8630F2F}"/>
              </a:ext>
            </a:extLst>
          </p:cNvPr>
          <p:cNvSpPr txBox="1"/>
          <p:nvPr/>
        </p:nvSpPr>
        <p:spPr>
          <a:xfrm>
            <a:off x="532963" y="1089018"/>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4. Répondez par « Vrai » ou « Faux »: </a:t>
            </a:r>
          </a:p>
        </p:txBody>
      </p:sp>
    </p:spTree>
    <p:extLst>
      <p:ext uri="{BB962C8B-B14F-4D97-AF65-F5344CB8AC3E}">
        <p14:creationId xmlns:p14="http://schemas.microsoft.com/office/powerpoint/2010/main" val="386494163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EC720-B6D2-4629-7E06-C81A7E724656}"/>
            </a:ext>
          </a:extLst>
        </p:cNvPr>
        <p:cNvGrpSpPr/>
        <p:nvPr/>
      </p:nvGrpSpPr>
      <p:grpSpPr>
        <a:xfrm>
          <a:off x="0" y="0"/>
          <a:ext cx="0" cy="0"/>
          <a:chOff x="0" y="0"/>
          <a:chExt cx="0" cy="0"/>
        </a:xfrm>
      </p:grpSpPr>
      <p:sp>
        <p:nvSpPr>
          <p:cNvPr id="5" name="Google Shape;15880;p58">
            <a:extLst>
              <a:ext uri="{FF2B5EF4-FFF2-40B4-BE49-F238E27FC236}">
                <a16:creationId xmlns:a16="http://schemas.microsoft.com/office/drawing/2014/main" id="{BFB152B0-12B9-281C-8BAE-A38C827E3CD6}"/>
              </a:ext>
            </a:extLst>
          </p:cNvPr>
          <p:cNvSpPr txBox="1">
            <a:spLocks/>
          </p:cNvSpPr>
          <p:nvPr/>
        </p:nvSpPr>
        <p:spPr>
          <a:xfrm>
            <a:off x="421341" y="2729130"/>
            <a:ext cx="11293139" cy="98062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La sensibilisation des citoyens aide à protéger la biodiversité.</a:t>
            </a:r>
          </a:p>
        </p:txBody>
      </p:sp>
      <p:sp>
        <p:nvSpPr>
          <p:cNvPr id="6" name="Rectangle : coins arrondis 6">
            <a:extLst>
              <a:ext uri="{FF2B5EF4-FFF2-40B4-BE49-F238E27FC236}">
                <a16:creationId xmlns:a16="http://schemas.microsoft.com/office/drawing/2014/main" id="{4E55FA73-18EF-55CA-7CF7-3796099678F6}"/>
              </a:ext>
            </a:extLst>
          </p:cNvPr>
          <p:cNvSpPr/>
          <p:nvPr/>
        </p:nvSpPr>
        <p:spPr>
          <a:xfrm>
            <a:off x="769094" y="4173430"/>
            <a:ext cx="4428466" cy="980625"/>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bg1"/>
                </a:solidFill>
                <a:latin typeface="+mj-lt"/>
                <a:cs typeface="Calibri" panose="020F0502020204030204" pitchFamily="34" charset="0"/>
              </a:rPr>
              <a:t>a. </a:t>
            </a:r>
            <a:r>
              <a:rPr lang="fr-FR" sz="2400" b="1" noProof="0" dirty="0">
                <a:solidFill>
                  <a:schemeClr val="bg1"/>
                </a:solidFill>
                <a:latin typeface="+mj-lt"/>
                <a:cs typeface="Calibri" panose="020F0502020204030204" pitchFamily="34" charset="0"/>
                <a:sym typeface="Calibri"/>
              </a:rPr>
              <a:t>Vrai</a:t>
            </a:r>
            <a:endParaRPr lang="fr-FR" sz="2400" b="1" noProof="0" dirty="0">
              <a:solidFill>
                <a:schemeClr val="bg1"/>
              </a:solidFill>
              <a:latin typeface="+mj-lt"/>
              <a:cs typeface="Calibri" panose="020F0502020204030204" pitchFamily="34" charset="0"/>
            </a:endParaRPr>
          </a:p>
        </p:txBody>
      </p:sp>
      <p:sp>
        <p:nvSpPr>
          <p:cNvPr id="9" name="Rectangle : coins arrondis 13">
            <a:extLst>
              <a:ext uri="{FF2B5EF4-FFF2-40B4-BE49-F238E27FC236}">
                <a16:creationId xmlns:a16="http://schemas.microsoft.com/office/drawing/2014/main" id="{50093D30-38BA-6816-596A-378B3E5329FF}"/>
              </a:ext>
            </a:extLst>
          </p:cNvPr>
          <p:cNvSpPr/>
          <p:nvPr/>
        </p:nvSpPr>
        <p:spPr>
          <a:xfrm>
            <a:off x="6869906" y="4173430"/>
            <a:ext cx="4428466" cy="98062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15" name="Titre 1">
            <a:extLst>
              <a:ext uri="{FF2B5EF4-FFF2-40B4-BE49-F238E27FC236}">
                <a16:creationId xmlns:a16="http://schemas.microsoft.com/office/drawing/2014/main" id="{CE84A2EB-4103-8EEB-F3A1-D9FACF48D259}"/>
              </a:ext>
            </a:extLst>
          </p:cNvPr>
          <p:cNvSpPr>
            <a:spLocks noGrp="1"/>
          </p:cNvSpPr>
          <p:nvPr>
            <p:ph type="title"/>
          </p:nvPr>
        </p:nvSpPr>
        <p:spPr>
          <a:xfrm>
            <a:off x="788063" y="480366"/>
            <a:ext cx="10372033" cy="267549"/>
          </a:xfrm>
        </p:spPr>
        <p:txBody>
          <a:bodyPr/>
          <a:lstStyle/>
          <a:p>
            <a:r>
              <a:rPr lang="fr-FR" dirty="0">
                <a:solidFill>
                  <a:schemeClr val="tx1">
                    <a:lumMod val="50000"/>
                    <a:lumOff val="50000"/>
                  </a:schemeClr>
                </a:solidFill>
              </a:rPr>
              <a:t>La sensibilisation encourage les comportements responsables envers l’environnement et contribue à la conservation des espèces et des écosystèmes.</a:t>
            </a:r>
          </a:p>
        </p:txBody>
      </p:sp>
      <p:pic>
        <p:nvPicPr>
          <p:cNvPr id="3" name="Image 8">
            <a:extLst>
              <a:ext uri="{FF2B5EF4-FFF2-40B4-BE49-F238E27FC236}">
                <a16:creationId xmlns:a16="http://schemas.microsoft.com/office/drawing/2014/main" id="{D7BF88E2-D216-6AC9-DCFC-676C1C271E05}"/>
              </a:ext>
            </a:extLst>
          </p:cNvPr>
          <p:cNvPicPr>
            <a:picLocks noChangeAspect="1"/>
          </p:cNvPicPr>
          <p:nvPr/>
        </p:nvPicPr>
        <p:blipFill>
          <a:blip r:embed="rId2"/>
          <a:stretch>
            <a:fillRect/>
          </a:stretch>
        </p:blipFill>
        <p:spPr>
          <a:xfrm>
            <a:off x="11215345" y="401233"/>
            <a:ext cx="559465" cy="559465"/>
          </a:xfrm>
          <a:prstGeom prst="rect">
            <a:avLst/>
          </a:prstGeom>
        </p:spPr>
      </p:pic>
    </p:spTree>
    <p:extLst>
      <p:ext uri="{BB962C8B-B14F-4D97-AF65-F5344CB8AC3E}">
        <p14:creationId xmlns:p14="http://schemas.microsoft.com/office/powerpoint/2010/main" val="332828685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26857-0455-16B9-367A-BF07F9F6710F}"/>
            </a:ext>
          </a:extLst>
        </p:cNvPr>
        <p:cNvGrpSpPr/>
        <p:nvPr/>
      </p:nvGrpSpPr>
      <p:grpSpPr>
        <a:xfrm>
          <a:off x="0" y="0"/>
          <a:ext cx="0" cy="0"/>
          <a:chOff x="0" y="0"/>
          <a:chExt cx="0" cy="0"/>
        </a:xfrm>
      </p:grpSpPr>
      <p:sp>
        <p:nvSpPr>
          <p:cNvPr id="6" name="Espace réservé du contenu 3">
            <a:extLst>
              <a:ext uri="{FF2B5EF4-FFF2-40B4-BE49-F238E27FC236}">
                <a16:creationId xmlns:a16="http://schemas.microsoft.com/office/drawing/2014/main" id="{382DC6A8-2ADF-03E2-3319-3696270C8BA1}"/>
              </a:ext>
            </a:extLst>
          </p:cNvPr>
          <p:cNvSpPr txBox="1">
            <a:spLocks/>
          </p:cNvSpPr>
          <p:nvPr/>
        </p:nvSpPr>
        <p:spPr>
          <a:xfrm>
            <a:off x="778058" y="703567"/>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200" noProof="0" dirty="0">
                <a:solidFill>
                  <a:prstClr val="white">
                    <a:lumMod val="65000"/>
                  </a:prstClr>
                </a:solidFill>
                <a:latin typeface="Calibri" panose="020F0502020204030204"/>
              </a:rPr>
              <a:t>Accorder quelques secondes de réflexion aux élèves. Ensuite inviter 2 au hasard à passer au tableau.</a:t>
            </a:r>
          </a:p>
          <a:p>
            <a:pPr defTabSz="342900">
              <a:spcAft>
                <a:spcPts val="300"/>
              </a:spcAft>
              <a:defRPr/>
            </a:pPr>
            <a:endParaRPr lang="fr-FR" sz="1200" noProof="0" dirty="0">
              <a:solidFill>
                <a:prstClr val="white">
                  <a:lumMod val="65000"/>
                </a:prstClr>
              </a:solidFill>
              <a:latin typeface="Calibri" panose="020F0502020204030204"/>
            </a:endParaRPr>
          </a:p>
        </p:txBody>
      </p:sp>
      <p:sp>
        <p:nvSpPr>
          <p:cNvPr id="27" name="Titre 1">
            <a:extLst>
              <a:ext uri="{FF2B5EF4-FFF2-40B4-BE49-F238E27FC236}">
                <a16:creationId xmlns:a16="http://schemas.microsoft.com/office/drawing/2014/main" id="{C5A5F10B-8CD5-9EF6-D068-A88E4F678B8E}"/>
              </a:ext>
            </a:extLst>
          </p:cNvPr>
          <p:cNvSpPr txBox="1">
            <a:spLocks/>
          </p:cNvSpPr>
          <p:nvPr/>
        </p:nvSpPr>
        <p:spPr>
          <a:xfrm>
            <a:off x="756458" y="339668"/>
            <a:ext cx="10529279" cy="4351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defTabSz="342900">
              <a:spcAft>
                <a:spcPts val="300"/>
              </a:spcAft>
              <a:defRPr/>
            </a:pPr>
            <a:r>
              <a:rPr lang="fr-FR" noProof="0" dirty="0">
                <a:solidFill>
                  <a:schemeClr val="tx1">
                    <a:lumMod val="50000"/>
                    <a:lumOff val="50000"/>
                  </a:schemeClr>
                </a:solidFill>
                <a:latin typeface="Calibri" panose="020F0502020204030204"/>
              </a:rPr>
              <a:t>Voici une dernière question</a:t>
            </a:r>
            <a:r>
              <a:rPr lang="fr-FR" dirty="0">
                <a:solidFill>
                  <a:schemeClr val="tx1">
                    <a:lumMod val="50000"/>
                    <a:lumOff val="50000"/>
                  </a:schemeClr>
                </a:solidFill>
                <a:latin typeface="Calibri" panose="020F0502020204030204"/>
              </a:rPr>
              <a:t>!</a:t>
            </a:r>
            <a:endParaRPr lang="fr-FR" noProof="0" dirty="0">
              <a:solidFill>
                <a:schemeClr val="tx1">
                  <a:lumMod val="50000"/>
                  <a:lumOff val="50000"/>
                </a:schemeClr>
              </a:solidFill>
              <a:latin typeface="Calibri" panose="020F0502020204030204"/>
            </a:endParaRPr>
          </a:p>
        </p:txBody>
      </p:sp>
      <p:pic>
        <p:nvPicPr>
          <p:cNvPr id="66" name="Picture 1">
            <a:extLst>
              <a:ext uri="{FF2B5EF4-FFF2-40B4-BE49-F238E27FC236}">
                <a16:creationId xmlns:a16="http://schemas.microsoft.com/office/drawing/2014/main" id="{34C7DE62-8445-F9DC-FD93-C592CECF3E81}"/>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grpSp>
        <p:nvGrpSpPr>
          <p:cNvPr id="10" name="Groupe 9">
            <a:extLst>
              <a:ext uri="{FF2B5EF4-FFF2-40B4-BE49-F238E27FC236}">
                <a16:creationId xmlns:a16="http://schemas.microsoft.com/office/drawing/2014/main" id="{0A7E5B25-C93C-A30E-481A-9BFF30E4E77B}"/>
              </a:ext>
            </a:extLst>
          </p:cNvPr>
          <p:cNvGrpSpPr/>
          <p:nvPr/>
        </p:nvGrpSpPr>
        <p:grpSpPr>
          <a:xfrm>
            <a:off x="733693" y="2590943"/>
            <a:ext cx="3949566" cy="1008781"/>
            <a:chOff x="3249160" y="2906933"/>
            <a:chExt cx="3180088" cy="1008781"/>
          </a:xfrm>
        </p:grpSpPr>
        <p:sp>
          <p:nvSpPr>
            <p:cNvPr id="11" name="Rectangle: Rounded Corners 22">
              <a:extLst>
                <a:ext uri="{FF2B5EF4-FFF2-40B4-BE49-F238E27FC236}">
                  <a16:creationId xmlns:a16="http://schemas.microsoft.com/office/drawing/2014/main" id="{DAEF3282-F7EC-5D64-72EA-5B602F9AA62C}"/>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Reboisement </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Rounded Corners 22">
              <a:extLst>
                <a:ext uri="{FF2B5EF4-FFF2-40B4-BE49-F238E27FC236}">
                  <a16:creationId xmlns:a16="http://schemas.microsoft.com/office/drawing/2014/main" id="{3276002E-4CB1-3B56-7DDF-01D29609E412}"/>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3" name="Rectangle: Rounded Corners 22">
            <a:extLst>
              <a:ext uri="{FF2B5EF4-FFF2-40B4-BE49-F238E27FC236}">
                <a16:creationId xmlns:a16="http://schemas.microsoft.com/office/drawing/2014/main" id="{9DA0F983-17F1-36CB-698E-7188BBDE8A79}"/>
              </a:ext>
            </a:extLst>
          </p:cNvPr>
          <p:cNvSpPr/>
          <p:nvPr/>
        </p:nvSpPr>
        <p:spPr>
          <a:xfrm>
            <a:off x="716573" y="2064682"/>
            <a:ext cx="3994323" cy="308127"/>
          </a:xfrm>
          <a:prstGeom prst="roundRect">
            <a:avLst/>
          </a:prstGeom>
          <a:solidFill>
            <a:srgbClr val="0F9ED5"/>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Pratique</a:t>
            </a:r>
            <a:endParaRPr lang="fr-FR" sz="2400" b="1"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0" name="Groupe 49">
            <a:extLst>
              <a:ext uri="{FF2B5EF4-FFF2-40B4-BE49-F238E27FC236}">
                <a16:creationId xmlns:a16="http://schemas.microsoft.com/office/drawing/2014/main" id="{9AE5F010-02DA-580C-AEBD-896A76DAC490}"/>
              </a:ext>
            </a:extLst>
          </p:cNvPr>
          <p:cNvGrpSpPr/>
          <p:nvPr/>
        </p:nvGrpSpPr>
        <p:grpSpPr>
          <a:xfrm>
            <a:off x="733693" y="3979905"/>
            <a:ext cx="3949566" cy="1008781"/>
            <a:chOff x="3249160" y="2906933"/>
            <a:chExt cx="3180088" cy="1008781"/>
          </a:xfrm>
        </p:grpSpPr>
        <p:sp>
          <p:nvSpPr>
            <p:cNvPr id="51" name="Rectangle: Rounded Corners 22">
              <a:extLst>
                <a:ext uri="{FF2B5EF4-FFF2-40B4-BE49-F238E27FC236}">
                  <a16:creationId xmlns:a16="http://schemas.microsoft.com/office/drawing/2014/main" id="{972934B6-C314-4D48-A3C6-032CFBFF0B45}"/>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Conservation des espèces</a:t>
              </a:r>
            </a:p>
          </p:txBody>
        </p:sp>
        <p:sp>
          <p:nvSpPr>
            <p:cNvPr id="52" name="Rectangle: Rounded Corners 22">
              <a:extLst>
                <a:ext uri="{FF2B5EF4-FFF2-40B4-BE49-F238E27FC236}">
                  <a16:creationId xmlns:a16="http://schemas.microsoft.com/office/drawing/2014/main" id="{AFBCCCAF-61C5-CC4E-1486-D4F48CE787EA}"/>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3" name="Groupe 52">
            <a:extLst>
              <a:ext uri="{FF2B5EF4-FFF2-40B4-BE49-F238E27FC236}">
                <a16:creationId xmlns:a16="http://schemas.microsoft.com/office/drawing/2014/main" id="{6F6787C0-6005-FE49-DA2D-23F5C82CF887}"/>
              </a:ext>
            </a:extLst>
          </p:cNvPr>
          <p:cNvGrpSpPr/>
          <p:nvPr/>
        </p:nvGrpSpPr>
        <p:grpSpPr>
          <a:xfrm>
            <a:off x="733693" y="5368867"/>
            <a:ext cx="3949566" cy="1008781"/>
            <a:chOff x="3249160" y="2906933"/>
            <a:chExt cx="3180088" cy="1008781"/>
          </a:xfrm>
        </p:grpSpPr>
        <p:sp>
          <p:nvSpPr>
            <p:cNvPr id="54" name="Rectangle: Rounded Corners 22">
              <a:extLst>
                <a:ext uri="{FF2B5EF4-FFF2-40B4-BE49-F238E27FC236}">
                  <a16:creationId xmlns:a16="http://schemas.microsoft.com/office/drawing/2014/main" id="{B10567CF-E6B8-B41E-990B-9D3F101746C5}"/>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Gestion durable des ressources</a:t>
              </a:r>
            </a:p>
          </p:txBody>
        </p:sp>
        <p:sp>
          <p:nvSpPr>
            <p:cNvPr id="55" name="Rectangle: Rounded Corners 22">
              <a:extLst>
                <a:ext uri="{FF2B5EF4-FFF2-40B4-BE49-F238E27FC236}">
                  <a16:creationId xmlns:a16="http://schemas.microsoft.com/office/drawing/2014/main" id="{B9F2C580-60C3-7577-581D-8FDCAB8863C4}"/>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56" name="Rectangle: Rounded Corners 22">
            <a:extLst>
              <a:ext uri="{FF2B5EF4-FFF2-40B4-BE49-F238E27FC236}">
                <a16:creationId xmlns:a16="http://schemas.microsoft.com/office/drawing/2014/main" id="{D651906F-036C-3434-4D98-CA952F5E1434}"/>
              </a:ext>
            </a:extLst>
          </p:cNvPr>
          <p:cNvSpPr/>
          <p:nvPr/>
        </p:nvSpPr>
        <p:spPr>
          <a:xfrm>
            <a:off x="7199453" y="2134130"/>
            <a:ext cx="3946967" cy="284979"/>
          </a:xfrm>
          <a:prstGeom prst="roundRect">
            <a:avLst/>
          </a:prstGeom>
          <a:solidFill>
            <a:srgbClr val="0F9ED5"/>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Effet sur la biodiversité</a:t>
            </a:r>
          </a:p>
        </p:txBody>
      </p:sp>
      <p:grpSp>
        <p:nvGrpSpPr>
          <p:cNvPr id="57" name="Groupe 56">
            <a:extLst>
              <a:ext uri="{FF2B5EF4-FFF2-40B4-BE49-F238E27FC236}">
                <a16:creationId xmlns:a16="http://schemas.microsoft.com/office/drawing/2014/main" id="{20AEF90C-C9D9-ECFE-8226-F9105EFB46A3}"/>
              </a:ext>
            </a:extLst>
          </p:cNvPr>
          <p:cNvGrpSpPr/>
          <p:nvPr/>
        </p:nvGrpSpPr>
        <p:grpSpPr>
          <a:xfrm flipH="1">
            <a:off x="7227089" y="2590943"/>
            <a:ext cx="3949566" cy="1008781"/>
            <a:chOff x="3249160" y="2906933"/>
            <a:chExt cx="3180088" cy="1008781"/>
          </a:xfrm>
        </p:grpSpPr>
        <p:sp>
          <p:nvSpPr>
            <p:cNvPr id="58" name="Rectangle: Rounded Corners 22">
              <a:extLst>
                <a:ext uri="{FF2B5EF4-FFF2-40B4-BE49-F238E27FC236}">
                  <a16:creationId xmlns:a16="http://schemas.microsoft.com/office/drawing/2014/main" id="{739B18B3-C20C-32B2-B830-FCC953B03A47}"/>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Protection des espèces menacées</a:t>
              </a:r>
            </a:p>
          </p:txBody>
        </p:sp>
        <p:sp>
          <p:nvSpPr>
            <p:cNvPr id="59" name="Rectangle: Rounded Corners 22">
              <a:extLst>
                <a:ext uri="{FF2B5EF4-FFF2-40B4-BE49-F238E27FC236}">
                  <a16:creationId xmlns:a16="http://schemas.microsoft.com/office/drawing/2014/main" id="{FAD12B14-0C5D-9210-100C-07246D2E658B}"/>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0" name="Groupe 59">
            <a:extLst>
              <a:ext uri="{FF2B5EF4-FFF2-40B4-BE49-F238E27FC236}">
                <a16:creationId xmlns:a16="http://schemas.microsoft.com/office/drawing/2014/main" id="{6B593FB2-A306-BCBD-3C96-E775225F0379}"/>
              </a:ext>
            </a:extLst>
          </p:cNvPr>
          <p:cNvGrpSpPr/>
          <p:nvPr/>
        </p:nvGrpSpPr>
        <p:grpSpPr>
          <a:xfrm flipH="1">
            <a:off x="7227089" y="3979905"/>
            <a:ext cx="3949566" cy="1008781"/>
            <a:chOff x="3249160" y="2906933"/>
            <a:chExt cx="3180088" cy="1008781"/>
          </a:xfrm>
        </p:grpSpPr>
        <p:sp>
          <p:nvSpPr>
            <p:cNvPr id="61" name="Rectangle: Rounded Corners 22">
              <a:extLst>
                <a:ext uri="{FF2B5EF4-FFF2-40B4-BE49-F238E27FC236}">
                  <a16:creationId xmlns:a16="http://schemas.microsoft.com/office/drawing/2014/main" id="{D7F95C68-A107-539B-3407-D9131C1E6115}"/>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7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Préservation des ressources naturelles</a:t>
              </a:r>
            </a:p>
          </p:txBody>
        </p:sp>
        <p:sp>
          <p:nvSpPr>
            <p:cNvPr id="62" name="Rectangle: Rounded Corners 22">
              <a:extLst>
                <a:ext uri="{FF2B5EF4-FFF2-40B4-BE49-F238E27FC236}">
                  <a16:creationId xmlns:a16="http://schemas.microsoft.com/office/drawing/2014/main" id="{A264CA48-4689-410C-4E27-98234A3B678B}"/>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2</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3" name="Groupe 62">
            <a:extLst>
              <a:ext uri="{FF2B5EF4-FFF2-40B4-BE49-F238E27FC236}">
                <a16:creationId xmlns:a16="http://schemas.microsoft.com/office/drawing/2014/main" id="{3D93734A-CC25-CCDD-BCD0-C5A222878836}"/>
              </a:ext>
            </a:extLst>
          </p:cNvPr>
          <p:cNvGrpSpPr/>
          <p:nvPr/>
        </p:nvGrpSpPr>
        <p:grpSpPr>
          <a:xfrm flipH="1">
            <a:off x="7227089" y="5368867"/>
            <a:ext cx="3949566" cy="1008781"/>
            <a:chOff x="3249160" y="2906933"/>
            <a:chExt cx="3180088" cy="1008781"/>
          </a:xfrm>
        </p:grpSpPr>
        <p:sp>
          <p:nvSpPr>
            <p:cNvPr id="64" name="Rectangle: Rounded Corners 22">
              <a:extLst>
                <a:ext uri="{FF2B5EF4-FFF2-40B4-BE49-F238E27FC236}">
                  <a16:creationId xmlns:a16="http://schemas.microsoft.com/office/drawing/2014/main" id="{FE17551B-C41F-F28A-B678-71C053040746}"/>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700" b="1" dirty="0">
                  <a:latin typeface="Calibri" panose="020F0502020204030204" pitchFamily="34" charset="0"/>
                  <a:ea typeface="Calibri" panose="020F0502020204030204" pitchFamily="34" charset="0"/>
                  <a:cs typeface="Calibri" panose="020F0502020204030204" pitchFamily="34" charset="0"/>
                </a:rPr>
                <a:t>Restauration des habitats naturels</a:t>
              </a:r>
            </a:p>
          </p:txBody>
        </p:sp>
        <p:sp>
          <p:nvSpPr>
            <p:cNvPr id="65" name="Rectangle: Rounded Corners 22">
              <a:extLst>
                <a:ext uri="{FF2B5EF4-FFF2-40B4-BE49-F238E27FC236}">
                  <a16:creationId xmlns:a16="http://schemas.microsoft.com/office/drawing/2014/main" id="{DCA88B52-3152-C8B4-C501-10D67E4979DD}"/>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67" name="TextBox 3">
            <a:extLst>
              <a:ext uri="{FF2B5EF4-FFF2-40B4-BE49-F238E27FC236}">
                <a16:creationId xmlns:a16="http://schemas.microsoft.com/office/drawing/2014/main" id="{E9C75C4A-13F7-D904-3D4E-0B695FA0B67E}"/>
              </a:ext>
            </a:extLst>
          </p:cNvPr>
          <p:cNvSpPr txBox="1"/>
          <p:nvPr/>
        </p:nvSpPr>
        <p:spPr>
          <a:xfrm>
            <a:off x="532963" y="1089018"/>
            <a:ext cx="10462986"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5. Associez chaque pratique de conservation à son effet sur la biodiversité.</a:t>
            </a:r>
          </a:p>
        </p:txBody>
      </p:sp>
    </p:spTree>
    <p:extLst>
      <p:ext uri="{BB962C8B-B14F-4D97-AF65-F5344CB8AC3E}">
        <p14:creationId xmlns:p14="http://schemas.microsoft.com/office/powerpoint/2010/main" val="315193280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AC012-E723-81BF-3DCE-12ECCA8281E2}"/>
            </a:ext>
          </a:extLst>
        </p:cNvPr>
        <p:cNvGrpSpPr/>
        <p:nvPr/>
      </p:nvGrpSpPr>
      <p:grpSpPr>
        <a:xfrm>
          <a:off x="0" y="0"/>
          <a:ext cx="0" cy="0"/>
          <a:chOff x="0" y="0"/>
          <a:chExt cx="0" cy="0"/>
        </a:xfrm>
      </p:grpSpPr>
      <p:sp>
        <p:nvSpPr>
          <p:cNvPr id="6" name="Espace réservé du contenu 3">
            <a:extLst>
              <a:ext uri="{FF2B5EF4-FFF2-40B4-BE49-F238E27FC236}">
                <a16:creationId xmlns:a16="http://schemas.microsoft.com/office/drawing/2014/main" id="{A89B7311-5A04-F1BE-AB46-B8612E51F76B}"/>
              </a:ext>
            </a:extLst>
          </p:cNvPr>
          <p:cNvSpPr txBox="1">
            <a:spLocks/>
          </p:cNvSpPr>
          <p:nvPr/>
        </p:nvSpPr>
        <p:spPr>
          <a:xfrm>
            <a:off x="778058" y="703567"/>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342900">
              <a:spcAft>
                <a:spcPts val="300"/>
              </a:spcAft>
              <a:defRPr/>
            </a:pPr>
            <a:r>
              <a:rPr lang="fr-FR" sz="1200" noProof="0" dirty="0">
                <a:solidFill>
                  <a:prstClr val="white">
                    <a:lumMod val="65000"/>
                  </a:prstClr>
                </a:solidFill>
                <a:latin typeface="Calibri" panose="020F0502020204030204"/>
              </a:rPr>
              <a:t>Accorder quelques secondes de réflexion aux élèves. Ensuite inviter 3 au hasard à passer au tableau.</a:t>
            </a:r>
          </a:p>
          <a:p>
            <a:pPr defTabSz="342900">
              <a:spcAft>
                <a:spcPts val="300"/>
              </a:spcAft>
              <a:defRPr/>
            </a:pPr>
            <a:endParaRPr lang="fr-FR" sz="1200" noProof="0" dirty="0">
              <a:solidFill>
                <a:prstClr val="white">
                  <a:lumMod val="65000"/>
                </a:prstClr>
              </a:solidFill>
              <a:latin typeface="Calibri" panose="020F0502020204030204"/>
            </a:endParaRPr>
          </a:p>
        </p:txBody>
      </p:sp>
      <p:sp>
        <p:nvSpPr>
          <p:cNvPr id="27" name="Titre 1">
            <a:extLst>
              <a:ext uri="{FF2B5EF4-FFF2-40B4-BE49-F238E27FC236}">
                <a16:creationId xmlns:a16="http://schemas.microsoft.com/office/drawing/2014/main" id="{15E2965B-9355-0472-1F05-47F7AEFAED5C}"/>
              </a:ext>
            </a:extLst>
          </p:cNvPr>
          <p:cNvSpPr txBox="1">
            <a:spLocks/>
          </p:cNvSpPr>
          <p:nvPr/>
        </p:nvSpPr>
        <p:spPr>
          <a:xfrm>
            <a:off x="756458" y="339668"/>
            <a:ext cx="10529279" cy="4351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defTabSz="342900">
              <a:spcAft>
                <a:spcPts val="300"/>
              </a:spcAft>
              <a:defRPr/>
            </a:pPr>
            <a:r>
              <a:rPr lang="fr-FR" noProof="0" dirty="0">
                <a:solidFill>
                  <a:schemeClr val="tx1">
                    <a:lumMod val="50000"/>
                    <a:lumOff val="50000"/>
                  </a:schemeClr>
                </a:solidFill>
                <a:latin typeface="Calibri" panose="020F0502020204030204"/>
              </a:rPr>
              <a:t>Voici une autre question:</a:t>
            </a:r>
          </a:p>
        </p:txBody>
      </p:sp>
      <p:pic>
        <p:nvPicPr>
          <p:cNvPr id="66" name="Picture 1">
            <a:extLst>
              <a:ext uri="{FF2B5EF4-FFF2-40B4-BE49-F238E27FC236}">
                <a16:creationId xmlns:a16="http://schemas.microsoft.com/office/drawing/2014/main" id="{EC724F4F-6643-9698-0987-141A978F5CA7}"/>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grpSp>
        <p:nvGrpSpPr>
          <p:cNvPr id="10" name="Groupe 9">
            <a:extLst>
              <a:ext uri="{FF2B5EF4-FFF2-40B4-BE49-F238E27FC236}">
                <a16:creationId xmlns:a16="http://schemas.microsoft.com/office/drawing/2014/main" id="{0C1EA813-A78B-772D-A6D5-A6670B0B24FA}"/>
              </a:ext>
            </a:extLst>
          </p:cNvPr>
          <p:cNvGrpSpPr/>
          <p:nvPr/>
        </p:nvGrpSpPr>
        <p:grpSpPr>
          <a:xfrm>
            <a:off x="733693" y="2590943"/>
            <a:ext cx="3949566" cy="1008781"/>
            <a:chOff x="3249160" y="2906933"/>
            <a:chExt cx="3180088" cy="1008781"/>
          </a:xfrm>
        </p:grpSpPr>
        <p:sp>
          <p:nvSpPr>
            <p:cNvPr id="11" name="Rectangle: Rounded Corners 22">
              <a:extLst>
                <a:ext uri="{FF2B5EF4-FFF2-40B4-BE49-F238E27FC236}">
                  <a16:creationId xmlns:a16="http://schemas.microsoft.com/office/drawing/2014/main" id="{46AC3115-79F0-497F-94C2-978B1965A123}"/>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Reboisement </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Rectangle: Rounded Corners 22">
              <a:extLst>
                <a:ext uri="{FF2B5EF4-FFF2-40B4-BE49-F238E27FC236}">
                  <a16:creationId xmlns:a16="http://schemas.microsoft.com/office/drawing/2014/main" id="{D88A875E-E56D-D591-6945-C0E0EE0CF614}"/>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3" name="Rectangle: Rounded Corners 22">
            <a:extLst>
              <a:ext uri="{FF2B5EF4-FFF2-40B4-BE49-F238E27FC236}">
                <a16:creationId xmlns:a16="http://schemas.microsoft.com/office/drawing/2014/main" id="{728633A6-1946-1970-80F5-23A633FB8D15}"/>
              </a:ext>
            </a:extLst>
          </p:cNvPr>
          <p:cNvSpPr/>
          <p:nvPr/>
        </p:nvSpPr>
        <p:spPr>
          <a:xfrm>
            <a:off x="716573" y="2064682"/>
            <a:ext cx="3994323" cy="308127"/>
          </a:xfrm>
          <a:prstGeom prst="roundRect">
            <a:avLst/>
          </a:prstGeom>
          <a:solidFill>
            <a:srgbClr val="0F9ED5"/>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Pratique</a:t>
            </a:r>
            <a:endParaRPr lang="fr-FR" sz="2400" b="1"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0" name="Groupe 49">
            <a:extLst>
              <a:ext uri="{FF2B5EF4-FFF2-40B4-BE49-F238E27FC236}">
                <a16:creationId xmlns:a16="http://schemas.microsoft.com/office/drawing/2014/main" id="{5552EE0E-D63E-AF25-0966-E068F093DB5F}"/>
              </a:ext>
            </a:extLst>
          </p:cNvPr>
          <p:cNvGrpSpPr/>
          <p:nvPr/>
        </p:nvGrpSpPr>
        <p:grpSpPr>
          <a:xfrm>
            <a:off x="733693" y="3979905"/>
            <a:ext cx="3949566" cy="1008781"/>
            <a:chOff x="3249160" y="2906933"/>
            <a:chExt cx="3180088" cy="1008781"/>
          </a:xfrm>
        </p:grpSpPr>
        <p:sp>
          <p:nvSpPr>
            <p:cNvPr id="51" name="Rectangle: Rounded Corners 22">
              <a:extLst>
                <a:ext uri="{FF2B5EF4-FFF2-40B4-BE49-F238E27FC236}">
                  <a16:creationId xmlns:a16="http://schemas.microsoft.com/office/drawing/2014/main" id="{A5C53317-6AE5-BCC4-B984-ECF1D634525A}"/>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Conservation des espèces</a:t>
              </a:r>
            </a:p>
          </p:txBody>
        </p:sp>
        <p:sp>
          <p:nvSpPr>
            <p:cNvPr id="52" name="Rectangle: Rounded Corners 22">
              <a:extLst>
                <a:ext uri="{FF2B5EF4-FFF2-40B4-BE49-F238E27FC236}">
                  <a16:creationId xmlns:a16="http://schemas.microsoft.com/office/drawing/2014/main" id="{B9D55826-CB53-075A-8DED-CF4AFA588AFE}"/>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53" name="Groupe 52">
            <a:extLst>
              <a:ext uri="{FF2B5EF4-FFF2-40B4-BE49-F238E27FC236}">
                <a16:creationId xmlns:a16="http://schemas.microsoft.com/office/drawing/2014/main" id="{F2D83398-20F5-9209-E1FC-639FE9CEBBDE}"/>
              </a:ext>
            </a:extLst>
          </p:cNvPr>
          <p:cNvGrpSpPr/>
          <p:nvPr/>
        </p:nvGrpSpPr>
        <p:grpSpPr>
          <a:xfrm>
            <a:off x="733693" y="5368867"/>
            <a:ext cx="3949566" cy="1008781"/>
            <a:chOff x="3249160" y="2906933"/>
            <a:chExt cx="3180088" cy="1008781"/>
          </a:xfrm>
        </p:grpSpPr>
        <p:sp>
          <p:nvSpPr>
            <p:cNvPr id="54" name="Rectangle: Rounded Corners 22">
              <a:extLst>
                <a:ext uri="{FF2B5EF4-FFF2-40B4-BE49-F238E27FC236}">
                  <a16:creationId xmlns:a16="http://schemas.microsoft.com/office/drawing/2014/main" id="{E9D156B4-A277-9E34-C92B-72F44631F3FA}"/>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Gestion durable des ressources</a:t>
              </a:r>
            </a:p>
          </p:txBody>
        </p:sp>
        <p:sp>
          <p:nvSpPr>
            <p:cNvPr id="55" name="Rectangle: Rounded Corners 22">
              <a:extLst>
                <a:ext uri="{FF2B5EF4-FFF2-40B4-BE49-F238E27FC236}">
                  <a16:creationId xmlns:a16="http://schemas.microsoft.com/office/drawing/2014/main" id="{4E2B246B-2952-1355-0F54-C02F52A5A5D8}"/>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56" name="Rectangle: Rounded Corners 22">
            <a:extLst>
              <a:ext uri="{FF2B5EF4-FFF2-40B4-BE49-F238E27FC236}">
                <a16:creationId xmlns:a16="http://schemas.microsoft.com/office/drawing/2014/main" id="{771E471F-74E1-914A-9123-B3226D692D08}"/>
              </a:ext>
            </a:extLst>
          </p:cNvPr>
          <p:cNvSpPr/>
          <p:nvPr/>
        </p:nvSpPr>
        <p:spPr>
          <a:xfrm>
            <a:off x="7199453" y="2134130"/>
            <a:ext cx="3946967" cy="284979"/>
          </a:xfrm>
          <a:prstGeom prst="roundRect">
            <a:avLst/>
          </a:prstGeom>
          <a:solidFill>
            <a:srgbClr val="0F9ED5"/>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Effet sur la biodiversité</a:t>
            </a:r>
          </a:p>
        </p:txBody>
      </p:sp>
      <p:grpSp>
        <p:nvGrpSpPr>
          <p:cNvPr id="57" name="Groupe 56">
            <a:extLst>
              <a:ext uri="{FF2B5EF4-FFF2-40B4-BE49-F238E27FC236}">
                <a16:creationId xmlns:a16="http://schemas.microsoft.com/office/drawing/2014/main" id="{CB99A873-C913-5977-1482-6C07F3030909}"/>
              </a:ext>
            </a:extLst>
          </p:cNvPr>
          <p:cNvGrpSpPr/>
          <p:nvPr/>
        </p:nvGrpSpPr>
        <p:grpSpPr>
          <a:xfrm flipH="1">
            <a:off x="7227089" y="2590943"/>
            <a:ext cx="3949566" cy="1008781"/>
            <a:chOff x="3249160" y="2906933"/>
            <a:chExt cx="3180088" cy="1008781"/>
          </a:xfrm>
        </p:grpSpPr>
        <p:sp>
          <p:nvSpPr>
            <p:cNvPr id="58" name="Rectangle: Rounded Corners 22">
              <a:extLst>
                <a:ext uri="{FF2B5EF4-FFF2-40B4-BE49-F238E27FC236}">
                  <a16:creationId xmlns:a16="http://schemas.microsoft.com/office/drawing/2014/main" id="{A6E7F9FE-B1DD-7342-3300-AE46088C9342}"/>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Protection des espèces menacées</a:t>
              </a:r>
            </a:p>
          </p:txBody>
        </p:sp>
        <p:sp>
          <p:nvSpPr>
            <p:cNvPr id="59" name="Rectangle: Rounded Corners 22">
              <a:extLst>
                <a:ext uri="{FF2B5EF4-FFF2-40B4-BE49-F238E27FC236}">
                  <a16:creationId xmlns:a16="http://schemas.microsoft.com/office/drawing/2014/main" id="{3177044F-BB80-011B-8764-3180421A0243}"/>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0" name="Groupe 59">
            <a:extLst>
              <a:ext uri="{FF2B5EF4-FFF2-40B4-BE49-F238E27FC236}">
                <a16:creationId xmlns:a16="http://schemas.microsoft.com/office/drawing/2014/main" id="{E8FB12D8-5186-76C8-9D3C-067E2576739A}"/>
              </a:ext>
            </a:extLst>
          </p:cNvPr>
          <p:cNvGrpSpPr/>
          <p:nvPr/>
        </p:nvGrpSpPr>
        <p:grpSpPr>
          <a:xfrm flipH="1">
            <a:off x="7227089" y="3979905"/>
            <a:ext cx="3949566" cy="1008781"/>
            <a:chOff x="3249160" y="2906933"/>
            <a:chExt cx="3180088" cy="1008781"/>
          </a:xfrm>
        </p:grpSpPr>
        <p:sp>
          <p:nvSpPr>
            <p:cNvPr id="61" name="Rectangle: Rounded Corners 22">
              <a:extLst>
                <a:ext uri="{FF2B5EF4-FFF2-40B4-BE49-F238E27FC236}">
                  <a16:creationId xmlns:a16="http://schemas.microsoft.com/office/drawing/2014/main" id="{99F89554-F857-4406-C7C3-A05547BEB58E}"/>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7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Préservation des ressources naturelles</a:t>
              </a:r>
            </a:p>
          </p:txBody>
        </p:sp>
        <p:sp>
          <p:nvSpPr>
            <p:cNvPr id="62" name="Rectangle: Rounded Corners 22">
              <a:extLst>
                <a:ext uri="{FF2B5EF4-FFF2-40B4-BE49-F238E27FC236}">
                  <a16:creationId xmlns:a16="http://schemas.microsoft.com/office/drawing/2014/main" id="{897083EE-4E43-2F18-4A2A-38D76555EFA9}"/>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2</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63" name="Groupe 62">
            <a:extLst>
              <a:ext uri="{FF2B5EF4-FFF2-40B4-BE49-F238E27FC236}">
                <a16:creationId xmlns:a16="http://schemas.microsoft.com/office/drawing/2014/main" id="{F0D8668F-1B30-AAE3-C7FD-EF5F2A2A52B8}"/>
              </a:ext>
            </a:extLst>
          </p:cNvPr>
          <p:cNvGrpSpPr/>
          <p:nvPr/>
        </p:nvGrpSpPr>
        <p:grpSpPr>
          <a:xfrm flipH="1">
            <a:off x="7227089" y="5368867"/>
            <a:ext cx="3949566" cy="1008781"/>
            <a:chOff x="3249160" y="2906933"/>
            <a:chExt cx="3180088" cy="1008781"/>
          </a:xfrm>
        </p:grpSpPr>
        <p:sp>
          <p:nvSpPr>
            <p:cNvPr id="64" name="Rectangle: Rounded Corners 22">
              <a:extLst>
                <a:ext uri="{FF2B5EF4-FFF2-40B4-BE49-F238E27FC236}">
                  <a16:creationId xmlns:a16="http://schemas.microsoft.com/office/drawing/2014/main" id="{5BC92D97-1E2C-C20D-AC36-26A2D1561D14}"/>
                </a:ext>
              </a:extLst>
            </p:cNvPr>
            <p:cNvSpPr/>
            <p:nvPr/>
          </p:nvSpPr>
          <p:spPr>
            <a:xfrm>
              <a:off x="3249160" y="2906933"/>
              <a:ext cx="2724919" cy="99720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7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Restauration des habitats naturels</a:t>
              </a:r>
            </a:p>
          </p:txBody>
        </p:sp>
        <p:sp>
          <p:nvSpPr>
            <p:cNvPr id="65" name="Rectangle: Rounded Corners 22">
              <a:extLst>
                <a:ext uri="{FF2B5EF4-FFF2-40B4-BE49-F238E27FC236}">
                  <a16:creationId xmlns:a16="http://schemas.microsoft.com/office/drawing/2014/main" id="{346824B9-AA90-18F4-3039-4805A6041182}"/>
                </a:ext>
              </a:extLst>
            </p:cNvPr>
            <p:cNvSpPr/>
            <p:nvPr/>
          </p:nvSpPr>
          <p:spPr>
            <a:xfrm>
              <a:off x="5969011" y="2906933"/>
              <a:ext cx="460237" cy="1008781"/>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cxnSp>
        <p:nvCxnSpPr>
          <p:cNvPr id="3" name="Connecteur droit avec flèche 2">
            <a:extLst>
              <a:ext uri="{FF2B5EF4-FFF2-40B4-BE49-F238E27FC236}">
                <a16:creationId xmlns:a16="http://schemas.microsoft.com/office/drawing/2014/main" id="{0D43516B-E73D-DF37-703E-47E29F020DD4}"/>
              </a:ext>
            </a:extLst>
          </p:cNvPr>
          <p:cNvCxnSpPr>
            <a:stCxn id="12" idx="3"/>
            <a:endCxn id="65" idx="3"/>
          </p:cNvCxnSpPr>
          <p:nvPr/>
        </p:nvCxnSpPr>
        <p:spPr>
          <a:xfrm>
            <a:off x="4683259" y="3095334"/>
            <a:ext cx="2543830" cy="2777924"/>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 name="Connecteur droit avec flèche 3">
            <a:extLst>
              <a:ext uri="{FF2B5EF4-FFF2-40B4-BE49-F238E27FC236}">
                <a16:creationId xmlns:a16="http://schemas.microsoft.com/office/drawing/2014/main" id="{638259FB-77FD-A259-063E-8D08C07B2D15}"/>
              </a:ext>
            </a:extLst>
          </p:cNvPr>
          <p:cNvCxnSpPr>
            <a:cxnSpLocks/>
            <a:stCxn id="52" idx="3"/>
            <a:endCxn id="59" idx="3"/>
          </p:cNvCxnSpPr>
          <p:nvPr/>
        </p:nvCxnSpPr>
        <p:spPr>
          <a:xfrm flipV="1">
            <a:off x="4683259" y="3095334"/>
            <a:ext cx="2543830" cy="138896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9" name="Connecteur droit avec flèche 8">
            <a:extLst>
              <a:ext uri="{FF2B5EF4-FFF2-40B4-BE49-F238E27FC236}">
                <a16:creationId xmlns:a16="http://schemas.microsoft.com/office/drawing/2014/main" id="{F2CB2C62-7665-7126-BE4D-E3F1FD503AB9}"/>
              </a:ext>
            </a:extLst>
          </p:cNvPr>
          <p:cNvCxnSpPr>
            <a:cxnSpLocks/>
            <a:stCxn id="55" idx="3"/>
            <a:endCxn id="62" idx="3"/>
          </p:cNvCxnSpPr>
          <p:nvPr/>
        </p:nvCxnSpPr>
        <p:spPr>
          <a:xfrm flipV="1">
            <a:off x="4683259" y="4484296"/>
            <a:ext cx="2543830" cy="1388962"/>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726490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279120445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F5BEC-E40C-AE90-BAF2-CDFD2807EC4D}"/>
              </a:ext>
            </a:extLst>
          </p:cNvPr>
          <p:cNvSpPr>
            <a:spLocks noGrp="1"/>
          </p:cNvSpPr>
          <p:nvPr>
            <p:ph type="title"/>
          </p:nvPr>
        </p:nvSpPr>
        <p:spPr>
          <a:xfrm>
            <a:off x="935304" y="251927"/>
            <a:ext cx="10372033" cy="540647"/>
          </a:xfrm>
        </p:spPr>
        <p:txBody>
          <a:bodyPr/>
          <a:lstStyle/>
          <a:p>
            <a:r>
              <a:rPr lang="fr-FR" noProof="0" dirty="0">
                <a:solidFill>
                  <a:schemeClr val="tx1">
                    <a:lumMod val="50000"/>
                    <a:lumOff val="50000"/>
                  </a:schemeClr>
                </a:solidFill>
              </a:rPr>
              <a:t>Maintenant, vous allez travailler en binôme. Chacun prend un moment pour réaliser l’activité de la page 106 sur le livret. Ensuite, vous comparez vos réponses en justifiant.</a:t>
            </a:r>
          </a:p>
        </p:txBody>
      </p:sp>
      <p:sp>
        <p:nvSpPr>
          <p:cNvPr id="3" name="Content Placeholder 2">
            <a:extLst>
              <a:ext uri="{FF2B5EF4-FFF2-40B4-BE49-F238E27FC236}">
                <a16:creationId xmlns:a16="http://schemas.microsoft.com/office/drawing/2014/main" id="{3B136E18-3597-EA11-2CA3-AD73D1AE85A2}"/>
              </a:ext>
            </a:extLst>
          </p:cNvPr>
          <p:cNvSpPr>
            <a:spLocks noGrp="1"/>
          </p:cNvSpPr>
          <p:nvPr>
            <p:ph sz="quarter" idx="11"/>
          </p:nvPr>
        </p:nvSpPr>
        <p:spPr>
          <a:xfrm>
            <a:off x="884663" y="702026"/>
            <a:ext cx="10922713" cy="333611"/>
          </a:xfrm>
        </p:spPr>
        <p:txBody>
          <a:bodyPr/>
          <a:lstStyle/>
          <a:p>
            <a:r>
              <a:rPr lang="fr-FR" sz="1100" noProof="0" dirty="0">
                <a:solidFill>
                  <a:schemeClr val="tx1">
                    <a:lumMod val="50000"/>
                    <a:lumOff val="50000"/>
                  </a:schemeClr>
                </a:solidFill>
              </a:rPr>
              <a:t>Rappeler aux élèves qu’ils doivent d’abord observer et de repérer les éléments du document avant de réaliser la tâche. Expliquer les mots difficiles.</a:t>
            </a:r>
          </a:p>
        </p:txBody>
      </p:sp>
      <p:pic>
        <p:nvPicPr>
          <p:cNvPr id="12" name="Image 11">
            <a:extLst>
              <a:ext uri="{FF2B5EF4-FFF2-40B4-BE49-F238E27FC236}">
                <a16:creationId xmlns:a16="http://schemas.microsoft.com/office/drawing/2014/main" id="{EC675AE3-52BB-05CF-7BDD-6DE8FFD74EB9}"/>
              </a:ext>
            </a:extLst>
          </p:cNvPr>
          <p:cNvPicPr>
            <a:picLocks noChangeAspect="1"/>
          </p:cNvPicPr>
          <p:nvPr/>
        </p:nvPicPr>
        <p:blipFill>
          <a:blip r:embed="rId2"/>
          <a:stretch>
            <a:fillRect/>
          </a:stretch>
        </p:blipFill>
        <p:spPr>
          <a:xfrm>
            <a:off x="3671509" y="1030940"/>
            <a:ext cx="4095948" cy="5351930"/>
          </a:xfrm>
          <a:prstGeom prst="rect">
            <a:avLst/>
          </a:prstGeom>
        </p:spPr>
      </p:pic>
      <p:sp>
        <p:nvSpPr>
          <p:cNvPr id="13" name="Rectangle 12">
            <a:extLst>
              <a:ext uri="{FF2B5EF4-FFF2-40B4-BE49-F238E27FC236}">
                <a16:creationId xmlns:a16="http://schemas.microsoft.com/office/drawing/2014/main" id="{B04583E4-9B2E-23B7-5CC8-03B3EB9D5807}"/>
              </a:ext>
            </a:extLst>
          </p:cNvPr>
          <p:cNvSpPr/>
          <p:nvPr/>
        </p:nvSpPr>
        <p:spPr>
          <a:xfrm>
            <a:off x="5054574" y="6282682"/>
            <a:ext cx="1329818" cy="338554"/>
          </a:xfrm>
          <a:prstGeom prst="rect">
            <a:avLst/>
          </a:prstGeom>
        </p:spPr>
        <p:txBody>
          <a:bodyPr wrap="square">
            <a:spAutoFit/>
          </a:bodyPr>
          <a:lstStyle/>
          <a:p>
            <a:pPr algn="ctr"/>
            <a:r>
              <a:rPr lang="fr-FR" sz="1600" b="1" noProof="0" dirty="0">
                <a:latin typeface="Calibri" panose="020F0502020204030204" pitchFamily="34" charset="0"/>
                <a:ea typeface="Calibri" panose="020F0502020204030204" pitchFamily="34" charset="0"/>
                <a:cs typeface="Calibri" panose="020F0502020204030204" pitchFamily="34" charset="0"/>
              </a:rPr>
              <a:t>Page 106</a:t>
            </a:r>
          </a:p>
        </p:txBody>
      </p:sp>
    </p:spTree>
    <p:extLst>
      <p:ext uri="{BB962C8B-B14F-4D97-AF65-F5344CB8AC3E}">
        <p14:creationId xmlns:p14="http://schemas.microsoft.com/office/powerpoint/2010/main" val="55367029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noProof="0" dirty="0">
                <a:solidFill>
                  <a:schemeClr val="tx1">
                    <a:lumMod val="50000"/>
                    <a:lumOff val="50000"/>
                  </a:schemeClr>
                </a:solidFill>
              </a:rPr>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AAC6-1196-637E-DF9E-533F130262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A8B505-3DC6-B1A7-7894-DF91A62F5221}"/>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B60B8779-01E5-AF75-9C9E-DC7EC7E3E324}"/>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p>
        </p:txBody>
      </p:sp>
      <p:pic>
        <p:nvPicPr>
          <p:cNvPr id="45" name="Picture 1">
            <a:extLst>
              <a:ext uri="{FF2B5EF4-FFF2-40B4-BE49-F238E27FC236}">
                <a16:creationId xmlns:a16="http://schemas.microsoft.com/office/drawing/2014/main" id="{7A049E59-3ACA-34FF-66F6-5DAF021D225F}"/>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9" name="Image 8">
            <a:extLst>
              <a:ext uri="{FF2B5EF4-FFF2-40B4-BE49-F238E27FC236}">
                <a16:creationId xmlns:a16="http://schemas.microsoft.com/office/drawing/2014/main" id="{6F4C6C0F-F2DA-86F8-06B4-96E36F2B3D65}"/>
              </a:ext>
            </a:extLst>
          </p:cNvPr>
          <p:cNvPicPr>
            <a:picLocks noChangeAspect="1"/>
          </p:cNvPicPr>
          <p:nvPr/>
        </p:nvPicPr>
        <p:blipFill>
          <a:blip r:embed="rId4"/>
          <a:stretch>
            <a:fillRect/>
          </a:stretch>
        </p:blipFill>
        <p:spPr>
          <a:xfrm>
            <a:off x="3397621" y="1065399"/>
            <a:ext cx="4105837" cy="3720914"/>
          </a:xfrm>
          <a:prstGeom prst="rect">
            <a:avLst/>
          </a:prstGeom>
        </p:spPr>
      </p:pic>
      <p:pic>
        <p:nvPicPr>
          <p:cNvPr id="13" name="Image 12">
            <a:extLst>
              <a:ext uri="{FF2B5EF4-FFF2-40B4-BE49-F238E27FC236}">
                <a16:creationId xmlns:a16="http://schemas.microsoft.com/office/drawing/2014/main" id="{6BA4285B-495B-3C61-8513-E57821C2C810}"/>
              </a:ext>
            </a:extLst>
          </p:cNvPr>
          <p:cNvPicPr>
            <a:picLocks noChangeAspect="1"/>
          </p:cNvPicPr>
          <p:nvPr/>
        </p:nvPicPr>
        <p:blipFill>
          <a:blip r:embed="rId5"/>
          <a:stretch>
            <a:fillRect/>
          </a:stretch>
        </p:blipFill>
        <p:spPr>
          <a:xfrm>
            <a:off x="215152" y="4789225"/>
            <a:ext cx="11743765" cy="1887101"/>
          </a:xfrm>
          <a:prstGeom prst="rect">
            <a:avLst/>
          </a:prstGeom>
        </p:spPr>
      </p:pic>
      <p:sp>
        <p:nvSpPr>
          <p:cNvPr id="14" name="ZoneTexte 13">
            <a:extLst>
              <a:ext uri="{FF2B5EF4-FFF2-40B4-BE49-F238E27FC236}">
                <a16:creationId xmlns:a16="http://schemas.microsoft.com/office/drawing/2014/main" id="{9AFCE118-7A3A-2CB5-7B9A-A57BB516578D}"/>
              </a:ext>
            </a:extLst>
          </p:cNvPr>
          <p:cNvSpPr txBox="1"/>
          <p:nvPr/>
        </p:nvSpPr>
        <p:spPr>
          <a:xfrm>
            <a:off x="4687982" y="5465771"/>
            <a:ext cx="1694695" cy="461665"/>
          </a:xfrm>
          <a:prstGeom prst="rect">
            <a:avLst/>
          </a:prstGeom>
          <a:noFill/>
        </p:spPr>
        <p:txBody>
          <a:bodyPr wrap="none" rtlCol="0">
            <a:spAutoFit/>
          </a:bodyPr>
          <a:lstStyle/>
          <a:p>
            <a:pPr algn="l"/>
            <a:r>
              <a:rPr lang="fr-FR" sz="2400" b="1" dirty="0">
                <a:solidFill>
                  <a:srgbClr val="FF0000"/>
                </a:solidFill>
                <a:latin typeface="Calibri" panose="020F0502020204030204" pitchFamily="34" charset="0"/>
                <a:cs typeface="Calibri" panose="020F0502020204030204" pitchFamily="34" charset="0"/>
              </a:rPr>
              <a:t>La pollution</a:t>
            </a:r>
          </a:p>
        </p:txBody>
      </p:sp>
    </p:spTree>
    <p:extLst>
      <p:ext uri="{BB962C8B-B14F-4D97-AF65-F5344CB8AC3E}">
        <p14:creationId xmlns:p14="http://schemas.microsoft.com/office/powerpoint/2010/main" val="415401183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FFF0-D49F-C65F-F110-6558D8A8CE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64C3AF-B2C6-6CFC-5B96-21886E90514C}"/>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BA75FE43-2F74-C4E3-9A17-930CBC045DB8}"/>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p>
        </p:txBody>
      </p:sp>
      <p:pic>
        <p:nvPicPr>
          <p:cNvPr id="45" name="Picture 1">
            <a:extLst>
              <a:ext uri="{FF2B5EF4-FFF2-40B4-BE49-F238E27FC236}">
                <a16:creationId xmlns:a16="http://schemas.microsoft.com/office/drawing/2014/main" id="{1BA7D52C-6B56-FE8D-FF09-72621D9A74FB}"/>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8" name="Image 7">
            <a:extLst>
              <a:ext uri="{FF2B5EF4-FFF2-40B4-BE49-F238E27FC236}">
                <a16:creationId xmlns:a16="http://schemas.microsoft.com/office/drawing/2014/main" id="{A1299427-94C7-80C8-4C2E-4C53703A40E5}"/>
              </a:ext>
            </a:extLst>
          </p:cNvPr>
          <p:cNvPicPr>
            <a:picLocks noChangeAspect="1"/>
          </p:cNvPicPr>
          <p:nvPr/>
        </p:nvPicPr>
        <p:blipFill>
          <a:blip r:embed="rId4"/>
          <a:stretch>
            <a:fillRect/>
          </a:stretch>
        </p:blipFill>
        <p:spPr>
          <a:xfrm>
            <a:off x="322730" y="4879262"/>
            <a:ext cx="11519647" cy="1680944"/>
          </a:xfrm>
          <a:prstGeom prst="rect">
            <a:avLst/>
          </a:prstGeom>
        </p:spPr>
      </p:pic>
      <p:pic>
        <p:nvPicPr>
          <p:cNvPr id="11" name="Image 10">
            <a:extLst>
              <a:ext uri="{FF2B5EF4-FFF2-40B4-BE49-F238E27FC236}">
                <a16:creationId xmlns:a16="http://schemas.microsoft.com/office/drawing/2014/main" id="{709604EE-6EA2-0C49-D468-67C62B7A00E4}"/>
              </a:ext>
            </a:extLst>
          </p:cNvPr>
          <p:cNvPicPr>
            <a:picLocks noChangeAspect="1"/>
          </p:cNvPicPr>
          <p:nvPr/>
        </p:nvPicPr>
        <p:blipFill>
          <a:blip r:embed="rId5"/>
          <a:stretch>
            <a:fillRect/>
          </a:stretch>
        </p:blipFill>
        <p:spPr>
          <a:xfrm>
            <a:off x="3397621" y="1065399"/>
            <a:ext cx="4105837" cy="3720914"/>
          </a:xfrm>
          <a:prstGeom prst="rect">
            <a:avLst/>
          </a:prstGeom>
        </p:spPr>
      </p:pic>
      <p:sp>
        <p:nvSpPr>
          <p:cNvPr id="5" name="ZoneTexte 4">
            <a:extLst>
              <a:ext uri="{FF2B5EF4-FFF2-40B4-BE49-F238E27FC236}">
                <a16:creationId xmlns:a16="http://schemas.microsoft.com/office/drawing/2014/main" id="{43D96E6B-856A-56AA-B091-18FD683B99A2}"/>
              </a:ext>
            </a:extLst>
          </p:cNvPr>
          <p:cNvSpPr txBox="1"/>
          <p:nvPr/>
        </p:nvSpPr>
        <p:spPr>
          <a:xfrm>
            <a:off x="751840" y="5327134"/>
            <a:ext cx="10454640" cy="1200329"/>
          </a:xfrm>
          <a:prstGeom prst="rect">
            <a:avLst/>
          </a:prstGeom>
          <a:noFill/>
        </p:spPr>
        <p:txBody>
          <a:bodyPr wrap="square">
            <a:spAutoFit/>
          </a:bodyPr>
          <a:lstStyle/>
          <a:p>
            <a:pPr algn="ct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Diminution des déchets et des substances polluantes dans l’eau - Traitement et filtration des gaz polluants - Recyclage des matières polluantes -Traitement des eaux polluées - Sensibilisation des citoyens aux dangers de la pollution.</a:t>
            </a:r>
            <a:endParaRPr lang="fr-FR" sz="24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993144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39216336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406B-42BD-6E24-46AF-128E464FB1D8}"/>
              </a:ext>
            </a:extLst>
          </p:cNvPr>
          <p:cNvSpPr>
            <a:spLocks noGrp="1"/>
          </p:cNvSpPr>
          <p:nvPr>
            <p:ph type="title"/>
          </p:nvPr>
        </p:nvSpPr>
        <p:spPr/>
        <p:txBody>
          <a:bodyPr/>
          <a:lstStyle/>
          <a:p>
            <a:r>
              <a:rPr lang="fr-FR" noProof="0" dirty="0">
                <a:solidFill>
                  <a:schemeClr val="tx1">
                    <a:lumMod val="50000"/>
                    <a:lumOff val="50000"/>
                  </a:schemeClr>
                </a:solidFill>
              </a:rPr>
              <a:t>Maintenant, vous allez travailler chacun pour soi; prenez l’activité de la page 107 sur le livret.</a:t>
            </a:r>
          </a:p>
        </p:txBody>
      </p:sp>
      <p:sp>
        <p:nvSpPr>
          <p:cNvPr id="3" name="Content Placeholder 2">
            <a:extLst>
              <a:ext uri="{FF2B5EF4-FFF2-40B4-BE49-F238E27FC236}">
                <a16:creationId xmlns:a16="http://schemas.microsoft.com/office/drawing/2014/main" id="{35CCCA30-344D-7644-F9AC-3E1D66EA9163}"/>
              </a:ext>
            </a:extLst>
          </p:cNvPr>
          <p:cNvSpPr>
            <a:spLocks noGrp="1"/>
          </p:cNvSpPr>
          <p:nvPr>
            <p:ph sz="quarter" idx="11"/>
          </p:nvPr>
        </p:nvSpPr>
        <p:spPr/>
        <p:txBody>
          <a:bodyPr/>
          <a:lstStyle/>
          <a:p>
            <a:r>
              <a:rPr lang="fr-FR" sz="1200" noProof="0" dirty="0">
                <a:solidFill>
                  <a:schemeClr val="tx1">
                    <a:lumMod val="50000"/>
                    <a:lumOff val="50000"/>
                  </a:schemeClr>
                </a:solidFill>
              </a:rPr>
              <a:t>Circuler entre les rangs, cibler les élèves en difficulté, Insister sur le travail individuel.  Inciter les élèves à demander de l'aide en cas de besoin.</a:t>
            </a:r>
          </a:p>
        </p:txBody>
      </p:sp>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9" name="Rectangle 8">
            <a:extLst>
              <a:ext uri="{FF2B5EF4-FFF2-40B4-BE49-F238E27FC236}">
                <a16:creationId xmlns:a16="http://schemas.microsoft.com/office/drawing/2014/main" id="{10C1DE6B-4652-323A-2B42-AD9AD4D83DF2}"/>
              </a:ext>
            </a:extLst>
          </p:cNvPr>
          <p:cNvSpPr/>
          <p:nvPr/>
        </p:nvSpPr>
        <p:spPr>
          <a:xfrm>
            <a:off x="5223754" y="6256879"/>
            <a:ext cx="1280601" cy="400110"/>
          </a:xfrm>
          <a:prstGeom prst="rect">
            <a:avLst/>
          </a:prstGeom>
        </p:spPr>
        <p:txBody>
          <a:bodyPr wrap="square">
            <a:spAutoFit/>
          </a:bodyP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Page 107</a:t>
            </a:r>
          </a:p>
        </p:txBody>
      </p:sp>
      <p:pic>
        <p:nvPicPr>
          <p:cNvPr id="10" name="Image 9">
            <a:extLst>
              <a:ext uri="{FF2B5EF4-FFF2-40B4-BE49-F238E27FC236}">
                <a16:creationId xmlns:a16="http://schemas.microsoft.com/office/drawing/2014/main" id="{86EC40DD-50C0-58AC-A982-D7A3D3E32733}"/>
              </a:ext>
            </a:extLst>
          </p:cNvPr>
          <p:cNvPicPr>
            <a:picLocks noChangeAspect="1"/>
          </p:cNvPicPr>
          <p:nvPr/>
        </p:nvPicPr>
        <p:blipFill>
          <a:blip r:embed="rId4"/>
          <a:stretch>
            <a:fillRect/>
          </a:stretch>
        </p:blipFill>
        <p:spPr>
          <a:xfrm>
            <a:off x="3535500" y="1058902"/>
            <a:ext cx="4443088" cy="5171570"/>
          </a:xfrm>
          <a:prstGeom prst="rect">
            <a:avLst/>
          </a:prstGeom>
        </p:spPr>
      </p:pic>
    </p:spTree>
    <p:extLst>
      <p:ext uri="{BB962C8B-B14F-4D97-AF65-F5344CB8AC3E}">
        <p14:creationId xmlns:p14="http://schemas.microsoft.com/office/powerpoint/2010/main" val="144226970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Le temps est terminé. </a:t>
            </a: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327627" y="2738280"/>
            <a:ext cx="3390900" cy="2714625"/>
          </a:xfrm>
          <a:prstGeom prst="rect">
            <a:avLst/>
          </a:prstGeom>
        </p:spPr>
      </p:pic>
    </p:spTree>
    <p:extLst>
      <p:ext uri="{BB962C8B-B14F-4D97-AF65-F5344CB8AC3E}">
        <p14:creationId xmlns:p14="http://schemas.microsoft.com/office/powerpoint/2010/main" val="330468543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r>
              <a:rPr lang="fr-FR" noProof="0" dirty="0">
                <a:solidFill>
                  <a:schemeClr val="tx1">
                    <a:lumMod val="50000"/>
                    <a:lumOff val="50000"/>
                  </a:schemeClr>
                </a:solidFill>
              </a:rPr>
              <a:t>Correction.</a:t>
            </a:r>
            <a:r>
              <a:rPr lang="fr-FR" noProof="0" dirty="0">
                <a:solidFill>
                  <a:schemeClr val="tx1">
                    <a:lumMod val="50000"/>
                    <a:lumOff val="50000"/>
                  </a:schemeClr>
                </a:solidFill>
                <a:latin typeface="Calibri" panose="020F0502020204030204"/>
              </a:rPr>
              <a:t> </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 puis à recopier la correction sur les livrets.</a:t>
            </a:r>
          </a:p>
          <a:p>
            <a:r>
              <a:rPr lang="fr-FR" sz="1200" noProof="0" dirty="0">
                <a:solidFill>
                  <a:schemeClr val="tx1">
                    <a:lumMod val="50000"/>
                    <a:lumOff val="50000"/>
                  </a:schemeClr>
                </a:solidFill>
              </a:rPr>
              <a:t> </a:t>
            </a: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10" name="Image 9">
            <a:extLst>
              <a:ext uri="{FF2B5EF4-FFF2-40B4-BE49-F238E27FC236}">
                <a16:creationId xmlns:a16="http://schemas.microsoft.com/office/drawing/2014/main" id="{E6AED9A7-506A-5840-AFC7-96D7BCC30C4A}"/>
              </a:ext>
            </a:extLst>
          </p:cNvPr>
          <p:cNvPicPr>
            <a:picLocks noChangeAspect="1"/>
          </p:cNvPicPr>
          <p:nvPr/>
        </p:nvPicPr>
        <p:blipFill>
          <a:blip r:embed="rId4"/>
          <a:stretch>
            <a:fillRect/>
          </a:stretch>
        </p:blipFill>
        <p:spPr>
          <a:xfrm>
            <a:off x="3200400" y="1173461"/>
            <a:ext cx="5235388" cy="3829760"/>
          </a:xfrm>
          <a:prstGeom prst="rect">
            <a:avLst/>
          </a:prstGeom>
        </p:spPr>
      </p:pic>
      <p:pic>
        <p:nvPicPr>
          <p:cNvPr id="12" name="Image 11">
            <a:extLst>
              <a:ext uri="{FF2B5EF4-FFF2-40B4-BE49-F238E27FC236}">
                <a16:creationId xmlns:a16="http://schemas.microsoft.com/office/drawing/2014/main" id="{F1F54EA2-E564-EE25-9191-B49D34432D22}"/>
              </a:ext>
            </a:extLst>
          </p:cNvPr>
          <p:cNvPicPr>
            <a:picLocks noChangeAspect="1"/>
          </p:cNvPicPr>
          <p:nvPr/>
        </p:nvPicPr>
        <p:blipFill>
          <a:blip r:embed="rId5"/>
          <a:stretch>
            <a:fillRect/>
          </a:stretch>
        </p:blipFill>
        <p:spPr>
          <a:xfrm>
            <a:off x="582705" y="4964104"/>
            <a:ext cx="10838330" cy="1731435"/>
          </a:xfrm>
          <a:prstGeom prst="rect">
            <a:avLst/>
          </a:prstGeom>
        </p:spPr>
      </p:pic>
      <p:sp>
        <p:nvSpPr>
          <p:cNvPr id="3" name="ZoneTexte 2">
            <a:extLst>
              <a:ext uri="{FF2B5EF4-FFF2-40B4-BE49-F238E27FC236}">
                <a16:creationId xmlns:a16="http://schemas.microsoft.com/office/drawing/2014/main" id="{B55352B2-86FC-12EC-7027-A4D56BB6DFE8}"/>
              </a:ext>
            </a:extLst>
          </p:cNvPr>
          <p:cNvSpPr txBox="1"/>
          <p:nvPr/>
        </p:nvSpPr>
        <p:spPr>
          <a:xfrm>
            <a:off x="4662880" y="5463379"/>
            <a:ext cx="1702710" cy="461665"/>
          </a:xfrm>
          <a:prstGeom prst="rect">
            <a:avLst/>
          </a:prstGeom>
          <a:noFill/>
        </p:spPr>
        <p:txBody>
          <a:bodyPr wrap="none" rtlCol="0">
            <a:spAutoFit/>
          </a:bodyPr>
          <a:lstStyle/>
          <a:p>
            <a:pPr algn="l"/>
            <a:r>
              <a:rPr lang="fr-FR" sz="2400" b="1" dirty="0">
                <a:solidFill>
                  <a:srgbClr val="FF0000"/>
                </a:solidFill>
                <a:latin typeface="Calibri" panose="020F0502020204030204" pitchFamily="34" charset="0"/>
                <a:cs typeface="Calibri" panose="020F0502020204030204" pitchFamily="34" charset="0"/>
              </a:rPr>
              <a:t>La surpêche</a:t>
            </a:r>
          </a:p>
        </p:txBody>
      </p:sp>
    </p:spTree>
    <p:extLst>
      <p:ext uri="{BB962C8B-B14F-4D97-AF65-F5344CB8AC3E}">
        <p14:creationId xmlns:p14="http://schemas.microsoft.com/office/powerpoint/2010/main" val="42875639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6E74B-FB0B-F794-2F1F-8662A4A6F5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E306F8-E2E5-5CC5-BBA2-1D6C4AB24AFA}"/>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130EDF27-BFFD-0D34-DA4D-B120C7C4E4C8}"/>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r>
              <a:rPr lang="fr-FR" sz="1200" dirty="0">
                <a:solidFill>
                  <a:schemeClr val="tx1">
                    <a:lumMod val="50000"/>
                    <a:lumOff val="50000"/>
                  </a:schemeClr>
                </a:solidFill>
              </a:rPr>
              <a:t>, </a:t>
            </a:r>
            <a:r>
              <a:rPr lang="fr-FR" sz="1200" noProof="0" dirty="0">
                <a:solidFill>
                  <a:schemeClr val="tx1">
                    <a:lumMod val="50000"/>
                    <a:lumOff val="50000"/>
                  </a:schemeClr>
                </a:solidFill>
              </a:rPr>
              <a:t>puis à recopier la correction sur les livrets.</a:t>
            </a:r>
          </a:p>
          <a:p>
            <a:r>
              <a:rPr lang="fr-FR" sz="1200" noProof="0" dirty="0">
                <a:solidFill>
                  <a:schemeClr val="tx1">
                    <a:lumMod val="50000"/>
                    <a:lumOff val="50000"/>
                  </a:schemeClr>
                </a:solidFill>
              </a:rPr>
              <a:t> </a:t>
            </a:r>
          </a:p>
        </p:txBody>
      </p:sp>
      <p:pic>
        <p:nvPicPr>
          <p:cNvPr id="8" name="Picture 1">
            <a:extLst>
              <a:ext uri="{FF2B5EF4-FFF2-40B4-BE49-F238E27FC236}">
                <a16:creationId xmlns:a16="http://schemas.microsoft.com/office/drawing/2014/main" id="{34E0027B-99D4-4F5D-0CBB-C4956CB41B2F}"/>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a:extLst>
              <a:ext uri="{FF2B5EF4-FFF2-40B4-BE49-F238E27FC236}">
                <a16:creationId xmlns:a16="http://schemas.microsoft.com/office/drawing/2014/main" id="{E416C85D-25A7-071B-10AA-FEA671CC173C}"/>
              </a:ext>
            </a:extLst>
          </p:cNvPr>
          <p:cNvPicPr>
            <a:picLocks noChangeAspect="1"/>
          </p:cNvPicPr>
          <p:nvPr/>
        </p:nvPicPr>
        <p:blipFill>
          <a:blip r:embed="rId4"/>
          <a:stretch>
            <a:fillRect/>
          </a:stretch>
        </p:blipFill>
        <p:spPr>
          <a:xfrm>
            <a:off x="3200400" y="1173461"/>
            <a:ext cx="5235388" cy="3829760"/>
          </a:xfrm>
          <a:prstGeom prst="rect">
            <a:avLst/>
          </a:prstGeom>
        </p:spPr>
      </p:pic>
      <p:pic>
        <p:nvPicPr>
          <p:cNvPr id="11" name="Image 10">
            <a:extLst>
              <a:ext uri="{FF2B5EF4-FFF2-40B4-BE49-F238E27FC236}">
                <a16:creationId xmlns:a16="http://schemas.microsoft.com/office/drawing/2014/main" id="{981F4B7E-1EE0-481C-6FF8-22D3145C6A4C}"/>
              </a:ext>
            </a:extLst>
          </p:cNvPr>
          <p:cNvPicPr>
            <a:picLocks noChangeAspect="1"/>
          </p:cNvPicPr>
          <p:nvPr/>
        </p:nvPicPr>
        <p:blipFill>
          <a:blip r:embed="rId5"/>
          <a:srcRect b="19741"/>
          <a:stretch>
            <a:fillRect/>
          </a:stretch>
        </p:blipFill>
        <p:spPr>
          <a:xfrm>
            <a:off x="599501" y="4947732"/>
            <a:ext cx="10845533" cy="1530800"/>
          </a:xfrm>
          <a:prstGeom prst="rect">
            <a:avLst/>
          </a:prstGeom>
        </p:spPr>
      </p:pic>
      <p:pic>
        <p:nvPicPr>
          <p:cNvPr id="12" name="Image 11">
            <a:extLst>
              <a:ext uri="{FF2B5EF4-FFF2-40B4-BE49-F238E27FC236}">
                <a16:creationId xmlns:a16="http://schemas.microsoft.com/office/drawing/2014/main" id="{1A27ACAD-1EE3-3254-FE0D-256B6E843B59}"/>
              </a:ext>
            </a:extLst>
          </p:cNvPr>
          <p:cNvPicPr>
            <a:picLocks noChangeAspect="1"/>
          </p:cNvPicPr>
          <p:nvPr/>
        </p:nvPicPr>
        <p:blipFill>
          <a:blip r:embed="rId5"/>
          <a:srcRect t="51118"/>
          <a:stretch>
            <a:fillRect/>
          </a:stretch>
        </p:blipFill>
        <p:spPr>
          <a:xfrm>
            <a:off x="654425" y="5665695"/>
            <a:ext cx="10845533" cy="932328"/>
          </a:xfrm>
          <a:prstGeom prst="rect">
            <a:avLst/>
          </a:prstGeom>
        </p:spPr>
      </p:pic>
      <p:sp>
        <p:nvSpPr>
          <p:cNvPr id="5" name="ZoneTexte 4">
            <a:extLst>
              <a:ext uri="{FF2B5EF4-FFF2-40B4-BE49-F238E27FC236}">
                <a16:creationId xmlns:a16="http://schemas.microsoft.com/office/drawing/2014/main" id="{6B08AFDC-49C1-04B6-4003-5F20342F9FD9}"/>
              </a:ext>
            </a:extLst>
          </p:cNvPr>
          <p:cNvSpPr txBox="1"/>
          <p:nvPr/>
        </p:nvSpPr>
        <p:spPr>
          <a:xfrm>
            <a:off x="405114" y="5518775"/>
            <a:ext cx="11146419" cy="1200329"/>
          </a:xfrm>
          <a:prstGeom prst="rect">
            <a:avLst/>
          </a:prstGeom>
          <a:noFill/>
        </p:spPr>
        <p:txBody>
          <a:bodyPr wrap="square" rtlCol="0">
            <a:spAutoFit/>
          </a:bodyPr>
          <a:lstStyle/>
          <a:p>
            <a:pPr algn="just"/>
            <a:r>
              <a:rPr lang="fr-FR" sz="2400" b="1" dirty="0">
                <a:solidFill>
                  <a:srgbClr val="FF0000"/>
                </a:solidFill>
                <a:latin typeface="Calibri" panose="020F0502020204030204" pitchFamily="34" charset="0"/>
                <a:cs typeface="Calibri" panose="020F0502020204030204" pitchFamily="34" charset="0"/>
              </a:rPr>
              <a:t>Limitation de la pêche excessive - Création de zones marines protégées - Interdiction de la pêche des espèces menacées - Sensibilisation des pêcheurs à la protection des ressources marines.</a:t>
            </a:r>
          </a:p>
        </p:txBody>
      </p:sp>
    </p:spTree>
    <p:extLst>
      <p:ext uri="{BB962C8B-B14F-4D97-AF65-F5344CB8AC3E}">
        <p14:creationId xmlns:p14="http://schemas.microsoft.com/office/powerpoint/2010/main" val="61460258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389595180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1030246" y="186612"/>
            <a:ext cx="10277091" cy="399230"/>
          </a:xfrm>
        </p:spPr>
        <p:txBody>
          <a:bodyPr/>
          <a:lstStyle/>
          <a:p>
            <a:r>
              <a:rPr lang="fr-FR" noProof="0" dirty="0">
                <a:solidFill>
                  <a:schemeClr val="tx1">
                    <a:lumMod val="50000"/>
                    <a:lumOff val="50000"/>
                  </a:schemeClr>
                </a:solidFill>
              </a:rPr>
              <a:t>Qui peut me dire ce que nous avons appris aujourd’hui?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767553" y="219075"/>
            <a:ext cx="10805322" cy="431801"/>
          </a:xfrm>
        </p:spPr>
        <p:txBody>
          <a:bodyPr/>
          <a:lstStyle/>
          <a:p>
            <a:pPr marL="0" marR="0" lvl="0" indent="0" defTabSz="457200" rtl="0" eaLnBrk="1" fontAlgn="auto" latinLnBrk="0" hangingPunct="1">
              <a:lnSpc>
                <a:spcPct val="100000"/>
              </a:lnSpc>
              <a:spcBef>
                <a:spcPts val="0"/>
              </a:spcBef>
              <a:spcAft>
                <a:spcPts val="400"/>
              </a:spcAft>
              <a:tabLst/>
              <a:defRPr/>
            </a:pPr>
            <a:r>
              <a:rPr kumimoji="0" lang="fr-FR" b="1" i="0" u="none" strike="noStrike" kern="1200" cap="none" spc="0" normalizeH="0" baseline="0" noProof="0" dirty="0">
                <a:ln>
                  <a:noFill/>
                </a:ln>
                <a:solidFill>
                  <a:schemeClr val="tx1">
                    <a:lumMod val="50000"/>
                    <a:lumOff val="50000"/>
                  </a:schemeClr>
                </a:solidFill>
                <a:effectLst/>
                <a:uLnTx/>
                <a:uFillTx/>
                <a:latin typeface="Calibri" panose="020F0502020204030204"/>
                <a:ea typeface="+mn-ea"/>
                <a:cs typeface="+mn-cs"/>
              </a:rPr>
              <a:t>Avant de finir, faisons un petit résumé ensemble ! </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a:xfrm>
            <a:off x="767553" y="658371"/>
            <a:ext cx="10277475" cy="268287"/>
          </a:xfrm>
        </p:spPr>
        <p:txBody>
          <a:bodyPr/>
          <a:lstStyle/>
          <a:p>
            <a:r>
              <a:rPr lang="fr-FR" sz="1100" noProof="0" dirty="0">
                <a:solidFill>
                  <a:schemeClr val="tx1">
                    <a:lumMod val="50000"/>
                    <a:lumOff val="50000"/>
                  </a:schemeClr>
                </a:solidFill>
              </a:rPr>
              <a:t>Donner un rappel de la séance.</a:t>
            </a:r>
          </a:p>
        </p:txBody>
      </p:sp>
      <p:sp>
        <p:nvSpPr>
          <p:cNvPr id="11" name="Google Shape;2054;p38">
            <a:extLst>
              <a:ext uri="{FF2B5EF4-FFF2-40B4-BE49-F238E27FC236}">
                <a16:creationId xmlns:a16="http://schemas.microsoft.com/office/drawing/2014/main" id="{11A84DCA-3049-9BCB-560D-1A14A97806C3}"/>
              </a:ext>
            </a:extLst>
          </p:cNvPr>
          <p:cNvSpPr/>
          <p:nvPr/>
        </p:nvSpPr>
        <p:spPr>
          <a:xfrm>
            <a:off x="1291324" y="2037959"/>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sp>
        <p:nvSpPr>
          <p:cNvPr id="12" name="ZoneTexte 3">
            <a:extLst>
              <a:ext uri="{FF2B5EF4-FFF2-40B4-BE49-F238E27FC236}">
                <a16:creationId xmlns:a16="http://schemas.microsoft.com/office/drawing/2014/main" id="{7E10B7D3-E0E6-7AA8-5733-FEA7EA52DB6A}"/>
              </a:ext>
            </a:extLst>
          </p:cNvPr>
          <p:cNvSpPr txBox="1"/>
          <p:nvPr/>
        </p:nvSpPr>
        <p:spPr>
          <a:xfrm>
            <a:off x="1636841" y="2020027"/>
            <a:ext cx="9731881" cy="80554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b="1" dirty="0">
                <a:solidFill>
                  <a:srgbClr val="106585"/>
                </a:solidFill>
                <a:latin typeface="Calibri" panose="020F0502020204030204"/>
              </a:rPr>
              <a:t>Déterminer quelques pratiques assurant la conservation de la biodiversité</a:t>
            </a:r>
          </a:p>
        </p:txBody>
      </p:sp>
      <p:pic>
        <p:nvPicPr>
          <p:cNvPr id="13" name="Image 23">
            <a:extLst>
              <a:ext uri="{FF2B5EF4-FFF2-40B4-BE49-F238E27FC236}">
                <a16:creationId xmlns:a16="http://schemas.microsoft.com/office/drawing/2014/main" id="{CCAB3331-F79B-38C1-D31A-9396A8FF6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885" y="1754682"/>
            <a:ext cx="805544" cy="805544"/>
          </a:xfrm>
          <a:prstGeom prst="rect">
            <a:avLst/>
          </a:prstGeom>
        </p:spPr>
      </p:pic>
      <p:sp>
        <p:nvSpPr>
          <p:cNvPr id="17" name="Text Placeholder 4">
            <a:extLst>
              <a:ext uri="{FF2B5EF4-FFF2-40B4-BE49-F238E27FC236}">
                <a16:creationId xmlns:a16="http://schemas.microsoft.com/office/drawing/2014/main" id="{2B8CF3B2-CB9B-2899-41EA-0DA5B49B81EA}"/>
              </a:ext>
            </a:extLst>
          </p:cNvPr>
          <p:cNvSpPr txBox="1">
            <a:spLocks/>
          </p:cNvSpPr>
          <p:nvPr/>
        </p:nvSpPr>
        <p:spPr>
          <a:xfrm>
            <a:off x="6850532" y="2921839"/>
            <a:ext cx="9066597" cy="78983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fr-FR" b="1" dirty="0">
              <a:solidFill>
                <a:srgbClr val="106585"/>
              </a:solidFill>
              <a:latin typeface="Calibri" panose="020F0502020204030204"/>
            </a:endParaRPr>
          </a:p>
        </p:txBody>
      </p:sp>
      <p:pic>
        <p:nvPicPr>
          <p:cNvPr id="3" name="Picture 2" descr="Notre prochaine journée sera sur la BIODIVERSITÉ - Vert Demain">
            <a:extLst>
              <a:ext uri="{FF2B5EF4-FFF2-40B4-BE49-F238E27FC236}">
                <a16:creationId xmlns:a16="http://schemas.microsoft.com/office/drawing/2014/main" id="{04BC3152-3933-EB25-B45E-710AAA9637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22" r="11023"/>
          <a:stretch>
            <a:fillRect/>
          </a:stretch>
        </p:blipFill>
        <p:spPr bwMode="auto">
          <a:xfrm>
            <a:off x="3264061" y="2864735"/>
            <a:ext cx="5266481" cy="3767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408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a:xfrm>
            <a:off x="957070" y="320709"/>
            <a:ext cx="10277091" cy="267549"/>
          </a:xfrm>
        </p:spPr>
        <p:txBody>
          <a:bodyPr/>
          <a:lstStyle/>
          <a:p>
            <a:r>
              <a:rPr lang="fr-FR" noProof="0" dirty="0">
                <a:solidFill>
                  <a:schemeClr val="tx1">
                    <a:lumMod val="50000"/>
                    <a:lumOff val="50000"/>
                  </a:schemeClr>
                </a:solidFill>
              </a:rPr>
              <a:t>Voici les étapes que j’ai suivies pour résoudre ma tâche : </a:t>
            </a:r>
          </a:p>
        </p:txBody>
      </p:sp>
      <p:sp>
        <p:nvSpPr>
          <p:cNvPr id="4" name="Espace réservé du contenu 3">
            <a:extLst>
              <a:ext uri="{FF2B5EF4-FFF2-40B4-BE49-F238E27FC236}">
                <a16:creationId xmlns:a16="http://schemas.microsoft.com/office/drawing/2014/main" id="{3A1B7982-BEB1-2B9F-D93A-EEFBE215EBA3}"/>
              </a:ext>
            </a:extLst>
          </p:cNvPr>
          <p:cNvSpPr>
            <a:spLocks noGrp="1"/>
          </p:cNvSpPr>
          <p:nvPr>
            <p:ph sz="quarter" idx="11"/>
          </p:nvPr>
        </p:nvSpPr>
        <p:spPr>
          <a:xfrm>
            <a:off x="957070" y="668280"/>
            <a:ext cx="10277475" cy="268287"/>
          </a:xfrm>
        </p:spPr>
        <p:txBody>
          <a:bodyPr/>
          <a:lstStyle/>
          <a:p>
            <a:endParaRPr lang="fr-FR" noProof="0" dirty="0"/>
          </a:p>
        </p:txBody>
      </p:sp>
      <p:pic>
        <p:nvPicPr>
          <p:cNvPr id="30" name="Google Shape;289;p51">
            <a:extLst>
              <a:ext uri="{FF2B5EF4-FFF2-40B4-BE49-F238E27FC236}">
                <a16:creationId xmlns:a16="http://schemas.microsoft.com/office/drawing/2014/main" id="{B630ECC6-AE75-1A9B-8BE2-CEADA872F34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29" name="Groupe 28">
            <a:extLst>
              <a:ext uri="{FF2B5EF4-FFF2-40B4-BE49-F238E27FC236}">
                <a16:creationId xmlns:a16="http://schemas.microsoft.com/office/drawing/2014/main" id="{C0D66A25-A516-BEC0-E5B7-FF057576A1EA}"/>
              </a:ext>
            </a:extLst>
          </p:cNvPr>
          <p:cNvGrpSpPr/>
          <p:nvPr/>
        </p:nvGrpSpPr>
        <p:grpSpPr>
          <a:xfrm>
            <a:off x="481571" y="1529208"/>
            <a:ext cx="5907654" cy="542660"/>
            <a:chOff x="526471" y="1948873"/>
            <a:chExt cx="6188789" cy="542660"/>
          </a:xfrm>
        </p:grpSpPr>
        <p:sp>
          <p:nvSpPr>
            <p:cNvPr id="31" name="Rectangle : coins arrondis 30">
              <a:extLst>
                <a:ext uri="{FF2B5EF4-FFF2-40B4-BE49-F238E27FC236}">
                  <a16:creationId xmlns:a16="http://schemas.microsoft.com/office/drawing/2014/main" id="{892C9E76-457C-61A5-EFDA-4C02592837C1}"/>
                </a:ext>
              </a:extLst>
            </p:cNvPr>
            <p:cNvSpPr/>
            <p:nvPr/>
          </p:nvSpPr>
          <p:spPr>
            <a:xfrm>
              <a:off x="526471" y="1948873"/>
              <a:ext cx="6188789" cy="542660"/>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J’identifie le problème menaçant la biodiversité.</a:t>
              </a:r>
            </a:p>
          </p:txBody>
        </p:sp>
        <p:sp>
          <p:nvSpPr>
            <p:cNvPr id="32" name="Ellipse 31">
              <a:extLst>
                <a:ext uri="{FF2B5EF4-FFF2-40B4-BE49-F238E27FC236}">
                  <a16:creationId xmlns:a16="http://schemas.microsoft.com/office/drawing/2014/main" id="{16BF27BF-CE05-92B8-7151-CE069888FB2E}"/>
                </a:ext>
              </a:extLst>
            </p:cNvPr>
            <p:cNvSpPr/>
            <p:nvPr/>
          </p:nvSpPr>
          <p:spPr>
            <a:xfrm>
              <a:off x="541251" y="200723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33" name="Groupe 32">
            <a:extLst>
              <a:ext uri="{FF2B5EF4-FFF2-40B4-BE49-F238E27FC236}">
                <a16:creationId xmlns:a16="http://schemas.microsoft.com/office/drawing/2014/main" id="{E20DBCE3-3241-9BAF-991E-B50A13143DF8}"/>
              </a:ext>
            </a:extLst>
          </p:cNvPr>
          <p:cNvGrpSpPr/>
          <p:nvPr/>
        </p:nvGrpSpPr>
        <p:grpSpPr>
          <a:xfrm>
            <a:off x="430771" y="4552194"/>
            <a:ext cx="5826632" cy="676734"/>
            <a:chOff x="526472" y="1937789"/>
            <a:chExt cx="5826632" cy="676734"/>
          </a:xfrm>
        </p:grpSpPr>
        <p:sp>
          <p:nvSpPr>
            <p:cNvPr id="34" name="Rectangle : coins arrondis 33">
              <a:extLst>
                <a:ext uri="{FF2B5EF4-FFF2-40B4-BE49-F238E27FC236}">
                  <a16:creationId xmlns:a16="http://schemas.microsoft.com/office/drawing/2014/main" id="{7A104ED5-8F08-2460-7B0A-05968B55BABC}"/>
                </a:ext>
              </a:extLst>
            </p:cNvPr>
            <p:cNvSpPr/>
            <p:nvPr/>
          </p:nvSpPr>
          <p:spPr>
            <a:xfrm>
              <a:off x="526472" y="1948873"/>
              <a:ext cx="5826632" cy="665650"/>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Je propose des pratiques permettant la conservation de la biodiversité dans le cas présenté</a:t>
              </a:r>
            </a:p>
          </p:txBody>
        </p:sp>
        <p:sp>
          <p:nvSpPr>
            <p:cNvPr id="35" name="Ellipse 34">
              <a:extLst>
                <a:ext uri="{FF2B5EF4-FFF2-40B4-BE49-F238E27FC236}">
                  <a16:creationId xmlns:a16="http://schemas.microsoft.com/office/drawing/2014/main" id="{8A459D8E-1734-1B0D-48A7-1AA6ED48BCBC}"/>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pic>
        <p:nvPicPr>
          <p:cNvPr id="36" name="Image 35">
            <a:extLst>
              <a:ext uri="{FF2B5EF4-FFF2-40B4-BE49-F238E27FC236}">
                <a16:creationId xmlns:a16="http://schemas.microsoft.com/office/drawing/2014/main" id="{4D613F26-C847-B5E7-6FBB-512AC9171C8B}"/>
              </a:ext>
            </a:extLst>
          </p:cNvPr>
          <p:cNvPicPr>
            <a:picLocks noChangeAspect="1"/>
          </p:cNvPicPr>
          <p:nvPr/>
        </p:nvPicPr>
        <p:blipFill>
          <a:blip r:embed="rId3"/>
          <a:srcRect t="91944"/>
          <a:stretch>
            <a:fillRect/>
          </a:stretch>
        </p:blipFill>
        <p:spPr>
          <a:xfrm>
            <a:off x="6847907" y="3459480"/>
            <a:ext cx="4421978" cy="227961"/>
          </a:xfrm>
          <a:prstGeom prst="rect">
            <a:avLst/>
          </a:prstGeom>
        </p:spPr>
      </p:pic>
      <p:pic>
        <p:nvPicPr>
          <p:cNvPr id="37" name="Image 36">
            <a:extLst>
              <a:ext uri="{FF2B5EF4-FFF2-40B4-BE49-F238E27FC236}">
                <a16:creationId xmlns:a16="http://schemas.microsoft.com/office/drawing/2014/main" id="{D1F5C693-F1BE-F936-8B31-DC9D9CB1D531}"/>
              </a:ext>
            </a:extLst>
          </p:cNvPr>
          <p:cNvPicPr>
            <a:picLocks noChangeAspect="1"/>
          </p:cNvPicPr>
          <p:nvPr/>
        </p:nvPicPr>
        <p:blipFill>
          <a:blip r:embed="rId4"/>
          <a:srcRect t="20040"/>
          <a:stretch>
            <a:fillRect/>
          </a:stretch>
        </p:blipFill>
        <p:spPr>
          <a:xfrm>
            <a:off x="6529707" y="4378960"/>
            <a:ext cx="5398133" cy="1283123"/>
          </a:xfrm>
          <a:prstGeom prst="rect">
            <a:avLst/>
          </a:prstGeom>
        </p:spPr>
      </p:pic>
      <p:pic>
        <p:nvPicPr>
          <p:cNvPr id="38" name="Image 37">
            <a:extLst>
              <a:ext uri="{FF2B5EF4-FFF2-40B4-BE49-F238E27FC236}">
                <a16:creationId xmlns:a16="http://schemas.microsoft.com/office/drawing/2014/main" id="{1BF6D155-6953-8B2B-606B-D32E073D647E}"/>
              </a:ext>
            </a:extLst>
          </p:cNvPr>
          <p:cNvPicPr>
            <a:picLocks noChangeAspect="1"/>
          </p:cNvPicPr>
          <p:nvPr/>
        </p:nvPicPr>
        <p:blipFill>
          <a:blip r:embed="rId3"/>
          <a:srcRect t="1193" b="16674"/>
          <a:stretch>
            <a:fillRect/>
          </a:stretch>
        </p:blipFill>
        <p:spPr>
          <a:xfrm>
            <a:off x="6863147" y="1120141"/>
            <a:ext cx="4421978" cy="2324100"/>
          </a:xfrm>
          <a:prstGeom prst="rect">
            <a:avLst/>
          </a:prstGeom>
        </p:spPr>
      </p:pic>
    </p:spTree>
    <p:extLst>
      <p:ext uri="{BB962C8B-B14F-4D97-AF65-F5344CB8AC3E}">
        <p14:creationId xmlns:p14="http://schemas.microsoft.com/office/powerpoint/2010/main" val="7873853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A2F7-A127-79A6-1FBC-996A600845D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1F09585-DAEC-99D9-1383-8C0CAE3B56D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sym typeface="Arial"/>
            </a:endParaRPr>
          </a:p>
        </p:txBody>
      </p:sp>
      <p:sp>
        <p:nvSpPr>
          <p:cNvPr id="3" name="Rectangle 2">
            <a:extLst>
              <a:ext uri="{FF2B5EF4-FFF2-40B4-BE49-F238E27FC236}">
                <a16:creationId xmlns:a16="http://schemas.microsoft.com/office/drawing/2014/main" id="{9E9D29D1-33A0-F4D5-7BC5-85FA1BCFBE4E}"/>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sym typeface="Arial"/>
            </a:endParaRPr>
          </a:p>
        </p:txBody>
      </p:sp>
      <p:sp>
        <p:nvSpPr>
          <p:cNvPr id="5" name="Google Shape;2000;p176">
            <a:extLst>
              <a:ext uri="{FF2B5EF4-FFF2-40B4-BE49-F238E27FC236}">
                <a16:creationId xmlns:a16="http://schemas.microsoft.com/office/drawing/2014/main" id="{3CE84197-8550-38EB-5788-01416BBC64EA}"/>
              </a:ext>
            </a:extLst>
          </p:cNvPr>
          <p:cNvSpPr txBox="1">
            <a:spLocks noGrp="1"/>
          </p:cNvSpPr>
          <p:nvPr>
            <p:ph type="title" idx="4294967295"/>
          </p:nvPr>
        </p:nvSpPr>
        <p:spPr>
          <a:xfrm>
            <a:off x="815761" y="96831"/>
            <a:ext cx="7620804" cy="353201"/>
          </a:xfrm>
          <a:prstGeom prst="rect">
            <a:avLst/>
          </a:prstGeom>
        </p:spPr>
        <p:txBody>
          <a:bodyPr>
            <a:noAutofit/>
          </a:bodyPr>
          <a:lstStyle/>
          <a:p>
            <a:pPr lvl="0"/>
            <a:r>
              <a:rPr lang="fr-FR" sz="1600" b="1" noProof="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Et on termine par cette carte lexicale.</a:t>
            </a:r>
          </a:p>
        </p:txBody>
      </p:sp>
      <p:grpSp>
        <p:nvGrpSpPr>
          <p:cNvPr id="10" name="Google Shape;2004;p176">
            <a:extLst>
              <a:ext uri="{FF2B5EF4-FFF2-40B4-BE49-F238E27FC236}">
                <a16:creationId xmlns:a16="http://schemas.microsoft.com/office/drawing/2014/main" id="{517EC03A-5F50-A15A-DD2B-A7332603A652}"/>
              </a:ext>
            </a:extLst>
          </p:cNvPr>
          <p:cNvGrpSpPr/>
          <p:nvPr/>
        </p:nvGrpSpPr>
        <p:grpSpPr>
          <a:xfrm>
            <a:off x="378372" y="1263731"/>
            <a:ext cx="11435255" cy="5257648"/>
            <a:chOff x="279385" y="1039998"/>
            <a:chExt cx="8585230" cy="3943237"/>
          </a:xfrm>
        </p:grpSpPr>
        <p:sp>
          <p:nvSpPr>
            <p:cNvPr id="11" name="Google Shape;2005;p176">
              <a:extLst>
                <a:ext uri="{FF2B5EF4-FFF2-40B4-BE49-F238E27FC236}">
                  <a16:creationId xmlns:a16="http://schemas.microsoft.com/office/drawing/2014/main" id="{515B2D7E-A000-12D9-549A-A9369A4345FA}"/>
                </a:ext>
              </a:extLst>
            </p:cNvPr>
            <p:cNvSpPr/>
            <p:nvPr/>
          </p:nvSpPr>
          <p:spPr>
            <a:xfrm>
              <a:off x="302037" y="1426310"/>
              <a:ext cx="8562578" cy="3556925"/>
            </a:xfrm>
            <a:prstGeom prst="rect">
              <a:avLst/>
            </a:prstGeom>
            <a:solidFill>
              <a:schemeClr val="bg1">
                <a:lumMod val="95000"/>
              </a:schemeClr>
            </a:solidFill>
            <a:ln w="19046" cap="flat">
              <a:no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2006;p176">
              <a:extLst>
                <a:ext uri="{FF2B5EF4-FFF2-40B4-BE49-F238E27FC236}">
                  <a16:creationId xmlns:a16="http://schemas.microsoft.com/office/drawing/2014/main" id="{1EDC52B9-6636-608C-9E99-B0C94BCCA5F8}"/>
                </a:ext>
              </a:extLst>
            </p:cNvPr>
            <p:cNvSpPr/>
            <p:nvPr/>
          </p:nvSpPr>
          <p:spPr>
            <a:xfrm>
              <a:off x="3242372" y="2222729"/>
              <a:ext cx="2257542" cy="115539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algn="ctr"/>
              <a:r>
                <a:rPr lang="fr-FR" sz="2300" b="1" dirty="0">
                  <a:solidFill>
                    <a:srgbClr val="106585"/>
                  </a:solidFill>
                  <a:latin typeface="Calibri" panose="020F0502020204030204"/>
                </a:rPr>
                <a:t>Déterminer quelques pratiques assurant la conservation de la biodiversité</a:t>
              </a:r>
            </a:p>
          </p:txBody>
        </p:sp>
        <p:sp>
          <p:nvSpPr>
            <p:cNvPr id="13" name="Google Shape;2007;p176">
              <a:extLst>
                <a:ext uri="{FF2B5EF4-FFF2-40B4-BE49-F238E27FC236}">
                  <a16:creationId xmlns:a16="http://schemas.microsoft.com/office/drawing/2014/main" id="{A88638D1-0117-440F-F5A3-3D2C880BB20F}"/>
                </a:ext>
              </a:extLst>
            </p:cNvPr>
            <p:cNvSpPr/>
            <p:nvPr/>
          </p:nvSpPr>
          <p:spPr>
            <a:xfrm>
              <a:off x="477984" y="1867113"/>
              <a:ext cx="2126254" cy="1628546"/>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chemeClr val="accent1"/>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3" name="Google Shape;2008;p176">
              <a:extLst>
                <a:ext uri="{FF2B5EF4-FFF2-40B4-BE49-F238E27FC236}">
                  <a16:creationId xmlns:a16="http://schemas.microsoft.com/office/drawing/2014/main" id="{F24B657B-A153-5014-FD22-78DE095C3277}"/>
                </a:ext>
              </a:extLst>
            </p:cNvPr>
            <p:cNvSpPr txBox="1"/>
            <p:nvPr/>
          </p:nvSpPr>
          <p:spPr>
            <a:xfrm>
              <a:off x="3468493" y="1843485"/>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 tâche :</a:t>
              </a:r>
            </a:p>
          </p:txBody>
        </p:sp>
        <p:sp>
          <p:nvSpPr>
            <p:cNvPr id="24" name="Google Shape;2009;p176">
              <a:extLst>
                <a:ext uri="{FF2B5EF4-FFF2-40B4-BE49-F238E27FC236}">
                  <a16:creationId xmlns:a16="http://schemas.microsoft.com/office/drawing/2014/main" id="{F6A9FC48-6533-6B59-2389-D6B83DB6761B}"/>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sym typeface="Arial"/>
                </a:rPr>
                <a:t>Termes thématiques :</a:t>
              </a:r>
            </a:p>
          </p:txBody>
        </p:sp>
        <p:sp>
          <p:nvSpPr>
            <p:cNvPr id="25" name="Google Shape;2010;p176">
              <a:extLst>
                <a:ext uri="{FF2B5EF4-FFF2-40B4-BE49-F238E27FC236}">
                  <a16:creationId xmlns:a16="http://schemas.microsoft.com/office/drawing/2014/main" id="{845532FD-3B1C-7FF9-C92E-6A714278CC5C}"/>
                </a:ext>
              </a:extLst>
            </p:cNvPr>
            <p:cNvSpPr/>
            <p:nvPr/>
          </p:nvSpPr>
          <p:spPr>
            <a:xfrm>
              <a:off x="6446463" y="1515824"/>
              <a:ext cx="2040393" cy="974479"/>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6" name="Google Shape;2011;p176">
              <a:extLst>
                <a:ext uri="{FF2B5EF4-FFF2-40B4-BE49-F238E27FC236}">
                  <a16:creationId xmlns:a16="http://schemas.microsoft.com/office/drawing/2014/main" id="{588F9C4D-3F77-3B4D-BBCC-200AF0B7DCF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Verbes de consigne</a:t>
              </a:r>
            </a:p>
          </p:txBody>
        </p:sp>
        <p:sp>
          <p:nvSpPr>
            <p:cNvPr id="27" name="Google Shape;2012;p176">
              <a:extLst>
                <a:ext uri="{FF2B5EF4-FFF2-40B4-BE49-F238E27FC236}">
                  <a16:creationId xmlns:a16="http://schemas.microsoft.com/office/drawing/2014/main" id="{0F142F07-76D1-C674-FFB9-8C3B3FFCA1E6}"/>
                </a:ext>
              </a:extLst>
            </p:cNvPr>
            <p:cNvSpPr/>
            <p:nvPr/>
          </p:nvSpPr>
          <p:spPr>
            <a:xfrm>
              <a:off x="645868" y="3995012"/>
              <a:ext cx="4778096" cy="82667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8" name="Google Shape;2013;p176">
              <a:extLst>
                <a:ext uri="{FF2B5EF4-FFF2-40B4-BE49-F238E27FC236}">
                  <a16:creationId xmlns:a16="http://schemas.microsoft.com/office/drawing/2014/main" id="{0EC74FB1-6CB4-6E28-56B1-58AF473F71CD}"/>
                </a:ext>
              </a:extLst>
            </p:cNvPr>
            <p:cNvSpPr txBox="1"/>
            <p:nvPr/>
          </p:nvSpPr>
          <p:spPr>
            <a:xfrm>
              <a:off x="630227" y="3731581"/>
              <a:ext cx="2540248" cy="276961"/>
            </a:xfrm>
            <a:prstGeom prst="rect">
              <a:avLst/>
            </a:prstGeom>
            <a:noFill/>
            <a:ln cap="flat">
              <a:noFill/>
            </a:ln>
          </p:spPr>
          <p:txBody>
            <a:bodyPr vert="horz" wrap="square" lIns="91427" tIns="45695" rIns="91427" bIns="45695" anchor="t" anchorCtr="0"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Structures pour répondre </a:t>
              </a:r>
            </a:p>
          </p:txBody>
        </p:sp>
        <p:sp>
          <p:nvSpPr>
            <p:cNvPr id="29" name="Google Shape;2015;p176">
              <a:extLst>
                <a:ext uri="{FF2B5EF4-FFF2-40B4-BE49-F238E27FC236}">
                  <a16:creationId xmlns:a16="http://schemas.microsoft.com/office/drawing/2014/main" id="{6F28A608-6CD6-C053-EA93-7265147129A4}"/>
                </a:ext>
              </a:extLst>
            </p:cNvPr>
            <p:cNvSpPr txBox="1"/>
            <p:nvPr/>
          </p:nvSpPr>
          <p:spPr>
            <a:xfrm>
              <a:off x="560637" y="2371471"/>
              <a:ext cx="2051594" cy="623210"/>
            </a:xfrm>
            <a:prstGeom prst="rect">
              <a:avLst/>
            </a:prstGeom>
            <a:noFill/>
            <a:ln cap="flat">
              <a:noFill/>
            </a:ln>
          </p:spPr>
          <p:txBody>
            <a:bodyPr vert="horz" wrap="square" lIns="91427" tIns="45695" rIns="91427" bIns="45695" anchor="t" anchorCtr="0" compatLnSpc="1">
              <a:spAutoFit/>
            </a:bodyPr>
            <a:lstStyle/>
            <a:p>
              <a:pPr lvl="0" algn="ctr" defTabSz="1219170">
                <a:buClr>
                  <a:srgbClr val="000000"/>
                </a:buClr>
                <a:buSzPts val="1100"/>
                <a:defRPr sz="1800" b="0" i="0" u="none" strike="noStrike" kern="0" cap="none" spc="0" baseline="0">
                  <a:solidFill>
                    <a:srgbClr val="000000"/>
                  </a:solidFill>
                  <a:uFillTx/>
                </a:defRPr>
              </a:pPr>
              <a:r>
                <a:rPr lang="fr-FR" sz="24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Conservation de la biodiversité</a:t>
              </a:r>
            </a:p>
          </p:txBody>
        </p:sp>
        <p:sp>
          <p:nvSpPr>
            <p:cNvPr id="30" name="Google Shape;2016;p176">
              <a:extLst>
                <a:ext uri="{FF2B5EF4-FFF2-40B4-BE49-F238E27FC236}">
                  <a16:creationId xmlns:a16="http://schemas.microsoft.com/office/drawing/2014/main" id="{CB9F0762-26E9-C4DB-55C3-1BF94C195335}"/>
                </a:ext>
              </a:extLst>
            </p:cNvPr>
            <p:cNvSpPr txBox="1"/>
            <p:nvPr/>
          </p:nvSpPr>
          <p:spPr>
            <a:xfrm>
              <a:off x="6619292" y="1862078"/>
              <a:ext cx="1599592" cy="438544"/>
            </a:xfrm>
            <a:prstGeom prst="rect">
              <a:avLst/>
            </a:prstGeom>
            <a:noFill/>
            <a:ln cap="flat">
              <a:noFill/>
            </a:ln>
          </p:spPr>
          <p:txBody>
            <a:bodyPr vert="horz" wrap="square" lIns="91427" tIns="45695" rIns="91427" bIns="45695" anchor="t" anchorCtr="0" compatLnSpc="1">
              <a:spAutoFit/>
            </a:bodyPr>
            <a:lstStyle/>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Identifier</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Proposer  </a:t>
              </a:r>
            </a:p>
          </p:txBody>
        </p:sp>
        <p:sp>
          <p:nvSpPr>
            <p:cNvPr id="31" name="Google Shape;2017;p176">
              <a:extLst>
                <a:ext uri="{FF2B5EF4-FFF2-40B4-BE49-F238E27FC236}">
                  <a16:creationId xmlns:a16="http://schemas.microsoft.com/office/drawing/2014/main" id="{C02B5997-19E3-61A3-620E-54335FF0F114}"/>
                </a:ext>
              </a:extLst>
            </p:cNvPr>
            <p:cNvSpPr/>
            <p:nvPr/>
          </p:nvSpPr>
          <p:spPr>
            <a:xfrm>
              <a:off x="6459925" y="2620118"/>
              <a:ext cx="2027023" cy="1829951"/>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2" name="Google Shape;2018;p176">
              <a:extLst>
                <a:ext uri="{FF2B5EF4-FFF2-40B4-BE49-F238E27FC236}">
                  <a16:creationId xmlns:a16="http://schemas.microsoft.com/office/drawing/2014/main" id="{A2277BA5-12D6-CB00-50AF-E66E41746E0F}"/>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Vocabulaire scientifique</a:t>
              </a:r>
            </a:p>
          </p:txBody>
        </p:sp>
        <p:sp>
          <p:nvSpPr>
            <p:cNvPr id="33" name="Google Shape;2019;p176">
              <a:extLst>
                <a:ext uri="{FF2B5EF4-FFF2-40B4-BE49-F238E27FC236}">
                  <a16:creationId xmlns:a16="http://schemas.microsoft.com/office/drawing/2014/main" id="{2DFF9117-2DD9-BA12-E9FE-8E059F62D931}"/>
                </a:ext>
              </a:extLst>
            </p:cNvPr>
            <p:cNvSpPr txBox="1"/>
            <p:nvPr/>
          </p:nvSpPr>
          <p:spPr>
            <a:xfrm>
              <a:off x="6635332" y="2950789"/>
              <a:ext cx="2173094" cy="1361874"/>
            </a:xfrm>
            <a:prstGeom prst="rect">
              <a:avLst/>
            </a:prstGeom>
            <a:noFill/>
            <a:ln cap="flat">
              <a:noFill/>
            </a:ln>
          </p:spPr>
          <p:txBody>
            <a:bodyPr vert="horz" wrap="square" lIns="91427" tIns="45695" rIns="91427" bIns="45695" anchor="t" anchorCtr="0" compatLnSpc="1">
              <a:sp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sz="1600" b="1" dirty="0"/>
                <a:t>Biodiversité</a:t>
              </a: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sz="1600" b="1" kern="0" dirty="0">
                  <a:latin typeface="Calibri" panose="020F0502020204030204" pitchFamily="34" charset="0"/>
                  <a:cs typeface="Calibri" panose="020F0502020204030204" pitchFamily="34" charset="0"/>
                  <a:sym typeface="Arial"/>
                </a:rPr>
                <a:t>Reboisement </a:t>
              </a: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sz="1600" b="1" kern="0" dirty="0">
                  <a:latin typeface="Calibri" panose="020F0502020204030204" pitchFamily="34" charset="0"/>
                  <a:cs typeface="Calibri" panose="020F0502020204030204" pitchFamily="34" charset="0"/>
                  <a:sym typeface="Arial"/>
                </a:rPr>
                <a:t>Espèce</a:t>
              </a:r>
            </a:p>
            <a:p>
              <a:pPr marL="285750" indent="-285750" defTabSz="1219140">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fr-FR" sz="1600" b="1" kern="0" dirty="0">
                  <a:latin typeface="Calibri" panose="020F0502020204030204" pitchFamily="34" charset="0"/>
                  <a:cs typeface="Calibri" panose="020F0502020204030204" pitchFamily="34" charset="0"/>
                  <a:sym typeface="Arial"/>
                </a:rPr>
                <a:t>Urbanisation</a:t>
              </a:r>
            </a:p>
            <a:p>
              <a:pPr marL="285750" indent="-285750" defTabSz="1219140">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fr-FR" sz="1600" b="1" kern="0" dirty="0">
                  <a:latin typeface="Calibri" panose="020F0502020204030204" pitchFamily="34" charset="0"/>
                  <a:cs typeface="Calibri" panose="020F0502020204030204" pitchFamily="34" charset="0"/>
                  <a:sym typeface="Arial"/>
                </a:rPr>
                <a:t>Ressource naturelle</a:t>
              </a:r>
            </a:p>
            <a:p>
              <a:pPr marL="285750" indent="-285750" defTabSz="1219140">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fr-FR" sz="1600" b="1" kern="0" dirty="0">
                  <a:latin typeface="Calibri" panose="020F0502020204030204" pitchFamily="34" charset="0"/>
                  <a:cs typeface="Calibri" panose="020F0502020204030204" pitchFamily="34" charset="0"/>
                  <a:sym typeface="Arial"/>
                </a:rPr>
                <a:t>Conservation </a:t>
              </a:r>
            </a:p>
            <a:p>
              <a:pPr marL="285750" indent="-285750" defTabSz="1219140">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fr-FR" sz="1600" b="1" kern="0" dirty="0">
                  <a:latin typeface="Calibri" panose="020F0502020204030204" pitchFamily="34" charset="0"/>
                  <a:cs typeface="Calibri" panose="020F0502020204030204" pitchFamily="34" charset="0"/>
                  <a:sym typeface="Arial"/>
                </a:rPr>
                <a:t>Gestion durable</a:t>
              </a:r>
            </a:p>
          </p:txBody>
        </p:sp>
        <p:sp>
          <p:nvSpPr>
            <p:cNvPr id="34" name="Google Shape;2022;p176">
              <a:extLst>
                <a:ext uri="{FF2B5EF4-FFF2-40B4-BE49-F238E27FC236}">
                  <a16:creationId xmlns:a16="http://schemas.microsoft.com/office/drawing/2014/main" id="{F67666CD-1432-211F-8D55-38E4B16AD78F}"/>
                </a:ext>
              </a:extLst>
            </p:cNvPr>
            <p:cNvSpPr txBox="1"/>
            <p:nvPr/>
          </p:nvSpPr>
          <p:spPr>
            <a:xfrm>
              <a:off x="613603" y="4304235"/>
              <a:ext cx="4875827" cy="235412"/>
            </a:xfrm>
            <a:prstGeom prst="rect">
              <a:avLst/>
            </a:prstGeom>
            <a:noFill/>
            <a:ln cap="flat">
              <a:noFill/>
            </a:ln>
          </p:spPr>
          <p:txBody>
            <a:bodyPr vert="horz" wrap="square" lIns="91427" tIns="45695" rIns="91427" bIns="45695" anchor="t" anchorCtr="0" compatLnSpc="1">
              <a:spAutoFit/>
            </a:bodyPr>
            <a:lstStyle/>
            <a:p>
              <a:pPr algn="ctr">
                <a:lnSpc>
                  <a:spcPct val="90000"/>
                </a:lnSpc>
              </a:pPr>
              <a:r>
                <a:rPr lang="fr-FR" sz="1600" b="1" spc="-20" dirty="0">
                  <a:latin typeface="Calibri" panose="020F0502020204030204" pitchFamily="34" charset="0"/>
                  <a:ea typeface="Calibri" panose="020F0502020204030204" pitchFamily="34" charset="0"/>
                  <a:cs typeface="Calibri" panose="020F0502020204030204" pitchFamily="34" charset="0"/>
                </a:rPr>
                <a:t>//</a:t>
              </a:r>
            </a:p>
          </p:txBody>
        </p:sp>
        <p:cxnSp>
          <p:nvCxnSpPr>
            <p:cNvPr id="35" name="Google Shape;2023;p176">
              <a:extLst>
                <a:ext uri="{FF2B5EF4-FFF2-40B4-BE49-F238E27FC236}">
                  <a16:creationId xmlns:a16="http://schemas.microsoft.com/office/drawing/2014/main" id="{C729895B-DFC1-9A98-4A76-1F0712F21E6E}"/>
                </a:ext>
              </a:extLst>
            </p:cNvPr>
            <p:cNvCxnSpPr>
              <a:cxnSpLocks/>
              <a:stCxn id="12" idx="2"/>
              <a:endCxn id="27" idx="0"/>
            </p:cNvCxnSpPr>
            <p:nvPr/>
          </p:nvCxnSpPr>
          <p:spPr>
            <a:xfrm rot="5400000">
              <a:off x="3394585" y="3018453"/>
              <a:ext cx="616890" cy="1336227"/>
            </a:xfrm>
            <a:prstGeom prst="bentConnector3">
              <a:avLst>
                <a:gd name="adj1" fmla="val 50000"/>
              </a:avLst>
            </a:prstGeom>
            <a:noFill/>
            <a:ln w="7150" cap="flat">
              <a:solidFill>
                <a:srgbClr val="54AFE9"/>
              </a:solidFill>
              <a:prstDash val="solid"/>
              <a:round/>
            </a:ln>
          </p:spPr>
        </p:cxnSp>
        <p:cxnSp>
          <p:nvCxnSpPr>
            <p:cNvPr id="39" name="Google Shape;2027;p176">
              <a:extLst>
                <a:ext uri="{FF2B5EF4-FFF2-40B4-BE49-F238E27FC236}">
                  <a16:creationId xmlns:a16="http://schemas.microsoft.com/office/drawing/2014/main" id="{A1CC757C-2C59-F11D-EAE8-D8C7C1C10BCF}"/>
                </a:ext>
              </a:extLst>
            </p:cNvPr>
            <p:cNvCxnSpPr>
              <a:cxnSpLocks/>
              <a:stCxn id="12" idx="1"/>
            </p:cNvCxnSpPr>
            <p:nvPr/>
          </p:nvCxnSpPr>
          <p:spPr>
            <a:xfrm>
              <a:off x="5499914" y="2800426"/>
              <a:ext cx="410632" cy="1371145"/>
            </a:xfrm>
            <a:prstGeom prst="bentConnector2">
              <a:avLst/>
            </a:prstGeom>
            <a:noFill/>
            <a:ln w="7150" cap="flat">
              <a:solidFill>
                <a:srgbClr val="54AFE9"/>
              </a:solidFill>
              <a:prstDash val="solid"/>
              <a:round/>
            </a:ln>
          </p:spPr>
        </p:cxnSp>
        <p:sp>
          <p:nvSpPr>
            <p:cNvPr id="40" name="Google Shape;2028;p176">
              <a:extLst>
                <a:ext uri="{FF2B5EF4-FFF2-40B4-BE49-F238E27FC236}">
                  <a16:creationId xmlns:a16="http://schemas.microsoft.com/office/drawing/2014/main" id="{7AD4A3D9-F3F6-E459-A51D-77C7E60824BC}"/>
                </a:ext>
              </a:extLst>
            </p:cNvPr>
            <p:cNvSpPr/>
            <p:nvPr/>
          </p:nvSpPr>
          <p:spPr>
            <a:xfrm>
              <a:off x="279385" y="1039998"/>
              <a:ext cx="8585230" cy="348454"/>
            </a:xfrm>
            <a:prstGeom prst="rect">
              <a:avLst/>
            </a:prstGeom>
            <a:solidFill>
              <a:schemeClr val="accent4"/>
            </a:solidFill>
            <a:ln cap="flat">
              <a:solidFill>
                <a:srgbClr val="DCE6F2"/>
              </a:solidFill>
              <a:prstDash val="solid"/>
            </a:ln>
          </p:spPr>
          <p:txBody>
            <a:bodyPr vert="horz" wrap="square" lIns="91427" tIns="45695" rIns="91427" bIns="45695" anchor="ctr" anchorCtr="0" compatLnSpc="1">
              <a:no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44" name="Google Shape;2027;p176">
              <a:extLst>
                <a:ext uri="{FF2B5EF4-FFF2-40B4-BE49-F238E27FC236}">
                  <a16:creationId xmlns:a16="http://schemas.microsoft.com/office/drawing/2014/main" id="{8205CB9C-E33C-EE28-63B1-6E879610DEA9}"/>
                </a:ext>
              </a:extLst>
            </p:cNvPr>
            <p:cNvCxnSpPr>
              <a:cxnSpLocks/>
            </p:cNvCxnSpPr>
            <p:nvPr/>
          </p:nvCxnSpPr>
          <p:spPr>
            <a:xfrm rot="5400000" flipH="1" flipV="1">
              <a:off x="5741615" y="2171996"/>
              <a:ext cx="826042" cy="488177"/>
            </a:xfrm>
            <a:prstGeom prst="bentConnector3">
              <a:avLst>
                <a:gd name="adj1" fmla="val 99266"/>
              </a:avLst>
            </a:prstGeom>
            <a:noFill/>
            <a:ln w="7150" cap="flat">
              <a:solidFill>
                <a:srgbClr val="54AFE9"/>
              </a:solidFill>
              <a:prstDash val="solid"/>
              <a:round/>
            </a:ln>
          </p:spPr>
        </p:cxnSp>
        <p:sp>
          <p:nvSpPr>
            <p:cNvPr id="6" name="Google Shape;2022;p176">
              <a:extLst>
                <a:ext uri="{FF2B5EF4-FFF2-40B4-BE49-F238E27FC236}">
                  <a16:creationId xmlns:a16="http://schemas.microsoft.com/office/drawing/2014/main" id="{882E187D-EBAA-37A1-084D-29B63762214C}"/>
                </a:ext>
              </a:extLst>
            </p:cNvPr>
            <p:cNvSpPr txBox="1"/>
            <p:nvPr/>
          </p:nvSpPr>
          <p:spPr>
            <a:xfrm>
              <a:off x="657052" y="4440820"/>
              <a:ext cx="4875827" cy="235412"/>
            </a:xfrm>
            <a:prstGeom prst="rect">
              <a:avLst/>
            </a:prstGeom>
            <a:noFill/>
            <a:ln cap="flat">
              <a:noFill/>
            </a:ln>
          </p:spPr>
          <p:txBody>
            <a:bodyPr vert="horz" wrap="square" lIns="91427" tIns="45695" rIns="91427" bIns="45695" anchor="t" anchorCtr="0" compatLnSpc="1">
              <a:spAutoFit/>
            </a:bodyPr>
            <a:lstStyle/>
            <a:p>
              <a:pPr>
                <a:lnSpc>
                  <a:spcPct val="90000"/>
                </a:lnSpc>
              </a:pPr>
              <a:endParaRPr lang="fr-FR" sz="1600" b="1" i="1" dirty="0">
                <a:latin typeface="Calibri-BoldItalic"/>
                <a:sym typeface="Wingdings" panose="05000000000000000000" pitchFamily="2" charset="2"/>
              </a:endParaRPr>
            </a:p>
          </p:txBody>
        </p:sp>
      </p:grpSp>
      <p:cxnSp>
        <p:nvCxnSpPr>
          <p:cNvPr id="46" name="Straight Connector 45">
            <a:extLst>
              <a:ext uri="{FF2B5EF4-FFF2-40B4-BE49-F238E27FC236}">
                <a16:creationId xmlns:a16="http://schemas.microsoft.com/office/drawing/2014/main" id="{66CFF554-011B-45E4-CFD2-11FD1629D70D}"/>
              </a:ext>
            </a:extLst>
          </p:cNvPr>
          <p:cNvCxnSpPr>
            <a:cxnSpLocks/>
          </p:cNvCxnSpPr>
          <p:nvPr/>
        </p:nvCxnSpPr>
        <p:spPr>
          <a:xfrm>
            <a:off x="3485887" y="3452248"/>
            <a:ext cx="839090"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pic>
        <p:nvPicPr>
          <p:cNvPr id="4" name="Image 3">
            <a:extLst>
              <a:ext uri="{FF2B5EF4-FFF2-40B4-BE49-F238E27FC236}">
                <a16:creationId xmlns:a16="http://schemas.microsoft.com/office/drawing/2014/main" id="{865024CF-7B56-07CB-EB8B-210B7FCDDA97}"/>
              </a:ext>
            </a:extLst>
          </p:cNvPr>
          <p:cNvPicPr>
            <a:picLocks noChangeAspect="1"/>
          </p:cNvPicPr>
          <p:nvPr/>
        </p:nvPicPr>
        <p:blipFill>
          <a:blip r:embed="rId2"/>
          <a:stretch>
            <a:fillRect/>
          </a:stretch>
        </p:blipFill>
        <p:spPr>
          <a:xfrm>
            <a:off x="11420111" y="202077"/>
            <a:ext cx="529115" cy="529115"/>
          </a:xfrm>
          <a:prstGeom prst="rect">
            <a:avLst/>
          </a:prstGeom>
          <a:noFill/>
          <a:ln cap="flat">
            <a:noFill/>
          </a:ln>
        </p:spPr>
      </p:pic>
      <p:pic>
        <p:nvPicPr>
          <p:cNvPr id="7" name="Picture 2" descr="Image générée">
            <a:extLst>
              <a:ext uri="{FF2B5EF4-FFF2-40B4-BE49-F238E27FC236}">
                <a16:creationId xmlns:a16="http://schemas.microsoft.com/office/drawing/2014/main" id="{BC65518E-82FB-DD8E-B3A3-2933B3BB9A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AB8956E-6AF0-D025-3C68-FB0E0521584A}"/>
              </a:ext>
            </a:extLst>
          </p:cNvPr>
          <p:cNvSpPr txBox="1"/>
          <p:nvPr/>
        </p:nvSpPr>
        <p:spPr>
          <a:xfrm>
            <a:off x="771889" y="430693"/>
            <a:ext cx="6096000"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Faire participer les élèves à la lecture de la carte.</a:t>
            </a:r>
          </a:p>
        </p:txBody>
      </p:sp>
      <p:cxnSp>
        <p:nvCxnSpPr>
          <p:cNvPr id="17" name="Straight Connector 44">
            <a:extLst>
              <a:ext uri="{FF2B5EF4-FFF2-40B4-BE49-F238E27FC236}">
                <a16:creationId xmlns:a16="http://schemas.microsoft.com/office/drawing/2014/main" id="{59420D40-2F3F-CEB0-2112-6BBA7A451096}"/>
              </a:ext>
            </a:extLst>
          </p:cNvPr>
          <p:cNvCxnSpPr/>
          <p:nvPr/>
        </p:nvCxnSpPr>
        <p:spPr>
          <a:xfrm>
            <a:off x="7855751" y="5399371"/>
            <a:ext cx="684000"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840799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p:txBody>
          <a:bodyPr/>
          <a:lstStyle/>
          <a:p>
            <a:r>
              <a:rPr lang="fr-FR"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sz="1100" noProof="0" dirty="0">
                <a:solidFill>
                  <a:schemeClr val="tx1">
                    <a:lumMod val="50000"/>
                    <a:lumOff val="50000"/>
                  </a:schemeClr>
                </a:solidFill>
              </a:rPr>
              <a:t>inciter les élèves à faire l’exercice à la maison, puis clôturer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18258</TotalTime>
  <Words>3142</Words>
  <Application>Microsoft Office PowerPoint</Application>
  <PresentationFormat>Grand écran</PresentationFormat>
  <Paragraphs>506</Paragraphs>
  <Slides>79</Slides>
  <Notes>1</Notes>
  <HiddenSlides>5</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79</vt:i4>
      </vt:variant>
    </vt:vector>
  </HeadingPairs>
  <TitlesOfParts>
    <vt:vector size="88" baseType="lpstr">
      <vt:lpstr>Aptos</vt:lpstr>
      <vt:lpstr>Aptos Display</vt:lpstr>
      <vt:lpstr>Arial</vt:lpstr>
      <vt:lpstr>Calibri</vt:lpstr>
      <vt:lpstr>Calibri-BoldItalic</vt:lpstr>
      <vt:lpstr>Dosis</vt:lpstr>
      <vt:lpstr>Georgia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Parfait !!</vt:lpstr>
      <vt:lpstr>Présentation PowerPoint</vt:lpstr>
      <vt:lpstr>Commençons par cette question.</vt:lpstr>
      <vt:lpstr>Excellent ! La biodiversité est la diversité du vivant. Il s’agit de la diversité des écosystèmes, la diversité des espèces d’êtres vivants mais aussi la diversité des individus de la même espèce.  </vt:lpstr>
      <vt:lpstr>Voici une deuxième question.</vt:lpstr>
      <vt:lpstr>Très bien ! Les ressources naturelles ne sont pas illimitées, certaines peuvent s’épuiser si elles sont utilisées de manière excessive.</vt:lpstr>
      <vt:lpstr>Voici une autre question.</vt:lpstr>
      <vt:lpstr>Très bien ! La gestion durable permet d’utiliser les ressources naturelles de manière raisonnable sans les épuiser.</vt:lpstr>
      <vt:lpstr>Une autre question.</vt:lpstr>
      <vt:lpstr>Excellent ! L’image montre une pollution de l’air causée par les fumées rejetées par les usines.</vt:lpstr>
      <vt:lpstr>Voici une dernière question.</vt:lpstr>
      <vt:lpstr>Bien ! La pollution ne fait pas augmenter la biodiversité, elle la réduit généralement en détruisant les habitats et en faisant disparaître des espèces. </vt:lpstr>
      <vt:lpstr>Présentation PowerPoint</vt:lpstr>
      <vt:lpstr>Lisons le dialogue :</vt:lpstr>
      <vt:lpstr>Présentation PowerPoint</vt:lpstr>
      <vt:lpstr>A la fin de cette séance, vous serez capables de :  </vt:lpstr>
      <vt:lpstr>Présentation PowerPoint</vt:lpstr>
      <vt:lpstr>Présentation PowerPoint</vt:lpstr>
      <vt:lpstr>Présentation PowerPoint</vt:lpstr>
      <vt:lpstr>Pour commencer, il faut préciser les différentes pratiques permettant de conserver la biodiversité.</vt:lpstr>
      <vt:lpstr>Passons maintenant aux phénomènes qui menacent la biodiversité ainsi que la ou les pratiques de conservation proposées. Et commençons par la déforestation.</vt:lpstr>
      <vt:lpstr>Pour les impacts de la déforestation et le reboisement, on cite :</vt:lpstr>
      <vt:lpstr>Le deuxième phénomène est la pollution.</vt:lpstr>
      <vt:lpstr>Pour les impacts de la pollution ainsi que la réduction de la pollution, on cite :</vt:lpstr>
      <vt:lpstr>Le troisième phénomène est la disparition des espèces. </vt:lpstr>
      <vt:lpstr>Pour les impacts de la disparition des espèces ainsi que la conservation des espèces, on cite :</vt:lpstr>
      <vt:lpstr>Le quatrième phénomène est l’urbanisation excessive.</vt:lpstr>
      <vt:lpstr>Présentation PowerPoint</vt:lpstr>
      <vt:lpstr>Présentation PowerPoint</vt:lpstr>
      <vt:lpstr>Présentation PowerPoint</vt:lpstr>
      <vt:lpstr>Et en termine avec le dernier phénomène qui est : le manque de sensibilisation des citoyens. </vt:lpstr>
      <vt:lpstr>Présentation PowerPoint</vt:lpstr>
      <vt:lpstr>On récapitule.</vt:lpstr>
      <vt:lpstr>Présentation PowerPoint</vt:lpstr>
      <vt:lpstr>Notre tâche consiste à identifier les pratiques qui menacent la biodiversité et proposer des solutions pour la conserver.  </vt:lpstr>
      <vt:lpstr>Pour la première consigne, j’observe le document puis j’identifie le problème qui menace la biodiversité.</vt:lpstr>
      <vt:lpstr>Pour répondre à la deuxième consigne, je suis les étapes suivantes: </vt:lpstr>
      <vt:lpstr>L’étape b.</vt:lpstr>
      <vt:lpstr>Et finalement l’étape c.</vt:lpstr>
      <vt:lpstr>Présentation PowerPoint</vt:lpstr>
      <vt:lpstr>Présentation PowerPoint</vt:lpstr>
      <vt:lpstr>Vérifions maintenant est-ce que vous avez bien compris. Répondez à la question suivante:</vt:lpstr>
      <vt:lpstr>Excellent travail ! Le reboisement  ( plantation des arbres)  aide à protéger les habitats naturels et à conserver la biodiversité.</vt:lpstr>
      <vt:lpstr>Une autre question.</vt:lpstr>
      <vt:lpstr>Bonne réponse ! La création d’espaces verts aide à limiter l’urbanisation excessive et à préserver les milieux naturels.</vt:lpstr>
      <vt:lpstr>Répondez à la question suivante:</vt:lpstr>
      <vt:lpstr>Parfait c’est faux, car la pollution ne protège pas les espèces vivantes, elle détruit leurs habitats et menace leur survie.</vt:lpstr>
      <vt:lpstr>Répondez à la question suivante:</vt:lpstr>
      <vt:lpstr>La sensibilisation encourage les comportements responsables envers l’environnement et contribue à la conservation des espèces et des écosystèmes.</vt:lpstr>
      <vt:lpstr>Présentation PowerPoint</vt:lpstr>
      <vt:lpstr>Présentation PowerPoint</vt:lpstr>
      <vt:lpstr>Présentation PowerPoint</vt:lpstr>
      <vt:lpstr>Maintenant, vous allez travailler en binôme. Chacun prend un moment pour réaliser l’activité de la page 106 sur le livret. Ensuite, vous comparez vos réponses en justifiant.</vt:lpstr>
      <vt:lpstr>Le temps est terminé. </vt:lpstr>
      <vt:lpstr>Correction.</vt:lpstr>
      <vt:lpstr>Correction.</vt:lpstr>
      <vt:lpstr>Présentation PowerPoint</vt:lpstr>
      <vt:lpstr>Maintenant, vous allez travailler chacun pour soi; prenez l’activité de la page 107 sur le livret.</vt:lpstr>
      <vt:lpstr>Le temps est terminé. </vt:lpstr>
      <vt:lpstr>Correction. </vt:lpstr>
      <vt:lpstr>Correction.</vt:lpstr>
      <vt:lpstr>Présentation PowerPoint</vt:lpstr>
      <vt:lpstr>Qui peut me dire ce que nous avons appris aujourd’hui? </vt:lpstr>
      <vt:lpstr>Avant de finir, faisons un petit résumé ensemble ! </vt:lpstr>
      <vt:lpstr>Voici les étapes que j’ai suivies pour résoudre ma tâche : </vt:lpstr>
      <vt:lpstr>Et on termine par cette carte lexicale.</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DAHCHOUR</dc:creator>
  <cp:lastModifiedBy>ahmed el annaoui</cp:lastModifiedBy>
  <cp:revision>2440</cp:revision>
  <dcterms:created xsi:type="dcterms:W3CDTF">2025-11-03T10:55:47Z</dcterms:created>
  <dcterms:modified xsi:type="dcterms:W3CDTF">2026-05-16T00:07:14Z</dcterms:modified>
</cp:coreProperties>
</file>