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6" r:id="rId2"/>
  </p:sldMasterIdLst>
  <p:notesMasterIdLst>
    <p:notesMasterId r:id="rId82"/>
  </p:notesMasterIdLst>
  <p:handoutMasterIdLst>
    <p:handoutMasterId r:id="rId83"/>
  </p:handoutMasterIdLst>
  <p:sldIdLst>
    <p:sldId id="308" r:id="rId3"/>
    <p:sldId id="288" r:id="rId4"/>
    <p:sldId id="289" r:id="rId5"/>
    <p:sldId id="286" r:id="rId6"/>
    <p:sldId id="2147483642" r:id="rId7"/>
    <p:sldId id="371" r:id="rId8"/>
    <p:sldId id="290" r:id="rId9"/>
    <p:sldId id="292" r:id="rId10"/>
    <p:sldId id="293" r:id="rId11"/>
    <p:sldId id="258" r:id="rId12"/>
    <p:sldId id="294" r:id="rId13"/>
    <p:sldId id="263" r:id="rId14"/>
    <p:sldId id="274" r:id="rId15"/>
    <p:sldId id="295" r:id="rId16"/>
    <p:sldId id="296" r:id="rId17"/>
    <p:sldId id="264" r:id="rId18"/>
    <p:sldId id="271" r:id="rId19"/>
    <p:sldId id="278" r:id="rId20"/>
    <p:sldId id="281" r:id="rId21"/>
    <p:sldId id="297" r:id="rId22"/>
    <p:sldId id="310" r:id="rId23"/>
    <p:sldId id="311" r:id="rId24"/>
    <p:sldId id="312" r:id="rId25"/>
    <p:sldId id="285" r:id="rId26"/>
    <p:sldId id="287" r:id="rId27"/>
    <p:sldId id="270" r:id="rId28"/>
    <p:sldId id="275" r:id="rId29"/>
    <p:sldId id="266" r:id="rId30"/>
    <p:sldId id="283" r:id="rId31"/>
    <p:sldId id="261" r:id="rId32"/>
    <p:sldId id="298" r:id="rId33"/>
    <p:sldId id="372" r:id="rId34"/>
    <p:sldId id="276" r:id="rId35"/>
    <p:sldId id="272" r:id="rId36"/>
    <p:sldId id="273" r:id="rId37"/>
    <p:sldId id="277" r:id="rId38"/>
    <p:sldId id="393" r:id="rId39"/>
    <p:sldId id="373" r:id="rId40"/>
    <p:sldId id="323" r:id="rId41"/>
    <p:sldId id="260" r:id="rId42"/>
    <p:sldId id="324" r:id="rId43"/>
    <p:sldId id="301" r:id="rId44"/>
    <p:sldId id="284" r:id="rId45"/>
    <p:sldId id="304" r:id="rId46"/>
    <p:sldId id="306" r:id="rId47"/>
    <p:sldId id="307" r:id="rId48"/>
    <p:sldId id="309" r:id="rId49"/>
    <p:sldId id="257" r:id="rId50"/>
    <p:sldId id="299" r:id="rId51"/>
    <p:sldId id="313" r:id="rId52"/>
    <p:sldId id="314" r:id="rId53"/>
    <p:sldId id="315" r:id="rId54"/>
    <p:sldId id="316" r:id="rId55"/>
    <p:sldId id="353" r:id="rId56"/>
    <p:sldId id="354" r:id="rId57"/>
    <p:sldId id="385" r:id="rId58"/>
    <p:sldId id="386" r:id="rId59"/>
    <p:sldId id="389" r:id="rId60"/>
    <p:sldId id="2147483643" r:id="rId61"/>
    <p:sldId id="268" r:id="rId62"/>
    <p:sldId id="269" r:id="rId63"/>
    <p:sldId id="300" r:id="rId64"/>
    <p:sldId id="339" r:id="rId65"/>
    <p:sldId id="280" r:id="rId66"/>
    <p:sldId id="335" r:id="rId67"/>
    <p:sldId id="2147483647" r:id="rId68"/>
    <p:sldId id="303" r:id="rId69"/>
    <p:sldId id="345" r:id="rId70"/>
    <p:sldId id="302" r:id="rId71"/>
    <p:sldId id="341" r:id="rId72"/>
    <p:sldId id="259" r:id="rId73"/>
    <p:sldId id="282" r:id="rId74"/>
    <p:sldId id="305" r:id="rId75"/>
    <p:sldId id="262" r:id="rId76"/>
    <p:sldId id="346" r:id="rId77"/>
    <p:sldId id="267" r:id="rId78"/>
    <p:sldId id="347" r:id="rId79"/>
    <p:sldId id="2147483447" r:id="rId80"/>
    <p:sldId id="291" r:id="rId8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63"/>
            <p14:sldId id="274"/>
          </p14:sldIdLst>
        </p14:section>
        <p14:section name="Contrôle des cahiers" id="{D246771F-C8AA-4F75-BAD7-8024CAB55D79}">
          <p14:sldIdLst>
            <p14:sldId id="295"/>
          </p14:sldIdLst>
        </p14:section>
        <p14:section name="Activation des prérequis" id="{8E8D053C-3AAA-4FF0-9D84-FCA59ECBA887}">
          <p14:sldIdLst>
            <p14:sldId id="296"/>
            <p14:sldId id="264"/>
            <p14:sldId id="271"/>
            <p14:sldId id="278"/>
            <p14:sldId id="281"/>
            <p14:sldId id="297"/>
            <p14:sldId id="310"/>
            <p14:sldId id="311"/>
            <p14:sldId id="312"/>
            <p14:sldId id="285"/>
            <p14:sldId id="287"/>
          </p14:sldIdLst>
        </p14:section>
        <p14:section name="Déclaration de l’objectif" id="{096B6BF6-20D6-43DE-B358-982838B98259}">
          <p14:sldIdLst>
            <p14:sldId id="270"/>
            <p14:sldId id="275"/>
            <p14:sldId id="266"/>
            <p14:sldId id="283"/>
            <p14:sldId id="261"/>
          </p14:sldIdLst>
        </p14:section>
        <p14:section name="Modelage" id="{6D007598-4F88-4283-9E36-970C44D688AD}">
          <p14:sldIdLst>
            <p14:sldId id="298"/>
            <p14:sldId id="372"/>
            <p14:sldId id="276"/>
            <p14:sldId id="272"/>
            <p14:sldId id="273"/>
            <p14:sldId id="277"/>
            <p14:sldId id="393"/>
            <p14:sldId id="373"/>
            <p14:sldId id="323"/>
            <p14:sldId id="260"/>
            <p14:sldId id="324"/>
            <p14:sldId id="301"/>
            <p14:sldId id="284"/>
            <p14:sldId id="304"/>
            <p14:sldId id="306"/>
            <p14:sldId id="307"/>
            <p14:sldId id="309"/>
            <p14:sldId id="257"/>
          </p14:sldIdLst>
        </p14:section>
        <p14:section name="Pratique collective" id="{CF34AB29-930A-422C-8BB3-41EE66488593}">
          <p14:sldIdLst>
            <p14:sldId id="299"/>
            <p14:sldId id="313"/>
            <p14:sldId id="314"/>
            <p14:sldId id="315"/>
            <p14:sldId id="316"/>
            <p14:sldId id="353"/>
            <p14:sldId id="354"/>
            <p14:sldId id="385"/>
            <p14:sldId id="386"/>
            <p14:sldId id="389"/>
            <p14:sldId id="2147483643"/>
            <p14:sldId id="268"/>
            <p14:sldId id="269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335"/>
            <p14:sldId id="2147483647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259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267"/>
            <p14:sldId id="347"/>
            <p14:sldId id="2147483447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6E83"/>
    <a:srgbClr val="E2D2D7"/>
    <a:srgbClr val="002060"/>
    <a:srgbClr val="BBD6EF"/>
    <a:srgbClr val="DCEAF7"/>
    <a:srgbClr val="ABC8E3"/>
    <a:srgbClr val="404040"/>
    <a:srgbClr val="F9E9D9"/>
    <a:srgbClr val="037A40"/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34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presProps" Target="pres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ableStyles" Target="tableStyles.xml"/><Relationship Id="rId61" Type="http://schemas.openxmlformats.org/officeDocument/2006/relationships/slide" Target="slides/slide59.xml"/><Relationship Id="rId8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Sciences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1450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990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5022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09286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4345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7792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39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156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332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465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648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387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571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283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288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788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0189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861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33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020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754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678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15/05/2026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15/05/2026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892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50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1.wdp"/><Relationship Id="rId4" Type="http://schemas.openxmlformats.org/officeDocument/2006/relationships/image" Target="../media/image6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4.png"/><Relationship Id="rId4" Type="http://schemas.openxmlformats.org/officeDocument/2006/relationships/image" Target="../media/image72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5.png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3.wdp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3.wdp"/><Relationship Id="rId5" Type="http://schemas.openxmlformats.org/officeDocument/2006/relationships/image" Target="../media/image77.png"/><Relationship Id="rId4" Type="http://schemas.openxmlformats.org/officeDocument/2006/relationships/image" Target="../media/image78.png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microsoft.com/office/2007/relationships/hdphoto" Target="../media/hdphoto14.wdp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86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84060" y="4489422"/>
            <a:ext cx="4844190" cy="725586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dirty="0">
                <a:solidFill>
                  <a:prstClr val="white"/>
                </a:solidFill>
              </a:rPr>
              <a:t>La Terre en tant que système</a:t>
            </a:r>
            <a:endParaRPr lang="fr-FR" noProof="0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1217" y="4591216"/>
            <a:ext cx="1681408" cy="521999"/>
          </a:xfrm>
        </p:spPr>
        <p:txBody>
          <a:bodyPr/>
          <a:lstStyle/>
          <a:p>
            <a:pPr algn="ctr"/>
            <a:r>
              <a:rPr lang="fr-FR" noProof="0" dirty="0"/>
              <a:t>Chapitre</a:t>
            </a:r>
            <a:r>
              <a:rPr lang="fr-FR" dirty="0"/>
              <a:t> 1</a:t>
            </a:r>
            <a:endParaRPr lang="fr-FR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71217" y="5288319"/>
            <a:ext cx="1681408" cy="521999"/>
          </a:xfrm>
        </p:spPr>
        <p:txBody>
          <a:bodyPr/>
          <a:lstStyle/>
          <a:p>
            <a:pPr algn="ctr"/>
            <a:r>
              <a:rPr lang="fr-FR" noProof="0" dirty="0"/>
              <a:t>Tâche 4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84583" y="5287617"/>
            <a:ext cx="4843667" cy="521999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FR" dirty="0"/>
              <a:t>Déterminer le type d’une roche en se basant sur ses caractéristiques.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7D597-E211-35FF-D9D3-F7F20DCA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4D4FE6FF-1E0B-004D-84F9-0A1E8237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E95F55C0-24D6-042B-946A-513438AFEB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8BB264C-2001-1F84-DE15-13E2ADB5E6D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C38B2C35-B5B2-E5EB-D820-244784F5C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Google Shape;334;p53">
            <a:extLst>
              <a:ext uri="{FF2B5EF4-FFF2-40B4-BE49-F238E27FC236}">
                <a16:creationId xmlns:a16="http://schemas.microsoft.com/office/drawing/2014/main" id="{10CBC765-9A98-7771-0749-8B7D9ECAD126}"/>
              </a:ext>
            </a:extLst>
          </p:cNvPr>
          <p:cNvSpPr txBox="1"/>
          <p:nvPr/>
        </p:nvSpPr>
        <p:spPr>
          <a:xfrm>
            <a:off x="1830626" y="4599182"/>
            <a:ext cx="4793732" cy="40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 sz="2000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14" name="Google Shape;339;p53">
            <a:extLst>
              <a:ext uri="{FF2B5EF4-FFF2-40B4-BE49-F238E27FC236}">
                <a16:creationId xmlns:a16="http://schemas.microsoft.com/office/drawing/2014/main" id="{1B126A56-5E72-6FCA-B735-0A6ACFBF29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73E8C6-526D-00CA-A55A-5B51D8C6B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50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4A7CB-5115-162D-837C-26EC236C9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5C40B23B-D203-F86B-4A0D-E44ACD841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bien.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81D9422-78E6-BB35-61C0-FA2949955D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8AAA12C-E056-9AC6-C5AD-242D77309D2B}"/>
              </a:ext>
            </a:extLst>
          </p:cNvPr>
          <p:cNvSpPr txBox="1"/>
          <p:nvPr/>
        </p:nvSpPr>
        <p:spPr>
          <a:xfrm>
            <a:off x="2172531" y="4737680"/>
            <a:ext cx="3771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travaille en binômes</a:t>
            </a: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42BD0FF0-2BC0-422F-CF24-12DACD005FDE}"/>
              </a:ext>
            </a:extLst>
          </p:cNvPr>
          <p:cNvSpPr txBox="1"/>
          <p:nvPr/>
        </p:nvSpPr>
        <p:spPr>
          <a:xfrm>
            <a:off x="7791638" y="4737680"/>
            <a:ext cx="2585140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</a:t>
            </a:r>
            <a:r>
              <a:rPr lang="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passe au tableau</a:t>
            </a:r>
            <a:endParaRPr lang="fr-FR" altLang="fr-FR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33572125-BF33-4172-7DA9-7618D7CF2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8" name="Google Shape;339;p53">
            <a:extLst>
              <a:ext uri="{FF2B5EF4-FFF2-40B4-BE49-F238E27FC236}">
                <a16:creationId xmlns:a16="http://schemas.microsoft.com/office/drawing/2014/main" id="{3EAC41D1-A214-5AD6-3AE5-ED5AE6F4E4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5288DBD3-1AA9-C49A-FEA4-43FD647BB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580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00</a:t>
            </a:r>
            <a:r>
              <a:rPr lang="fr-FR" noProof="0" dirty="0"/>
              <a:t> min</a:t>
            </a:r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9AF59-8804-3C31-9B87-2F898B445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20CBB7-1F89-937C-4878-620944E2A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Commençons par rappeler quelques notions. Répondez à la première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485845C-FBF2-66DF-395A-090C7CE0F15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tableau, puis lancer un débat entre eux pour qu’ils justifient leurs réponses.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DCC21D06-8267-FC51-CCF3-8ED7DB024B8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D49D637-733E-576F-39A5-2C3BFC0E7C86}"/>
              </a:ext>
            </a:extLst>
          </p:cNvPr>
          <p:cNvSpPr/>
          <p:nvPr/>
        </p:nvSpPr>
        <p:spPr>
          <a:xfrm>
            <a:off x="467360" y="1097069"/>
            <a:ext cx="1117600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Reliez avec une flèche.</a:t>
            </a: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30030271-73A2-BF8E-58EE-39674A81E1B8}"/>
              </a:ext>
            </a:extLst>
          </p:cNvPr>
          <p:cNvSpPr/>
          <p:nvPr/>
        </p:nvSpPr>
        <p:spPr>
          <a:xfrm>
            <a:off x="538317" y="2790119"/>
            <a:ext cx="356658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Noyau terrestre</a:t>
            </a:r>
          </a:p>
        </p:txBody>
      </p:sp>
      <p:sp>
        <p:nvSpPr>
          <p:cNvPr id="12" name="Rectangle: Rounded Corners 3">
            <a:extLst>
              <a:ext uri="{FF2B5EF4-FFF2-40B4-BE49-F238E27FC236}">
                <a16:creationId xmlns:a16="http://schemas.microsoft.com/office/drawing/2014/main" id="{FFCC092E-1CD3-D320-1F5B-42A527CAA6DF}"/>
              </a:ext>
            </a:extLst>
          </p:cNvPr>
          <p:cNvSpPr/>
          <p:nvPr/>
        </p:nvSpPr>
        <p:spPr>
          <a:xfrm>
            <a:off x="504106" y="4217226"/>
            <a:ext cx="357822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Croûte continentale</a:t>
            </a:r>
          </a:p>
        </p:txBody>
      </p:sp>
      <p:sp>
        <p:nvSpPr>
          <p:cNvPr id="13" name="Rectangle: Rounded Corners 22">
            <a:extLst>
              <a:ext uri="{FF2B5EF4-FFF2-40B4-BE49-F238E27FC236}">
                <a16:creationId xmlns:a16="http://schemas.microsoft.com/office/drawing/2014/main" id="{3AF3FBB8-69C3-4C3E-00A3-712DCFC95DE7}"/>
              </a:ext>
            </a:extLst>
          </p:cNvPr>
          <p:cNvSpPr/>
          <p:nvPr/>
        </p:nvSpPr>
        <p:spPr>
          <a:xfrm>
            <a:off x="6428315" y="2790119"/>
            <a:ext cx="5355646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Profondeur d'environ 10 km et densité d'environ 3</a:t>
            </a:r>
          </a:p>
        </p:txBody>
      </p:sp>
      <p:sp>
        <p:nvSpPr>
          <p:cNvPr id="14" name="Rectangle: Rounded Corners 22">
            <a:extLst>
              <a:ext uri="{FF2B5EF4-FFF2-40B4-BE49-F238E27FC236}">
                <a16:creationId xmlns:a16="http://schemas.microsoft.com/office/drawing/2014/main" id="{48157C71-AC34-9C2E-2BD5-7745DDBFF424}"/>
              </a:ext>
            </a:extLst>
          </p:cNvPr>
          <p:cNvSpPr/>
          <p:nvPr/>
        </p:nvSpPr>
        <p:spPr>
          <a:xfrm>
            <a:off x="6405755" y="4217226"/>
            <a:ext cx="53482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Couche la plus profonde avec une densité de 12.</a:t>
            </a:r>
          </a:p>
        </p:txBody>
      </p:sp>
      <p:sp>
        <p:nvSpPr>
          <p:cNvPr id="15" name="Rectangle: Rounded Corners 22">
            <a:extLst>
              <a:ext uri="{FF2B5EF4-FFF2-40B4-BE49-F238E27FC236}">
                <a16:creationId xmlns:a16="http://schemas.microsoft.com/office/drawing/2014/main" id="{2B9208E1-69E8-F786-1CE6-A937969556DC}"/>
              </a:ext>
            </a:extLst>
          </p:cNvPr>
          <p:cNvSpPr/>
          <p:nvPr/>
        </p:nvSpPr>
        <p:spPr>
          <a:xfrm>
            <a:off x="4087263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0" name="Rectangle: Rounded Corners 22">
            <a:extLst>
              <a:ext uri="{FF2B5EF4-FFF2-40B4-BE49-F238E27FC236}">
                <a16:creationId xmlns:a16="http://schemas.microsoft.com/office/drawing/2014/main" id="{1D9C3339-294E-503C-315E-7D62BBCE7AB6}"/>
              </a:ext>
            </a:extLst>
          </p:cNvPr>
          <p:cNvSpPr/>
          <p:nvPr/>
        </p:nvSpPr>
        <p:spPr>
          <a:xfrm>
            <a:off x="4082335" y="421722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1" name="Rectangle: Rounded Corners 22">
            <a:extLst>
              <a:ext uri="{FF2B5EF4-FFF2-40B4-BE49-F238E27FC236}">
                <a16:creationId xmlns:a16="http://schemas.microsoft.com/office/drawing/2014/main" id="{152C2C3C-1B28-1FB7-EA56-E4DE9FDD6314}"/>
              </a:ext>
            </a:extLst>
          </p:cNvPr>
          <p:cNvSpPr/>
          <p:nvPr/>
        </p:nvSpPr>
        <p:spPr>
          <a:xfrm>
            <a:off x="5950644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2" name="Rectangle: Rounded Corners 22">
            <a:extLst>
              <a:ext uri="{FF2B5EF4-FFF2-40B4-BE49-F238E27FC236}">
                <a16:creationId xmlns:a16="http://schemas.microsoft.com/office/drawing/2014/main" id="{6A77BC83-1ECB-894D-75D2-12654584ADF2}"/>
              </a:ext>
            </a:extLst>
          </p:cNvPr>
          <p:cNvSpPr/>
          <p:nvPr/>
        </p:nvSpPr>
        <p:spPr>
          <a:xfrm>
            <a:off x="5945716" y="421722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3" name="Google Shape;15880;p58">
            <a:extLst>
              <a:ext uri="{FF2B5EF4-FFF2-40B4-BE49-F238E27FC236}">
                <a16:creationId xmlns:a16="http://schemas.microsoft.com/office/drawing/2014/main" id="{4D9FEBC5-A6FB-C163-D707-8415BFB24273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Google Shape;15880;p58">
            <a:extLst>
              <a:ext uri="{FF2B5EF4-FFF2-40B4-BE49-F238E27FC236}">
                <a16:creationId xmlns:a16="http://schemas.microsoft.com/office/drawing/2014/main" id="{9A0594D5-E5E1-15A5-BEDD-91412A7420CB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Caractéristique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Rectangle: Rounded Corners 3">
            <a:extLst>
              <a:ext uri="{FF2B5EF4-FFF2-40B4-BE49-F238E27FC236}">
                <a16:creationId xmlns:a16="http://schemas.microsoft.com/office/drawing/2014/main" id="{35D72F0D-BE9C-88D6-5537-7F40332F0FBB}"/>
              </a:ext>
            </a:extLst>
          </p:cNvPr>
          <p:cNvSpPr/>
          <p:nvPr/>
        </p:nvSpPr>
        <p:spPr>
          <a:xfrm>
            <a:off x="538317" y="5586221"/>
            <a:ext cx="357822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Croûte océanique</a:t>
            </a:r>
          </a:p>
        </p:txBody>
      </p:sp>
      <p:sp>
        <p:nvSpPr>
          <p:cNvPr id="28" name="Rectangle: Rounded Corners 22">
            <a:extLst>
              <a:ext uri="{FF2B5EF4-FFF2-40B4-BE49-F238E27FC236}">
                <a16:creationId xmlns:a16="http://schemas.microsoft.com/office/drawing/2014/main" id="{6D43AA26-C2CB-3C65-4358-470C77431F12}"/>
              </a:ext>
            </a:extLst>
          </p:cNvPr>
          <p:cNvSpPr/>
          <p:nvPr/>
        </p:nvSpPr>
        <p:spPr>
          <a:xfrm>
            <a:off x="4116546" y="5586221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30" name="Rectangle: Rounded Corners 22">
            <a:extLst>
              <a:ext uri="{FF2B5EF4-FFF2-40B4-BE49-F238E27FC236}">
                <a16:creationId xmlns:a16="http://schemas.microsoft.com/office/drawing/2014/main" id="{25CC36D0-A33F-B54E-26D9-F1D16B62D07F}"/>
              </a:ext>
            </a:extLst>
          </p:cNvPr>
          <p:cNvSpPr/>
          <p:nvPr/>
        </p:nvSpPr>
        <p:spPr>
          <a:xfrm>
            <a:off x="6428315" y="5586221"/>
            <a:ext cx="53482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Couche superficielle pouvant atteindre 70 à 80 km d'épaisseur.</a:t>
            </a:r>
          </a:p>
        </p:txBody>
      </p:sp>
      <p:sp>
        <p:nvSpPr>
          <p:cNvPr id="31" name="Rectangle: Rounded Corners 22">
            <a:extLst>
              <a:ext uri="{FF2B5EF4-FFF2-40B4-BE49-F238E27FC236}">
                <a16:creationId xmlns:a16="http://schemas.microsoft.com/office/drawing/2014/main" id="{5DD45EFC-FF1B-F2FF-678B-6980C55B691B}"/>
              </a:ext>
            </a:extLst>
          </p:cNvPr>
          <p:cNvSpPr/>
          <p:nvPr/>
        </p:nvSpPr>
        <p:spPr>
          <a:xfrm>
            <a:off x="5968276" y="5586221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3 </a:t>
            </a:r>
          </a:p>
        </p:txBody>
      </p:sp>
    </p:spTree>
    <p:extLst>
      <p:ext uri="{BB962C8B-B14F-4D97-AF65-F5344CB8AC3E}">
        <p14:creationId xmlns:p14="http://schemas.microsoft.com/office/powerpoint/2010/main" val="3874685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9EF64-6AF3-6B99-3FF1-515A31A73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69014-218E-530A-5EBF-C37EAF545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5F6A46-F965-3E06-07FC-6E9DCA67A95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tableau, puis lancer un débat entre eux pour qu’ils justifient leurs réponses.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8BCBB032-E52B-F922-BA08-B0DAE47D6C4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96C7B18C-C47C-ADC6-3A28-89E7DE6DDD1A}"/>
              </a:ext>
            </a:extLst>
          </p:cNvPr>
          <p:cNvSpPr/>
          <p:nvPr/>
        </p:nvSpPr>
        <p:spPr>
          <a:xfrm>
            <a:off x="538317" y="2790119"/>
            <a:ext cx="356658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Noyau terrestre</a:t>
            </a:r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4D4CEC5F-C9F7-2F37-CDC0-CCC9AF9AFD75}"/>
              </a:ext>
            </a:extLst>
          </p:cNvPr>
          <p:cNvSpPr/>
          <p:nvPr/>
        </p:nvSpPr>
        <p:spPr>
          <a:xfrm>
            <a:off x="504106" y="4217226"/>
            <a:ext cx="357822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Croûte continentale</a:t>
            </a: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499FE7A5-53D8-C46E-8E27-1BCAE5323308}"/>
              </a:ext>
            </a:extLst>
          </p:cNvPr>
          <p:cNvSpPr/>
          <p:nvPr/>
        </p:nvSpPr>
        <p:spPr>
          <a:xfrm>
            <a:off x="6428315" y="2790119"/>
            <a:ext cx="5355646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Profondeur d'environ 10 km et densité d'environ 3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9B0D4A8-F618-B6BE-139F-11C2A3ADFA4F}"/>
              </a:ext>
            </a:extLst>
          </p:cNvPr>
          <p:cNvSpPr/>
          <p:nvPr/>
        </p:nvSpPr>
        <p:spPr>
          <a:xfrm>
            <a:off x="6405755" y="4217226"/>
            <a:ext cx="53482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Couche la plus profonde avec une densité de 12.</a:t>
            </a:r>
          </a:p>
        </p:txBody>
      </p:sp>
      <p:sp>
        <p:nvSpPr>
          <p:cNvPr id="24" name="Rectangle: Rounded Corners 22">
            <a:extLst>
              <a:ext uri="{FF2B5EF4-FFF2-40B4-BE49-F238E27FC236}">
                <a16:creationId xmlns:a16="http://schemas.microsoft.com/office/drawing/2014/main" id="{0697B230-B1D4-046D-3C40-6597AAF565FC}"/>
              </a:ext>
            </a:extLst>
          </p:cNvPr>
          <p:cNvSpPr/>
          <p:nvPr/>
        </p:nvSpPr>
        <p:spPr>
          <a:xfrm>
            <a:off x="4087263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26" name="Rectangle: Rounded Corners 22">
            <a:extLst>
              <a:ext uri="{FF2B5EF4-FFF2-40B4-BE49-F238E27FC236}">
                <a16:creationId xmlns:a16="http://schemas.microsoft.com/office/drawing/2014/main" id="{7D511C6B-7A3A-6734-F6A2-2A8816A82B84}"/>
              </a:ext>
            </a:extLst>
          </p:cNvPr>
          <p:cNvSpPr/>
          <p:nvPr/>
        </p:nvSpPr>
        <p:spPr>
          <a:xfrm>
            <a:off x="4082335" y="421722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27" name="Rectangle: Rounded Corners 22">
            <a:extLst>
              <a:ext uri="{FF2B5EF4-FFF2-40B4-BE49-F238E27FC236}">
                <a16:creationId xmlns:a16="http://schemas.microsoft.com/office/drawing/2014/main" id="{A61AA89A-7800-D4E9-A6BC-0E245C46BF4E}"/>
              </a:ext>
            </a:extLst>
          </p:cNvPr>
          <p:cNvSpPr/>
          <p:nvPr/>
        </p:nvSpPr>
        <p:spPr>
          <a:xfrm>
            <a:off x="5950644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8" name="Rectangle: Rounded Corners 22">
            <a:extLst>
              <a:ext uri="{FF2B5EF4-FFF2-40B4-BE49-F238E27FC236}">
                <a16:creationId xmlns:a16="http://schemas.microsoft.com/office/drawing/2014/main" id="{A191DF64-D5D7-E705-DFFB-86055F3DDD32}"/>
              </a:ext>
            </a:extLst>
          </p:cNvPr>
          <p:cNvSpPr/>
          <p:nvPr/>
        </p:nvSpPr>
        <p:spPr>
          <a:xfrm>
            <a:off x="5945716" y="421722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9" name="Google Shape;15880;p58">
            <a:extLst>
              <a:ext uri="{FF2B5EF4-FFF2-40B4-BE49-F238E27FC236}">
                <a16:creationId xmlns:a16="http://schemas.microsoft.com/office/drawing/2014/main" id="{8EF5E6FB-AA13-922E-B423-95222417492C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Google Shape;15880;p58">
            <a:extLst>
              <a:ext uri="{FF2B5EF4-FFF2-40B4-BE49-F238E27FC236}">
                <a16:creationId xmlns:a16="http://schemas.microsoft.com/office/drawing/2014/main" id="{C719E81B-67C1-8110-7323-15EB502075A4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Caracteristique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: Rounded Corners 3">
            <a:extLst>
              <a:ext uri="{FF2B5EF4-FFF2-40B4-BE49-F238E27FC236}">
                <a16:creationId xmlns:a16="http://schemas.microsoft.com/office/drawing/2014/main" id="{B05A4FDE-AF92-6751-581E-DBFDB8023CC5}"/>
              </a:ext>
            </a:extLst>
          </p:cNvPr>
          <p:cNvSpPr/>
          <p:nvPr/>
        </p:nvSpPr>
        <p:spPr>
          <a:xfrm>
            <a:off x="538317" y="5586221"/>
            <a:ext cx="357822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Croûte océanique</a:t>
            </a:r>
          </a:p>
        </p:txBody>
      </p:sp>
      <p:sp>
        <p:nvSpPr>
          <p:cNvPr id="33" name="Rectangle: Rounded Corners 22">
            <a:extLst>
              <a:ext uri="{FF2B5EF4-FFF2-40B4-BE49-F238E27FC236}">
                <a16:creationId xmlns:a16="http://schemas.microsoft.com/office/drawing/2014/main" id="{69D48FD3-2305-F87D-6896-3F8A4B5E17C7}"/>
              </a:ext>
            </a:extLst>
          </p:cNvPr>
          <p:cNvSpPr/>
          <p:nvPr/>
        </p:nvSpPr>
        <p:spPr>
          <a:xfrm>
            <a:off x="4116546" y="5586221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34" name="Rectangle: Rounded Corners 22">
            <a:extLst>
              <a:ext uri="{FF2B5EF4-FFF2-40B4-BE49-F238E27FC236}">
                <a16:creationId xmlns:a16="http://schemas.microsoft.com/office/drawing/2014/main" id="{7CEFCF6A-9E4C-CDB8-DF33-81205549C518}"/>
              </a:ext>
            </a:extLst>
          </p:cNvPr>
          <p:cNvSpPr/>
          <p:nvPr/>
        </p:nvSpPr>
        <p:spPr>
          <a:xfrm>
            <a:off x="6428315" y="5586221"/>
            <a:ext cx="53482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Couche superficielle pouvant atteindre 70 à 80 km d'épaisseur.</a:t>
            </a:r>
          </a:p>
        </p:txBody>
      </p:sp>
      <p:sp>
        <p:nvSpPr>
          <p:cNvPr id="35" name="Rectangle: Rounded Corners 22">
            <a:extLst>
              <a:ext uri="{FF2B5EF4-FFF2-40B4-BE49-F238E27FC236}">
                <a16:creationId xmlns:a16="http://schemas.microsoft.com/office/drawing/2014/main" id="{D73DCC1A-3BBA-3024-C164-9B7DE45F7351}"/>
              </a:ext>
            </a:extLst>
          </p:cNvPr>
          <p:cNvSpPr/>
          <p:nvPr/>
        </p:nvSpPr>
        <p:spPr>
          <a:xfrm>
            <a:off x="5968276" y="5586221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5D0FA6C3-59ED-D3CB-F7AB-5BF9F7633802}"/>
              </a:ext>
            </a:extLst>
          </p:cNvPr>
          <p:cNvCxnSpPr>
            <a:cxnSpLocks/>
          </p:cNvCxnSpPr>
          <p:nvPr/>
        </p:nvCxnSpPr>
        <p:spPr>
          <a:xfrm>
            <a:off x="4580474" y="6041326"/>
            <a:ext cx="1403342" cy="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DC70B3EA-44AD-A896-65D7-A82A950DB977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4564934" y="3258370"/>
            <a:ext cx="1380782" cy="1398122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DD7B498A-D993-E5A7-8FCA-E9628B6D97A3}"/>
              </a:ext>
            </a:extLst>
          </p:cNvPr>
          <p:cNvCxnSpPr>
            <a:cxnSpLocks/>
            <a:stCxn id="26" idx="3"/>
            <a:endCxn id="27" idx="1"/>
          </p:cNvCxnSpPr>
          <p:nvPr/>
        </p:nvCxnSpPr>
        <p:spPr>
          <a:xfrm flipV="1">
            <a:off x="4542374" y="3229385"/>
            <a:ext cx="1408270" cy="1427107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518153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4AF0E-3FB3-272E-1B8D-3A1CA0067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1A0B00-CD52-DB41-4051-277A8AC2B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Répondez à la deuxième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BD63D2-226A-43B9-1C7C-B37C2DFEE6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tableau, puis lancer un débat entre eux pour qu’ils justifient leurs réponses.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072EFB24-F389-9C30-5E2D-E1C6E89A6EA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13AA16C-DF0E-C450-24C4-2EE30673EC59}"/>
              </a:ext>
            </a:extLst>
          </p:cNvPr>
          <p:cNvSpPr/>
          <p:nvPr/>
        </p:nvSpPr>
        <p:spPr>
          <a:xfrm>
            <a:off x="467360" y="1097069"/>
            <a:ext cx="1117600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231F20"/>
                </a:solidFill>
                <a:latin typeface="Calibri" panose="020F0502020204030204"/>
              </a:rPr>
              <a:t>2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Choisissez la bonne réponse.</a:t>
            </a: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B418B0E8-16C2-FE2C-A23B-EC5CC2CDE1AE}"/>
              </a:ext>
            </a:extLst>
          </p:cNvPr>
          <p:cNvSpPr/>
          <p:nvPr/>
        </p:nvSpPr>
        <p:spPr>
          <a:xfrm>
            <a:off x="2767897" y="3881125"/>
            <a:ext cx="197841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84C5A4-B2CD-3343-C4F5-9705A739C56D}"/>
              </a:ext>
            </a:extLst>
          </p:cNvPr>
          <p:cNvSpPr txBox="1"/>
          <p:nvPr/>
        </p:nvSpPr>
        <p:spPr>
          <a:xfrm>
            <a:off x="1377949" y="1999543"/>
            <a:ext cx="8873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À volume égal, une roche plus lourde qu'une autre possède une densité plus élevée.</a:t>
            </a:r>
          </a:p>
        </p:txBody>
      </p:sp>
      <p:sp>
        <p:nvSpPr>
          <p:cNvPr id="9" name="Rectangle: Rounded Corners 22">
            <a:extLst>
              <a:ext uri="{FF2B5EF4-FFF2-40B4-BE49-F238E27FC236}">
                <a16:creationId xmlns:a16="http://schemas.microsoft.com/office/drawing/2014/main" id="{CBE3389C-4FDB-30D2-CC62-266EDFCFDF75}"/>
              </a:ext>
            </a:extLst>
          </p:cNvPr>
          <p:cNvSpPr/>
          <p:nvPr/>
        </p:nvSpPr>
        <p:spPr>
          <a:xfrm>
            <a:off x="7445693" y="3881125"/>
            <a:ext cx="197841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  </a:t>
            </a:r>
          </a:p>
        </p:txBody>
      </p:sp>
    </p:spTree>
    <p:extLst>
      <p:ext uri="{BB962C8B-B14F-4D97-AF65-F5344CB8AC3E}">
        <p14:creationId xmlns:p14="http://schemas.microsoft.com/office/powerpoint/2010/main" val="1402444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AFDC3-3AD4-8D53-CFD1-54F446407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F9C5EB-7321-D10E-6595-C363B809D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171E72-D419-EC87-B8B1-CAC86DF4CB9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sz="11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D075978B-BA26-5A73-94B4-29A4081BF3E3}"/>
              </a:ext>
            </a:extLst>
          </p:cNvPr>
          <p:cNvSpPr/>
          <p:nvPr/>
        </p:nvSpPr>
        <p:spPr>
          <a:xfrm>
            <a:off x="2767897" y="3881125"/>
            <a:ext cx="1978410" cy="878532"/>
          </a:xfrm>
          <a:prstGeom prst="roundRect">
            <a:avLst/>
          </a:prstGeom>
          <a:solidFill>
            <a:srgbClr val="002060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8FBD36-F2D2-66DB-0F45-B5081B7D76C8}"/>
              </a:ext>
            </a:extLst>
          </p:cNvPr>
          <p:cNvSpPr txBox="1"/>
          <p:nvPr/>
        </p:nvSpPr>
        <p:spPr>
          <a:xfrm>
            <a:off x="1377949" y="1999543"/>
            <a:ext cx="8873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À volume égal, une roche plus lourde qu'une autre possède une densité plus élevée.</a:t>
            </a: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7FB69837-DF87-C048-BABD-0EB9E4B6B741}"/>
              </a:ext>
            </a:extLst>
          </p:cNvPr>
          <p:cNvSpPr/>
          <p:nvPr/>
        </p:nvSpPr>
        <p:spPr>
          <a:xfrm>
            <a:off x="7445693" y="3881125"/>
            <a:ext cx="197841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  </a:t>
            </a:r>
          </a:p>
        </p:txBody>
      </p:sp>
    </p:spTree>
    <p:extLst>
      <p:ext uri="{BB962C8B-B14F-4D97-AF65-F5344CB8AC3E}">
        <p14:creationId xmlns:p14="http://schemas.microsoft.com/office/powerpoint/2010/main" val="3958989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1FE17-3621-9A50-4C4E-CFFFE890C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FA9D8A-30FB-61F8-3ED1-E95503A47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Répondez à la troisième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DFF523-712C-BCBD-15F3-B7EC7018FC8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tableau, puis lancer un débat entre eux pour qu’ils justifient leurs réponses.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576DD8C1-8D74-0822-9EBD-288E8A60ACA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5718206-E953-41FA-5C57-36882D6FDA14}"/>
              </a:ext>
            </a:extLst>
          </p:cNvPr>
          <p:cNvSpPr/>
          <p:nvPr/>
        </p:nvSpPr>
        <p:spPr>
          <a:xfrm>
            <a:off x="467360" y="1097069"/>
            <a:ext cx="1117600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lang="fr-FR" sz="2400" b="1" spc="-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3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Choisissez la bonne réponse.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5D713675-277B-20F0-D2B5-638738BCADB5}"/>
              </a:ext>
            </a:extLst>
          </p:cNvPr>
          <p:cNvSpPr/>
          <p:nvPr/>
        </p:nvSpPr>
        <p:spPr>
          <a:xfrm>
            <a:off x="2767897" y="3881125"/>
            <a:ext cx="197841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7A55CE-8D7D-D430-973C-88B9B2F2D257}"/>
              </a:ext>
            </a:extLst>
          </p:cNvPr>
          <p:cNvSpPr txBox="1"/>
          <p:nvPr/>
        </p:nvSpPr>
        <p:spPr>
          <a:xfrm>
            <a:off x="1377949" y="1999543"/>
            <a:ext cx="8873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La croûte océanique est beaucoup plus épaisse que la croûte continentale. </a:t>
            </a: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5D79DDB8-FB06-053E-8995-AB128BD0E117}"/>
              </a:ext>
            </a:extLst>
          </p:cNvPr>
          <p:cNvSpPr/>
          <p:nvPr/>
        </p:nvSpPr>
        <p:spPr>
          <a:xfrm>
            <a:off x="7445693" y="3881125"/>
            <a:ext cx="197841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  </a:t>
            </a:r>
          </a:p>
        </p:txBody>
      </p:sp>
    </p:spTree>
    <p:extLst>
      <p:ext uri="{BB962C8B-B14F-4D97-AF65-F5344CB8AC3E}">
        <p14:creationId xmlns:p14="http://schemas.microsoft.com/office/powerpoint/2010/main" val="195250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A47DE-749E-710B-CB16-56CC1D614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3364D0-7DF5-D9C8-5202-22DBAA23C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99FD43-9A37-1C15-5077-41D4720099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sz="11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2B2EF592-D6D1-EBD1-31B3-E57ED4F345A2}"/>
              </a:ext>
            </a:extLst>
          </p:cNvPr>
          <p:cNvSpPr/>
          <p:nvPr/>
        </p:nvSpPr>
        <p:spPr>
          <a:xfrm>
            <a:off x="2767897" y="3881125"/>
            <a:ext cx="197841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Vrai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ED37967-222D-6C7A-E0E2-397828A36B22}"/>
              </a:ext>
            </a:extLst>
          </p:cNvPr>
          <p:cNvSpPr txBox="1"/>
          <p:nvPr/>
        </p:nvSpPr>
        <p:spPr>
          <a:xfrm>
            <a:off x="1377949" y="1999543"/>
            <a:ext cx="8873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La croûte océanique est beaucoup plus épaisse que la croûte continentale. </a:t>
            </a: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FA274FD8-5042-F78C-6376-E3124F369898}"/>
              </a:ext>
            </a:extLst>
          </p:cNvPr>
          <p:cNvSpPr/>
          <p:nvPr/>
        </p:nvSpPr>
        <p:spPr>
          <a:xfrm>
            <a:off x="7445693" y="3881125"/>
            <a:ext cx="1978410" cy="878532"/>
          </a:xfrm>
          <a:prstGeom prst="roundRect">
            <a:avLst/>
          </a:prstGeom>
          <a:solidFill>
            <a:srgbClr val="002060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Faux  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B9BEF438-0EFC-308E-E039-2A04D2752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332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78982-4240-21C3-45CB-1C9DAF53D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72421B-9EBF-1492-E8C8-4E7A0A751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Répondez à la quatrième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984AD-10B2-2A71-EAE3-4AD07450C1A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tableau, puis lancer un débat entre eux pour qu’ils justifient leurs réponses.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5686CE30-2844-CC46-0986-F5EDC8C84F6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3AE735-5EDF-E47E-4C06-BCAFDEF11672}"/>
              </a:ext>
            </a:extLst>
          </p:cNvPr>
          <p:cNvSpPr/>
          <p:nvPr/>
        </p:nvSpPr>
        <p:spPr>
          <a:xfrm>
            <a:off x="467360" y="1097069"/>
            <a:ext cx="1117600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lang="fr-FR" sz="2400" b="1" spc="-10" dirty="0">
                <a:solidFill>
                  <a:srgbClr val="231F20"/>
                </a:solidFill>
                <a:latin typeface="Calibri" panose="020F0502020204030204"/>
                <a:cs typeface="Calibri"/>
              </a:rPr>
              <a:t>4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Choisissez la bonne réponse.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7158576-FE04-768F-22C1-61F0EE122F8D}"/>
              </a:ext>
            </a:extLst>
          </p:cNvPr>
          <p:cNvSpPr txBox="1"/>
          <p:nvPr/>
        </p:nvSpPr>
        <p:spPr>
          <a:xfrm>
            <a:off x="881310" y="1820412"/>
            <a:ext cx="10317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La lithosphère est la couche rigide superficielle de la Terre composée de :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80A3F20-9CA1-7A00-0580-7922E8CB8D48}"/>
              </a:ext>
            </a:extLst>
          </p:cNvPr>
          <p:cNvGrpSpPr/>
          <p:nvPr/>
        </p:nvGrpSpPr>
        <p:grpSpPr>
          <a:xfrm>
            <a:off x="3261360" y="2550468"/>
            <a:ext cx="6073140" cy="878532"/>
            <a:chOff x="1940560" y="3881125"/>
            <a:chExt cx="6073140" cy="878532"/>
          </a:xfrm>
        </p:grpSpPr>
        <p:sp>
          <p:nvSpPr>
            <p:cNvPr id="13" name="Rectangle: Rounded Corners 22">
              <a:extLst>
                <a:ext uri="{FF2B5EF4-FFF2-40B4-BE49-F238E27FC236}">
                  <a16:creationId xmlns:a16="http://schemas.microsoft.com/office/drawing/2014/main" id="{6FF4305F-95A9-756B-209C-3D253B1C1B16}"/>
                </a:ext>
              </a:extLst>
            </p:cNvPr>
            <p:cNvSpPr/>
            <p:nvPr/>
          </p:nvSpPr>
          <p:spPr>
            <a:xfrm>
              <a:off x="2706936" y="3881125"/>
              <a:ext cx="5306764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Croûte + manteau inférieur</a:t>
              </a:r>
              <a:r>
                <a:rPr lang="fr-FR" sz="28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</p:txBody>
        </p:sp>
        <p:sp>
          <p:nvSpPr>
            <p:cNvPr id="16" name="Rectangle: Rounded Corners 22">
              <a:extLst>
                <a:ext uri="{FF2B5EF4-FFF2-40B4-BE49-F238E27FC236}">
                  <a16:creationId xmlns:a16="http://schemas.microsoft.com/office/drawing/2014/main" id="{670D6259-EB73-8943-C1C5-E986D1A98658}"/>
                </a:ext>
              </a:extLst>
            </p:cNvPr>
            <p:cNvSpPr/>
            <p:nvPr/>
          </p:nvSpPr>
          <p:spPr>
            <a:xfrm>
              <a:off x="1940560" y="3903272"/>
              <a:ext cx="725464" cy="8563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FFDEFCB-340D-212A-896C-1C97CEFCAADC}"/>
              </a:ext>
            </a:extLst>
          </p:cNvPr>
          <p:cNvGrpSpPr/>
          <p:nvPr/>
        </p:nvGrpSpPr>
        <p:grpSpPr>
          <a:xfrm>
            <a:off x="3261360" y="3868928"/>
            <a:ext cx="6073140" cy="878532"/>
            <a:chOff x="1940560" y="3881125"/>
            <a:chExt cx="6073140" cy="878532"/>
          </a:xfrm>
        </p:grpSpPr>
        <p:sp>
          <p:nvSpPr>
            <p:cNvPr id="19" name="Rectangle: Rounded Corners 22">
              <a:extLst>
                <a:ext uri="{FF2B5EF4-FFF2-40B4-BE49-F238E27FC236}">
                  <a16:creationId xmlns:a16="http://schemas.microsoft.com/office/drawing/2014/main" id="{88BE8AA1-FA39-4183-0F62-1CF0A15F8A3A}"/>
                </a:ext>
              </a:extLst>
            </p:cNvPr>
            <p:cNvSpPr/>
            <p:nvPr/>
          </p:nvSpPr>
          <p:spPr>
            <a:xfrm>
              <a:off x="2706936" y="3881125"/>
              <a:ext cx="5306764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Croûte + manteau supérieur</a:t>
              </a:r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</p:txBody>
        </p:sp>
        <p:sp>
          <p:nvSpPr>
            <p:cNvPr id="20" name="Rectangle: Rounded Corners 22">
              <a:extLst>
                <a:ext uri="{FF2B5EF4-FFF2-40B4-BE49-F238E27FC236}">
                  <a16:creationId xmlns:a16="http://schemas.microsoft.com/office/drawing/2014/main" id="{64971199-4E09-7AC8-C9D4-D2EA7BCAF479}"/>
                </a:ext>
              </a:extLst>
            </p:cNvPr>
            <p:cNvSpPr/>
            <p:nvPr/>
          </p:nvSpPr>
          <p:spPr>
            <a:xfrm>
              <a:off x="1940560" y="3903272"/>
              <a:ext cx="725464" cy="8563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 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22025619-9E9C-5705-A098-044BE3F44DE6}"/>
              </a:ext>
            </a:extLst>
          </p:cNvPr>
          <p:cNvGrpSpPr/>
          <p:nvPr/>
        </p:nvGrpSpPr>
        <p:grpSpPr>
          <a:xfrm>
            <a:off x="3261360" y="5187388"/>
            <a:ext cx="6073140" cy="878532"/>
            <a:chOff x="1940560" y="3881125"/>
            <a:chExt cx="6073140" cy="878532"/>
          </a:xfrm>
        </p:grpSpPr>
        <p:sp>
          <p:nvSpPr>
            <p:cNvPr id="22" name="Rectangle: Rounded Corners 22">
              <a:extLst>
                <a:ext uri="{FF2B5EF4-FFF2-40B4-BE49-F238E27FC236}">
                  <a16:creationId xmlns:a16="http://schemas.microsoft.com/office/drawing/2014/main" id="{63DC30CC-5DEC-CACE-4C71-D652F32A674C}"/>
                </a:ext>
              </a:extLst>
            </p:cNvPr>
            <p:cNvSpPr/>
            <p:nvPr/>
          </p:nvSpPr>
          <p:spPr>
            <a:xfrm>
              <a:off x="2706936" y="3881125"/>
              <a:ext cx="5306764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Noyau + manteau supérieur</a:t>
              </a:r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8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79013B3B-1F11-C3B5-C212-A819AA8F95BB}"/>
                </a:ext>
              </a:extLst>
            </p:cNvPr>
            <p:cNvSpPr/>
            <p:nvPr/>
          </p:nvSpPr>
          <p:spPr>
            <a:xfrm>
              <a:off x="1940560" y="3903272"/>
              <a:ext cx="725464" cy="8563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6771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345B79-9039-CDF4-01E7-4314C6823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BA3FC5-138F-5155-418C-69D24A31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A6FFDC-6357-713C-25FF-F57ADA3A2BE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sz="11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00F1F8-F5BA-8F6F-71B4-486CEAA7758D}"/>
              </a:ext>
            </a:extLst>
          </p:cNvPr>
          <p:cNvSpPr txBox="1"/>
          <p:nvPr/>
        </p:nvSpPr>
        <p:spPr>
          <a:xfrm>
            <a:off x="881310" y="1820412"/>
            <a:ext cx="10317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La lithosphère est la couche rigide superficielle de la Terre composée de :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A25DC46-70D5-84F2-C07C-6E0874353B43}"/>
              </a:ext>
            </a:extLst>
          </p:cNvPr>
          <p:cNvGrpSpPr/>
          <p:nvPr/>
        </p:nvGrpSpPr>
        <p:grpSpPr>
          <a:xfrm>
            <a:off x="3261360" y="2550468"/>
            <a:ext cx="6073140" cy="878532"/>
            <a:chOff x="1940560" y="3881125"/>
            <a:chExt cx="6073140" cy="878532"/>
          </a:xfrm>
        </p:grpSpPr>
        <p:sp>
          <p:nvSpPr>
            <p:cNvPr id="7" name="Rectangle: Rounded Corners 22">
              <a:extLst>
                <a:ext uri="{FF2B5EF4-FFF2-40B4-BE49-F238E27FC236}">
                  <a16:creationId xmlns:a16="http://schemas.microsoft.com/office/drawing/2014/main" id="{EDDF4F3C-88BC-19FC-D2C4-0D7544C70A81}"/>
                </a:ext>
              </a:extLst>
            </p:cNvPr>
            <p:cNvSpPr/>
            <p:nvPr/>
          </p:nvSpPr>
          <p:spPr>
            <a:xfrm>
              <a:off x="2706936" y="3881125"/>
              <a:ext cx="5306764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Croûte + manteau inférieur</a:t>
              </a:r>
              <a:r>
                <a:rPr lang="fr-FR" sz="28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</p:txBody>
        </p:sp>
        <p:sp>
          <p:nvSpPr>
            <p:cNvPr id="8" name="Rectangle: Rounded Corners 22">
              <a:extLst>
                <a:ext uri="{FF2B5EF4-FFF2-40B4-BE49-F238E27FC236}">
                  <a16:creationId xmlns:a16="http://schemas.microsoft.com/office/drawing/2014/main" id="{A38CAF7A-14E6-9340-673D-E818816339FB}"/>
                </a:ext>
              </a:extLst>
            </p:cNvPr>
            <p:cNvSpPr/>
            <p:nvPr/>
          </p:nvSpPr>
          <p:spPr>
            <a:xfrm>
              <a:off x="1940560" y="3903272"/>
              <a:ext cx="725464" cy="8563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</a:t>
              </a: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9335445-B1D6-C550-970A-F3F7D2C4AF9F}"/>
              </a:ext>
            </a:extLst>
          </p:cNvPr>
          <p:cNvGrpSpPr/>
          <p:nvPr/>
        </p:nvGrpSpPr>
        <p:grpSpPr>
          <a:xfrm>
            <a:off x="3261360" y="3868928"/>
            <a:ext cx="6073140" cy="878532"/>
            <a:chOff x="1940560" y="3881125"/>
            <a:chExt cx="6073140" cy="878532"/>
          </a:xfrm>
          <a:solidFill>
            <a:srgbClr val="002060"/>
          </a:solidFill>
        </p:grpSpPr>
        <p:sp>
          <p:nvSpPr>
            <p:cNvPr id="12" name="Rectangle: Rounded Corners 22">
              <a:extLst>
                <a:ext uri="{FF2B5EF4-FFF2-40B4-BE49-F238E27FC236}">
                  <a16:creationId xmlns:a16="http://schemas.microsoft.com/office/drawing/2014/main" id="{2741C852-E7F2-AE2D-18E7-8C7B8EAAB3BF}"/>
                </a:ext>
              </a:extLst>
            </p:cNvPr>
            <p:cNvSpPr/>
            <p:nvPr/>
          </p:nvSpPr>
          <p:spPr>
            <a:xfrm>
              <a:off x="2706936" y="3881125"/>
              <a:ext cx="5306764" cy="878532"/>
            </a:xfrm>
            <a:prstGeom prst="roundRect">
              <a:avLst/>
            </a:prstGeom>
            <a:grpFill/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Croûte + manteau supérieur</a:t>
              </a:r>
              <a:r>
                <a:rPr lang="fr-FR" sz="28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</p:txBody>
        </p:sp>
        <p:sp>
          <p:nvSpPr>
            <p:cNvPr id="13" name="Rectangle: Rounded Corners 22">
              <a:extLst>
                <a:ext uri="{FF2B5EF4-FFF2-40B4-BE49-F238E27FC236}">
                  <a16:creationId xmlns:a16="http://schemas.microsoft.com/office/drawing/2014/main" id="{AF253188-98A3-D442-942F-2D4BD3E1DC97}"/>
                </a:ext>
              </a:extLst>
            </p:cNvPr>
            <p:cNvSpPr/>
            <p:nvPr/>
          </p:nvSpPr>
          <p:spPr>
            <a:xfrm>
              <a:off x="1940560" y="3903272"/>
              <a:ext cx="725464" cy="856385"/>
            </a:xfrm>
            <a:prstGeom prst="roundRect">
              <a:avLst/>
            </a:prstGeom>
            <a:grpFill/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C0E165B-D8BF-2E66-3BC7-1BB9C83ED03B}"/>
              </a:ext>
            </a:extLst>
          </p:cNvPr>
          <p:cNvGrpSpPr/>
          <p:nvPr/>
        </p:nvGrpSpPr>
        <p:grpSpPr>
          <a:xfrm>
            <a:off x="3261360" y="5187388"/>
            <a:ext cx="6073140" cy="878532"/>
            <a:chOff x="1940560" y="3881125"/>
            <a:chExt cx="6073140" cy="878532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0E61841-9F36-E27F-D346-EE523475FAE5}"/>
                </a:ext>
              </a:extLst>
            </p:cNvPr>
            <p:cNvSpPr/>
            <p:nvPr/>
          </p:nvSpPr>
          <p:spPr>
            <a:xfrm>
              <a:off x="2706936" y="3881125"/>
              <a:ext cx="5306764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Noyau + manteau supérieur</a:t>
              </a:r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28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</a:t>
              </a:r>
            </a:p>
          </p:txBody>
        </p:sp>
        <p:sp>
          <p:nvSpPr>
            <p:cNvPr id="24" name="Rectangle: Rounded Corners 22">
              <a:extLst>
                <a:ext uri="{FF2B5EF4-FFF2-40B4-BE49-F238E27FC236}">
                  <a16:creationId xmlns:a16="http://schemas.microsoft.com/office/drawing/2014/main" id="{B251CD36-C963-CD95-FDAC-86280F2C4D14}"/>
                </a:ext>
              </a:extLst>
            </p:cNvPr>
            <p:cNvSpPr/>
            <p:nvPr/>
          </p:nvSpPr>
          <p:spPr>
            <a:xfrm>
              <a:off x="1940560" y="3903272"/>
              <a:ext cx="725464" cy="856385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noProof="0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 </a:t>
              </a:r>
            </a:p>
          </p:txBody>
        </p:sp>
      </p:grpSp>
      <p:pic>
        <p:nvPicPr>
          <p:cNvPr id="25" name="Image 8">
            <a:extLst>
              <a:ext uri="{FF2B5EF4-FFF2-40B4-BE49-F238E27FC236}">
                <a16:creationId xmlns:a16="http://schemas.microsoft.com/office/drawing/2014/main" id="{9F6A786D-028C-9DAB-ED5C-695B7CF7C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45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B1CAA-E4E2-B330-3964-C488DF9D3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F6EC71-9100-A93B-98C2-05905FF82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Répondez à la dernière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5811DD4-B982-3EE3-BE5A-154F1AEE3A9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1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passer au tableau, puis lancer un débat entre eux pour qu’ils justifient leurs réponses.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C29913A1-E5F8-9488-F5B1-760FA6E17A93}"/>
              </a:ext>
            </a:extLst>
          </p:cNvPr>
          <p:cNvSpPr/>
          <p:nvPr/>
        </p:nvSpPr>
        <p:spPr>
          <a:xfrm>
            <a:off x="784972" y="1235199"/>
            <a:ext cx="10969055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lang="fr-FR" sz="2400" b="1" dirty="0"/>
              <a:t>5. Citez les types de roches présents dans la nature.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F2E64E7-4BA8-5CB9-3006-9A0BAAFC8BDB}"/>
              </a:ext>
            </a:extLst>
          </p:cNvPr>
          <p:cNvSpPr txBox="1"/>
          <p:nvPr/>
        </p:nvSpPr>
        <p:spPr>
          <a:xfrm>
            <a:off x="1012212" y="2216990"/>
            <a:ext cx="9398613" cy="2201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A6B2EDC3-9865-708D-15F4-DC044F0AA2D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972" y="201859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437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813CB-C75C-44C9-013F-2DC66AB00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3E19-7BE9-E76F-6A43-8E623688D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10" y="289713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Il existe dans la nature trois grands types de roches qui sont: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79BE5A-8944-106D-36F2-D691B892DC7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87614" y="696871"/>
            <a:ext cx="10612055" cy="306086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endParaRPr lang="fr-FR" sz="11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FF110E1-51F1-E34E-E219-F61DE3A4BEA0}"/>
              </a:ext>
            </a:extLst>
          </p:cNvPr>
          <p:cNvSpPr/>
          <p:nvPr/>
        </p:nvSpPr>
        <p:spPr>
          <a:xfrm>
            <a:off x="784972" y="1235199"/>
            <a:ext cx="10969055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lang="fr-FR" sz="2400" b="1" dirty="0"/>
              <a:t>Types de roches présents dans la nature.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43297B8-C518-9570-1BA7-45C4ED424DD2}"/>
              </a:ext>
            </a:extLst>
          </p:cNvPr>
          <p:cNvSpPr txBox="1"/>
          <p:nvPr/>
        </p:nvSpPr>
        <p:spPr>
          <a:xfrm>
            <a:off x="1012212" y="2216990"/>
            <a:ext cx="9398613" cy="2201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 </a:t>
            </a:r>
            <a:r>
              <a:rPr lang="fr-FR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…………………………….…………………………….  </a:t>
            </a:r>
            <a:endParaRPr lang="fr-MA" sz="2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D9B2FD0-9F5F-4117-9A5D-510F071E52C2}"/>
              </a:ext>
            </a:extLst>
          </p:cNvPr>
          <p:cNvSpPr txBox="1"/>
          <p:nvPr/>
        </p:nvSpPr>
        <p:spPr>
          <a:xfrm>
            <a:off x="3535203" y="3180497"/>
            <a:ext cx="7621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roches métamorphiques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الصخور المتحولة</a:t>
            </a:r>
            <a:endParaRPr lang="fr-MA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0849798-B432-7286-5FF5-8D418ADBD905}"/>
              </a:ext>
            </a:extLst>
          </p:cNvPr>
          <p:cNvSpPr txBox="1"/>
          <p:nvPr/>
        </p:nvSpPr>
        <p:spPr>
          <a:xfrm>
            <a:off x="3535203" y="2473312"/>
            <a:ext cx="5888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roches magmatiques </a:t>
            </a:r>
            <a:r>
              <a:rPr lang="a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الصخور الصهارية</a:t>
            </a:r>
            <a:endParaRPr lang="fr-MA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F41326-542C-B2C3-723E-C119F75054E2}"/>
              </a:ext>
            </a:extLst>
          </p:cNvPr>
          <p:cNvSpPr txBox="1"/>
          <p:nvPr/>
        </p:nvSpPr>
        <p:spPr>
          <a:xfrm>
            <a:off x="3535203" y="3859494"/>
            <a:ext cx="5888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roches sédimentaires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الصخور الرسوبية</a:t>
            </a:r>
            <a:endParaRPr lang="fr-MA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9818589C-C29A-4257-0669-E517897CB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8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5B6DD-E5F6-B158-D578-810B1915E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8B93B9-0BBC-80FE-BE52-750F0F427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809" y="201221"/>
            <a:ext cx="11018812" cy="572505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Lire le dialogue.</a:t>
            </a:r>
          </a:p>
        </p:txBody>
      </p:sp>
      <p:sp>
        <p:nvSpPr>
          <p:cNvPr id="4" name="Google Shape;710;p28">
            <a:extLst>
              <a:ext uri="{FF2B5EF4-FFF2-40B4-BE49-F238E27FC236}">
                <a16:creationId xmlns:a16="http://schemas.microsoft.com/office/drawing/2014/main" id="{5FA4CDAF-F4F5-0817-282C-8F1666B19FF6}"/>
              </a:ext>
            </a:extLst>
          </p:cNvPr>
          <p:cNvSpPr txBox="1">
            <a:spLocks/>
          </p:cNvSpPr>
          <p:nvPr/>
        </p:nvSpPr>
        <p:spPr>
          <a:xfrm>
            <a:off x="747809" y="695656"/>
            <a:ext cx="11018812" cy="203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  <a:defRPr sz="105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lvl="0">
              <a:spcBef>
                <a:spcPts val="0"/>
              </a:spcBef>
              <a:buClr>
                <a:srgbClr val="000000"/>
              </a:buClr>
              <a:defRPr/>
            </a:pPr>
            <a:r>
              <a:rPr lang="fr-FR" kern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Accepter toutes les réponses des élèves pour faire émerger leurs représentations initiales.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AEBA977-BA26-8DE0-FA85-B494221968EE}"/>
              </a:ext>
            </a:extLst>
          </p:cNvPr>
          <p:cNvGrpSpPr/>
          <p:nvPr/>
        </p:nvGrpSpPr>
        <p:grpSpPr>
          <a:xfrm>
            <a:off x="85070" y="1435711"/>
            <a:ext cx="11156249" cy="4726633"/>
            <a:chOff x="1444942" y="1566573"/>
            <a:chExt cx="6012280" cy="2416273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921D2380-45CF-82F1-222C-649A90464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8721" y="1566573"/>
              <a:ext cx="4111213" cy="2416273"/>
            </a:xfrm>
            <a:prstGeom prst="rect">
              <a:avLst/>
            </a:prstGeom>
          </p:spPr>
        </p:pic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7E127515-A39B-F6C3-3D30-F6A95210E239}"/>
                </a:ext>
              </a:extLst>
            </p:cNvPr>
            <p:cNvGrpSpPr/>
            <p:nvPr/>
          </p:nvGrpSpPr>
          <p:grpSpPr>
            <a:xfrm flipH="1">
              <a:off x="1444942" y="1657814"/>
              <a:ext cx="6012280" cy="1849512"/>
              <a:chOff x="-6831098" y="2300256"/>
              <a:chExt cx="6012280" cy="1849512"/>
            </a:xfrm>
          </p:grpSpPr>
          <p:sp>
            <p:nvSpPr>
              <p:cNvPr id="17" name="Bulle narrative : rectangle à coins arrondis 16">
                <a:extLst>
                  <a:ext uri="{FF2B5EF4-FFF2-40B4-BE49-F238E27FC236}">
                    <a16:creationId xmlns:a16="http://schemas.microsoft.com/office/drawing/2014/main" id="{7BC02F7A-4427-7E5C-BAE0-385BDE830A7D}"/>
                  </a:ext>
                </a:extLst>
              </p:cNvPr>
              <p:cNvSpPr/>
              <p:nvPr/>
            </p:nvSpPr>
            <p:spPr>
              <a:xfrm>
                <a:off x="-6831098" y="3752158"/>
                <a:ext cx="1361249" cy="395831"/>
              </a:xfrm>
              <a:prstGeom prst="wedgeRoundRectCallout">
                <a:avLst>
                  <a:gd name="adj1" fmla="val 40978"/>
                  <a:gd name="adj2" fmla="val -129222"/>
                  <a:gd name="adj3" fmla="val 16667"/>
                </a:avLst>
              </a:prstGeom>
              <a:solidFill>
                <a:srgbClr val="F79646">
                  <a:lumMod val="40000"/>
                  <a:lumOff val="6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76C15999-4C79-DA53-1948-FC61F42A90A2}"/>
                  </a:ext>
                </a:extLst>
              </p:cNvPr>
              <p:cNvSpPr txBox="1"/>
              <p:nvPr/>
            </p:nvSpPr>
            <p:spPr>
              <a:xfrm>
                <a:off x="-6831097" y="3787894"/>
                <a:ext cx="1361248" cy="361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</a:rPr>
                  <a:t>Nous allons faire un TP pour les identifier.</a:t>
                </a:r>
              </a:p>
            </p:txBody>
          </p:sp>
          <p:sp>
            <p:nvSpPr>
              <p:cNvPr id="19" name="Bulle narrative : rectangle à coins arrondis 18">
                <a:extLst>
                  <a:ext uri="{FF2B5EF4-FFF2-40B4-BE49-F238E27FC236}">
                    <a16:creationId xmlns:a16="http://schemas.microsoft.com/office/drawing/2014/main" id="{A9BFE272-4DD7-D17C-DF9D-2620E6240285}"/>
                  </a:ext>
                </a:extLst>
              </p:cNvPr>
              <p:cNvSpPr/>
              <p:nvPr/>
            </p:nvSpPr>
            <p:spPr>
              <a:xfrm>
                <a:off x="-3494652" y="2300256"/>
                <a:ext cx="1506311" cy="395138"/>
              </a:xfrm>
              <a:prstGeom prst="wedgeRoundRectCallout">
                <a:avLst>
                  <a:gd name="adj1" fmla="val -74841"/>
                  <a:gd name="adj2" fmla="val 74813"/>
                  <a:gd name="adj3" fmla="val 16667"/>
                </a:avLst>
              </a:prstGeom>
              <a:solidFill>
                <a:srgbClr val="F79646">
                  <a:lumMod val="40000"/>
                  <a:lumOff val="6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7897C395-796C-9FC7-5F14-F835FDAC1396}"/>
                  </a:ext>
                </a:extLst>
              </p:cNvPr>
              <p:cNvSpPr txBox="1"/>
              <p:nvPr/>
            </p:nvSpPr>
            <p:spPr>
              <a:xfrm>
                <a:off x="-3576616" y="2316888"/>
                <a:ext cx="1670239" cy="361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</a:rPr>
                  <a:t>Nous avons devant nous plusieurs types de roches.</a:t>
                </a:r>
              </a:p>
            </p:txBody>
          </p:sp>
          <p:sp>
            <p:nvSpPr>
              <p:cNvPr id="21" name="Bulle narrative : rectangle à coins arrondis 20">
                <a:extLst>
                  <a:ext uri="{FF2B5EF4-FFF2-40B4-BE49-F238E27FC236}">
                    <a16:creationId xmlns:a16="http://schemas.microsoft.com/office/drawing/2014/main" id="{621801D9-02B8-CF07-1288-448FE105002F}"/>
                  </a:ext>
                </a:extLst>
              </p:cNvPr>
              <p:cNvSpPr/>
              <p:nvPr/>
            </p:nvSpPr>
            <p:spPr>
              <a:xfrm>
                <a:off x="-2362751" y="3573693"/>
                <a:ext cx="1428463" cy="395138"/>
              </a:xfrm>
              <a:prstGeom prst="wedgeRoundRectCallout">
                <a:avLst>
                  <a:gd name="adj1" fmla="val -64978"/>
                  <a:gd name="adj2" fmla="val -92106"/>
                  <a:gd name="adj3" fmla="val 16667"/>
                </a:avLst>
              </a:prstGeom>
              <a:solidFill>
                <a:srgbClr val="F79646">
                  <a:lumMod val="40000"/>
                  <a:lumOff val="6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6380CC1A-FAF3-D229-2DD4-99989AF7489E}"/>
                  </a:ext>
                </a:extLst>
              </p:cNvPr>
              <p:cNvSpPr txBox="1"/>
              <p:nvPr/>
            </p:nvSpPr>
            <p:spPr>
              <a:xfrm>
                <a:off x="-2489057" y="3592149"/>
                <a:ext cx="1670239" cy="361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libri"/>
                  </a:rPr>
                  <a:t>Comment peut-on reconnaître leurs types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359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645212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E7406-468E-FBD5-B2B0-975BE3FE0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85E189-108C-FF13-DD30-D94810DD8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À la fin de cette séance, vous serez capables de :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37A82EB-3A87-E169-1CA7-90FD1DFD3E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0" y="1841242"/>
            <a:ext cx="8582025" cy="819150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sz="2800" b="1" dirty="0">
                <a:solidFill>
                  <a:schemeClr val="accent1"/>
                </a:solidFill>
              </a:rPr>
              <a:t>Déterminer le type d’une roche en se basant sur ses caractéristiques.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3509935-71F2-E12E-D05A-E453E0E355F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7F489F-026C-B5EE-588B-A6B353522553}"/>
              </a:ext>
            </a:extLst>
          </p:cNvPr>
          <p:cNvSpPr txBox="1"/>
          <p:nvPr/>
        </p:nvSpPr>
        <p:spPr>
          <a:xfrm>
            <a:off x="3429000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6A2F5F-D223-109E-97C7-5285D36E26D4}"/>
              </a:ext>
            </a:extLst>
          </p:cNvPr>
          <p:cNvSpPr txBox="1"/>
          <p:nvPr/>
        </p:nvSpPr>
        <p:spPr>
          <a:xfrm>
            <a:off x="6962775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Mars 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FEA4A92-29F6-F31E-251E-50D7E8A03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87" y="3299913"/>
            <a:ext cx="3220854" cy="2678483"/>
          </a:xfrm>
          <a:prstGeom prst="rect">
            <a:avLst/>
          </a:prstGeom>
        </p:spPr>
      </p:pic>
      <p:pic>
        <p:nvPicPr>
          <p:cNvPr id="3" name="Picture 3" descr="Fossile roche sédimentaire et coquillage | Selency">
            <a:extLst>
              <a:ext uri="{FF2B5EF4-FFF2-40B4-BE49-F238E27FC236}">
                <a16:creationId xmlns:a16="http://schemas.microsoft.com/office/drawing/2014/main" id="{5598D79B-4070-2617-9C50-FE063AC4E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011" y="3312943"/>
            <a:ext cx="2299801" cy="229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granite | GDT">
            <a:extLst>
              <a:ext uri="{FF2B5EF4-FFF2-40B4-BE49-F238E27FC236}">
                <a16:creationId xmlns:a16="http://schemas.microsoft.com/office/drawing/2014/main" id="{09659E62-D3BF-34E3-1118-8B851E896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772" y="3429000"/>
            <a:ext cx="3302730" cy="22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B788E43-7137-0E87-191E-E9078DF347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147" y="3465510"/>
            <a:ext cx="3220853" cy="214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31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0CE94-3E70-288F-A4A2-F757F19B6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513875-5F45-D609-F850-5028E65BF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0AE916-08B9-4CB8-FC92-1504A47ECF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0" y="1841242"/>
            <a:ext cx="8582025" cy="81915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fr-FR" sz="6000" b="1" dirty="0">
                <a:solidFill>
                  <a:schemeClr val="accent1"/>
                </a:solidFill>
              </a:rPr>
              <a:t>Type d’une roche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F533C7D-B22F-7E68-330C-C93B5809CC7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337A650-B497-7CB5-787A-27D203D87C38}"/>
              </a:ext>
            </a:extLst>
          </p:cNvPr>
          <p:cNvSpPr txBox="1"/>
          <p:nvPr/>
        </p:nvSpPr>
        <p:spPr>
          <a:xfrm>
            <a:off x="3429000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452DA01-003F-DD97-79AB-44FF5C27617F}"/>
              </a:ext>
            </a:extLst>
          </p:cNvPr>
          <p:cNvSpPr txBox="1"/>
          <p:nvPr/>
        </p:nvSpPr>
        <p:spPr>
          <a:xfrm>
            <a:off x="6962775" y="5778341"/>
            <a:ext cx="1228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Mars 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9B35043-32C7-ED9E-B518-6F1673BD9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87" y="3299913"/>
            <a:ext cx="3220854" cy="2678483"/>
          </a:xfrm>
          <a:prstGeom prst="rect">
            <a:avLst/>
          </a:prstGeom>
        </p:spPr>
      </p:pic>
      <p:pic>
        <p:nvPicPr>
          <p:cNvPr id="3" name="Picture 3" descr="Fossile roche sédimentaire et coquillage | Selency">
            <a:extLst>
              <a:ext uri="{FF2B5EF4-FFF2-40B4-BE49-F238E27FC236}">
                <a16:creationId xmlns:a16="http://schemas.microsoft.com/office/drawing/2014/main" id="{00498A3E-D8E3-9853-0119-15B16D22C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011" y="3312943"/>
            <a:ext cx="2299801" cy="229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granite | GDT">
            <a:extLst>
              <a:ext uri="{FF2B5EF4-FFF2-40B4-BE49-F238E27FC236}">
                <a16:creationId xmlns:a16="http://schemas.microsoft.com/office/drawing/2014/main" id="{2FCC2D94-C4B9-5C21-F076-3F8D993AA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772" y="3429000"/>
            <a:ext cx="3302730" cy="220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9260FB-0B76-B4C3-9864-6A35A09E9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147" y="3465510"/>
            <a:ext cx="3220853" cy="214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66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E2B7FC-9486-E269-E4D6-1D3C1B1C4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Nous allons d’abord revoir les différents types de roches.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B4A340A-8121-F6C1-467E-59BA708712B2}"/>
              </a:ext>
            </a:extLst>
          </p:cNvPr>
          <p:cNvSpPr txBox="1"/>
          <p:nvPr/>
        </p:nvSpPr>
        <p:spPr>
          <a:xfrm>
            <a:off x="262096" y="1146611"/>
            <a:ext cx="4600662" cy="436189"/>
          </a:xfrm>
          <a:prstGeom prst="roundRect">
            <a:avLst>
              <a:gd name="adj" fmla="val 4505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000" dirty="0"/>
              <a:t>Les différents types de roches</a:t>
            </a:r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Espace réservé du contenu 7">
            <a:extLst>
              <a:ext uri="{FF2B5EF4-FFF2-40B4-BE49-F238E27FC236}">
                <a16:creationId xmlns:a16="http://schemas.microsoft.com/office/drawing/2014/main" id="{3B5A0AB8-C8EB-B672-65E9-01C1852788A0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6" name="Google Shape;289;p51">
            <a:extLst>
              <a:ext uri="{FF2B5EF4-FFF2-40B4-BE49-F238E27FC236}">
                <a16:creationId xmlns:a16="http://schemas.microsoft.com/office/drawing/2014/main" id="{A9E19117-A3CE-2730-CA08-D8684CD45CB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F1068E8-F650-4F26-AC06-171738E9B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080" y="4323353"/>
            <a:ext cx="9149839" cy="1685835"/>
          </a:xfrm>
          <a:prstGeom prst="rect">
            <a:avLst/>
          </a:prstGeom>
        </p:spPr>
      </p:pic>
      <p:sp>
        <p:nvSpPr>
          <p:cNvPr id="15" name="object 55">
            <a:extLst>
              <a:ext uri="{FF2B5EF4-FFF2-40B4-BE49-F238E27FC236}">
                <a16:creationId xmlns:a16="http://schemas.microsoft.com/office/drawing/2014/main" id="{A688A500-F55D-6565-D461-4666C34A4C3C}"/>
              </a:ext>
            </a:extLst>
          </p:cNvPr>
          <p:cNvSpPr/>
          <p:nvPr/>
        </p:nvSpPr>
        <p:spPr>
          <a:xfrm>
            <a:off x="3449131" y="2062122"/>
            <a:ext cx="4622793" cy="563696"/>
          </a:xfrm>
          <a:custGeom>
            <a:avLst/>
            <a:gdLst/>
            <a:ahLst/>
            <a:cxnLst/>
            <a:rect l="l" t="t" r="r" b="b"/>
            <a:pathLst>
              <a:path w="2496820" h="307975">
                <a:moveTo>
                  <a:pt x="2457983" y="0"/>
                </a:moveTo>
                <a:lnTo>
                  <a:pt x="34582" y="0"/>
                </a:lnTo>
                <a:lnTo>
                  <a:pt x="21084" y="2726"/>
                </a:lnTo>
                <a:lnTo>
                  <a:pt x="10080" y="10161"/>
                </a:lnTo>
                <a:lnTo>
                  <a:pt x="2681" y="21190"/>
                </a:lnTo>
                <a:lnTo>
                  <a:pt x="0" y="34696"/>
                </a:lnTo>
                <a:lnTo>
                  <a:pt x="787" y="272897"/>
                </a:lnTo>
                <a:lnTo>
                  <a:pt x="3558" y="286403"/>
                </a:lnTo>
                <a:lnTo>
                  <a:pt x="11029" y="297432"/>
                </a:lnTo>
                <a:lnTo>
                  <a:pt x="22082" y="304867"/>
                </a:lnTo>
                <a:lnTo>
                  <a:pt x="35598" y="307594"/>
                </a:lnTo>
                <a:lnTo>
                  <a:pt x="2462631" y="307594"/>
                </a:lnTo>
                <a:lnTo>
                  <a:pt x="2476097" y="304867"/>
                </a:lnTo>
                <a:lnTo>
                  <a:pt x="2487015" y="297434"/>
                </a:lnTo>
                <a:lnTo>
                  <a:pt x="2494285" y="286409"/>
                </a:lnTo>
                <a:lnTo>
                  <a:pt x="2496807" y="272910"/>
                </a:lnTo>
                <a:lnTo>
                  <a:pt x="2493213" y="34696"/>
                </a:lnTo>
                <a:lnTo>
                  <a:pt x="2490280" y="21190"/>
                </a:lnTo>
                <a:lnTo>
                  <a:pt x="2482675" y="10161"/>
                </a:lnTo>
                <a:lnTo>
                  <a:pt x="2471531" y="2726"/>
                </a:lnTo>
                <a:lnTo>
                  <a:pt x="2457983" y="0"/>
                </a:lnTo>
                <a:close/>
              </a:path>
            </a:pathLst>
          </a:custGeom>
          <a:solidFill>
            <a:srgbClr val="E2D2D7"/>
          </a:solidFill>
          <a:ln>
            <a:solidFill>
              <a:srgbClr val="A56E83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DA3B968D-BE2E-CE27-8BD2-77B6860695DB}"/>
              </a:ext>
            </a:extLst>
          </p:cNvPr>
          <p:cNvSpPr/>
          <p:nvPr/>
        </p:nvSpPr>
        <p:spPr>
          <a:xfrm>
            <a:off x="1758950" y="3339488"/>
            <a:ext cx="2590034" cy="653392"/>
          </a:xfrm>
          <a:custGeom>
            <a:avLst/>
            <a:gdLst/>
            <a:ahLst/>
            <a:cxnLst/>
            <a:rect l="l" t="t" r="r" b="b"/>
            <a:pathLst>
              <a:path w="1398904" h="281939">
                <a:moveTo>
                  <a:pt x="1361351" y="0"/>
                </a:moveTo>
                <a:lnTo>
                  <a:pt x="1393524" y="21190"/>
                </a:lnTo>
                <a:lnTo>
                  <a:pt x="1398333" y="247180"/>
                </a:lnTo>
                <a:lnTo>
                  <a:pt x="1395731" y="260686"/>
                </a:lnTo>
                <a:lnTo>
                  <a:pt x="1388397" y="271714"/>
                </a:lnTo>
                <a:lnTo>
                  <a:pt x="1377436" y="279150"/>
                </a:lnTo>
                <a:lnTo>
                  <a:pt x="1363954" y="281876"/>
                </a:lnTo>
                <a:lnTo>
                  <a:pt x="35204" y="281876"/>
                </a:lnTo>
                <a:lnTo>
                  <a:pt x="3186" y="260686"/>
                </a:lnTo>
                <a:lnTo>
                  <a:pt x="0" y="34696"/>
                </a:lnTo>
                <a:lnTo>
                  <a:pt x="2700" y="21190"/>
                </a:lnTo>
                <a:lnTo>
                  <a:pt x="10115" y="10161"/>
                </a:lnTo>
                <a:lnTo>
                  <a:pt x="21131" y="2726"/>
                </a:lnTo>
                <a:lnTo>
                  <a:pt x="34632" y="0"/>
                </a:lnTo>
                <a:lnTo>
                  <a:pt x="1361351" y="0"/>
                </a:lnTo>
                <a:close/>
              </a:path>
            </a:pathLst>
          </a:custGeom>
          <a:solidFill>
            <a:srgbClr val="E2D2D7"/>
          </a:solidFill>
          <a:ln w="6121">
            <a:solidFill>
              <a:srgbClr val="A56D82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object 60">
            <a:extLst>
              <a:ext uri="{FF2B5EF4-FFF2-40B4-BE49-F238E27FC236}">
                <a16:creationId xmlns:a16="http://schemas.microsoft.com/office/drawing/2014/main" id="{6075881C-8004-7B33-C8B6-33D759CADF4D}"/>
              </a:ext>
            </a:extLst>
          </p:cNvPr>
          <p:cNvSpPr/>
          <p:nvPr/>
        </p:nvSpPr>
        <p:spPr>
          <a:xfrm>
            <a:off x="4601682" y="3339488"/>
            <a:ext cx="2590034" cy="653392"/>
          </a:xfrm>
          <a:custGeom>
            <a:avLst/>
            <a:gdLst/>
            <a:ahLst/>
            <a:cxnLst/>
            <a:rect l="l" t="t" r="r" b="b"/>
            <a:pathLst>
              <a:path w="1398904" h="281939">
                <a:moveTo>
                  <a:pt x="1361351" y="0"/>
                </a:moveTo>
                <a:lnTo>
                  <a:pt x="1393524" y="21190"/>
                </a:lnTo>
                <a:lnTo>
                  <a:pt x="1398333" y="247180"/>
                </a:lnTo>
                <a:lnTo>
                  <a:pt x="1395731" y="260686"/>
                </a:lnTo>
                <a:lnTo>
                  <a:pt x="1388397" y="271714"/>
                </a:lnTo>
                <a:lnTo>
                  <a:pt x="1377436" y="279150"/>
                </a:lnTo>
                <a:lnTo>
                  <a:pt x="1363954" y="281876"/>
                </a:lnTo>
                <a:lnTo>
                  <a:pt x="35204" y="281876"/>
                </a:lnTo>
                <a:lnTo>
                  <a:pt x="3186" y="260686"/>
                </a:lnTo>
                <a:lnTo>
                  <a:pt x="0" y="34696"/>
                </a:lnTo>
                <a:lnTo>
                  <a:pt x="2700" y="21190"/>
                </a:lnTo>
                <a:lnTo>
                  <a:pt x="10115" y="10161"/>
                </a:lnTo>
                <a:lnTo>
                  <a:pt x="21131" y="2726"/>
                </a:lnTo>
                <a:lnTo>
                  <a:pt x="34632" y="0"/>
                </a:lnTo>
                <a:lnTo>
                  <a:pt x="1361351" y="0"/>
                </a:lnTo>
                <a:close/>
              </a:path>
            </a:pathLst>
          </a:custGeom>
          <a:solidFill>
            <a:srgbClr val="E2D2D7"/>
          </a:solidFill>
          <a:ln w="6121">
            <a:solidFill>
              <a:srgbClr val="A56D82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object 61">
            <a:extLst>
              <a:ext uri="{FF2B5EF4-FFF2-40B4-BE49-F238E27FC236}">
                <a16:creationId xmlns:a16="http://schemas.microsoft.com/office/drawing/2014/main" id="{E1EC754C-89ED-C4E3-4B78-F2BC0983B5EC}"/>
              </a:ext>
            </a:extLst>
          </p:cNvPr>
          <p:cNvSpPr/>
          <p:nvPr/>
        </p:nvSpPr>
        <p:spPr>
          <a:xfrm>
            <a:off x="7453328" y="3339488"/>
            <a:ext cx="2655872" cy="653392"/>
          </a:xfrm>
          <a:custGeom>
            <a:avLst/>
            <a:gdLst/>
            <a:ahLst/>
            <a:cxnLst/>
            <a:rect l="l" t="t" r="r" b="b"/>
            <a:pathLst>
              <a:path w="1434465" h="281939">
                <a:moveTo>
                  <a:pt x="1396834" y="0"/>
                </a:moveTo>
                <a:lnTo>
                  <a:pt x="34620" y="0"/>
                </a:lnTo>
                <a:lnTo>
                  <a:pt x="21120" y="2726"/>
                </a:lnTo>
                <a:lnTo>
                  <a:pt x="10109" y="10161"/>
                </a:lnTo>
                <a:lnTo>
                  <a:pt x="2698" y="21190"/>
                </a:lnTo>
                <a:lnTo>
                  <a:pt x="0" y="34696"/>
                </a:lnTo>
                <a:lnTo>
                  <a:pt x="431" y="247180"/>
                </a:lnTo>
                <a:lnTo>
                  <a:pt x="3191" y="260686"/>
                </a:lnTo>
                <a:lnTo>
                  <a:pt x="10650" y="271714"/>
                </a:lnTo>
                <a:lnTo>
                  <a:pt x="21693" y="279150"/>
                </a:lnTo>
                <a:lnTo>
                  <a:pt x="35204" y="281876"/>
                </a:lnTo>
                <a:lnTo>
                  <a:pt x="1399501" y="281876"/>
                </a:lnTo>
                <a:lnTo>
                  <a:pt x="1412983" y="279150"/>
                </a:lnTo>
                <a:lnTo>
                  <a:pt x="1423944" y="271714"/>
                </a:lnTo>
                <a:lnTo>
                  <a:pt x="1431279" y="260686"/>
                </a:lnTo>
                <a:lnTo>
                  <a:pt x="1433880" y="247180"/>
                </a:lnTo>
                <a:lnTo>
                  <a:pt x="1431861" y="34696"/>
                </a:lnTo>
                <a:lnTo>
                  <a:pt x="1429008" y="21190"/>
                </a:lnTo>
                <a:lnTo>
                  <a:pt x="1421468" y="10161"/>
                </a:lnTo>
                <a:lnTo>
                  <a:pt x="1410367" y="2726"/>
                </a:lnTo>
                <a:lnTo>
                  <a:pt x="1396834" y="0"/>
                </a:lnTo>
                <a:close/>
              </a:path>
            </a:pathLst>
          </a:custGeom>
          <a:solidFill>
            <a:srgbClr val="E2D2D7"/>
          </a:solidFill>
          <a:ln>
            <a:solidFill>
              <a:srgbClr val="A56E83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object 77">
            <a:extLst>
              <a:ext uri="{FF2B5EF4-FFF2-40B4-BE49-F238E27FC236}">
                <a16:creationId xmlns:a16="http://schemas.microsoft.com/office/drawing/2014/main" id="{48BC0AC0-4C57-5019-2685-B787EB0969CD}"/>
              </a:ext>
            </a:extLst>
          </p:cNvPr>
          <p:cNvSpPr txBox="1"/>
          <p:nvPr/>
        </p:nvSpPr>
        <p:spPr>
          <a:xfrm>
            <a:off x="3750694" y="2168555"/>
            <a:ext cx="401966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fr-FR" sz="2400" b="1" kern="0" spc="-10" dirty="0">
                <a:solidFill>
                  <a:srgbClr val="231F20"/>
                </a:solidFill>
                <a:latin typeface="Calibri"/>
                <a:cs typeface="Calibri"/>
              </a:rPr>
              <a:t>Types</a:t>
            </a:r>
            <a:r>
              <a:rPr sz="2400" b="1" kern="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400" b="1" kern="0" dirty="0">
                <a:solidFill>
                  <a:srgbClr val="231F20"/>
                </a:solidFill>
                <a:latin typeface="Calibri"/>
                <a:cs typeface="Calibri"/>
              </a:rPr>
              <a:t>de</a:t>
            </a:r>
            <a:r>
              <a:rPr sz="2400" b="1" kern="0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400" b="1" kern="0" dirty="0">
                <a:solidFill>
                  <a:srgbClr val="231F20"/>
                </a:solidFill>
                <a:latin typeface="Calibri"/>
                <a:cs typeface="Calibri"/>
              </a:rPr>
              <a:t>roches</a:t>
            </a:r>
            <a:r>
              <a:rPr sz="2400" b="1" kern="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400" b="1" kern="0" dirty="0">
                <a:solidFill>
                  <a:srgbClr val="231F20"/>
                </a:solidFill>
                <a:latin typeface="Calibri"/>
                <a:cs typeface="Calibri"/>
              </a:rPr>
              <a:t>dans</a:t>
            </a:r>
            <a:r>
              <a:rPr sz="2400" b="1" kern="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400" b="1" kern="0" dirty="0">
                <a:solidFill>
                  <a:srgbClr val="231F20"/>
                </a:solidFill>
                <a:latin typeface="Calibri"/>
                <a:cs typeface="Calibri"/>
              </a:rPr>
              <a:t>la</a:t>
            </a:r>
            <a:r>
              <a:rPr sz="2400" b="1" kern="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400" b="1" kern="0" spc="-10" dirty="0">
                <a:solidFill>
                  <a:srgbClr val="231F20"/>
                </a:solidFill>
                <a:latin typeface="Calibri"/>
                <a:cs typeface="Calibri"/>
              </a:rPr>
              <a:t>nature</a:t>
            </a:r>
            <a:endParaRPr sz="24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3" name="object 78">
            <a:extLst>
              <a:ext uri="{FF2B5EF4-FFF2-40B4-BE49-F238E27FC236}">
                <a16:creationId xmlns:a16="http://schemas.microsoft.com/office/drawing/2014/main" id="{2EEB41B2-0588-B508-3E70-356A23E185C7}"/>
              </a:ext>
            </a:extLst>
          </p:cNvPr>
          <p:cNvSpPr txBox="1"/>
          <p:nvPr/>
        </p:nvSpPr>
        <p:spPr>
          <a:xfrm>
            <a:off x="1970947" y="3481258"/>
            <a:ext cx="21738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000" b="1" kern="0" dirty="0">
                <a:solidFill>
                  <a:srgbClr val="231F20"/>
                </a:solidFill>
                <a:latin typeface="Calibri"/>
                <a:cs typeface="Calibri"/>
              </a:rPr>
              <a:t>Roche</a:t>
            </a:r>
            <a:r>
              <a:rPr sz="2000" b="1" kern="0" spc="-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000" b="1" kern="0" spc="-10" dirty="0">
                <a:solidFill>
                  <a:srgbClr val="231F20"/>
                </a:solidFill>
                <a:latin typeface="Calibri"/>
                <a:cs typeface="Calibri"/>
              </a:rPr>
              <a:t>sédimentaire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4" name="object 80">
            <a:extLst>
              <a:ext uri="{FF2B5EF4-FFF2-40B4-BE49-F238E27FC236}">
                <a16:creationId xmlns:a16="http://schemas.microsoft.com/office/drawing/2014/main" id="{B8417C84-4783-71DD-A79C-7F65CFECFCA7}"/>
              </a:ext>
            </a:extLst>
          </p:cNvPr>
          <p:cNvSpPr txBox="1"/>
          <p:nvPr/>
        </p:nvSpPr>
        <p:spPr>
          <a:xfrm>
            <a:off x="4862758" y="3456862"/>
            <a:ext cx="211858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000" b="1" kern="0" dirty="0">
                <a:solidFill>
                  <a:srgbClr val="231F20"/>
                </a:solidFill>
                <a:latin typeface="Calibri"/>
                <a:cs typeface="Calibri"/>
              </a:rPr>
              <a:t>Roche</a:t>
            </a:r>
            <a:r>
              <a:rPr sz="2000" b="1" kern="0" spc="-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000" b="1" kern="0" spc="-10" dirty="0">
                <a:solidFill>
                  <a:srgbClr val="231F20"/>
                </a:solidFill>
                <a:latin typeface="Calibri"/>
                <a:cs typeface="Calibri"/>
              </a:rPr>
              <a:t>magmatique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5" name="object 81">
            <a:extLst>
              <a:ext uri="{FF2B5EF4-FFF2-40B4-BE49-F238E27FC236}">
                <a16:creationId xmlns:a16="http://schemas.microsoft.com/office/drawing/2014/main" id="{5A22D72F-4AB0-98F5-B1C7-9EF7F4B919A9}"/>
              </a:ext>
            </a:extLst>
          </p:cNvPr>
          <p:cNvSpPr txBox="1"/>
          <p:nvPr/>
        </p:nvSpPr>
        <p:spPr>
          <a:xfrm>
            <a:off x="7552470" y="3473344"/>
            <a:ext cx="25171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000" b="1" kern="0" dirty="0">
                <a:solidFill>
                  <a:srgbClr val="231F20"/>
                </a:solidFill>
                <a:latin typeface="Calibri"/>
                <a:cs typeface="Calibri"/>
              </a:rPr>
              <a:t>Roche</a:t>
            </a:r>
            <a:r>
              <a:rPr sz="2000" b="1" kern="0" spc="-6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000" b="1" kern="0" spc="-10" dirty="0">
                <a:solidFill>
                  <a:srgbClr val="231F20"/>
                </a:solidFill>
                <a:latin typeface="Calibri"/>
                <a:cs typeface="Calibri"/>
              </a:rPr>
              <a:t>Métamorphique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2C87A36-87BE-EF4B-156B-1059A8AEE812}"/>
              </a:ext>
            </a:extLst>
          </p:cNvPr>
          <p:cNvCxnSpPr>
            <a:cxnSpLocks/>
          </p:cNvCxnSpPr>
          <p:nvPr/>
        </p:nvCxnSpPr>
        <p:spPr>
          <a:xfrm>
            <a:off x="5843657" y="2625818"/>
            <a:ext cx="0" cy="70033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27" name="Connecteur : en angle 26">
            <a:extLst>
              <a:ext uri="{FF2B5EF4-FFF2-40B4-BE49-F238E27FC236}">
                <a16:creationId xmlns:a16="http://schemas.microsoft.com/office/drawing/2014/main" id="{E119C7E4-5D40-58A1-334C-36DC3EC88D72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73166" y="2909006"/>
            <a:ext cx="2996442" cy="441486"/>
          </a:xfrm>
          <a:prstGeom prst="bentConnector2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non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8" name="Connecteur : en angle 27">
            <a:extLst>
              <a:ext uri="{FF2B5EF4-FFF2-40B4-BE49-F238E27FC236}">
                <a16:creationId xmlns:a16="http://schemas.microsoft.com/office/drawing/2014/main" id="{9A9DC8EF-6A69-B25E-0EF2-0CA4A638C983}"/>
              </a:ext>
            </a:extLst>
          </p:cNvPr>
          <p:cNvCxnSpPr>
            <a:cxnSpLocks/>
          </p:cNvCxnSpPr>
          <p:nvPr/>
        </p:nvCxnSpPr>
        <p:spPr>
          <a:xfrm>
            <a:off x="5490511" y="2909006"/>
            <a:ext cx="3181467" cy="500577"/>
          </a:xfrm>
          <a:prstGeom prst="bentConnector2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none" w="med" len="med"/>
            <a:tailEnd type="triangl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825967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C027C-227F-9DAC-0221-C44D42D4F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5112F3-C614-F62D-ECB6-9BB2905EC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917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Première caractéristique des roches: la présence des fossiles.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4762852-F9E7-DD45-BE87-A81BFEAF6F3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5AC1B59D-DF21-4756-4113-2A8A220EC3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Insistez sur le fait que la présence de 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fossiles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est l'indice "roi" pour le groupe sédimentaire.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9A9035-1206-F4B0-AFED-34D2F448B80A}"/>
              </a:ext>
            </a:extLst>
          </p:cNvPr>
          <p:cNvSpPr txBox="1"/>
          <p:nvPr/>
        </p:nvSpPr>
        <p:spPr>
          <a:xfrm>
            <a:off x="368978" y="1200765"/>
            <a:ext cx="3402922" cy="499448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Présence des fossiles</a:t>
            </a:r>
          </a:p>
        </p:txBody>
      </p:sp>
      <p:pic>
        <p:nvPicPr>
          <p:cNvPr id="6" name="Picture 2" descr="Comment se forment les fossiles ? – Familystones">
            <a:extLst>
              <a:ext uri="{FF2B5EF4-FFF2-40B4-BE49-F238E27FC236}">
                <a16:creationId xmlns:a16="http://schemas.microsoft.com/office/drawing/2014/main" id="{7D4DC059-9365-C3F3-75C8-5418F7F3B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939" y="1697340"/>
            <a:ext cx="2600660" cy="216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5641835F-6BEF-337D-D861-9B00B4B45DBE}"/>
              </a:ext>
            </a:extLst>
          </p:cNvPr>
          <p:cNvGrpSpPr/>
          <p:nvPr/>
        </p:nvGrpSpPr>
        <p:grpSpPr>
          <a:xfrm>
            <a:off x="7862438" y="2729528"/>
            <a:ext cx="2236321" cy="461665"/>
            <a:chOff x="7862438" y="2587288"/>
            <a:chExt cx="2236321" cy="461665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7B93C76-950A-4CFA-AB5E-B2070ED129C7}"/>
                </a:ext>
              </a:extLst>
            </p:cNvPr>
            <p:cNvSpPr txBox="1"/>
            <p:nvPr/>
          </p:nvSpPr>
          <p:spPr>
            <a:xfrm>
              <a:off x="8553897" y="2587288"/>
              <a:ext cx="1544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Trilobite</a:t>
              </a:r>
            </a:p>
          </p:txBody>
        </p:sp>
        <p:cxnSp>
          <p:nvCxnSpPr>
            <p:cNvPr id="10" name="Connecteur droit avec flèche 9">
              <a:extLst>
                <a:ext uri="{FF2B5EF4-FFF2-40B4-BE49-F238E27FC236}">
                  <a16:creationId xmlns:a16="http://schemas.microsoft.com/office/drawing/2014/main" id="{DB3633C1-8C5F-821B-0FAA-93E8EF08FF4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62438" y="2848072"/>
              <a:ext cx="900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8" descr="Comment se forment les fossiles ? – Familystones">
            <a:extLst>
              <a:ext uri="{FF2B5EF4-FFF2-40B4-BE49-F238E27FC236}">
                <a16:creationId xmlns:a16="http://schemas.microsoft.com/office/drawing/2014/main" id="{2C640529-7F63-2ED2-6339-6691A196F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219" y="3952127"/>
            <a:ext cx="2650734" cy="2650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E27F1546-0001-B66E-0B76-27157F0BF0B5}"/>
              </a:ext>
            </a:extLst>
          </p:cNvPr>
          <p:cNvGrpSpPr/>
          <p:nvPr/>
        </p:nvGrpSpPr>
        <p:grpSpPr>
          <a:xfrm>
            <a:off x="7990599" y="4934291"/>
            <a:ext cx="2455358" cy="461665"/>
            <a:chOff x="7990599" y="4934291"/>
            <a:chExt cx="2455358" cy="461665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9647183-C536-24A8-2C3F-34590708EDAC}"/>
                </a:ext>
              </a:extLst>
            </p:cNvPr>
            <p:cNvSpPr txBox="1"/>
            <p:nvPr/>
          </p:nvSpPr>
          <p:spPr>
            <a:xfrm>
              <a:off x="8774383" y="4934291"/>
              <a:ext cx="16715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Ammonite</a:t>
              </a:r>
            </a:p>
          </p:txBody>
        </p:sp>
        <p:cxnSp>
          <p:nvCxnSpPr>
            <p:cNvPr id="15" name="Connecteur droit avec flèche 14">
              <a:extLst>
                <a:ext uri="{FF2B5EF4-FFF2-40B4-BE49-F238E27FC236}">
                  <a16:creationId xmlns:a16="http://schemas.microsoft.com/office/drawing/2014/main" id="{7EBE3353-6471-84E7-8BCC-71BAF19A536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990599" y="5168967"/>
              <a:ext cx="900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DED233C1-A48C-E14C-A2DD-16D491046DA3}"/>
              </a:ext>
            </a:extLst>
          </p:cNvPr>
          <p:cNvSpPr txBox="1"/>
          <p:nvPr/>
        </p:nvSpPr>
        <p:spPr>
          <a:xfrm>
            <a:off x="368978" y="2250663"/>
            <a:ext cx="5135116" cy="16970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FF0000"/>
                </a:solidFill>
              </a:rPr>
              <a:t>Fossile</a:t>
            </a:r>
            <a:r>
              <a:rPr lang="fr-FR" dirty="0"/>
              <a:t> </a:t>
            </a:r>
            <a:r>
              <a:rPr lang="ar-MA" b="1" dirty="0" err="1"/>
              <a:t>مستحاثة</a:t>
            </a:r>
            <a:r>
              <a:rPr lang="fr-FR" dirty="0"/>
              <a:t> : est le reste ou la trace d’un être vivant ancien conservé dans une roche sédimentaire.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6F5BC45-ECC7-CFEA-0A68-4D7DA309B9FE}"/>
              </a:ext>
            </a:extLst>
          </p:cNvPr>
          <p:cNvSpPr txBox="1"/>
          <p:nvPr/>
        </p:nvSpPr>
        <p:spPr>
          <a:xfrm>
            <a:off x="5577840" y="1121314"/>
            <a:ext cx="3402922" cy="499448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Exemples de fossiles</a:t>
            </a:r>
          </a:p>
        </p:txBody>
      </p:sp>
    </p:spTree>
    <p:extLst>
      <p:ext uri="{BB962C8B-B14F-4D97-AF65-F5344CB8AC3E}">
        <p14:creationId xmlns:p14="http://schemas.microsoft.com/office/powerpoint/2010/main" val="881784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DB451-0503-1563-B17D-4FFC3E722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84AC5F-2E5C-C974-EE7C-5C8E6D3B2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91779"/>
            <a:ext cx="10277091" cy="267549"/>
          </a:xfrm>
        </p:spPr>
        <p:txBody>
          <a:bodyPr/>
          <a:lstStyle/>
          <a:p>
            <a:r>
              <a:rPr lang="fr-FR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Deuxièment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8EED460E-A839-E460-7998-72AC8D8051A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009435F3-F92B-3865-21D2-39433553E3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NB: Je regarde si la roche se sépare en feuillets brillants ou si ce sont juste des couches de couleurs différentes.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598263-235E-C371-7069-FC552E42C5EC}"/>
              </a:ext>
            </a:extLst>
          </p:cNvPr>
          <p:cNvSpPr txBox="1"/>
          <p:nvPr/>
        </p:nvSpPr>
        <p:spPr>
          <a:xfrm>
            <a:off x="368978" y="1200765"/>
            <a:ext cx="3402922" cy="499448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Présence de foliation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B6EFBF-AE5E-2517-79C5-1FBF1C1979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0" y="3016051"/>
            <a:ext cx="4523967" cy="3015978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9862B44E-3A88-DAAF-008B-E59B9D2FDFA7}"/>
              </a:ext>
            </a:extLst>
          </p:cNvPr>
          <p:cNvGrpSpPr/>
          <p:nvPr/>
        </p:nvGrpSpPr>
        <p:grpSpPr>
          <a:xfrm>
            <a:off x="6933959" y="4096332"/>
            <a:ext cx="3123739" cy="648388"/>
            <a:chOff x="6933959" y="4096332"/>
            <a:chExt cx="3123739" cy="648388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749E810-96C5-6519-8211-19A11BF72AB1}"/>
                </a:ext>
              </a:extLst>
            </p:cNvPr>
            <p:cNvSpPr txBox="1"/>
            <p:nvPr/>
          </p:nvSpPr>
          <p:spPr>
            <a:xfrm>
              <a:off x="8254655" y="4096332"/>
              <a:ext cx="18030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</a:rPr>
                <a:t>Foliation</a:t>
              </a: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</a:p>
          </p:txBody>
        </p:sp>
        <p:cxnSp>
          <p:nvCxnSpPr>
            <p:cNvPr id="11" name="Connecteur droit avec flèche 10">
              <a:extLst>
                <a:ext uri="{FF2B5EF4-FFF2-40B4-BE49-F238E27FC236}">
                  <a16:creationId xmlns:a16="http://schemas.microsoft.com/office/drawing/2014/main" id="{4E3C88E2-C339-5BCE-B0BC-B46794DA57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33959" y="4417127"/>
              <a:ext cx="1407401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B3AF584A-5A1C-87D5-2588-04803F1B46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33959" y="4417127"/>
              <a:ext cx="1407401" cy="327593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520EFBB-EA47-C865-B4D9-9B70E842BDBC}"/>
              </a:ext>
            </a:extLst>
          </p:cNvPr>
          <p:cNvSpPr txBox="1"/>
          <p:nvPr/>
        </p:nvSpPr>
        <p:spPr>
          <a:xfrm>
            <a:off x="378841" y="1816099"/>
            <a:ext cx="10928537" cy="1143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b="1" dirty="0">
                <a:solidFill>
                  <a:srgbClr val="FF0000"/>
                </a:solidFill>
              </a:rPr>
              <a:t>Foliation</a:t>
            </a:r>
            <a:r>
              <a:rPr lang="fr-FR" dirty="0"/>
              <a:t> = est une organisation en couches ou en feuillets parallèles visible dans certaines roches métamorphiques.</a:t>
            </a:r>
          </a:p>
        </p:txBody>
      </p:sp>
    </p:spTree>
    <p:extLst>
      <p:ext uri="{BB962C8B-B14F-4D97-AF65-F5344CB8AC3E}">
        <p14:creationId xmlns:p14="http://schemas.microsoft.com/office/powerpoint/2010/main" val="3858127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51A4F-CE1A-93E3-F3C1-024A3DFA4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D05587-E7C1-BCD1-D0B7-3453259C3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917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enfin la dureté.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8815816-8293-676A-5569-23D6F933B70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A08B0A03-5155-B2E7-ECE9-695D663AE00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NB: test doit être fait sur une partie 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non altérée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la roche pour être valide.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D440AF5-FBD2-E3DD-CC90-751A77BD3173}"/>
              </a:ext>
            </a:extLst>
          </p:cNvPr>
          <p:cNvSpPr txBox="1"/>
          <p:nvPr/>
        </p:nvSpPr>
        <p:spPr>
          <a:xfrm>
            <a:off x="368978" y="1200765"/>
            <a:ext cx="3402922" cy="499448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Dureté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43E4BDB-B141-CF8B-8BD9-F0CEEAAAA7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77"/>
          <a:stretch>
            <a:fillRect/>
          </a:stretch>
        </p:blipFill>
        <p:spPr>
          <a:xfrm>
            <a:off x="5354431" y="3322805"/>
            <a:ext cx="2648808" cy="30801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F678E4-564A-9D6A-AE70-4B3CB74E1D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30"/>
          <a:stretch>
            <a:fillRect/>
          </a:stretch>
        </p:blipFill>
        <p:spPr>
          <a:xfrm>
            <a:off x="579158" y="3322805"/>
            <a:ext cx="4286777" cy="308014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E36042D-D01E-DAAD-E07F-FAF9C8D9D9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1735" y="3322805"/>
            <a:ext cx="3121107" cy="31211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65199A-3818-B7D3-0999-21509A108542}"/>
              </a:ext>
            </a:extLst>
          </p:cNvPr>
          <p:cNvSpPr txBox="1"/>
          <p:nvPr/>
        </p:nvSpPr>
        <p:spPr>
          <a:xfrm>
            <a:off x="368978" y="1939974"/>
            <a:ext cx="11243864" cy="1143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dirty="0"/>
              <a:t>Pour tester la </a:t>
            </a:r>
            <a:r>
              <a:rPr lang="fr-FR" b="1" dirty="0"/>
              <a:t>dureté</a:t>
            </a:r>
            <a:r>
              <a:rPr lang="fr-FR" dirty="0"/>
              <a:t> j’essaie de rayer la roche avec un </a:t>
            </a:r>
            <a:r>
              <a:rPr lang="fr-FR" b="1" dirty="0"/>
              <a:t>ongle</a:t>
            </a:r>
            <a:r>
              <a:rPr lang="fr-FR" dirty="0"/>
              <a:t>, un morceau de </a:t>
            </a:r>
            <a:r>
              <a:rPr lang="fr-FR" b="1" dirty="0"/>
              <a:t>verre</a:t>
            </a:r>
            <a:r>
              <a:rPr lang="fr-FR" dirty="0"/>
              <a:t> ou un </a:t>
            </a:r>
            <a:r>
              <a:rPr lang="fr-FR" b="1" dirty="0"/>
              <a:t>clou</a:t>
            </a:r>
            <a:r>
              <a:rPr lang="fr-FR" dirty="0"/>
              <a:t> et j’observe si la roche se raye facilement ou non.</a:t>
            </a:r>
          </a:p>
        </p:txBody>
      </p:sp>
    </p:spTree>
    <p:extLst>
      <p:ext uri="{BB962C8B-B14F-4D97-AF65-F5344CB8AC3E}">
        <p14:creationId xmlns:p14="http://schemas.microsoft.com/office/powerpoint/2010/main" val="2110144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917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caractéristiques des grands types de roches.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3685AFE-6649-B21F-DAC9-2CF70AA47E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85000"/>
              </a:lnSpc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Montrer aux élèves des échantillons de roches, si possible.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53989F-6DFD-CD65-1E49-6DF471B134A7}"/>
              </a:ext>
            </a:extLst>
          </p:cNvPr>
          <p:cNvSpPr txBox="1"/>
          <p:nvPr/>
        </p:nvSpPr>
        <p:spPr>
          <a:xfrm>
            <a:off x="368978" y="1200765"/>
            <a:ext cx="5358722" cy="436189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Caractéristiques des roches</a:t>
            </a:r>
          </a:p>
        </p:txBody>
      </p:sp>
      <p:graphicFrame>
        <p:nvGraphicFramePr>
          <p:cNvPr id="4" name="object 79">
            <a:extLst>
              <a:ext uri="{FF2B5EF4-FFF2-40B4-BE49-F238E27FC236}">
                <a16:creationId xmlns:a16="http://schemas.microsoft.com/office/drawing/2014/main" id="{9BF47F66-7505-E880-E470-15BE97F19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170988"/>
              </p:ext>
            </p:extLst>
          </p:nvPr>
        </p:nvGraphicFramePr>
        <p:xfrm>
          <a:off x="675640" y="3008911"/>
          <a:ext cx="10840720" cy="3404172"/>
        </p:xfrm>
        <a:graphic>
          <a:graphicData uri="http://schemas.openxmlformats.org/drawingml/2006/table">
            <a:tbl>
              <a:tblPr firstRow="1" bandRow="1"/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8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33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774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3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08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1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Caractéristiques</a:t>
                      </a:r>
                      <a:endParaRPr sz="24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667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8275" marR="187325" indent="-635" algn="ctr">
                        <a:lnSpc>
                          <a:spcPts val="1200"/>
                        </a:lnSpc>
                        <a:spcBef>
                          <a:spcPts val="350"/>
                        </a:spcBef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1610" marR="173355" indent="-635" algn="ctr">
                        <a:lnSpc>
                          <a:spcPts val="1200"/>
                        </a:lnSpc>
                        <a:spcBef>
                          <a:spcPts val="350"/>
                        </a:spcBef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5100" marR="130175" algn="ctr">
                        <a:lnSpc>
                          <a:spcPts val="1200"/>
                        </a:lnSpc>
                        <a:spcBef>
                          <a:spcPts val="350"/>
                        </a:spcBef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4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080" algn="ctr">
                        <a:lnSpc>
                          <a:spcPts val="1700"/>
                        </a:lnSpc>
                        <a:spcBef>
                          <a:spcPts val="210"/>
                        </a:spcBef>
                      </a:pPr>
                      <a:r>
                        <a:rPr lang="fr-FR" sz="2400" b="1" dirty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Origine </a:t>
                      </a:r>
                      <a:endParaRPr sz="2400" b="1" dirty="0">
                        <a:solidFill>
                          <a:srgbClr val="231F20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0" marR="0" marT="2667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8275" marR="18732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r>
                        <a:rPr lang="fr-FR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  <a:ea typeface="+mn-ea"/>
                          <a:cs typeface="Calibri"/>
                        </a:rPr>
                        <a:t>Sédiments </a:t>
                      </a:r>
                      <a:endParaRPr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1610" marR="17335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r>
                        <a:rPr lang="fr-FR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  <a:ea typeface="+mn-ea"/>
                          <a:cs typeface="Calibri"/>
                        </a:rPr>
                        <a:t>Magma liquide </a:t>
                      </a:r>
                      <a:endParaRPr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87313" marR="130175" indent="0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r>
                        <a:rPr lang="fr-FR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  <a:ea typeface="+mn-ea"/>
                          <a:cs typeface="Calibri"/>
                        </a:rPr>
                        <a:t>Roches préexistantes  </a:t>
                      </a:r>
                      <a:endParaRPr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8695472"/>
                  </a:ext>
                </a:extLst>
              </a:tr>
              <a:tr h="56855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080" algn="ctr">
                        <a:lnSpc>
                          <a:spcPts val="1700"/>
                        </a:lnSpc>
                        <a:spcBef>
                          <a:spcPts val="210"/>
                        </a:spcBef>
                      </a:pPr>
                      <a:r>
                        <a:rPr lang="fr-FR" sz="2400" b="1" dirty="0">
                          <a:solidFill>
                            <a:srgbClr val="231F20"/>
                          </a:solidFill>
                          <a:latin typeface="+mn-lt"/>
                          <a:ea typeface="+mn-ea"/>
                          <a:cs typeface="Calibri"/>
                        </a:rPr>
                        <a:t>Lieu de formation </a:t>
                      </a:r>
                      <a:endParaRPr sz="2400" b="1" dirty="0">
                        <a:solidFill>
                          <a:srgbClr val="231F20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 marL="0" marR="0" marT="2667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8275" marR="18732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r>
                        <a:rPr lang="fr-FR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  <a:ea typeface="+mn-ea"/>
                          <a:cs typeface="Calibri"/>
                        </a:rPr>
                        <a:t>À la surface </a:t>
                      </a:r>
                      <a:endParaRPr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1610" marR="17335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r>
                        <a:rPr lang="fr-FR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  <a:ea typeface="+mn-ea"/>
                          <a:cs typeface="Calibri"/>
                        </a:rPr>
                        <a:t>Profondeur </a:t>
                      </a:r>
                      <a:endParaRPr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5100" marR="13017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r>
                        <a:rPr lang="fr-FR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  <a:ea typeface="+mn-ea"/>
                          <a:cs typeface="Calibri"/>
                        </a:rPr>
                        <a:t>Profondeur</a:t>
                      </a:r>
                      <a:endParaRPr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6406157"/>
                  </a:ext>
                </a:extLst>
              </a:tr>
              <a:tr h="7201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080" algn="ctr">
                        <a:lnSpc>
                          <a:spcPts val="1700"/>
                        </a:lnSpc>
                        <a:spcBef>
                          <a:spcPts val="210"/>
                        </a:spcBef>
                      </a:pPr>
                      <a:r>
                        <a:rPr lang="fr-FR" sz="2400" b="1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Présence</a:t>
                      </a:r>
                      <a:r>
                        <a:rPr lang="fr-FR" sz="2400" b="1" spc="-3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fr-FR" sz="2400" b="1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de</a:t>
                      </a:r>
                      <a:r>
                        <a:rPr lang="fr-FR" sz="2400" b="1" spc="-3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fr-FR" sz="2400" b="1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fossiles 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667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8275" marR="18732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1610" marR="17335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5100" marR="13017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473325"/>
                  </a:ext>
                </a:extLst>
              </a:tr>
              <a:tr h="69213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080" algn="ctr">
                        <a:lnSpc>
                          <a:spcPts val="1700"/>
                        </a:lnSpc>
                        <a:spcBef>
                          <a:spcPts val="210"/>
                        </a:spcBef>
                      </a:pPr>
                      <a:r>
                        <a:rPr lang="fr-FR" sz="2400" b="1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Présence de</a:t>
                      </a:r>
                      <a:r>
                        <a:rPr lang="fr-FR" sz="2400" b="1" spc="-2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lang="fr-FR" sz="2400" b="1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foliation 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667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8275" marR="18732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1610" marR="17335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5100" marR="13017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834603"/>
                  </a:ext>
                </a:extLst>
              </a:tr>
              <a:tr h="4603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5080" algn="ctr">
                        <a:lnSpc>
                          <a:spcPts val="1700"/>
                        </a:lnSpc>
                        <a:spcBef>
                          <a:spcPts val="210"/>
                        </a:spcBef>
                      </a:pPr>
                      <a:r>
                        <a:rPr lang="fr-FR" sz="2400" b="1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Dureté 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2667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8275" marR="18732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r>
                        <a:rPr lang="fr-FR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  <a:cs typeface="Calibri"/>
                        </a:rPr>
                        <a:t>Faible</a:t>
                      </a:r>
                      <a:r>
                        <a:rPr lang="fr-FR" sz="2400" b="1" dirty="0">
                          <a:latin typeface="Calibri"/>
                          <a:cs typeface="Calibri"/>
                        </a:rPr>
                        <a:t> </a:t>
                      </a:r>
                      <a:endParaRPr sz="2400" b="1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81610" marR="173355" indent="-63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r>
                        <a:rPr lang="fr-FR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/>
                          <a:cs typeface="Calibri"/>
                        </a:rPr>
                        <a:t>Grande</a:t>
                      </a:r>
                      <a:r>
                        <a:rPr lang="fr-FR" sz="2400" b="1" dirty="0">
                          <a:latin typeface="Calibri"/>
                          <a:cs typeface="Calibri"/>
                        </a:rPr>
                        <a:t> </a:t>
                      </a:r>
                      <a:endParaRPr sz="2400" b="1" dirty="0"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165100" marR="130175" algn="ctr">
                        <a:lnSpc>
                          <a:spcPts val="1700"/>
                        </a:lnSpc>
                        <a:spcBef>
                          <a:spcPts val="350"/>
                        </a:spcBef>
                      </a:pPr>
                      <a:r>
                        <a:rPr lang="fr-FR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cs typeface="Calibri"/>
                        </a:rPr>
                        <a:t>Grande</a:t>
                      </a:r>
                      <a:endParaRPr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44450" marB="0" anchor="ctr">
                    <a:lnL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7651736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156D3B60-B651-29F2-19C4-874EDD16F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4" r="50000" b="26944"/>
          <a:stretch>
            <a:fillRect/>
          </a:stretch>
        </p:blipFill>
        <p:spPr>
          <a:xfrm>
            <a:off x="4502733" y="4586331"/>
            <a:ext cx="711008" cy="65570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7B52150-5AC7-8BC2-B438-02A5DFDB8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4" r="50000" b="26944"/>
          <a:stretch>
            <a:fillRect/>
          </a:stretch>
        </p:blipFill>
        <p:spPr>
          <a:xfrm>
            <a:off x="9860471" y="5278508"/>
            <a:ext cx="711008" cy="655708"/>
          </a:xfrm>
          <a:prstGeom prst="rect">
            <a:avLst/>
          </a:prstGeom>
        </p:spPr>
      </p:pic>
      <p:pic>
        <p:nvPicPr>
          <p:cNvPr id="17" name="Picture 3" descr="Fossile roche sédimentaire et coquillage | Selency">
            <a:extLst>
              <a:ext uri="{FF2B5EF4-FFF2-40B4-BE49-F238E27FC236}">
                <a16:creationId xmlns:a16="http://schemas.microsoft.com/office/drawing/2014/main" id="{396472CE-2EE2-D065-9651-7C3D11F57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293" y="2669400"/>
            <a:ext cx="745888" cy="74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granite | GDT">
            <a:extLst>
              <a:ext uri="{FF2B5EF4-FFF2-40B4-BE49-F238E27FC236}">
                <a16:creationId xmlns:a16="http://schemas.microsoft.com/office/drawing/2014/main" id="{92CD4CCA-7864-7E05-17D1-6782119A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163" y="2683112"/>
            <a:ext cx="1071164" cy="71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2E38B41-4508-6057-6FC8-E1055ABB73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670" y="2718882"/>
            <a:ext cx="1044610" cy="696406"/>
          </a:xfrm>
          <a:prstGeom prst="rect">
            <a:avLst/>
          </a:prstGeom>
        </p:spPr>
      </p:pic>
      <p:sp>
        <p:nvSpPr>
          <p:cNvPr id="22" name="object 78">
            <a:extLst>
              <a:ext uri="{FF2B5EF4-FFF2-40B4-BE49-F238E27FC236}">
                <a16:creationId xmlns:a16="http://schemas.microsoft.com/office/drawing/2014/main" id="{4C59B553-4F6A-1EF9-21FE-A99A3BE1EAC8}"/>
              </a:ext>
            </a:extLst>
          </p:cNvPr>
          <p:cNvSpPr txBox="1"/>
          <p:nvPr/>
        </p:nvSpPr>
        <p:spPr>
          <a:xfrm>
            <a:off x="3771316" y="2365109"/>
            <a:ext cx="21738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000" b="1" kern="0" dirty="0">
                <a:solidFill>
                  <a:srgbClr val="231F20"/>
                </a:solidFill>
                <a:latin typeface="Calibri"/>
                <a:cs typeface="Calibri"/>
              </a:rPr>
              <a:t>Roche</a:t>
            </a:r>
            <a:r>
              <a:rPr sz="2000" b="1" kern="0" spc="-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000" b="1" kern="0" spc="-10" dirty="0">
                <a:solidFill>
                  <a:srgbClr val="231F20"/>
                </a:solidFill>
                <a:latin typeface="Calibri"/>
                <a:cs typeface="Calibri"/>
              </a:rPr>
              <a:t>sédimentaire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3" name="object 80">
            <a:extLst>
              <a:ext uri="{FF2B5EF4-FFF2-40B4-BE49-F238E27FC236}">
                <a16:creationId xmlns:a16="http://schemas.microsoft.com/office/drawing/2014/main" id="{F71059F8-B41F-2BD8-EB44-5F30636E9F66}"/>
              </a:ext>
            </a:extLst>
          </p:cNvPr>
          <p:cNvSpPr txBox="1"/>
          <p:nvPr/>
        </p:nvSpPr>
        <p:spPr>
          <a:xfrm>
            <a:off x="6502546" y="2339394"/>
            <a:ext cx="2118584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000" b="1" kern="0" dirty="0">
                <a:solidFill>
                  <a:srgbClr val="231F20"/>
                </a:solidFill>
                <a:latin typeface="Calibri"/>
                <a:cs typeface="Calibri"/>
              </a:rPr>
              <a:t>Roche</a:t>
            </a:r>
            <a:r>
              <a:rPr sz="2000" b="1" kern="0" spc="-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000" b="1" kern="0" spc="-10" dirty="0">
                <a:solidFill>
                  <a:srgbClr val="231F20"/>
                </a:solidFill>
                <a:latin typeface="Calibri"/>
                <a:cs typeface="Calibri"/>
              </a:rPr>
              <a:t>magmatique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sp>
        <p:nvSpPr>
          <p:cNvPr id="24" name="object 81">
            <a:extLst>
              <a:ext uri="{FF2B5EF4-FFF2-40B4-BE49-F238E27FC236}">
                <a16:creationId xmlns:a16="http://schemas.microsoft.com/office/drawing/2014/main" id="{E02C7CBF-B582-4AAD-0804-4258B3E7A5D0}"/>
              </a:ext>
            </a:extLst>
          </p:cNvPr>
          <p:cNvSpPr txBox="1"/>
          <p:nvPr/>
        </p:nvSpPr>
        <p:spPr>
          <a:xfrm>
            <a:off x="8957404" y="2365110"/>
            <a:ext cx="251714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000" b="1" kern="0" dirty="0">
                <a:solidFill>
                  <a:srgbClr val="231F20"/>
                </a:solidFill>
                <a:latin typeface="Calibri"/>
                <a:cs typeface="Calibri"/>
              </a:rPr>
              <a:t>Roche</a:t>
            </a:r>
            <a:r>
              <a:rPr sz="2000" b="1" kern="0" spc="-6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000" b="1" kern="0" spc="-10" dirty="0">
                <a:solidFill>
                  <a:srgbClr val="231F20"/>
                </a:solidFill>
                <a:latin typeface="Calibri"/>
                <a:cs typeface="Calibri"/>
              </a:rPr>
              <a:t>Métamorphique</a:t>
            </a:r>
            <a:endParaRPr sz="2000" kern="0" dirty="0">
              <a:solidFill>
                <a:sysClr val="windowText" lastClr="000000"/>
              </a:solidFill>
              <a:latin typeface="Calibri"/>
              <a:cs typeface="Calibri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F162F69-80F9-1E24-C337-934723410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6944" r="-209" b="26944"/>
          <a:stretch>
            <a:fillRect/>
          </a:stretch>
        </p:blipFill>
        <p:spPr>
          <a:xfrm>
            <a:off x="4554080" y="5278508"/>
            <a:ext cx="713976" cy="65570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28B6E0D-EC89-E177-879C-61A3E22DD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6944" r="-209" b="26944"/>
          <a:stretch>
            <a:fillRect/>
          </a:stretch>
        </p:blipFill>
        <p:spPr>
          <a:xfrm>
            <a:off x="7030757" y="4555020"/>
            <a:ext cx="713976" cy="65570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C0E8B03-8FAE-1113-4B03-8A827C66D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6944" r="-209" b="26944"/>
          <a:stretch>
            <a:fillRect/>
          </a:stretch>
        </p:blipFill>
        <p:spPr>
          <a:xfrm>
            <a:off x="7030757" y="5278508"/>
            <a:ext cx="713976" cy="65570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9E75185-4FE9-5253-769E-4B9A0AFD18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6944" r="-209" b="26944"/>
          <a:stretch>
            <a:fillRect/>
          </a:stretch>
        </p:blipFill>
        <p:spPr>
          <a:xfrm>
            <a:off x="9860471" y="4555020"/>
            <a:ext cx="713976" cy="655708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94872A63-B893-4859-2D5C-D054876C0561}"/>
              </a:ext>
            </a:extLst>
          </p:cNvPr>
          <p:cNvSpPr/>
          <p:nvPr/>
        </p:nvSpPr>
        <p:spPr>
          <a:xfrm>
            <a:off x="4905375" y="3105150"/>
            <a:ext cx="289316" cy="263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FBA6204-CF85-9898-DA7E-3480895DD741}"/>
              </a:ext>
            </a:extLst>
          </p:cNvPr>
          <p:cNvGrpSpPr/>
          <p:nvPr/>
        </p:nvGrpSpPr>
        <p:grpSpPr>
          <a:xfrm>
            <a:off x="10339457" y="2886075"/>
            <a:ext cx="538093" cy="295275"/>
            <a:chOff x="10339457" y="2886075"/>
            <a:chExt cx="538093" cy="295275"/>
          </a:xfrm>
        </p:grpSpPr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5CE90119-13DD-4932-8902-6A381D869D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39457" y="2886075"/>
              <a:ext cx="538093" cy="153654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FECA07DB-24F9-CC22-333C-5DAA2AE295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39457" y="2886075"/>
              <a:ext cx="538093" cy="295275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tailEnd type="triangle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</p:grpSp>
    </p:spTree>
    <p:extLst>
      <p:ext uri="{BB962C8B-B14F-4D97-AF65-F5344CB8AC3E}">
        <p14:creationId xmlns:p14="http://schemas.microsoft.com/office/powerpoint/2010/main" val="337855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04" y="276664"/>
            <a:ext cx="10778296" cy="311096"/>
          </a:xfrm>
        </p:spPr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Notre tâche consiste à déterminer le type de la roche à partir de ses caractéristiques.</a:t>
            </a:r>
            <a:endParaRPr lang="fr-FR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262" y="697380"/>
            <a:ext cx="10277475" cy="26828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Présenter le document. Lire la consigne. Expliquer s’il y a des mots pas clairs.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576536"/>
            <a:ext cx="11517201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88063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7361199" y="3084834"/>
            <a:ext cx="4364689" cy="2697983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réalise ma tâche en répondant aux deux consignes: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Je détermine </a:t>
            </a:r>
            <a:r>
              <a:rPr lang="fr-FR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caractéristiques des roches suivantes en remplissant le tableau ci-dessous.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Je déduis </a:t>
            </a:r>
            <a:r>
              <a:rPr lang="fr-FR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type de chacune des roches étudiées.</a:t>
            </a: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1635031" y="2349741"/>
            <a:ext cx="3701878" cy="48141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:</a:t>
            </a:r>
            <a:r>
              <a:rPr lang="fr-FR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Tableau comparatif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EA0869A2-128E-ED3D-33C4-490D1466E2B7}"/>
              </a:ext>
            </a:extLst>
          </p:cNvPr>
          <p:cNvSpPr/>
          <p:nvPr/>
        </p:nvSpPr>
        <p:spPr>
          <a:xfrm>
            <a:off x="6628446" y="4166314"/>
            <a:ext cx="612236" cy="535022"/>
          </a:xfrm>
          <a:prstGeom prst="rightArrow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23FE30D-205D-3229-0383-6A1360EA1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07" y="3119624"/>
            <a:ext cx="5826631" cy="252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2" name="Picture Placeholder 11" descr="A cartoon of kids studying&#10;&#10;AI-generated content may be incorrect.">
            <a:extLst>
              <a:ext uri="{FF2B5EF4-FFF2-40B4-BE49-F238E27FC236}">
                <a16:creationId xmlns:a16="http://schemas.microsoft.com/office/drawing/2014/main" id="{C26EBEDD-C088-BFE1-2C78-1E6364CEC42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A022D-5FCB-B7E8-B288-610B0D4C8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E31B7-FD18-A221-2158-63B9CD986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Avant de répondre à la première consigne, je dois d’abord identifier le contenu du document et voir comment l’utiliser pour répondre.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43FC8E57-54B9-0306-2AC4-32056497CE45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343153405"/>
              </p:ext>
            </p:extLst>
          </p:nvPr>
        </p:nvGraphicFramePr>
        <p:xfrm>
          <a:off x="1649507" y="2175509"/>
          <a:ext cx="9466728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9616">
                  <a:extLst>
                    <a:ext uri="{9D8B030D-6E8A-4147-A177-3AD203B41FA5}">
                      <a16:colId xmlns:a16="http://schemas.microsoft.com/office/drawing/2014/main" val="1608145930"/>
                    </a:ext>
                  </a:extLst>
                </a:gridCol>
                <a:gridCol w="2467198">
                  <a:extLst>
                    <a:ext uri="{9D8B030D-6E8A-4147-A177-3AD203B41FA5}">
                      <a16:colId xmlns:a16="http://schemas.microsoft.com/office/drawing/2014/main" val="2733320418"/>
                    </a:ext>
                  </a:extLst>
                </a:gridCol>
                <a:gridCol w="2320993">
                  <a:extLst>
                    <a:ext uri="{9D8B030D-6E8A-4147-A177-3AD203B41FA5}">
                      <a16:colId xmlns:a16="http://schemas.microsoft.com/office/drawing/2014/main" val="878399844"/>
                    </a:ext>
                  </a:extLst>
                </a:gridCol>
                <a:gridCol w="2448921">
                  <a:extLst>
                    <a:ext uri="{9D8B030D-6E8A-4147-A177-3AD203B41FA5}">
                      <a16:colId xmlns:a16="http://schemas.microsoft.com/office/drawing/2014/main" val="31661455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12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Fossiles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7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Foliation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24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Dureté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296542"/>
                  </a:ext>
                </a:extLst>
              </a:tr>
            </a:tbl>
          </a:graphicData>
        </a:graphic>
      </p:graphicFrame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EBAEDBC-9B28-0A0F-4B76-8211308C9D8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5A060611-1C2A-C956-1B65-D417D8664056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6EF8A343-C8F1-2584-E02C-D69DE83DEB01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Déterminez les caractéristiques des roches suivantes en remplissant le tableau ci dessous.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BF65B67C-9E8F-DC8B-E01F-17114293467E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9D63EC60-E0CB-6940-992D-CAEFA6C21F2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2142" t="4682" r="66933" b="10796"/>
          <a:stretch>
            <a:fillRect/>
          </a:stretch>
        </p:blipFill>
        <p:spPr>
          <a:xfrm>
            <a:off x="4108039" y="2433320"/>
            <a:ext cx="2164080" cy="175768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7DEBAB-AC9C-D723-DF9E-4F924FE60CD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35791" t="4682" r="35026" b="1513"/>
          <a:stretch>
            <a:fillRect/>
          </a:stretch>
        </p:blipFill>
        <p:spPr>
          <a:xfrm>
            <a:off x="6482080" y="2336801"/>
            <a:ext cx="2042159" cy="195071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77FD4B9-4EEA-69AD-8D7C-FD6FADD4EE5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FF7EE"/>
              </a:clrFrom>
              <a:clrTo>
                <a:srgbClr val="DFF7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903" t="4682" r="3383" b="1513"/>
          <a:stretch>
            <a:fillRect/>
          </a:stretch>
        </p:blipFill>
        <p:spPr>
          <a:xfrm>
            <a:off x="8850554" y="2336801"/>
            <a:ext cx="1939365" cy="19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00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440" y="237589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bg1">
                    <a:lumMod val="50000"/>
                  </a:schemeClr>
                </a:solidFill>
              </a:rPr>
              <a:t>Je commence par repérer les colonnes du tableau, qui correspondent aux roches étudiées.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2E299ED-AE93-256D-08DB-5345045C579B}"/>
              </a:ext>
            </a:extLst>
          </p:cNvPr>
          <p:cNvSpPr txBox="1"/>
          <p:nvPr/>
        </p:nvSpPr>
        <p:spPr>
          <a:xfrm>
            <a:off x="214768" y="3167390"/>
            <a:ext cx="3766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Echantillons des roches</a:t>
            </a:r>
          </a:p>
        </p:txBody>
      </p:sp>
      <p:graphicFrame>
        <p:nvGraphicFramePr>
          <p:cNvPr id="10" name="Espace réservé du contenu 6">
            <a:extLst>
              <a:ext uri="{FF2B5EF4-FFF2-40B4-BE49-F238E27FC236}">
                <a16:creationId xmlns:a16="http://schemas.microsoft.com/office/drawing/2014/main" id="{16882A85-993D-EFED-C809-03C842E588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3623812"/>
              </p:ext>
            </p:extLst>
          </p:nvPr>
        </p:nvGraphicFramePr>
        <p:xfrm>
          <a:off x="708123" y="2408586"/>
          <a:ext cx="10408112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90137">
                  <a:extLst>
                    <a:ext uri="{9D8B030D-6E8A-4147-A177-3AD203B41FA5}">
                      <a16:colId xmlns:a16="http://schemas.microsoft.com/office/drawing/2014/main" val="1608145930"/>
                    </a:ext>
                  </a:extLst>
                </a:gridCol>
                <a:gridCol w="2384611">
                  <a:extLst>
                    <a:ext uri="{9D8B030D-6E8A-4147-A177-3AD203B41FA5}">
                      <a16:colId xmlns:a16="http://schemas.microsoft.com/office/drawing/2014/main" val="2733320418"/>
                    </a:ext>
                  </a:extLst>
                </a:gridCol>
                <a:gridCol w="2330824">
                  <a:extLst>
                    <a:ext uri="{9D8B030D-6E8A-4147-A177-3AD203B41FA5}">
                      <a16:colId xmlns:a16="http://schemas.microsoft.com/office/drawing/2014/main" val="878399844"/>
                    </a:ext>
                  </a:extLst>
                </a:gridCol>
                <a:gridCol w="2402540">
                  <a:extLst>
                    <a:ext uri="{9D8B030D-6E8A-4147-A177-3AD203B41FA5}">
                      <a16:colId xmlns:a16="http://schemas.microsoft.com/office/drawing/2014/main" val="31661455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12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Fossiles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7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Foliation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24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Dureté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296542"/>
                  </a:ext>
                </a:extLst>
              </a:tr>
            </a:tbl>
          </a:graphicData>
        </a:graphic>
      </p:graphicFrame>
      <p:grpSp>
        <p:nvGrpSpPr>
          <p:cNvPr id="12" name="Groupe 11">
            <a:extLst>
              <a:ext uri="{FF2B5EF4-FFF2-40B4-BE49-F238E27FC236}">
                <a16:creationId xmlns:a16="http://schemas.microsoft.com/office/drawing/2014/main" id="{998F6BA4-88C0-AA3E-3459-F385DD31168A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13" name="Google Shape;443;p19">
              <a:extLst>
                <a:ext uri="{FF2B5EF4-FFF2-40B4-BE49-F238E27FC236}">
                  <a16:creationId xmlns:a16="http://schemas.microsoft.com/office/drawing/2014/main" id="{833950D1-4683-A251-BE71-1B2761CF6CF1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Déterminez les caractéristiques des roches suivantes en remplissant le tableau ci dessous.</a:t>
              </a: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DD65708F-A84D-4BEA-047F-44D5140FFEF6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00E520D-D045-263E-3CEA-97D7E9110877}"/>
              </a:ext>
            </a:extLst>
          </p:cNvPr>
          <p:cNvSpPr/>
          <p:nvPr/>
        </p:nvSpPr>
        <p:spPr>
          <a:xfrm>
            <a:off x="4023449" y="2443480"/>
            <a:ext cx="7092786" cy="2018502"/>
          </a:xfrm>
          <a:prstGeom prst="roundRect">
            <a:avLst/>
          </a:prstGeom>
          <a:noFill/>
          <a:ln w="38100">
            <a:solidFill>
              <a:srgbClr val="F22E2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A9F0F66-01F8-3B99-967B-61FBB313DA8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2142" t="4682" r="66933" b="10796"/>
          <a:stretch>
            <a:fillRect/>
          </a:stretch>
        </p:blipFill>
        <p:spPr>
          <a:xfrm>
            <a:off x="4108039" y="2443480"/>
            <a:ext cx="2164080" cy="17576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A76DAD0-2AC5-0239-CE42-4CDFD7EC8EE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35791" t="4682" r="35026" b="1513"/>
          <a:stretch>
            <a:fillRect/>
          </a:stretch>
        </p:blipFill>
        <p:spPr>
          <a:xfrm>
            <a:off x="6482080" y="2346961"/>
            <a:ext cx="2042159" cy="19507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BB87A93-5689-6378-CCCC-FE9D6F520F0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FF7EE"/>
              </a:clrFrom>
              <a:clrTo>
                <a:srgbClr val="DFF7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903" t="4682" r="3383" b="1513"/>
          <a:stretch>
            <a:fillRect/>
          </a:stretch>
        </p:blipFill>
        <p:spPr>
          <a:xfrm>
            <a:off x="8850554" y="2346961"/>
            <a:ext cx="1939365" cy="19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127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22E18-7224-BBE2-AE6C-9E60783EE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2609A3-0EE3-1C34-C2F0-C0B7222F8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dirty="0">
                <a:solidFill>
                  <a:schemeClr val="bg1">
                    <a:lumMod val="50000"/>
                  </a:schemeClr>
                </a:solidFill>
              </a:rPr>
              <a:t>Ensuite, je remarque que les lignes du tableau correspondent aux caractéristiques des trois roches.</a:t>
            </a:r>
            <a:endParaRPr lang="fr-FR" spc="-3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0AA6BDA0-A628-2596-11D1-100DE923E3F3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198624672"/>
              </p:ext>
            </p:extLst>
          </p:nvPr>
        </p:nvGraphicFramePr>
        <p:xfrm>
          <a:off x="1828799" y="2175509"/>
          <a:ext cx="9287435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4966">
                  <a:extLst>
                    <a:ext uri="{9D8B030D-6E8A-4147-A177-3AD203B41FA5}">
                      <a16:colId xmlns:a16="http://schemas.microsoft.com/office/drawing/2014/main" val="1608145930"/>
                    </a:ext>
                  </a:extLst>
                </a:gridCol>
                <a:gridCol w="2312894">
                  <a:extLst>
                    <a:ext uri="{9D8B030D-6E8A-4147-A177-3AD203B41FA5}">
                      <a16:colId xmlns:a16="http://schemas.microsoft.com/office/drawing/2014/main" val="2733320418"/>
                    </a:ext>
                  </a:extLst>
                </a:gridCol>
                <a:gridCol w="2277035">
                  <a:extLst>
                    <a:ext uri="{9D8B030D-6E8A-4147-A177-3AD203B41FA5}">
                      <a16:colId xmlns:a16="http://schemas.microsoft.com/office/drawing/2014/main" val="878399844"/>
                    </a:ext>
                  </a:extLst>
                </a:gridCol>
                <a:gridCol w="2402540">
                  <a:extLst>
                    <a:ext uri="{9D8B030D-6E8A-4147-A177-3AD203B41FA5}">
                      <a16:colId xmlns:a16="http://schemas.microsoft.com/office/drawing/2014/main" val="3166145528"/>
                    </a:ext>
                  </a:extLst>
                </a:gridCol>
              </a:tblGrid>
              <a:tr h="1928787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128481"/>
                  </a:ext>
                </a:extLst>
              </a:tr>
              <a:tr h="396326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Fossiles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75159"/>
                  </a:ext>
                </a:extLst>
              </a:tr>
              <a:tr h="396326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Foliation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244632"/>
                  </a:ext>
                </a:extLst>
              </a:tr>
              <a:tr h="396326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Dureté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296542"/>
                  </a:ext>
                </a:extLst>
              </a:tr>
            </a:tbl>
          </a:graphicData>
        </a:graphic>
      </p:graphicFrame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68A914C-539D-6D22-6B04-204FDCA781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3308FC0D-644B-1751-C0BC-942878EDCCD6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428FC87B-E61D-2E10-E683-B6E180B7C756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Déterminez les caractéristiques des roches suivantes en remplissant le tableau ci dessous.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9C60D214-6DEE-E49F-5D1D-E639A098DDAA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DB371B8-DEC1-32D6-3525-F703DBCE609C}"/>
              </a:ext>
            </a:extLst>
          </p:cNvPr>
          <p:cNvSpPr/>
          <p:nvPr/>
        </p:nvSpPr>
        <p:spPr>
          <a:xfrm>
            <a:off x="1828798" y="4398700"/>
            <a:ext cx="2347515" cy="1412820"/>
          </a:xfrm>
          <a:prstGeom prst="roundRect">
            <a:avLst/>
          </a:prstGeom>
          <a:noFill/>
          <a:ln w="38100">
            <a:solidFill>
              <a:srgbClr val="F22E2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327E05A-40E0-77CD-7B09-717EB8EEA7E5}"/>
              </a:ext>
            </a:extLst>
          </p:cNvPr>
          <p:cNvSpPr txBox="1"/>
          <p:nvPr/>
        </p:nvSpPr>
        <p:spPr>
          <a:xfrm>
            <a:off x="913013" y="2888207"/>
            <a:ext cx="3263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caractéristiques 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9F1F60A-3C0F-A5AE-EBE6-2C05C60CBA38}"/>
              </a:ext>
            </a:extLst>
          </p:cNvPr>
          <p:cNvCxnSpPr>
            <a:cxnSpLocks/>
          </p:cNvCxnSpPr>
          <p:nvPr/>
        </p:nvCxnSpPr>
        <p:spPr>
          <a:xfrm>
            <a:off x="2725271" y="3429000"/>
            <a:ext cx="0" cy="8798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B96DA079-B4B5-68DA-BAED-F14BD0ECA29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2142" t="4682" r="66933" b="10796"/>
          <a:stretch>
            <a:fillRect/>
          </a:stretch>
        </p:blipFill>
        <p:spPr>
          <a:xfrm>
            <a:off x="4108039" y="2433320"/>
            <a:ext cx="2164080" cy="175768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640DAFF-8B70-739A-71C1-1E1EDCC6026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35791" t="4682" r="35026" b="1513"/>
          <a:stretch>
            <a:fillRect/>
          </a:stretch>
        </p:blipFill>
        <p:spPr>
          <a:xfrm>
            <a:off x="6482080" y="2336801"/>
            <a:ext cx="2042159" cy="19507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4BB4DAA-741C-DBE2-EECE-B05699322A9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FF7EE"/>
              </a:clrFrom>
              <a:clrTo>
                <a:srgbClr val="DFF7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903" t="4682" r="3383" b="1513"/>
          <a:stretch>
            <a:fillRect/>
          </a:stretch>
        </p:blipFill>
        <p:spPr>
          <a:xfrm>
            <a:off x="8850554" y="2336801"/>
            <a:ext cx="1939365" cy="19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75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82CBF-091D-8229-F27A-8D15E8AB3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F0F49E-3D3F-90A4-8457-4CB91128F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bg1">
                    <a:lumMod val="50000"/>
                  </a:schemeClr>
                </a:solidFill>
              </a:rPr>
              <a:t>Pour déterminer la première caractéristique</a:t>
            </a:r>
            <a:r>
              <a:rPr lang="fr-FR" spc="-30" dirty="0">
                <a:solidFill>
                  <a:schemeClr val="bg1">
                    <a:lumMod val="50000"/>
                  </a:schemeClr>
                </a:solidFill>
              </a:rPr>
              <a:t>, j’examine la roche à l’œil nu et à la loupe pour voir si elle contient des coquilles, empreintes ou restes d’êtres vivants. Puis je remplis la première ligne du tableau.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4899447-E4C8-9F77-9FE4-CC6CAC2C7C0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r>
              <a:rPr lang="fr-FR" dirty="0"/>
              <a:t>.</a:t>
            </a:r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D441B8AF-4E5E-18D5-6A26-49C57E24250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Espace réservé du contenu 6">
            <a:extLst>
              <a:ext uri="{FF2B5EF4-FFF2-40B4-BE49-F238E27FC236}">
                <a16:creationId xmlns:a16="http://schemas.microsoft.com/office/drawing/2014/main" id="{828F91FC-689D-E799-5252-8F4376B8D2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325735"/>
              </p:ext>
            </p:extLst>
          </p:nvPr>
        </p:nvGraphicFramePr>
        <p:xfrm>
          <a:off x="1649507" y="2175509"/>
          <a:ext cx="9466728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9616">
                  <a:extLst>
                    <a:ext uri="{9D8B030D-6E8A-4147-A177-3AD203B41FA5}">
                      <a16:colId xmlns:a16="http://schemas.microsoft.com/office/drawing/2014/main" val="1608145930"/>
                    </a:ext>
                  </a:extLst>
                </a:gridCol>
                <a:gridCol w="2467198">
                  <a:extLst>
                    <a:ext uri="{9D8B030D-6E8A-4147-A177-3AD203B41FA5}">
                      <a16:colId xmlns:a16="http://schemas.microsoft.com/office/drawing/2014/main" val="2733320418"/>
                    </a:ext>
                  </a:extLst>
                </a:gridCol>
                <a:gridCol w="2320993">
                  <a:extLst>
                    <a:ext uri="{9D8B030D-6E8A-4147-A177-3AD203B41FA5}">
                      <a16:colId xmlns:a16="http://schemas.microsoft.com/office/drawing/2014/main" val="878399844"/>
                    </a:ext>
                  </a:extLst>
                </a:gridCol>
                <a:gridCol w="2448921">
                  <a:extLst>
                    <a:ext uri="{9D8B030D-6E8A-4147-A177-3AD203B41FA5}">
                      <a16:colId xmlns:a16="http://schemas.microsoft.com/office/drawing/2014/main" val="31661455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12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Fossiles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7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Foliation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24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Dureté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296542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44CF937-4DBC-22C0-1666-728A9ED8332B}"/>
              </a:ext>
            </a:extLst>
          </p:cNvPr>
          <p:cNvSpPr/>
          <p:nvPr/>
        </p:nvSpPr>
        <p:spPr>
          <a:xfrm>
            <a:off x="3783106" y="4345862"/>
            <a:ext cx="7333129" cy="584726"/>
          </a:xfrm>
          <a:prstGeom prst="roundRect">
            <a:avLst/>
          </a:prstGeom>
          <a:noFill/>
          <a:ln w="38100">
            <a:solidFill>
              <a:srgbClr val="F22E2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36D502-1CF6-E3F4-E417-A0BDA602B660}"/>
              </a:ext>
            </a:extLst>
          </p:cNvPr>
          <p:cNvSpPr txBox="1"/>
          <p:nvPr/>
        </p:nvSpPr>
        <p:spPr>
          <a:xfrm>
            <a:off x="4394200" y="44073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F5F225F-0699-7F93-E605-46520F65A620}"/>
              </a:ext>
            </a:extLst>
          </p:cNvPr>
          <p:cNvSpPr txBox="1"/>
          <p:nvPr/>
        </p:nvSpPr>
        <p:spPr>
          <a:xfrm>
            <a:off x="6720167" y="4362624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1432B7-620D-E50E-152A-B7359CB02DB8}"/>
              </a:ext>
            </a:extLst>
          </p:cNvPr>
          <p:cNvSpPr txBox="1"/>
          <p:nvPr/>
        </p:nvSpPr>
        <p:spPr>
          <a:xfrm>
            <a:off x="9361209" y="438851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9CDBB3E-CA9E-416B-052A-75038227BAE2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17" name="Google Shape;443;p19">
              <a:extLst>
                <a:ext uri="{FF2B5EF4-FFF2-40B4-BE49-F238E27FC236}">
                  <a16:creationId xmlns:a16="http://schemas.microsoft.com/office/drawing/2014/main" id="{5E058116-141F-DA54-4267-A769A623EE3E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Déterminez les caractéristiques des roches suivantes en remplissant le tableau ci dessous.</a:t>
              </a:r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24B445C4-3E3E-B67C-AC57-B8AED37D7CDB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7EBBB5F-716B-1E87-B4FD-FBC5EDFCDD8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2142" t="4682" r="66933" b="10796"/>
          <a:stretch>
            <a:fillRect/>
          </a:stretch>
        </p:blipFill>
        <p:spPr>
          <a:xfrm>
            <a:off x="4108039" y="2433320"/>
            <a:ext cx="2164080" cy="17576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326511-0E42-6278-37F8-C8873110384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35791" t="4682" r="35026" b="1513"/>
          <a:stretch>
            <a:fillRect/>
          </a:stretch>
        </p:blipFill>
        <p:spPr>
          <a:xfrm>
            <a:off x="6482080" y="2336801"/>
            <a:ext cx="2042159" cy="19507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CA6BADD-5696-2583-9B65-143E1F370C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FF7EE"/>
              </a:clrFrom>
              <a:clrTo>
                <a:srgbClr val="DFF7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903" t="4682" r="3383" b="1513"/>
          <a:stretch>
            <a:fillRect/>
          </a:stretch>
        </p:blipFill>
        <p:spPr>
          <a:xfrm>
            <a:off x="8850554" y="2336801"/>
            <a:ext cx="1939365" cy="19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27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8758A-C86B-AE12-2784-D483523D9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A15063-D6F2-439C-4093-0CBB75F2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noProof="0" dirty="0">
                <a:solidFill>
                  <a:schemeClr val="bg1">
                    <a:lumMod val="50000"/>
                  </a:schemeClr>
                </a:solidFill>
              </a:rPr>
              <a:t>Ensuite, </a:t>
            </a:r>
            <a:r>
              <a:rPr lang="fr-FR" spc="-30" dirty="0">
                <a:solidFill>
                  <a:schemeClr val="bg1">
                    <a:lumMod val="50000"/>
                  </a:schemeClr>
                </a:solidFill>
              </a:rPr>
              <a:t>je vérifie s'il y a une foliation. Je tourne la roche dans tous les sens. Est-ce que les minéraux sont alignés en feuilles comme dans un cahier ? ou, l'aspect est plutôt massif et désordonné. et je remplis la deuxième ligne.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799321E-6A55-290B-6C0E-D3FACB12AF0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E1C50EE-3ABD-7F17-6F92-1DC3AA87BE7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Espace réservé du contenu 6">
            <a:extLst>
              <a:ext uri="{FF2B5EF4-FFF2-40B4-BE49-F238E27FC236}">
                <a16:creationId xmlns:a16="http://schemas.microsoft.com/office/drawing/2014/main" id="{501DC844-B462-A41C-B6C6-E4B38A0FAA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9726287"/>
              </p:ext>
            </p:extLst>
          </p:nvPr>
        </p:nvGraphicFramePr>
        <p:xfrm>
          <a:off x="1649507" y="2175509"/>
          <a:ext cx="9466728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9616">
                  <a:extLst>
                    <a:ext uri="{9D8B030D-6E8A-4147-A177-3AD203B41FA5}">
                      <a16:colId xmlns:a16="http://schemas.microsoft.com/office/drawing/2014/main" val="1608145930"/>
                    </a:ext>
                  </a:extLst>
                </a:gridCol>
                <a:gridCol w="2467198">
                  <a:extLst>
                    <a:ext uri="{9D8B030D-6E8A-4147-A177-3AD203B41FA5}">
                      <a16:colId xmlns:a16="http://schemas.microsoft.com/office/drawing/2014/main" val="2733320418"/>
                    </a:ext>
                  </a:extLst>
                </a:gridCol>
                <a:gridCol w="2320993">
                  <a:extLst>
                    <a:ext uri="{9D8B030D-6E8A-4147-A177-3AD203B41FA5}">
                      <a16:colId xmlns:a16="http://schemas.microsoft.com/office/drawing/2014/main" val="878399844"/>
                    </a:ext>
                  </a:extLst>
                </a:gridCol>
                <a:gridCol w="2448921">
                  <a:extLst>
                    <a:ext uri="{9D8B030D-6E8A-4147-A177-3AD203B41FA5}">
                      <a16:colId xmlns:a16="http://schemas.microsoft.com/office/drawing/2014/main" val="31661455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12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Fossiles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7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Foliation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24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Dureté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296542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99B2572-062D-6E95-5CA7-97270C108BEC}"/>
              </a:ext>
            </a:extLst>
          </p:cNvPr>
          <p:cNvSpPr/>
          <p:nvPr/>
        </p:nvSpPr>
        <p:spPr>
          <a:xfrm>
            <a:off x="3783106" y="4815762"/>
            <a:ext cx="7333129" cy="584726"/>
          </a:xfrm>
          <a:prstGeom prst="roundRect">
            <a:avLst/>
          </a:prstGeom>
          <a:noFill/>
          <a:ln w="38100">
            <a:solidFill>
              <a:srgbClr val="F22E2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38E0950-2495-93CA-E648-0E3CB1329BB2}"/>
              </a:ext>
            </a:extLst>
          </p:cNvPr>
          <p:cNvSpPr txBox="1"/>
          <p:nvPr/>
        </p:nvSpPr>
        <p:spPr>
          <a:xfrm>
            <a:off x="4394200" y="44073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AF53B2D-DF8B-B738-E9C6-BF7FE9CBC056}"/>
              </a:ext>
            </a:extLst>
          </p:cNvPr>
          <p:cNvSpPr txBox="1"/>
          <p:nvPr/>
        </p:nvSpPr>
        <p:spPr>
          <a:xfrm>
            <a:off x="6720167" y="4362624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6A931BA-77B5-3C71-7291-114AEFB878C0}"/>
              </a:ext>
            </a:extLst>
          </p:cNvPr>
          <p:cNvSpPr txBox="1"/>
          <p:nvPr/>
        </p:nvSpPr>
        <p:spPr>
          <a:xfrm>
            <a:off x="9361209" y="438851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B2C33B-8632-F7C5-1590-8579CF1C51E7}"/>
              </a:ext>
            </a:extLst>
          </p:cNvPr>
          <p:cNvSpPr txBox="1"/>
          <p:nvPr/>
        </p:nvSpPr>
        <p:spPr>
          <a:xfrm>
            <a:off x="4406900" y="48137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3E3D8D-E314-7DD9-08B2-AF1934AB61C6}"/>
              </a:ext>
            </a:extLst>
          </p:cNvPr>
          <p:cNvSpPr txBox="1"/>
          <p:nvPr/>
        </p:nvSpPr>
        <p:spPr>
          <a:xfrm>
            <a:off x="6775019" y="487807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89AE748-D67D-0517-B098-ED19E0AFC16B}"/>
              </a:ext>
            </a:extLst>
          </p:cNvPr>
          <p:cNvSpPr txBox="1"/>
          <p:nvPr/>
        </p:nvSpPr>
        <p:spPr>
          <a:xfrm>
            <a:off x="9354859" y="487807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9CF2D62-0309-0095-5AF1-CADA8996A754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8" name="Google Shape;443;p19">
              <a:extLst>
                <a:ext uri="{FF2B5EF4-FFF2-40B4-BE49-F238E27FC236}">
                  <a16:creationId xmlns:a16="http://schemas.microsoft.com/office/drawing/2014/main" id="{5889567C-4A77-AD92-451D-B7E5808E648C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Déterminez les caractéristiques des roches suivantes en remplissant le tableau ci dessous.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748DF9E2-3A02-7345-DFE0-A9801F47FB30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D1FEAE9E-704E-1264-153A-F4F464D3F2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2142" t="4682" r="66933" b="10796"/>
          <a:stretch>
            <a:fillRect/>
          </a:stretch>
        </p:blipFill>
        <p:spPr>
          <a:xfrm>
            <a:off x="4108039" y="2433320"/>
            <a:ext cx="2164080" cy="175768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6BA5DDF-FE45-FA04-912F-19358605C64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35791" t="4682" r="35026" b="1513"/>
          <a:stretch>
            <a:fillRect/>
          </a:stretch>
        </p:blipFill>
        <p:spPr>
          <a:xfrm>
            <a:off x="6482080" y="2336801"/>
            <a:ext cx="2042159" cy="195071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9E2EB6-34FE-627C-B467-8C9FF73B129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FF7EE"/>
              </a:clrFrom>
              <a:clrTo>
                <a:srgbClr val="DFF7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903" t="4682" r="3383" b="1513"/>
          <a:stretch>
            <a:fillRect/>
          </a:stretch>
        </p:blipFill>
        <p:spPr>
          <a:xfrm>
            <a:off x="8850554" y="2336801"/>
            <a:ext cx="1939365" cy="19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85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E9619-6C15-51C0-6F3C-32125793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B3F043-96A9-EE94-502A-5A558B736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Pour tester la dureté je dois rayer la roche avec un ongle, un morceau de verre ou un clou et j’observe si la roche se raye facilement ou non.</a:t>
            </a:r>
            <a:endParaRPr lang="fr-FR" spc="-30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49136F-3BEA-7309-D20D-694F0FBAE4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Rayer un exemple des roches devant les élèves pour leur montrer comment déterminer la dureté d’une roche.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493A362-FC41-EDB9-A9D7-FD87CA9BCD4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" name="Espace réservé du contenu 6">
            <a:extLst>
              <a:ext uri="{FF2B5EF4-FFF2-40B4-BE49-F238E27FC236}">
                <a16:creationId xmlns:a16="http://schemas.microsoft.com/office/drawing/2014/main" id="{E18A80DE-562B-15CC-1AC9-0FE3D2D88C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4595112"/>
              </p:ext>
            </p:extLst>
          </p:nvPr>
        </p:nvGraphicFramePr>
        <p:xfrm>
          <a:off x="1649507" y="2175509"/>
          <a:ext cx="9466728" cy="3596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9616">
                  <a:extLst>
                    <a:ext uri="{9D8B030D-6E8A-4147-A177-3AD203B41FA5}">
                      <a16:colId xmlns:a16="http://schemas.microsoft.com/office/drawing/2014/main" val="1608145930"/>
                    </a:ext>
                  </a:extLst>
                </a:gridCol>
                <a:gridCol w="2467198">
                  <a:extLst>
                    <a:ext uri="{9D8B030D-6E8A-4147-A177-3AD203B41FA5}">
                      <a16:colId xmlns:a16="http://schemas.microsoft.com/office/drawing/2014/main" val="2733320418"/>
                    </a:ext>
                  </a:extLst>
                </a:gridCol>
                <a:gridCol w="2320993">
                  <a:extLst>
                    <a:ext uri="{9D8B030D-6E8A-4147-A177-3AD203B41FA5}">
                      <a16:colId xmlns:a16="http://schemas.microsoft.com/office/drawing/2014/main" val="878399844"/>
                    </a:ext>
                  </a:extLst>
                </a:gridCol>
                <a:gridCol w="2448921">
                  <a:extLst>
                    <a:ext uri="{9D8B030D-6E8A-4147-A177-3AD203B41FA5}">
                      <a16:colId xmlns:a16="http://schemas.microsoft.com/office/drawing/2014/main" val="31661455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12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Fossiles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7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Foliation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24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Dureté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296542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A12DCDA-E4C4-5851-E04D-C956422E1658}"/>
              </a:ext>
            </a:extLst>
          </p:cNvPr>
          <p:cNvSpPr/>
          <p:nvPr/>
        </p:nvSpPr>
        <p:spPr>
          <a:xfrm>
            <a:off x="3783106" y="5265342"/>
            <a:ext cx="7333129" cy="584726"/>
          </a:xfrm>
          <a:prstGeom prst="roundRect">
            <a:avLst/>
          </a:prstGeom>
          <a:noFill/>
          <a:ln w="38100">
            <a:solidFill>
              <a:srgbClr val="F22E2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6722F6-4D30-5F0F-1114-78B7A3F16135}"/>
              </a:ext>
            </a:extLst>
          </p:cNvPr>
          <p:cNvSpPr txBox="1"/>
          <p:nvPr/>
        </p:nvSpPr>
        <p:spPr>
          <a:xfrm>
            <a:off x="4394200" y="44073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0F37ED-5685-ED67-6A29-D75C9A1FCA97}"/>
              </a:ext>
            </a:extLst>
          </p:cNvPr>
          <p:cNvSpPr txBox="1"/>
          <p:nvPr/>
        </p:nvSpPr>
        <p:spPr>
          <a:xfrm>
            <a:off x="6720167" y="4362624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9C15352-8831-1911-15EC-9471FB93F696}"/>
              </a:ext>
            </a:extLst>
          </p:cNvPr>
          <p:cNvSpPr txBox="1"/>
          <p:nvPr/>
        </p:nvSpPr>
        <p:spPr>
          <a:xfrm>
            <a:off x="9361209" y="438851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CBFA804-B2FB-CB5A-FB10-DE300639A679}"/>
              </a:ext>
            </a:extLst>
          </p:cNvPr>
          <p:cNvSpPr txBox="1"/>
          <p:nvPr/>
        </p:nvSpPr>
        <p:spPr>
          <a:xfrm>
            <a:off x="4406900" y="48137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B52CD8-0B29-C3DB-2DE7-7BE7041B04B7}"/>
              </a:ext>
            </a:extLst>
          </p:cNvPr>
          <p:cNvSpPr txBox="1"/>
          <p:nvPr/>
        </p:nvSpPr>
        <p:spPr>
          <a:xfrm>
            <a:off x="6775019" y="487807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6BCB455-880E-4F2E-FD6C-24DD15A7B4E7}"/>
              </a:ext>
            </a:extLst>
          </p:cNvPr>
          <p:cNvSpPr txBox="1"/>
          <p:nvPr/>
        </p:nvSpPr>
        <p:spPr>
          <a:xfrm>
            <a:off x="9354859" y="487807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89D082-ACA0-1FB3-8967-801F3643AB0A}"/>
              </a:ext>
            </a:extLst>
          </p:cNvPr>
          <p:cNvSpPr txBox="1"/>
          <p:nvPr/>
        </p:nvSpPr>
        <p:spPr>
          <a:xfrm>
            <a:off x="4457700" y="53090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FA747E-EF58-174F-FAD7-129F3196E9B8}"/>
              </a:ext>
            </a:extLst>
          </p:cNvPr>
          <p:cNvSpPr txBox="1"/>
          <p:nvPr/>
        </p:nvSpPr>
        <p:spPr>
          <a:xfrm>
            <a:off x="6807572" y="5283459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Faible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B1F35A4-42FE-2109-0B03-B25661E23FEC}"/>
              </a:ext>
            </a:extLst>
          </p:cNvPr>
          <p:cNvSpPr txBox="1"/>
          <p:nvPr/>
        </p:nvSpPr>
        <p:spPr>
          <a:xfrm>
            <a:off x="9361208" y="5283459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E35C7B02-A732-4DB3-72B9-1D1F369499F6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18" name="Google Shape;443;p19">
              <a:extLst>
                <a:ext uri="{FF2B5EF4-FFF2-40B4-BE49-F238E27FC236}">
                  <a16:creationId xmlns:a16="http://schemas.microsoft.com/office/drawing/2014/main" id="{91DDA5D2-E538-172D-B6D7-7B2E945F7EC0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Déterminez les caractéristiques des roches suivantes en remplissant le tableau ci dessous.</a:t>
              </a: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254EA1A5-BD7E-9187-C203-C4ACBF1D075A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B4CFD123-1B6B-EA89-18C7-A553967374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2142" t="4682" r="66933" b="10796"/>
          <a:stretch>
            <a:fillRect/>
          </a:stretch>
        </p:blipFill>
        <p:spPr>
          <a:xfrm>
            <a:off x="4108039" y="2433320"/>
            <a:ext cx="2164080" cy="175768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730D87C-EE25-28B2-8EAB-7C2BFC0B412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35791" t="4682" r="35026" b="1513"/>
          <a:stretch>
            <a:fillRect/>
          </a:stretch>
        </p:blipFill>
        <p:spPr>
          <a:xfrm>
            <a:off x="6482080" y="2336801"/>
            <a:ext cx="2042159" cy="195071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D191DF6-81C6-1BCD-D600-BCB8A14F4F1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FF7EE"/>
              </a:clrFrom>
              <a:clrTo>
                <a:srgbClr val="DFF7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903" t="4682" r="3383" b="1513"/>
          <a:stretch>
            <a:fillRect/>
          </a:stretch>
        </p:blipFill>
        <p:spPr>
          <a:xfrm>
            <a:off x="8850554" y="2336801"/>
            <a:ext cx="1939365" cy="19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71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7EA21-1EF7-D30A-E726-B6D529AEA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705FD8-C3D0-35E2-D565-3F90489B0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94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20" dirty="0">
                <a:solidFill>
                  <a:schemeClr val="bg1">
                    <a:lumMod val="50000"/>
                  </a:schemeClr>
                </a:solidFill>
              </a:rPr>
              <a:t>Pour identifier le type de roche du milieu, j’observe les indices : présence de fossiles, absence de foliation et faible dureté. Ces caractéristiques montrent qu’il s’agit d’une roche sédimentaire, car ce type de roche contient souvent des restes d’êtres vivants.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366FC8-9AC6-F802-6076-CB128AFFC78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59283" y="750092"/>
            <a:ext cx="10277475" cy="268287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NB: Si je m'étais arrêté à la dureté sans regarder les fossiles, j'aurais pu me tromper. Il est important de vérifier 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tous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les critères avant de choisir le type de roche.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4A337DC-C4D2-69DF-D018-38E4DA9C4B6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A23B5A8D-8175-0C17-4903-393235D2D78B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7E450C4C-0D72-4893-BE7B-EF8F57C1F45F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éduisez le type de chacune des roches étudiées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C98873CC-9BBE-4378-2B8E-2125ACFC52E0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aphicFrame>
        <p:nvGraphicFramePr>
          <p:cNvPr id="10" name="Espace réservé du contenu 6">
            <a:extLst>
              <a:ext uri="{FF2B5EF4-FFF2-40B4-BE49-F238E27FC236}">
                <a16:creationId xmlns:a16="http://schemas.microsoft.com/office/drawing/2014/main" id="{C6E197FF-FBCC-C04B-B8CD-D3EE3479A3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3875503"/>
              </p:ext>
            </p:extLst>
          </p:nvPr>
        </p:nvGraphicFramePr>
        <p:xfrm>
          <a:off x="1649507" y="2185669"/>
          <a:ext cx="9466728" cy="4053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9616">
                  <a:extLst>
                    <a:ext uri="{9D8B030D-6E8A-4147-A177-3AD203B41FA5}">
                      <a16:colId xmlns:a16="http://schemas.microsoft.com/office/drawing/2014/main" val="1608145930"/>
                    </a:ext>
                  </a:extLst>
                </a:gridCol>
                <a:gridCol w="2467198">
                  <a:extLst>
                    <a:ext uri="{9D8B030D-6E8A-4147-A177-3AD203B41FA5}">
                      <a16:colId xmlns:a16="http://schemas.microsoft.com/office/drawing/2014/main" val="2733320418"/>
                    </a:ext>
                  </a:extLst>
                </a:gridCol>
                <a:gridCol w="2320993">
                  <a:extLst>
                    <a:ext uri="{9D8B030D-6E8A-4147-A177-3AD203B41FA5}">
                      <a16:colId xmlns:a16="http://schemas.microsoft.com/office/drawing/2014/main" val="878399844"/>
                    </a:ext>
                  </a:extLst>
                </a:gridCol>
                <a:gridCol w="2448921">
                  <a:extLst>
                    <a:ext uri="{9D8B030D-6E8A-4147-A177-3AD203B41FA5}">
                      <a16:colId xmlns:a16="http://schemas.microsoft.com/office/drawing/2014/main" val="31661455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12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Fossiles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7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Foliation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24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Dureté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296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Type de roche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0760770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9547A8E-F4C8-90B8-3210-021CCDB75F91}"/>
              </a:ext>
            </a:extLst>
          </p:cNvPr>
          <p:cNvSpPr/>
          <p:nvPr/>
        </p:nvSpPr>
        <p:spPr>
          <a:xfrm>
            <a:off x="6380481" y="4407392"/>
            <a:ext cx="2235200" cy="1363365"/>
          </a:xfrm>
          <a:prstGeom prst="roundRect">
            <a:avLst/>
          </a:prstGeom>
          <a:noFill/>
          <a:ln w="38100">
            <a:solidFill>
              <a:srgbClr val="F22E2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2EFDC0E-7B9F-FD70-1051-DB121FA97E8E}"/>
              </a:ext>
            </a:extLst>
          </p:cNvPr>
          <p:cNvSpPr txBox="1"/>
          <p:nvPr/>
        </p:nvSpPr>
        <p:spPr>
          <a:xfrm>
            <a:off x="4394200" y="44073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6E46EC-06C2-C31D-821D-64960268A9DA}"/>
              </a:ext>
            </a:extLst>
          </p:cNvPr>
          <p:cNvSpPr txBox="1"/>
          <p:nvPr/>
        </p:nvSpPr>
        <p:spPr>
          <a:xfrm>
            <a:off x="6720167" y="4362624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5E2CA61-7773-FC41-19CB-5E5AE4FF8654}"/>
              </a:ext>
            </a:extLst>
          </p:cNvPr>
          <p:cNvSpPr txBox="1"/>
          <p:nvPr/>
        </p:nvSpPr>
        <p:spPr>
          <a:xfrm>
            <a:off x="9361209" y="438851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F80155-11C9-A289-E401-73A094963255}"/>
              </a:ext>
            </a:extLst>
          </p:cNvPr>
          <p:cNvSpPr txBox="1"/>
          <p:nvPr/>
        </p:nvSpPr>
        <p:spPr>
          <a:xfrm>
            <a:off x="4406900" y="48137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9E5B76-C62A-538B-954C-0EFF28D04616}"/>
              </a:ext>
            </a:extLst>
          </p:cNvPr>
          <p:cNvSpPr txBox="1"/>
          <p:nvPr/>
        </p:nvSpPr>
        <p:spPr>
          <a:xfrm>
            <a:off x="6775019" y="487807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F2E935-CB1E-BBDE-CB4D-0AB881B8FB2A}"/>
              </a:ext>
            </a:extLst>
          </p:cNvPr>
          <p:cNvSpPr txBox="1"/>
          <p:nvPr/>
        </p:nvSpPr>
        <p:spPr>
          <a:xfrm>
            <a:off x="9354859" y="487807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3FC54A-C92C-D413-37F0-4FBF2E5A68EF}"/>
              </a:ext>
            </a:extLst>
          </p:cNvPr>
          <p:cNvSpPr txBox="1"/>
          <p:nvPr/>
        </p:nvSpPr>
        <p:spPr>
          <a:xfrm>
            <a:off x="4457700" y="53090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C8DAA8-36F4-3002-79A6-DBF5ED38203A}"/>
              </a:ext>
            </a:extLst>
          </p:cNvPr>
          <p:cNvSpPr txBox="1"/>
          <p:nvPr/>
        </p:nvSpPr>
        <p:spPr>
          <a:xfrm>
            <a:off x="6807572" y="5283459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Faible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A45EEC3-1CEC-9312-B19C-C0FD8FE2C87A}"/>
              </a:ext>
            </a:extLst>
          </p:cNvPr>
          <p:cNvSpPr txBox="1"/>
          <p:nvPr/>
        </p:nvSpPr>
        <p:spPr>
          <a:xfrm>
            <a:off x="9361208" y="5283459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C34048C-3D19-1FA4-5B42-5922FD9DCAB0}"/>
              </a:ext>
            </a:extLst>
          </p:cNvPr>
          <p:cNvSpPr txBox="1"/>
          <p:nvPr/>
        </p:nvSpPr>
        <p:spPr>
          <a:xfrm>
            <a:off x="6375983" y="5730162"/>
            <a:ext cx="2257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sédimentaire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7E3B449-A085-B50E-C599-D12201B1A3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2142" t="4682" r="66933" b="10796"/>
          <a:stretch>
            <a:fillRect/>
          </a:stretch>
        </p:blipFill>
        <p:spPr>
          <a:xfrm>
            <a:off x="4108039" y="2433320"/>
            <a:ext cx="2164080" cy="175768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10E195D-A0F9-4EAC-B314-69E4396B22E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35791" t="4682" r="35026" b="1513"/>
          <a:stretch>
            <a:fillRect/>
          </a:stretch>
        </p:blipFill>
        <p:spPr>
          <a:xfrm>
            <a:off x="6482080" y="2336801"/>
            <a:ext cx="2042159" cy="195071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1C02AC9-B714-894A-9664-F91D557B9B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FF7EE"/>
              </a:clrFrom>
              <a:clrTo>
                <a:srgbClr val="DFF7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903" t="4682" r="3383" b="1513"/>
          <a:stretch>
            <a:fillRect/>
          </a:stretch>
        </p:blipFill>
        <p:spPr>
          <a:xfrm>
            <a:off x="8850554" y="2336801"/>
            <a:ext cx="1939365" cy="19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04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B96CD-011E-9F3A-9B07-05EEF1441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C6FF75-BA41-7E3A-C528-CB02813C5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00" y="298628"/>
            <a:ext cx="10699638" cy="398752"/>
          </a:xfrm>
        </p:spPr>
        <p:txBody>
          <a:bodyPr/>
          <a:lstStyle/>
          <a:p>
            <a:pPr>
              <a:buClr>
                <a:srgbClr val="000000"/>
              </a:buClr>
              <a:buSzPts val="2000"/>
            </a:pPr>
            <a:r>
              <a:rPr lang="fr-FR" spc="-3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Enfin, de la même manière, je déduis le type des deux roches et je </a:t>
            </a:r>
            <a:r>
              <a:rPr lang="fr-FR" spc="-30" dirty="0">
                <a:solidFill>
                  <a:schemeClr val="bg1">
                    <a:lumMod val="50000"/>
                  </a:schemeClr>
                </a:solidFill>
              </a:rPr>
              <a:t>remplis la dernière ligne du tableau.</a:t>
            </a:r>
            <a:endParaRPr lang="fr-FR" spc="-30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6640A62-4056-D938-37E8-AD82249DE1D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D1D74604-5D4B-F744-AEC2-6A57E75D814C}"/>
              </a:ext>
            </a:extLst>
          </p:cNvPr>
          <p:cNvGrpSpPr/>
          <p:nvPr/>
        </p:nvGrpSpPr>
        <p:grpSpPr>
          <a:xfrm>
            <a:off x="489521" y="124202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585A664D-E025-B95D-5CD7-F15652740343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D</a:t>
              </a:r>
              <a:r>
                <a:rPr lang="fr-FR" sz="2000" b="1" spc="-20" dirty="0" err="1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éduisez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 le type de chacune des roches étudiées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C0B8B2D3-F7E5-29FE-83F9-C36F81C34655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aphicFrame>
        <p:nvGraphicFramePr>
          <p:cNvPr id="10" name="Espace réservé du contenu 6">
            <a:extLst>
              <a:ext uri="{FF2B5EF4-FFF2-40B4-BE49-F238E27FC236}">
                <a16:creationId xmlns:a16="http://schemas.microsoft.com/office/drawing/2014/main" id="{165DAD98-DEC0-0C3B-5ACB-A0FD7E8F66EF}"/>
              </a:ext>
            </a:extLst>
          </p:cNvPr>
          <p:cNvGraphicFramePr>
            <a:graphicFrameLocks/>
          </p:cNvGraphicFramePr>
          <p:nvPr/>
        </p:nvGraphicFramePr>
        <p:xfrm>
          <a:off x="1649507" y="2175509"/>
          <a:ext cx="9466728" cy="4053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9616">
                  <a:extLst>
                    <a:ext uri="{9D8B030D-6E8A-4147-A177-3AD203B41FA5}">
                      <a16:colId xmlns:a16="http://schemas.microsoft.com/office/drawing/2014/main" val="1608145930"/>
                    </a:ext>
                  </a:extLst>
                </a:gridCol>
                <a:gridCol w="2467198">
                  <a:extLst>
                    <a:ext uri="{9D8B030D-6E8A-4147-A177-3AD203B41FA5}">
                      <a16:colId xmlns:a16="http://schemas.microsoft.com/office/drawing/2014/main" val="2733320418"/>
                    </a:ext>
                  </a:extLst>
                </a:gridCol>
                <a:gridCol w="2320993">
                  <a:extLst>
                    <a:ext uri="{9D8B030D-6E8A-4147-A177-3AD203B41FA5}">
                      <a16:colId xmlns:a16="http://schemas.microsoft.com/office/drawing/2014/main" val="878399844"/>
                    </a:ext>
                  </a:extLst>
                </a:gridCol>
                <a:gridCol w="2448921">
                  <a:extLst>
                    <a:ext uri="{9D8B030D-6E8A-4147-A177-3AD203B41FA5}">
                      <a16:colId xmlns:a16="http://schemas.microsoft.com/office/drawing/2014/main" val="31661455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12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Fossiles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75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Foliation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244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Dureté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296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Type de roche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0760770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E3F9FE7-1775-C675-DE26-251B75AC9EF3}"/>
              </a:ext>
            </a:extLst>
          </p:cNvPr>
          <p:cNvSpPr/>
          <p:nvPr/>
        </p:nvSpPr>
        <p:spPr>
          <a:xfrm>
            <a:off x="3821206" y="5730162"/>
            <a:ext cx="7333129" cy="584726"/>
          </a:xfrm>
          <a:prstGeom prst="roundRect">
            <a:avLst/>
          </a:prstGeom>
          <a:noFill/>
          <a:ln w="38100">
            <a:solidFill>
              <a:srgbClr val="F22E2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CC2757E-90C0-A021-239C-0A3B60493305}"/>
              </a:ext>
            </a:extLst>
          </p:cNvPr>
          <p:cNvSpPr txBox="1"/>
          <p:nvPr/>
        </p:nvSpPr>
        <p:spPr>
          <a:xfrm>
            <a:off x="4394200" y="44073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633B26C-6185-7F52-12E7-D7D0A848308A}"/>
              </a:ext>
            </a:extLst>
          </p:cNvPr>
          <p:cNvSpPr txBox="1"/>
          <p:nvPr/>
        </p:nvSpPr>
        <p:spPr>
          <a:xfrm>
            <a:off x="6720167" y="4362624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897B93A-8D40-1919-6576-EA5ECDE53356}"/>
              </a:ext>
            </a:extLst>
          </p:cNvPr>
          <p:cNvSpPr txBox="1"/>
          <p:nvPr/>
        </p:nvSpPr>
        <p:spPr>
          <a:xfrm>
            <a:off x="9361209" y="438851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664312-D4A7-9850-F110-6B7B2BC67D3D}"/>
              </a:ext>
            </a:extLst>
          </p:cNvPr>
          <p:cNvSpPr txBox="1"/>
          <p:nvPr/>
        </p:nvSpPr>
        <p:spPr>
          <a:xfrm>
            <a:off x="4406900" y="48137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00FF69-032A-5148-B6B5-E9F2CBDBEC9D}"/>
              </a:ext>
            </a:extLst>
          </p:cNvPr>
          <p:cNvSpPr txBox="1"/>
          <p:nvPr/>
        </p:nvSpPr>
        <p:spPr>
          <a:xfrm>
            <a:off x="6775019" y="487807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398614-25AD-77DA-1591-EFD431EABDCA}"/>
              </a:ext>
            </a:extLst>
          </p:cNvPr>
          <p:cNvSpPr txBox="1"/>
          <p:nvPr/>
        </p:nvSpPr>
        <p:spPr>
          <a:xfrm>
            <a:off x="9354859" y="487807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2272559-45CB-264C-E793-3AE68C306BC1}"/>
              </a:ext>
            </a:extLst>
          </p:cNvPr>
          <p:cNvSpPr txBox="1"/>
          <p:nvPr/>
        </p:nvSpPr>
        <p:spPr>
          <a:xfrm>
            <a:off x="4457700" y="530909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C9DDBCE-375F-8916-315E-CE3C257324A0}"/>
              </a:ext>
            </a:extLst>
          </p:cNvPr>
          <p:cNvSpPr txBox="1"/>
          <p:nvPr/>
        </p:nvSpPr>
        <p:spPr>
          <a:xfrm>
            <a:off x="6807572" y="5283459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Faible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ECF2922-5150-7CAB-9A6B-551E3CB61947}"/>
              </a:ext>
            </a:extLst>
          </p:cNvPr>
          <p:cNvSpPr txBox="1"/>
          <p:nvPr/>
        </p:nvSpPr>
        <p:spPr>
          <a:xfrm>
            <a:off x="9361208" y="5283459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F878601-871A-88BD-3D46-4731051AC34F}"/>
              </a:ext>
            </a:extLst>
          </p:cNvPr>
          <p:cNvSpPr txBox="1"/>
          <p:nvPr/>
        </p:nvSpPr>
        <p:spPr>
          <a:xfrm>
            <a:off x="4080225" y="5730163"/>
            <a:ext cx="2257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magmatique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3E2FFA1-7CF3-ACA0-B8BA-3350D022B0D5}"/>
              </a:ext>
            </a:extLst>
          </p:cNvPr>
          <p:cNvSpPr txBox="1"/>
          <p:nvPr/>
        </p:nvSpPr>
        <p:spPr>
          <a:xfrm>
            <a:off x="6375983" y="5730162"/>
            <a:ext cx="2257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sédimentaire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AC41576-51E4-777D-3C2A-00E7FB3AAB51}"/>
              </a:ext>
            </a:extLst>
          </p:cNvPr>
          <p:cNvSpPr txBox="1"/>
          <p:nvPr/>
        </p:nvSpPr>
        <p:spPr>
          <a:xfrm>
            <a:off x="8674098" y="5756054"/>
            <a:ext cx="26118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métamorphique</a:t>
            </a:r>
          </a:p>
        </p:txBody>
      </p:sp>
      <p:sp>
        <p:nvSpPr>
          <p:cNvPr id="24" name="Espace réservé du contenu 23">
            <a:extLst>
              <a:ext uri="{FF2B5EF4-FFF2-40B4-BE49-F238E27FC236}">
                <a16:creationId xmlns:a16="http://schemas.microsoft.com/office/drawing/2014/main" id="{25EED5A5-AC44-5816-BC9F-53552B6CC34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8584CD4-BECD-03F6-91F7-13ADAD43455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2142" t="4682" r="66933" b="10796"/>
          <a:stretch>
            <a:fillRect/>
          </a:stretch>
        </p:blipFill>
        <p:spPr>
          <a:xfrm>
            <a:off x="4108039" y="2433320"/>
            <a:ext cx="2164080" cy="175768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756A921-120B-973B-6081-B3F1719F9A1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4F2ED"/>
              </a:clrFrom>
              <a:clrTo>
                <a:srgbClr val="E4F2ED">
                  <a:alpha val="0"/>
                </a:srgbClr>
              </a:clrTo>
            </a:clrChange>
          </a:blip>
          <a:srcRect l="35791" t="4682" r="35026" b="1513"/>
          <a:stretch>
            <a:fillRect/>
          </a:stretch>
        </p:blipFill>
        <p:spPr>
          <a:xfrm>
            <a:off x="6482080" y="2336801"/>
            <a:ext cx="2042159" cy="1950719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30FD987-BF08-C036-24AC-CFB60BB5DAE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FF7EE"/>
              </a:clrFrom>
              <a:clrTo>
                <a:srgbClr val="DFF7E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8903" t="4682" r="3383" b="1513"/>
          <a:stretch>
            <a:fillRect/>
          </a:stretch>
        </p:blipFill>
        <p:spPr>
          <a:xfrm>
            <a:off x="8850554" y="2336801"/>
            <a:ext cx="1939365" cy="195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1677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FD0CC-9758-2E8A-76B9-8FE6DEAA6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4570B808-5889-05C3-77C9-4AA3B93E9D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8BFFF0DE-079E-12A9-FF9E-6264AD1EC4B8}"/>
              </a:ext>
            </a:extLst>
          </p:cNvPr>
          <p:cNvSpPr txBox="1">
            <a:spLocks/>
          </p:cNvSpPr>
          <p:nvPr/>
        </p:nvSpPr>
        <p:spPr>
          <a:xfrm>
            <a:off x="1089534" y="300257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terminer, voici les deux étapes que j’ai suivies pour répondre à la tâche demandée.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506921E-3E92-891B-EE5B-DAD35989E532}"/>
              </a:ext>
            </a:extLst>
          </p:cNvPr>
          <p:cNvGrpSpPr/>
          <p:nvPr/>
        </p:nvGrpSpPr>
        <p:grpSpPr>
          <a:xfrm>
            <a:off x="4958081" y="6008430"/>
            <a:ext cx="6289040" cy="442630"/>
            <a:chOff x="674378" y="1225112"/>
            <a:chExt cx="5550192" cy="985542"/>
          </a:xfrm>
        </p:grpSpPr>
        <p:sp>
          <p:nvSpPr>
            <p:cNvPr id="11" name="Google Shape;443;p19">
              <a:extLst>
                <a:ext uri="{FF2B5EF4-FFF2-40B4-BE49-F238E27FC236}">
                  <a16:creationId xmlns:a16="http://schemas.microsoft.com/office/drawing/2014/main" id="{BDA17E3A-F0F0-EEEA-02F0-95C37DAD004B}"/>
                </a:ext>
              </a:extLst>
            </p:cNvPr>
            <p:cNvSpPr/>
            <p:nvPr/>
          </p:nvSpPr>
          <p:spPr>
            <a:xfrm>
              <a:off x="674378" y="1225112"/>
              <a:ext cx="5550192" cy="985542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J’ai déduit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 le type de chacune des roches étudiées</a:t>
              </a: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A54A73A-F4CD-CC90-B08E-A6202406F6FF}"/>
                </a:ext>
              </a:extLst>
            </p:cNvPr>
            <p:cNvSpPr/>
            <p:nvPr/>
          </p:nvSpPr>
          <p:spPr>
            <a:xfrm>
              <a:off x="674378" y="1225112"/>
              <a:ext cx="421419" cy="783148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9FB9035C-4478-8113-D1C0-93ABEC07A557}"/>
              </a:ext>
            </a:extLst>
          </p:cNvPr>
          <p:cNvGrpSpPr/>
          <p:nvPr/>
        </p:nvGrpSpPr>
        <p:grpSpPr>
          <a:xfrm>
            <a:off x="453040" y="1295401"/>
            <a:ext cx="6973919" cy="442630"/>
            <a:chOff x="674377" y="1225112"/>
            <a:chExt cx="10527038" cy="863764"/>
          </a:xfrm>
        </p:grpSpPr>
        <p:sp>
          <p:nvSpPr>
            <p:cNvPr id="3" name="Google Shape;443;p19">
              <a:extLst>
                <a:ext uri="{FF2B5EF4-FFF2-40B4-BE49-F238E27FC236}">
                  <a16:creationId xmlns:a16="http://schemas.microsoft.com/office/drawing/2014/main" id="{F2814E31-2E2A-24FA-FA78-B528AD90767C}"/>
                </a:ext>
              </a:extLst>
            </p:cNvPr>
            <p:cNvSpPr/>
            <p:nvPr/>
          </p:nvSpPr>
          <p:spPr>
            <a:xfrm>
              <a:off x="674377" y="1225112"/>
              <a:ext cx="10527038" cy="863764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 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j’ai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éterminé les caractéristiques des trois roches suivantes</a:t>
              </a:r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8E2939F7-BDE8-0710-6F89-6EF884AF167E}"/>
                </a:ext>
              </a:extLst>
            </p:cNvPr>
            <p:cNvSpPr/>
            <p:nvPr/>
          </p:nvSpPr>
          <p:spPr>
            <a:xfrm>
              <a:off x="674379" y="1225112"/>
              <a:ext cx="716134" cy="783148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38A87D01-854F-88BD-1DD8-98F13816A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6311" y="1976845"/>
            <a:ext cx="8039377" cy="379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01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061FAAA-7FAC-BACB-17BD-6F0AD276C49A}"/>
              </a:ext>
            </a:extLst>
          </p:cNvPr>
          <p:cNvSpPr/>
          <p:nvPr/>
        </p:nvSpPr>
        <p:spPr>
          <a:xfrm>
            <a:off x="876000" y="2204780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</a:t>
            </a:r>
            <a:r>
              <a:rPr lang="fr-FR" sz="2000" b="1" dirty="0">
                <a:solidFill>
                  <a:prstClr val="white"/>
                </a:solidFill>
              </a:rPr>
              <a:t> La lithosphère, une composante de la Terre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058385-CB5B-0E81-3358-61086924287D}"/>
              </a:ext>
            </a:extLst>
          </p:cNvPr>
          <p:cNvSpPr txBox="1"/>
          <p:nvPr/>
        </p:nvSpPr>
        <p:spPr>
          <a:xfrm>
            <a:off x="900663" y="1002768"/>
            <a:ext cx="10439999" cy="525407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2 :  </a:t>
            </a:r>
            <a:r>
              <a:rPr lang="fr-FR" dirty="0">
                <a:solidFill>
                  <a:prstClr val="white"/>
                </a:solidFill>
              </a:rPr>
              <a:t>La Terre en tant que  système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Google Shape;510;p5">
            <a:extLst>
              <a:ext uri="{FF2B5EF4-FFF2-40B4-BE49-F238E27FC236}">
                <a16:creationId xmlns:a16="http://schemas.microsoft.com/office/drawing/2014/main" id="{E422D756-6F2D-4CA9-BCB1-2417AA4FCB3B}"/>
              </a:ext>
            </a:extLst>
          </p:cNvPr>
          <p:cNvSpPr txBox="1">
            <a:spLocks/>
          </p:cNvSpPr>
          <p:nvPr/>
        </p:nvSpPr>
        <p:spPr>
          <a:xfrm>
            <a:off x="979336" y="3735593"/>
            <a:ext cx="1349096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>
              <a:spcBef>
                <a:spcPts val="0"/>
              </a:spcBef>
            </a:pPr>
            <a:r>
              <a:rPr lang="fr-FR" sz="1800" b="1" noProof="0" dirty="0"/>
              <a:t>Tâche 3</a:t>
            </a:r>
          </a:p>
        </p:txBody>
      </p:sp>
      <p:sp>
        <p:nvSpPr>
          <p:cNvPr id="18" name="Google Shape;511;p5">
            <a:extLst>
              <a:ext uri="{FF2B5EF4-FFF2-40B4-BE49-F238E27FC236}">
                <a16:creationId xmlns:a16="http://schemas.microsoft.com/office/drawing/2014/main" id="{F647CF36-26D4-3E1A-EACF-37A16C9B7036}"/>
              </a:ext>
            </a:extLst>
          </p:cNvPr>
          <p:cNvSpPr txBox="1">
            <a:spLocks/>
          </p:cNvSpPr>
          <p:nvPr/>
        </p:nvSpPr>
        <p:spPr>
          <a:xfrm>
            <a:off x="2466798" y="3746176"/>
            <a:ext cx="8777638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fr-FR" b="1" kern="0" dirty="0">
                <a:solidFill>
                  <a:prstClr val="black"/>
                </a:solidFill>
              </a:rPr>
              <a:t>Décrire les caractéristiques des différentes couches de la Terre</a:t>
            </a:r>
            <a:endParaRPr lang="fr-FR" noProof="0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7AC7901-78A5-F5A5-22A4-25EDA82901AA}"/>
              </a:ext>
            </a:extLst>
          </p:cNvPr>
          <p:cNvGrpSpPr/>
          <p:nvPr/>
        </p:nvGrpSpPr>
        <p:grpSpPr>
          <a:xfrm>
            <a:off x="979336" y="5104988"/>
            <a:ext cx="10440000" cy="750244"/>
            <a:chOff x="1072338" y="3558760"/>
            <a:chExt cx="10440000" cy="697488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A131CFEA-2944-A8D2-65B8-D3A8CC06F009}"/>
                </a:ext>
              </a:extLst>
            </p:cNvPr>
            <p:cNvGrpSpPr/>
            <p:nvPr/>
          </p:nvGrpSpPr>
          <p:grpSpPr>
            <a:xfrm>
              <a:off x="1175674" y="3615371"/>
              <a:ext cx="10265100" cy="560284"/>
              <a:chOff x="963450" y="3092649"/>
              <a:chExt cx="10265100" cy="560284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6" name="Google Shape;292;p29">
                <a:extLst>
                  <a:ext uri="{FF2B5EF4-FFF2-40B4-BE49-F238E27FC236}">
                    <a16:creationId xmlns:a16="http://schemas.microsoft.com/office/drawing/2014/main" id="{3E33101E-F680-F355-5FA5-86593A7A074A}"/>
                  </a:ext>
                </a:extLst>
              </p:cNvPr>
              <p:cNvSpPr/>
              <p:nvPr/>
            </p:nvSpPr>
            <p:spPr>
              <a:xfrm>
                <a:off x="2428129" y="3092649"/>
                <a:ext cx="8800421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/>
              </a:solidFill>
              <a:ln w="9528" cap="flat">
                <a:solidFill>
                  <a:srgbClr val="000000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" name="Google Shape;293;p29">
                <a:extLst>
                  <a:ext uri="{FF2B5EF4-FFF2-40B4-BE49-F238E27FC236}">
                    <a16:creationId xmlns:a16="http://schemas.microsoft.com/office/drawing/2014/main" id="{9D532756-84DC-9B51-F6DF-B307E551B5CD}"/>
                  </a:ext>
                </a:extLst>
              </p:cNvPr>
              <p:cNvSpPr/>
              <p:nvPr/>
            </p:nvSpPr>
            <p:spPr>
              <a:xfrm>
                <a:off x="963450" y="3092649"/>
                <a:ext cx="1349096" cy="56028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chemeClr val="bg1"/>
              </a:solidFill>
              <a:ln w="9528" cap="flat">
                <a:solidFill>
                  <a:srgbClr val="44546A"/>
                </a:solidFill>
                <a:prstDash val="solid"/>
                <a:miter/>
              </a:ln>
            </p:spPr>
            <p:txBody>
              <a:bodyPr vert="horz" wrap="square" lIns="68570" tIns="34271" rIns="68570" bIns="34271" anchor="ctr" anchorCtr="1" compatLnSpc="1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ptos" panose="02110004020202020204"/>
                    <a:ea typeface="Calibri"/>
                    <a:cs typeface="Calibri"/>
                  </a:rPr>
                  <a:t>Tâche</a:t>
                </a: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</a:rPr>
                  <a:t> 4</a:t>
                </a:r>
              </a:p>
            </p:txBody>
          </p:sp>
        </p:grpSp>
        <p:sp>
          <p:nvSpPr>
            <p:cNvPr id="4" name="Rectangle: Rounded Corners 11">
              <a:extLst>
                <a:ext uri="{FF2B5EF4-FFF2-40B4-BE49-F238E27FC236}">
                  <a16:creationId xmlns:a16="http://schemas.microsoft.com/office/drawing/2014/main" id="{E45B2333-FEE7-CA3B-D60B-7CC4F1AE4754}"/>
                </a:ext>
              </a:extLst>
            </p:cNvPr>
            <p:cNvSpPr/>
            <p:nvPr/>
          </p:nvSpPr>
          <p:spPr>
            <a:xfrm>
              <a:off x="1072338" y="3558760"/>
              <a:ext cx="10440000" cy="697488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D9A7592-EEC5-FB9E-0D96-F4819A8AB021}"/>
                </a:ext>
              </a:extLst>
            </p:cNvPr>
            <p:cNvSpPr txBox="1"/>
            <p:nvPr/>
          </p:nvSpPr>
          <p:spPr>
            <a:xfrm>
              <a:off x="2663136" y="3690817"/>
              <a:ext cx="8674302" cy="357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900" b="1" spc="-50" dirty="0"/>
                <a:t>Déterminer le type d’une roche en se basant sur ses caractéristiques</a:t>
              </a: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9483D-F29D-9A1A-1291-69BCB19F5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1ECBA2-3C9C-158E-CCEC-1C809A933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A704D2-AEBA-4F0F-B0E2-79B045ED845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E8EA76C6-72C5-4A25-D0F5-6ED1917E7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4C784D6-6ABA-D762-D83F-89F27BDE9FCF}"/>
              </a:ext>
            </a:extLst>
          </p:cNvPr>
          <p:cNvSpPr/>
          <p:nvPr/>
        </p:nvSpPr>
        <p:spPr>
          <a:xfrm>
            <a:off x="778058" y="1228743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lang="fr-MA" sz="2400" b="1" spc="-10" dirty="0">
                <a:solidFill>
                  <a:srgbClr val="231F20"/>
                </a:solidFill>
                <a:latin typeface="Calibri"/>
                <a:cs typeface="Calibri"/>
              </a:rPr>
              <a:t>. Reliez avec une flèche.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52975DD-41AE-9F3E-FD0E-850F5FB67C43}"/>
              </a:ext>
            </a:extLst>
          </p:cNvPr>
          <p:cNvSpPr/>
          <p:nvPr/>
        </p:nvSpPr>
        <p:spPr>
          <a:xfrm>
            <a:off x="1414464" y="2409574"/>
            <a:ext cx="3700462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1. Roches sédimentaires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F13013-3837-9E1F-23A7-281E11654F9C}"/>
              </a:ext>
            </a:extLst>
          </p:cNvPr>
          <p:cNvSpPr/>
          <p:nvPr/>
        </p:nvSpPr>
        <p:spPr>
          <a:xfrm>
            <a:off x="1414464" y="3699002"/>
            <a:ext cx="3700462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2. Roches magmatiques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0E1C716-7377-3FFD-915B-554EEB3F4E5F}"/>
              </a:ext>
            </a:extLst>
          </p:cNvPr>
          <p:cNvSpPr/>
          <p:nvPr/>
        </p:nvSpPr>
        <p:spPr>
          <a:xfrm>
            <a:off x="1414464" y="5044292"/>
            <a:ext cx="3700462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3. Roches métamorphiques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E9ED41F-ED90-409A-38B6-4263EE4F1D72}"/>
              </a:ext>
            </a:extLst>
          </p:cNvPr>
          <p:cNvSpPr/>
          <p:nvPr/>
        </p:nvSpPr>
        <p:spPr>
          <a:xfrm>
            <a:off x="7353316" y="2419094"/>
            <a:ext cx="326229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A- sédiments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E35071B-8469-0CCF-1F94-238E0A3A1C46}"/>
              </a:ext>
            </a:extLst>
          </p:cNvPr>
          <p:cNvSpPr/>
          <p:nvPr/>
        </p:nvSpPr>
        <p:spPr>
          <a:xfrm>
            <a:off x="7353316" y="3708522"/>
            <a:ext cx="326229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B- magma liquide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D5F78C5-76D4-C807-41C5-BD7BBD20CADE}"/>
              </a:ext>
            </a:extLst>
          </p:cNvPr>
          <p:cNvSpPr/>
          <p:nvPr/>
        </p:nvSpPr>
        <p:spPr>
          <a:xfrm>
            <a:off x="7353316" y="5053812"/>
            <a:ext cx="326229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C- Roches préexistantes </a:t>
            </a:r>
          </a:p>
        </p:txBody>
      </p:sp>
      <p:sp>
        <p:nvSpPr>
          <p:cNvPr id="3" name="Google Shape;891;p40">
            <a:extLst>
              <a:ext uri="{FF2B5EF4-FFF2-40B4-BE49-F238E27FC236}">
                <a16:creationId xmlns:a16="http://schemas.microsoft.com/office/drawing/2014/main" id="{A461A439-E30F-5D0C-DA43-0DFB8FFA3FA7}"/>
              </a:ext>
            </a:extLst>
          </p:cNvPr>
          <p:cNvSpPr/>
          <p:nvPr/>
        </p:nvSpPr>
        <p:spPr>
          <a:xfrm>
            <a:off x="3196903" y="1683659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L’origine de chaque type de roches 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1156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93BFB-9ADB-DFC1-A24D-CE186E253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89;p51">
            <a:extLst>
              <a:ext uri="{FF2B5EF4-FFF2-40B4-BE49-F238E27FC236}">
                <a16:creationId xmlns:a16="http://schemas.microsoft.com/office/drawing/2014/main" id="{F2BAE4C0-F0C0-B958-16F4-E98208FD1AD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A4546944-6066-7AB9-B6E4-7225FE29BC5F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5114926" y="2705135"/>
            <a:ext cx="2238390" cy="13130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0A28A5-51C4-E9EC-E6B1-93B142415A58}"/>
              </a:ext>
            </a:extLst>
          </p:cNvPr>
          <p:cNvSpPr/>
          <p:nvPr/>
        </p:nvSpPr>
        <p:spPr>
          <a:xfrm>
            <a:off x="1414464" y="2409574"/>
            <a:ext cx="3700462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1. Roches sédimentaires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254847D-FF47-773D-1EDC-FCDAE9EECA77}"/>
              </a:ext>
            </a:extLst>
          </p:cNvPr>
          <p:cNvSpPr/>
          <p:nvPr/>
        </p:nvSpPr>
        <p:spPr>
          <a:xfrm>
            <a:off x="1414464" y="3699002"/>
            <a:ext cx="3700462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2. Roches magmatiques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8DF9BDC-508A-81DD-9369-015DAD208A12}"/>
              </a:ext>
            </a:extLst>
          </p:cNvPr>
          <p:cNvSpPr/>
          <p:nvPr/>
        </p:nvSpPr>
        <p:spPr>
          <a:xfrm>
            <a:off x="1414464" y="5044292"/>
            <a:ext cx="3700462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3. Roches métamorphiques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59715EC-ED04-E40D-50F0-6EF16A0CFCF5}"/>
              </a:ext>
            </a:extLst>
          </p:cNvPr>
          <p:cNvSpPr/>
          <p:nvPr/>
        </p:nvSpPr>
        <p:spPr>
          <a:xfrm>
            <a:off x="7353316" y="2419094"/>
            <a:ext cx="326229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A- magma liquide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2EA844E-AFF4-014E-4DA2-D610ED6F719B}"/>
              </a:ext>
            </a:extLst>
          </p:cNvPr>
          <p:cNvSpPr/>
          <p:nvPr/>
        </p:nvSpPr>
        <p:spPr>
          <a:xfrm>
            <a:off x="7353316" y="3708522"/>
            <a:ext cx="326229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B- sédiments 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D7543A6-F449-2163-7803-D7EFA95DFD20}"/>
              </a:ext>
            </a:extLst>
          </p:cNvPr>
          <p:cNvSpPr/>
          <p:nvPr/>
        </p:nvSpPr>
        <p:spPr>
          <a:xfrm>
            <a:off x="7353316" y="5053812"/>
            <a:ext cx="3262298" cy="619375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C- roches préexistantes 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9D2F7D5A-B279-CC00-C3CD-EACC6388ED31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5114926" y="2728782"/>
            <a:ext cx="2238390" cy="12799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86BB5AC6-B826-165B-B127-A6E3CB8C892F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5114926" y="5363500"/>
            <a:ext cx="2238390" cy="110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re 15">
            <a:extLst>
              <a:ext uri="{FF2B5EF4-FFF2-40B4-BE49-F238E27FC236}">
                <a16:creationId xmlns:a16="http://schemas.microsoft.com/office/drawing/2014/main" id="{B627F0D6-97D2-525A-8BB2-639F1C34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59470"/>
            <a:ext cx="10647096" cy="408867"/>
          </a:xfrm>
        </p:spPr>
        <p:txBody>
          <a:bodyPr/>
          <a:lstStyle/>
          <a:p>
            <a:r>
              <a:rPr lang="fr-FR" spc="-40" dirty="0">
                <a:solidFill>
                  <a:schemeClr val="tx1">
                    <a:lumMod val="50000"/>
                    <a:lumOff val="50000"/>
                  </a:schemeClr>
                </a:solidFill>
                <a:ea typeface="Calibri" panose="020F0502020204030204" pitchFamily="34" charset="0"/>
              </a:rPr>
              <a:t>Parfait! </a:t>
            </a:r>
            <a:r>
              <a:rPr lang="fr-FR" spc="-40" dirty="0">
                <a:solidFill>
                  <a:schemeClr val="tx1">
                    <a:lumMod val="50000"/>
                    <a:lumOff val="50000"/>
                  </a:schemeClr>
                </a:solidFill>
                <a:ea typeface="Calibri" panose="020F0502020204030204" pitchFamily="34" charset="0"/>
                <a:sym typeface="Calibri"/>
              </a:rPr>
              <a:t>Les roches sédimentaires se forment à partir des sédiments, les roches magmatiques se forment à partir de magma liquide alors que les roches métamorphiques se forment à partir des roches préexistantes </a:t>
            </a:r>
            <a:r>
              <a:rPr lang="fr-FR" sz="1200" spc="-30" dirty="0">
                <a:solidFill>
                  <a:schemeClr val="tx1">
                    <a:lumMod val="50000"/>
                    <a:lumOff val="50000"/>
                  </a:schemeClr>
                </a:solidFill>
                <a:ea typeface="Calibri" panose="020F0502020204030204" pitchFamily="34" charset="0"/>
                <a:sym typeface="Calibri"/>
              </a:rPr>
              <a:t>( sédimentaires, magmatiques ou métamorphiques).</a:t>
            </a:r>
            <a:endParaRPr lang="fr-MA" dirty="0"/>
          </a:p>
        </p:txBody>
      </p:sp>
      <p:sp>
        <p:nvSpPr>
          <p:cNvPr id="2" name="Google Shape;891;p40">
            <a:extLst>
              <a:ext uri="{FF2B5EF4-FFF2-40B4-BE49-F238E27FC236}">
                <a16:creationId xmlns:a16="http://schemas.microsoft.com/office/drawing/2014/main" id="{8A2883DF-86CC-1D3C-57B7-7CC86775B843}"/>
              </a:ext>
            </a:extLst>
          </p:cNvPr>
          <p:cNvSpPr/>
          <p:nvPr/>
        </p:nvSpPr>
        <p:spPr>
          <a:xfrm>
            <a:off x="3196903" y="1683659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L’origine de chaque type de roches 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8289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2023A-2852-3813-3E63-780A16A6A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056363-7BBC-A7F8-AC77-44440A3C7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7D8221-E2F7-242A-C305-890B7DA452E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3843A044-12AD-5BF6-A2FC-529EDD9E3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3AD69F3-948F-1B24-A514-6C5A03CC18AA}"/>
              </a:ext>
            </a:extLst>
          </p:cNvPr>
          <p:cNvSpPr/>
          <p:nvPr/>
        </p:nvSpPr>
        <p:spPr>
          <a:xfrm>
            <a:off x="745425" y="1286661"/>
            <a:ext cx="7752460" cy="510778"/>
          </a:xfrm>
          <a:prstGeom prst="roundRect">
            <a:avLst/>
          </a:prstGeom>
          <a:ln w="19050">
            <a:noFill/>
            <a:prstDash val="dash"/>
          </a:ln>
        </p:spPr>
        <p:txBody>
          <a:bodyPr wrap="square">
            <a:spAutoFit/>
          </a:bodyPr>
          <a:lstStyle/>
          <a:p>
            <a:pPr defTabSz="457200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MA" sz="2400" b="1" spc="-1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400" b="1" spc="-1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Répondre par « Vrai » ou « Faux »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7AF6FA6-1C47-B65D-547F-CFC63BA26152}"/>
              </a:ext>
            </a:extLst>
          </p:cNvPr>
          <p:cNvGrpSpPr/>
          <p:nvPr/>
        </p:nvGrpSpPr>
        <p:grpSpPr>
          <a:xfrm>
            <a:off x="556247" y="2670567"/>
            <a:ext cx="10854342" cy="701278"/>
            <a:chOff x="8698125" y="2594893"/>
            <a:chExt cx="10209926" cy="510778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3713544-8F6B-30C0-DAF8-CF86ABE8B17F}"/>
                </a:ext>
              </a:extLst>
            </p:cNvPr>
            <p:cNvSpPr/>
            <p:nvPr/>
          </p:nvSpPr>
          <p:spPr>
            <a:xfrm>
              <a:off x="8698125" y="2594893"/>
              <a:ext cx="7137154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a- Les roches sédimentaires se forment en profondeur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AAA45A2-E989-3187-FDDE-0CDD52D26BCF}"/>
                </a:ext>
              </a:extLst>
            </p:cNvPr>
            <p:cNvSpPr/>
            <p:nvPr/>
          </p:nvSpPr>
          <p:spPr>
            <a:xfrm>
              <a:off x="16124966" y="2594893"/>
              <a:ext cx="116439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B676BB6-B7A9-C317-1769-2AF0B4669C70}"/>
                </a:ext>
              </a:extLst>
            </p:cNvPr>
            <p:cNvSpPr/>
            <p:nvPr/>
          </p:nvSpPr>
          <p:spPr>
            <a:xfrm>
              <a:off x="17743655" y="2594893"/>
              <a:ext cx="116439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881760B-422B-08ED-141E-B939EF50CFC4}"/>
              </a:ext>
            </a:extLst>
          </p:cNvPr>
          <p:cNvGrpSpPr/>
          <p:nvPr/>
        </p:nvGrpSpPr>
        <p:grpSpPr>
          <a:xfrm>
            <a:off x="565768" y="4151723"/>
            <a:ext cx="10854342" cy="701278"/>
            <a:chOff x="8698125" y="2594893"/>
            <a:chExt cx="10209926" cy="510778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3969D7C-B3FE-AA10-CF17-3B3DA77487B5}"/>
                </a:ext>
              </a:extLst>
            </p:cNvPr>
            <p:cNvSpPr/>
            <p:nvPr/>
          </p:nvSpPr>
          <p:spPr>
            <a:xfrm>
              <a:off x="8698125" y="2594893"/>
              <a:ext cx="7137154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b- Les roches métamorphiques se forment en profondeur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25E17C0-1DA8-5EF1-C5E2-9017C637DD23}"/>
                </a:ext>
              </a:extLst>
            </p:cNvPr>
            <p:cNvSpPr/>
            <p:nvPr/>
          </p:nvSpPr>
          <p:spPr>
            <a:xfrm>
              <a:off x="16124966" y="2594893"/>
              <a:ext cx="116439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C59F2B9-A0DB-307B-DF21-F3C31478A7BB}"/>
                </a:ext>
              </a:extLst>
            </p:cNvPr>
            <p:cNvSpPr/>
            <p:nvPr/>
          </p:nvSpPr>
          <p:spPr>
            <a:xfrm>
              <a:off x="17743655" y="2594893"/>
              <a:ext cx="116439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0491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02F7B-D879-35C7-056E-E4D2CD1E2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89;p51">
            <a:extLst>
              <a:ext uri="{FF2B5EF4-FFF2-40B4-BE49-F238E27FC236}">
                <a16:creationId xmlns:a16="http://schemas.microsoft.com/office/drawing/2014/main" id="{FC6E2174-9A6C-83DA-7868-5053D9E585D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A8EB844A-A496-68F0-4CFE-AB52F8323FE2}"/>
              </a:ext>
            </a:extLst>
          </p:cNvPr>
          <p:cNvGrpSpPr/>
          <p:nvPr/>
        </p:nvGrpSpPr>
        <p:grpSpPr>
          <a:xfrm>
            <a:off x="556247" y="2670567"/>
            <a:ext cx="10854342" cy="701278"/>
            <a:chOff x="8698125" y="2594893"/>
            <a:chExt cx="10209926" cy="510778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267D3F97-A267-2C8A-A811-248E6B8D1430}"/>
                </a:ext>
              </a:extLst>
            </p:cNvPr>
            <p:cNvSpPr/>
            <p:nvPr/>
          </p:nvSpPr>
          <p:spPr>
            <a:xfrm>
              <a:off x="8698125" y="2594893"/>
              <a:ext cx="7137154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a- Les roches sédimentaires se forment en profondeur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8D29EECB-35F3-99B8-7B86-0BE88E17D83A}"/>
                </a:ext>
              </a:extLst>
            </p:cNvPr>
            <p:cNvSpPr/>
            <p:nvPr/>
          </p:nvSpPr>
          <p:spPr>
            <a:xfrm>
              <a:off x="16124966" y="2594893"/>
              <a:ext cx="116439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7E89F8-2C06-8F72-6B50-13B87F39EE77}"/>
                </a:ext>
              </a:extLst>
            </p:cNvPr>
            <p:cNvSpPr/>
            <p:nvPr/>
          </p:nvSpPr>
          <p:spPr>
            <a:xfrm>
              <a:off x="17743655" y="2594893"/>
              <a:ext cx="1164396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Faux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A03287A-CF0E-65C1-A184-95E8912CE48E}"/>
              </a:ext>
            </a:extLst>
          </p:cNvPr>
          <p:cNvGrpSpPr/>
          <p:nvPr/>
        </p:nvGrpSpPr>
        <p:grpSpPr>
          <a:xfrm>
            <a:off x="565768" y="4151723"/>
            <a:ext cx="10854342" cy="701278"/>
            <a:chOff x="8698125" y="2594893"/>
            <a:chExt cx="10209926" cy="51077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040237F-94FD-0299-6965-367FEC15446A}"/>
                </a:ext>
              </a:extLst>
            </p:cNvPr>
            <p:cNvSpPr/>
            <p:nvPr/>
          </p:nvSpPr>
          <p:spPr>
            <a:xfrm>
              <a:off x="8698125" y="2594893"/>
              <a:ext cx="7137154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b- Les roches métamorphiques se forment en profondeur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7C7F5BD-5770-801B-13DF-18230A532DF4}"/>
                </a:ext>
              </a:extLst>
            </p:cNvPr>
            <p:cNvSpPr/>
            <p:nvPr/>
          </p:nvSpPr>
          <p:spPr>
            <a:xfrm>
              <a:off x="16124966" y="2594893"/>
              <a:ext cx="1164397" cy="510778"/>
            </a:xfrm>
            <a:prstGeom prst="roundRect">
              <a:avLst/>
            </a:prstGeom>
            <a:solidFill>
              <a:srgbClr val="002060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Vrai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A2784190-526F-1B52-3730-F8E687075877}"/>
                </a:ext>
              </a:extLst>
            </p:cNvPr>
            <p:cNvSpPr/>
            <p:nvPr/>
          </p:nvSpPr>
          <p:spPr>
            <a:xfrm>
              <a:off x="17743655" y="2594893"/>
              <a:ext cx="1164396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Faux</a:t>
              </a:r>
            </a:p>
          </p:txBody>
        </p:sp>
      </p:grpSp>
      <p:sp>
        <p:nvSpPr>
          <p:cNvPr id="5" name="Titre 4">
            <a:extLst>
              <a:ext uri="{FF2B5EF4-FFF2-40B4-BE49-F238E27FC236}">
                <a16:creationId xmlns:a16="http://schemas.microsoft.com/office/drawing/2014/main" id="{548BD506-A9CE-9AE1-0FAE-595A8030B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50000"/>
                  </a:schemeClr>
                </a:solidFill>
              </a:rPr>
              <a:t>Parfait ! Les roches métamorphiques se forment en profondeur, alors que les roches sédimentaires se forment à la surface.</a:t>
            </a:r>
            <a:endParaRPr lang="fr-MA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A508CC5F-F2A2-C196-7239-72BA7382C65F}"/>
              </a:ext>
            </a:extLst>
          </p:cNvPr>
          <p:cNvSpPr txBox="1">
            <a:spLocks/>
          </p:cNvSpPr>
          <p:nvPr/>
        </p:nvSpPr>
        <p:spPr>
          <a:xfrm>
            <a:off x="1087704" y="1120933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914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325287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enseignant·e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clarifie la question et peut utiliser l’alternance linguistique si besoin.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91F7B11-FFA0-7FA7-CF8C-A0B9BD02810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895AD0-70CC-1F79-C097-2F6DAB7CFC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9C575A-2AB3-1573-F1B7-36CE5D64AAA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737F42C-83C0-CB43-969D-3ECF91617D39}"/>
              </a:ext>
            </a:extLst>
          </p:cNvPr>
          <p:cNvSpPr txBox="1"/>
          <p:nvPr/>
        </p:nvSpPr>
        <p:spPr>
          <a:xfrm>
            <a:off x="1010452" y="1097482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3.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578A876-14FC-60AE-4708-5FA6C93EFED7}"/>
              </a:ext>
            </a:extLst>
          </p:cNvPr>
          <p:cNvGrpSpPr/>
          <p:nvPr/>
        </p:nvGrpSpPr>
        <p:grpSpPr>
          <a:xfrm>
            <a:off x="909983" y="2521990"/>
            <a:ext cx="7832083" cy="510778"/>
            <a:chOff x="7921466" y="2594893"/>
            <a:chExt cx="7832083" cy="510778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7A65B90-3E85-C73D-A13B-3BEC9377522B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La présence des fossiles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E9D6FBE-3CAA-0E1E-F03D-16C177418177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9341FF5-5B48-CAEC-9FC2-E8BD9FD1206F}"/>
              </a:ext>
            </a:extLst>
          </p:cNvPr>
          <p:cNvGrpSpPr/>
          <p:nvPr/>
        </p:nvGrpSpPr>
        <p:grpSpPr>
          <a:xfrm>
            <a:off x="909983" y="3885865"/>
            <a:ext cx="7832083" cy="510778"/>
            <a:chOff x="7921466" y="2594893"/>
            <a:chExt cx="7832083" cy="51077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A36BAF4-57A2-8816-73EF-DA34583DCD7E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La présence d’une foliation 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B5B249E-5D6A-C186-CD25-F393EE66764C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5404CF58-95DB-4EF2-0148-D4C17D998B46}"/>
              </a:ext>
            </a:extLst>
          </p:cNvPr>
          <p:cNvGrpSpPr/>
          <p:nvPr/>
        </p:nvGrpSpPr>
        <p:grpSpPr>
          <a:xfrm>
            <a:off x="909983" y="5249740"/>
            <a:ext cx="7832083" cy="510778"/>
            <a:chOff x="7921466" y="2594893"/>
            <a:chExt cx="7832083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4AFAE020-4BF4-CCCF-73A4-D5DECAEF2AF9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Une grande dureté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910EFC5C-4F5A-3CED-734C-320C9A65201F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c</a:t>
              </a:r>
            </a:p>
          </p:txBody>
        </p:sp>
      </p:grpSp>
      <p:sp>
        <p:nvSpPr>
          <p:cNvPr id="23" name="Google Shape;891;p40">
            <a:extLst>
              <a:ext uri="{FF2B5EF4-FFF2-40B4-BE49-F238E27FC236}">
                <a16:creationId xmlns:a16="http://schemas.microsoft.com/office/drawing/2014/main" id="{8F54B67C-6AF6-1CA6-74A2-4C57911FC73C}"/>
              </a:ext>
            </a:extLst>
          </p:cNvPr>
          <p:cNvSpPr/>
          <p:nvPr/>
        </p:nvSpPr>
        <p:spPr>
          <a:xfrm>
            <a:off x="1472878" y="1632584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roche magmatique est caractérisée par 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B622C-3BAD-B359-A8C9-93EC5B268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4D5DB4-9980-F770-97F7-D9E6856E6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5" y="338389"/>
            <a:ext cx="10137980" cy="299327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03968E-21F4-9CC0-F717-D7320B0E80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494FC655-F72F-4ADC-EF41-4B7C21B1EFD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B732BD78-D1A5-615C-C0F4-A3E67317B6E6}"/>
              </a:ext>
            </a:extLst>
          </p:cNvPr>
          <p:cNvGrpSpPr/>
          <p:nvPr/>
        </p:nvGrpSpPr>
        <p:grpSpPr>
          <a:xfrm>
            <a:off x="909983" y="2521990"/>
            <a:ext cx="7832083" cy="510778"/>
            <a:chOff x="7921466" y="2594893"/>
            <a:chExt cx="7832083" cy="51077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04CC140-9998-4B9F-14EE-90E5B2E99332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La présence des fossiles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7B63DF3-BBAE-1707-3E20-C870A02226DF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a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B3E7879-762C-13EC-6CF9-5272C0CD5D08}"/>
              </a:ext>
            </a:extLst>
          </p:cNvPr>
          <p:cNvGrpSpPr/>
          <p:nvPr/>
        </p:nvGrpSpPr>
        <p:grpSpPr>
          <a:xfrm>
            <a:off x="909983" y="3885865"/>
            <a:ext cx="7832083" cy="510778"/>
            <a:chOff x="7921466" y="2594893"/>
            <a:chExt cx="7832083" cy="510778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8C7B083-4BAA-932E-FC15-C028459F2304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La présence d’une foliation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380152CC-BAB8-45AC-DF46-6B08C9ECC316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02060"/>
                  </a:solidFill>
                  <a:latin typeface="Calibri" panose="020F0502020204030204"/>
                </a:rPr>
                <a:t>b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2E691E-55EF-C100-C629-24C9BF858A3B}"/>
              </a:ext>
            </a:extLst>
          </p:cNvPr>
          <p:cNvGrpSpPr/>
          <p:nvPr/>
        </p:nvGrpSpPr>
        <p:grpSpPr>
          <a:xfrm>
            <a:off x="909983" y="5249740"/>
            <a:ext cx="7832083" cy="510778"/>
            <a:chOff x="7921466" y="2594893"/>
            <a:chExt cx="7832083" cy="510778"/>
          </a:xfrm>
          <a:solidFill>
            <a:srgbClr val="002060"/>
          </a:solidFill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96AAC49-897F-8A95-DC7D-D97675007E42}"/>
                </a:ext>
              </a:extLst>
            </p:cNvPr>
            <p:cNvSpPr/>
            <p:nvPr/>
          </p:nvSpPr>
          <p:spPr>
            <a:xfrm>
              <a:off x="8369182" y="2594893"/>
              <a:ext cx="7384367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/>
                  </a:solidFill>
                  <a:latin typeface="Calibri" panose="020F0502020204030204"/>
                </a:rPr>
                <a:t>Une grande dureté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2A8DC0-7321-B5DE-04DA-36B00FF97C2E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grp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  <a:latin typeface="Calibri" panose="020F0502020204030204"/>
                </a:rPr>
                <a:t>c</a:t>
              </a:r>
            </a:p>
          </p:txBody>
        </p:sp>
      </p:grpSp>
      <p:sp>
        <p:nvSpPr>
          <p:cNvPr id="26" name="Google Shape;891;p40">
            <a:extLst>
              <a:ext uri="{FF2B5EF4-FFF2-40B4-BE49-F238E27FC236}">
                <a16:creationId xmlns:a16="http://schemas.microsoft.com/office/drawing/2014/main" id="{25BFEC07-23F9-F5D6-BEA2-F629D0E42F0B}"/>
              </a:ext>
            </a:extLst>
          </p:cNvPr>
          <p:cNvSpPr/>
          <p:nvPr/>
        </p:nvSpPr>
        <p:spPr>
          <a:xfrm>
            <a:off x="1472878" y="1632584"/>
            <a:ext cx="6099349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roche magmatique est caractérisée par  </a:t>
            </a:r>
            <a:r>
              <a:rPr lang="fr-FR" sz="2400" b="1" kern="1200" dirty="0">
                <a:solidFill>
                  <a:srgbClr val="0852A4"/>
                </a:solidFill>
                <a:latin typeface="Calibri" panose="020F0502020204030204"/>
                <a:ea typeface="+mn-ea"/>
                <a:cs typeface="+mn-cs"/>
                <a:sym typeface="Calibri"/>
              </a:rPr>
              <a:t>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271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FF6DB9-6C72-778A-65C1-4A89A5E1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546849-2F2C-DD37-12A7-83CAF6D55A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4B0FFDD-6D71-D26D-C911-F397A6C9063F}"/>
              </a:ext>
            </a:extLst>
          </p:cNvPr>
          <p:cNvSpPr txBox="1"/>
          <p:nvPr/>
        </p:nvSpPr>
        <p:spPr>
          <a:xfrm>
            <a:off x="949290" y="1118655"/>
            <a:ext cx="60993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4-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Choisissez la bonne réponse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</p:txBody>
      </p:sp>
      <p:sp>
        <p:nvSpPr>
          <p:cNvPr id="5" name="Google Shape;891;p40">
            <a:extLst>
              <a:ext uri="{FF2B5EF4-FFF2-40B4-BE49-F238E27FC236}">
                <a16:creationId xmlns:a16="http://schemas.microsoft.com/office/drawing/2014/main" id="{E402A9BB-D02C-C033-2A73-CF5B1AC467ED}"/>
              </a:ext>
            </a:extLst>
          </p:cNvPr>
          <p:cNvSpPr/>
          <p:nvPr/>
        </p:nvSpPr>
        <p:spPr>
          <a:xfrm>
            <a:off x="1472878" y="1734184"/>
            <a:ext cx="784194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roche métamorphique est caractérisée par la présence  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DC18C5-3E9A-7FC9-F92C-3CC9A35D5FCF}"/>
              </a:ext>
            </a:extLst>
          </p:cNvPr>
          <p:cNvSpPr/>
          <p:nvPr/>
        </p:nvSpPr>
        <p:spPr>
          <a:xfrm>
            <a:off x="2059894" y="4996080"/>
            <a:ext cx="2918506" cy="601952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a. d’une foliation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3ACEE6C1-8D53-0C1E-8E18-7F4CA81F33E3}"/>
              </a:ext>
            </a:extLst>
          </p:cNvPr>
          <p:cNvSpPr/>
          <p:nvPr/>
        </p:nvSpPr>
        <p:spPr>
          <a:xfrm>
            <a:off x="7813491" y="4996081"/>
            <a:ext cx="2774062" cy="601952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b. des fossiles</a:t>
            </a: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B40F01E0-4D94-60FD-6A83-F7B9CD9B4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Foliation — Wikipédia">
            <a:extLst>
              <a:ext uri="{FF2B5EF4-FFF2-40B4-BE49-F238E27FC236}">
                <a16:creationId xmlns:a16="http://schemas.microsoft.com/office/drawing/2014/main" id="{DFBAD875-2451-C5D7-C1CD-9253B8D72E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3957" y="2498391"/>
            <a:ext cx="3514725" cy="211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698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ABD8BD-727D-EBDA-B7C7-EF2E06705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8419F2-0C02-DEAA-C57E-F16AEF309D6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289;p51">
            <a:extLst>
              <a:ext uri="{FF2B5EF4-FFF2-40B4-BE49-F238E27FC236}">
                <a16:creationId xmlns:a16="http://schemas.microsoft.com/office/drawing/2014/main" id="{D193392D-DAA1-4E8D-8A3C-929ABD026D9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91;p40">
            <a:extLst>
              <a:ext uri="{FF2B5EF4-FFF2-40B4-BE49-F238E27FC236}">
                <a16:creationId xmlns:a16="http://schemas.microsoft.com/office/drawing/2014/main" id="{90243C4B-31E9-A696-9A78-E355BEF31F8D}"/>
              </a:ext>
            </a:extLst>
          </p:cNvPr>
          <p:cNvSpPr/>
          <p:nvPr/>
        </p:nvSpPr>
        <p:spPr>
          <a:xfrm>
            <a:off x="1472878" y="1734184"/>
            <a:ext cx="784194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La roche métamorphique est caractérisée par la présence  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3AB3C1B-770F-C72E-B3A5-D366C617210A}"/>
              </a:ext>
            </a:extLst>
          </p:cNvPr>
          <p:cNvSpPr/>
          <p:nvPr/>
        </p:nvSpPr>
        <p:spPr>
          <a:xfrm>
            <a:off x="2059894" y="4996080"/>
            <a:ext cx="2918506" cy="601952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Calibri" panose="020F0502020204030204"/>
              </a:rPr>
              <a:t>a. d’une foliation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E01C83F-F4BD-240C-C957-23D670E28BD7}"/>
              </a:ext>
            </a:extLst>
          </p:cNvPr>
          <p:cNvSpPr/>
          <p:nvPr/>
        </p:nvSpPr>
        <p:spPr>
          <a:xfrm>
            <a:off x="7813491" y="4996081"/>
            <a:ext cx="2774062" cy="601952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b. des fossiles</a:t>
            </a:r>
          </a:p>
        </p:txBody>
      </p:sp>
      <p:pic>
        <p:nvPicPr>
          <p:cNvPr id="3" name="Image 2" descr="Foliation — Wikipédia">
            <a:extLst>
              <a:ext uri="{FF2B5EF4-FFF2-40B4-BE49-F238E27FC236}">
                <a16:creationId xmlns:a16="http://schemas.microsoft.com/office/drawing/2014/main" id="{1E07E6CA-051B-192E-4C10-D859C1730A8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63957" y="2498391"/>
            <a:ext cx="3514725" cy="211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8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8E6F55-3456-C273-B06D-AE7AFD518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93543"/>
            <a:ext cx="10372033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CCBD61-55AB-57BC-EF09-4A4C9638944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7DA6175-87E6-7A58-B43A-EC752D05AA38}"/>
              </a:ext>
            </a:extLst>
          </p:cNvPr>
          <p:cNvSpPr txBox="1"/>
          <p:nvPr/>
        </p:nvSpPr>
        <p:spPr>
          <a:xfrm>
            <a:off x="949290" y="1118655"/>
            <a:ext cx="9330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5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Mettre 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Vrai ou faux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46AAC7F0-735B-364E-37B0-344040105E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9" name="Google Shape;891;p40">
            <a:extLst>
              <a:ext uri="{FF2B5EF4-FFF2-40B4-BE49-F238E27FC236}">
                <a16:creationId xmlns:a16="http://schemas.microsoft.com/office/drawing/2014/main" id="{6E25902D-7092-6789-8B8E-1EA827136DFA}"/>
              </a:ext>
            </a:extLst>
          </p:cNvPr>
          <p:cNvSpPr/>
          <p:nvPr/>
        </p:nvSpPr>
        <p:spPr>
          <a:xfrm>
            <a:off x="1472878" y="1734184"/>
            <a:ext cx="784194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L’échantillon suivant représente une roche sédimentaire: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17CD46-D0D3-9FA2-BC75-6E25956513A4}"/>
              </a:ext>
            </a:extLst>
          </p:cNvPr>
          <p:cNvSpPr/>
          <p:nvPr/>
        </p:nvSpPr>
        <p:spPr>
          <a:xfrm>
            <a:off x="3078480" y="5297056"/>
            <a:ext cx="1463040" cy="601952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a. Vrai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B9C867-3026-AD67-1361-666EC0EEDFFB}"/>
              </a:ext>
            </a:extLst>
          </p:cNvPr>
          <p:cNvSpPr/>
          <p:nvPr/>
        </p:nvSpPr>
        <p:spPr>
          <a:xfrm>
            <a:off x="8036561" y="5297056"/>
            <a:ext cx="1463040" cy="601952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b. Faux</a:t>
            </a:r>
          </a:p>
        </p:txBody>
      </p:sp>
      <p:pic>
        <p:nvPicPr>
          <p:cNvPr id="10" name="Picture 2" descr="Comment se forment les fossiles ? – Familystones">
            <a:extLst>
              <a:ext uri="{FF2B5EF4-FFF2-40B4-BE49-F238E27FC236}">
                <a16:creationId xmlns:a16="http://schemas.microsoft.com/office/drawing/2014/main" id="{2D550250-4403-C92E-08B6-4B00CC328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2246833"/>
            <a:ext cx="3287574" cy="273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D14C71-9E84-976E-1D70-67DAE2AF98DA}"/>
              </a:ext>
            </a:extLst>
          </p:cNvPr>
          <p:cNvGrpSpPr/>
          <p:nvPr/>
        </p:nvGrpSpPr>
        <p:grpSpPr>
          <a:xfrm>
            <a:off x="6671813" y="3790887"/>
            <a:ext cx="2236321" cy="461665"/>
            <a:chOff x="7862438" y="2587288"/>
            <a:chExt cx="2236321" cy="461665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C424C509-32BC-1D09-71C1-F4177552050C}"/>
                </a:ext>
              </a:extLst>
            </p:cNvPr>
            <p:cNvSpPr txBox="1"/>
            <p:nvPr/>
          </p:nvSpPr>
          <p:spPr>
            <a:xfrm>
              <a:off x="8553897" y="2587288"/>
              <a:ext cx="1544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Fossile</a:t>
              </a:r>
            </a:p>
          </p:txBody>
        </p:sp>
        <p:cxnSp>
          <p:nvCxnSpPr>
            <p:cNvPr id="13" name="Connecteur droit avec flèche 12">
              <a:extLst>
                <a:ext uri="{FF2B5EF4-FFF2-40B4-BE49-F238E27FC236}">
                  <a16:creationId xmlns:a16="http://schemas.microsoft.com/office/drawing/2014/main" id="{AFDED74C-D346-4AD0-B781-08A94EE7945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62438" y="2848072"/>
              <a:ext cx="900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92908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145BE-47EB-1EA6-9CE7-EEB3029B1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44720D-D468-C5FC-A44F-E0B0A86AFD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9B74B807-065E-9B90-B934-3DBE9FA5CBAE}"/>
              </a:ext>
            </a:extLst>
          </p:cNvPr>
          <p:cNvSpPr txBox="1">
            <a:spLocks/>
          </p:cNvSpPr>
          <p:nvPr/>
        </p:nvSpPr>
        <p:spPr>
          <a:xfrm>
            <a:off x="935730" y="25627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L’échantillon représente une roche sédimentaire car elle présente des fossiles.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0312510-BF1A-AA7C-035A-96B03A94A19E}"/>
              </a:ext>
            </a:extLst>
          </p:cNvPr>
          <p:cNvSpPr/>
          <p:nvPr/>
        </p:nvSpPr>
        <p:spPr>
          <a:xfrm>
            <a:off x="3078480" y="5297056"/>
            <a:ext cx="1463040" cy="60195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Calibri" panose="020F0502020204030204"/>
              </a:rPr>
              <a:t>a. Vrai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ABDBCA-CDC2-A2EB-94D0-FFDDD12A7831}"/>
              </a:ext>
            </a:extLst>
          </p:cNvPr>
          <p:cNvSpPr/>
          <p:nvPr/>
        </p:nvSpPr>
        <p:spPr>
          <a:xfrm>
            <a:off x="8036561" y="5297056"/>
            <a:ext cx="1463040" cy="601952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b. Faux</a:t>
            </a:r>
          </a:p>
        </p:txBody>
      </p:sp>
      <p:pic>
        <p:nvPicPr>
          <p:cNvPr id="5" name="Picture 2" descr="Comment se forment les fossiles ? – Familystones">
            <a:extLst>
              <a:ext uri="{FF2B5EF4-FFF2-40B4-BE49-F238E27FC236}">
                <a16:creationId xmlns:a16="http://schemas.microsoft.com/office/drawing/2014/main" id="{EC6EA0AE-C076-CCB0-F5A0-F632694B3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700" y="2246833"/>
            <a:ext cx="3287574" cy="273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D1120A-62E2-45F3-DCEB-4853522B428B}"/>
              </a:ext>
            </a:extLst>
          </p:cNvPr>
          <p:cNvGrpSpPr/>
          <p:nvPr/>
        </p:nvGrpSpPr>
        <p:grpSpPr>
          <a:xfrm>
            <a:off x="6671813" y="3790887"/>
            <a:ext cx="2236321" cy="461665"/>
            <a:chOff x="7862438" y="2587288"/>
            <a:chExt cx="2236321" cy="461665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2AECFBD-0610-ADE9-F686-2256D036DBF0}"/>
                </a:ext>
              </a:extLst>
            </p:cNvPr>
            <p:cNvSpPr txBox="1"/>
            <p:nvPr/>
          </p:nvSpPr>
          <p:spPr>
            <a:xfrm>
              <a:off x="8553897" y="2587288"/>
              <a:ext cx="1544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Fossile</a:t>
              </a:r>
            </a:p>
          </p:txBody>
        </p:sp>
        <p:cxnSp>
          <p:nvCxnSpPr>
            <p:cNvPr id="8" name="Connecteur droit avec flèche 7">
              <a:extLst>
                <a:ext uri="{FF2B5EF4-FFF2-40B4-BE49-F238E27FC236}">
                  <a16:creationId xmlns:a16="http://schemas.microsoft.com/office/drawing/2014/main" id="{BC8927AE-A28A-C849-0CFC-0A82D188F59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862438" y="2848072"/>
              <a:ext cx="900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Google Shape;891;p40">
            <a:extLst>
              <a:ext uri="{FF2B5EF4-FFF2-40B4-BE49-F238E27FC236}">
                <a16:creationId xmlns:a16="http://schemas.microsoft.com/office/drawing/2014/main" id="{FA415001-8418-300C-AA1B-655EA715EAD0}"/>
              </a:ext>
            </a:extLst>
          </p:cNvPr>
          <p:cNvSpPr/>
          <p:nvPr/>
        </p:nvSpPr>
        <p:spPr>
          <a:xfrm>
            <a:off x="1472878" y="1734184"/>
            <a:ext cx="784194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L’échantillon suivant représente une roche sédimentaire: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6466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1158393"/>
            <a:ext cx="9726520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334637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574618"/>
            <a:ext cx="9670770" cy="1226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565093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127723"/>
            <a:ext cx="9726521" cy="87711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Roches sédimentaires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Roches métamorphiques </a:t>
            </a:r>
          </a:p>
          <a:p>
            <a:pPr marL="287857" lvl="0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Roches magmatiques</a:t>
            </a:r>
          </a:p>
          <a:p>
            <a:pPr marL="287857" lvl="0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Fossiles </a:t>
            </a:r>
          </a:p>
          <a:p>
            <a:pPr marL="287857" lvl="0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Foliation</a:t>
            </a:r>
          </a:p>
          <a:p>
            <a:pPr marL="287857" lvl="0" indent="-296331" defTabSz="1219170">
              <a:buClr>
                <a:srgbClr val="000000"/>
              </a:buClr>
              <a:buSzPts val="11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Dureté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155525"/>
            <a:ext cx="9463104" cy="8517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Déterminer le type d’une roche en se basant sur ses caractéristiques.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818964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b="1" noProof="0" dirty="0"/>
              <a:t>   Pendant le feedback, attirer l’attention des élèves sur les erreurs fréquentes 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Confondre les strates (couches sédimentaires) avec  la foliation des roches métamorphiques</a:t>
            </a:r>
            <a:r>
              <a:rPr lang="fr-FR" noProof="0" dirty="0"/>
              <a:t>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dirty="0"/>
              <a:t>Confondre "dur" (raye le verre) et "solide" (résistant aux chocs). Un élève peut penser qu'une roche est sédimentaire simplement parce qu'elle s'effrite facilement à la main.</a:t>
            </a:r>
            <a:endParaRPr lang="fr-FR" noProof="0" dirty="0"/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12474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550635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11E358B-24C4-2908-7A6E-7FE02089E5BE}"/>
              </a:ext>
            </a:extLst>
          </p:cNvPr>
          <p:cNvSpPr txBox="1">
            <a:spLocks/>
          </p:cNvSpPr>
          <p:nvPr/>
        </p:nvSpPr>
        <p:spPr>
          <a:xfrm>
            <a:off x="2313268" y="3171218"/>
            <a:ext cx="9571892" cy="2258436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stratégies enseignées pendant le modelage et pratiques pendant la séance sont :</a:t>
            </a:r>
          </a:p>
          <a:p>
            <a:pPr marL="285750" lvl="0" indent="-2160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/>
              <a:t>Déterminer les caractéristiques de la roche étudiée.</a:t>
            </a:r>
          </a:p>
          <a:p>
            <a:pPr marL="285750" lvl="0" indent="-216000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/>
              <a:t>Déduire le type de la roche étudiée.</a:t>
            </a:r>
          </a:p>
          <a:p>
            <a:pPr marL="69750" indent="0">
              <a:lnSpc>
                <a:spcPct val="100000"/>
              </a:lnSpc>
              <a:spcBef>
                <a:spcPts val="0"/>
              </a:spcBef>
              <a:buClrTx/>
              <a:defRPr/>
            </a:pPr>
            <a:r>
              <a:rPr lang="fr-FR" b="1" dirty="0">
                <a:solidFill>
                  <a:prstClr val="black"/>
                </a:solidFill>
              </a:rPr>
              <a:t>Les outils </a:t>
            </a:r>
          </a:p>
          <a:p>
            <a:pPr marL="263525" lvl="0" indent="-173038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Des images des exemples de roches, tableau de critères.</a:t>
            </a:r>
          </a:p>
          <a:p>
            <a:pPr marL="263525" lvl="0" indent="-173038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Des échantillons de roches, </a:t>
            </a:r>
            <a:r>
              <a:rPr lang="fr-FR" dirty="0"/>
              <a:t>un morceau de verre ou un clou, la loupe.</a:t>
            </a:r>
            <a:endParaRPr lang="fr-FR" dirty="0">
              <a:solidFill>
                <a:prstClr val="black"/>
              </a:solidFill>
            </a:endParaRPr>
          </a:p>
          <a:p>
            <a:pPr marL="263525" lvl="0" indent="-173038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Carte lexicale, 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Fiche technique.</a:t>
            </a: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B104F-14F9-9A84-FEF4-507DAF7F7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12FF43-4E45-3564-031A-D123D1070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93543"/>
            <a:ext cx="10372033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 :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CC3BC7-5CF4-6484-ECF9-F601E3496D5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Amener les élèves à employer les expressions de comparaison : </a:t>
            </a: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plus basse que 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</a:t>
            </a: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plus élevée que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C4B4F5-B673-8BA5-37C3-305A878CD2C5}"/>
              </a:ext>
            </a:extLst>
          </p:cNvPr>
          <p:cNvSpPr txBox="1"/>
          <p:nvPr/>
        </p:nvSpPr>
        <p:spPr>
          <a:xfrm>
            <a:off x="949290" y="1118655"/>
            <a:ext cx="93301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spcAft>
                <a:spcPts val="600"/>
              </a:spcAft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6. Répondez par « 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/>
              </a:rPr>
              <a:t>Vrai » ou « Faux ».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32F753E9-FA88-E6DE-C329-11C775F89BE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9" name="Google Shape;891;p40">
            <a:extLst>
              <a:ext uri="{FF2B5EF4-FFF2-40B4-BE49-F238E27FC236}">
                <a16:creationId xmlns:a16="http://schemas.microsoft.com/office/drawing/2014/main" id="{1558CA56-3D82-259D-D67E-1A89DEA9FEE6}"/>
              </a:ext>
            </a:extLst>
          </p:cNvPr>
          <p:cNvSpPr/>
          <p:nvPr/>
        </p:nvSpPr>
        <p:spPr>
          <a:xfrm>
            <a:off x="1472878" y="1734184"/>
            <a:ext cx="784194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L’échantillon suivant représente une roche magmatique: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13F957-4C0E-A30A-C93C-1E82F907684D}"/>
              </a:ext>
            </a:extLst>
          </p:cNvPr>
          <p:cNvSpPr/>
          <p:nvPr/>
        </p:nvSpPr>
        <p:spPr>
          <a:xfrm>
            <a:off x="3078480" y="5297056"/>
            <a:ext cx="1463040" cy="601952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a. Vrai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2CB06-BDF4-FA2A-FCBD-3E017909D4D9}"/>
              </a:ext>
            </a:extLst>
          </p:cNvPr>
          <p:cNvSpPr/>
          <p:nvPr/>
        </p:nvSpPr>
        <p:spPr>
          <a:xfrm>
            <a:off x="8036561" y="5297056"/>
            <a:ext cx="1463040" cy="601952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b. Faux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902E6ED-AF89-62B0-B432-2D7A5CB6B0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19" y="2244917"/>
            <a:ext cx="4226561" cy="2817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46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ECED5-0D11-5FAB-D7DE-A1216E465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FD35E4-8C50-7A3F-AB1C-959141129F5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72237E17-229E-BF0F-318B-92CF7D8BB923}"/>
              </a:ext>
            </a:extLst>
          </p:cNvPr>
          <p:cNvSpPr txBox="1">
            <a:spLocks/>
          </p:cNvSpPr>
          <p:nvPr/>
        </p:nvSpPr>
        <p:spPr>
          <a:xfrm>
            <a:off x="935730" y="25627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L’échantillon suivant une roche métamorphique car elle présente des foliations.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BDFD921-ED89-0421-7EF7-84676AB2B961}"/>
              </a:ext>
            </a:extLst>
          </p:cNvPr>
          <p:cNvSpPr/>
          <p:nvPr/>
        </p:nvSpPr>
        <p:spPr>
          <a:xfrm>
            <a:off x="3078480" y="5256416"/>
            <a:ext cx="1463040" cy="601952"/>
          </a:xfrm>
          <a:prstGeom prst="roundRect">
            <a:avLst/>
          </a:prstGeom>
          <a:solidFill>
            <a:srgbClr val="D3E8F1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2060"/>
                </a:solidFill>
                <a:latin typeface="Calibri" panose="020F0502020204030204"/>
              </a:rPr>
              <a:t>a. Vrai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F42D71-4807-16B4-B56A-3809BC52C887}"/>
              </a:ext>
            </a:extLst>
          </p:cNvPr>
          <p:cNvSpPr/>
          <p:nvPr/>
        </p:nvSpPr>
        <p:spPr>
          <a:xfrm>
            <a:off x="8036561" y="5256416"/>
            <a:ext cx="1463040" cy="601952"/>
          </a:xfrm>
          <a:prstGeom prst="roundRect">
            <a:avLst/>
          </a:prstGeom>
          <a:solidFill>
            <a:srgbClr val="002060"/>
          </a:solidFill>
          <a:ln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Calibri" panose="020F0502020204030204"/>
              </a:rPr>
              <a:t>b. Faux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523DEE-B20C-D2F0-D4E0-1AA493A6D1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719" y="2244917"/>
            <a:ext cx="4226561" cy="2817708"/>
          </a:xfrm>
          <a:prstGeom prst="rect">
            <a:avLst/>
          </a:prstGeom>
        </p:spPr>
      </p:pic>
      <p:sp>
        <p:nvSpPr>
          <p:cNvPr id="5" name="Google Shape;891;p40">
            <a:extLst>
              <a:ext uri="{FF2B5EF4-FFF2-40B4-BE49-F238E27FC236}">
                <a16:creationId xmlns:a16="http://schemas.microsoft.com/office/drawing/2014/main" id="{0B35CA6C-7032-E29D-263F-10CA4B447C42}"/>
              </a:ext>
            </a:extLst>
          </p:cNvPr>
          <p:cNvSpPr/>
          <p:nvPr/>
        </p:nvSpPr>
        <p:spPr>
          <a:xfrm>
            <a:off x="1472878" y="1734184"/>
            <a:ext cx="7841944" cy="5107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852A4"/>
                </a:solidFill>
                <a:latin typeface="Calibri"/>
                <a:cs typeface="Calibri"/>
                <a:sym typeface="Calibri"/>
              </a:rPr>
              <a:t>L’échantillon suivant représente une roche magmatique:</a:t>
            </a:r>
            <a:endParaRPr sz="2400" b="1" kern="1200" dirty="0">
              <a:solidFill>
                <a:srgbClr val="0852A4"/>
              </a:solidFill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2862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24" y="173989"/>
            <a:ext cx="10372033" cy="494349"/>
          </a:xfrm>
        </p:spPr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Maintenant, vous allez travailler en binôme. Chacun prend 3 minutes pour réaliser l’activité de la page 94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019" y="668338"/>
            <a:ext cx="10922713" cy="333611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doivent d’abord observer et repérer les éléments du document avant de réaliser la tâche. Expliquer les mots difficiles.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84B046-155B-AD30-D57B-7D4BEE2679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8865" y="6303963"/>
            <a:ext cx="1225550" cy="471488"/>
          </a:xfrm>
        </p:spPr>
        <p:txBody>
          <a:bodyPr/>
          <a:lstStyle/>
          <a:p>
            <a:r>
              <a:rPr lang="fr-FR" b="1" noProof="0" dirty="0"/>
              <a:t>Page 94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06B5F87-CB11-4B71-124B-8D5E7EFA1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478" y="1162687"/>
            <a:ext cx="5182323" cy="511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3E05-291C-7D0E-97E3-48B70DF0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E06C5D-D890-10EC-48A4-AD6137EC9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C1EE1C-9AB4-A85C-FE1B-1AEDAC6E850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FED57A5C-609E-770E-953D-B9BFBBB9779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DDA5A9A-A161-2B1F-FF9F-B477C5709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4664" y="1207323"/>
            <a:ext cx="6629400" cy="426882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478F03-7E46-8654-5AF5-D66732A634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4663" y="5650676"/>
            <a:ext cx="6629399" cy="90340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A9CFD28-E71F-B288-EB55-728E6437D3E7}"/>
              </a:ext>
            </a:extLst>
          </p:cNvPr>
          <p:cNvSpPr txBox="1"/>
          <p:nvPr/>
        </p:nvSpPr>
        <p:spPr>
          <a:xfrm>
            <a:off x="6354406" y="2519100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E56697-561F-4EF1-C0EB-E2F73DFEF033}"/>
              </a:ext>
            </a:extLst>
          </p:cNvPr>
          <p:cNvSpPr txBox="1"/>
          <p:nvPr/>
        </p:nvSpPr>
        <p:spPr>
          <a:xfrm>
            <a:off x="4564393" y="2539419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092CFA0-8039-4A7D-5925-70700EDBE078}"/>
              </a:ext>
            </a:extLst>
          </p:cNvPr>
          <p:cNvSpPr txBox="1"/>
          <p:nvPr/>
        </p:nvSpPr>
        <p:spPr>
          <a:xfrm>
            <a:off x="7999235" y="250129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78617C-6670-67FA-932E-83BCF7512676}"/>
              </a:ext>
            </a:extLst>
          </p:cNvPr>
          <p:cNvSpPr txBox="1"/>
          <p:nvPr/>
        </p:nvSpPr>
        <p:spPr>
          <a:xfrm>
            <a:off x="4610100" y="322883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79966F8-BC39-1AC6-2321-8D43E1EE69E4}"/>
              </a:ext>
            </a:extLst>
          </p:cNvPr>
          <p:cNvSpPr txBox="1"/>
          <p:nvPr/>
        </p:nvSpPr>
        <p:spPr>
          <a:xfrm>
            <a:off x="6329362" y="3198167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B5B1E60-7AB3-2377-A50D-7B6D7D2779AF}"/>
              </a:ext>
            </a:extLst>
          </p:cNvPr>
          <p:cNvSpPr txBox="1"/>
          <p:nvPr/>
        </p:nvSpPr>
        <p:spPr>
          <a:xfrm>
            <a:off x="7999235" y="3200584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</a:t>
            </a:r>
          </a:p>
        </p:txBody>
      </p:sp>
    </p:spTree>
    <p:extLst>
      <p:ext uri="{BB962C8B-B14F-4D97-AF65-F5344CB8AC3E}">
        <p14:creationId xmlns:p14="http://schemas.microsoft.com/office/powerpoint/2010/main" val="2074642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836FD-1386-4453-2AE2-C99CB5479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EC3A7B-AED6-5876-2CFC-8ABE6845F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FFDAF4-52EC-56A1-80B9-6F2BD7F41BE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61F95F66-3F35-7CE5-626D-FFFDD4C5BFC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884ADE-4AF5-3F40-CAC1-8FCFD1B4F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6136" y="1161116"/>
            <a:ext cx="7199728" cy="46360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BE9592A-7E07-1E78-26C9-163007CEA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6136" y="5797185"/>
            <a:ext cx="7199728" cy="80740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E9BFB4A-2797-1664-9E15-5875C47BC0AA}"/>
              </a:ext>
            </a:extLst>
          </p:cNvPr>
          <p:cNvSpPr txBox="1"/>
          <p:nvPr/>
        </p:nvSpPr>
        <p:spPr>
          <a:xfrm>
            <a:off x="5901648" y="4975395"/>
            <a:ext cx="1738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magmatique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F86400-9A31-849B-EA74-8F3BB1F6ADAE}"/>
              </a:ext>
            </a:extLst>
          </p:cNvPr>
          <p:cNvSpPr txBox="1"/>
          <p:nvPr/>
        </p:nvSpPr>
        <p:spPr>
          <a:xfrm>
            <a:off x="4053507" y="4975396"/>
            <a:ext cx="1853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sédimentaire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1CDB26-C3EE-80D5-92D9-E2D0F3E6F030}"/>
              </a:ext>
            </a:extLst>
          </p:cNvPr>
          <p:cNvSpPr txBox="1"/>
          <p:nvPr/>
        </p:nvSpPr>
        <p:spPr>
          <a:xfrm>
            <a:off x="7634323" y="4975396"/>
            <a:ext cx="2223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 métamorphique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92F3C46-DB62-E274-3D37-AFFB9D939805}"/>
              </a:ext>
            </a:extLst>
          </p:cNvPr>
          <p:cNvSpPr txBox="1"/>
          <p:nvPr/>
        </p:nvSpPr>
        <p:spPr>
          <a:xfrm>
            <a:off x="6323926" y="2773100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B97A6D-FE94-819A-6B95-42D367409109}"/>
              </a:ext>
            </a:extLst>
          </p:cNvPr>
          <p:cNvSpPr txBox="1"/>
          <p:nvPr/>
        </p:nvSpPr>
        <p:spPr>
          <a:xfrm>
            <a:off x="4533913" y="2793419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A2F92C3-0C0A-6A54-5911-E07617D8AD98}"/>
              </a:ext>
            </a:extLst>
          </p:cNvPr>
          <p:cNvSpPr txBox="1"/>
          <p:nvPr/>
        </p:nvSpPr>
        <p:spPr>
          <a:xfrm>
            <a:off x="7968755" y="275529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2D73A67-2BC0-70F6-2B5F-3AEEDBC1FEDD}"/>
              </a:ext>
            </a:extLst>
          </p:cNvPr>
          <p:cNvSpPr txBox="1"/>
          <p:nvPr/>
        </p:nvSpPr>
        <p:spPr>
          <a:xfrm>
            <a:off x="4579620" y="3482832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ECDF5C7-A936-3055-0A71-E87303344E98}"/>
              </a:ext>
            </a:extLst>
          </p:cNvPr>
          <p:cNvSpPr txBox="1"/>
          <p:nvPr/>
        </p:nvSpPr>
        <p:spPr>
          <a:xfrm>
            <a:off x="6298882" y="3452167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Absente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836971-7312-B8EF-A0EF-202DA50D3B2D}"/>
              </a:ext>
            </a:extLst>
          </p:cNvPr>
          <p:cNvSpPr txBox="1"/>
          <p:nvPr/>
        </p:nvSpPr>
        <p:spPr>
          <a:xfrm>
            <a:off x="7968755" y="3454584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MA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Présente</a:t>
            </a:r>
          </a:p>
        </p:txBody>
      </p:sp>
    </p:spTree>
    <p:extLst>
      <p:ext uri="{BB962C8B-B14F-4D97-AF65-F5344CB8AC3E}">
        <p14:creationId xmlns:p14="http://schemas.microsoft.com/office/powerpoint/2010/main" val="3289055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95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5304" y="671377"/>
            <a:ext cx="10372459" cy="299327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</a:t>
            </a:r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insister 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sur le travail individuel.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451BB45-E920-A80A-5917-932D076972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1320" y="6115420"/>
            <a:ext cx="1225550" cy="471488"/>
          </a:xfrm>
        </p:spPr>
        <p:txBody>
          <a:bodyPr/>
          <a:lstStyle/>
          <a:p>
            <a:r>
              <a:rPr lang="fr-FR" b="1" noProof="0" dirty="0"/>
              <a:t>Page 95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51EE67DB-CB4D-D32C-C60D-4E60166CC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215" y="1103440"/>
            <a:ext cx="3958939" cy="5464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C9EE3B9-C0D8-7CB4-5118-CE6D4F1EB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097" y="1685681"/>
            <a:ext cx="11507806" cy="3486637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3F775F7-90B0-116E-C9D8-8918AEDB5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5308621" y="3161900"/>
            <a:ext cx="534198" cy="5341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CB7F4AA-7C5C-BA75-6020-2B394B7528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10935956" y="3161899"/>
            <a:ext cx="534198" cy="5341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710CCA-9739-2AD6-3587-908EFEAE62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5308622" y="4527551"/>
            <a:ext cx="534198" cy="5341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CF10A4-58CA-C583-1D99-616A0827B0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10905626" y="4527552"/>
            <a:ext cx="534198" cy="53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8989C-F156-5420-D3A0-E3BA55438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34F372-0FE1-308E-F136-F23F21ED3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46F046-683A-7634-28EC-2718F11DBF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A5355082-820C-E0C4-F50C-1A7A8D28729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A8569A-E52B-22B7-120F-19B9CC0891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469" y="1387059"/>
            <a:ext cx="11469701" cy="45821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8E9AE07-0185-B3D8-2055-3EB5D9E91B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10626216" y="2784233"/>
            <a:ext cx="534198" cy="53419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00EC04-ECBB-F238-9B72-6D18C0F9D5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10665569" y="3411042"/>
            <a:ext cx="534198" cy="5341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4ED3B9-1174-39C0-0A11-63A17B571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10665570" y="4070839"/>
            <a:ext cx="534198" cy="5341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2B882F8-8546-9D75-3BB2-4062E08FA8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10665570" y="4745417"/>
            <a:ext cx="534198" cy="5341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4FCF8B7-3B2A-FC5B-F01E-85D0A59075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72">
            <a:off x="10665569" y="5419994"/>
            <a:ext cx="534198" cy="53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85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7703C-F134-5156-F709-98108F0B6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9FD948-5989-06E9-52E0-2EDA77D59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EC5A72-54ED-EF5D-C5E2-FDADDB8C14C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9CBFD92-8102-CC59-1144-C12B193CB95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63C30B-42F3-B053-7E46-09B625D8F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65" y="1074400"/>
            <a:ext cx="11241069" cy="5344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E0A6748-ADDC-80AB-170B-C749724AD11B}"/>
              </a:ext>
            </a:extLst>
          </p:cNvPr>
          <p:cNvSpPr txBox="1"/>
          <p:nvPr/>
        </p:nvSpPr>
        <p:spPr>
          <a:xfrm>
            <a:off x="5100638" y="3328982"/>
            <a:ext cx="8286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5A6A897-4865-1021-B101-4CD04519B8A9}"/>
              </a:ext>
            </a:extLst>
          </p:cNvPr>
          <p:cNvSpPr txBox="1"/>
          <p:nvPr/>
        </p:nvSpPr>
        <p:spPr>
          <a:xfrm>
            <a:off x="6910388" y="4552944"/>
            <a:ext cx="8286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5C620F7-C7FC-3308-26AF-FADD18EE3F33}"/>
              </a:ext>
            </a:extLst>
          </p:cNvPr>
          <p:cNvSpPr txBox="1"/>
          <p:nvPr/>
        </p:nvSpPr>
        <p:spPr>
          <a:xfrm>
            <a:off x="9862918" y="3561869"/>
            <a:ext cx="1853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Roche  sédimentaire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09FC0E5-0C22-1252-5995-B2C11F98FA71}"/>
              </a:ext>
            </a:extLst>
          </p:cNvPr>
          <p:cNvSpPr txBox="1"/>
          <p:nvPr/>
        </p:nvSpPr>
        <p:spPr>
          <a:xfrm>
            <a:off x="9862918" y="4588166"/>
            <a:ext cx="1853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Roche métamorphique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62DC21-6303-F52C-18A4-99237A3CF6EE}"/>
              </a:ext>
            </a:extLst>
          </p:cNvPr>
          <p:cNvSpPr txBox="1"/>
          <p:nvPr/>
        </p:nvSpPr>
        <p:spPr>
          <a:xfrm>
            <a:off x="9806394" y="5589146"/>
            <a:ext cx="1853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Roche magmatique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9F839A9-BDAF-A8BE-83A3-DCC25A6A8E5E}"/>
              </a:ext>
            </a:extLst>
          </p:cNvPr>
          <p:cNvSpPr txBox="1"/>
          <p:nvPr/>
        </p:nvSpPr>
        <p:spPr>
          <a:xfrm>
            <a:off x="5100638" y="4381395"/>
            <a:ext cx="8286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B9F977-09C2-90AF-599A-894E313411A9}"/>
              </a:ext>
            </a:extLst>
          </p:cNvPr>
          <p:cNvSpPr txBox="1"/>
          <p:nvPr/>
        </p:nvSpPr>
        <p:spPr>
          <a:xfrm>
            <a:off x="5100637" y="5400033"/>
            <a:ext cx="8286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3577E0C-C12E-5D10-1367-EE6F923697F6}"/>
              </a:ext>
            </a:extLst>
          </p:cNvPr>
          <p:cNvSpPr txBox="1"/>
          <p:nvPr/>
        </p:nvSpPr>
        <p:spPr>
          <a:xfrm>
            <a:off x="6910387" y="3374578"/>
            <a:ext cx="8286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DA78326-1388-790F-4B17-193AA3DDB5F1}"/>
              </a:ext>
            </a:extLst>
          </p:cNvPr>
          <p:cNvSpPr txBox="1"/>
          <p:nvPr/>
        </p:nvSpPr>
        <p:spPr>
          <a:xfrm>
            <a:off x="6853864" y="5384920"/>
            <a:ext cx="82867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45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F4F00EE-30AF-458B-4A5E-6C092BF00F19}"/>
              </a:ext>
            </a:extLst>
          </p:cNvPr>
          <p:cNvSpPr txBox="1"/>
          <p:nvPr/>
        </p:nvSpPr>
        <p:spPr>
          <a:xfrm>
            <a:off x="8347389" y="3490564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faible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712A8AE-2200-9191-A989-37145003488B}"/>
              </a:ext>
            </a:extLst>
          </p:cNvPr>
          <p:cNvSpPr txBox="1"/>
          <p:nvPr/>
        </p:nvSpPr>
        <p:spPr>
          <a:xfrm>
            <a:off x="8268793" y="4500075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3363D55-77AF-1B9A-D08D-073AA5377CF1}"/>
              </a:ext>
            </a:extLst>
          </p:cNvPr>
          <p:cNvSpPr txBox="1"/>
          <p:nvPr/>
        </p:nvSpPr>
        <p:spPr>
          <a:xfrm>
            <a:off x="8268793" y="5509586"/>
            <a:ext cx="1459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BEB135D-3D51-F51E-CA2F-6A458F261C04}"/>
              </a:ext>
            </a:extLst>
          </p:cNvPr>
          <p:cNvSpPr txBox="1"/>
          <p:nvPr/>
        </p:nvSpPr>
        <p:spPr>
          <a:xfrm>
            <a:off x="2976782" y="3428895"/>
            <a:ext cx="1660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Beige/brun / jaune …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354E4FE-A3E0-02DB-82F7-078FB5224DE2}"/>
              </a:ext>
            </a:extLst>
          </p:cNvPr>
          <p:cNvSpPr txBox="1"/>
          <p:nvPr/>
        </p:nvSpPr>
        <p:spPr>
          <a:xfrm>
            <a:off x="2932917" y="4465304"/>
            <a:ext cx="1660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Noir/gris/ blanc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E68A32-10B3-7FEF-50AA-916DB147945C}"/>
              </a:ext>
            </a:extLst>
          </p:cNvPr>
          <p:cNvSpPr txBox="1"/>
          <p:nvPr/>
        </p:nvSpPr>
        <p:spPr>
          <a:xfrm>
            <a:off x="2966622" y="5437833"/>
            <a:ext cx="1660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Noir/gris/ vert </a:t>
            </a:r>
          </a:p>
        </p:txBody>
      </p:sp>
    </p:spTree>
    <p:extLst>
      <p:ext uri="{BB962C8B-B14F-4D97-AF65-F5344CB8AC3E}">
        <p14:creationId xmlns:p14="http://schemas.microsoft.com/office/powerpoint/2010/main" val="2052675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47680" y="2250395"/>
            <a:ext cx="9590036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593196" y="2232463"/>
            <a:ext cx="9244519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>
                <a:solidFill>
                  <a:srgbClr val="106585"/>
                </a:solidFill>
              </a:rPr>
              <a:t>Déterminer le type d’une roche en se basant sur ses caractéristiques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40" y="1967118"/>
            <a:ext cx="805544" cy="80554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3CAEE4F-D19C-4606-83F4-FB5F85939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357" y="3255726"/>
            <a:ext cx="7544196" cy="326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E49B6-6854-0D7E-7A81-3A83B130E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626D2CAF-5EB7-8030-61D2-CE350E903A2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5F1DBA9E-3391-C68F-2E1E-72610364621D}"/>
              </a:ext>
            </a:extLst>
          </p:cNvPr>
          <p:cNvSpPr txBox="1">
            <a:spLocks/>
          </p:cNvSpPr>
          <p:nvPr/>
        </p:nvSpPr>
        <p:spPr>
          <a:xfrm>
            <a:off x="957453" y="304278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terminer, voici les deux étapes, que j’ai suivies pour répondre à la tâche demandée.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BD27D31-06D9-A15D-714D-7F3789C02C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8ABB3E4-7BB8-6B04-B149-D162C3148545}"/>
              </a:ext>
            </a:extLst>
          </p:cNvPr>
          <p:cNvGrpSpPr/>
          <p:nvPr/>
        </p:nvGrpSpPr>
        <p:grpSpPr>
          <a:xfrm>
            <a:off x="541940" y="3937598"/>
            <a:ext cx="11285919" cy="478193"/>
            <a:chOff x="674377" y="1225112"/>
            <a:chExt cx="10527038" cy="478193"/>
          </a:xfrm>
        </p:grpSpPr>
        <p:sp>
          <p:nvSpPr>
            <p:cNvPr id="18" name="Google Shape;443;p19">
              <a:extLst>
                <a:ext uri="{FF2B5EF4-FFF2-40B4-BE49-F238E27FC236}">
                  <a16:creationId xmlns:a16="http://schemas.microsoft.com/office/drawing/2014/main" id="{B1C9FAD0-96E4-3F35-21EC-752EDCC08C8E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Je déduis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 le type de chacune des roches étudiées.</a:t>
              </a: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C2A81424-3085-9D00-4846-017268C9A87B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2986A566-F6CC-0AA4-8DAE-332F91AB7F54}"/>
              </a:ext>
            </a:extLst>
          </p:cNvPr>
          <p:cNvGrpSpPr/>
          <p:nvPr/>
        </p:nvGrpSpPr>
        <p:grpSpPr>
          <a:xfrm>
            <a:off x="539928" y="2299033"/>
            <a:ext cx="11285919" cy="478193"/>
            <a:chOff x="674377" y="1225112"/>
            <a:chExt cx="10527038" cy="478193"/>
          </a:xfrm>
        </p:grpSpPr>
        <p:sp>
          <p:nvSpPr>
            <p:cNvPr id="21" name="Google Shape;443;p19">
              <a:extLst>
                <a:ext uri="{FF2B5EF4-FFF2-40B4-BE49-F238E27FC236}">
                  <a16:creationId xmlns:a16="http://schemas.microsoft.com/office/drawing/2014/main" id="{26511257-CCE5-351C-D78D-1A0BBF953189}"/>
                </a:ext>
              </a:extLst>
            </p:cNvPr>
            <p:cNvSpPr/>
            <p:nvPr/>
          </p:nvSpPr>
          <p:spPr>
            <a:xfrm>
              <a:off x="674377" y="1225112"/>
              <a:ext cx="10527038" cy="442630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</a:t>
              </a:r>
              <a:r>
                <a:rPr lang="fr-FR" sz="2000" b="1" spc="-2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2.    je 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</a:t>
              </a:r>
              <a:r>
                <a:rPr lang="fr-FR" sz="2000" b="1" spc="-2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</a:rPr>
                <a:t>étermine les caractéristiques des roches étudiées.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80BD587A-910B-4391-060F-D05AAD65D75A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5288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258178"/>
            <a:ext cx="10277091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caractéristiques de </a:t>
            </a:r>
            <a:r>
              <a:rPr lang="fr-FR">
                <a:solidFill>
                  <a:schemeClr val="tx1">
                    <a:lumMod val="50000"/>
                    <a:lumOff val="50000"/>
                  </a:schemeClr>
                </a:solidFill>
              </a:rPr>
              <a:t>chaque type de roches.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3A67868-B17F-7F45-18BD-1CD7E5E09CE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09798A-5229-5D7C-D733-49F59AA898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3200" y="1496498"/>
            <a:ext cx="7265202" cy="639324"/>
          </a:xfrm>
          <a:prstGeom prst="rect">
            <a:avLst/>
          </a:prstGeom>
        </p:spPr>
      </p:pic>
      <p:graphicFrame>
        <p:nvGraphicFramePr>
          <p:cNvPr id="6" name="Espace réservé du contenu 6">
            <a:extLst>
              <a:ext uri="{FF2B5EF4-FFF2-40B4-BE49-F238E27FC236}">
                <a16:creationId xmlns:a16="http://schemas.microsoft.com/office/drawing/2014/main" id="{D084CB87-8296-AE5A-E11D-094037DBA4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647284"/>
              </p:ext>
            </p:extLst>
          </p:nvPr>
        </p:nvGraphicFramePr>
        <p:xfrm>
          <a:off x="531514" y="2135822"/>
          <a:ext cx="9466728" cy="36091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9616">
                  <a:extLst>
                    <a:ext uri="{9D8B030D-6E8A-4147-A177-3AD203B41FA5}">
                      <a16:colId xmlns:a16="http://schemas.microsoft.com/office/drawing/2014/main" val="1608145930"/>
                    </a:ext>
                  </a:extLst>
                </a:gridCol>
                <a:gridCol w="2389990">
                  <a:extLst>
                    <a:ext uri="{9D8B030D-6E8A-4147-A177-3AD203B41FA5}">
                      <a16:colId xmlns:a16="http://schemas.microsoft.com/office/drawing/2014/main" val="2733320418"/>
                    </a:ext>
                  </a:extLst>
                </a:gridCol>
                <a:gridCol w="2418080">
                  <a:extLst>
                    <a:ext uri="{9D8B030D-6E8A-4147-A177-3AD203B41FA5}">
                      <a16:colId xmlns:a16="http://schemas.microsoft.com/office/drawing/2014/main" val="878399844"/>
                    </a:ext>
                  </a:extLst>
                </a:gridCol>
                <a:gridCol w="2429042">
                  <a:extLst>
                    <a:ext uri="{9D8B030D-6E8A-4147-A177-3AD203B41FA5}">
                      <a16:colId xmlns:a16="http://schemas.microsoft.com/office/drawing/2014/main" val="3166145528"/>
                    </a:ext>
                  </a:extLst>
                </a:gridCol>
              </a:tblGrid>
              <a:tr h="1993759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fr-MA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03128481"/>
                  </a:ext>
                </a:extLst>
              </a:tr>
              <a:tr h="518923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Fossiles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0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3200" b="1" dirty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0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75159"/>
                  </a:ext>
                </a:extLst>
              </a:tr>
              <a:tr h="518923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Foliation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0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0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3200" b="1" dirty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4244632"/>
                  </a:ext>
                </a:extLst>
              </a:tr>
              <a:tr h="409676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Dureté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Grande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0" dirty="0"/>
                        <a:t>faible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MA" sz="2400" b="1" dirty="0"/>
                        <a:t>Grande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7296542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C9E77BCC-787E-A066-4080-538C5DAE68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5676" y="2268102"/>
            <a:ext cx="2267411" cy="178795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0694CFA-74F9-1048-0410-F7B4E53A82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8331" y="2233485"/>
            <a:ext cx="2098918" cy="17922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F0070B2-E22C-A0A9-5C22-DDD7029836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9909" y="2233486"/>
            <a:ext cx="2197213" cy="178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2A2F7-A127-79A6-1FBC-996A6008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F09585-DAEC-99D9-1383-8C0CAE3B56D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9D29D1-33A0-F4D5-7BC5-85FA1BCFBE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  <a:sym typeface="Arial"/>
            </a:endParaRPr>
          </a:p>
        </p:txBody>
      </p:sp>
      <p:sp>
        <p:nvSpPr>
          <p:cNvPr id="5" name="Google Shape;2000;p176">
            <a:extLst>
              <a:ext uri="{FF2B5EF4-FFF2-40B4-BE49-F238E27FC236}">
                <a16:creationId xmlns:a16="http://schemas.microsoft.com/office/drawing/2014/main" id="{3CE84197-8550-38EB-5788-01416BBC64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15761" y="96831"/>
            <a:ext cx="7620804" cy="35320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fr-FR" sz="1600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on termine par cette carte lexicale.</a:t>
            </a:r>
          </a:p>
        </p:txBody>
      </p:sp>
      <p:grpSp>
        <p:nvGrpSpPr>
          <p:cNvPr id="10" name="Google Shape;2004;p176">
            <a:extLst>
              <a:ext uri="{FF2B5EF4-FFF2-40B4-BE49-F238E27FC236}">
                <a16:creationId xmlns:a16="http://schemas.microsoft.com/office/drawing/2014/main" id="{517EC03A-5F50-A15A-DD2B-A7332603A652}"/>
              </a:ext>
            </a:extLst>
          </p:cNvPr>
          <p:cNvGrpSpPr/>
          <p:nvPr/>
        </p:nvGrpSpPr>
        <p:grpSpPr>
          <a:xfrm>
            <a:off x="378372" y="1263731"/>
            <a:ext cx="11435255" cy="5257649"/>
            <a:chOff x="279385" y="1039998"/>
            <a:chExt cx="8585230" cy="3943237"/>
          </a:xfrm>
        </p:grpSpPr>
        <p:sp>
          <p:nvSpPr>
            <p:cNvPr id="11" name="Google Shape;2005;p176">
              <a:extLst>
                <a:ext uri="{FF2B5EF4-FFF2-40B4-BE49-F238E27FC236}">
                  <a16:creationId xmlns:a16="http://schemas.microsoft.com/office/drawing/2014/main" id="{515B2D7E-A000-12D9-549A-A9369A4345FA}"/>
                </a:ext>
              </a:extLst>
            </p:cNvPr>
            <p:cNvSpPr/>
            <p:nvPr/>
          </p:nvSpPr>
          <p:spPr>
            <a:xfrm>
              <a:off x="302037" y="1426310"/>
              <a:ext cx="8562578" cy="35569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8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2" name="Google Shape;2006;p176">
              <a:extLst>
                <a:ext uri="{FF2B5EF4-FFF2-40B4-BE49-F238E27FC236}">
                  <a16:creationId xmlns:a16="http://schemas.microsoft.com/office/drawing/2014/main" id="{1EDC52B9-6636-608C-9E99-B0C94BCCA5F8}"/>
                </a:ext>
              </a:extLst>
            </p:cNvPr>
            <p:cNvSpPr/>
            <p:nvPr/>
          </p:nvSpPr>
          <p:spPr>
            <a:xfrm>
              <a:off x="3242372" y="2222729"/>
              <a:ext cx="2257542" cy="1155392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/>
              <a:r>
                <a:rPr lang="fr-FR" sz="2000" b="1" dirty="0">
                  <a:solidFill>
                    <a:srgbClr val="106585"/>
                  </a:solidFill>
                </a:rPr>
                <a:t>Déterminer le type d’une roche en se basant sur ses caractéristiques</a:t>
              </a:r>
            </a:p>
          </p:txBody>
        </p:sp>
        <p:sp>
          <p:nvSpPr>
            <p:cNvPr id="13" name="Google Shape;2007;p176">
              <a:extLst>
                <a:ext uri="{FF2B5EF4-FFF2-40B4-BE49-F238E27FC236}">
                  <a16:creationId xmlns:a16="http://schemas.microsoft.com/office/drawing/2014/main" id="{A88638D1-0117-440F-F5A3-3D2C880BB20F}"/>
                </a:ext>
              </a:extLst>
            </p:cNvPr>
            <p:cNvSpPr/>
            <p:nvPr/>
          </p:nvSpPr>
          <p:spPr>
            <a:xfrm>
              <a:off x="477984" y="1867113"/>
              <a:ext cx="2386629" cy="1628546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3" name="Google Shape;2008;p176">
              <a:extLst>
                <a:ext uri="{FF2B5EF4-FFF2-40B4-BE49-F238E27FC236}">
                  <a16:creationId xmlns:a16="http://schemas.microsoft.com/office/drawing/2014/main" id="{F24B657B-A153-5014-FD22-78DE095C3277}"/>
                </a:ext>
              </a:extLst>
            </p:cNvPr>
            <p:cNvSpPr txBox="1"/>
            <p:nvPr/>
          </p:nvSpPr>
          <p:spPr>
            <a:xfrm>
              <a:off x="3468493" y="1843485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Ma tâche :</a:t>
              </a:r>
            </a:p>
          </p:txBody>
        </p:sp>
        <p:sp>
          <p:nvSpPr>
            <p:cNvPr id="24" name="Google Shape;2009;p176">
              <a:extLst>
                <a:ext uri="{FF2B5EF4-FFF2-40B4-BE49-F238E27FC236}">
                  <a16:creationId xmlns:a16="http://schemas.microsoft.com/office/drawing/2014/main" id="{F6A9FC48-6533-6B59-2389-D6B83DB6761B}"/>
                </a:ext>
              </a:extLst>
            </p:cNvPr>
            <p:cNvSpPr txBox="1"/>
            <p:nvPr/>
          </p:nvSpPr>
          <p:spPr>
            <a:xfrm>
              <a:off x="579223" y="1589910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Termes thématiques :</a:t>
              </a:r>
            </a:p>
          </p:txBody>
        </p:sp>
        <p:sp>
          <p:nvSpPr>
            <p:cNvPr id="25" name="Google Shape;2010;p176">
              <a:extLst>
                <a:ext uri="{FF2B5EF4-FFF2-40B4-BE49-F238E27FC236}">
                  <a16:creationId xmlns:a16="http://schemas.microsoft.com/office/drawing/2014/main" id="{845532FD-3B1C-7FF9-C92E-6A714278CC5C}"/>
                </a:ext>
              </a:extLst>
            </p:cNvPr>
            <p:cNvSpPr/>
            <p:nvPr/>
          </p:nvSpPr>
          <p:spPr>
            <a:xfrm>
              <a:off x="6446463" y="1515824"/>
              <a:ext cx="2040393" cy="974479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Google Shape;2011;p176">
              <a:extLst>
                <a:ext uri="{FF2B5EF4-FFF2-40B4-BE49-F238E27FC236}">
                  <a16:creationId xmlns:a16="http://schemas.microsoft.com/office/drawing/2014/main" id="{588F9C4D-3F77-3B4D-BBCC-200AF0B7DCF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Verbes de consigne</a:t>
              </a:r>
            </a:p>
          </p:txBody>
        </p:sp>
        <p:sp>
          <p:nvSpPr>
            <p:cNvPr id="27" name="Google Shape;2012;p176">
              <a:extLst>
                <a:ext uri="{FF2B5EF4-FFF2-40B4-BE49-F238E27FC236}">
                  <a16:creationId xmlns:a16="http://schemas.microsoft.com/office/drawing/2014/main" id="{0F142F07-76D1-C674-FFB9-8C3B3FFCA1E6}"/>
                </a:ext>
              </a:extLst>
            </p:cNvPr>
            <p:cNvSpPr/>
            <p:nvPr/>
          </p:nvSpPr>
          <p:spPr>
            <a:xfrm>
              <a:off x="645869" y="3995012"/>
              <a:ext cx="2406643" cy="91766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Google Shape;2013;p176">
              <a:extLst>
                <a:ext uri="{FF2B5EF4-FFF2-40B4-BE49-F238E27FC236}">
                  <a16:creationId xmlns:a16="http://schemas.microsoft.com/office/drawing/2014/main" id="{0EC74FB1-6CB4-6E28-56B1-58AF473F71CD}"/>
                </a:ext>
              </a:extLst>
            </p:cNvPr>
            <p:cNvSpPr txBox="1"/>
            <p:nvPr/>
          </p:nvSpPr>
          <p:spPr>
            <a:xfrm>
              <a:off x="630227" y="3731581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Structures pour répondre </a:t>
              </a:r>
            </a:p>
          </p:txBody>
        </p:sp>
        <p:sp>
          <p:nvSpPr>
            <p:cNvPr id="29" name="Google Shape;2015;p176">
              <a:extLst>
                <a:ext uri="{FF2B5EF4-FFF2-40B4-BE49-F238E27FC236}">
                  <a16:creationId xmlns:a16="http://schemas.microsoft.com/office/drawing/2014/main" id="{6F28A608-6CD6-C053-EA93-7265147129A4}"/>
                </a:ext>
              </a:extLst>
            </p:cNvPr>
            <p:cNvSpPr txBox="1"/>
            <p:nvPr/>
          </p:nvSpPr>
          <p:spPr>
            <a:xfrm>
              <a:off x="450278" y="2280572"/>
              <a:ext cx="2409252" cy="992542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342900" marR="0" lvl="0" indent="-342900" algn="l" defTabSz="121917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SzPts val="1100"/>
                <a:buFont typeface="Wingdings" panose="05000000000000000000" pitchFamily="2" charset="2"/>
                <a:buChar char="§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Roches sédimentaires</a:t>
              </a:r>
            </a:p>
            <a:p>
              <a:pPr marL="342900" marR="0" lvl="0" indent="-342900" algn="l" defTabSz="121917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SzPts val="1100"/>
                <a:buFont typeface="Wingdings" panose="05000000000000000000" pitchFamily="2" charset="2"/>
                <a:buChar char="§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Roches magmatiques </a:t>
              </a:r>
            </a:p>
            <a:p>
              <a:pPr marL="342900" marR="0" lvl="0" indent="-342900" algn="l" defTabSz="121917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000000"/>
                </a:buClr>
                <a:buSzPts val="1100"/>
                <a:buFont typeface="Wingdings" panose="05000000000000000000" pitchFamily="2" charset="2"/>
                <a:buChar char="§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Roches métamorphiques</a:t>
              </a:r>
            </a:p>
          </p:txBody>
        </p:sp>
        <p:sp>
          <p:nvSpPr>
            <p:cNvPr id="30" name="Google Shape;2016;p176">
              <a:extLst>
                <a:ext uri="{FF2B5EF4-FFF2-40B4-BE49-F238E27FC236}">
                  <a16:creationId xmlns:a16="http://schemas.microsoft.com/office/drawing/2014/main" id="{CB9F0762-26E9-C4DB-55C3-1BF94C195335}"/>
                </a:ext>
              </a:extLst>
            </p:cNvPr>
            <p:cNvSpPr txBox="1"/>
            <p:nvPr/>
          </p:nvSpPr>
          <p:spPr>
            <a:xfrm>
              <a:off x="6619292" y="1658846"/>
              <a:ext cx="1599592" cy="623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R="0" lvl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Déterminer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Déduire   </a:t>
              </a:r>
            </a:p>
          </p:txBody>
        </p:sp>
        <p:sp>
          <p:nvSpPr>
            <p:cNvPr id="31" name="Google Shape;2017;p176">
              <a:extLst>
                <a:ext uri="{FF2B5EF4-FFF2-40B4-BE49-F238E27FC236}">
                  <a16:creationId xmlns:a16="http://schemas.microsoft.com/office/drawing/2014/main" id="{C02B5997-19E3-61A3-620E-54335FF0F114}"/>
                </a:ext>
              </a:extLst>
            </p:cNvPr>
            <p:cNvSpPr/>
            <p:nvPr/>
          </p:nvSpPr>
          <p:spPr>
            <a:xfrm>
              <a:off x="6459925" y="2620118"/>
              <a:ext cx="2027023" cy="103847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2" name="Google Shape;2018;p176">
              <a:extLst>
                <a:ext uri="{FF2B5EF4-FFF2-40B4-BE49-F238E27FC236}">
                  <a16:creationId xmlns:a16="http://schemas.microsoft.com/office/drawing/2014/main" id="{A2277BA5-12D6-CB00-50AF-E66E41746E0F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Vocabulaire scientifique</a:t>
              </a:r>
            </a:p>
          </p:txBody>
        </p:sp>
        <p:sp>
          <p:nvSpPr>
            <p:cNvPr id="33" name="Google Shape;2019;p176">
              <a:extLst>
                <a:ext uri="{FF2B5EF4-FFF2-40B4-BE49-F238E27FC236}">
                  <a16:creationId xmlns:a16="http://schemas.microsoft.com/office/drawing/2014/main" id="{2DFF9117-2DD9-BA12-E9FE-8E059F62D931}"/>
                </a:ext>
              </a:extLst>
            </p:cNvPr>
            <p:cNvSpPr txBox="1"/>
            <p:nvPr/>
          </p:nvSpPr>
          <p:spPr>
            <a:xfrm>
              <a:off x="6548434" y="2820574"/>
              <a:ext cx="1859176" cy="80787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Apparence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Fossiles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Foliation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  <a:latin typeface="Calibri" panose="020F0502020204030204"/>
                  <a:cs typeface="Arial"/>
                  <a:sym typeface="Arial"/>
                </a:rPr>
                <a:t>D</a:t>
              </a:r>
              <a:r>
                <a:rPr kumimoji="0" lang="fr-FR" sz="1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ureté</a:t>
              </a: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cxnSp>
          <p:nvCxnSpPr>
            <p:cNvPr id="35" name="Google Shape;2023;p176">
              <a:extLst>
                <a:ext uri="{FF2B5EF4-FFF2-40B4-BE49-F238E27FC236}">
                  <a16:creationId xmlns:a16="http://schemas.microsoft.com/office/drawing/2014/main" id="{C729895B-DFC1-9A98-4A76-1F0712F21E6E}"/>
                </a:ext>
              </a:extLst>
            </p:cNvPr>
            <p:cNvCxnSpPr>
              <a:cxnSpLocks/>
              <a:stCxn id="12" idx="2"/>
              <a:endCxn id="27" idx="0"/>
            </p:cNvCxnSpPr>
            <p:nvPr/>
          </p:nvCxnSpPr>
          <p:spPr>
            <a:xfrm rot="5400000">
              <a:off x="2801722" y="2425590"/>
              <a:ext cx="616890" cy="2521953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36" name="Google Shape;2024;p176">
              <a:extLst>
                <a:ext uri="{FF2B5EF4-FFF2-40B4-BE49-F238E27FC236}">
                  <a16:creationId xmlns:a16="http://schemas.microsoft.com/office/drawing/2014/main" id="{E6D7A2E2-C398-7966-5CF3-BD21A83E2A26}"/>
                </a:ext>
              </a:extLst>
            </p:cNvPr>
            <p:cNvSpPr/>
            <p:nvPr/>
          </p:nvSpPr>
          <p:spPr>
            <a:xfrm>
              <a:off x="6459925" y="3783214"/>
              <a:ext cx="2027023" cy="1038475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025;p176">
              <a:extLst>
                <a:ext uri="{FF2B5EF4-FFF2-40B4-BE49-F238E27FC236}">
                  <a16:creationId xmlns:a16="http://schemas.microsoft.com/office/drawing/2014/main" id="{F2CDB572-A32E-29AA-44D5-A9FB070BB556}"/>
                </a:ext>
              </a:extLst>
            </p:cNvPr>
            <p:cNvSpPr txBox="1"/>
            <p:nvPr/>
          </p:nvSpPr>
          <p:spPr>
            <a:xfrm>
              <a:off x="6404808" y="3787687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Mots pour décrire</a:t>
              </a:r>
            </a:p>
          </p:txBody>
        </p:sp>
        <p:sp>
          <p:nvSpPr>
            <p:cNvPr id="38" name="Google Shape;2026;p176">
              <a:extLst>
                <a:ext uri="{FF2B5EF4-FFF2-40B4-BE49-F238E27FC236}">
                  <a16:creationId xmlns:a16="http://schemas.microsoft.com/office/drawing/2014/main" id="{687246A2-EEE0-60B2-2F00-432AB4181982}"/>
                </a:ext>
              </a:extLst>
            </p:cNvPr>
            <p:cNvSpPr txBox="1"/>
            <p:nvPr/>
          </p:nvSpPr>
          <p:spPr>
            <a:xfrm>
              <a:off x="6552734" y="4013873"/>
              <a:ext cx="1859176" cy="623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Faible / grande </a:t>
              </a: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kern="0" dirty="0">
                  <a:solidFill>
                    <a:srgbClr val="000000"/>
                  </a:solidFill>
                  <a:latin typeface="Calibri" panose="020F0502020204030204"/>
                  <a:cs typeface="Arial"/>
                  <a:sym typeface="Arial"/>
                </a:rPr>
                <a:t>présents /absents </a:t>
              </a: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  <a:p>
              <a:pPr marL="287857" marR="0" lvl="0" indent="-296331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/>
                  <a:sym typeface="Arial"/>
                </a:rPr>
                <a:t>+ / -</a:t>
              </a:r>
            </a:p>
          </p:txBody>
        </p:sp>
        <p:cxnSp>
          <p:nvCxnSpPr>
            <p:cNvPr id="39" name="Google Shape;2027;p176">
              <a:extLst>
                <a:ext uri="{FF2B5EF4-FFF2-40B4-BE49-F238E27FC236}">
                  <a16:creationId xmlns:a16="http://schemas.microsoft.com/office/drawing/2014/main" id="{A1CC757C-2C59-F11D-EAE8-D8C7C1C10BCF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>
              <a:off x="5499914" y="2800426"/>
              <a:ext cx="410632" cy="1371145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40" name="Google Shape;2028;p176">
              <a:extLst>
                <a:ext uri="{FF2B5EF4-FFF2-40B4-BE49-F238E27FC236}">
                  <a16:creationId xmlns:a16="http://schemas.microsoft.com/office/drawing/2014/main" id="{7AD4A3D9-F3F6-E459-A51D-77C7E60824BC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chemeClr val="accent4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MA CARTE LEXICALE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44" name="Google Shape;2027;p176">
              <a:extLst>
                <a:ext uri="{FF2B5EF4-FFF2-40B4-BE49-F238E27FC236}">
                  <a16:creationId xmlns:a16="http://schemas.microsoft.com/office/drawing/2014/main" id="{8205CB9C-E33C-EE28-63B1-6E879610DEA9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41615" y="2171996"/>
              <a:ext cx="826042" cy="488177"/>
            </a:xfrm>
            <a:prstGeom prst="bentConnector3">
              <a:avLst>
                <a:gd name="adj1" fmla="val 99266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92B48D5-D09B-FAE0-1CD6-2B517895FC40}"/>
              </a:ext>
            </a:extLst>
          </p:cNvPr>
          <p:cNvCxnSpPr/>
          <p:nvPr/>
        </p:nvCxnSpPr>
        <p:spPr>
          <a:xfrm>
            <a:off x="7878900" y="5439161"/>
            <a:ext cx="684000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6CFF554-011B-45E4-CFD2-11FD1629D70D}"/>
              </a:ext>
            </a:extLst>
          </p:cNvPr>
          <p:cNvCxnSpPr>
            <a:cxnSpLocks/>
            <a:stCxn id="13" idx="1"/>
          </p:cNvCxnSpPr>
          <p:nvPr/>
        </p:nvCxnSpPr>
        <p:spPr>
          <a:xfrm flipV="1">
            <a:off x="3821814" y="3452248"/>
            <a:ext cx="503163" cy="1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865024CF-7B56-07CB-EB8B-210B7FCD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0111" y="202077"/>
            <a:ext cx="529115" cy="5291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BC65518E-82FB-DD8E-B3A3-2933B3BB9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AB8956E-6AF0-D025-3C68-FB0E0521584A}"/>
              </a:ext>
            </a:extLst>
          </p:cNvPr>
          <p:cNvSpPr txBox="1"/>
          <p:nvPr/>
        </p:nvSpPr>
        <p:spPr>
          <a:xfrm>
            <a:off x="771889" y="430693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Faire participer les élèves à la lecture de la carte.</a:t>
            </a:r>
          </a:p>
        </p:txBody>
      </p:sp>
      <p:cxnSp>
        <p:nvCxnSpPr>
          <p:cNvPr id="17" name="Straight Connector 44">
            <a:extLst>
              <a:ext uri="{FF2B5EF4-FFF2-40B4-BE49-F238E27FC236}">
                <a16:creationId xmlns:a16="http://schemas.microsoft.com/office/drawing/2014/main" id="{59420D40-2F3F-CEB0-2112-6BBA7A451096}"/>
              </a:ext>
            </a:extLst>
          </p:cNvPr>
          <p:cNvCxnSpPr/>
          <p:nvPr/>
        </p:nvCxnSpPr>
        <p:spPr>
          <a:xfrm>
            <a:off x="7878900" y="4114581"/>
            <a:ext cx="684000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C8B540FB-1B8F-327B-2F34-51DC58C9D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361" y="5243166"/>
            <a:ext cx="2976277" cy="108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407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7657</TotalTime>
  <Words>2768</Words>
  <Application>Microsoft Office PowerPoint</Application>
  <PresentationFormat>Grand écran</PresentationFormat>
  <Paragraphs>523</Paragraphs>
  <Slides>79</Slides>
  <Notes>1</Notes>
  <HiddenSlides>5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79</vt:i4>
      </vt:variant>
    </vt:vector>
  </HeadingPairs>
  <TitlesOfParts>
    <vt:vector size="88" baseType="lpstr">
      <vt:lpstr>Aptos</vt:lpstr>
      <vt:lpstr>Aptos Display</vt:lpstr>
      <vt:lpstr>Arial</vt:lpstr>
      <vt:lpstr>Calibri</vt:lpstr>
      <vt:lpstr>Dosis</vt:lpstr>
      <vt:lpstr>Georgia</vt:lpstr>
      <vt:lpstr>Wingdings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Très bien.</vt:lpstr>
      <vt:lpstr>Présentation PowerPoint</vt:lpstr>
      <vt:lpstr>Présentation PowerPoint</vt:lpstr>
      <vt:lpstr>Commençons par rappeler quelques notions. Répondez à la première question.</vt:lpstr>
      <vt:lpstr>Parfait !</vt:lpstr>
      <vt:lpstr>Répondez à la deuxième question.</vt:lpstr>
      <vt:lpstr>Parfait !</vt:lpstr>
      <vt:lpstr>Répondez à la troisième question.</vt:lpstr>
      <vt:lpstr>Parfait!</vt:lpstr>
      <vt:lpstr>Répondez à la quatrième question.</vt:lpstr>
      <vt:lpstr>Parfait!</vt:lpstr>
      <vt:lpstr>Répondez à la dernière question.</vt:lpstr>
      <vt:lpstr>Il existe dans la nature trois grands types de roches qui sont:</vt:lpstr>
      <vt:lpstr>Présentation PowerPoint</vt:lpstr>
      <vt:lpstr>Lire le dialogue.</vt:lpstr>
      <vt:lpstr>Présentation PowerPoint</vt:lpstr>
      <vt:lpstr>À la fin de cette séance, vous serez capables de :</vt:lpstr>
      <vt:lpstr>Présentation PowerPoint</vt:lpstr>
      <vt:lpstr>Présentation PowerPoint</vt:lpstr>
      <vt:lpstr>Présentation PowerPoint</vt:lpstr>
      <vt:lpstr>Nous allons d’abord revoir les différents types de roches.</vt:lpstr>
      <vt:lpstr>Première caractéristique des roches: la présence des fossiles.</vt:lpstr>
      <vt:lpstr>Deuxièment : </vt:lpstr>
      <vt:lpstr>Et enfin la dureté.</vt:lpstr>
      <vt:lpstr>Voici les caractéristiques des grands types de roches.</vt:lpstr>
      <vt:lpstr>Présentation PowerPoint</vt:lpstr>
      <vt:lpstr>Notre tâche consiste à déterminer le type de la roche à partir de ses caractéristiques.</vt:lpstr>
      <vt:lpstr>Avant de répondre à la première consigne, je dois d’abord identifier le contenu du document et voir comment l’utiliser pour répondre.</vt:lpstr>
      <vt:lpstr>Je commence par repérer les colonnes du tableau, qui correspondent aux roches étudiées.</vt:lpstr>
      <vt:lpstr>Ensuite, je remarque que les lignes du tableau correspondent aux caractéristiques des trois roches.</vt:lpstr>
      <vt:lpstr>Pour déterminer la première caractéristique, j’examine la roche à l’œil nu et à la loupe pour voir si elle contient des coquilles, empreintes ou restes d’êtres vivants. Puis je remplis la première ligne du tableau.</vt:lpstr>
      <vt:lpstr>Ensuite, je vérifie s'il y a une foliation. Je tourne la roche dans tous les sens. Est-ce que les minéraux sont alignés en feuilles comme dans un cahier ? ou, l'aspect est plutôt massif et désordonné. et je remplis la deuxième ligne. </vt:lpstr>
      <vt:lpstr>Pour tester la dureté je dois rayer la roche avec un ongle, un morceau de verre ou un clou et j’observe si la roche se raye facilement ou non.</vt:lpstr>
      <vt:lpstr>Pour identifier le type de roche du milieu, j’observe les indices : présence de fossiles, absence de foliation et faible dureté. Ces caractéristiques montrent qu’il s’agit d’une roche sédimentaire, car ce type de roche contient souvent des restes d’êtres vivants.</vt:lpstr>
      <vt:lpstr>Enfin, de la même manière, je déduis le type des deux roches et je remplis la dernière ligne du tableau.</vt:lpstr>
      <vt:lpstr>Présentation PowerPoint</vt:lpstr>
      <vt:lpstr>Présentation PowerPoint</vt:lpstr>
      <vt:lpstr>Répondez à la question suivante :</vt:lpstr>
      <vt:lpstr>Parfait! Les roches sédimentaires se forment à partir des sédiments, les roches magmatiques se forment à partir de magma liquide alors que les roches métamorphiques se forment à partir des roches préexistantes ( sédimentaires, magmatiques ou métamorphiques).</vt:lpstr>
      <vt:lpstr>Répondez à la question suivante :</vt:lpstr>
      <vt:lpstr>Parfait ! Les roches métamorphiques se forment en profondeur, alors que les roches sédimentaires se forment à la surface.</vt:lpstr>
      <vt:lpstr>Répondez à la question suivante :</vt:lpstr>
      <vt:lpstr>Parfait ! </vt:lpstr>
      <vt:lpstr>Répondez à la question suivante :</vt:lpstr>
      <vt:lpstr>Très bien!</vt:lpstr>
      <vt:lpstr>Répondez à la question suivante :</vt:lpstr>
      <vt:lpstr>Présentation PowerPoint</vt:lpstr>
      <vt:lpstr>Répondez à la question suivante :</vt:lpstr>
      <vt:lpstr>Présentation PowerPoint</vt:lpstr>
      <vt:lpstr>Présentation PowerPoint</vt:lpstr>
      <vt:lpstr>Maintenant, vous allez travailler en binôme. Chacun prend 3 minutes pour réaliser l’activité de la page 94 sur le livret. Ensuite, vous comparez vos réponses en justifiant.</vt:lpstr>
      <vt:lpstr>Le temps est terminé. </vt:lpstr>
      <vt:lpstr>Correction.</vt:lpstr>
      <vt:lpstr>Correction.</vt:lpstr>
      <vt:lpstr>Présentation PowerPoint</vt:lpstr>
      <vt:lpstr>Maintenant, vous allez travailler chacun pour soi; prenez l’activité de la page 95 sur le livret.</vt:lpstr>
      <vt:lpstr>Le temps est terminé. </vt:lpstr>
      <vt:lpstr>Correction.</vt:lpstr>
      <vt:lpstr>Correction.</vt:lpstr>
      <vt:lpstr>Correction.</vt:lpstr>
      <vt:lpstr>Présentation PowerPoint</vt:lpstr>
      <vt:lpstr>Qui peut me dire ce que nous avons appris aujourd’hui? </vt:lpstr>
      <vt:lpstr>Présentation PowerPoint</vt:lpstr>
      <vt:lpstr>Présentation PowerPoint</vt:lpstr>
      <vt:lpstr>Voici les caractéristiques de chaque type de roches.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MOHAMMED.SENHAJI-KHA</cp:lastModifiedBy>
  <cp:revision>672</cp:revision>
  <dcterms:created xsi:type="dcterms:W3CDTF">2025-11-03T10:55:47Z</dcterms:created>
  <dcterms:modified xsi:type="dcterms:W3CDTF">2026-05-15T17:09:22Z</dcterms:modified>
</cp:coreProperties>
</file>