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6" r:id="rId2"/>
  </p:sldMasterIdLst>
  <p:notesMasterIdLst>
    <p:notesMasterId r:id="rId67"/>
  </p:notesMasterIdLst>
  <p:handoutMasterIdLst>
    <p:handoutMasterId r:id="rId68"/>
  </p:handoutMasterIdLst>
  <p:sldIdLst>
    <p:sldId id="308" r:id="rId3"/>
    <p:sldId id="288" r:id="rId4"/>
    <p:sldId id="289" r:id="rId5"/>
    <p:sldId id="286" r:id="rId6"/>
    <p:sldId id="2147483642" r:id="rId7"/>
    <p:sldId id="371" r:id="rId8"/>
    <p:sldId id="290" r:id="rId9"/>
    <p:sldId id="292" r:id="rId10"/>
    <p:sldId id="293" r:id="rId11"/>
    <p:sldId id="258" r:id="rId12"/>
    <p:sldId id="294" r:id="rId13"/>
    <p:sldId id="265" r:id="rId14"/>
    <p:sldId id="266" r:id="rId15"/>
    <p:sldId id="2147483643" r:id="rId16"/>
    <p:sldId id="296" r:id="rId17"/>
    <p:sldId id="376" r:id="rId18"/>
    <p:sldId id="377" r:id="rId19"/>
    <p:sldId id="314" r:id="rId20"/>
    <p:sldId id="315" r:id="rId21"/>
    <p:sldId id="378" r:id="rId22"/>
    <p:sldId id="379" r:id="rId23"/>
    <p:sldId id="321" r:id="rId24"/>
    <p:sldId id="395" r:id="rId25"/>
    <p:sldId id="270" r:id="rId26"/>
    <p:sldId id="320" r:id="rId27"/>
    <p:sldId id="298" r:id="rId28"/>
    <p:sldId id="372" r:id="rId29"/>
    <p:sldId id="374" r:id="rId30"/>
    <p:sldId id="396" r:id="rId31"/>
    <p:sldId id="398" r:id="rId32"/>
    <p:sldId id="397" r:id="rId33"/>
    <p:sldId id="373" r:id="rId34"/>
    <p:sldId id="323" r:id="rId35"/>
    <p:sldId id="368" r:id="rId36"/>
    <p:sldId id="375" r:id="rId37"/>
    <p:sldId id="380" r:id="rId38"/>
    <p:sldId id="383" r:id="rId39"/>
    <p:sldId id="404" r:id="rId40"/>
    <p:sldId id="299" r:id="rId41"/>
    <p:sldId id="353" r:id="rId42"/>
    <p:sldId id="354" r:id="rId43"/>
    <p:sldId id="385" r:id="rId44"/>
    <p:sldId id="386" r:id="rId45"/>
    <p:sldId id="389" r:id="rId46"/>
    <p:sldId id="390" r:id="rId47"/>
    <p:sldId id="300" r:id="rId48"/>
    <p:sldId id="339" r:id="rId49"/>
    <p:sldId id="280" r:id="rId50"/>
    <p:sldId id="399" r:id="rId51"/>
    <p:sldId id="400" r:id="rId52"/>
    <p:sldId id="335" r:id="rId53"/>
    <p:sldId id="303" r:id="rId54"/>
    <p:sldId id="345" r:id="rId55"/>
    <p:sldId id="302" r:id="rId56"/>
    <p:sldId id="341" r:id="rId57"/>
    <p:sldId id="344" r:id="rId58"/>
    <p:sldId id="402" r:id="rId59"/>
    <p:sldId id="305" r:id="rId60"/>
    <p:sldId id="262" r:id="rId61"/>
    <p:sldId id="346" r:id="rId62"/>
    <p:sldId id="347" r:id="rId63"/>
    <p:sldId id="403" r:id="rId64"/>
    <p:sldId id="348" r:id="rId65"/>
    <p:sldId id="291" r:id="rId6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147483642"/>
            <p14:sldId id="371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65"/>
            <p14:sldId id="266"/>
            <p14:sldId id="2147483643"/>
          </p14:sldIdLst>
        </p14:section>
        <p14:section name="Contrôle des cahiers" id="{D246771F-C8AA-4F75-BAD7-8024CAB55D79}">
          <p14:sldIdLst/>
        </p14:section>
        <p14:section name="Activation des prérequis" id="{8E8D053C-3AAA-4FF0-9D84-FCA59ECBA887}">
          <p14:sldIdLst>
            <p14:sldId id="296"/>
            <p14:sldId id="376"/>
            <p14:sldId id="377"/>
            <p14:sldId id="314"/>
            <p14:sldId id="315"/>
            <p14:sldId id="378"/>
            <p14:sldId id="379"/>
          </p14:sldIdLst>
        </p14:section>
        <p14:section name="Déclaration de l’objectif" id="{096B6BF6-20D6-43DE-B358-982838B98259}">
          <p14:sldIdLst>
            <p14:sldId id="321"/>
            <p14:sldId id="395"/>
            <p14:sldId id="270"/>
            <p14:sldId id="320"/>
          </p14:sldIdLst>
        </p14:section>
        <p14:section name="Modelage" id="{6D007598-4F88-4283-9E36-970C44D688AD}">
          <p14:sldIdLst>
            <p14:sldId id="298"/>
            <p14:sldId id="372"/>
            <p14:sldId id="374"/>
            <p14:sldId id="396"/>
            <p14:sldId id="398"/>
            <p14:sldId id="397"/>
            <p14:sldId id="373"/>
            <p14:sldId id="323"/>
            <p14:sldId id="368"/>
            <p14:sldId id="375"/>
            <p14:sldId id="380"/>
            <p14:sldId id="383"/>
            <p14:sldId id="404"/>
          </p14:sldIdLst>
        </p14:section>
        <p14:section name="Pratique collective" id="{CF34AB29-930A-422C-8BB3-41EE66488593}">
          <p14:sldIdLst>
            <p14:sldId id="299"/>
            <p14:sldId id="353"/>
            <p14:sldId id="354"/>
            <p14:sldId id="385"/>
            <p14:sldId id="386"/>
            <p14:sldId id="389"/>
            <p14:sldId id="390"/>
          </p14:sldIdLst>
        </p14:section>
        <p14:section name="Pratique en binôme" id="{B5D45BF5-6276-4DCA-B0C6-B46ADF983B36}">
          <p14:sldIdLst>
            <p14:sldId id="300"/>
            <p14:sldId id="339"/>
            <p14:sldId id="280"/>
            <p14:sldId id="399"/>
            <p14:sldId id="400"/>
            <p14:sldId id="335"/>
          </p14:sldIdLst>
        </p14:section>
        <p14:section name="Pratique autonome" id="{89211873-F649-4A72-AB32-DC4F4703E8C4}">
          <p14:sldIdLst>
            <p14:sldId id="303"/>
            <p14:sldId id="345"/>
            <p14:sldId id="302"/>
            <p14:sldId id="341"/>
            <p14:sldId id="344"/>
            <p14:sldId id="402"/>
          </p14:sldIdLst>
        </p14:section>
        <p14:section name="Clôture de la séance" id="{EBCF91DF-0CDC-4636-96C9-6E6A8A771057}">
          <p14:sldIdLst>
            <p14:sldId id="305"/>
            <p14:sldId id="262"/>
            <p14:sldId id="346"/>
            <p14:sldId id="347"/>
            <p14:sldId id="403"/>
            <p14:sldId id="348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1F25"/>
    <a:srgbClr val="0091D4"/>
    <a:srgbClr val="002060"/>
    <a:srgbClr val="037A40"/>
    <a:srgbClr val="E5C183"/>
    <a:srgbClr val="D6BA7E"/>
    <a:srgbClr val="686868"/>
    <a:srgbClr val="FFFFFF"/>
    <a:srgbClr val="FBE3D6"/>
    <a:srgbClr val="156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413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4CD1FE-9D6B-40FF-A192-6B69D2481A8D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fr-FR"/>
        </a:p>
      </dgm:t>
    </dgm:pt>
    <dgm:pt modelId="{226CD2FB-D36B-4C57-9BB6-16F4DDC3CB4A}">
      <dgm:prSet phldrT="[Texte]" custT="1"/>
      <dgm:spPr>
        <a:ln w="19050">
          <a:solidFill>
            <a:schemeClr val="accent3"/>
          </a:solidFill>
        </a:ln>
      </dgm:spPr>
      <dgm:t>
        <a:bodyPr/>
        <a:lstStyle/>
        <a:p>
          <a:r>
            <a:rPr lang="fr-FR" sz="2800" b="1" noProof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Résultats de la digestion</a:t>
          </a:r>
        </a:p>
      </dgm:t>
    </dgm:pt>
    <dgm:pt modelId="{9108ED9D-B1A4-4A61-B819-96CBDA85D091}" type="parTrans" cxnId="{BC6A6C3B-C233-4909-BD03-1276A367393C}">
      <dgm:prSet/>
      <dgm:spPr/>
      <dgm:t>
        <a:bodyPr/>
        <a:lstStyle/>
        <a:p>
          <a:endParaRPr lang="fr-FR"/>
        </a:p>
      </dgm:t>
    </dgm:pt>
    <dgm:pt modelId="{DAAE38D0-C74D-481F-AB75-63283594E07E}" type="sibTrans" cxnId="{BC6A6C3B-C233-4909-BD03-1276A367393C}">
      <dgm:prSet/>
      <dgm:spPr/>
      <dgm:t>
        <a:bodyPr/>
        <a:lstStyle/>
        <a:p>
          <a:endParaRPr lang="fr-FR"/>
        </a:p>
      </dgm:t>
    </dgm:pt>
    <dgm:pt modelId="{71F82547-E961-414A-A072-AC9F4602E8BE}">
      <dgm:prSet phldrT="[Texte]" custT="1"/>
      <dgm:spPr>
        <a:ln w="19050">
          <a:solidFill>
            <a:schemeClr val="accent3"/>
          </a:solidFill>
        </a:ln>
      </dgm:spPr>
      <dgm:t>
        <a:bodyPr/>
        <a:lstStyle/>
        <a:p>
          <a:r>
            <a:rPr lang="fr-FR" sz="2800" b="0" noProof="0" dirty="0">
              <a:solidFill>
                <a:srgbClr val="FF0000"/>
              </a:solidFill>
            </a:rPr>
            <a:t>…………………</a:t>
          </a:r>
          <a:r>
            <a:rPr lang="fr-FR" sz="2800" b="1" noProof="0" dirty="0">
              <a:solidFill>
                <a:srgbClr val="002060"/>
              </a:solidFill>
            </a:rPr>
            <a:t> </a:t>
          </a:r>
        </a:p>
      </dgm:t>
    </dgm:pt>
    <dgm:pt modelId="{6DE39F29-F3AA-482F-8FF5-4553FCE2E424}" type="parTrans" cxnId="{7F73FC64-2007-44B8-A247-0B1308E46073}">
      <dgm:prSet/>
      <dgm:spPr>
        <a:ln>
          <a:solidFill>
            <a:schemeClr val="accent3"/>
          </a:solidFill>
        </a:ln>
      </dgm:spPr>
      <dgm:t>
        <a:bodyPr/>
        <a:lstStyle/>
        <a:p>
          <a:endParaRPr lang="fr-FR"/>
        </a:p>
      </dgm:t>
    </dgm:pt>
    <dgm:pt modelId="{5B9433A3-E5C1-41D4-9180-A469051FE204}" type="sibTrans" cxnId="{7F73FC64-2007-44B8-A247-0B1308E46073}">
      <dgm:prSet/>
      <dgm:spPr/>
      <dgm:t>
        <a:bodyPr/>
        <a:lstStyle/>
        <a:p>
          <a:endParaRPr lang="fr-FR"/>
        </a:p>
      </dgm:t>
    </dgm:pt>
    <dgm:pt modelId="{232571DB-B046-479D-AACD-FB5C124CD284}">
      <dgm:prSet phldrT="[Texte]" custT="1"/>
      <dgm:spPr>
        <a:ln w="19050">
          <a:solidFill>
            <a:schemeClr val="accent3"/>
          </a:solidFill>
        </a:ln>
      </dgm:spPr>
      <dgm:t>
        <a:bodyPr/>
        <a:lstStyle/>
        <a:p>
          <a:r>
            <a:rPr lang="fr-FR" sz="2800" b="1" noProof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Aliments non digérés</a:t>
          </a:r>
        </a:p>
      </dgm:t>
    </dgm:pt>
    <dgm:pt modelId="{DC825794-ABD4-47D5-B944-B6F1DB96233A}" type="parTrans" cxnId="{0EA40C0D-BDF7-4ED7-9BBF-D0132AA2DA01}">
      <dgm:prSet/>
      <dgm:spPr>
        <a:ln>
          <a:solidFill>
            <a:schemeClr val="accent3"/>
          </a:solidFill>
        </a:ln>
      </dgm:spPr>
      <dgm:t>
        <a:bodyPr/>
        <a:lstStyle/>
        <a:p>
          <a:endParaRPr lang="fr-FR"/>
        </a:p>
      </dgm:t>
    </dgm:pt>
    <dgm:pt modelId="{4F04EA6E-6EA0-4902-BD19-88041383F7DF}" type="sibTrans" cxnId="{0EA40C0D-BDF7-4ED7-9BBF-D0132AA2DA01}">
      <dgm:prSet/>
      <dgm:spPr/>
      <dgm:t>
        <a:bodyPr/>
        <a:lstStyle/>
        <a:p>
          <a:endParaRPr lang="fr-FR"/>
        </a:p>
      </dgm:t>
    </dgm:pt>
    <dgm:pt modelId="{32BEA2B1-158E-47A3-AE5E-1918EDA138BF}" type="pres">
      <dgm:prSet presAssocID="{D44CD1FE-9D6B-40FF-A192-6B69D2481A8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607DAA0-125E-4F59-8A6E-C83213CA401C}" type="pres">
      <dgm:prSet presAssocID="{226CD2FB-D36B-4C57-9BB6-16F4DDC3CB4A}" presName="hierRoot1" presStyleCnt="0">
        <dgm:presLayoutVars>
          <dgm:hierBranch val="init"/>
        </dgm:presLayoutVars>
      </dgm:prSet>
      <dgm:spPr/>
    </dgm:pt>
    <dgm:pt modelId="{7EAD3A28-0FC8-44CE-8FA8-183AB92F5131}" type="pres">
      <dgm:prSet presAssocID="{226CD2FB-D36B-4C57-9BB6-16F4DDC3CB4A}" presName="rootComposite1" presStyleCnt="0"/>
      <dgm:spPr/>
    </dgm:pt>
    <dgm:pt modelId="{CD466768-9AEA-4898-9DD0-AC34D25C5022}" type="pres">
      <dgm:prSet presAssocID="{226CD2FB-D36B-4C57-9BB6-16F4DDC3CB4A}" presName="rootText1" presStyleLbl="node0" presStyleIdx="0" presStyleCnt="1" custScaleY="58639">
        <dgm:presLayoutVars>
          <dgm:chPref val="3"/>
        </dgm:presLayoutVars>
      </dgm:prSet>
      <dgm:spPr/>
    </dgm:pt>
    <dgm:pt modelId="{E2B1805B-1325-4C22-9AFF-1ACA8D1D5B90}" type="pres">
      <dgm:prSet presAssocID="{226CD2FB-D36B-4C57-9BB6-16F4DDC3CB4A}" presName="rootConnector1" presStyleLbl="node1" presStyleIdx="0" presStyleCnt="0"/>
      <dgm:spPr/>
    </dgm:pt>
    <dgm:pt modelId="{801EF571-0341-4F6C-AFD7-61F7115EC593}" type="pres">
      <dgm:prSet presAssocID="{226CD2FB-D36B-4C57-9BB6-16F4DDC3CB4A}" presName="hierChild2" presStyleCnt="0"/>
      <dgm:spPr/>
    </dgm:pt>
    <dgm:pt modelId="{E3D0E35E-7B3B-42D1-B154-5D2B697DE0C3}" type="pres">
      <dgm:prSet presAssocID="{6DE39F29-F3AA-482F-8FF5-4553FCE2E424}" presName="Name37" presStyleLbl="parChTrans1D2" presStyleIdx="0" presStyleCnt="2"/>
      <dgm:spPr/>
    </dgm:pt>
    <dgm:pt modelId="{65E6D91F-BD1F-486C-8004-026293ED280F}" type="pres">
      <dgm:prSet presAssocID="{71F82547-E961-414A-A072-AC9F4602E8BE}" presName="hierRoot2" presStyleCnt="0">
        <dgm:presLayoutVars>
          <dgm:hierBranch val="init"/>
        </dgm:presLayoutVars>
      </dgm:prSet>
      <dgm:spPr/>
    </dgm:pt>
    <dgm:pt modelId="{A1655771-8C54-4597-A92E-B1BBFD5E706A}" type="pres">
      <dgm:prSet presAssocID="{71F82547-E961-414A-A072-AC9F4602E8BE}" presName="rootComposite" presStyleCnt="0"/>
      <dgm:spPr/>
    </dgm:pt>
    <dgm:pt modelId="{7A65FEF8-3120-4788-BFDF-1F376446F446}" type="pres">
      <dgm:prSet presAssocID="{71F82547-E961-414A-A072-AC9F4602E8BE}" presName="rootText" presStyleLbl="node2" presStyleIdx="0" presStyleCnt="2" custScaleX="64374" custScaleY="33367" custLinFactNeighborX="-37641" custLinFactNeighborY="2005">
        <dgm:presLayoutVars>
          <dgm:chPref val="3"/>
        </dgm:presLayoutVars>
      </dgm:prSet>
      <dgm:spPr/>
    </dgm:pt>
    <dgm:pt modelId="{96B5BC36-DF44-4009-90C9-4C37BB250C6E}" type="pres">
      <dgm:prSet presAssocID="{71F82547-E961-414A-A072-AC9F4602E8BE}" presName="rootConnector" presStyleLbl="node2" presStyleIdx="0" presStyleCnt="2"/>
      <dgm:spPr/>
    </dgm:pt>
    <dgm:pt modelId="{934A012C-55BD-4891-974C-B18E24F90A9B}" type="pres">
      <dgm:prSet presAssocID="{71F82547-E961-414A-A072-AC9F4602E8BE}" presName="hierChild4" presStyleCnt="0"/>
      <dgm:spPr/>
    </dgm:pt>
    <dgm:pt modelId="{24C86559-F0A4-4201-8703-15EF5E0416A7}" type="pres">
      <dgm:prSet presAssocID="{71F82547-E961-414A-A072-AC9F4602E8BE}" presName="hierChild5" presStyleCnt="0"/>
      <dgm:spPr/>
    </dgm:pt>
    <dgm:pt modelId="{8CA91B5F-F5FC-4248-A3ED-E61DF8EBE7B1}" type="pres">
      <dgm:prSet presAssocID="{DC825794-ABD4-47D5-B944-B6F1DB96233A}" presName="Name37" presStyleLbl="parChTrans1D2" presStyleIdx="1" presStyleCnt="2"/>
      <dgm:spPr/>
    </dgm:pt>
    <dgm:pt modelId="{1CC8A311-F8E6-46E4-878A-22C383AA8BED}" type="pres">
      <dgm:prSet presAssocID="{232571DB-B046-479D-AACD-FB5C124CD284}" presName="hierRoot2" presStyleCnt="0">
        <dgm:presLayoutVars>
          <dgm:hierBranch val="init"/>
        </dgm:presLayoutVars>
      </dgm:prSet>
      <dgm:spPr/>
    </dgm:pt>
    <dgm:pt modelId="{171B6965-684A-4CC8-A45A-786C4FC31DE0}" type="pres">
      <dgm:prSet presAssocID="{232571DB-B046-479D-AACD-FB5C124CD284}" presName="rootComposite" presStyleCnt="0"/>
      <dgm:spPr/>
    </dgm:pt>
    <dgm:pt modelId="{3CB6054D-B3D1-45FF-A164-739CBC3FE9B2}" type="pres">
      <dgm:prSet presAssocID="{232571DB-B046-479D-AACD-FB5C124CD284}" presName="rootText" presStyleLbl="node2" presStyleIdx="1" presStyleCnt="2" custScaleY="35936" custLinFactNeighborX="37130">
        <dgm:presLayoutVars>
          <dgm:chPref val="3"/>
        </dgm:presLayoutVars>
      </dgm:prSet>
      <dgm:spPr/>
    </dgm:pt>
    <dgm:pt modelId="{D15D6E2E-A9B8-4BA1-AB09-21BA39694D18}" type="pres">
      <dgm:prSet presAssocID="{232571DB-B046-479D-AACD-FB5C124CD284}" presName="rootConnector" presStyleLbl="node2" presStyleIdx="1" presStyleCnt="2"/>
      <dgm:spPr/>
    </dgm:pt>
    <dgm:pt modelId="{D738D811-6A00-4429-AB21-D4ADE81F7BDB}" type="pres">
      <dgm:prSet presAssocID="{232571DB-B046-479D-AACD-FB5C124CD284}" presName="hierChild4" presStyleCnt="0"/>
      <dgm:spPr/>
    </dgm:pt>
    <dgm:pt modelId="{C4E120D8-AB96-4273-A971-1DFAEE8598ED}" type="pres">
      <dgm:prSet presAssocID="{232571DB-B046-479D-AACD-FB5C124CD284}" presName="hierChild5" presStyleCnt="0"/>
      <dgm:spPr/>
    </dgm:pt>
    <dgm:pt modelId="{853D7DB8-14C8-4E68-8521-89409ACE6067}" type="pres">
      <dgm:prSet presAssocID="{226CD2FB-D36B-4C57-9BB6-16F4DDC3CB4A}" presName="hierChild3" presStyleCnt="0"/>
      <dgm:spPr/>
    </dgm:pt>
  </dgm:ptLst>
  <dgm:cxnLst>
    <dgm:cxn modelId="{0EA40C0D-BDF7-4ED7-9BBF-D0132AA2DA01}" srcId="{226CD2FB-D36B-4C57-9BB6-16F4DDC3CB4A}" destId="{232571DB-B046-479D-AACD-FB5C124CD284}" srcOrd="1" destOrd="0" parTransId="{DC825794-ABD4-47D5-B944-B6F1DB96233A}" sibTransId="{4F04EA6E-6EA0-4902-BD19-88041383F7DF}"/>
    <dgm:cxn modelId="{0469B821-02A1-4A99-8EA1-9CC89AD80855}" type="presOf" srcId="{226CD2FB-D36B-4C57-9BB6-16F4DDC3CB4A}" destId="{CD466768-9AEA-4898-9DD0-AC34D25C5022}" srcOrd="0" destOrd="0" presId="urn:microsoft.com/office/officeart/2005/8/layout/orgChart1"/>
    <dgm:cxn modelId="{03642B2E-9116-416D-80C0-2ADED61AA1CE}" type="presOf" srcId="{6DE39F29-F3AA-482F-8FF5-4553FCE2E424}" destId="{E3D0E35E-7B3B-42D1-B154-5D2B697DE0C3}" srcOrd="0" destOrd="0" presId="urn:microsoft.com/office/officeart/2005/8/layout/orgChart1"/>
    <dgm:cxn modelId="{BC6A6C3B-C233-4909-BD03-1276A367393C}" srcId="{D44CD1FE-9D6B-40FF-A192-6B69D2481A8D}" destId="{226CD2FB-D36B-4C57-9BB6-16F4DDC3CB4A}" srcOrd="0" destOrd="0" parTransId="{9108ED9D-B1A4-4A61-B819-96CBDA85D091}" sibTransId="{DAAE38D0-C74D-481F-AB75-63283594E07E}"/>
    <dgm:cxn modelId="{7F73FC64-2007-44B8-A247-0B1308E46073}" srcId="{226CD2FB-D36B-4C57-9BB6-16F4DDC3CB4A}" destId="{71F82547-E961-414A-A072-AC9F4602E8BE}" srcOrd="0" destOrd="0" parTransId="{6DE39F29-F3AA-482F-8FF5-4553FCE2E424}" sibTransId="{5B9433A3-E5C1-41D4-9180-A469051FE204}"/>
    <dgm:cxn modelId="{9592324C-D8D7-4F21-9AA2-5A3798C295F9}" type="presOf" srcId="{232571DB-B046-479D-AACD-FB5C124CD284}" destId="{3CB6054D-B3D1-45FF-A164-739CBC3FE9B2}" srcOrd="0" destOrd="0" presId="urn:microsoft.com/office/officeart/2005/8/layout/orgChart1"/>
    <dgm:cxn modelId="{60BA6E6C-2B62-4DDE-B897-7C1AF65E8F85}" type="presOf" srcId="{232571DB-B046-479D-AACD-FB5C124CD284}" destId="{D15D6E2E-A9B8-4BA1-AB09-21BA39694D18}" srcOrd="1" destOrd="0" presId="urn:microsoft.com/office/officeart/2005/8/layout/orgChart1"/>
    <dgm:cxn modelId="{9F9A14A4-E982-4D13-B485-654DFD79AE06}" type="presOf" srcId="{DC825794-ABD4-47D5-B944-B6F1DB96233A}" destId="{8CA91B5F-F5FC-4248-A3ED-E61DF8EBE7B1}" srcOrd="0" destOrd="0" presId="urn:microsoft.com/office/officeart/2005/8/layout/orgChart1"/>
    <dgm:cxn modelId="{0EB9C2B4-0796-45A5-AD1B-B62546AD5385}" type="presOf" srcId="{226CD2FB-D36B-4C57-9BB6-16F4DDC3CB4A}" destId="{E2B1805B-1325-4C22-9AFF-1ACA8D1D5B90}" srcOrd="1" destOrd="0" presId="urn:microsoft.com/office/officeart/2005/8/layout/orgChart1"/>
    <dgm:cxn modelId="{27C233BC-D96F-4D6E-A741-40EE62CECD01}" type="presOf" srcId="{71F82547-E961-414A-A072-AC9F4602E8BE}" destId="{96B5BC36-DF44-4009-90C9-4C37BB250C6E}" srcOrd="1" destOrd="0" presId="urn:microsoft.com/office/officeart/2005/8/layout/orgChart1"/>
    <dgm:cxn modelId="{FAF657CC-D876-4946-B8A0-A3F2DF4947A1}" type="presOf" srcId="{71F82547-E961-414A-A072-AC9F4602E8BE}" destId="{7A65FEF8-3120-4788-BFDF-1F376446F446}" srcOrd="0" destOrd="0" presId="urn:microsoft.com/office/officeart/2005/8/layout/orgChart1"/>
    <dgm:cxn modelId="{963CB0D3-C3C3-416E-B7F5-37ADA2473AA3}" type="presOf" srcId="{D44CD1FE-9D6B-40FF-A192-6B69D2481A8D}" destId="{32BEA2B1-158E-47A3-AE5E-1918EDA138BF}" srcOrd="0" destOrd="0" presId="urn:microsoft.com/office/officeart/2005/8/layout/orgChart1"/>
    <dgm:cxn modelId="{71700DDB-83B6-41D6-8C6E-3FEC5B627521}" type="presParOf" srcId="{32BEA2B1-158E-47A3-AE5E-1918EDA138BF}" destId="{3607DAA0-125E-4F59-8A6E-C83213CA401C}" srcOrd="0" destOrd="0" presId="urn:microsoft.com/office/officeart/2005/8/layout/orgChart1"/>
    <dgm:cxn modelId="{58EE4500-3417-4476-83B0-094138785AAD}" type="presParOf" srcId="{3607DAA0-125E-4F59-8A6E-C83213CA401C}" destId="{7EAD3A28-0FC8-44CE-8FA8-183AB92F5131}" srcOrd="0" destOrd="0" presId="urn:microsoft.com/office/officeart/2005/8/layout/orgChart1"/>
    <dgm:cxn modelId="{75CC38D1-81EE-4C19-B8EF-32422A4A6DC2}" type="presParOf" srcId="{7EAD3A28-0FC8-44CE-8FA8-183AB92F5131}" destId="{CD466768-9AEA-4898-9DD0-AC34D25C5022}" srcOrd="0" destOrd="0" presId="urn:microsoft.com/office/officeart/2005/8/layout/orgChart1"/>
    <dgm:cxn modelId="{43E0FF80-D489-4EDF-8547-1D11E40D65C6}" type="presParOf" srcId="{7EAD3A28-0FC8-44CE-8FA8-183AB92F5131}" destId="{E2B1805B-1325-4C22-9AFF-1ACA8D1D5B90}" srcOrd="1" destOrd="0" presId="urn:microsoft.com/office/officeart/2005/8/layout/orgChart1"/>
    <dgm:cxn modelId="{2EB7F5C6-99E3-4C01-85A9-9B6CFD060F1E}" type="presParOf" srcId="{3607DAA0-125E-4F59-8A6E-C83213CA401C}" destId="{801EF571-0341-4F6C-AFD7-61F7115EC593}" srcOrd="1" destOrd="0" presId="urn:microsoft.com/office/officeart/2005/8/layout/orgChart1"/>
    <dgm:cxn modelId="{10F35DEC-E450-4602-8643-782561DE8B6C}" type="presParOf" srcId="{801EF571-0341-4F6C-AFD7-61F7115EC593}" destId="{E3D0E35E-7B3B-42D1-B154-5D2B697DE0C3}" srcOrd="0" destOrd="0" presId="urn:microsoft.com/office/officeart/2005/8/layout/orgChart1"/>
    <dgm:cxn modelId="{B266D9E8-A2A9-4533-8655-3F2992F0AA29}" type="presParOf" srcId="{801EF571-0341-4F6C-AFD7-61F7115EC593}" destId="{65E6D91F-BD1F-486C-8004-026293ED280F}" srcOrd="1" destOrd="0" presId="urn:microsoft.com/office/officeart/2005/8/layout/orgChart1"/>
    <dgm:cxn modelId="{E72AEF0F-ACDD-42FB-A3ED-7F93AC9C2D6C}" type="presParOf" srcId="{65E6D91F-BD1F-486C-8004-026293ED280F}" destId="{A1655771-8C54-4597-A92E-B1BBFD5E706A}" srcOrd="0" destOrd="0" presId="urn:microsoft.com/office/officeart/2005/8/layout/orgChart1"/>
    <dgm:cxn modelId="{116434D7-9AF2-4ED4-A882-7C7A74065ACC}" type="presParOf" srcId="{A1655771-8C54-4597-A92E-B1BBFD5E706A}" destId="{7A65FEF8-3120-4788-BFDF-1F376446F446}" srcOrd="0" destOrd="0" presId="urn:microsoft.com/office/officeart/2005/8/layout/orgChart1"/>
    <dgm:cxn modelId="{E5EE6C29-5447-481F-BC2C-1521413A8231}" type="presParOf" srcId="{A1655771-8C54-4597-A92E-B1BBFD5E706A}" destId="{96B5BC36-DF44-4009-90C9-4C37BB250C6E}" srcOrd="1" destOrd="0" presId="urn:microsoft.com/office/officeart/2005/8/layout/orgChart1"/>
    <dgm:cxn modelId="{F6ECDA64-6AEF-4560-B0AA-CD45C1E93731}" type="presParOf" srcId="{65E6D91F-BD1F-486C-8004-026293ED280F}" destId="{934A012C-55BD-4891-974C-B18E24F90A9B}" srcOrd="1" destOrd="0" presId="urn:microsoft.com/office/officeart/2005/8/layout/orgChart1"/>
    <dgm:cxn modelId="{6CE86B4F-965D-485A-A28F-9CE9DC1A0470}" type="presParOf" srcId="{65E6D91F-BD1F-486C-8004-026293ED280F}" destId="{24C86559-F0A4-4201-8703-15EF5E0416A7}" srcOrd="2" destOrd="0" presId="urn:microsoft.com/office/officeart/2005/8/layout/orgChart1"/>
    <dgm:cxn modelId="{5BA10581-C4AA-481F-91A0-DC0A4413B04A}" type="presParOf" srcId="{801EF571-0341-4F6C-AFD7-61F7115EC593}" destId="{8CA91B5F-F5FC-4248-A3ED-E61DF8EBE7B1}" srcOrd="2" destOrd="0" presId="urn:microsoft.com/office/officeart/2005/8/layout/orgChart1"/>
    <dgm:cxn modelId="{376C7D73-4E05-4E9C-AAC5-C86756B0768D}" type="presParOf" srcId="{801EF571-0341-4F6C-AFD7-61F7115EC593}" destId="{1CC8A311-F8E6-46E4-878A-22C383AA8BED}" srcOrd="3" destOrd="0" presId="urn:microsoft.com/office/officeart/2005/8/layout/orgChart1"/>
    <dgm:cxn modelId="{B02DE08E-F1B4-4A21-98E8-B090A916198F}" type="presParOf" srcId="{1CC8A311-F8E6-46E4-878A-22C383AA8BED}" destId="{171B6965-684A-4CC8-A45A-786C4FC31DE0}" srcOrd="0" destOrd="0" presId="urn:microsoft.com/office/officeart/2005/8/layout/orgChart1"/>
    <dgm:cxn modelId="{D8FB7439-4893-4227-A0F0-B2550BD0C1BE}" type="presParOf" srcId="{171B6965-684A-4CC8-A45A-786C4FC31DE0}" destId="{3CB6054D-B3D1-45FF-A164-739CBC3FE9B2}" srcOrd="0" destOrd="0" presId="urn:microsoft.com/office/officeart/2005/8/layout/orgChart1"/>
    <dgm:cxn modelId="{2754FF66-2E4D-4127-ABB7-52F6D6AA568C}" type="presParOf" srcId="{171B6965-684A-4CC8-A45A-786C4FC31DE0}" destId="{D15D6E2E-A9B8-4BA1-AB09-21BA39694D18}" srcOrd="1" destOrd="0" presId="urn:microsoft.com/office/officeart/2005/8/layout/orgChart1"/>
    <dgm:cxn modelId="{57E8F108-63B0-4BDB-A54D-C2C4AF373053}" type="presParOf" srcId="{1CC8A311-F8E6-46E4-878A-22C383AA8BED}" destId="{D738D811-6A00-4429-AB21-D4ADE81F7BDB}" srcOrd="1" destOrd="0" presId="urn:microsoft.com/office/officeart/2005/8/layout/orgChart1"/>
    <dgm:cxn modelId="{05B3E318-C1DC-4AE9-AE34-2962F091F8BD}" type="presParOf" srcId="{1CC8A311-F8E6-46E4-878A-22C383AA8BED}" destId="{C4E120D8-AB96-4273-A971-1DFAEE8598ED}" srcOrd="2" destOrd="0" presId="urn:microsoft.com/office/officeart/2005/8/layout/orgChart1"/>
    <dgm:cxn modelId="{365E3AF8-C5A4-414F-A6AA-FFD5CF8AAE39}" type="presParOf" srcId="{3607DAA0-125E-4F59-8A6E-C83213CA401C}" destId="{853D7DB8-14C8-4E68-8521-89409ACE606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4CD1FE-9D6B-40FF-A192-6B69D2481A8D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fr-FR"/>
        </a:p>
      </dgm:t>
    </dgm:pt>
    <dgm:pt modelId="{226CD2FB-D36B-4C57-9BB6-16F4DDC3CB4A}">
      <dgm:prSet phldrT="[Texte]" custT="1"/>
      <dgm:spPr>
        <a:ln w="19050">
          <a:solidFill>
            <a:schemeClr val="accent3"/>
          </a:solidFill>
        </a:ln>
      </dgm:spPr>
      <dgm:t>
        <a:bodyPr/>
        <a:lstStyle/>
        <a:p>
          <a:r>
            <a:rPr lang="fr-FR" sz="2800" b="1" noProof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Résultats de la digestion</a:t>
          </a:r>
        </a:p>
      </dgm:t>
    </dgm:pt>
    <dgm:pt modelId="{9108ED9D-B1A4-4A61-B819-96CBDA85D091}" type="parTrans" cxnId="{BC6A6C3B-C233-4909-BD03-1276A367393C}">
      <dgm:prSet/>
      <dgm:spPr/>
      <dgm:t>
        <a:bodyPr/>
        <a:lstStyle/>
        <a:p>
          <a:endParaRPr lang="fr-FR"/>
        </a:p>
      </dgm:t>
    </dgm:pt>
    <dgm:pt modelId="{DAAE38D0-C74D-481F-AB75-63283594E07E}" type="sibTrans" cxnId="{BC6A6C3B-C233-4909-BD03-1276A367393C}">
      <dgm:prSet/>
      <dgm:spPr/>
      <dgm:t>
        <a:bodyPr/>
        <a:lstStyle/>
        <a:p>
          <a:endParaRPr lang="fr-FR"/>
        </a:p>
      </dgm:t>
    </dgm:pt>
    <dgm:pt modelId="{71F82547-E961-414A-A072-AC9F4602E8BE}">
      <dgm:prSet phldrT="[Texte]" custT="1"/>
      <dgm:spPr>
        <a:ln w="19050">
          <a:solidFill>
            <a:schemeClr val="accent3"/>
          </a:solidFill>
        </a:ln>
      </dgm:spPr>
      <dgm:t>
        <a:bodyPr/>
        <a:lstStyle/>
        <a:p>
          <a:r>
            <a:rPr lang="fr-FR" sz="2800" b="0" noProof="0" dirty="0">
              <a:solidFill>
                <a:srgbClr val="FF0000"/>
              </a:solidFill>
            </a:rPr>
            <a:t>…………………</a:t>
          </a:r>
          <a:r>
            <a:rPr lang="fr-FR" sz="2800" b="1" noProof="0" dirty="0">
              <a:solidFill>
                <a:srgbClr val="002060"/>
              </a:solidFill>
            </a:rPr>
            <a:t> </a:t>
          </a:r>
        </a:p>
      </dgm:t>
    </dgm:pt>
    <dgm:pt modelId="{6DE39F29-F3AA-482F-8FF5-4553FCE2E424}" type="parTrans" cxnId="{7F73FC64-2007-44B8-A247-0B1308E46073}">
      <dgm:prSet/>
      <dgm:spPr>
        <a:ln>
          <a:solidFill>
            <a:schemeClr val="accent3"/>
          </a:solidFill>
        </a:ln>
      </dgm:spPr>
      <dgm:t>
        <a:bodyPr/>
        <a:lstStyle/>
        <a:p>
          <a:endParaRPr lang="fr-FR"/>
        </a:p>
      </dgm:t>
    </dgm:pt>
    <dgm:pt modelId="{5B9433A3-E5C1-41D4-9180-A469051FE204}" type="sibTrans" cxnId="{7F73FC64-2007-44B8-A247-0B1308E46073}">
      <dgm:prSet/>
      <dgm:spPr/>
      <dgm:t>
        <a:bodyPr/>
        <a:lstStyle/>
        <a:p>
          <a:endParaRPr lang="fr-FR"/>
        </a:p>
      </dgm:t>
    </dgm:pt>
    <dgm:pt modelId="{232571DB-B046-479D-AACD-FB5C124CD284}">
      <dgm:prSet phldrT="[Texte]" custT="1"/>
      <dgm:spPr>
        <a:ln w="19050">
          <a:solidFill>
            <a:schemeClr val="accent3"/>
          </a:solidFill>
        </a:ln>
      </dgm:spPr>
      <dgm:t>
        <a:bodyPr/>
        <a:lstStyle/>
        <a:p>
          <a:r>
            <a:rPr lang="fr-FR" sz="2800" b="1" noProof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Aliments non digérés</a:t>
          </a:r>
        </a:p>
      </dgm:t>
    </dgm:pt>
    <dgm:pt modelId="{DC825794-ABD4-47D5-B944-B6F1DB96233A}" type="parTrans" cxnId="{0EA40C0D-BDF7-4ED7-9BBF-D0132AA2DA01}">
      <dgm:prSet/>
      <dgm:spPr>
        <a:ln>
          <a:solidFill>
            <a:schemeClr val="accent3"/>
          </a:solidFill>
        </a:ln>
      </dgm:spPr>
      <dgm:t>
        <a:bodyPr/>
        <a:lstStyle/>
        <a:p>
          <a:endParaRPr lang="fr-FR"/>
        </a:p>
      </dgm:t>
    </dgm:pt>
    <dgm:pt modelId="{4F04EA6E-6EA0-4902-BD19-88041383F7DF}" type="sibTrans" cxnId="{0EA40C0D-BDF7-4ED7-9BBF-D0132AA2DA01}">
      <dgm:prSet/>
      <dgm:spPr/>
      <dgm:t>
        <a:bodyPr/>
        <a:lstStyle/>
        <a:p>
          <a:endParaRPr lang="fr-FR"/>
        </a:p>
      </dgm:t>
    </dgm:pt>
    <dgm:pt modelId="{32BEA2B1-158E-47A3-AE5E-1918EDA138BF}" type="pres">
      <dgm:prSet presAssocID="{D44CD1FE-9D6B-40FF-A192-6B69D2481A8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607DAA0-125E-4F59-8A6E-C83213CA401C}" type="pres">
      <dgm:prSet presAssocID="{226CD2FB-D36B-4C57-9BB6-16F4DDC3CB4A}" presName="hierRoot1" presStyleCnt="0">
        <dgm:presLayoutVars>
          <dgm:hierBranch val="init"/>
        </dgm:presLayoutVars>
      </dgm:prSet>
      <dgm:spPr/>
    </dgm:pt>
    <dgm:pt modelId="{7EAD3A28-0FC8-44CE-8FA8-183AB92F5131}" type="pres">
      <dgm:prSet presAssocID="{226CD2FB-D36B-4C57-9BB6-16F4DDC3CB4A}" presName="rootComposite1" presStyleCnt="0"/>
      <dgm:spPr/>
    </dgm:pt>
    <dgm:pt modelId="{CD466768-9AEA-4898-9DD0-AC34D25C5022}" type="pres">
      <dgm:prSet presAssocID="{226CD2FB-D36B-4C57-9BB6-16F4DDC3CB4A}" presName="rootText1" presStyleLbl="node0" presStyleIdx="0" presStyleCnt="1" custScaleY="58639">
        <dgm:presLayoutVars>
          <dgm:chPref val="3"/>
        </dgm:presLayoutVars>
      </dgm:prSet>
      <dgm:spPr/>
    </dgm:pt>
    <dgm:pt modelId="{E2B1805B-1325-4C22-9AFF-1ACA8D1D5B90}" type="pres">
      <dgm:prSet presAssocID="{226CD2FB-D36B-4C57-9BB6-16F4DDC3CB4A}" presName="rootConnector1" presStyleLbl="node1" presStyleIdx="0" presStyleCnt="0"/>
      <dgm:spPr/>
    </dgm:pt>
    <dgm:pt modelId="{801EF571-0341-4F6C-AFD7-61F7115EC593}" type="pres">
      <dgm:prSet presAssocID="{226CD2FB-D36B-4C57-9BB6-16F4DDC3CB4A}" presName="hierChild2" presStyleCnt="0"/>
      <dgm:spPr/>
    </dgm:pt>
    <dgm:pt modelId="{E3D0E35E-7B3B-42D1-B154-5D2B697DE0C3}" type="pres">
      <dgm:prSet presAssocID="{6DE39F29-F3AA-482F-8FF5-4553FCE2E424}" presName="Name37" presStyleLbl="parChTrans1D2" presStyleIdx="0" presStyleCnt="2"/>
      <dgm:spPr/>
    </dgm:pt>
    <dgm:pt modelId="{65E6D91F-BD1F-486C-8004-026293ED280F}" type="pres">
      <dgm:prSet presAssocID="{71F82547-E961-414A-A072-AC9F4602E8BE}" presName="hierRoot2" presStyleCnt="0">
        <dgm:presLayoutVars>
          <dgm:hierBranch val="init"/>
        </dgm:presLayoutVars>
      </dgm:prSet>
      <dgm:spPr/>
    </dgm:pt>
    <dgm:pt modelId="{A1655771-8C54-4597-A92E-B1BBFD5E706A}" type="pres">
      <dgm:prSet presAssocID="{71F82547-E961-414A-A072-AC9F4602E8BE}" presName="rootComposite" presStyleCnt="0"/>
      <dgm:spPr/>
    </dgm:pt>
    <dgm:pt modelId="{7A65FEF8-3120-4788-BFDF-1F376446F446}" type="pres">
      <dgm:prSet presAssocID="{71F82547-E961-414A-A072-AC9F4602E8BE}" presName="rootText" presStyleLbl="node2" presStyleIdx="0" presStyleCnt="2" custScaleX="64374" custScaleY="33367" custLinFactNeighborX="-37641" custLinFactNeighborY="2005">
        <dgm:presLayoutVars>
          <dgm:chPref val="3"/>
        </dgm:presLayoutVars>
      </dgm:prSet>
      <dgm:spPr/>
    </dgm:pt>
    <dgm:pt modelId="{96B5BC36-DF44-4009-90C9-4C37BB250C6E}" type="pres">
      <dgm:prSet presAssocID="{71F82547-E961-414A-A072-AC9F4602E8BE}" presName="rootConnector" presStyleLbl="node2" presStyleIdx="0" presStyleCnt="2"/>
      <dgm:spPr/>
    </dgm:pt>
    <dgm:pt modelId="{934A012C-55BD-4891-974C-B18E24F90A9B}" type="pres">
      <dgm:prSet presAssocID="{71F82547-E961-414A-A072-AC9F4602E8BE}" presName="hierChild4" presStyleCnt="0"/>
      <dgm:spPr/>
    </dgm:pt>
    <dgm:pt modelId="{24C86559-F0A4-4201-8703-15EF5E0416A7}" type="pres">
      <dgm:prSet presAssocID="{71F82547-E961-414A-A072-AC9F4602E8BE}" presName="hierChild5" presStyleCnt="0"/>
      <dgm:spPr/>
    </dgm:pt>
    <dgm:pt modelId="{8CA91B5F-F5FC-4248-A3ED-E61DF8EBE7B1}" type="pres">
      <dgm:prSet presAssocID="{DC825794-ABD4-47D5-B944-B6F1DB96233A}" presName="Name37" presStyleLbl="parChTrans1D2" presStyleIdx="1" presStyleCnt="2"/>
      <dgm:spPr/>
    </dgm:pt>
    <dgm:pt modelId="{1CC8A311-F8E6-46E4-878A-22C383AA8BED}" type="pres">
      <dgm:prSet presAssocID="{232571DB-B046-479D-AACD-FB5C124CD284}" presName="hierRoot2" presStyleCnt="0">
        <dgm:presLayoutVars>
          <dgm:hierBranch val="init"/>
        </dgm:presLayoutVars>
      </dgm:prSet>
      <dgm:spPr/>
    </dgm:pt>
    <dgm:pt modelId="{171B6965-684A-4CC8-A45A-786C4FC31DE0}" type="pres">
      <dgm:prSet presAssocID="{232571DB-B046-479D-AACD-FB5C124CD284}" presName="rootComposite" presStyleCnt="0"/>
      <dgm:spPr/>
    </dgm:pt>
    <dgm:pt modelId="{3CB6054D-B3D1-45FF-A164-739CBC3FE9B2}" type="pres">
      <dgm:prSet presAssocID="{232571DB-B046-479D-AACD-FB5C124CD284}" presName="rootText" presStyleLbl="node2" presStyleIdx="1" presStyleCnt="2" custScaleY="35936" custLinFactNeighborX="37130">
        <dgm:presLayoutVars>
          <dgm:chPref val="3"/>
        </dgm:presLayoutVars>
      </dgm:prSet>
      <dgm:spPr/>
    </dgm:pt>
    <dgm:pt modelId="{D15D6E2E-A9B8-4BA1-AB09-21BA39694D18}" type="pres">
      <dgm:prSet presAssocID="{232571DB-B046-479D-AACD-FB5C124CD284}" presName="rootConnector" presStyleLbl="node2" presStyleIdx="1" presStyleCnt="2"/>
      <dgm:spPr/>
    </dgm:pt>
    <dgm:pt modelId="{D738D811-6A00-4429-AB21-D4ADE81F7BDB}" type="pres">
      <dgm:prSet presAssocID="{232571DB-B046-479D-AACD-FB5C124CD284}" presName="hierChild4" presStyleCnt="0"/>
      <dgm:spPr/>
    </dgm:pt>
    <dgm:pt modelId="{C4E120D8-AB96-4273-A971-1DFAEE8598ED}" type="pres">
      <dgm:prSet presAssocID="{232571DB-B046-479D-AACD-FB5C124CD284}" presName="hierChild5" presStyleCnt="0"/>
      <dgm:spPr/>
    </dgm:pt>
    <dgm:pt modelId="{853D7DB8-14C8-4E68-8521-89409ACE6067}" type="pres">
      <dgm:prSet presAssocID="{226CD2FB-D36B-4C57-9BB6-16F4DDC3CB4A}" presName="hierChild3" presStyleCnt="0"/>
      <dgm:spPr/>
    </dgm:pt>
  </dgm:ptLst>
  <dgm:cxnLst>
    <dgm:cxn modelId="{0EA40C0D-BDF7-4ED7-9BBF-D0132AA2DA01}" srcId="{226CD2FB-D36B-4C57-9BB6-16F4DDC3CB4A}" destId="{232571DB-B046-479D-AACD-FB5C124CD284}" srcOrd="1" destOrd="0" parTransId="{DC825794-ABD4-47D5-B944-B6F1DB96233A}" sibTransId="{4F04EA6E-6EA0-4902-BD19-88041383F7DF}"/>
    <dgm:cxn modelId="{0469B821-02A1-4A99-8EA1-9CC89AD80855}" type="presOf" srcId="{226CD2FB-D36B-4C57-9BB6-16F4DDC3CB4A}" destId="{CD466768-9AEA-4898-9DD0-AC34D25C5022}" srcOrd="0" destOrd="0" presId="urn:microsoft.com/office/officeart/2005/8/layout/orgChart1"/>
    <dgm:cxn modelId="{03642B2E-9116-416D-80C0-2ADED61AA1CE}" type="presOf" srcId="{6DE39F29-F3AA-482F-8FF5-4553FCE2E424}" destId="{E3D0E35E-7B3B-42D1-B154-5D2B697DE0C3}" srcOrd="0" destOrd="0" presId="urn:microsoft.com/office/officeart/2005/8/layout/orgChart1"/>
    <dgm:cxn modelId="{BC6A6C3B-C233-4909-BD03-1276A367393C}" srcId="{D44CD1FE-9D6B-40FF-A192-6B69D2481A8D}" destId="{226CD2FB-D36B-4C57-9BB6-16F4DDC3CB4A}" srcOrd="0" destOrd="0" parTransId="{9108ED9D-B1A4-4A61-B819-96CBDA85D091}" sibTransId="{DAAE38D0-C74D-481F-AB75-63283594E07E}"/>
    <dgm:cxn modelId="{7F73FC64-2007-44B8-A247-0B1308E46073}" srcId="{226CD2FB-D36B-4C57-9BB6-16F4DDC3CB4A}" destId="{71F82547-E961-414A-A072-AC9F4602E8BE}" srcOrd="0" destOrd="0" parTransId="{6DE39F29-F3AA-482F-8FF5-4553FCE2E424}" sibTransId="{5B9433A3-E5C1-41D4-9180-A469051FE204}"/>
    <dgm:cxn modelId="{9592324C-D8D7-4F21-9AA2-5A3798C295F9}" type="presOf" srcId="{232571DB-B046-479D-AACD-FB5C124CD284}" destId="{3CB6054D-B3D1-45FF-A164-739CBC3FE9B2}" srcOrd="0" destOrd="0" presId="urn:microsoft.com/office/officeart/2005/8/layout/orgChart1"/>
    <dgm:cxn modelId="{60BA6E6C-2B62-4DDE-B897-7C1AF65E8F85}" type="presOf" srcId="{232571DB-B046-479D-AACD-FB5C124CD284}" destId="{D15D6E2E-A9B8-4BA1-AB09-21BA39694D18}" srcOrd="1" destOrd="0" presId="urn:microsoft.com/office/officeart/2005/8/layout/orgChart1"/>
    <dgm:cxn modelId="{9F9A14A4-E982-4D13-B485-654DFD79AE06}" type="presOf" srcId="{DC825794-ABD4-47D5-B944-B6F1DB96233A}" destId="{8CA91B5F-F5FC-4248-A3ED-E61DF8EBE7B1}" srcOrd="0" destOrd="0" presId="urn:microsoft.com/office/officeart/2005/8/layout/orgChart1"/>
    <dgm:cxn modelId="{0EB9C2B4-0796-45A5-AD1B-B62546AD5385}" type="presOf" srcId="{226CD2FB-D36B-4C57-9BB6-16F4DDC3CB4A}" destId="{E2B1805B-1325-4C22-9AFF-1ACA8D1D5B90}" srcOrd="1" destOrd="0" presId="urn:microsoft.com/office/officeart/2005/8/layout/orgChart1"/>
    <dgm:cxn modelId="{27C233BC-D96F-4D6E-A741-40EE62CECD01}" type="presOf" srcId="{71F82547-E961-414A-A072-AC9F4602E8BE}" destId="{96B5BC36-DF44-4009-90C9-4C37BB250C6E}" srcOrd="1" destOrd="0" presId="urn:microsoft.com/office/officeart/2005/8/layout/orgChart1"/>
    <dgm:cxn modelId="{FAF657CC-D876-4946-B8A0-A3F2DF4947A1}" type="presOf" srcId="{71F82547-E961-414A-A072-AC9F4602E8BE}" destId="{7A65FEF8-3120-4788-BFDF-1F376446F446}" srcOrd="0" destOrd="0" presId="urn:microsoft.com/office/officeart/2005/8/layout/orgChart1"/>
    <dgm:cxn modelId="{963CB0D3-C3C3-416E-B7F5-37ADA2473AA3}" type="presOf" srcId="{D44CD1FE-9D6B-40FF-A192-6B69D2481A8D}" destId="{32BEA2B1-158E-47A3-AE5E-1918EDA138BF}" srcOrd="0" destOrd="0" presId="urn:microsoft.com/office/officeart/2005/8/layout/orgChart1"/>
    <dgm:cxn modelId="{71700DDB-83B6-41D6-8C6E-3FEC5B627521}" type="presParOf" srcId="{32BEA2B1-158E-47A3-AE5E-1918EDA138BF}" destId="{3607DAA0-125E-4F59-8A6E-C83213CA401C}" srcOrd="0" destOrd="0" presId="urn:microsoft.com/office/officeart/2005/8/layout/orgChart1"/>
    <dgm:cxn modelId="{58EE4500-3417-4476-83B0-094138785AAD}" type="presParOf" srcId="{3607DAA0-125E-4F59-8A6E-C83213CA401C}" destId="{7EAD3A28-0FC8-44CE-8FA8-183AB92F5131}" srcOrd="0" destOrd="0" presId="urn:microsoft.com/office/officeart/2005/8/layout/orgChart1"/>
    <dgm:cxn modelId="{75CC38D1-81EE-4C19-B8EF-32422A4A6DC2}" type="presParOf" srcId="{7EAD3A28-0FC8-44CE-8FA8-183AB92F5131}" destId="{CD466768-9AEA-4898-9DD0-AC34D25C5022}" srcOrd="0" destOrd="0" presId="urn:microsoft.com/office/officeart/2005/8/layout/orgChart1"/>
    <dgm:cxn modelId="{43E0FF80-D489-4EDF-8547-1D11E40D65C6}" type="presParOf" srcId="{7EAD3A28-0FC8-44CE-8FA8-183AB92F5131}" destId="{E2B1805B-1325-4C22-9AFF-1ACA8D1D5B90}" srcOrd="1" destOrd="0" presId="urn:microsoft.com/office/officeart/2005/8/layout/orgChart1"/>
    <dgm:cxn modelId="{2EB7F5C6-99E3-4C01-85A9-9B6CFD060F1E}" type="presParOf" srcId="{3607DAA0-125E-4F59-8A6E-C83213CA401C}" destId="{801EF571-0341-4F6C-AFD7-61F7115EC593}" srcOrd="1" destOrd="0" presId="urn:microsoft.com/office/officeart/2005/8/layout/orgChart1"/>
    <dgm:cxn modelId="{10F35DEC-E450-4602-8643-782561DE8B6C}" type="presParOf" srcId="{801EF571-0341-4F6C-AFD7-61F7115EC593}" destId="{E3D0E35E-7B3B-42D1-B154-5D2B697DE0C3}" srcOrd="0" destOrd="0" presId="urn:microsoft.com/office/officeart/2005/8/layout/orgChart1"/>
    <dgm:cxn modelId="{B266D9E8-A2A9-4533-8655-3F2992F0AA29}" type="presParOf" srcId="{801EF571-0341-4F6C-AFD7-61F7115EC593}" destId="{65E6D91F-BD1F-486C-8004-026293ED280F}" srcOrd="1" destOrd="0" presId="urn:microsoft.com/office/officeart/2005/8/layout/orgChart1"/>
    <dgm:cxn modelId="{E72AEF0F-ACDD-42FB-A3ED-7F93AC9C2D6C}" type="presParOf" srcId="{65E6D91F-BD1F-486C-8004-026293ED280F}" destId="{A1655771-8C54-4597-A92E-B1BBFD5E706A}" srcOrd="0" destOrd="0" presId="urn:microsoft.com/office/officeart/2005/8/layout/orgChart1"/>
    <dgm:cxn modelId="{116434D7-9AF2-4ED4-A882-7C7A74065ACC}" type="presParOf" srcId="{A1655771-8C54-4597-A92E-B1BBFD5E706A}" destId="{7A65FEF8-3120-4788-BFDF-1F376446F446}" srcOrd="0" destOrd="0" presId="urn:microsoft.com/office/officeart/2005/8/layout/orgChart1"/>
    <dgm:cxn modelId="{E5EE6C29-5447-481F-BC2C-1521413A8231}" type="presParOf" srcId="{A1655771-8C54-4597-A92E-B1BBFD5E706A}" destId="{96B5BC36-DF44-4009-90C9-4C37BB250C6E}" srcOrd="1" destOrd="0" presId="urn:microsoft.com/office/officeart/2005/8/layout/orgChart1"/>
    <dgm:cxn modelId="{F6ECDA64-6AEF-4560-B0AA-CD45C1E93731}" type="presParOf" srcId="{65E6D91F-BD1F-486C-8004-026293ED280F}" destId="{934A012C-55BD-4891-974C-B18E24F90A9B}" srcOrd="1" destOrd="0" presId="urn:microsoft.com/office/officeart/2005/8/layout/orgChart1"/>
    <dgm:cxn modelId="{6CE86B4F-965D-485A-A28F-9CE9DC1A0470}" type="presParOf" srcId="{65E6D91F-BD1F-486C-8004-026293ED280F}" destId="{24C86559-F0A4-4201-8703-15EF5E0416A7}" srcOrd="2" destOrd="0" presId="urn:microsoft.com/office/officeart/2005/8/layout/orgChart1"/>
    <dgm:cxn modelId="{5BA10581-C4AA-481F-91A0-DC0A4413B04A}" type="presParOf" srcId="{801EF571-0341-4F6C-AFD7-61F7115EC593}" destId="{8CA91B5F-F5FC-4248-A3ED-E61DF8EBE7B1}" srcOrd="2" destOrd="0" presId="urn:microsoft.com/office/officeart/2005/8/layout/orgChart1"/>
    <dgm:cxn modelId="{376C7D73-4E05-4E9C-AAC5-C86756B0768D}" type="presParOf" srcId="{801EF571-0341-4F6C-AFD7-61F7115EC593}" destId="{1CC8A311-F8E6-46E4-878A-22C383AA8BED}" srcOrd="3" destOrd="0" presId="urn:microsoft.com/office/officeart/2005/8/layout/orgChart1"/>
    <dgm:cxn modelId="{B02DE08E-F1B4-4A21-98E8-B090A916198F}" type="presParOf" srcId="{1CC8A311-F8E6-46E4-878A-22C383AA8BED}" destId="{171B6965-684A-4CC8-A45A-786C4FC31DE0}" srcOrd="0" destOrd="0" presId="urn:microsoft.com/office/officeart/2005/8/layout/orgChart1"/>
    <dgm:cxn modelId="{D8FB7439-4893-4227-A0F0-B2550BD0C1BE}" type="presParOf" srcId="{171B6965-684A-4CC8-A45A-786C4FC31DE0}" destId="{3CB6054D-B3D1-45FF-A164-739CBC3FE9B2}" srcOrd="0" destOrd="0" presId="urn:microsoft.com/office/officeart/2005/8/layout/orgChart1"/>
    <dgm:cxn modelId="{2754FF66-2E4D-4127-ABB7-52F6D6AA568C}" type="presParOf" srcId="{171B6965-684A-4CC8-A45A-786C4FC31DE0}" destId="{D15D6E2E-A9B8-4BA1-AB09-21BA39694D18}" srcOrd="1" destOrd="0" presId="urn:microsoft.com/office/officeart/2005/8/layout/orgChart1"/>
    <dgm:cxn modelId="{57E8F108-63B0-4BDB-A54D-C2C4AF373053}" type="presParOf" srcId="{1CC8A311-F8E6-46E4-878A-22C383AA8BED}" destId="{D738D811-6A00-4429-AB21-D4ADE81F7BDB}" srcOrd="1" destOrd="0" presId="urn:microsoft.com/office/officeart/2005/8/layout/orgChart1"/>
    <dgm:cxn modelId="{05B3E318-C1DC-4AE9-AE34-2962F091F8BD}" type="presParOf" srcId="{1CC8A311-F8E6-46E4-878A-22C383AA8BED}" destId="{C4E120D8-AB96-4273-A971-1DFAEE8598ED}" srcOrd="2" destOrd="0" presId="urn:microsoft.com/office/officeart/2005/8/layout/orgChart1"/>
    <dgm:cxn modelId="{365E3AF8-C5A4-414F-A6AA-FFD5CF8AAE39}" type="presParOf" srcId="{3607DAA0-125E-4F59-8A6E-C83213CA401C}" destId="{853D7DB8-14C8-4E68-8521-89409ACE606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A91B5F-F5FC-4248-A3ED-E61DF8EBE7B1}">
      <dsp:nvSpPr>
        <dsp:cNvPr id="0" name=""/>
        <dsp:cNvSpPr/>
      </dsp:nvSpPr>
      <dsp:spPr>
        <a:xfrm>
          <a:off x="4772868" y="1189733"/>
          <a:ext cx="2745331" cy="8515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5782"/>
              </a:lnTo>
              <a:lnTo>
                <a:pt x="2745331" y="425782"/>
              </a:lnTo>
              <a:lnTo>
                <a:pt x="2745331" y="851565"/>
              </a:lnTo>
            </a:path>
          </a:pathLst>
        </a:custGeom>
        <a:noFill/>
        <a:ln w="190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D0E35E-7B3B-42D1-B154-5D2B697DE0C3}">
      <dsp:nvSpPr>
        <dsp:cNvPr id="0" name=""/>
        <dsp:cNvSpPr/>
      </dsp:nvSpPr>
      <dsp:spPr>
        <a:xfrm>
          <a:off x="1305206" y="1189733"/>
          <a:ext cx="3467661" cy="892217"/>
        </a:xfrm>
        <a:custGeom>
          <a:avLst/>
          <a:gdLst/>
          <a:ahLst/>
          <a:cxnLst/>
          <a:rect l="0" t="0" r="0" b="0"/>
          <a:pathLst>
            <a:path>
              <a:moveTo>
                <a:pt x="3467661" y="0"/>
              </a:moveTo>
              <a:lnTo>
                <a:pt x="3467661" y="466434"/>
              </a:lnTo>
              <a:lnTo>
                <a:pt x="0" y="466434"/>
              </a:lnTo>
              <a:lnTo>
                <a:pt x="0" y="892217"/>
              </a:lnTo>
            </a:path>
          </a:pathLst>
        </a:custGeom>
        <a:noFill/>
        <a:ln w="190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466768-9AEA-4898-9DD0-AC34D25C5022}">
      <dsp:nvSpPr>
        <dsp:cNvPr id="0" name=""/>
        <dsp:cNvSpPr/>
      </dsp:nvSpPr>
      <dsp:spPr>
        <a:xfrm>
          <a:off x="2745331" y="805"/>
          <a:ext cx="4055073" cy="11889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Résultats de la digestion</a:t>
          </a:r>
        </a:p>
      </dsp:txBody>
      <dsp:txXfrm>
        <a:off x="2745331" y="805"/>
        <a:ext cx="4055073" cy="1188927"/>
      </dsp:txXfrm>
    </dsp:sp>
    <dsp:sp modelId="{7A65FEF8-3120-4788-BFDF-1F376446F446}">
      <dsp:nvSpPr>
        <dsp:cNvPr id="0" name=""/>
        <dsp:cNvSpPr/>
      </dsp:nvSpPr>
      <dsp:spPr>
        <a:xfrm>
          <a:off x="0" y="2081950"/>
          <a:ext cx="2610412" cy="67652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0" kern="1200" noProof="0" dirty="0">
              <a:solidFill>
                <a:srgbClr val="FF0000"/>
              </a:solidFill>
            </a:rPr>
            <a:t>…………………</a:t>
          </a:r>
          <a:r>
            <a:rPr lang="fr-FR" sz="2800" b="1" kern="1200" noProof="0" dirty="0">
              <a:solidFill>
                <a:srgbClr val="002060"/>
              </a:solidFill>
            </a:rPr>
            <a:t> </a:t>
          </a:r>
        </a:p>
      </dsp:txBody>
      <dsp:txXfrm>
        <a:off x="0" y="2081950"/>
        <a:ext cx="2610412" cy="676528"/>
      </dsp:txXfrm>
    </dsp:sp>
    <dsp:sp modelId="{3CB6054D-B3D1-45FF-A164-739CBC3FE9B2}">
      <dsp:nvSpPr>
        <dsp:cNvPr id="0" name=""/>
        <dsp:cNvSpPr/>
      </dsp:nvSpPr>
      <dsp:spPr>
        <a:xfrm>
          <a:off x="5490662" y="2041298"/>
          <a:ext cx="4055073" cy="7286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Aliments non digérés</a:t>
          </a:r>
        </a:p>
      </dsp:txBody>
      <dsp:txXfrm>
        <a:off x="5490662" y="2041298"/>
        <a:ext cx="4055073" cy="7286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A91B5F-F5FC-4248-A3ED-E61DF8EBE7B1}">
      <dsp:nvSpPr>
        <dsp:cNvPr id="0" name=""/>
        <dsp:cNvSpPr/>
      </dsp:nvSpPr>
      <dsp:spPr>
        <a:xfrm>
          <a:off x="4772868" y="1189733"/>
          <a:ext cx="2745331" cy="8515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5782"/>
              </a:lnTo>
              <a:lnTo>
                <a:pt x="2745331" y="425782"/>
              </a:lnTo>
              <a:lnTo>
                <a:pt x="2745331" y="851565"/>
              </a:lnTo>
            </a:path>
          </a:pathLst>
        </a:custGeom>
        <a:noFill/>
        <a:ln w="190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D0E35E-7B3B-42D1-B154-5D2B697DE0C3}">
      <dsp:nvSpPr>
        <dsp:cNvPr id="0" name=""/>
        <dsp:cNvSpPr/>
      </dsp:nvSpPr>
      <dsp:spPr>
        <a:xfrm>
          <a:off x="1305206" y="1189733"/>
          <a:ext cx="3467661" cy="892217"/>
        </a:xfrm>
        <a:custGeom>
          <a:avLst/>
          <a:gdLst/>
          <a:ahLst/>
          <a:cxnLst/>
          <a:rect l="0" t="0" r="0" b="0"/>
          <a:pathLst>
            <a:path>
              <a:moveTo>
                <a:pt x="3467661" y="0"/>
              </a:moveTo>
              <a:lnTo>
                <a:pt x="3467661" y="466434"/>
              </a:lnTo>
              <a:lnTo>
                <a:pt x="0" y="466434"/>
              </a:lnTo>
              <a:lnTo>
                <a:pt x="0" y="892217"/>
              </a:lnTo>
            </a:path>
          </a:pathLst>
        </a:custGeom>
        <a:noFill/>
        <a:ln w="190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466768-9AEA-4898-9DD0-AC34D25C5022}">
      <dsp:nvSpPr>
        <dsp:cNvPr id="0" name=""/>
        <dsp:cNvSpPr/>
      </dsp:nvSpPr>
      <dsp:spPr>
        <a:xfrm>
          <a:off x="2745331" y="805"/>
          <a:ext cx="4055073" cy="11889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Résultats de la digestion</a:t>
          </a:r>
        </a:p>
      </dsp:txBody>
      <dsp:txXfrm>
        <a:off x="2745331" y="805"/>
        <a:ext cx="4055073" cy="1188927"/>
      </dsp:txXfrm>
    </dsp:sp>
    <dsp:sp modelId="{7A65FEF8-3120-4788-BFDF-1F376446F446}">
      <dsp:nvSpPr>
        <dsp:cNvPr id="0" name=""/>
        <dsp:cNvSpPr/>
      </dsp:nvSpPr>
      <dsp:spPr>
        <a:xfrm>
          <a:off x="0" y="2081950"/>
          <a:ext cx="2610412" cy="67652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0" kern="1200" noProof="0" dirty="0">
              <a:solidFill>
                <a:srgbClr val="FF0000"/>
              </a:solidFill>
            </a:rPr>
            <a:t>…………………</a:t>
          </a:r>
          <a:r>
            <a:rPr lang="fr-FR" sz="2800" b="1" kern="1200" noProof="0" dirty="0">
              <a:solidFill>
                <a:srgbClr val="002060"/>
              </a:solidFill>
            </a:rPr>
            <a:t> </a:t>
          </a:r>
        </a:p>
      </dsp:txBody>
      <dsp:txXfrm>
        <a:off x="0" y="2081950"/>
        <a:ext cx="2610412" cy="676528"/>
      </dsp:txXfrm>
    </dsp:sp>
    <dsp:sp modelId="{3CB6054D-B3D1-45FF-A164-739CBC3FE9B2}">
      <dsp:nvSpPr>
        <dsp:cNvPr id="0" name=""/>
        <dsp:cNvSpPr/>
      </dsp:nvSpPr>
      <dsp:spPr>
        <a:xfrm>
          <a:off x="5490662" y="2041298"/>
          <a:ext cx="4055073" cy="7286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Aliments non digérés</a:t>
          </a:r>
        </a:p>
      </dsp:txBody>
      <dsp:txXfrm>
        <a:off x="5490662" y="2041298"/>
        <a:ext cx="4055073" cy="7286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0" name="Google Shape;28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8" name="Google Shape;28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2270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37A40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00B050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37A4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6" y="1378425"/>
            <a:ext cx="8955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5400" b="1" i="0" u="none" strike="noStrike" kern="0" cap="none" spc="0" baseline="0" dirty="0">
                <a:solidFill>
                  <a:srgbClr val="037A40"/>
                </a:solidFill>
                <a:uFillTx/>
                <a:latin typeface="Calibri"/>
                <a:cs typeface="Calibri"/>
              </a:rPr>
              <a:t>Science de la vie et de la terre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37A4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37A4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pic>
        <p:nvPicPr>
          <p:cNvPr id="3" name="Image 16">
            <a:extLst>
              <a:ext uri="{FF2B5EF4-FFF2-40B4-BE49-F238E27FC236}">
                <a16:creationId xmlns:a16="http://schemas.microsoft.com/office/drawing/2014/main" id="{90524A8E-E48F-3EF0-D60C-1776D259D3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780" l="4112" r="93586">
                        <a14:foregroundMark x1="23684" y1="23902" x2="23684" y2="23902"/>
                        <a14:foregroundMark x1="23684" y1="23902" x2="22204" y2="56098"/>
                        <a14:foregroundMark x1="22204" y1="56098" x2="43257" y2="40000"/>
                        <a14:foregroundMark x1="43257" y1="40000" x2="66118" y2="34146"/>
                        <a14:foregroundMark x1="66118" y1="34146" x2="53618" y2="34634"/>
                        <a14:foregroundMark x1="53618" y1="34634" x2="52632" y2="54146"/>
                        <a14:foregroundMark x1="52632" y1="54146" x2="61184" y2="35854"/>
                        <a14:foregroundMark x1="61184" y1="35854" x2="68421" y2="52195"/>
                        <a14:foregroundMark x1="68421" y1="52195" x2="57237" y2="75854"/>
                        <a14:foregroundMark x1="57237" y1="75854" x2="69901" y2="75610"/>
                        <a14:foregroundMark x1="69901" y1="75610" x2="53289" y2="79512"/>
                        <a14:foregroundMark x1="53289" y1="79512" x2="77796" y2="81220"/>
                        <a14:foregroundMark x1="77796" y1="81220" x2="24342" y2="80000"/>
                        <a14:foregroundMark x1="24342" y1="80000" x2="11513" y2="88537"/>
                        <a14:foregroundMark x1="11513" y1="88537" x2="18586" y2="68049"/>
                        <a14:foregroundMark x1="18586" y1="68049" x2="31743" y2="70976"/>
                        <a14:foregroundMark x1="31743" y1="70976" x2="38322" y2="89024"/>
                        <a14:foregroundMark x1="38322" y1="89024" x2="38816" y2="92439"/>
                        <a14:foregroundMark x1="27632" y1="40000" x2="13322" y2="80976"/>
                        <a14:foregroundMark x1="13322" y1="80976" x2="37829" y2="47561"/>
                        <a14:foregroundMark x1="37829" y1="47561" x2="36349" y2="73659"/>
                        <a14:foregroundMark x1="36349" y1="73659" x2="33388" y2="54634"/>
                        <a14:foregroundMark x1="33388" y1="54634" x2="29605" y2="82683"/>
                        <a14:foregroundMark x1="29605" y1="82683" x2="12664" y2="87073"/>
                        <a14:foregroundMark x1="12664" y1="87073" x2="10691" y2="67805"/>
                        <a14:foregroundMark x1="10691" y1="67805" x2="7072" y2="94390"/>
                        <a14:foregroundMark x1="7072" y1="94390" x2="19901" y2="88293"/>
                        <a14:foregroundMark x1="19901" y1="88293" x2="30921" y2="92927"/>
                        <a14:foregroundMark x1="30921" y1="92927" x2="67270" y2="85610"/>
                        <a14:foregroundMark x1="67270" y1="85610" x2="79276" y2="90732"/>
                        <a14:foregroundMark x1="79276" y1="90732" x2="45724" y2="96098"/>
                        <a14:foregroundMark x1="45724" y1="96098" x2="66612" y2="92195"/>
                        <a14:foregroundMark x1="66612" y1="92195" x2="76809" y2="69512"/>
                        <a14:foregroundMark x1="76809" y1="69512" x2="57730" y2="88537"/>
                        <a14:foregroundMark x1="57730" y1="88537" x2="25987" y2="93659"/>
                        <a14:foregroundMark x1="25987" y1="93659" x2="11678" y2="86098"/>
                        <a14:foregroundMark x1="11678" y1="86098" x2="30592" y2="48780"/>
                        <a14:foregroundMark x1="30592" y1="48780" x2="58553" y2="65366"/>
                        <a14:foregroundMark x1="58553" y1="65366" x2="70066" y2="64390"/>
                        <a14:foregroundMark x1="70066" y1="64390" x2="72862" y2="56098"/>
                        <a14:foregroundMark x1="21382" y1="35366" x2="5263" y2="85610"/>
                        <a14:foregroundMark x1="5263" y1="85610" x2="21053" y2="97073"/>
                        <a14:foregroundMark x1="21053" y1="97073" x2="45559" y2="93659"/>
                        <a14:foregroundMark x1="45559" y1="93659" x2="61678" y2="94878"/>
                        <a14:foregroundMark x1="61678" y1="94878" x2="87993" y2="93659"/>
                        <a14:foregroundMark x1="87993" y1="93659" x2="88158" y2="76585"/>
                        <a14:foregroundMark x1="88158" y1="76585" x2="80263" y2="61707"/>
                        <a14:foregroundMark x1="80263" y1="61707" x2="70395" y2="29268"/>
                        <a14:foregroundMark x1="70395" y1="29268" x2="60197" y2="19756"/>
                        <a14:foregroundMark x1="60197" y1="19756" x2="59211" y2="19756"/>
                        <a14:foregroundMark x1="15789" y1="30732" x2="5099" y2="56585"/>
                        <a14:foregroundMark x1="5099" y1="56585" x2="3618" y2="77561"/>
                        <a14:foregroundMark x1="3618" y1="77561" x2="7072" y2="93902"/>
                        <a14:foregroundMark x1="7072" y1="93902" x2="18750" y2="97805"/>
                        <a14:foregroundMark x1="18750" y1="97805" x2="26480" y2="97317"/>
                        <a14:foregroundMark x1="11349" y1="53415" x2="1151" y2="70488"/>
                        <a14:foregroundMark x1="1151" y1="70488" x2="4276" y2="87561"/>
                        <a14:foregroundMark x1="4276" y1="87561" x2="15625" y2="92195"/>
                        <a14:foregroundMark x1="15625" y1="92195" x2="15625" y2="92195"/>
                        <a14:foregroundMark x1="49671" y1="56341" x2="72533" y2="57561"/>
                        <a14:foregroundMark x1="72533" y1="57561" x2="73355" y2="77073"/>
                        <a14:foregroundMark x1="73355" y1="77073" x2="56250" y2="82439"/>
                        <a14:foregroundMark x1="56250" y1="82439" x2="50822" y2="61220"/>
                        <a14:foregroundMark x1="50822" y1="61220" x2="53125" y2="57073"/>
                        <a14:foregroundMark x1="69901" y1="61220" x2="60526" y2="74146"/>
                        <a14:foregroundMark x1="60526" y1="74146" x2="71875" y2="70000"/>
                        <a14:foregroundMark x1="71875" y1="70000" x2="68421" y2="61220"/>
                        <a14:foregroundMark x1="44901" y1="92683" x2="87500" y2="69512"/>
                        <a14:foregroundMark x1="87500" y1="69512" x2="93586" y2="87561"/>
                        <a14:foregroundMark x1="93586" y1="87561" x2="91941" y2="98780"/>
                        <a14:foregroundMark x1="75493" y1="58537" x2="76809" y2="41220"/>
                        <a14:foregroundMark x1="76809" y1="41220" x2="72204" y2="25854"/>
                        <a14:foregroundMark x1="72204" y1="25854" x2="60526" y2="23659"/>
                        <a14:foregroundMark x1="60526" y1="23659" x2="56743" y2="248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86894" y="3491604"/>
            <a:ext cx="4255186" cy="2869452"/>
          </a:xfrm>
          <a:prstGeom prst="rect">
            <a:avLst/>
          </a:prstGeom>
        </p:spPr>
      </p:pic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e chapit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</a:t>
            </a:r>
            <a:r>
              <a:rPr lang="fr-FR" sz="3200" b="1" kern="0" dirty="0">
                <a:solidFill>
                  <a:srgbClr val="44546A"/>
                </a:solidFill>
                <a:latin typeface="Calibri"/>
                <a:cs typeface="Calibri"/>
              </a:rPr>
              <a:t>le chapitre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>
            <a:spLocks/>
          </p:cNvSpPr>
          <p:nvPr userDrawn="1"/>
        </p:nvSpPr>
        <p:spPr>
          <a:xfrm>
            <a:off x="3132175" y="2873353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>
            <a:spLocks/>
          </p:cNvSpPr>
          <p:nvPr userDrawn="1"/>
        </p:nvSpPr>
        <p:spPr>
          <a:xfrm>
            <a:off x="1703823" y="287335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>
            <a:spLocks/>
          </p:cNvSpPr>
          <p:nvPr userDrawn="1"/>
        </p:nvSpPr>
        <p:spPr>
          <a:xfrm>
            <a:off x="948074" y="1308144"/>
            <a:ext cx="10321337" cy="55447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6582" y="1308064"/>
            <a:ext cx="10321200" cy="554400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Chapitre 1 : Relations vivant-vivant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03823" y="2873199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1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39379" y="2873199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 type de relation d’exploitation et ses caractéristiques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9CEE65-9627-A065-406C-D0416F5E70D1}"/>
              </a:ext>
            </a:extLst>
          </p:cNvPr>
          <p:cNvSpPr>
            <a:spLocks/>
          </p:cNvSpPr>
          <p:nvPr userDrawn="1"/>
        </p:nvSpPr>
        <p:spPr>
          <a:xfrm>
            <a:off x="1339721" y="2120717"/>
            <a:ext cx="9898863" cy="494615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5C1F621F-48A7-3B73-016A-666E3888307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48223" y="2120637"/>
            <a:ext cx="9898732" cy="494546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Séquence</a:t>
            </a:r>
            <a:r>
              <a:rPr lang="en-US" dirty="0"/>
              <a:t> 1 : Relations </a:t>
            </a:r>
            <a:r>
              <a:rPr lang="en-US" dirty="0" err="1"/>
              <a:t>d’exploitation</a:t>
            </a:r>
            <a:endParaRPr lang="en-US" dirty="0"/>
          </a:p>
        </p:txBody>
      </p:sp>
      <p:sp>
        <p:nvSpPr>
          <p:cNvPr id="9" name="Google Shape;286;p29">
            <a:extLst>
              <a:ext uri="{FF2B5EF4-FFF2-40B4-BE49-F238E27FC236}">
                <a16:creationId xmlns:a16="http://schemas.microsoft.com/office/drawing/2014/main" id="{4D9B2296-F4A8-F01C-635B-95350C14B275}"/>
              </a:ext>
            </a:extLst>
          </p:cNvPr>
          <p:cNvSpPr>
            <a:spLocks/>
          </p:cNvSpPr>
          <p:nvPr userDrawn="1"/>
        </p:nvSpPr>
        <p:spPr>
          <a:xfrm>
            <a:off x="3140677" y="468309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9;p29">
            <a:extLst>
              <a:ext uri="{FF2B5EF4-FFF2-40B4-BE49-F238E27FC236}">
                <a16:creationId xmlns:a16="http://schemas.microsoft.com/office/drawing/2014/main" id="{82EC8553-22FA-A547-D471-3AF6D6395AAE}"/>
              </a:ext>
            </a:extLst>
          </p:cNvPr>
          <p:cNvSpPr>
            <a:spLocks/>
          </p:cNvSpPr>
          <p:nvPr userDrawn="1"/>
        </p:nvSpPr>
        <p:spPr>
          <a:xfrm>
            <a:off x="1702674" y="468293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Text Placeholder 30">
            <a:extLst>
              <a:ext uri="{FF2B5EF4-FFF2-40B4-BE49-F238E27FC236}">
                <a16:creationId xmlns:a16="http://schemas.microsoft.com/office/drawing/2014/main" id="{6CD6B33D-72A6-DA03-1907-6091D050691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02674" y="4682780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2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60559DCE-9034-76AA-7F03-AD960D4C0BC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147881" y="4682937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 type de relation de compétition ou mutualisme et leurs caractéristiques.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1D96935-9C28-F26E-BED5-5A912445CB69}"/>
              </a:ext>
            </a:extLst>
          </p:cNvPr>
          <p:cNvSpPr>
            <a:spLocks/>
          </p:cNvSpPr>
          <p:nvPr userDrawn="1"/>
        </p:nvSpPr>
        <p:spPr>
          <a:xfrm>
            <a:off x="1348223" y="3930455"/>
            <a:ext cx="9898863" cy="494615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Text Placeholder 30">
            <a:extLst>
              <a:ext uri="{FF2B5EF4-FFF2-40B4-BE49-F238E27FC236}">
                <a16:creationId xmlns:a16="http://schemas.microsoft.com/office/drawing/2014/main" id="{31D148C6-5492-AED5-7F54-3E33BB132E1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56725" y="3930375"/>
            <a:ext cx="9898732" cy="494546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Séquence</a:t>
            </a:r>
            <a:r>
              <a:rPr lang="en-US" dirty="0"/>
              <a:t> 2 : </a:t>
            </a:r>
            <a:r>
              <a:rPr lang="fr-FR" dirty="0"/>
              <a:t>Relations de compétition et de mutualisme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é préparato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4995540" y="2500904"/>
            <a:ext cx="5985399" cy="8142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Activité préparatoire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2684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claration de l'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3247602"/>
            <a:ext cx="11174095" cy="3153198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capture d’écran illustrant la tâche ciblée par cet objectif</a:t>
            </a:r>
          </a:p>
          <a:p>
            <a:pPr lvl="0"/>
            <a:endParaRPr lang="fr-FR" dirty="0"/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2054;p38">
            <a:extLst>
              <a:ext uri="{FF2B5EF4-FFF2-40B4-BE49-F238E27FC236}">
                <a16:creationId xmlns:a16="http://schemas.microsoft.com/office/drawing/2014/main" id="{E68972AD-29C5-3385-642B-0C5308EE8844}"/>
              </a:ext>
            </a:extLst>
          </p:cNvPr>
          <p:cNvSpPr/>
          <p:nvPr userDrawn="1"/>
        </p:nvSpPr>
        <p:spPr>
          <a:xfrm>
            <a:off x="1396677" y="1831580"/>
            <a:ext cx="9651623" cy="830997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15">
            <a:extLst>
              <a:ext uri="{FF2B5EF4-FFF2-40B4-BE49-F238E27FC236}">
                <a16:creationId xmlns:a16="http://schemas.microsoft.com/office/drawing/2014/main" id="{ED85EDE7-D9A6-2F96-809C-0BCE91611A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38" y="1567130"/>
            <a:ext cx="805544" cy="805544"/>
          </a:xfrm>
          <a:prstGeom prst="rect">
            <a:avLst/>
          </a:prstGeom>
          <a:ln>
            <a:noFill/>
          </a:ln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AFD452F-0A61-50AE-900C-1268716476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12975" y="1831975"/>
            <a:ext cx="8582025" cy="819150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Identifier le type de relation d’exploitation entre deux êtres vivants dans un écosystème donné.</a:t>
            </a:r>
          </a:p>
        </p:txBody>
      </p:sp>
    </p:spTree>
    <p:extLst>
      <p:ext uri="{BB962C8B-B14F-4D97-AF65-F5344CB8AC3E}">
        <p14:creationId xmlns:p14="http://schemas.microsoft.com/office/powerpoint/2010/main" val="27372312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ion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C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Introduction de notions clés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A64A780A-A595-A463-4E76-42D8AE0D8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2948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C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Modelage de la tâche principale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A64A780A-A595-A463-4E76-42D8AE0D8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349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79409" y="5148686"/>
            <a:ext cx="148877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, l'exercice à travaill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60537" y="5229083"/>
            <a:ext cx="149961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35030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67230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9795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er diapos">
  <p:cSld name="1er diapo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42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51" name="Google Shape;51;p4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2" name="Google Shape;52;p4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3" name="Google Shape;53;p4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54" name="Google Shape;54;p42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55" name="Google Shape;55;p42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42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7" name="Google Shape;57;p42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6248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eme diapos">
  <p:cSld name="2eme diapo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43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60" name="Google Shape;60;p4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" name="Google Shape;61;p4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" name="Google Shape;62;p4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3" name="Google Shape;63;p43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64" name="Google Shape;64;p43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43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6" name="Google Shape;66;p43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39783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Vide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4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44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4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9308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ge de garde">
  <p:cSld name="Page de garde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53"/>
          <p:cNvSpPr txBox="1"/>
          <p:nvPr/>
        </p:nvSpPr>
        <p:spPr>
          <a:xfrm>
            <a:off x="271217" y="1173319"/>
            <a:ext cx="486446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4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Mathématiques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53"/>
          <p:cNvSpPr txBox="1"/>
          <p:nvPr/>
        </p:nvSpPr>
        <p:spPr>
          <a:xfrm>
            <a:off x="10470738" y="1351029"/>
            <a:ext cx="1278303" cy="509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lang="fr-FR" sz="1200" b="1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lang="fr-FR" sz="1000" b="1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lang="fr-FR" sz="1200" b="1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4" name="Google Shape;74;p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400924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53"/>
          <p:cNvSpPr txBox="1"/>
          <p:nvPr/>
        </p:nvSpPr>
        <p:spPr>
          <a:xfrm>
            <a:off x="10521702" y="1400909"/>
            <a:ext cx="1278303" cy="509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lang="fr-FR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53"/>
          <p:cNvSpPr txBox="1"/>
          <p:nvPr/>
        </p:nvSpPr>
        <p:spPr>
          <a:xfrm>
            <a:off x="10599249" y="1869611"/>
            <a:ext cx="1123203" cy="346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7" tIns="34267" rIns="68567" bIns="34267" anchor="t" anchorCtr="1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0" u="none" strike="noStrike" cap="non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AC</a:t>
            </a:r>
            <a:endParaRPr sz="2400"/>
          </a:p>
        </p:txBody>
      </p:sp>
      <p:sp>
        <p:nvSpPr>
          <p:cNvPr id="77" name="Google Shape;77;p53"/>
          <p:cNvSpPr/>
          <p:nvPr/>
        </p:nvSpPr>
        <p:spPr>
          <a:xfrm>
            <a:off x="271220" y="4592685"/>
            <a:ext cx="6693265" cy="522000"/>
          </a:xfrm>
          <a:prstGeom prst="rect">
            <a:avLst/>
          </a:prstGeom>
          <a:solidFill>
            <a:srgbClr val="12501B"/>
          </a:solidFill>
          <a:ln>
            <a:noFill/>
          </a:ln>
        </p:spPr>
        <p:txBody>
          <a:bodyPr spcFirstLastPara="1" wrap="square" lIns="91400" tIns="45667" rIns="91400" bIns="45667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Leçon</a:t>
            </a:r>
            <a:endParaRPr sz="2400"/>
          </a:p>
        </p:txBody>
      </p:sp>
      <p:sp>
        <p:nvSpPr>
          <p:cNvPr id="78" name="Google Shape;78;p53"/>
          <p:cNvSpPr/>
          <p:nvPr/>
        </p:nvSpPr>
        <p:spPr>
          <a:xfrm>
            <a:off x="271220" y="5289789"/>
            <a:ext cx="6693265" cy="522000"/>
          </a:xfrm>
          <a:prstGeom prst="rect">
            <a:avLst/>
          </a:prstGeom>
          <a:solidFill>
            <a:srgbClr val="54AFE9"/>
          </a:solidFill>
          <a:ln>
            <a:noFill/>
          </a:ln>
        </p:spPr>
        <p:txBody>
          <a:bodyPr spcFirstLastPara="1" wrap="square" lIns="91400" tIns="45667" rIns="91400" bIns="45667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Tâche </a:t>
            </a:r>
            <a:r>
              <a:rPr lang="fr-FR" sz="2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/>
          </a:p>
        </p:txBody>
      </p:sp>
      <p:pic>
        <p:nvPicPr>
          <p:cNvPr id="79" name="Google Shape;79;p53" descr="الصفحة الرئيسية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27791" y="1"/>
            <a:ext cx="3936421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53"/>
          <p:cNvSpPr/>
          <p:nvPr/>
        </p:nvSpPr>
        <p:spPr>
          <a:xfrm>
            <a:off x="271219" y="2080489"/>
            <a:ext cx="1413203" cy="44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7" tIns="34267" rIns="68567" bIns="34267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00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sz="3000" b="1" i="0" u="none" strike="noStrike" cap="non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1" name="Google Shape;81;p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96202" y="3429000"/>
            <a:ext cx="4495799" cy="29972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53"/>
          <p:cNvSpPr txBox="1">
            <a:spLocks noGrp="1"/>
          </p:cNvSpPr>
          <p:nvPr>
            <p:ph type="body" idx="1"/>
          </p:nvPr>
        </p:nvSpPr>
        <p:spPr>
          <a:xfrm>
            <a:off x="2120816" y="4649155"/>
            <a:ext cx="47916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350"/>
              <a:buNone/>
              <a:defRPr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53"/>
          <p:cNvSpPr txBox="1">
            <a:spLocks noGrp="1"/>
          </p:cNvSpPr>
          <p:nvPr>
            <p:ph type="body" idx="2"/>
          </p:nvPr>
        </p:nvSpPr>
        <p:spPr>
          <a:xfrm>
            <a:off x="2120816" y="5346473"/>
            <a:ext cx="47916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350"/>
              <a:buNone/>
              <a:defRPr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53"/>
          <p:cNvSpPr txBox="1">
            <a:spLocks noGrp="1"/>
          </p:cNvSpPr>
          <p:nvPr>
            <p:ph type="body" idx="3"/>
          </p:nvPr>
        </p:nvSpPr>
        <p:spPr>
          <a:xfrm>
            <a:off x="1572210" y="2134909"/>
            <a:ext cx="548607" cy="44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250"/>
              <a:buNone/>
              <a:defRPr sz="300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53"/>
          <p:cNvSpPr txBox="1">
            <a:spLocks noGrp="1"/>
          </p:cNvSpPr>
          <p:nvPr>
            <p:ph type="body" idx="4"/>
          </p:nvPr>
        </p:nvSpPr>
        <p:spPr>
          <a:xfrm>
            <a:off x="10803924" y="1882679"/>
            <a:ext cx="356925" cy="346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350"/>
              <a:buNone/>
              <a:defRPr sz="1800" b="1" i="0" u="none" strike="noStrike" cap="non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53"/>
          <p:cNvSpPr txBox="1">
            <a:spLocks noGrp="1"/>
          </p:cNvSpPr>
          <p:nvPr>
            <p:ph type="body" idx="5"/>
          </p:nvPr>
        </p:nvSpPr>
        <p:spPr>
          <a:xfrm>
            <a:off x="848299" y="4722285"/>
            <a:ext cx="360741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350"/>
              <a:buNone/>
              <a:defRPr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53"/>
          <p:cNvSpPr txBox="1">
            <a:spLocks noGrp="1"/>
          </p:cNvSpPr>
          <p:nvPr>
            <p:ph type="body" idx="6"/>
          </p:nvPr>
        </p:nvSpPr>
        <p:spPr>
          <a:xfrm>
            <a:off x="848299" y="5419389"/>
            <a:ext cx="360741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350"/>
              <a:buNone/>
              <a:defRPr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5913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Modelage">
  <p:cSld name="Slide Modelage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54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90" name="Google Shape;90;p5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1" name="Google Shape;91;p5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2" name="Google Shape;92;p5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3" name="Google Shape;93;p54"/>
          <p:cNvSpPr txBox="1">
            <a:spLocks noGrp="1"/>
          </p:cNvSpPr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600" b="1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54"/>
          <p:cNvSpPr txBox="1">
            <a:spLocks noGrp="1"/>
          </p:cNvSpPr>
          <p:nvPr>
            <p:ph type="body" idx="1"/>
          </p:nvPr>
        </p:nvSpPr>
        <p:spPr>
          <a:xfrm>
            <a:off x="530226" y="1136651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317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54"/>
          <p:cNvSpPr txBox="1">
            <a:spLocks noGrp="1"/>
          </p:cNvSpPr>
          <p:nvPr>
            <p:ph type="body" idx="2"/>
          </p:nvPr>
        </p:nvSpPr>
        <p:spPr>
          <a:xfrm>
            <a:off x="1030288" y="668339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7150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88"/>
              <a:buChar char="•"/>
              <a:defRPr sz="1051" i="1"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96" name="Google Shape;96;p54"/>
          <p:cNvGrpSpPr/>
          <p:nvPr/>
        </p:nvGrpSpPr>
        <p:grpSpPr>
          <a:xfrm>
            <a:off x="326096" y="244990"/>
            <a:ext cx="593731" cy="480729"/>
            <a:chOff x="277892" y="2283969"/>
            <a:chExt cx="939577" cy="824904"/>
          </a:xfrm>
        </p:grpSpPr>
        <p:sp>
          <p:nvSpPr>
            <p:cNvPr id="97" name="Google Shape;97;p54"/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 extrusionOk="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8" name="Google Shape;98;p54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 extrusionOk="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l="-101442" t="-1677"/>
              </a:stretch>
            </a:blipFill>
            <a:ln>
              <a:noFill/>
            </a:ln>
          </p:spPr>
        </p:sp>
      </p:grpSp>
      <p:sp>
        <p:nvSpPr>
          <p:cNvPr id="99" name="Google Shape;99;p54"/>
          <p:cNvSpPr txBox="1"/>
          <p:nvPr/>
        </p:nvSpPr>
        <p:spPr>
          <a:xfrm>
            <a:off x="11748195" y="95600"/>
            <a:ext cx="274643" cy="3385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003942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PC">
  <p:cSld name="Slide PC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oogle Shape;101;p55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102" name="Google Shape;102;p5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3" name="Google Shape;103;p5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4" name="Google Shape;104;p5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5" name="Google Shape;105;p55"/>
          <p:cNvSpPr txBox="1">
            <a:spLocks noGrp="1"/>
          </p:cNvSpPr>
          <p:nvPr>
            <p:ph type="title"/>
          </p:nvPr>
        </p:nvSpPr>
        <p:spPr>
          <a:xfrm>
            <a:off x="935305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sz="1200" b="1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55"/>
          <p:cNvSpPr txBox="1">
            <a:spLocks noGrp="1"/>
          </p:cNvSpPr>
          <p:nvPr>
            <p:ph type="body" idx="1"/>
          </p:nvPr>
        </p:nvSpPr>
        <p:spPr>
          <a:xfrm>
            <a:off x="530226" y="1136651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317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55"/>
          <p:cNvSpPr txBox="1">
            <a:spLocks noGrp="1"/>
          </p:cNvSpPr>
          <p:nvPr>
            <p:ph type="body" idx="2"/>
          </p:nvPr>
        </p:nvSpPr>
        <p:spPr>
          <a:xfrm>
            <a:off x="935305" y="668339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7150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88"/>
              <a:buChar char="•"/>
              <a:defRPr sz="1051" i="1"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55"/>
          <p:cNvSpPr txBox="1"/>
          <p:nvPr/>
        </p:nvSpPr>
        <p:spPr>
          <a:xfrm>
            <a:off x="11597589" y="56566"/>
            <a:ext cx="598963" cy="3385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PC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p55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16702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PB">
  <p:cSld name="Slide PB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56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112" name="Google Shape;112;p5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3" name="Google Shape;113;p5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4" name="Google Shape;114;p5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5" name="Google Shape;115;p56"/>
          <p:cNvSpPr txBox="1">
            <a:spLocks noGrp="1"/>
          </p:cNvSpPr>
          <p:nvPr>
            <p:ph type="title"/>
          </p:nvPr>
        </p:nvSpPr>
        <p:spPr>
          <a:xfrm>
            <a:off x="935305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sz="1200" b="1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56"/>
          <p:cNvSpPr txBox="1">
            <a:spLocks noGrp="1"/>
          </p:cNvSpPr>
          <p:nvPr>
            <p:ph type="body" idx="1"/>
          </p:nvPr>
        </p:nvSpPr>
        <p:spPr>
          <a:xfrm>
            <a:off x="530226" y="1136651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317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7" name="Google Shape;117;p56"/>
          <p:cNvSpPr txBox="1">
            <a:spLocks noGrp="1"/>
          </p:cNvSpPr>
          <p:nvPr>
            <p:ph type="body" idx="2"/>
          </p:nvPr>
        </p:nvSpPr>
        <p:spPr>
          <a:xfrm>
            <a:off x="935305" y="668339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7150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88"/>
              <a:buChar char="•"/>
              <a:defRPr sz="1051" i="1"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18" name="Google Shape;118;p56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56"/>
          <p:cNvSpPr txBox="1"/>
          <p:nvPr/>
        </p:nvSpPr>
        <p:spPr>
          <a:xfrm>
            <a:off x="11651063" y="51410"/>
            <a:ext cx="506619" cy="3385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PB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0" name="Google Shape;120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41564" y="450977"/>
            <a:ext cx="469925" cy="43871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9470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PA">
  <p:cSld name="Slide PA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57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123" name="Google Shape;123;p5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4" name="Google Shape;124;p5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5" name="Google Shape;125;p5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6" name="Google Shape;126;p57"/>
          <p:cNvSpPr txBox="1">
            <a:spLocks noGrp="1"/>
          </p:cNvSpPr>
          <p:nvPr>
            <p:ph type="title"/>
          </p:nvPr>
        </p:nvSpPr>
        <p:spPr>
          <a:xfrm>
            <a:off x="935305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sz="1200" b="1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57"/>
          <p:cNvSpPr txBox="1">
            <a:spLocks noGrp="1"/>
          </p:cNvSpPr>
          <p:nvPr>
            <p:ph type="body" idx="1"/>
          </p:nvPr>
        </p:nvSpPr>
        <p:spPr>
          <a:xfrm>
            <a:off x="530226" y="1136651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317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" name="Google Shape;128;p57"/>
          <p:cNvSpPr txBox="1">
            <a:spLocks noGrp="1"/>
          </p:cNvSpPr>
          <p:nvPr>
            <p:ph type="body" idx="2"/>
          </p:nvPr>
        </p:nvSpPr>
        <p:spPr>
          <a:xfrm>
            <a:off x="935305" y="668339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7150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88"/>
              <a:buChar char="•"/>
              <a:defRPr sz="1051" i="1"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9" name="Google Shape;129;p57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91277" y="423251"/>
            <a:ext cx="490171" cy="490175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57"/>
          <p:cNvSpPr txBox="1"/>
          <p:nvPr/>
        </p:nvSpPr>
        <p:spPr>
          <a:xfrm>
            <a:off x="11609718" y="111415"/>
            <a:ext cx="453292" cy="553943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61446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Clôture">
  <p:cSld name="Slide Clôture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" name="Google Shape;133;p58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134" name="Google Shape;134;p5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5" name="Google Shape;135;p5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6" name="Google Shape;136;p5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7" name="Google Shape;137;p58"/>
          <p:cNvSpPr txBox="1">
            <a:spLocks noGrp="1"/>
          </p:cNvSpPr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sz="1200" b="1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58"/>
          <p:cNvSpPr txBox="1">
            <a:spLocks noGrp="1"/>
          </p:cNvSpPr>
          <p:nvPr>
            <p:ph type="body" idx="1"/>
          </p:nvPr>
        </p:nvSpPr>
        <p:spPr>
          <a:xfrm>
            <a:off x="530226" y="1136651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317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9" name="Google Shape;139;p58"/>
          <p:cNvSpPr txBox="1">
            <a:spLocks noGrp="1"/>
          </p:cNvSpPr>
          <p:nvPr>
            <p:ph type="body" idx="2"/>
          </p:nvPr>
        </p:nvSpPr>
        <p:spPr>
          <a:xfrm>
            <a:off x="1030288" y="668339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7150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88"/>
              <a:buChar char="•"/>
              <a:defRPr sz="1051" i="1"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58"/>
          <p:cNvSpPr/>
          <p:nvPr/>
        </p:nvSpPr>
        <p:spPr>
          <a:xfrm>
            <a:off x="11810036" y="23011"/>
            <a:ext cx="291709" cy="369291"/>
          </a:xfrm>
          <a:prstGeom prst="rect">
            <a:avLst/>
          </a:prstGeom>
          <a:solidFill>
            <a:srgbClr val="F19D19"/>
          </a:solidFill>
          <a:ln w="9525" cap="flat" cmpd="sng">
            <a:solidFill>
              <a:srgbClr val="F19D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None/>
            </a:pPr>
            <a:r>
              <a:rPr lang="fr-FR"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sz="1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Google Shape;141;p58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20839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Diapositive de titre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59"/>
          <p:cNvSpPr txBox="1"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45" name="Google Shape;145;p59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59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59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79500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Titre et contenu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6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60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60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6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90036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Titre de section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1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61"/>
          <p:cNvSpPr txBox="1"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2400">
                <a:solidFill>
                  <a:srgbClr val="757575"/>
                </a:solidFill>
              </a:defRPr>
            </a:lvl1pPr>
            <a:lvl2pPr marL="1219170" lvl="1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500"/>
              <a:buNone/>
              <a:defRPr sz="2000">
                <a:solidFill>
                  <a:srgbClr val="757575"/>
                </a:solidFill>
              </a:defRPr>
            </a:lvl2pPr>
            <a:lvl3pPr marL="1828754" lvl="2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350"/>
              <a:buNone/>
              <a:defRPr sz="1800">
                <a:solidFill>
                  <a:srgbClr val="757575"/>
                </a:solidFill>
              </a:defRPr>
            </a:lvl3pPr>
            <a:lvl4pPr marL="2438339" lvl="3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600">
                <a:solidFill>
                  <a:srgbClr val="757575"/>
                </a:solidFill>
              </a:defRPr>
            </a:lvl4pPr>
            <a:lvl5pPr marL="3047924" lvl="4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600">
                <a:solidFill>
                  <a:srgbClr val="757575"/>
                </a:solidFill>
              </a:defRPr>
            </a:lvl5pPr>
            <a:lvl6pPr marL="3657509" lvl="5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600">
                <a:solidFill>
                  <a:srgbClr val="757575"/>
                </a:solidFill>
              </a:defRPr>
            </a:lvl6pPr>
            <a:lvl7pPr marL="4267093" lvl="6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600">
                <a:solidFill>
                  <a:srgbClr val="757575"/>
                </a:solidFill>
              </a:defRPr>
            </a:lvl7pPr>
            <a:lvl8pPr marL="4876678" lvl="7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600">
                <a:solidFill>
                  <a:srgbClr val="757575"/>
                </a:solidFill>
              </a:defRPr>
            </a:lvl8pPr>
            <a:lvl9pPr marL="5486263" lvl="8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157" name="Google Shape;157;p6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6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6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87224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Deux contenus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6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6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6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62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62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62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89056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Comparaison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6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63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/>
            </a:lvl1pPr>
            <a:lvl2pPr marL="1219170" lvl="1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/>
            </a:lvl2pPr>
            <a:lvl3pPr marL="1828754" lvl="2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 b="1"/>
            </a:lvl3pPr>
            <a:lvl4pPr marL="2438339" lvl="3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4pPr>
            <a:lvl5pPr marL="3047924" lvl="4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5pPr>
            <a:lvl6pPr marL="3657509" lvl="5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170" name="Google Shape;170;p63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1" name="Google Shape;171;p63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/>
            </a:lvl1pPr>
            <a:lvl2pPr marL="1219170" lvl="1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/>
            </a:lvl2pPr>
            <a:lvl3pPr marL="1828754" lvl="2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 b="1"/>
            </a:lvl3pPr>
            <a:lvl4pPr marL="2438339" lvl="3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4pPr>
            <a:lvl5pPr marL="3047924" lvl="4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5pPr>
            <a:lvl6pPr marL="3657509" lvl="5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172" name="Google Shape;172;p63"/>
          <p:cNvSpPr txBox="1">
            <a:spLocks noGrp="1"/>
          </p:cNvSpPr>
          <p:nvPr>
            <p:ph type="body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63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63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63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66075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re seul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6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64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64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64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79814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Contenu avec légende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6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65"/>
          <p:cNvSpPr txBox="1">
            <a:spLocks noGrp="1"/>
          </p:cNvSpPr>
          <p:nvPr>
            <p:ph type="body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0798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200"/>
            </a:lvl1pPr>
            <a:lvl2pPr marL="1219170" lvl="1" indent="-4825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800"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3pPr>
            <a:lvl4pPr marL="2438339" lvl="3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4pPr>
            <a:lvl5pPr marL="3047924" lvl="4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5pPr>
            <a:lvl6pPr marL="3657509" lvl="5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6pPr>
            <a:lvl7pPr marL="4267093" lvl="6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7pPr>
            <a:lvl8pPr marL="4876678" lvl="7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8pPr>
            <a:lvl9pPr marL="5486263" lvl="8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9pPr>
          </a:lstStyle>
          <a:p>
            <a:endParaRPr/>
          </a:p>
        </p:txBody>
      </p:sp>
      <p:sp>
        <p:nvSpPr>
          <p:cNvPr id="184" name="Google Shape;184;p65"/>
          <p:cNvSpPr txBox="1">
            <a:spLocks noGrp="1"/>
          </p:cNvSpPr>
          <p:nvPr>
            <p:ph type="body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1pPr>
            <a:lvl2pPr marL="1219170" lvl="1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400"/>
            </a:lvl2pPr>
            <a:lvl3pPr marL="1828754" lvl="2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3pPr>
            <a:lvl4pPr marL="2438339" lvl="3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4pPr>
            <a:lvl5pPr marL="3047924" lvl="4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5pPr>
            <a:lvl6pPr marL="3657509" lvl="5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6pPr>
            <a:lvl7pPr marL="4267093" lvl="6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7pPr>
            <a:lvl8pPr marL="4876678" lvl="7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8pPr>
            <a:lvl9pPr marL="5486263" lvl="8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9pPr>
          </a:lstStyle>
          <a:p>
            <a:endParaRPr/>
          </a:p>
        </p:txBody>
      </p:sp>
      <p:sp>
        <p:nvSpPr>
          <p:cNvPr id="185" name="Google Shape;185;p65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65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65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93010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Image avec légende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66"/>
          <p:cNvSpPr>
            <a:spLocks noGrp="1"/>
          </p:cNvSpPr>
          <p:nvPr>
            <p:ph type="pic" idx="2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91" name="Google Shape;191;p66"/>
          <p:cNvSpPr txBox="1">
            <a:spLocks noGrp="1"/>
          </p:cNvSpPr>
          <p:nvPr>
            <p:ph type="body" idx="1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1pPr>
            <a:lvl2pPr marL="1219170" lvl="1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400"/>
            </a:lvl2pPr>
            <a:lvl3pPr marL="1828754" lvl="2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3pPr>
            <a:lvl4pPr marL="2438339" lvl="3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4pPr>
            <a:lvl5pPr marL="3047924" lvl="4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5pPr>
            <a:lvl6pPr marL="3657509" lvl="5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6pPr>
            <a:lvl7pPr marL="4267093" lvl="6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7pPr>
            <a:lvl8pPr marL="4876678" lvl="7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8pPr>
            <a:lvl9pPr marL="5486263" lvl="8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9pPr>
          </a:lstStyle>
          <a:p>
            <a:endParaRPr/>
          </a:p>
        </p:txBody>
      </p:sp>
      <p:sp>
        <p:nvSpPr>
          <p:cNvPr id="192" name="Google Shape;192;p66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66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66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80666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Titre et texte vertical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6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5"/>
            <a:ext cx="4351339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8" name="Google Shape;198;p6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6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6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51132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Titre vertical et texte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68"/>
          <p:cNvSpPr txBox="1">
            <a:spLocks noGrp="1"/>
          </p:cNvSpPr>
          <p:nvPr>
            <p:ph type="title"/>
          </p:nvPr>
        </p:nvSpPr>
        <p:spPr>
          <a:xfrm rot="5400000">
            <a:off x="7133431" y="1956595"/>
            <a:ext cx="5811839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6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5"/>
            <a:ext cx="5811839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4" name="Google Shape;204;p68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68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68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06458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69"/>
          <p:cNvSpPr txBox="1">
            <a:spLocks noGrp="1"/>
          </p:cNvSpPr>
          <p:nvPr>
            <p:ph type="title"/>
          </p:nvPr>
        </p:nvSpPr>
        <p:spPr>
          <a:xfrm>
            <a:off x="2621732" y="2174787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69"/>
          <p:cNvSpPr txBox="1">
            <a:spLocks noGrp="1"/>
          </p:cNvSpPr>
          <p:nvPr>
            <p:ph type="subTitle" idx="1"/>
          </p:nvPr>
        </p:nvSpPr>
        <p:spPr>
          <a:xfrm>
            <a:off x="2621744" y="2838921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0" name="Google Shape;210;p69"/>
          <p:cNvSpPr txBox="1">
            <a:spLocks noGrp="1"/>
          </p:cNvSpPr>
          <p:nvPr>
            <p:ph type="subTitle" idx="2"/>
          </p:nvPr>
        </p:nvSpPr>
        <p:spPr>
          <a:xfrm>
            <a:off x="8020252" y="2838921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1" name="Google Shape;211;p69"/>
          <p:cNvSpPr txBox="1">
            <a:spLocks noGrp="1"/>
          </p:cNvSpPr>
          <p:nvPr>
            <p:ph type="title" idx="3"/>
          </p:nvPr>
        </p:nvSpPr>
        <p:spPr>
          <a:xfrm>
            <a:off x="2621768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69"/>
          <p:cNvSpPr txBox="1">
            <a:spLocks noGrp="1"/>
          </p:cNvSpPr>
          <p:nvPr>
            <p:ph type="subTitle" idx="4"/>
          </p:nvPr>
        </p:nvSpPr>
        <p:spPr>
          <a:xfrm>
            <a:off x="2621744" y="4835433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3" name="Google Shape;213;p69"/>
          <p:cNvSpPr txBox="1">
            <a:spLocks noGrp="1"/>
          </p:cNvSpPr>
          <p:nvPr>
            <p:ph type="subTitle" idx="5"/>
          </p:nvPr>
        </p:nvSpPr>
        <p:spPr>
          <a:xfrm>
            <a:off x="8020252" y="4835433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4" name="Google Shape;214;p69"/>
          <p:cNvSpPr txBox="1">
            <a:spLocks noGrp="1"/>
          </p:cNvSpPr>
          <p:nvPr>
            <p:ph type="title" idx="6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69"/>
          <p:cNvSpPr txBox="1">
            <a:spLocks noGrp="1"/>
          </p:cNvSpPr>
          <p:nvPr>
            <p:ph type="title" idx="7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69"/>
          <p:cNvSpPr txBox="1">
            <a:spLocks noGrp="1"/>
          </p:cNvSpPr>
          <p:nvPr>
            <p:ph type="title" idx="8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69"/>
          <p:cNvSpPr txBox="1">
            <a:spLocks noGrp="1"/>
          </p:cNvSpPr>
          <p:nvPr>
            <p:ph type="title" idx="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69"/>
          <p:cNvSpPr txBox="1">
            <a:spLocks noGrp="1"/>
          </p:cNvSpPr>
          <p:nvPr>
            <p:ph type="title" idx="13"/>
          </p:nvPr>
        </p:nvSpPr>
        <p:spPr>
          <a:xfrm>
            <a:off x="8020264" y="2174787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69"/>
          <p:cNvSpPr txBox="1">
            <a:spLocks noGrp="1"/>
          </p:cNvSpPr>
          <p:nvPr>
            <p:ph type="title" idx="14"/>
          </p:nvPr>
        </p:nvSpPr>
        <p:spPr>
          <a:xfrm>
            <a:off x="8020300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69"/>
          <p:cNvSpPr txBox="1">
            <a:spLocks noGrp="1"/>
          </p:cNvSpPr>
          <p:nvPr>
            <p:ph type="title" idx="15"/>
          </p:nvPr>
        </p:nvSpPr>
        <p:spPr>
          <a:xfrm>
            <a:off x="959997" y="593375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14144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48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slideLayout" Target="../slideLayouts/slideLayout65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19" Type="http://schemas.openxmlformats.org/officeDocument/2006/relationships/slideLayout" Target="../slideLayouts/slideLayout64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05/02/2026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703" r:id="rId19"/>
    <p:sldLayoutId id="2147483687" r:id="rId20"/>
    <p:sldLayoutId id="2147483688" r:id="rId21"/>
    <p:sldLayoutId id="2147483689" r:id="rId22"/>
    <p:sldLayoutId id="2147483699" r:id="rId23"/>
    <p:sldLayoutId id="2147483690" r:id="rId24"/>
    <p:sldLayoutId id="2147483704" r:id="rId25"/>
    <p:sldLayoutId id="2147483705" r:id="rId26"/>
    <p:sldLayoutId id="2147483691" r:id="rId27"/>
    <p:sldLayoutId id="2147483692" r:id="rId28"/>
    <p:sldLayoutId id="2147483693" r:id="rId29"/>
    <p:sldLayoutId id="2147483694" r:id="rId30"/>
    <p:sldLayoutId id="2147483695" r:id="rId31"/>
    <p:sldLayoutId id="2147483696" r:id="rId32"/>
    <p:sldLayoutId id="2147483697" r:id="rId33"/>
    <p:sldLayoutId id="2147483702" r:id="rId34"/>
    <p:sldLayoutId id="2147483700" r:id="rId35"/>
    <p:sldLayoutId id="2147483701" r:id="rId36"/>
    <p:sldLayoutId id="2147483682" r:id="rId37"/>
    <p:sldLayoutId id="2147483683" r:id="rId38"/>
    <p:sldLayoutId id="2147483653" r:id="rId39"/>
    <p:sldLayoutId id="2147483654" r:id="rId40"/>
    <p:sldLayoutId id="2147483655" r:id="rId41"/>
    <p:sldLayoutId id="2147483656" r:id="rId42"/>
    <p:sldLayoutId id="2147483657" r:id="rId43"/>
    <p:sldLayoutId id="2147483658" r:id="rId44"/>
    <p:sldLayoutId id="2147483659" r:id="rId45"/>
  </p:sldLayoutIdLst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 sz="33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5" name="Google Shape;45;p4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4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4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Google Shape;48;p4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629486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  <p:sldLayoutId id="2147483726" r:id="rId20"/>
  </p:sldLayoutIdLst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diagramLayout" Target="../diagrams/layout1.xml"/><Relationship Id="rId7" Type="http://schemas.openxmlformats.org/officeDocument/2006/relationships/image" Target="../media/image2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diagramLayout" Target="../diagrams/layout2.xml"/><Relationship Id="rId7" Type="http://schemas.openxmlformats.org/officeDocument/2006/relationships/image" Target="../media/image2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5.png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9.xml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41.xml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Relationship Id="rId5" Type="http://schemas.microsoft.com/office/2007/relationships/hdphoto" Target="../media/hdphoto3.wdp"/><Relationship Id="rId4" Type="http://schemas.openxmlformats.org/officeDocument/2006/relationships/image" Target="../media/image21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2.xml"/><Relationship Id="rId5" Type="http://schemas.microsoft.com/office/2007/relationships/hdphoto" Target="../media/hdphoto13.wdp"/><Relationship Id="rId4" Type="http://schemas.openxmlformats.org/officeDocument/2006/relationships/image" Target="../media/image69.png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1.png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noProof="0" dirty="0"/>
              <a:t>1 AC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1C22208-84FE-450F-4951-F81B343D1D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noProof="0" dirty="0"/>
              <a:t>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71700" y="4562031"/>
            <a:ext cx="4637661" cy="54498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noProof="0" dirty="0">
                <a:solidFill>
                  <a:schemeClr val="bg1"/>
                </a:solidFill>
              </a:rPr>
              <a:t>Digestion et alimentation saine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71217" y="4591216"/>
            <a:ext cx="1693955" cy="521999"/>
          </a:xfrm>
        </p:spPr>
        <p:txBody>
          <a:bodyPr/>
          <a:lstStyle/>
          <a:p>
            <a:pPr algn="ctr"/>
            <a:r>
              <a:rPr lang="fr-FR" noProof="0" dirty="0"/>
              <a:t>Chapitre 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71217" y="5288319"/>
            <a:ext cx="1693955" cy="521999"/>
          </a:xfrm>
        </p:spPr>
        <p:txBody>
          <a:bodyPr/>
          <a:lstStyle/>
          <a:p>
            <a:pPr algn="ctr"/>
            <a:r>
              <a:rPr lang="fr-FR" noProof="0" dirty="0"/>
              <a:t>Tâche 4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072176" y="5297034"/>
            <a:ext cx="4843667" cy="521999"/>
          </a:xfrm>
        </p:spPr>
        <p:txBody>
          <a:bodyPr>
            <a:noAutofit/>
          </a:bodyPr>
          <a:lstStyle/>
          <a:p>
            <a:r>
              <a:rPr lang="fr-FR" sz="1650" noProof="0" dirty="0"/>
              <a:t>Décrire le rôle des villosités d</a:t>
            </a:r>
            <a:r>
              <a:rPr lang="fr-FR" sz="1650" dirty="0"/>
              <a:t>ans l'absorption intestinale</a:t>
            </a:r>
            <a:endParaRPr lang="fr-FR" sz="1650" noProof="0" dirty="0"/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Bonjour! Prêts pour démarrer notre séance? Allons-y!</a:t>
            </a:r>
            <a:endParaRPr lang="fr-FR" noProof="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2 min</a:t>
            </a:r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7818" y="1762125"/>
            <a:ext cx="4253405" cy="3524251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9"/>
          <p:cNvSpPr/>
          <p:nvPr/>
        </p:nvSpPr>
        <p:spPr>
          <a:xfrm>
            <a:off x="5684520" y="1106225"/>
            <a:ext cx="2538307" cy="1138072"/>
          </a:xfrm>
          <a:prstGeom prst="cloudCallout">
            <a:avLst>
              <a:gd name="adj1" fmla="val -47742"/>
              <a:gd name="adj2" fmla="val 73042"/>
            </a:avLst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467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vais vous montrer comment … Faites attention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84" name="Google Shape;284;p9"/>
          <p:cNvSpPr txBox="1"/>
          <p:nvPr/>
        </p:nvSpPr>
        <p:spPr>
          <a:xfrm>
            <a:off x="694395" y="190902"/>
            <a:ext cx="11055645" cy="677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b="1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Voici une situation en classe. Que remarquez-vous ? Ce comportement est-il approprié ? Pourquoi ? Que faudrait-il améliorer ou changer ?</a:t>
            </a:r>
            <a:endParaRPr sz="2000" kern="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85" name="Google Shape;285;p9"/>
          <p:cNvSpPr txBox="1"/>
          <p:nvPr/>
        </p:nvSpPr>
        <p:spPr>
          <a:xfrm>
            <a:off x="694395" y="736948"/>
            <a:ext cx="8224720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600" i="1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Demander à 3 élèves au hasard en justifiant leurs réponses</a:t>
            </a:r>
            <a:endParaRPr sz="2000" kern="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7818" y="1762125"/>
            <a:ext cx="4253405" cy="3524251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10"/>
          <p:cNvSpPr txBox="1"/>
          <p:nvPr/>
        </p:nvSpPr>
        <p:spPr>
          <a:xfrm>
            <a:off x="1798320" y="5426777"/>
            <a:ext cx="7772400" cy="1111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 defTabSz="1219170">
              <a:lnSpc>
                <a:spcPct val="107000"/>
              </a:lnSpc>
              <a:buClr>
                <a:srgbClr val="000000"/>
              </a:buClr>
            </a:pPr>
            <a:r>
              <a:rPr lang="fr-FR" sz="2000" b="1" kern="0" dirty="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Les élèves bavardent bavarder pendant le modelage, ils risquent de ne pas comprendre ce qu’explique l’enseignant. Aussi, ils risquent de perturber leurs camarades.</a:t>
            </a:r>
            <a:endParaRPr b="1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10"/>
          <p:cNvSpPr/>
          <p:nvPr/>
        </p:nvSpPr>
        <p:spPr>
          <a:xfrm>
            <a:off x="5684520" y="1106225"/>
            <a:ext cx="2538307" cy="1138072"/>
          </a:xfrm>
          <a:prstGeom prst="cloudCallout">
            <a:avLst>
              <a:gd name="adj1" fmla="val -47742"/>
              <a:gd name="adj2" fmla="val 73042"/>
            </a:avLst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467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vais vous montrer comment … Faites attention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93" name="Google Shape;293;p10"/>
          <p:cNvSpPr txBox="1"/>
          <p:nvPr/>
        </p:nvSpPr>
        <p:spPr>
          <a:xfrm>
            <a:off x="782320" y="285599"/>
            <a:ext cx="7605325" cy="4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lvl="1" defTabSz="1219170">
              <a:buClr>
                <a:srgbClr val="000000"/>
              </a:buClr>
            </a:pPr>
            <a:r>
              <a:rPr lang="fr-FR" b="1" ker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C’est un mauvais comportement. Les élèves bavardent.</a:t>
            </a:r>
            <a:endParaRPr sz="2000" kern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27064" y="1208529"/>
            <a:ext cx="4443248" cy="3681548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11"/>
          <p:cNvSpPr txBox="1"/>
          <p:nvPr/>
        </p:nvSpPr>
        <p:spPr>
          <a:xfrm>
            <a:off x="782320" y="285599"/>
            <a:ext cx="7605325" cy="4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lvl="1" defTabSz="1219170">
              <a:buClr>
                <a:srgbClr val="000000"/>
              </a:buClr>
            </a:pPr>
            <a:r>
              <a:rPr lang="fr-FR" b="1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Voici le bon comportement:</a:t>
            </a:r>
            <a:endParaRPr sz="2000" kern="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00" name="Google Shape;300;p11"/>
          <p:cNvSpPr txBox="1"/>
          <p:nvPr/>
        </p:nvSpPr>
        <p:spPr>
          <a:xfrm>
            <a:off x="1503395" y="4890077"/>
            <a:ext cx="8490585" cy="1440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>
            <a:defPPr>
              <a:defRPr lang="fr-FR"/>
            </a:defPPr>
            <a:lvl1pPr algn="ctr" defTabSz="1219170">
              <a:lnSpc>
                <a:spcPct val="107000"/>
              </a:lnSpc>
              <a:buClr>
                <a:srgbClr val="000000"/>
              </a:buClr>
              <a:defRPr sz="2000" b="1" kern="0">
                <a:solidFill>
                  <a:srgbClr val="0D0D0D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fr-FR" dirty="0">
                <a:sym typeface="Calibri"/>
              </a:rPr>
              <a:t>L'élève doit se concentrer pour lier les actions de l'enseignant à ses paroles.</a:t>
            </a:r>
            <a:endParaRPr dirty="0">
              <a:sym typeface="Arial"/>
            </a:endParaRPr>
          </a:p>
          <a:p>
            <a:r>
              <a:rPr lang="fr-FR" dirty="0">
                <a:sym typeface="Calibri"/>
              </a:rPr>
              <a:t>Le modelage demande une grande concentration de la part de l'enseignant. Être interrompu par du bavardage lui fait perdre le fil de sa démonstration, ce qui pénalise tout le monde.</a:t>
            </a:r>
            <a:endParaRPr dirty="0"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3 min</a:t>
            </a:r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15325-EA7A-277A-3080-EDE9DA847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64465F-B93F-9FF2-8787-23C3B15F1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360" y="374124"/>
            <a:ext cx="10529279" cy="267549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Avant de commencer nous devons nous rappeler l’organisation de l’appareil digestif. Répondez à la première question.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F438EDE-7334-C9BB-FF0D-71F375AC970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668339"/>
            <a:ext cx="10928167" cy="210382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sz="14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Inviter les élèves à passer au tableau pour indiquer les noms de chaque organe.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69633C2-E2DB-2978-BAF5-EB6F77702826}"/>
              </a:ext>
            </a:extLst>
          </p:cNvPr>
          <p:cNvSpPr txBox="1"/>
          <p:nvPr/>
        </p:nvSpPr>
        <p:spPr>
          <a:xfrm>
            <a:off x="875335" y="1199594"/>
            <a:ext cx="7361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800" b="1" noProof="0" dirty="0">
                <a:solidFill>
                  <a:srgbClr val="002060"/>
                </a:solidFill>
                <a:latin typeface="Calibri" panose="020F0502020204030204"/>
              </a:rPr>
              <a:t>1</a:t>
            </a:r>
            <a:r>
              <a:rPr lang="fr-FR" sz="2400" b="1" dirty="0">
                <a:solidFill>
                  <a:srgbClr val="000000"/>
                </a:solidFill>
                <a:latin typeface="Calibri" panose="020F0502020204030204"/>
                <a:cs typeface="Arial"/>
                <a:sym typeface="Arial"/>
              </a:rPr>
              <a:t>. Complétez la légende du schéma ci-dessous</a:t>
            </a:r>
            <a:r>
              <a:rPr lang="fr-FR" sz="2400" b="1" dirty="0">
                <a:solidFill>
                  <a:srgbClr val="000000"/>
                </a:solidFill>
                <a:latin typeface="Calibri" panose="020F0502020204030204"/>
                <a:cs typeface="Arial"/>
              </a:rPr>
              <a:t>: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13DF74C-227D-67CF-B9DA-E204E943DF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31093" y="1658086"/>
            <a:ext cx="3267234" cy="4585346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7AC7BF9B-A62C-DBCD-6B28-24906E0934C5}"/>
              </a:ext>
            </a:extLst>
          </p:cNvPr>
          <p:cNvCxnSpPr/>
          <p:nvPr/>
        </p:nvCxnSpPr>
        <p:spPr>
          <a:xfrm flipH="1">
            <a:off x="6698226" y="4185920"/>
            <a:ext cx="1091045" cy="0"/>
          </a:xfrm>
          <a:prstGeom prst="straightConnector1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A796482F-2CB5-A6C8-8BAE-916AABABEA24}"/>
              </a:ext>
            </a:extLst>
          </p:cNvPr>
          <p:cNvCxnSpPr>
            <a:cxnSpLocks/>
          </p:cNvCxnSpPr>
          <p:nvPr/>
        </p:nvCxnSpPr>
        <p:spPr>
          <a:xfrm flipH="1">
            <a:off x="5721480" y="3500120"/>
            <a:ext cx="2067791" cy="0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511AD767-53E3-C547-E1E6-87CD2CD6C589}"/>
              </a:ext>
            </a:extLst>
          </p:cNvPr>
          <p:cNvCxnSpPr/>
          <p:nvPr/>
        </p:nvCxnSpPr>
        <p:spPr>
          <a:xfrm>
            <a:off x="3082189" y="2824711"/>
            <a:ext cx="1735282" cy="0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4BCFEB6B-863E-9382-7FF6-7A19AB7CF37F}"/>
              </a:ext>
            </a:extLst>
          </p:cNvPr>
          <p:cNvCxnSpPr>
            <a:cxnSpLocks/>
          </p:cNvCxnSpPr>
          <p:nvPr/>
        </p:nvCxnSpPr>
        <p:spPr>
          <a:xfrm>
            <a:off x="3082189" y="4544859"/>
            <a:ext cx="2379519" cy="25525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1FD20F60-E0BC-8F0A-E762-AC9C3A5C3854}"/>
              </a:ext>
            </a:extLst>
          </p:cNvPr>
          <p:cNvCxnSpPr>
            <a:cxnSpLocks/>
          </p:cNvCxnSpPr>
          <p:nvPr/>
        </p:nvCxnSpPr>
        <p:spPr>
          <a:xfrm flipH="1">
            <a:off x="5764710" y="2167713"/>
            <a:ext cx="2067791" cy="0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A9918BE4-7420-8A1E-BE22-39C7F2BF5659}"/>
              </a:ext>
            </a:extLst>
          </p:cNvPr>
          <p:cNvCxnSpPr>
            <a:cxnSpLocks/>
          </p:cNvCxnSpPr>
          <p:nvPr/>
        </p:nvCxnSpPr>
        <p:spPr>
          <a:xfrm flipH="1">
            <a:off x="6365717" y="2824711"/>
            <a:ext cx="1558636" cy="0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ED7AAC90-87E4-E7EE-3FBF-9E1DEADF1562}"/>
              </a:ext>
            </a:extLst>
          </p:cNvPr>
          <p:cNvSpPr txBox="1"/>
          <p:nvPr/>
        </p:nvSpPr>
        <p:spPr>
          <a:xfrm>
            <a:off x="7924353" y="1918470"/>
            <a:ext cx="2067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noProof="0" dirty="0">
                <a:solidFill>
                  <a:prstClr val="black"/>
                </a:solidFill>
                <a:latin typeface="Calibri" panose="020F0502020204030204"/>
              </a:rPr>
              <a:t>Œsophage</a:t>
            </a:r>
            <a:r>
              <a:rPr lang="fr-FR" noProof="0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8C36654-4530-E930-873D-7FF5E13528D0}"/>
              </a:ext>
            </a:extLst>
          </p:cNvPr>
          <p:cNvSpPr txBox="1"/>
          <p:nvPr/>
        </p:nvSpPr>
        <p:spPr>
          <a:xfrm>
            <a:off x="2787242" y="4299130"/>
            <a:ext cx="394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b="1" noProof="0" dirty="0">
                <a:solidFill>
                  <a:srgbClr val="FF0000"/>
                </a:solidFill>
                <a:latin typeface="Calibri" panose="020F0502020204030204"/>
              </a:rPr>
              <a:t>5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9DB96AF-2485-3776-25C6-B013A8F6A2B7}"/>
              </a:ext>
            </a:extLst>
          </p:cNvPr>
          <p:cNvSpPr txBox="1"/>
          <p:nvPr/>
        </p:nvSpPr>
        <p:spPr>
          <a:xfrm>
            <a:off x="2771193" y="2514067"/>
            <a:ext cx="426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b="1" noProof="0" dirty="0">
                <a:solidFill>
                  <a:srgbClr val="FF0000"/>
                </a:solidFill>
                <a:latin typeface="Calibri" panose="020F0502020204030204"/>
              </a:rPr>
              <a:t>1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BD918D3-273F-E63D-EE41-79879290B87E}"/>
              </a:ext>
            </a:extLst>
          </p:cNvPr>
          <p:cNvSpPr txBox="1"/>
          <p:nvPr/>
        </p:nvSpPr>
        <p:spPr>
          <a:xfrm>
            <a:off x="7903342" y="2504736"/>
            <a:ext cx="426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b="1" noProof="0" dirty="0">
                <a:solidFill>
                  <a:srgbClr val="FF0000"/>
                </a:solidFill>
                <a:latin typeface="Calibri" panose="020F0502020204030204"/>
              </a:rPr>
              <a:t>2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FD1BA13-F820-B4A6-BDEF-919CDE40AEAF}"/>
              </a:ext>
            </a:extLst>
          </p:cNvPr>
          <p:cNvSpPr txBox="1"/>
          <p:nvPr/>
        </p:nvSpPr>
        <p:spPr>
          <a:xfrm>
            <a:off x="7903342" y="3198167"/>
            <a:ext cx="426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b="1" noProof="0" dirty="0">
                <a:solidFill>
                  <a:srgbClr val="FF0000"/>
                </a:solidFill>
                <a:latin typeface="Calibri" panose="020F0502020204030204"/>
              </a:rPr>
              <a:t>3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7403FA9-F6DA-FDEF-A2D6-7363EF426568}"/>
              </a:ext>
            </a:extLst>
          </p:cNvPr>
          <p:cNvSpPr txBox="1"/>
          <p:nvPr/>
        </p:nvSpPr>
        <p:spPr>
          <a:xfrm>
            <a:off x="7903342" y="3837465"/>
            <a:ext cx="426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b="1" noProof="0" dirty="0">
                <a:solidFill>
                  <a:srgbClr val="FF0000"/>
                </a:solidFill>
                <a:latin typeface="Calibri" panose="020F0502020204030204"/>
              </a:rPr>
              <a:t>4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FF382E1C-C535-33F0-A417-299F85B47D5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72" y="201859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150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670F3-6FD8-9496-C4D9-7D51E7426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B1D280-EB46-7231-1B8F-DCE3F0799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705" cy="344764"/>
          </a:xfrm>
        </p:spPr>
        <p:txBody>
          <a:bodyPr/>
          <a:lstStyle/>
          <a:p>
            <a:pPr defTabSz="342900">
              <a:spcAft>
                <a:spcPts val="300"/>
              </a:spcAft>
              <a:defRPr/>
            </a:pP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Parfait ! Voici l’organisation du tube digestif chez l’Homme. </a:t>
            </a:r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Ce qui nous intéresse dans </a:t>
            </a: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cette séance est l’intestin grêle.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D67026F-25AF-A738-EA32-B51E04ABD61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706546"/>
            <a:ext cx="10529705" cy="268287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Inviter les élèves à passer au tableau. 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8C0A4361-A46D-CF38-4203-900631BBE42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72" y="201859"/>
            <a:ext cx="648055" cy="64805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ED3057E3-D966-70ED-2546-40E4CFD2DD91}"/>
              </a:ext>
            </a:extLst>
          </p:cNvPr>
          <p:cNvSpPr txBox="1"/>
          <p:nvPr/>
        </p:nvSpPr>
        <p:spPr>
          <a:xfrm>
            <a:off x="1078776" y="4297176"/>
            <a:ext cx="18871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noProof="0" dirty="0">
                <a:solidFill>
                  <a:srgbClr val="FF0000"/>
                </a:solidFill>
                <a:latin typeface="Calibri" panose="020F0502020204030204"/>
              </a:rPr>
              <a:t>Intestin grêle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A74D840-F88A-7BD7-68A7-5476047BD52C}"/>
              </a:ext>
            </a:extLst>
          </p:cNvPr>
          <p:cNvSpPr txBox="1"/>
          <p:nvPr/>
        </p:nvSpPr>
        <p:spPr>
          <a:xfrm>
            <a:off x="2139089" y="2533919"/>
            <a:ext cx="904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noProof="0" dirty="0">
                <a:solidFill>
                  <a:srgbClr val="FF0000"/>
                </a:solidFill>
                <a:latin typeface="Calibri" panose="020F0502020204030204"/>
              </a:rPr>
              <a:t>Foie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5DCD4C6-A261-E3D1-7245-01F8286CCAF0}"/>
              </a:ext>
            </a:extLst>
          </p:cNvPr>
          <p:cNvSpPr txBox="1"/>
          <p:nvPr/>
        </p:nvSpPr>
        <p:spPr>
          <a:xfrm>
            <a:off x="8192593" y="2504736"/>
            <a:ext cx="1425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noProof="0" dirty="0">
                <a:solidFill>
                  <a:srgbClr val="FF0000"/>
                </a:solidFill>
                <a:latin typeface="Calibri" panose="020F0502020204030204"/>
              </a:rPr>
              <a:t>Estomac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4B7934E-4ACA-DBF2-CEBC-B90A3AC6BC01}"/>
              </a:ext>
            </a:extLst>
          </p:cNvPr>
          <p:cNvSpPr txBox="1"/>
          <p:nvPr/>
        </p:nvSpPr>
        <p:spPr>
          <a:xfrm>
            <a:off x="8164599" y="3203448"/>
            <a:ext cx="15410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noProof="0" dirty="0">
                <a:solidFill>
                  <a:srgbClr val="FF0000"/>
                </a:solidFill>
                <a:latin typeface="Calibri" panose="020F0502020204030204"/>
              </a:rPr>
              <a:t>Pancréas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1048FF9-6516-C9D6-BF77-71823D6C9F4E}"/>
              </a:ext>
            </a:extLst>
          </p:cNvPr>
          <p:cNvSpPr txBox="1"/>
          <p:nvPr/>
        </p:nvSpPr>
        <p:spPr>
          <a:xfrm>
            <a:off x="8127275" y="3858120"/>
            <a:ext cx="26094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noProof="0" dirty="0">
                <a:solidFill>
                  <a:srgbClr val="FF0000"/>
                </a:solidFill>
                <a:latin typeface="Calibri" panose="020F0502020204030204"/>
              </a:rPr>
              <a:t>Gros intestin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B638777-5415-8CF4-F2FE-A490CBD841E9}"/>
              </a:ext>
            </a:extLst>
          </p:cNvPr>
          <p:cNvSpPr txBox="1"/>
          <p:nvPr/>
        </p:nvSpPr>
        <p:spPr>
          <a:xfrm>
            <a:off x="875335" y="1199594"/>
            <a:ext cx="7361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800" b="1" dirty="0">
                <a:solidFill>
                  <a:srgbClr val="002060"/>
                </a:solidFill>
                <a:latin typeface="Calibri" panose="020F0502020204030204"/>
                <a:cs typeface="Arial"/>
                <a:sym typeface="Arial"/>
              </a:rPr>
              <a:t>L</a:t>
            </a:r>
            <a:r>
              <a:rPr lang="fr-FR" sz="2400" b="1" dirty="0">
                <a:solidFill>
                  <a:srgbClr val="000000"/>
                </a:solidFill>
                <a:latin typeface="Calibri" panose="020F0502020204030204"/>
                <a:cs typeface="Arial"/>
                <a:sym typeface="Arial"/>
              </a:rPr>
              <a:t>a légende du schéma ci-dessous</a:t>
            </a:r>
            <a:r>
              <a:rPr lang="fr-FR" sz="2400" b="1" dirty="0">
                <a:solidFill>
                  <a:srgbClr val="000000"/>
                </a:solidFill>
                <a:latin typeface="Calibri" panose="020F0502020204030204"/>
                <a:cs typeface="Arial"/>
              </a:rPr>
              <a:t>: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F6E0DD3C-38EE-EF9A-F0B4-6B8225ADE9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31093" y="1658086"/>
            <a:ext cx="3267234" cy="4585346"/>
          </a:xfrm>
          <a:prstGeom prst="rect">
            <a:avLst/>
          </a:prstGeom>
        </p:spPr>
      </p:pic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B39A6CDD-91F0-A34D-8FF7-C787FDEED28D}"/>
              </a:ext>
            </a:extLst>
          </p:cNvPr>
          <p:cNvCxnSpPr/>
          <p:nvPr/>
        </p:nvCxnSpPr>
        <p:spPr>
          <a:xfrm flipH="1">
            <a:off x="6698226" y="4185920"/>
            <a:ext cx="1091045" cy="0"/>
          </a:xfrm>
          <a:prstGeom prst="straightConnector1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BABD6AF8-4625-ACCB-133B-041BDA759E55}"/>
              </a:ext>
            </a:extLst>
          </p:cNvPr>
          <p:cNvCxnSpPr>
            <a:cxnSpLocks/>
          </p:cNvCxnSpPr>
          <p:nvPr/>
        </p:nvCxnSpPr>
        <p:spPr>
          <a:xfrm flipH="1">
            <a:off x="5721480" y="3500120"/>
            <a:ext cx="2067791" cy="0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9FA0CCDD-340B-D41C-7931-D4A6538FCE17}"/>
              </a:ext>
            </a:extLst>
          </p:cNvPr>
          <p:cNvCxnSpPr/>
          <p:nvPr/>
        </p:nvCxnSpPr>
        <p:spPr>
          <a:xfrm>
            <a:off x="3082189" y="2824711"/>
            <a:ext cx="1735282" cy="0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ADF312F1-66F1-B6B9-AAA6-7A9B444C9F93}"/>
              </a:ext>
            </a:extLst>
          </p:cNvPr>
          <p:cNvCxnSpPr>
            <a:cxnSpLocks/>
          </p:cNvCxnSpPr>
          <p:nvPr/>
        </p:nvCxnSpPr>
        <p:spPr>
          <a:xfrm>
            <a:off x="3082189" y="4544859"/>
            <a:ext cx="2379519" cy="25525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5A156D24-464A-F459-0714-18AE1CEC1485}"/>
              </a:ext>
            </a:extLst>
          </p:cNvPr>
          <p:cNvCxnSpPr>
            <a:cxnSpLocks/>
          </p:cNvCxnSpPr>
          <p:nvPr/>
        </p:nvCxnSpPr>
        <p:spPr>
          <a:xfrm flipH="1">
            <a:off x="5764710" y="2167713"/>
            <a:ext cx="2067791" cy="0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3F9A8CCF-C4F6-5422-DFDD-1F2D2AE281BE}"/>
              </a:ext>
            </a:extLst>
          </p:cNvPr>
          <p:cNvCxnSpPr>
            <a:cxnSpLocks/>
          </p:cNvCxnSpPr>
          <p:nvPr/>
        </p:nvCxnSpPr>
        <p:spPr>
          <a:xfrm flipH="1">
            <a:off x="6365717" y="2824711"/>
            <a:ext cx="1558636" cy="0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BD60A4BE-8555-F39C-D7E1-BF741A5339EF}"/>
              </a:ext>
            </a:extLst>
          </p:cNvPr>
          <p:cNvSpPr txBox="1"/>
          <p:nvPr/>
        </p:nvSpPr>
        <p:spPr>
          <a:xfrm>
            <a:off x="7924353" y="1918470"/>
            <a:ext cx="2067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noProof="0" dirty="0">
                <a:solidFill>
                  <a:prstClr val="black"/>
                </a:solidFill>
                <a:latin typeface="Calibri" panose="020F0502020204030204"/>
              </a:rPr>
              <a:t>Œsophage</a:t>
            </a:r>
            <a:r>
              <a:rPr lang="fr-FR" noProof="0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89E99819-09D5-F082-6B9C-3305AEEEDA2F}"/>
              </a:ext>
            </a:extLst>
          </p:cNvPr>
          <p:cNvSpPr txBox="1"/>
          <p:nvPr/>
        </p:nvSpPr>
        <p:spPr>
          <a:xfrm>
            <a:off x="2787242" y="4299130"/>
            <a:ext cx="394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b="1" noProof="0" dirty="0">
                <a:solidFill>
                  <a:srgbClr val="FF0000"/>
                </a:solidFill>
                <a:latin typeface="Calibri" panose="020F0502020204030204"/>
              </a:rPr>
              <a:t>5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1BAD12A1-D4C2-0632-E4C8-B4C7517F6551}"/>
              </a:ext>
            </a:extLst>
          </p:cNvPr>
          <p:cNvSpPr txBox="1"/>
          <p:nvPr/>
        </p:nvSpPr>
        <p:spPr>
          <a:xfrm>
            <a:off x="2771193" y="2514067"/>
            <a:ext cx="426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b="1" noProof="0" dirty="0">
                <a:solidFill>
                  <a:srgbClr val="FF0000"/>
                </a:solidFill>
                <a:latin typeface="Calibri" panose="020F0502020204030204"/>
              </a:rPr>
              <a:t>1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52E0C4F9-7CAF-2E30-27C4-A0053305D594}"/>
              </a:ext>
            </a:extLst>
          </p:cNvPr>
          <p:cNvSpPr txBox="1"/>
          <p:nvPr/>
        </p:nvSpPr>
        <p:spPr>
          <a:xfrm>
            <a:off x="7903342" y="2504736"/>
            <a:ext cx="426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b="1" noProof="0" dirty="0">
                <a:solidFill>
                  <a:srgbClr val="FF0000"/>
                </a:solidFill>
                <a:latin typeface="Calibri" panose="020F0502020204030204"/>
              </a:rPr>
              <a:t>2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6E4891CD-A31D-CC99-02A8-C5D3BA43BDF8}"/>
              </a:ext>
            </a:extLst>
          </p:cNvPr>
          <p:cNvSpPr txBox="1"/>
          <p:nvPr/>
        </p:nvSpPr>
        <p:spPr>
          <a:xfrm>
            <a:off x="7903342" y="3198167"/>
            <a:ext cx="426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b="1" noProof="0" dirty="0">
                <a:solidFill>
                  <a:srgbClr val="FF0000"/>
                </a:solidFill>
                <a:latin typeface="Calibri" panose="020F0502020204030204"/>
              </a:rPr>
              <a:t>3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5408A2CE-6020-DBC1-F5F6-7FEB538B1942}"/>
              </a:ext>
            </a:extLst>
          </p:cNvPr>
          <p:cNvSpPr txBox="1"/>
          <p:nvPr/>
        </p:nvSpPr>
        <p:spPr>
          <a:xfrm>
            <a:off x="7903342" y="3837465"/>
            <a:ext cx="426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b="1" noProof="0" dirty="0">
                <a:solidFill>
                  <a:srgbClr val="FF0000"/>
                </a:solidFill>
                <a:latin typeface="Calibri" panose="020F0502020204030204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6956459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64607"/>
            <a:ext cx="10529279" cy="267549"/>
          </a:xfrm>
        </p:spPr>
        <p:txBody>
          <a:bodyPr/>
          <a:lstStyle/>
          <a:p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Vous devez vous rappeler aussi du résultat de la digestion au niveau de l’intestin grêle. Répondez à la question ci-dessous.</a:t>
            </a:r>
            <a:endParaRPr lang="fr-FR" sz="1800" noProof="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705662"/>
            <a:ext cx="10529705" cy="268287"/>
          </a:xfrm>
        </p:spPr>
        <p:txBody>
          <a:bodyPr/>
          <a:lstStyle/>
          <a:p>
            <a:r>
              <a:rPr lang="fr-FR" sz="11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leurs ardoises, les élèves écrivent chaque numéro avec la lettre correspondante et l’</a:t>
            </a:r>
            <a:r>
              <a:rPr lang="fr-FR" sz="1100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ensignant.e</a:t>
            </a:r>
            <a:r>
              <a:rPr lang="fr-FR" sz="11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répondre oralement.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2DEAA3CC-87F4-16B2-CDA9-5C8FE88A0C4B}"/>
              </a:ext>
            </a:extLst>
          </p:cNvPr>
          <p:cNvSpPr txBox="1"/>
          <p:nvPr/>
        </p:nvSpPr>
        <p:spPr>
          <a:xfrm>
            <a:off x="1403563" y="1882141"/>
            <a:ext cx="88132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solidFill>
                  <a:srgbClr val="0852A4"/>
                </a:solidFill>
                <a:latin typeface="Calibri" panose="020F0502020204030204"/>
              </a:rPr>
              <a:t>Le résultat de la digestion au niveau de l’intestin grêle est :  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2177EDD3-8AEE-C34F-CCE9-BB5D9644F252}"/>
              </a:ext>
            </a:extLst>
          </p:cNvPr>
          <p:cNvSpPr/>
          <p:nvPr/>
        </p:nvSpPr>
        <p:spPr>
          <a:xfrm>
            <a:off x="778058" y="1245027"/>
            <a:ext cx="7752460" cy="51077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2- Choisissez la bonne réponse :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1DF177F4-5164-79F2-7E61-2E396AEBC63D}"/>
              </a:ext>
            </a:extLst>
          </p:cNvPr>
          <p:cNvGrpSpPr/>
          <p:nvPr/>
        </p:nvGrpSpPr>
        <p:grpSpPr>
          <a:xfrm>
            <a:off x="2445175" y="2783167"/>
            <a:ext cx="4506131" cy="523828"/>
            <a:chOff x="7931514" y="2581843"/>
            <a:chExt cx="4506131" cy="523828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2F945637-4ED4-66EE-89B5-6354B6AD63C5}"/>
                </a:ext>
              </a:extLst>
            </p:cNvPr>
            <p:cNvSpPr/>
            <p:nvPr/>
          </p:nvSpPr>
          <p:spPr>
            <a:xfrm>
              <a:off x="8369183" y="2594893"/>
              <a:ext cx="4068462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Bol alimentaire 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A2D01CC5-8688-9AA2-5C55-D7C88C618963}"/>
                </a:ext>
              </a:extLst>
            </p:cNvPr>
            <p:cNvSpPr/>
            <p:nvPr/>
          </p:nvSpPr>
          <p:spPr>
            <a:xfrm>
              <a:off x="7931514" y="258184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a</a:t>
              </a: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5B62130B-CC3E-B3A1-6CE3-E69FC13F1602}"/>
              </a:ext>
            </a:extLst>
          </p:cNvPr>
          <p:cNvGrpSpPr/>
          <p:nvPr/>
        </p:nvGrpSpPr>
        <p:grpSpPr>
          <a:xfrm>
            <a:off x="2445175" y="3900153"/>
            <a:ext cx="4506131" cy="523828"/>
            <a:chOff x="7931514" y="2581843"/>
            <a:chExt cx="4506131" cy="523828"/>
          </a:xfrm>
        </p:grpSpPr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D5CF22F6-36CA-831D-E7D4-5AD443016737}"/>
                </a:ext>
              </a:extLst>
            </p:cNvPr>
            <p:cNvSpPr/>
            <p:nvPr/>
          </p:nvSpPr>
          <p:spPr>
            <a:xfrm>
              <a:off x="8369183" y="2594893"/>
              <a:ext cx="4068462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Chyme</a:t>
              </a: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FCB16A31-E0C6-2882-0631-8D93D57C7EA1}"/>
                </a:ext>
              </a:extLst>
            </p:cNvPr>
            <p:cNvSpPr/>
            <p:nvPr/>
          </p:nvSpPr>
          <p:spPr>
            <a:xfrm>
              <a:off x="7931514" y="258184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b</a:t>
              </a: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9AE4BA1C-C722-CBA1-7D19-F5820EE65310}"/>
              </a:ext>
            </a:extLst>
          </p:cNvPr>
          <p:cNvGrpSpPr/>
          <p:nvPr/>
        </p:nvGrpSpPr>
        <p:grpSpPr>
          <a:xfrm>
            <a:off x="2445175" y="5017139"/>
            <a:ext cx="4506131" cy="523828"/>
            <a:chOff x="7931514" y="2581843"/>
            <a:chExt cx="4506131" cy="523828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21FAA38-5E2F-84BA-8819-D7C1843A2F04}"/>
                </a:ext>
              </a:extLst>
            </p:cNvPr>
            <p:cNvSpPr/>
            <p:nvPr/>
          </p:nvSpPr>
          <p:spPr>
            <a:xfrm>
              <a:off x="8369183" y="2594893"/>
              <a:ext cx="4068462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Nutriments</a:t>
              </a: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DADE4958-EB74-2628-6D9E-3BD20599C693}"/>
                </a:ext>
              </a:extLst>
            </p:cNvPr>
            <p:cNvSpPr/>
            <p:nvPr/>
          </p:nvSpPr>
          <p:spPr>
            <a:xfrm>
              <a:off x="7931514" y="258184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05202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defRPr/>
            </a:pP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Parfait ! Les nutriments sont les résultats de la digestion des aliments.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sz="11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Expliquer la réponse.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C9E329-8AF9-14F4-D065-E8A83A272BF5}"/>
              </a:ext>
            </a:extLst>
          </p:cNvPr>
          <p:cNvSpPr txBox="1"/>
          <p:nvPr/>
        </p:nvSpPr>
        <p:spPr>
          <a:xfrm>
            <a:off x="1403563" y="1882141"/>
            <a:ext cx="88132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solidFill>
                  <a:srgbClr val="0852A4"/>
                </a:solidFill>
                <a:latin typeface="Calibri" panose="020F0502020204030204"/>
              </a:rPr>
              <a:t>Le résultat de la digestion au niveau de l’intestin grêle est :  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7106F18F-3C1C-9671-8828-186996AA92FF}"/>
              </a:ext>
            </a:extLst>
          </p:cNvPr>
          <p:cNvGrpSpPr/>
          <p:nvPr/>
        </p:nvGrpSpPr>
        <p:grpSpPr>
          <a:xfrm>
            <a:off x="2445175" y="2783167"/>
            <a:ext cx="4506131" cy="523828"/>
            <a:chOff x="7931514" y="2581843"/>
            <a:chExt cx="4506131" cy="523828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2D421140-62F2-2FA6-9A28-295F40F78288}"/>
                </a:ext>
              </a:extLst>
            </p:cNvPr>
            <p:cNvSpPr/>
            <p:nvPr/>
          </p:nvSpPr>
          <p:spPr>
            <a:xfrm>
              <a:off x="8369183" y="2594893"/>
              <a:ext cx="4068462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Bol alimentaire 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5BF9CF46-9A8C-6957-5100-9F2FF4E6BD26}"/>
                </a:ext>
              </a:extLst>
            </p:cNvPr>
            <p:cNvSpPr/>
            <p:nvPr/>
          </p:nvSpPr>
          <p:spPr>
            <a:xfrm>
              <a:off x="7931514" y="258184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a</a:t>
              </a: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20C97E7A-7181-29B9-0EA4-77B151B5E4CA}"/>
              </a:ext>
            </a:extLst>
          </p:cNvPr>
          <p:cNvGrpSpPr/>
          <p:nvPr/>
        </p:nvGrpSpPr>
        <p:grpSpPr>
          <a:xfrm>
            <a:off x="2445175" y="3900153"/>
            <a:ext cx="4506131" cy="523828"/>
            <a:chOff x="7931514" y="2581843"/>
            <a:chExt cx="4506131" cy="523828"/>
          </a:xfrm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4DDB8E9C-ADFC-F96D-25D8-0C00140E5729}"/>
                </a:ext>
              </a:extLst>
            </p:cNvPr>
            <p:cNvSpPr/>
            <p:nvPr/>
          </p:nvSpPr>
          <p:spPr>
            <a:xfrm>
              <a:off x="8369183" y="2594893"/>
              <a:ext cx="4068462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Chyme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48A577FA-B73A-6ACA-7767-D119C2FCAD17}"/>
                </a:ext>
              </a:extLst>
            </p:cNvPr>
            <p:cNvSpPr/>
            <p:nvPr/>
          </p:nvSpPr>
          <p:spPr>
            <a:xfrm>
              <a:off x="7931514" y="258184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b</a:t>
              </a: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126FB23D-88EC-2B81-1F69-D4A06B441E90}"/>
              </a:ext>
            </a:extLst>
          </p:cNvPr>
          <p:cNvGrpSpPr/>
          <p:nvPr/>
        </p:nvGrpSpPr>
        <p:grpSpPr>
          <a:xfrm>
            <a:off x="2445175" y="5017139"/>
            <a:ext cx="4506131" cy="523828"/>
            <a:chOff x="7931514" y="2581843"/>
            <a:chExt cx="4506131" cy="523828"/>
          </a:xfrm>
          <a:solidFill>
            <a:srgbClr val="002060"/>
          </a:solidFill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250CBD5A-52CA-7A2B-4883-84764475E8F0}"/>
                </a:ext>
              </a:extLst>
            </p:cNvPr>
            <p:cNvSpPr/>
            <p:nvPr/>
          </p:nvSpPr>
          <p:spPr>
            <a:xfrm>
              <a:off x="8369183" y="2594893"/>
              <a:ext cx="4068462" cy="510778"/>
            </a:xfrm>
            <a:prstGeom prst="roundRect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/>
                  </a:solidFill>
                  <a:latin typeface="Calibri" panose="020F0502020204030204"/>
                </a:rPr>
                <a:t>Nutriments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CB049AEF-F1A6-9B4F-1886-B71104B438BA}"/>
                </a:ext>
              </a:extLst>
            </p:cNvPr>
            <p:cNvSpPr/>
            <p:nvPr/>
          </p:nvSpPr>
          <p:spPr>
            <a:xfrm>
              <a:off x="7931514" y="2581843"/>
              <a:ext cx="403667" cy="510778"/>
            </a:xfrm>
            <a:prstGeom prst="roundRect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chemeClr val="bg1"/>
                  </a:solidFill>
                  <a:latin typeface="Calibri" panose="020F0502020204030204"/>
                </a:rPr>
                <a:t>c</a:t>
              </a:r>
            </a:p>
          </p:txBody>
        </p:sp>
      </p:grp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82AD08FD-F858-394A-A3B1-5ACBFB9483E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57216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3D5CF-F77C-BF18-BEAB-D8F785A9C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C69E73-E8E1-8C0B-ED05-9ADF9FEDA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59927"/>
            <a:ext cx="10529279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Maintenant,  on doit se rappeler le devenir des résultats de la digestion. Répondez à la question suivante: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8580FE1-DC29-3888-4EEB-B1EF268BB29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Inviter les élèves à passer au tableau pour compléter l’organigramme.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1AAA0D2-7ABE-577F-DDF6-8206F1F46830}"/>
              </a:ext>
            </a:extLst>
          </p:cNvPr>
          <p:cNvSpPr txBox="1"/>
          <p:nvPr/>
        </p:nvSpPr>
        <p:spPr>
          <a:xfrm>
            <a:off x="554293" y="1138624"/>
            <a:ext cx="80410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b="1" dirty="0">
                <a:latin typeface="Calibri" panose="020F0502020204030204"/>
              </a:rPr>
              <a:t>3. Complétez l’organigramme ci-dessous par ce qui convient: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4A019E3B-E456-27A7-79E0-7B78D7814D6F}"/>
              </a:ext>
            </a:extLst>
          </p:cNvPr>
          <p:cNvGrpSpPr/>
          <p:nvPr/>
        </p:nvGrpSpPr>
        <p:grpSpPr>
          <a:xfrm>
            <a:off x="1269829" y="1879512"/>
            <a:ext cx="9545736" cy="4310150"/>
            <a:chOff x="1348714" y="1974715"/>
            <a:chExt cx="9545736" cy="4310150"/>
          </a:xfrm>
        </p:grpSpPr>
        <p:graphicFrame>
          <p:nvGraphicFramePr>
            <p:cNvPr id="3" name="Diagramme 2">
              <a:extLst>
                <a:ext uri="{FF2B5EF4-FFF2-40B4-BE49-F238E27FC236}">
                  <a16:creationId xmlns:a16="http://schemas.microsoft.com/office/drawing/2014/main" id="{36087B7C-C380-3855-03FB-7E92BC6ABB9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068295783"/>
                </p:ext>
              </p:extLst>
            </p:nvPr>
          </p:nvGraphicFramePr>
          <p:xfrm>
            <a:off x="1348714" y="1974715"/>
            <a:ext cx="9545736" cy="277072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0DAF9E2B-C04C-D487-108E-6EFA8865D383}"/>
                </a:ext>
              </a:extLst>
            </p:cNvPr>
            <p:cNvSpPr txBox="1"/>
            <p:nvPr/>
          </p:nvSpPr>
          <p:spPr>
            <a:xfrm>
              <a:off x="1400782" y="5330758"/>
              <a:ext cx="215954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Passent dans le sang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A846A8C5-341F-F157-B801-2941971411A9}"/>
                </a:ext>
              </a:extLst>
            </p:cNvPr>
            <p:cNvSpPr txBox="1"/>
            <p:nvPr/>
          </p:nvSpPr>
          <p:spPr>
            <a:xfrm>
              <a:off x="7749702" y="5327514"/>
              <a:ext cx="21800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……………………………..…………</a:t>
              </a:r>
            </a:p>
          </p:txBody>
        </p:sp>
        <p:sp>
          <p:nvSpPr>
            <p:cNvPr id="7" name="Flèche : bas 6">
              <a:extLst>
                <a:ext uri="{FF2B5EF4-FFF2-40B4-BE49-F238E27FC236}">
                  <a16:creationId xmlns:a16="http://schemas.microsoft.com/office/drawing/2014/main" id="{DBDC030F-DADF-C5CC-571E-BE2E97ADED58}"/>
                </a:ext>
              </a:extLst>
            </p:cNvPr>
            <p:cNvSpPr/>
            <p:nvPr/>
          </p:nvSpPr>
          <p:spPr>
            <a:xfrm>
              <a:off x="2324911" y="4747098"/>
              <a:ext cx="223736" cy="651753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Flèche : bas 7">
              <a:extLst>
                <a:ext uri="{FF2B5EF4-FFF2-40B4-BE49-F238E27FC236}">
                  <a16:creationId xmlns:a16="http://schemas.microsoft.com/office/drawing/2014/main" id="{D488F60E-0F9A-610B-3363-2F3E1ADD8B30}"/>
                </a:ext>
              </a:extLst>
            </p:cNvPr>
            <p:cNvSpPr/>
            <p:nvPr/>
          </p:nvSpPr>
          <p:spPr>
            <a:xfrm>
              <a:off x="8780835" y="4763311"/>
              <a:ext cx="223736" cy="651753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3" name="Picture 1">
            <a:extLst>
              <a:ext uri="{FF2B5EF4-FFF2-40B4-BE49-F238E27FC236}">
                <a16:creationId xmlns:a16="http://schemas.microsoft.com/office/drawing/2014/main" id="{D1C6C536-688C-0BC7-86C6-58C2F80BCE7E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72" y="201859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1941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E08BF-3872-D0EA-BEDB-C453688E8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8B195027-F97B-97CE-4A78-F85E2F89372A}"/>
              </a:ext>
            </a:extLst>
          </p:cNvPr>
          <p:cNvGrpSpPr/>
          <p:nvPr/>
        </p:nvGrpSpPr>
        <p:grpSpPr>
          <a:xfrm>
            <a:off x="1269829" y="1879512"/>
            <a:ext cx="9545736" cy="4310150"/>
            <a:chOff x="1348714" y="1974715"/>
            <a:chExt cx="9545736" cy="4310150"/>
          </a:xfrm>
        </p:grpSpPr>
        <p:graphicFrame>
          <p:nvGraphicFramePr>
            <p:cNvPr id="12" name="Diagramme 11">
              <a:extLst>
                <a:ext uri="{FF2B5EF4-FFF2-40B4-BE49-F238E27FC236}">
                  <a16:creationId xmlns:a16="http://schemas.microsoft.com/office/drawing/2014/main" id="{D42EBD30-7A18-3FBF-37AC-9FC34F3B57A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318209801"/>
                </p:ext>
              </p:extLst>
            </p:nvPr>
          </p:nvGraphicFramePr>
          <p:xfrm>
            <a:off x="1348714" y="1974715"/>
            <a:ext cx="9545736" cy="277072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9B19FB94-283D-FC35-F0A2-E821C2FDC741}"/>
                </a:ext>
              </a:extLst>
            </p:cNvPr>
            <p:cNvSpPr txBox="1"/>
            <p:nvPr/>
          </p:nvSpPr>
          <p:spPr>
            <a:xfrm>
              <a:off x="1400782" y="5330758"/>
              <a:ext cx="215954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Passent dans le sang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9DD8CC11-3BD8-8929-C4A6-C77623095AC5}"/>
                </a:ext>
              </a:extLst>
            </p:cNvPr>
            <p:cNvSpPr txBox="1"/>
            <p:nvPr/>
          </p:nvSpPr>
          <p:spPr>
            <a:xfrm>
              <a:off x="7749702" y="5327514"/>
              <a:ext cx="21800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……………………………..…………</a:t>
              </a:r>
            </a:p>
          </p:txBody>
        </p:sp>
        <p:sp>
          <p:nvSpPr>
            <p:cNvPr id="15" name="Flèche : bas 14">
              <a:extLst>
                <a:ext uri="{FF2B5EF4-FFF2-40B4-BE49-F238E27FC236}">
                  <a16:creationId xmlns:a16="http://schemas.microsoft.com/office/drawing/2014/main" id="{FA05DEEB-D375-5614-B81F-B4868A874754}"/>
                </a:ext>
              </a:extLst>
            </p:cNvPr>
            <p:cNvSpPr/>
            <p:nvPr/>
          </p:nvSpPr>
          <p:spPr>
            <a:xfrm>
              <a:off x="2324911" y="4747098"/>
              <a:ext cx="223736" cy="651753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Flèche : bas 15">
              <a:extLst>
                <a:ext uri="{FF2B5EF4-FFF2-40B4-BE49-F238E27FC236}">
                  <a16:creationId xmlns:a16="http://schemas.microsoft.com/office/drawing/2014/main" id="{8439F8B0-F0A7-0A47-8649-D7A797A40BAA}"/>
                </a:ext>
              </a:extLst>
            </p:cNvPr>
            <p:cNvSpPr/>
            <p:nvPr/>
          </p:nvSpPr>
          <p:spPr>
            <a:xfrm>
              <a:off x="8780835" y="4763311"/>
              <a:ext cx="223736" cy="651753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B7F04B70-194E-3427-5BF9-DDA939270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360" y="330302"/>
            <a:ext cx="10476403" cy="251326"/>
          </a:xfrm>
        </p:spPr>
        <p:txBody>
          <a:bodyPr/>
          <a:lstStyle/>
          <a:p>
            <a:pPr defTabSz="342900">
              <a:spcAft>
                <a:spcPts val="300"/>
              </a:spcAft>
              <a:defRPr/>
            </a:pPr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Parfait !</a:t>
            </a: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Les </a:t>
            </a:r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nutriments résultant de la digestion </a:t>
            </a: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passent dans le sang ; les aliments non digérés sont rejetés à l’extérieur.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01C212B9-FD4E-DE24-062B-DCE6B19EA287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72" y="201859"/>
            <a:ext cx="648055" cy="64805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1731040-6AA0-9546-A190-C9EFB3C80614}"/>
              </a:ext>
            </a:extLst>
          </p:cNvPr>
          <p:cNvSpPr txBox="1"/>
          <p:nvPr/>
        </p:nvSpPr>
        <p:spPr>
          <a:xfrm>
            <a:off x="7773458" y="5174949"/>
            <a:ext cx="21800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Rejetés à l’extérieur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E608282-5002-D152-E90A-3A4D4900F0B3}"/>
              </a:ext>
            </a:extLst>
          </p:cNvPr>
          <p:cNvSpPr txBox="1"/>
          <p:nvPr/>
        </p:nvSpPr>
        <p:spPr>
          <a:xfrm>
            <a:off x="1660651" y="3949934"/>
            <a:ext cx="2071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Nutriments</a:t>
            </a:r>
            <a:endParaRPr lang="fr-F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18C09EC0-6EA4-03C5-F13A-96AFEBE6BF6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7875" y="668338"/>
            <a:ext cx="10529888" cy="268287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Demander aux élèves de justifier leurs réponses</a:t>
            </a:r>
          </a:p>
        </p:txBody>
      </p:sp>
    </p:spTree>
    <p:extLst>
      <p:ext uri="{BB962C8B-B14F-4D97-AF65-F5344CB8AC3E}">
        <p14:creationId xmlns:p14="http://schemas.microsoft.com/office/powerpoint/2010/main" val="17799805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5 min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360160" y="2194560"/>
            <a:ext cx="3962400" cy="1920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/>
              <a:t>Activité préparatoire</a:t>
            </a:r>
          </a:p>
        </p:txBody>
      </p:sp>
    </p:spTree>
    <p:extLst>
      <p:ext uri="{BB962C8B-B14F-4D97-AF65-F5344CB8AC3E}">
        <p14:creationId xmlns:p14="http://schemas.microsoft.com/office/powerpoint/2010/main" val="6808568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9E3E6-DE56-4F1F-B50A-8F6C67E29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F52844-418B-BD0B-8C9F-A980F4AF4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68740"/>
            <a:ext cx="10972955" cy="387224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Observez l’image. </a:t>
            </a:r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</a:t>
            </a:r>
            <a:r>
              <a:rPr lang="fr-FR" sz="1800" noProof="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lle</a:t>
            </a: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montre une représentation schématique de la paroi interne de l’intestin grêle. Cette paroi est formée de structures en forme de doigts appelées des villosités.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7297BC8-7106-468E-134A-39A09A89B6A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667201"/>
            <a:ext cx="10529705" cy="268287"/>
          </a:xfrm>
        </p:spPr>
        <p:txBody>
          <a:bodyPr/>
          <a:lstStyle/>
          <a:p>
            <a:r>
              <a:rPr lang="fr-FR" sz="14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Cette image permet d’introduire la notion de villosité  et sa fonction d’absorption intestinale.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BB85D6-F2D1-83BE-9C91-77F9CF9299E8}"/>
              </a:ext>
            </a:extLst>
          </p:cNvPr>
          <p:cNvSpPr/>
          <p:nvPr/>
        </p:nvSpPr>
        <p:spPr>
          <a:xfrm>
            <a:off x="1050587" y="5311302"/>
            <a:ext cx="1643975" cy="505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97B9FCA-EEED-DA4B-492B-DC839CE8D6D6}"/>
              </a:ext>
            </a:extLst>
          </p:cNvPr>
          <p:cNvSpPr txBox="1"/>
          <p:nvPr/>
        </p:nvSpPr>
        <p:spPr>
          <a:xfrm>
            <a:off x="2524329" y="5635153"/>
            <a:ext cx="71401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A votre avis, à quoi pourrait servir les villosités de la paroi interne de l’intestin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308CDAD0-8BD7-9B30-425B-6A1D169689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6435" y="1021403"/>
            <a:ext cx="4075890" cy="387161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598BD106-583E-1A70-1221-E4DBE3235D9D}"/>
              </a:ext>
            </a:extLst>
          </p:cNvPr>
          <p:cNvSpPr txBox="1"/>
          <p:nvPr/>
        </p:nvSpPr>
        <p:spPr>
          <a:xfrm>
            <a:off x="908520" y="2303870"/>
            <a:ext cx="1488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Villosités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F7B4669A-D601-2854-A77E-50E8AC6848FA}"/>
              </a:ext>
            </a:extLst>
          </p:cNvPr>
          <p:cNvGrpSpPr/>
          <p:nvPr/>
        </p:nvGrpSpPr>
        <p:grpSpPr>
          <a:xfrm>
            <a:off x="2256817" y="1921861"/>
            <a:ext cx="2150218" cy="1270514"/>
            <a:chOff x="2256817" y="1921861"/>
            <a:chExt cx="2150218" cy="1270514"/>
          </a:xfrm>
        </p:grpSpPr>
        <p:cxnSp>
          <p:nvCxnSpPr>
            <p:cNvPr id="17" name="Connecteur droit avec flèche 16">
              <a:extLst>
                <a:ext uri="{FF2B5EF4-FFF2-40B4-BE49-F238E27FC236}">
                  <a16:creationId xmlns:a16="http://schemas.microsoft.com/office/drawing/2014/main" id="{2B7092EE-3D98-FA56-E26A-6E982F0AFE4E}"/>
                </a:ext>
              </a:extLst>
            </p:cNvPr>
            <p:cNvCxnSpPr>
              <a:cxnSpLocks/>
            </p:cNvCxnSpPr>
            <p:nvPr/>
          </p:nvCxnSpPr>
          <p:spPr>
            <a:xfrm>
              <a:off x="3139116" y="2540621"/>
              <a:ext cx="1177047" cy="65175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avec flèche 7">
              <a:extLst>
                <a:ext uri="{FF2B5EF4-FFF2-40B4-BE49-F238E27FC236}">
                  <a16:creationId xmlns:a16="http://schemas.microsoft.com/office/drawing/2014/main" id="{E6F88E5B-DC44-06C7-9AA9-917BCB70F2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52167" y="1921861"/>
              <a:ext cx="1254868" cy="612842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avec flèche 12">
              <a:extLst>
                <a:ext uri="{FF2B5EF4-FFF2-40B4-BE49-F238E27FC236}">
                  <a16:creationId xmlns:a16="http://schemas.microsoft.com/office/drawing/2014/main" id="{D910FB69-3D8A-0075-9C51-62D4085BC9B5}"/>
                </a:ext>
              </a:extLst>
            </p:cNvPr>
            <p:cNvCxnSpPr>
              <a:cxnSpLocks/>
            </p:cNvCxnSpPr>
            <p:nvPr/>
          </p:nvCxnSpPr>
          <p:spPr>
            <a:xfrm>
              <a:off x="2256817" y="2538919"/>
              <a:ext cx="914400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ZoneTexte 22">
            <a:extLst>
              <a:ext uri="{FF2B5EF4-FFF2-40B4-BE49-F238E27FC236}">
                <a16:creationId xmlns:a16="http://schemas.microsoft.com/office/drawing/2014/main" id="{FBEB81AF-C810-7DBF-16D1-AF6039C017CD}"/>
              </a:ext>
            </a:extLst>
          </p:cNvPr>
          <p:cNvSpPr txBox="1"/>
          <p:nvPr/>
        </p:nvSpPr>
        <p:spPr>
          <a:xfrm>
            <a:off x="4034598" y="4896835"/>
            <a:ext cx="4097727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>
                <a:lumMod val="75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Illustration d’une coupe au niveau de l’intestin grêle</a:t>
            </a:r>
          </a:p>
        </p:txBody>
      </p:sp>
    </p:spTree>
    <p:extLst>
      <p:ext uri="{BB962C8B-B14F-4D97-AF65-F5344CB8AC3E}">
        <p14:creationId xmlns:p14="http://schemas.microsoft.com/office/powerpoint/2010/main" val="6891335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1 min</a:t>
            </a:r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E9C3F-3FB2-5908-1D32-43442AB49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70588"/>
            <a:ext cx="10529279" cy="520477"/>
          </a:xfrm>
        </p:spPr>
        <p:txBody>
          <a:bodyPr/>
          <a:lstStyle/>
          <a:p>
            <a:r>
              <a:rPr lang="fr-FR" sz="1800" noProof="0" dirty="0"/>
              <a:t>A la fin de cette séance, vous serez capables de :</a:t>
            </a:r>
            <a:br>
              <a:rPr lang="fr-FR" sz="1800" spc="-50" noProof="0" dirty="0"/>
            </a:br>
            <a:endParaRPr lang="fr-FR" sz="1800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6DD65C-B6D1-7DD2-8728-E8C4210B83F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68226" y="776493"/>
            <a:ext cx="10529705" cy="268287"/>
          </a:xfrm>
        </p:spPr>
        <p:txBody>
          <a:bodyPr/>
          <a:lstStyle/>
          <a:p>
            <a:endParaRPr lang="fr-FR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A158CA-69AB-4D39-679B-48B09F24FD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62427" y="1858244"/>
            <a:ext cx="8609158" cy="819150"/>
          </a:xfrm>
        </p:spPr>
        <p:txBody>
          <a:bodyPr anchor="ctr">
            <a:noAutofit/>
          </a:bodyPr>
          <a:lstStyle/>
          <a:p>
            <a:r>
              <a:rPr lang="fr-FR" sz="2800" b="1" dirty="0">
                <a:solidFill>
                  <a:srgbClr val="106585"/>
                </a:solidFill>
                <a:latin typeface="Calibri"/>
                <a:cs typeface="+mn-cs"/>
                <a:sym typeface="Calibri"/>
              </a:rPr>
              <a:t>Décrire le rôle des villosités dans l'absorption intestinale</a:t>
            </a:r>
          </a:p>
        </p:txBody>
      </p:sp>
    </p:spTree>
    <p:extLst>
      <p:ext uri="{BB962C8B-B14F-4D97-AF65-F5344CB8AC3E}">
        <p14:creationId xmlns:p14="http://schemas.microsoft.com/office/powerpoint/2010/main" val="21420273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BCBA0E-5563-9DFC-E677-627BEC9EC3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3 min</a:t>
            </a:r>
          </a:p>
        </p:txBody>
      </p:sp>
    </p:spTree>
    <p:extLst>
      <p:ext uri="{BB962C8B-B14F-4D97-AF65-F5344CB8AC3E}">
        <p14:creationId xmlns:p14="http://schemas.microsoft.com/office/powerpoint/2010/main" val="7900206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A93EF-3266-8CE4-6400-A761E131E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FD28FD-286A-7AAD-D9C3-879959C8E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commencer nous allons situer la villosité au niveau de l’intestin.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5B2CC136-58B3-1421-C02E-5957FDCF298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B8028A30-E662-8E5E-EE55-0B83802418E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71921" y="648883"/>
            <a:ext cx="10277475" cy="268287"/>
          </a:xfrm>
        </p:spPr>
        <p:txBody>
          <a:bodyPr/>
          <a:lstStyle/>
          <a:p>
            <a:r>
              <a:rPr lang="fr-FR" sz="14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Faire appel à une modélisation qui montre des replis sur une surface. </a:t>
            </a:r>
          </a:p>
          <a:p>
            <a:endParaRPr lang="fr-FR" sz="14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050" name="Picture 2" descr="PPT - L’approvisionnement du sang en glucose PowerPoint Presentation ...">
            <a:extLst>
              <a:ext uri="{FF2B5EF4-FFF2-40B4-BE49-F238E27FC236}">
                <a16:creationId xmlns:a16="http://schemas.microsoft.com/office/drawing/2014/main" id="{24121E74-FF87-A218-54D0-8AECDD8F24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8" t="-2039" r="40106" b="23616"/>
          <a:stretch>
            <a:fillRect/>
          </a:stretch>
        </p:blipFill>
        <p:spPr bwMode="auto">
          <a:xfrm>
            <a:off x="642268" y="2458720"/>
            <a:ext cx="2039972" cy="224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D417146F-484C-27C1-7461-937AA0F5724E}"/>
              </a:ext>
            </a:extLst>
          </p:cNvPr>
          <p:cNvGrpSpPr/>
          <p:nvPr/>
        </p:nvGrpSpPr>
        <p:grpSpPr>
          <a:xfrm>
            <a:off x="6925664" y="1658312"/>
            <a:ext cx="4781468" cy="3662287"/>
            <a:chOff x="2475366" y="482059"/>
            <a:chExt cx="4781468" cy="366228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7E92B9AF-63CC-6089-8825-8376BA972F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14" t="22054" r="23000" b="21371"/>
            <a:stretch>
              <a:fillRect/>
            </a:stretch>
          </p:blipFill>
          <p:spPr>
            <a:xfrm>
              <a:off x="2475366" y="482059"/>
              <a:ext cx="3677055" cy="3662287"/>
            </a:xfrm>
            <a:prstGeom prst="rect">
              <a:avLst/>
            </a:prstGeom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68FEB876-4431-2BE2-5DF8-C1741F475AC8}"/>
                </a:ext>
              </a:extLst>
            </p:cNvPr>
            <p:cNvSpPr txBox="1"/>
            <p:nvPr/>
          </p:nvSpPr>
          <p:spPr>
            <a:xfrm>
              <a:off x="5544766" y="632298"/>
              <a:ext cx="17120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Intestin grêle </a:t>
              </a:r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954C769C-9573-9A44-9A20-58309B62082E}"/>
                </a:ext>
              </a:extLst>
            </p:cNvPr>
            <p:cNvSpPr txBox="1"/>
            <p:nvPr/>
          </p:nvSpPr>
          <p:spPr>
            <a:xfrm>
              <a:off x="5453974" y="1076528"/>
              <a:ext cx="17120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Nutriment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C0D02C40-755E-5931-B30A-2EE8B1C2D883}"/>
                </a:ext>
              </a:extLst>
            </p:cNvPr>
            <p:cNvSpPr txBox="1"/>
            <p:nvPr/>
          </p:nvSpPr>
          <p:spPr>
            <a:xfrm>
              <a:off x="5499369" y="1530486"/>
              <a:ext cx="17120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Paroi interne 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AB25804-532B-5A42-DCBB-859C428A4B10}"/>
                </a:ext>
              </a:extLst>
            </p:cNvPr>
            <p:cNvSpPr txBox="1"/>
            <p:nvPr/>
          </p:nvSpPr>
          <p:spPr>
            <a:xfrm>
              <a:off x="4954620" y="2970178"/>
              <a:ext cx="17120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Villosité</a:t>
              </a:r>
            </a:p>
          </p:txBody>
        </p:sp>
      </p:grpSp>
      <p:pic>
        <p:nvPicPr>
          <p:cNvPr id="14" name="Image 13" descr="Une image contenant barrière de corail, cercle, motif&#10;&#10;Le contenu généré par l’IA peut être incorrect.">
            <a:extLst>
              <a:ext uri="{FF2B5EF4-FFF2-40B4-BE49-F238E27FC236}">
                <a16:creationId xmlns:a16="http://schemas.microsoft.com/office/drawing/2014/main" id="{C378D099-81B7-E4EB-5D98-783D8DBF55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0273" y="2902760"/>
            <a:ext cx="1553647" cy="1866112"/>
          </a:xfrm>
          <a:prstGeom prst="rect">
            <a:avLst/>
          </a:prstGeom>
        </p:spPr>
      </p:pic>
      <p:grpSp>
        <p:nvGrpSpPr>
          <p:cNvPr id="22" name="Groupe 21">
            <a:extLst>
              <a:ext uri="{FF2B5EF4-FFF2-40B4-BE49-F238E27FC236}">
                <a16:creationId xmlns:a16="http://schemas.microsoft.com/office/drawing/2014/main" id="{1A5BD4C4-978C-05C0-14EF-C31F875811C5}"/>
              </a:ext>
            </a:extLst>
          </p:cNvPr>
          <p:cNvGrpSpPr/>
          <p:nvPr/>
        </p:nvGrpSpPr>
        <p:grpSpPr>
          <a:xfrm>
            <a:off x="1534160" y="3391229"/>
            <a:ext cx="3068320" cy="1170611"/>
            <a:chOff x="1290320" y="3289629"/>
            <a:chExt cx="3068320" cy="1170611"/>
          </a:xfrm>
        </p:grpSpPr>
        <p:cxnSp>
          <p:nvCxnSpPr>
            <p:cNvPr id="11" name="Connecteur droit avec flèche 10">
              <a:extLst>
                <a:ext uri="{FF2B5EF4-FFF2-40B4-BE49-F238E27FC236}">
                  <a16:creationId xmlns:a16="http://schemas.microsoft.com/office/drawing/2014/main" id="{2FEF69E8-A0B3-5392-DB43-536DBDA21647}"/>
                </a:ext>
              </a:extLst>
            </p:cNvPr>
            <p:cNvCxnSpPr>
              <a:cxnSpLocks/>
            </p:cNvCxnSpPr>
            <p:nvPr/>
          </p:nvCxnSpPr>
          <p:spPr>
            <a:xfrm>
              <a:off x="1290320" y="3667760"/>
              <a:ext cx="782320" cy="792480"/>
            </a:xfrm>
            <a:prstGeom prst="straightConnector1">
              <a:avLst/>
            </a:prstGeom>
            <a:ln w="57150">
              <a:solidFill>
                <a:srgbClr val="FFFF00"/>
              </a:solidFill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avec flèche 18">
              <a:extLst>
                <a:ext uri="{FF2B5EF4-FFF2-40B4-BE49-F238E27FC236}">
                  <a16:creationId xmlns:a16="http://schemas.microsoft.com/office/drawing/2014/main" id="{82C02D9F-B2B2-2B0D-E5B8-6600F2F175C4}"/>
                </a:ext>
              </a:extLst>
            </p:cNvPr>
            <p:cNvCxnSpPr>
              <a:cxnSpLocks/>
            </p:cNvCxnSpPr>
            <p:nvPr/>
          </p:nvCxnSpPr>
          <p:spPr>
            <a:xfrm>
              <a:off x="1737360" y="4043680"/>
              <a:ext cx="2621280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avec flèche 32">
              <a:extLst>
                <a:ext uri="{FF2B5EF4-FFF2-40B4-BE49-F238E27FC236}">
                  <a16:creationId xmlns:a16="http://schemas.microsoft.com/office/drawing/2014/main" id="{66F5E4EB-1E51-0A65-4D37-F6F88C4B5666}"/>
                </a:ext>
              </a:extLst>
            </p:cNvPr>
            <p:cNvCxnSpPr>
              <a:cxnSpLocks/>
            </p:cNvCxnSpPr>
            <p:nvPr/>
          </p:nvCxnSpPr>
          <p:spPr>
            <a:xfrm>
              <a:off x="3870960" y="3289629"/>
              <a:ext cx="477520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D55B06D4-5EAC-FC43-1854-CAF92AD2C3EC}"/>
              </a:ext>
            </a:extLst>
          </p:cNvPr>
          <p:cNvSpPr txBox="1"/>
          <p:nvPr/>
        </p:nvSpPr>
        <p:spPr>
          <a:xfrm>
            <a:off x="225250" y="5315841"/>
            <a:ext cx="2854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Intestin grêle de la souris 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B03B947C-250E-19D8-3F55-1A6424A21E73}"/>
              </a:ext>
            </a:extLst>
          </p:cNvPr>
          <p:cNvSpPr txBox="1"/>
          <p:nvPr/>
        </p:nvSpPr>
        <p:spPr>
          <a:xfrm>
            <a:off x="3765685" y="5245586"/>
            <a:ext cx="31035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Coupe transversale de l’intestin grêle de la souris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5E39949-1726-AE0D-9B33-78AEE52F5F4F}"/>
              </a:ext>
            </a:extLst>
          </p:cNvPr>
          <p:cNvSpPr txBox="1"/>
          <p:nvPr/>
        </p:nvSpPr>
        <p:spPr>
          <a:xfrm>
            <a:off x="3116525" y="3170854"/>
            <a:ext cx="1130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Villosité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BCD84EC-5684-529A-7C92-FEB4CD342908}"/>
              </a:ext>
            </a:extLst>
          </p:cNvPr>
          <p:cNvSpPr txBox="1"/>
          <p:nvPr/>
        </p:nvSpPr>
        <p:spPr>
          <a:xfrm>
            <a:off x="7554716" y="5213161"/>
            <a:ext cx="37001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Coupe  schématique transversale de l’intestin grêle de la souris </a:t>
            </a:r>
          </a:p>
        </p:txBody>
      </p:sp>
    </p:spTree>
    <p:extLst>
      <p:ext uri="{BB962C8B-B14F-4D97-AF65-F5344CB8AC3E}">
        <p14:creationId xmlns:p14="http://schemas.microsoft.com/office/powerpoint/2010/main" val="27000585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E68BF-07C4-EAF2-1163-68C154449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D33C2C-5B59-AAFD-68CA-1C4E9F316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280193"/>
            <a:ext cx="10277091" cy="461665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Ensuite, </a:t>
            </a:r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on</a:t>
            </a: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met en relation</a:t>
            </a:r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la fonction de la villosité</a:t>
            </a: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avec c</a:t>
            </a: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es caractéristiques. Lorsqu’on observe la villosité au microscope, on remarque sa richesse en capillaires sanguins.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41713EE-0FE9-C786-DBE7-5E0BC75594F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6E7AE81-CDA4-6506-246F-7592D7728A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0" t="18128" r="17493" b="18338"/>
          <a:stretch>
            <a:fillRect/>
          </a:stretch>
        </p:blipFill>
        <p:spPr>
          <a:xfrm>
            <a:off x="6645411" y="1030387"/>
            <a:ext cx="4017523" cy="4076954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D4C83DC7-0AB3-B4BE-EA57-F734D430A3B1}"/>
              </a:ext>
            </a:extLst>
          </p:cNvPr>
          <p:cNvGrpSpPr/>
          <p:nvPr/>
        </p:nvGrpSpPr>
        <p:grpSpPr>
          <a:xfrm>
            <a:off x="3423682" y="2041758"/>
            <a:ext cx="4482068" cy="1480607"/>
            <a:chOff x="623332" y="2794112"/>
            <a:chExt cx="4482068" cy="1480607"/>
          </a:xfrm>
        </p:grpSpPr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4C71F91-FF1F-B5D9-7667-E65A4CAC9A6B}"/>
                </a:ext>
              </a:extLst>
            </p:cNvPr>
            <p:cNvSpPr txBox="1"/>
            <p:nvPr/>
          </p:nvSpPr>
          <p:spPr>
            <a:xfrm>
              <a:off x="623332" y="2794112"/>
              <a:ext cx="27344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Richesse en </a:t>
              </a:r>
              <a:r>
                <a:rPr lang="fr-FR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capillaires</a:t>
              </a:r>
              <a:r>
                <a:rPr lang="fr-FR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sanguins.</a:t>
              </a:r>
            </a:p>
          </p:txBody>
        </p:sp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D16EEB1E-FCE8-FA81-8EAE-12BEE5D59633}"/>
                </a:ext>
              </a:extLst>
            </p:cNvPr>
            <p:cNvGrpSpPr/>
            <p:nvPr/>
          </p:nvGrpSpPr>
          <p:grpSpPr>
            <a:xfrm flipH="1">
              <a:off x="3177553" y="3133604"/>
              <a:ext cx="1927847" cy="1141115"/>
              <a:chOff x="6557256" y="2912684"/>
              <a:chExt cx="1927847" cy="1141115"/>
            </a:xfrm>
          </p:grpSpPr>
          <p:cxnSp>
            <p:nvCxnSpPr>
              <p:cNvPr id="13" name="Connecteur droit avec flèche 12">
                <a:extLst>
                  <a:ext uri="{FF2B5EF4-FFF2-40B4-BE49-F238E27FC236}">
                    <a16:creationId xmlns:a16="http://schemas.microsoft.com/office/drawing/2014/main" id="{D13A14ED-DB65-5F6F-A72A-EF24ECFF623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889211" y="2912684"/>
                <a:ext cx="1595892" cy="1141115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cteur droit avec flèche 14">
                <a:extLst>
                  <a:ext uri="{FF2B5EF4-FFF2-40B4-BE49-F238E27FC236}">
                    <a16:creationId xmlns:a16="http://schemas.microsoft.com/office/drawing/2014/main" id="{6B83A58D-DD28-5C94-442B-D1B43CA7C69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557256" y="2912684"/>
                <a:ext cx="1927847" cy="68761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8F6F3F3D-D9BB-64C6-D8B5-2CC39E58C14D}"/>
              </a:ext>
            </a:extLst>
          </p:cNvPr>
          <p:cNvSpPr txBox="1"/>
          <p:nvPr/>
        </p:nvSpPr>
        <p:spPr>
          <a:xfrm>
            <a:off x="6868133" y="4941527"/>
            <a:ext cx="3676042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>
                <a:lumMod val="75000"/>
              </a:schemeClr>
            </a:solidFill>
            <a:prstDash val="sysDash"/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Villosités intestinales vues au microscope (x120)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63542FF8-E010-00C1-940A-56E847A1807D}"/>
              </a:ext>
            </a:extLst>
          </p:cNvPr>
          <p:cNvGrpSpPr/>
          <p:nvPr/>
        </p:nvGrpSpPr>
        <p:grpSpPr>
          <a:xfrm>
            <a:off x="3111027" y="3250402"/>
            <a:ext cx="3534383" cy="2181744"/>
            <a:chOff x="3111028" y="2879306"/>
            <a:chExt cx="3534383" cy="2181744"/>
          </a:xfrm>
        </p:grpSpPr>
        <p:sp>
          <p:nvSpPr>
            <p:cNvPr id="11" name="Flèche : bas 10">
              <a:extLst>
                <a:ext uri="{FF2B5EF4-FFF2-40B4-BE49-F238E27FC236}">
                  <a16:creationId xmlns:a16="http://schemas.microsoft.com/office/drawing/2014/main" id="{B7EBF71C-6F82-FEEC-7730-18EAD1403536}"/>
                </a:ext>
              </a:extLst>
            </p:cNvPr>
            <p:cNvSpPr/>
            <p:nvPr/>
          </p:nvSpPr>
          <p:spPr>
            <a:xfrm>
              <a:off x="4516270" y="2879306"/>
              <a:ext cx="723900" cy="752475"/>
            </a:xfrm>
            <a:prstGeom prst="downArrow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89D90C1B-60FC-8551-384C-D208786F1AED}"/>
                </a:ext>
              </a:extLst>
            </p:cNvPr>
            <p:cNvSpPr txBox="1"/>
            <p:nvPr/>
          </p:nvSpPr>
          <p:spPr>
            <a:xfrm>
              <a:off x="3111028" y="3860721"/>
              <a:ext cx="3534383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Transport</a:t>
              </a:r>
              <a:r>
                <a:rPr lang="fr-FR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 des nutriments vers la circulation sanguine.</a:t>
              </a:r>
            </a:p>
          </p:txBody>
        </p:sp>
      </p:grpSp>
      <p:sp>
        <p:nvSpPr>
          <p:cNvPr id="23" name="ZoneTexte 22">
            <a:extLst>
              <a:ext uri="{FF2B5EF4-FFF2-40B4-BE49-F238E27FC236}">
                <a16:creationId xmlns:a16="http://schemas.microsoft.com/office/drawing/2014/main" id="{E4CAD7F6-01A9-CC04-92F0-6F37CFA31554}"/>
              </a:ext>
            </a:extLst>
          </p:cNvPr>
          <p:cNvSpPr txBox="1"/>
          <p:nvPr/>
        </p:nvSpPr>
        <p:spPr>
          <a:xfrm>
            <a:off x="299582" y="2117353"/>
            <a:ext cx="2410243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Caractéristique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12E58C4C-82BF-9B5C-B6B0-42B2709C4429}"/>
              </a:ext>
            </a:extLst>
          </p:cNvPr>
          <p:cNvSpPr txBox="1"/>
          <p:nvPr/>
        </p:nvSpPr>
        <p:spPr>
          <a:xfrm>
            <a:off x="318761" y="4312439"/>
            <a:ext cx="2410243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Fonction </a:t>
            </a:r>
          </a:p>
        </p:txBody>
      </p:sp>
      <p:sp>
        <p:nvSpPr>
          <p:cNvPr id="4" name="Flèche : droite 3">
            <a:extLst>
              <a:ext uri="{FF2B5EF4-FFF2-40B4-BE49-F238E27FC236}">
                <a16:creationId xmlns:a16="http://schemas.microsoft.com/office/drawing/2014/main" id="{054657A0-6E4B-D5DF-AD79-66CD448F0DA7}"/>
              </a:ext>
            </a:extLst>
          </p:cNvPr>
          <p:cNvSpPr/>
          <p:nvPr/>
        </p:nvSpPr>
        <p:spPr>
          <a:xfrm>
            <a:off x="2929810" y="2150417"/>
            <a:ext cx="251926" cy="46166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882C1460-2F8C-3870-0BDD-F5D55B0F0379}"/>
              </a:ext>
            </a:extLst>
          </p:cNvPr>
          <p:cNvSpPr/>
          <p:nvPr/>
        </p:nvSpPr>
        <p:spPr>
          <a:xfrm>
            <a:off x="2929810" y="4318640"/>
            <a:ext cx="251926" cy="46166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8042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05BC86-6AF3-4DED-B4B5-BBA7E0BCC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294024"/>
            <a:ext cx="10277091" cy="267549"/>
          </a:xfrm>
        </p:spPr>
        <p:txBody>
          <a:bodyPr/>
          <a:lstStyle/>
          <a:p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Passons maintenant à la deuxième caractéristique: le nombre des villosités.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1603B9-5997-47C3-4786-0D1A5BDEA69A}"/>
              </a:ext>
            </a:extLst>
          </p:cNvPr>
          <p:cNvSpPr txBox="1"/>
          <p:nvPr/>
        </p:nvSpPr>
        <p:spPr>
          <a:xfrm>
            <a:off x="2847263" y="2027445"/>
            <a:ext cx="29396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b="1" dirty="0"/>
              <a:t>Nombre élevé </a:t>
            </a:r>
            <a:r>
              <a:rPr lang="fr-FR" dirty="0"/>
              <a:t>de villosités.</a:t>
            </a:r>
          </a:p>
          <a:p>
            <a:r>
              <a:rPr lang="fr-FR" i="1" dirty="0"/>
              <a:t>Il est estimé à environ 10 millions.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94AB8CCE-E29C-D601-2C94-865D1ABFECC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BE05CD98-F38C-B737-B51D-DCE7ABB42E91}"/>
              </a:ext>
            </a:extLst>
          </p:cNvPr>
          <p:cNvGrpSpPr/>
          <p:nvPr/>
        </p:nvGrpSpPr>
        <p:grpSpPr>
          <a:xfrm>
            <a:off x="5763787" y="1735927"/>
            <a:ext cx="5829300" cy="4091402"/>
            <a:chOff x="5478037" y="2098260"/>
            <a:chExt cx="5829300" cy="4091402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F283C8ED-8BCD-F895-5938-36575F21E909}"/>
                </a:ext>
              </a:extLst>
            </p:cNvPr>
            <p:cNvSpPr txBox="1"/>
            <p:nvPr/>
          </p:nvSpPr>
          <p:spPr>
            <a:xfrm>
              <a:off x="5478037" y="5789552"/>
              <a:ext cx="5829300" cy="40011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75000"/>
                </a:schemeClr>
              </a:solidFill>
              <a:prstDash val="sysDash"/>
            </a:ln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algn="ctr">
                <a:defRPr sz="2000"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</a:lstStyle>
            <a:p>
              <a:r>
                <a:rPr lang="fr-FR" dirty="0"/>
                <a:t>Modèle en 3D des villosités intestinales</a:t>
              </a:r>
            </a:p>
          </p:txBody>
        </p:sp>
        <p:pic>
          <p:nvPicPr>
            <p:cNvPr id="1026" name="Picture 2" descr="Photo libre de droit de Illustration 3d De Microscopiques Bouchent De Villosités  Intestinale banque d'images et plus d'images libres de droit de Intestin -  iStock">
              <a:extLst>
                <a:ext uri="{FF2B5EF4-FFF2-40B4-BE49-F238E27FC236}">
                  <a16:creationId xmlns:a16="http://schemas.microsoft.com/office/drawing/2014/main" id="{C096304B-B5FF-D40D-17B6-D4DB9EE240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8037" y="2098260"/>
              <a:ext cx="5829300" cy="3648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A6694FE6-F850-4F59-5378-EB12EA0DD3D2}"/>
              </a:ext>
            </a:extLst>
          </p:cNvPr>
          <p:cNvSpPr txBox="1"/>
          <p:nvPr/>
        </p:nvSpPr>
        <p:spPr>
          <a:xfrm>
            <a:off x="299582" y="2117353"/>
            <a:ext cx="2247157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Caractéristique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471F5CF-06A3-5560-D1DC-42B79B7602E4}"/>
              </a:ext>
            </a:extLst>
          </p:cNvPr>
          <p:cNvSpPr txBox="1"/>
          <p:nvPr/>
        </p:nvSpPr>
        <p:spPr>
          <a:xfrm>
            <a:off x="318761" y="4312439"/>
            <a:ext cx="2247157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Fonction 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344E4E19-2E66-8FEF-02DE-66E3E6112D70}"/>
              </a:ext>
            </a:extLst>
          </p:cNvPr>
          <p:cNvGrpSpPr/>
          <p:nvPr/>
        </p:nvGrpSpPr>
        <p:grpSpPr>
          <a:xfrm>
            <a:off x="3050863" y="3559964"/>
            <a:ext cx="2580309" cy="1812512"/>
            <a:chOff x="3050863" y="3559964"/>
            <a:chExt cx="2580309" cy="1812512"/>
          </a:xfrm>
        </p:grpSpPr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E15D0EC1-5184-A90A-C7AF-84CF6761A552}"/>
                </a:ext>
              </a:extLst>
            </p:cNvPr>
            <p:cNvSpPr txBox="1"/>
            <p:nvPr/>
          </p:nvSpPr>
          <p:spPr>
            <a:xfrm>
              <a:off x="3050863" y="4172147"/>
              <a:ext cx="258030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algn="ctr">
                <a:defRPr sz="2400"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</a:lstStyle>
            <a:p>
              <a:r>
                <a:rPr lang="fr-FR" b="1" dirty="0"/>
                <a:t>Grande surface d’absorption.</a:t>
              </a:r>
            </a:p>
            <a:p>
              <a:r>
                <a:rPr lang="fr-FR" i="1" dirty="0"/>
                <a:t>Environ 250 m</a:t>
              </a:r>
              <a:r>
                <a:rPr lang="fr-FR" sz="1800" i="1" dirty="0"/>
                <a:t>²</a:t>
              </a:r>
              <a:endParaRPr lang="fr-FR" i="1" dirty="0"/>
            </a:p>
          </p:txBody>
        </p:sp>
        <p:sp>
          <p:nvSpPr>
            <p:cNvPr id="21" name="Flèche : bas 20">
              <a:extLst>
                <a:ext uri="{FF2B5EF4-FFF2-40B4-BE49-F238E27FC236}">
                  <a16:creationId xmlns:a16="http://schemas.microsoft.com/office/drawing/2014/main" id="{B32663DF-6315-AB04-AEEB-FFA48D8022E7}"/>
                </a:ext>
              </a:extLst>
            </p:cNvPr>
            <p:cNvSpPr/>
            <p:nvPr/>
          </p:nvSpPr>
          <p:spPr>
            <a:xfrm>
              <a:off x="3955127" y="3559964"/>
              <a:ext cx="723900" cy="752475"/>
            </a:xfrm>
            <a:prstGeom prst="downArrow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3" name="Flèche : droite 2">
            <a:extLst>
              <a:ext uri="{FF2B5EF4-FFF2-40B4-BE49-F238E27FC236}">
                <a16:creationId xmlns:a16="http://schemas.microsoft.com/office/drawing/2014/main" id="{92C858D7-81CB-563F-8B02-AC16706E8DE2}"/>
              </a:ext>
            </a:extLst>
          </p:cNvPr>
          <p:cNvSpPr/>
          <p:nvPr/>
        </p:nvSpPr>
        <p:spPr>
          <a:xfrm>
            <a:off x="2664101" y="2144216"/>
            <a:ext cx="251926" cy="46166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B60742A5-DA4A-47A6-B018-82C93FA62380}"/>
              </a:ext>
            </a:extLst>
          </p:cNvPr>
          <p:cNvSpPr/>
          <p:nvPr/>
        </p:nvSpPr>
        <p:spPr>
          <a:xfrm>
            <a:off x="2664101" y="4312439"/>
            <a:ext cx="251926" cy="46166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4916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AEFA4C-6097-8A81-B97A-5D667625E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29CE68-EE4F-5452-5D50-4608B1062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Enfin, on s’intéresse à l’épaisseur de la paroi des villosités intestinales.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70A231C1-ECE4-5D1C-1D53-0E9ADD4BD6A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DB7B36D6-45A6-117E-C681-79FE53B5918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01105" y="629428"/>
            <a:ext cx="10277475" cy="268287"/>
          </a:xfrm>
        </p:spPr>
        <p:txBody>
          <a:bodyPr/>
          <a:lstStyle/>
          <a:p>
            <a:endParaRPr lang="fr-FR" sz="1400" noProof="0" dirty="0"/>
          </a:p>
        </p:txBody>
      </p:sp>
      <p:pic>
        <p:nvPicPr>
          <p:cNvPr id="15" name="Image 14" descr="Une image contenant dessin, art, Dessin d’enfant&#10;&#10;Le contenu généré par l’IA peut être incorrect.">
            <a:extLst>
              <a:ext uri="{FF2B5EF4-FFF2-40B4-BE49-F238E27FC236}">
                <a16:creationId xmlns:a16="http://schemas.microsoft.com/office/drawing/2014/main" id="{39C3F712-CDE7-3470-1C79-F6A094B069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1154" y="1798969"/>
            <a:ext cx="3454977" cy="3977578"/>
          </a:xfrm>
          <a:prstGeom prst="rect">
            <a:avLst/>
          </a:prstGeom>
        </p:spPr>
      </p:pic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AA02164A-0264-B9F0-87E7-45E0DB905E78}"/>
              </a:ext>
            </a:extLst>
          </p:cNvPr>
          <p:cNvCxnSpPr/>
          <p:nvPr/>
        </p:nvCxnSpPr>
        <p:spPr>
          <a:xfrm>
            <a:off x="9873756" y="2435203"/>
            <a:ext cx="29183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6CF14C7E-2B39-765E-6A27-B12F414348C8}"/>
              </a:ext>
            </a:extLst>
          </p:cNvPr>
          <p:cNvSpPr txBox="1"/>
          <p:nvPr/>
        </p:nvSpPr>
        <p:spPr>
          <a:xfrm>
            <a:off x="10399051" y="1686174"/>
            <a:ext cx="908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Paroi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9BD5AD88-6FCF-18EE-4D09-323208B990D7}"/>
              </a:ext>
            </a:extLst>
          </p:cNvPr>
          <p:cNvCxnSpPr>
            <a:cxnSpLocks/>
          </p:cNvCxnSpPr>
          <p:nvPr/>
        </p:nvCxnSpPr>
        <p:spPr>
          <a:xfrm flipH="1">
            <a:off x="9980762" y="1919638"/>
            <a:ext cx="447471" cy="5058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63BBF080-2B4E-E475-ACF1-3FF1D64AB04B}"/>
              </a:ext>
            </a:extLst>
          </p:cNvPr>
          <p:cNvSpPr txBox="1"/>
          <p:nvPr/>
        </p:nvSpPr>
        <p:spPr>
          <a:xfrm>
            <a:off x="3069913" y="2019704"/>
            <a:ext cx="29396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b="1" dirty="0"/>
              <a:t>Paroi très fine de la villosité</a:t>
            </a:r>
            <a:r>
              <a:rPr lang="fr-FR" dirty="0"/>
              <a:t>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CDEFCCF-8B21-DB6D-BC96-367DC6C029A0}"/>
              </a:ext>
            </a:extLst>
          </p:cNvPr>
          <p:cNvSpPr txBox="1"/>
          <p:nvPr/>
        </p:nvSpPr>
        <p:spPr>
          <a:xfrm>
            <a:off x="299582" y="2117353"/>
            <a:ext cx="2228496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Caractéristique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5D2E299-29CE-7DBD-129D-D68F607BDC37}"/>
              </a:ext>
            </a:extLst>
          </p:cNvPr>
          <p:cNvSpPr txBox="1"/>
          <p:nvPr/>
        </p:nvSpPr>
        <p:spPr>
          <a:xfrm>
            <a:off x="318761" y="4312439"/>
            <a:ext cx="2228496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Fonction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AB9B9FA-D4E6-A139-35F1-9142624B2051}"/>
              </a:ext>
            </a:extLst>
          </p:cNvPr>
          <p:cNvGrpSpPr/>
          <p:nvPr/>
        </p:nvGrpSpPr>
        <p:grpSpPr>
          <a:xfrm>
            <a:off x="3069913" y="3429000"/>
            <a:ext cx="2845112" cy="1714436"/>
            <a:chOff x="3069913" y="3429000"/>
            <a:chExt cx="2845112" cy="1714436"/>
          </a:xfrm>
        </p:grpSpPr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E5CACA90-B6D3-6729-2CEE-3F97B1C23368}"/>
                </a:ext>
              </a:extLst>
            </p:cNvPr>
            <p:cNvSpPr txBox="1"/>
            <p:nvPr/>
          </p:nvSpPr>
          <p:spPr>
            <a:xfrm>
              <a:off x="3069913" y="4312439"/>
              <a:ext cx="28451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algn="ctr">
                <a:defRPr sz="2400"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</a:lstStyle>
            <a:p>
              <a:r>
                <a:rPr lang="fr-FR" b="1" dirty="0"/>
                <a:t>Facilite l’absorption intestinale.</a:t>
              </a:r>
            </a:p>
          </p:txBody>
        </p:sp>
        <p:sp>
          <p:nvSpPr>
            <p:cNvPr id="13" name="Flèche : bas 12">
              <a:extLst>
                <a:ext uri="{FF2B5EF4-FFF2-40B4-BE49-F238E27FC236}">
                  <a16:creationId xmlns:a16="http://schemas.microsoft.com/office/drawing/2014/main" id="{3910702F-641C-CC9F-DE3A-65A648489878}"/>
                </a:ext>
              </a:extLst>
            </p:cNvPr>
            <p:cNvSpPr/>
            <p:nvPr/>
          </p:nvSpPr>
          <p:spPr>
            <a:xfrm>
              <a:off x="4130518" y="3429000"/>
              <a:ext cx="723900" cy="752475"/>
            </a:xfrm>
            <a:prstGeom prst="downArrow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D07E279E-13ED-2B0C-4129-0AB490449D83}"/>
              </a:ext>
            </a:extLst>
          </p:cNvPr>
          <p:cNvSpPr txBox="1"/>
          <p:nvPr/>
        </p:nvSpPr>
        <p:spPr>
          <a:xfrm>
            <a:off x="6877050" y="5786275"/>
            <a:ext cx="3181350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>
                <a:lumMod val="75000"/>
              </a:schemeClr>
            </a:solidFill>
            <a:prstDash val="sysDash"/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Coupes au niveau des villosités intestinales</a:t>
            </a:r>
          </a:p>
        </p:txBody>
      </p:sp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6434EAF5-91FC-2229-C5EA-35DC06A935B5}"/>
              </a:ext>
            </a:extLst>
          </p:cNvPr>
          <p:cNvSpPr/>
          <p:nvPr/>
        </p:nvSpPr>
        <p:spPr>
          <a:xfrm>
            <a:off x="2682622" y="2147839"/>
            <a:ext cx="251926" cy="46166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lèche : droite 15">
            <a:extLst>
              <a:ext uri="{FF2B5EF4-FFF2-40B4-BE49-F238E27FC236}">
                <a16:creationId xmlns:a16="http://schemas.microsoft.com/office/drawing/2014/main" id="{ECBC0971-6A59-B269-DA2F-6996A35380A9}"/>
              </a:ext>
            </a:extLst>
          </p:cNvPr>
          <p:cNvSpPr/>
          <p:nvPr/>
        </p:nvSpPr>
        <p:spPr>
          <a:xfrm>
            <a:off x="2682622" y="4316062"/>
            <a:ext cx="251926" cy="46166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9516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84328F-9260-2AC3-D17D-926965718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23115197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4432" y="256465"/>
            <a:ext cx="10778296" cy="510734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Notre tâche consiste à : décrire le rôle des villosités dans l'absorption intestinale.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64070" y="731954"/>
            <a:ext cx="10277475" cy="268287"/>
          </a:xfrm>
        </p:spPr>
        <p:txBody>
          <a:bodyPr/>
          <a:lstStyle/>
          <a:p>
            <a:r>
              <a:rPr lang="fr-FR" sz="14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Présenter le document. Lire la consigne. Expliquer s’il y a des </a:t>
            </a:r>
            <a:r>
              <a:rPr lang="fr-F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mots </a:t>
            </a:r>
            <a:r>
              <a:rPr lang="fr-FR" sz="14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pas clairs.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à coins arrondis 6">
            <a:extLst>
              <a:ext uri="{FF2B5EF4-FFF2-40B4-BE49-F238E27FC236}">
                <a16:creationId xmlns:a16="http://schemas.microsoft.com/office/drawing/2014/main" id="{75E8FA03-1EAB-8A53-4775-38F04D156E40}"/>
              </a:ext>
            </a:extLst>
          </p:cNvPr>
          <p:cNvSpPr/>
          <p:nvPr/>
        </p:nvSpPr>
        <p:spPr>
          <a:xfrm>
            <a:off x="306098" y="1637549"/>
            <a:ext cx="11056025" cy="4764824"/>
          </a:xfrm>
          <a:prstGeom prst="roundRect">
            <a:avLst>
              <a:gd name="adj" fmla="val 5694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ectangle à coins arrondis 4">
            <a:extLst>
              <a:ext uri="{FF2B5EF4-FFF2-40B4-BE49-F238E27FC236}">
                <a16:creationId xmlns:a16="http://schemas.microsoft.com/office/drawing/2014/main" id="{E2B8CBC6-AD1A-EC69-CECB-FD87C15A46F0}"/>
              </a:ext>
            </a:extLst>
          </p:cNvPr>
          <p:cNvSpPr/>
          <p:nvPr/>
        </p:nvSpPr>
        <p:spPr>
          <a:xfrm>
            <a:off x="343495" y="1151876"/>
            <a:ext cx="2519464" cy="466928"/>
          </a:xfrm>
          <a:prstGeom prst="roundRect">
            <a:avLst/>
          </a:prstGeom>
          <a:solidFill>
            <a:srgbClr val="1D9A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Tâche à réussir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567B457-6BD9-19E6-C31E-12813BF04C1C}"/>
              </a:ext>
            </a:extLst>
          </p:cNvPr>
          <p:cNvSpPr txBox="1"/>
          <p:nvPr/>
        </p:nvSpPr>
        <p:spPr>
          <a:xfrm>
            <a:off x="5832691" y="2392850"/>
            <a:ext cx="5248275" cy="3460571"/>
          </a:xfrm>
          <a:prstGeom prst="roundRect">
            <a:avLst>
              <a:gd name="adj" fmla="val 8410"/>
            </a:avLst>
          </a:prstGeom>
          <a:solidFill>
            <a:srgbClr val="1D9A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>
              <a:spcBef>
                <a:spcPts val="1800"/>
              </a:spcBef>
              <a:spcAft>
                <a:spcPts val="1800"/>
              </a:spcAft>
              <a:defRPr sz="20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2200" b="0" dirty="0"/>
              <a:t>Pour réussir ma tâche :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2200" dirty="0"/>
              <a:t>1. Je</a:t>
            </a:r>
            <a:r>
              <a:rPr lang="fr-FR" sz="2200" b="0" dirty="0"/>
              <a:t> </a:t>
            </a:r>
            <a:r>
              <a:rPr lang="fr-FR" sz="2200" dirty="0"/>
              <a:t>complète</a:t>
            </a:r>
            <a:r>
              <a:rPr lang="fr-FR" sz="2200" b="0" dirty="0"/>
              <a:t> la légende du  schéma ci-dessous?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2200" dirty="0"/>
              <a:t>2. j’indique</a:t>
            </a:r>
            <a:r>
              <a:rPr lang="fr-FR" sz="2200" b="0" dirty="0"/>
              <a:t> par des flèches  le sens de l’absorption intestinale.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2200" dirty="0"/>
              <a:t>3. Je repère </a:t>
            </a:r>
            <a:r>
              <a:rPr lang="fr-FR" sz="2200" b="0" dirty="0"/>
              <a:t>dans le texte deux caractéristiques de la villosité qui montrent que la paroi interne de l’intestin constitue une surface d’absorption des nutriments.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3C06B41-E8A8-4C1C-E49A-9127FD9813EA}"/>
              </a:ext>
            </a:extLst>
          </p:cNvPr>
          <p:cNvSpPr txBox="1"/>
          <p:nvPr/>
        </p:nvSpPr>
        <p:spPr>
          <a:xfrm>
            <a:off x="463686" y="4732304"/>
            <a:ext cx="4046706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«Le nombre élevé de villosités augmente la surface d’absorption des nutriments. Elles ont aussi une paroi mince. Ces caractéristiques de la villosité facilitent </a:t>
            </a: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l’absorption des nutriments.  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66EA7DC8-24BF-C657-18F8-A8571669D936}"/>
              </a:ext>
            </a:extLst>
          </p:cNvPr>
          <p:cNvGrpSpPr/>
          <p:nvPr/>
        </p:nvGrpSpPr>
        <p:grpSpPr>
          <a:xfrm>
            <a:off x="468481" y="2134209"/>
            <a:ext cx="4080820" cy="2575862"/>
            <a:chOff x="452269" y="1857984"/>
            <a:chExt cx="4080820" cy="2575862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0D599767-5402-F44A-C361-0025F139B8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996" b="21006"/>
            <a:stretch>
              <a:fillRect/>
            </a:stretch>
          </p:blipFill>
          <p:spPr>
            <a:xfrm>
              <a:off x="452269" y="1857984"/>
              <a:ext cx="4011176" cy="2519464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0706CA8-E58F-C936-316F-E74BD226ECBF}"/>
                </a:ext>
              </a:extLst>
            </p:cNvPr>
            <p:cNvSpPr txBox="1"/>
            <p:nvPr/>
          </p:nvSpPr>
          <p:spPr>
            <a:xfrm>
              <a:off x="3599234" y="3073940"/>
              <a:ext cx="93385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…………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A4C6735C-5B30-3BA3-E13C-165EC9AB1C7F}"/>
                </a:ext>
              </a:extLst>
            </p:cNvPr>
            <p:cNvSpPr txBox="1"/>
            <p:nvPr/>
          </p:nvSpPr>
          <p:spPr>
            <a:xfrm>
              <a:off x="599872" y="2691318"/>
              <a:ext cx="93385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…………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EE7FF2BC-B662-10D7-8412-86EA058B1EA6}"/>
                </a:ext>
              </a:extLst>
            </p:cNvPr>
            <p:cNvSpPr txBox="1"/>
            <p:nvPr/>
          </p:nvSpPr>
          <p:spPr>
            <a:xfrm>
              <a:off x="505838" y="4027251"/>
              <a:ext cx="10408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…………..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0CCBEF38-54A7-7AD3-AF2C-29BD6373880F}"/>
                </a:ext>
              </a:extLst>
            </p:cNvPr>
            <p:cNvSpPr txBox="1"/>
            <p:nvPr/>
          </p:nvSpPr>
          <p:spPr>
            <a:xfrm>
              <a:off x="3479259" y="4033736"/>
              <a:ext cx="10408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…………..</a:t>
              </a:r>
            </a:p>
          </p:txBody>
        </p:sp>
        <p:cxnSp>
          <p:nvCxnSpPr>
            <p:cNvPr id="16" name="Connecteur droit avec flèche 15">
              <a:extLst>
                <a:ext uri="{FF2B5EF4-FFF2-40B4-BE49-F238E27FC236}">
                  <a16:creationId xmlns:a16="http://schemas.microsoft.com/office/drawing/2014/main" id="{312D38AD-AA84-903D-85D0-72C473C7C57C}"/>
                </a:ext>
              </a:extLst>
            </p:cNvPr>
            <p:cNvCxnSpPr/>
            <p:nvPr/>
          </p:nvCxnSpPr>
          <p:spPr>
            <a:xfrm>
              <a:off x="690664" y="4192621"/>
              <a:ext cx="44747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avec flèche 16">
              <a:extLst>
                <a:ext uri="{FF2B5EF4-FFF2-40B4-BE49-F238E27FC236}">
                  <a16:creationId xmlns:a16="http://schemas.microsoft.com/office/drawing/2014/main" id="{5AA1CD8E-E28C-0EED-3432-E793B45B30AD}"/>
                </a:ext>
              </a:extLst>
            </p:cNvPr>
            <p:cNvCxnSpPr/>
            <p:nvPr/>
          </p:nvCxnSpPr>
          <p:spPr>
            <a:xfrm>
              <a:off x="3780817" y="4179651"/>
              <a:ext cx="44747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ectangle à coins arrondis 3">
            <a:extLst>
              <a:ext uri="{FF2B5EF4-FFF2-40B4-BE49-F238E27FC236}">
                <a16:creationId xmlns:a16="http://schemas.microsoft.com/office/drawing/2014/main" id="{35EF87B9-476F-0449-03B1-D9A1817236F1}"/>
              </a:ext>
            </a:extLst>
          </p:cNvPr>
          <p:cNvSpPr/>
          <p:nvPr/>
        </p:nvSpPr>
        <p:spPr>
          <a:xfrm>
            <a:off x="505557" y="1712394"/>
            <a:ext cx="3937024" cy="34119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 : Schéma + Texte</a:t>
            </a:r>
          </a:p>
        </p:txBody>
      </p:sp>
      <p:sp>
        <p:nvSpPr>
          <p:cNvPr id="15" name="Flèche : droite 14">
            <a:extLst>
              <a:ext uri="{FF2B5EF4-FFF2-40B4-BE49-F238E27FC236}">
                <a16:creationId xmlns:a16="http://schemas.microsoft.com/office/drawing/2014/main" id="{FEED0808-7D6B-C3BF-6C43-120FF47919C2}"/>
              </a:ext>
            </a:extLst>
          </p:cNvPr>
          <p:cNvSpPr/>
          <p:nvPr/>
        </p:nvSpPr>
        <p:spPr>
          <a:xfrm>
            <a:off x="4969132" y="3828496"/>
            <a:ext cx="582403" cy="589280"/>
          </a:xfrm>
          <a:prstGeom prst="rightArrow">
            <a:avLst/>
          </a:prstGeom>
          <a:solidFill>
            <a:srgbClr val="B74919">
              <a:lumMod val="60000"/>
              <a:lumOff val="40000"/>
            </a:srgbClr>
          </a:solidFill>
          <a:ln w="12700" cap="flat" cmpd="sng" algn="ctr">
            <a:solidFill>
              <a:srgbClr val="B74919">
                <a:lumMod val="40000"/>
                <a:lumOff val="6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65953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à coins arrondis 6">
            <a:extLst>
              <a:ext uri="{FF2B5EF4-FFF2-40B4-BE49-F238E27FC236}">
                <a16:creationId xmlns:a16="http://schemas.microsoft.com/office/drawing/2014/main" id="{82D94496-1BB6-88E7-4C9F-7504ED6D6A89}"/>
              </a:ext>
            </a:extLst>
          </p:cNvPr>
          <p:cNvSpPr/>
          <p:nvPr/>
        </p:nvSpPr>
        <p:spPr>
          <a:xfrm>
            <a:off x="393646" y="1297081"/>
            <a:ext cx="11056025" cy="4764824"/>
          </a:xfrm>
          <a:prstGeom prst="roundRect">
            <a:avLst>
              <a:gd name="adj" fmla="val 5694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7811" y="354747"/>
            <a:ext cx="10277091" cy="267549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Je commence par identifier les composantes du support que je vais utiliser pour réaliser ma tâche.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1"/>
          </p:nvPr>
        </p:nvSpPr>
        <p:spPr>
          <a:xfrm>
            <a:off x="1059470" y="707249"/>
            <a:ext cx="10277475" cy="268287"/>
          </a:xfrm>
        </p:spPr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Indiquer les constituants du support sur le document.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E0DCC7A5-5489-4972-DF38-5B9136299E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4" t="19403" r="2349" b="20178"/>
          <a:stretch>
            <a:fillRect/>
          </a:stretch>
        </p:blipFill>
        <p:spPr>
          <a:xfrm>
            <a:off x="703002" y="1348550"/>
            <a:ext cx="4153078" cy="2902437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1234BFA5-FED0-515D-011B-6F88CE76A01E}"/>
              </a:ext>
            </a:extLst>
          </p:cNvPr>
          <p:cNvSpPr txBox="1"/>
          <p:nvPr/>
        </p:nvSpPr>
        <p:spPr>
          <a:xfrm>
            <a:off x="5921658" y="1985930"/>
            <a:ext cx="4095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Le support est composé de : 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C359D45-B1DB-932E-AADD-E8680C103EA8}"/>
              </a:ext>
            </a:extLst>
          </p:cNvPr>
          <p:cNvSpPr txBox="1"/>
          <p:nvPr/>
        </p:nvSpPr>
        <p:spPr>
          <a:xfrm>
            <a:off x="5321030" y="2769140"/>
            <a:ext cx="5933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Un schéma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à compléter représentant une villosité intestinale.  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52611DA9-B1AF-28AF-221D-26F0E98B19A6}"/>
              </a:ext>
            </a:extLst>
          </p:cNvPr>
          <p:cNvSpPr txBox="1"/>
          <p:nvPr/>
        </p:nvSpPr>
        <p:spPr>
          <a:xfrm>
            <a:off x="5403073" y="4532684"/>
            <a:ext cx="5933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Un texte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décrivant les caractéristiques de la paroi interne de l’intestin.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4E5E82C-7183-4C17-D0B7-07AE3F3E1804}"/>
              </a:ext>
            </a:extLst>
          </p:cNvPr>
          <p:cNvSpPr txBox="1"/>
          <p:nvPr/>
        </p:nvSpPr>
        <p:spPr>
          <a:xfrm>
            <a:off x="703002" y="4391025"/>
            <a:ext cx="4231530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«Le nombre élevé de villosités augmente la surface d’absorption des nutriments. Elles ont aussi une paroi mince. Ces caractéristiques de la villosité facilitent </a:t>
            </a: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l’absorption des nutriments. 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3DCB76A2-F05B-D714-E287-6B1260DAF04F}"/>
              </a:ext>
            </a:extLst>
          </p:cNvPr>
          <p:cNvCxnSpPr>
            <a:cxnSpLocks/>
          </p:cNvCxnSpPr>
          <p:nvPr/>
        </p:nvCxnSpPr>
        <p:spPr>
          <a:xfrm flipH="1">
            <a:off x="3920247" y="2169268"/>
            <a:ext cx="66148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6ABCAC5E-6FC8-1231-BCD9-EAD58B3EFE24}"/>
              </a:ext>
            </a:extLst>
          </p:cNvPr>
          <p:cNvCxnSpPr>
            <a:cxnSpLocks/>
          </p:cNvCxnSpPr>
          <p:nvPr/>
        </p:nvCxnSpPr>
        <p:spPr>
          <a:xfrm>
            <a:off x="1611550" y="2720503"/>
            <a:ext cx="109273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6DEAE8B6-71BD-6138-3819-D166C2988C3A}"/>
              </a:ext>
            </a:extLst>
          </p:cNvPr>
          <p:cNvSpPr/>
          <p:nvPr/>
        </p:nvSpPr>
        <p:spPr>
          <a:xfrm>
            <a:off x="703002" y="1348550"/>
            <a:ext cx="4153078" cy="29024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11D861E-5612-0F8F-6C2F-49DE50997E87}"/>
              </a:ext>
            </a:extLst>
          </p:cNvPr>
          <p:cNvSpPr/>
          <p:nvPr/>
        </p:nvSpPr>
        <p:spPr>
          <a:xfrm>
            <a:off x="703002" y="4391025"/>
            <a:ext cx="4231530" cy="1477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08907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6" grpId="0" animBg="1"/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AA9AA-95FF-4035-C744-ED2DF8416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6D0939-2979-FB48-4426-8BCFFF0BB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289177"/>
            <a:ext cx="10277091" cy="267549"/>
          </a:xfrm>
        </p:spPr>
        <p:txBody>
          <a:bodyPr/>
          <a:lstStyle/>
          <a:p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réaliser ma tâche, je commence par légender le schéma de la villosité.</a:t>
            </a:r>
            <a:endParaRPr lang="fr-FR" sz="18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BBB142C-3D93-2A67-C240-2FD211CE5E0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661D5E4-10AB-E952-09AC-E3668C36AECD}"/>
              </a:ext>
            </a:extLst>
          </p:cNvPr>
          <p:cNvGrpSpPr/>
          <p:nvPr/>
        </p:nvGrpSpPr>
        <p:grpSpPr>
          <a:xfrm>
            <a:off x="1034307" y="1236775"/>
            <a:ext cx="9648688" cy="510733"/>
            <a:chOff x="1034307" y="1236775"/>
            <a:chExt cx="9648688" cy="510733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E8A1D2D3-B8EA-A455-180A-87B967E31A57}"/>
                </a:ext>
              </a:extLst>
            </p:cNvPr>
            <p:cNvSpPr txBox="1"/>
            <p:nvPr/>
          </p:nvSpPr>
          <p:spPr>
            <a:xfrm>
              <a:off x="1179915" y="1236775"/>
              <a:ext cx="9503080" cy="510733"/>
            </a:xfrm>
            <a:prstGeom prst="roundRect">
              <a:avLst/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>
                <a:defRPr lang="fr-FR"/>
              </a:defPPr>
              <a:lvl1pPr lvl="0" algn="just">
                <a:defRPr sz="2400" b="1" spc="-5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defRPr>
              </a:lvl1pPr>
            </a:lstStyle>
            <a:p>
              <a:r>
                <a:rPr lang="fr-FR" dirty="0"/>
                <a:t>      Complétez la légende du schéma ci-dessous.</a:t>
              </a:r>
            </a:p>
          </p:txBody>
        </p:sp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BA690026-08F6-C3B5-9AAE-42A879C44924}"/>
                </a:ext>
              </a:extLst>
            </p:cNvPr>
            <p:cNvSpPr/>
            <p:nvPr/>
          </p:nvSpPr>
          <p:spPr>
            <a:xfrm>
              <a:off x="1034307" y="1253044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C7150839-95FE-DF71-74FE-AF22C88B2D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4" t="19403" r="2349" b="20178"/>
          <a:stretch>
            <a:fillRect/>
          </a:stretch>
        </p:blipFill>
        <p:spPr>
          <a:xfrm>
            <a:off x="2826479" y="1887165"/>
            <a:ext cx="6278612" cy="4387897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E9A51B5-CBA8-F65F-1BA0-BCA923F2B298}"/>
              </a:ext>
            </a:extLst>
          </p:cNvPr>
          <p:cNvGrpSpPr/>
          <p:nvPr/>
        </p:nvGrpSpPr>
        <p:grpSpPr>
          <a:xfrm>
            <a:off x="1214772" y="3429000"/>
            <a:ext cx="9928423" cy="2745433"/>
            <a:chOff x="1214772" y="3429000"/>
            <a:chExt cx="9928423" cy="2745433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976F22CF-5B33-EDBC-4CD3-D5AF0A0D1629}"/>
                </a:ext>
              </a:extLst>
            </p:cNvPr>
            <p:cNvSpPr txBox="1"/>
            <p:nvPr/>
          </p:nvSpPr>
          <p:spPr>
            <a:xfrm>
              <a:off x="8738908" y="3592137"/>
              <a:ext cx="21268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400" b="1" dirty="0">
                  <a:solidFill>
                    <a:srgbClr val="FF0000"/>
                  </a:solidFill>
                  <a:latin typeface="Script MT Bold" panose="03040602040607080904" pitchFamily="66" charset="0"/>
                  <a:cs typeface="Calibri" panose="020F0502020204030204" pitchFamily="34" charset="0"/>
                </a:rPr>
                <a:t>Nutriments</a:t>
              </a: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0A979972-0124-3D4D-D104-68369E3BB13F}"/>
                </a:ext>
              </a:extLst>
            </p:cNvPr>
            <p:cNvSpPr txBox="1"/>
            <p:nvPr/>
          </p:nvSpPr>
          <p:spPr>
            <a:xfrm>
              <a:off x="2202912" y="3429000"/>
              <a:ext cx="184744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FF0000"/>
                  </a:solidFill>
                  <a:latin typeface="Script MT Bold" panose="03040602040607080904" pitchFamily="66" charset="0"/>
                  <a:cs typeface="Calibri" panose="020F0502020204030204" pitchFamily="34" charset="0"/>
                </a:rPr>
                <a:t>Capillaires sanguins</a:t>
              </a:r>
            </a:p>
          </p:txBody>
        </p:sp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83DAC092-C007-2B61-434C-4B10D0358DA2}"/>
                </a:ext>
              </a:extLst>
            </p:cNvPr>
            <p:cNvSpPr txBox="1"/>
            <p:nvPr/>
          </p:nvSpPr>
          <p:spPr>
            <a:xfrm>
              <a:off x="1214772" y="5712768"/>
              <a:ext cx="21159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400" b="1" dirty="0">
                  <a:solidFill>
                    <a:srgbClr val="FF0000"/>
                  </a:solidFill>
                  <a:latin typeface="Script MT Bold" panose="03040602040607080904" pitchFamily="66" charset="0"/>
                  <a:cs typeface="Calibri" panose="020F0502020204030204" pitchFamily="34" charset="0"/>
                </a:rPr>
                <a:t>Sang entrant </a:t>
              </a:r>
            </a:p>
          </p:txBody>
        </p: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65356E01-DFCA-4FCA-C004-861CC8C99473}"/>
                </a:ext>
              </a:extLst>
            </p:cNvPr>
            <p:cNvSpPr txBox="1"/>
            <p:nvPr/>
          </p:nvSpPr>
          <p:spPr>
            <a:xfrm>
              <a:off x="9027268" y="5564221"/>
              <a:ext cx="21159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400" b="1" dirty="0">
                  <a:solidFill>
                    <a:srgbClr val="FF0000"/>
                  </a:solidFill>
                  <a:latin typeface="Script MT Bold" panose="03040602040607080904" pitchFamily="66" charset="0"/>
                  <a:cs typeface="Calibri" panose="020F0502020204030204" pitchFamily="34" charset="0"/>
                </a:rPr>
                <a:t>Sang sortant </a:t>
              </a:r>
            </a:p>
          </p:txBody>
        </p:sp>
      </p:grp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5695514A-12B7-B44C-FF58-FB17345AE76D}"/>
              </a:ext>
            </a:extLst>
          </p:cNvPr>
          <p:cNvCxnSpPr>
            <a:cxnSpLocks/>
          </p:cNvCxnSpPr>
          <p:nvPr/>
        </p:nvCxnSpPr>
        <p:spPr>
          <a:xfrm flipH="1" flipV="1">
            <a:off x="7665396" y="3093396"/>
            <a:ext cx="1040859" cy="7782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A1E6634E-A116-4216-74C2-0CE99A81659B}"/>
              </a:ext>
            </a:extLst>
          </p:cNvPr>
          <p:cNvCxnSpPr>
            <a:cxnSpLocks/>
          </p:cNvCxnSpPr>
          <p:nvPr/>
        </p:nvCxnSpPr>
        <p:spPr>
          <a:xfrm flipH="1" flipV="1">
            <a:off x="8083685" y="3822970"/>
            <a:ext cx="632298" cy="3468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B88B4343-F662-AF3E-7EB8-7F8F5D5FF876}"/>
              </a:ext>
            </a:extLst>
          </p:cNvPr>
          <p:cNvCxnSpPr>
            <a:cxnSpLocks/>
          </p:cNvCxnSpPr>
          <p:nvPr/>
        </p:nvCxnSpPr>
        <p:spPr>
          <a:xfrm>
            <a:off x="3842426" y="3735422"/>
            <a:ext cx="1741251" cy="3988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B4627CE3-C752-B446-1DA3-962F34B586C2}"/>
              </a:ext>
            </a:extLst>
          </p:cNvPr>
          <p:cNvCxnSpPr>
            <a:cxnSpLocks/>
          </p:cNvCxnSpPr>
          <p:nvPr/>
        </p:nvCxnSpPr>
        <p:spPr>
          <a:xfrm>
            <a:off x="3842426" y="3715966"/>
            <a:ext cx="2402732" cy="16537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Flèche : droite 37">
            <a:extLst>
              <a:ext uri="{FF2B5EF4-FFF2-40B4-BE49-F238E27FC236}">
                <a16:creationId xmlns:a16="http://schemas.microsoft.com/office/drawing/2014/main" id="{A42D38C6-1340-5786-180C-FACE5646F4BB}"/>
              </a:ext>
            </a:extLst>
          </p:cNvPr>
          <p:cNvSpPr/>
          <p:nvPr/>
        </p:nvSpPr>
        <p:spPr>
          <a:xfrm>
            <a:off x="8492247" y="5811638"/>
            <a:ext cx="535021" cy="143284"/>
          </a:xfrm>
          <a:prstGeom prst="rightArrow">
            <a:avLst/>
          </a:prstGeom>
          <a:solidFill>
            <a:srgbClr val="0091D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39" name="Flèche : droite 38">
            <a:extLst>
              <a:ext uri="{FF2B5EF4-FFF2-40B4-BE49-F238E27FC236}">
                <a16:creationId xmlns:a16="http://schemas.microsoft.com/office/drawing/2014/main" id="{850716B4-2941-701F-0E01-38659B86052C}"/>
              </a:ext>
            </a:extLst>
          </p:cNvPr>
          <p:cNvSpPr/>
          <p:nvPr/>
        </p:nvSpPr>
        <p:spPr>
          <a:xfrm>
            <a:off x="2928027" y="5939955"/>
            <a:ext cx="535021" cy="143283"/>
          </a:xfrm>
          <a:prstGeom prst="rightArrow">
            <a:avLst/>
          </a:prstGeom>
          <a:solidFill>
            <a:srgbClr val="EF1F2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55157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A563A-BF86-80DB-67A7-D72AF51E3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22CBA4-812A-B828-8D10-B958D708F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Ensuite, j’indique par des flèches le sens de l’absorption intestinale.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0237528-B9F5-BB6C-8796-2C0A8F1B9FF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Montrer sur le schéma le sens global des nutriments depuis la lumière de l’intestin vers sa paroi riche en vaisseaux sanguin.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E48DC4A-1EFD-DEB6-52B3-8CCFBB84730C}"/>
              </a:ext>
            </a:extLst>
          </p:cNvPr>
          <p:cNvGrpSpPr/>
          <p:nvPr/>
        </p:nvGrpSpPr>
        <p:grpSpPr>
          <a:xfrm>
            <a:off x="1030246" y="1134769"/>
            <a:ext cx="9303923" cy="510733"/>
            <a:chOff x="1143583" y="1315944"/>
            <a:chExt cx="9303923" cy="510733"/>
          </a:xfrm>
        </p:grpSpPr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45B7FEED-AAAC-CE90-BDEE-3C9B625BF44F}"/>
                </a:ext>
              </a:extLst>
            </p:cNvPr>
            <p:cNvSpPr txBox="1"/>
            <p:nvPr/>
          </p:nvSpPr>
          <p:spPr>
            <a:xfrm>
              <a:off x="1380932" y="1315944"/>
              <a:ext cx="9066574" cy="510733"/>
            </a:xfrm>
            <a:prstGeom prst="roundRect">
              <a:avLst/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>
                <a:defRPr lang="fr-FR"/>
              </a:defPPr>
              <a:lvl1pPr lvl="0" algn="just">
                <a:defRPr sz="2400" b="1" spc="-5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defRPr>
              </a:lvl1pPr>
            </a:lstStyle>
            <a:p>
              <a:r>
                <a:rPr lang="fr-FR" dirty="0"/>
                <a:t>     Indiquez par des flèches le sens de l’absorption intestinale.</a:t>
              </a:r>
            </a:p>
          </p:txBody>
        </p:sp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49B54D1A-5ED0-18DC-8517-3A97D1DAB351}"/>
                </a:ext>
              </a:extLst>
            </p:cNvPr>
            <p:cNvSpPr/>
            <p:nvPr/>
          </p:nvSpPr>
          <p:spPr>
            <a:xfrm>
              <a:off x="1143583" y="1332213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3D6CE92C-B074-09EB-41B6-401E7EBF31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4" t="19403" r="2349" b="20178"/>
          <a:stretch>
            <a:fillRect/>
          </a:stretch>
        </p:blipFill>
        <p:spPr>
          <a:xfrm>
            <a:off x="3378870" y="1997437"/>
            <a:ext cx="4844023" cy="3828431"/>
          </a:xfrm>
          <a:prstGeom prst="rect">
            <a:avLst/>
          </a:prstGeom>
        </p:spPr>
      </p:pic>
      <p:sp>
        <p:nvSpPr>
          <p:cNvPr id="9" name="Flèche : droite 8">
            <a:extLst>
              <a:ext uri="{FF2B5EF4-FFF2-40B4-BE49-F238E27FC236}">
                <a16:creationId xmlns:a16="http://schemas.microsoft.com/office/drawing/2014/main" id="{F7282DF7-793F-3DAD-CA9D-662EA90687E2}"/>
              </a:ext>
            </a:extLst>
          </p:cNvPr>
          <p:cNvSpPr/>
          <p:nvPr/>
        </p:nvSpPr>
        <p:spPr>
          <a:xfrm>
            <a:off x="4398022" y="3911652"/>
            <a:ext cx="1104668" cy="171597"/>
          </a:xfrm>
          <a:prstGeom prst="rightArrow">
            <a:avLst>
              <a:gd name="adj1" fmla="val 50000"/>
              <a:gd name="adj2" fmla="val 13796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4CDD7BC0-8417-D630-FBB3-67E5663E3574}"/>
              </a:ext>
            </a:extLst>
          </p:cNvPr>
          <p:cNvSpPr/>
          <p:nvPr/>
        </p:nvSpPr>
        <p:spPr>
          <a:xfrm rot="10800000">
            <a:off x="6027111" y="3444240"/>
            <a:ext cx="1188000" cy="204050"/>
          </a:xfrm>
          <a:prstGeom prst="rightArrow">
            <a:avLst>
              <a:gd name="adj1" fmla="val 50000"/>
              <a:gd name="adj2" fmla="val 13796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62B9CE8-0ECE-DCB3-745C-8508FB8A0B35}"/>
              </a:ext>
            </a:extLst>
          </p:cNvPr>
          <p:cNvSpPr txBox="1"/>
          <p:nvPr/>
        </p:nvSpPr>
        <p:spPr>
          <a:xfrm>
            <a:off x="7744408" y="1969824"/>
            <a:ext cx="34546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noProof="0" dirty="0"/>
              <a:t>Sens de l’absorption intestinale</a:t>
            </a:r>
            <a:endParaRPr lang="en-US" dirty="0"/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169F0807-DBF7-0373-ED50-FC0BB2ED4025}"/>
              </a:ext>
            </a:extLst>
          </p:cNvPr>
          <p:cNvCxnSpPr>
            <a:cxnSpLocks/>
            <a:stCxn id="5" idx="1"/>
          </p:cNvCxnSpPr>
          <p:nvPr/>
        </p:nvCxnSpPr>
        <p:spPr>
          <a:xfrm flipH="1">
            <a:off x="7053943" y="2154490"/>
            <a:ext cx="690465" cy="12897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B768A424-EF5E-5C4E-AB34-BF46144D8DA1}"/>
              </a:ext>
            </a:extLst>
          </p:cNvPr>
          <p:cNvCxnSpPr>
            <a:cxnSpLocks/>
          </p:cNvCxnSpPr>
          <p:nvPr/>
        </p:nvCxnSpPr>
        <p:spPr>
          <a:xfrm flipH="1">
            <a:off x="4823927" y="2167105"/>
            <a:ext cx="2920481" cy="174454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52608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67E090-27C1-25C2-299B-599A29FC6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Enfin, je lis le texte et je repère deux caractéristiques de la paroi interne de l’intestin.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6659409-6BE7-C45A-0C10-DCFFA40D61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4D64413A-7CBD-901C-5D89-592BF115F829}"/>
              </a:ext>
            </a:extLst>
          </p:cNvPr>
          <p:cNvGrpSpPr/>
          <p:nvPr/>
        </p:nvGrpSpPr>
        <p:grpSpPr>
          <a:xfrm>
            <a:off x="543536" y="1100678"/>
            <a:ext cx="10551365" cy="919356"/>
            <a:chOff x="543536" y="1100678"/>
            <a:chExt cx="10551365" cy="919356"/>
          </a:xfrm>
        </p:grpSpPr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AC1D2E80-3F89-A493-6A12-B36A82E40BAA}"/>
                </a:ext>
              </a:extLst>
            </p:cNvPr>
            <p:cNvSpPr txBox="1"/>
            <p:nvPr/>
          </p:nvSpPr>
          <p:spPr>
            <a:xfrm>
              <a:off x="817809" y="1100678"/>
              <a:ext cx="10277092" cy="919356"/>
            </a:xfrm>
            <a:prstGeom prst="roundRect">
              <a:avLst/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>
                <a:defRPr lang="fr-FR"/>
              </a:defPPr>
              <a:lvl1pPr lvl="0" algn="just">
                <a:defRPr sz="2400" b="1" spc="-5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defRPr>
              </a:lvl1pPr>
            </a:lstStyle>
            <a:p>
              <a:pPr marL="269875"/>
              <a:r>
                <a:rPr lang="fr-FR" dirty="0"/>
                <a:t>Repérez dans le texte deux caractéristiques de la villosité qui montrent que la paroi interne de l’intestin constitue une surface d’absorption des nutriments.</a:t>
              </a:r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59B36968-61BE-91B4-2F18-E6F8F4A83A3A}"/>
                </a:ext>
              </a:extLst>
            </p:cNvPr>
            <p:cNvSpPr/>
            <p:nvPr/>
          </p:nvSpPr>
          <p:spPr>
            <a:xfrm>
              <a:off x="543536" y="1289937"/>
              <a:ext cx="548545" cy="540837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2" name="ZoneTexte 21">
            <a:extLst>
              <a:ext uri="{FF2B5EF4-FFF2-40B4-BE49-F238E27FC236}">
                <a16:creationId xmlns:a16="http://schemas.microsoft.com/office/drawing/2014/main" id="{182749EF-6E15-34F3-3DC9-9088B2788E36}"/>
              </a:ext>
            </a:extLst>
          </p:cNvPr>
          <p:cNvSpPr txBox="1"/>
          <p:nvPr/>
        </p:nvSpPr>
        <p:spPr>
          <a:xfrm>
            <a:off x="2608141" y="3267495"/>
            <a:ext cx="664783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« Le nombre élevé de villosités augmente la surface d’absorption des nutriments. Elles ont aussi une paroi fine. Ces  caractéristiques de la villosité facilitent l’absorption des nutriments.  »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B27FA7C-04D9-F020-40C2-AE8FAF0D3BC1}"/>
              </a:ext>
            </a:extLst>
          </p:cNvPr>
          <p:cNvSpPr txBox="1"/>
          <p:nvPr/>
        </p:nvSpPr>
        <p:spPr>
          <a:xfrm>
            <a:off x="3245267" y="3276827"/>
            <a:ext cx="4062389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nombre élevé de villosités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1BAAE0-6A62-00EC-CCF1-9860C5436606}"/>
              </a:ext>
            </a:extLst>
          </p:cNvPr>
          <p:cNvSpPr/>
          <p:nvPr/>
        </p:nvSpPr>
        <p:spPr>
          <a:xfrm>
            <a:off x="3293706" y="3349690"/>
            <a:ext cx="3928188" cy="4198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173A3B7-577C-C6C6-840E-B607D5264053}"/>
              </a:ext>
            </a:extLst>
          </p:cNvPr>
          <p:cNvSpPr txBox="1"/>
          <p:nvPr/>
        </p:nvSpPr>
        <p:spPr>
          <a:xfrm>
            <a:off x="4743061" y="4129270"/>
            <a:ext cx="3374572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une      paroi      fine.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7A9D580-1A7D-B64D-4EE8-FF8BCF1BA41E}"/>
              </a:ext>
            </a:extLst>
          </p:cNvPr>
          <p:cNvSpPr/>
          <p:nvPr/>
        </p:nvSpPr>
        <p:spPr>
          <a:xfrm>
            <a:off x="4724400" y="4222038"/>
            <a:ext cx="3225282" cy="4198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A7A8786-E759-2C26-DD5F-8C730F8DA6CB}"/>
              </a:ext>
            </a:extLst>
          </p:cNvPr>
          <p:cNvSpPr txBox="1"/>
          <p:nvPr/>
        </p:nvSpPr>
        <p:spPr>
          <a:xfrm>
            <a:off x="7640243" y="2349257"/>
            <a:ext cx="27540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noProof="0" dirty="0">
                <a:solidFill>
                  <a:srgbClr val="C00000"/>
                </a:solidFill>
              </a:rPr>
              <a:t>La 1ère caractéristique</a:t>
            </a:r>
            <a:endParaRPr lang="en-US" b="1" dirty="0">
              <a:solidFill>
                <a:srgbClr val="C00000"/>
              </a:solidFill>
            </a:endParaRP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1605563D-2B87-06FB-5334-0B081C7DEAD1}"/>
              </a:ext>
            </a:extLst>
          </p:cNvPr>
          <p:cNvCxnSpPr>
            <a:cxnSpLocks/>
            <a:stCxn id="7" idx="1"/>
            <a:endCxn id="5" idx="0"/>
          </p:cNvCxnSpPr>
          <p:nvPr/>
        </p:nvCxnSpPr>
        <p:spPr>
          <a:xfrm flipH="1">
            <a:off x="5257800" y="2533923"/>
            <a:ext cx="2382443" cy="8157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79E238E9-340F-DF45-281C-7D5D1BACDB0F}"/>
              </a:ext>
            </a:extLst>
          </p:cNvPr>
          <p:cNvSpPr txBox="1"/>
          <p:nvPr/>
        </p:nvSpPr>
        <p:spPr>
          <a:xfrm>
            <a:off x="7640243" y="5658821"/>
            <a:ext cx="27540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noProof="0" dirty="0">
                <a:solidFill>
                  <a:srgbClr val="C00000"/>
                </a:solidFill>
              </a:rPr>
              <a:t>La 2ème caractéristique</a:t>
            </a:r>
            <a:endParaRPr lang="en-US" b="1" dirty="0">
              <a:solidFill>
                <a:srgbClr val="C00000"/>
              </a:solidFill>
            </a:endParaRP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153AE124-B90E-1D13-7C02-940D7CBAD875}"/>
              </a:ext>
            </a:extLst>
          </p:cNvPr>
          <p:cNvCxnSpPr>
            <a:cxnSpLocks/>
            <a:stCxn id="14" idx="1"/>
            <a:endCxn id="10" idx="2"/>
          </p:cNvCxnSpPr>
          <p:nvPr/>
        </p:nvCxnSpPr>
        <p:spPr>
          <a:xfrm flipH="1" flipV="1">
            <a:off x="6430347" y="4652490"/>
            <a:ext cx="1209896" cy="119099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459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10" grpId="0" animBg="1"/>
      <p:bldP spid="6" grpId="0" animBg="1"/>
      <p:bldP spid="7" grpId="0"/>
      <p:bldP spid="1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E74BDD-3EDC-3D4D-7A17-30DD6D35C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Récapitulons. Voici les différentes étapes de la réalisation de la tâche d’aujourd’hui.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5563650-2345-1765-E45D-F7EA176C6EB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30288" y="609972"/>
            <a:ext cx="10277475" cy="268287"/>
          </a:xfrm>
        </p:spPr>
        <p:txBody>
          <a:bodyPr/>
          <a:lstStyle/>
          <a:p>
            <a:endParaRPr lang="fr-FR" dirty="0"/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09ACE138-1BA3-A6C1-81F2-20935D2E4749}"/>
              </a:ext>
            </a:extLst>
          </p:cNvPr>
          <p:cNvGrpSpPr/>
          <p:nvPr/>
        </p:nvGrpSpPr>
        <p:grpSpPr>
          <a:xfrm>
            <a:off x="731147" y="4315232"/>
            <a:ext cx="10551365" cy="1693731"/>
            <a:chOff x="731147" y="4315232"/>
            <a:chExt cx="10551365" cy="1693731"/>
          </a:xfrm>
        </p:grpSpPr>
        <p:sp>
          <p:nvSpPr>
            <p:cNvPr id="12" name="Flèche : bas 11">
              <a:extLst>
                <a:ext uri="{FF2B5EF4-FFF2-40B4-BE49-F238E27FC236}">
                  <a16:creationId xmlns:a16="http://schemas.microsoft.com/office/drawing/2014/main" id="{5C7F65D3-6E00-0203-6611-50C10B775740}"/>
                </a:ext>
              </a:extLst>
            </p:cNvPr>
            <p:cNvSpPr/>
            <p:nvPr/>
          </p:nvSpPr>
          <p:spPr>
            <a:xfrm>
              <a:off x="5867302" y="4315232"/>
              <a:ext cx="480625" cy="510733"/>
            </a:xfrm>
            <a:prstGeom prst="downArrow">
              <a:avLst/>
            </a:prstGeom>
            <a:solidFill>
              <a:srgbClr val="037A4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74984D70-C732-CECF-7F34-A6B0A49EBECB}"/>
                </a:ext>
              </a:extLst>
            </p:cNvPr>
            <p:cNvGrpSpPr/>
            <p:nvPr/>
          </p:nvGrpSpPr>
          <p:grpSpPr>
            <a:xfrm>
              <a:off x="731147" y="5089607"/>
              <a:ext cx="10551365" cy="919356"/>
              <a:chOff x="543536" y="1100678"/>
              <a:chExt cx="10551365" cy="919356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A1A1D9F-2AF1-E91A-7B5E-C43DE5F2F394}"/>
                  </a:ext>
                </a:extLst>
              </p:cNvPr>
              <p:cNvSpPr txBox="1"/>
              <p:nvPr/>
            </p:nvSpPr>
            <p:spPr>
              <a:xfrm>
                <a:off x="817809" y="1100678"/>
                <a:ext cx="10277092" cy="919356"/>
              </a:xfrm>
              <a:prstGeom prst="roundRect">
                <a:avLst/>
              </a:prstGeom>
              <a:solidFill>
                <a:srgbClr val="D5E8CF"/>
              </a:solidFill>
              <a:ln w="9525" cap="flat" cmpd="sng">
                <a:solidFill>
                  <a:srgbClr val="D5E8C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>
                <a:defPPr>
                  <a:defRPr lang="fr-FR"/>
                </a:defPPr>
                <a:lvl1pPr lvl="0" algn="just">
                  <a:defRPr sz="2400" b="1" spc="-50">
                    <a:solidFill>
                      <a:srgbClr val="002060"/>
                    </a:solidFill>
                    <a:latin typeface="Calibri" panose="020F0502020204030204" pitchFamily="34" charset="0"/>
                    <a:ea typeface="Calibri"/>
                    <a:cs typeface="Calibri" panose="020F0502020204030204" pitchFamily="34" charset="0"/>
                  </a:defRPr>
                </a:lvl1pPr>
              </a:lstStyle>
              <a:p>
                <a:pPr marL="269875"/>
                <a:r>
                  <a:rPr lang="fr-FR" dirty="0"/>
                  <a:t>Repérez dans le texte deux caractéristiques de la villosité qui montrent que la paroi interne de l’intestin constitue une surface d’absorption des nutriments.</a:t>
                </a:r>
              </a:p>
            </p:txBody>
          </p:sp>
          <p:sp>
            <p:nvSpPr>
              <p:cNvPr id="14" name="Ellipse 13">
                <a:extLst>
                  <a:ext uri="{FF2B5EF4-FFF2-40B4-BE49-F238E27FC236}">
                    <a16:creationId xmlns:a16="http://schemas.microsoft.com/office/drawing/2014/main" id="{244AC845-7172-CF19-AEBF-4F5C4CB1E2C1}"/>
                  </a:ext>
                </a:extLst>
              </p:cNvPr>
              <p:cNvSpPr/>
              <p:nvPr/>
            </p:nvSpPr>
            <p:spPr>
              <a:xfrm>
                <a:off x="543536" y="1289937"/>
                <a:ext cx="548545" cy="540837"/>
              </a:xfrm>
              <a:prstGeom prst="ellipse">
                <a:avLst/>
              </a:prstGeom>
              <a:solidFill>
                <a:srgbClr val="46AF48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3200" b="1" noProof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  <a:endParaRPr lang="fr-FR" b="1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DB14DA74-A82B-E5F3-605E-E998D5A61E3A}"/>
              </a:ext>
            </a:extLst>
          </p:cNvPr>
          <p:cNvGrpSpPr/>
          <p:nvPr/>
        </p:nvGrpSpPr>
        <p:grpSpPr>
          <a:xfrm>
            <a:off x="2001069" y="2592390"/>
            <a:ext cx="8011521" cy="1366962"/>
            <a:chOff x="2001069" y="2592390"/>
            <a:chExt cx="8011521" cy="1366962"/>
          </a:xfrm>
        </p:grpSpPr>
        <p:sp>
          <p:nvSpPr>
            <p:cNvPr id="11" name="Flèche : bas 10">
              <a:extLst>
                <a:ext uri="{FF2B5EF4-FFF2-40B4-BE49-F238E27FC236}">
                  <a16:creationId xmlns:a16="http://schemas.microsoft.com/office/drawing/2014/main" id="{B0A0EA83-E454-D9D3-F349-937781C338FF}"/>
                </a:ext>
              </a:extLst>
            </p:cNvPr>
            <p:cNvSpPr/>
            <p:nvPr/>
          </p:nvSpPr>
          <p:spPr>
            <a:xfrm>
              <a:off x="5826869" y="2592390"/>
              <a:ext cx="480625" cy="510733"/>
            </a:xfrm>
            <a:prstGeom prst="downArrow">
              <a:avLst/>
            </a:prstGeom>
            <a:solidFill>
              <a:srgbClr val="037A4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01F86EDC-5BD6-9414-94FE-86D0E9768DCA}"/>
                </a:ext>
              </a:extLst>
            </p:cNvPr>
            <p:cNvGrpSpPr/>
            <p:nvPr/>
          </p:nvGrpSpPr>
          <p:grpSpPr>
            <a:xfrm>
              <a:off x="2001069" y="3432378"/>
              <a:ext cx="8011521" cy="526974"/>
              <a:chOff x="1143583" y="1299703"/>
              <a:chExt cx="8011521" cy="526974"/>
            </a:xfrm>
          </p:grpSpPr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4FCBCD30-CCB6-CCB8-5FE4-F2E4F23C9E7C}"/>
                  </a:ext>
                </a:extLst>
              </p:cNvPr>
              <p:cNvSpPr txBox="1"/>
              <p:nvPr/>
            </p:nvSpPr>
            <p:spPr>
              <a:xfrm>
                <a:off x="1380932" y="1315944"/>
                <a:ext cx="7774172" cy="510733"/>
              </a:xfrm>
              <a:prstGeom prst="roundRect">
                <a:avLst/>
              </a:prstGeom>
              <a:solidFill>
                <a:srgbClr val="D5E8CF"/>
              </a:solidFill>
              <a:ln w="9525" cap="flat" cmpd="sng">
                <a:solidFill>
                  <a:srgbClr val="D5E8C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>
                <a:defPPr>
                  <a:defRPr lang="fr-FR"/>
                </a:defPPr>
                <a:lvl1pPr lvl="0" algn="just">
                  <a:defRPr sz="2400" b="1" spc="-50">
                    <a:solidFill>
                      <a:srgbClr val="002060"/>
                    </a:solidFill>
                    <a:latin typeface="Calibri" panose="020F0502020204030204" pitchFamily="34" charset="0"/>
                    <a:ea typeface="Calibri"/>
                    <a:cs typeface="Calibri" panose="020F0502020204030204" pitchFamily="34" charset="0"/>
                  </a:defRPr>
                </a:lvl1pPr>
              </a:lstStyle>
              <a:p>
                <a:r>
                  <a:rPr lang="fr-FR" dirty="0"/>
                  <a:t>     Indiquez par des flèches le sens de l’absorption intestinale.</a:t>
                </a:r>
              </a:p>
            </p:txBody>
          </p: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6D67477A-1B62-FB9F-11FC-96F232904AE8}"/>
                  </a:ext>
                </a:extLst>
              </p:cNvPr>
              <p:cNvSpPr/>
              <p:nvPr/>
            </p:nvSpPr>
            <p:spPr>
              <a:xfrm>
                <a:off x="1143583" y="1299703"/>
                <a:ext cx="474698" cy="478193"/>
              </a:xfrm>
              <a:prstGeom prst="ellipse">
                <a:avLst/>
              </a:prstGeom>
              <a:solidFill>
                <a:srgbClr val="46AF48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3200" b="1" noProof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  <a:endParaRPr lang="fr-FR" b="1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0EB3AEA9-4A99-F21E-A3D8-5144494DF60B}"/>
              </a:ext>
            </a:extLst>
          </p:cNvPr>
          <p:cNvGrpSpPr/>
          <p:nvPr/>
        </p:nvGrpSpPr>
        <p:grpSpPr>
          <a:xfrm>
            <a:off x="2692666" y="1791390"/>
            <a:ext cx="6719119" cy="510733"/>
            <a:chOff x="1034307" y="1236775"/>
            <a:chExt cx="6719119" cy="510733"/>
          </a:xfrm>
        </p:grpSpPr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32C415BB-81E2-67AE-1BC0-6328A664587B}"/>
                </a:ext>
              </a:extLst>
            </p:cNvPr>
            <p:cNvSpPr txBox="1"/>
            <p:nvPr/>
          </p:nvSpPr>
          <p:spPr>
            <a:xfrm>
              <a:off x="1179915" y="1236775"/>
              <a:ext cx="6573511" cy="510733"/>
            </a:xfrm>
            <a:prstGeom prst="roundRect">
              <a:avLst/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>
                <a:defRPr lang="fr-FR"/>
              </a:defPPr>
              <a:lvl1pPr lvl="0" algn="just">
                <a:defRPr sz="2400" b="1" spc="-5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defRPr>
              </a:lvl1pPr>
            </a:lstStyle>
            <a:p>
              <a:r>
                <a:rPr lang="fr-FR" dirty="0"/>
                <a:t>      Complétez la légende du schéma ci-dessous.</a:t>
              </a:r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8B5CB207-AD20-A29A-D337-FFB1DDCE3B26}"/>
                </a:ext>
              </a:extLst>
            </p:cNvPr>
            <p:cNvSpPr/>
            <p:nvPr/>
          </p:nvSpPr>
          <p:spPr>
            <a:xfrm>
              <a:off x="1034307" y="1253044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44279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89BF96-0313-F392-D622-FDAA9480D0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05 min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cartoon of a person working on a plant&#10;&#10;AI-generated content may be incorrect.">
            <a:extLst>
              <a:ext uri="{FF2B5EF4-FFF2-40B4-BE49-F238E27FC236}">
                <a16:creationId xmlns:a16="http://schemas.microsoft.com/office/drawing/2014/main" id="{4AD6A894-977A-5AB6-270A-61E73FD9B5C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" r="162"/>
          <a:stretch>
            <a:fillRect/>
          </a:stretch>
        </p:blipFill>
        <p:spPr/>
      </p:pic>
      <p:pic>
        <p:nvPicPr>
          <p:cNvPr id="12" name="Picture Placeholder 11" descr="A cartoon of kids studying&#10;&#10;AI-generated content may be incorrect.">
            <a:extLst>
              <a:ext uri="{FF2B5EF4-FFF2-40B4-BE49-F238E27FC236}">
                <a16:creationId xmlns:a16="http://schemas.microsoft.com/office/drawing/2014/main" id="{C26EBEDD-C088-BFE1-2C78-1E6364CEC42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5" r="39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26857-0455-16B9-367A-BF07F9F67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03EB1C-8790-0638-8B14-F68F96EB9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933" y="392111"/>
            <a:ext cx="10372033" cy="267549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</a:t>
            </a:r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on vérifie votre compréhension de ce qu’on vient de faire. Répondez à la question.</a:t>
            </a:r>
            <a:endParaRPr lang="fr-FR" sz="18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1FA6684-027D-5025-0701-312B346AD6C7}"/>
              </a:ext>
            </a:extLst>
          </p:cNvPr>
          <p:cNvSpPr txBox="1"/>
          <p:nvPr/>
        </p:nvSpPr>
        <p:spPr>
          <a:xfrm>
            <a:off x="797932" y="1158293"/>
            <a:ext cx="11602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b="1" dirty="0">
                <a:latin typeface="Calibri" panose="020F0502020204030204"/>
              </a:rPr>
              <a:t>1. Délimitez une villosité sur l’image ci-dessous.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0EFED72-5DBB-4F44-6C05-2DE82C47FC5F}"/>
              </a:ext>
            </a:extLst>
          </p:cNvPr>
          <p:cNvGrpSpPr/>
          <p:nvPr/>
        </p:nvGrpSpPr>
        <p:grpSpPr>
          <a:xfrm>
            <a:off x="4153711" y="1872114"/>
            <a:ext cx="4017523" cy="4649002"/>
            <a:chOff x="4153711" y="1872114"/>
            <a:chExt cx="4017523" cy="4649002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C7E5892-024E-5131-24D1-9CDE9D8DBF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950" t="18128" r="17493" b="18338"/>
            <a:stretch>
              <a:fillRect/>
            </a:stretch>
          </p:blipFill>
          <p:spPr>
            <a:xfrm>
              <a:off x="4153711" y="1872114"/>
              <a:ext cx="4017523" cy="4076954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3EEEA60C-496C-99D5-A3DB-71CCA9FAF581}"/>
                </a:ext>
              </a:extLst>
            </p:cNvPr>
            <p:cNvSpPr txBox="1"/>
            <p:nvPr/>
          </p:nvSpPr>
          <p:spPr>
            <a:xfrm>
              <a:off x="4376057" y="5813230"/>
              <a:ext cx="3694923" cy="70788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75000"/>
                </a:schemeClr>
              </a:solidFill>
              <a:prstDash val="sysDash"/>
            </a:ln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algn="ctr">
                <a:defRPr sz="2000"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</a:lstStyle>
            <a:p>
              <a:r>
                <a:rPr lang="fr-FR" dirty="0"/>
                <a:t>Villosités intestinales vues au microscope ( x120)</a:t>
              </a:r>
            </a:p>
          </p:txBody>
        </p:sp>
      </p:grp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AF6B0FF4-C78A-05FB-6511-46FE4EFFE0CA}"/>
              </a:ext>
            </a:extLst>
          </p:cNvPr>
          <p:cNvSpPr txBox="1">
            <a:spLocks/>
          </p:cNvSpPr>
          <p:nvPr/>
        </p:nvSpPr>
        <p:spPr>
          <a:xfrm>
            <a:off x="900295" y="659660"/>
            <a:ext cx="10348672" cy="2464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spcAft>
                <a:spcPts val="300"/>
              </a:spcAft>
              <a:defRPr/>
            </a:pPr>
            <a:r>
              <a:rPr lang="fr-FR" sz="11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Inviter les élèves à passer au tableau. </a:t>
            </a:r>
          </a:p>
        </p:txBody>
      </p:sp>
      <p:pic>
        <p:nvPicPr>
          <p:cNvPr id="14" name="Picture 1">
            <a:extLst>
              <a:ext uri="{FF2B5EF4-FFF2-40B4-BE49-F238E27FC236}">
                <a16:creationId xmlns:a16="http://schemas.microsoft.com/office/drawing/2014/main" id="{E9B807E2-3AF7-25A6-7E90-A3F8DE1A360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72" y="201859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932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B622C-3BAD-B359-A8C9-93EC5B268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7A3532E8-E1CE-782E-DF59-DB7A12757C92}"/>
              </a:ext>
            </a:extLst>
          </p:cNvPr>
          <p:cNvGrpSpPr/>
          <p:nvPr/>
        </p:nvGrpSpPr>
        <p:grpSpPr>
          <a:xfrm>
            <a:off x="4153711" y="1872114"/>
            <a:ext cx="4017523" cy="4649002"/>
            <a:chOff x="4153711" y="1872114"/>
            <a:chExt cx="4017523" cy="4649002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609D1D14-10EE-8958-AC43-87605AA51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950" t="18128" r="17493" b="18338"/>
            <a:stretch>
              <a:fillRect/>
            </a:stretch>
          </p:blipFill>
          <p:spPr>
            <a:xfrm>
              <a:off x="4153711" y="1872114"/>
              <a:ext cx="4017523" cy="4076954"/>
            </a:xfrm>
            <a:prstGeom prst="rect">
              <a:avLst/>
            </a:prstGeom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1AA68BBD-A31B-BCBE-99B4-56CC58BB7A92}"/>
                </a:ext>
              </a:extLst>
            </p:cNvPr>
            <p:cNvSpPr txBox="1"/>
            <p:nvPr/>
          </p:nvSpPr>
          <p:spPr>
            <a:xfrm>
              <a:off x="4376057" y="5813230"/>
              <a:ext cx="3694923" cy="70788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75000"/>
                </a:schemeClr>
              </a:solidFill>
              <a:prstDash val="sysDash"/>
            </a:ln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algn="ctr">
                <a:defRPr sz="2000"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</a:lstStyle>
            <a:p>
              <a:r>
                <a:rPr lang="fr-FR" dirty="0"/>
                <a:t>Villosités intestinales vues au microscope ( x120)</a:t>
              </a:r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9B4D5DB4-9980-F770-97F7-D9E6856E6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9654941" cy="299327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 </a:t>
            </a:r>
          </a:p>
        </p:txBody>
      </p:sp>
      <p:sp>
        <p:nvSpPr>
          <p:cNvPr id="9" name="Espace réservé du contenu 3">
            <a:extLst>
              <a:ext uri="{FF2B5EF4-FFF2-40B4-BE49-F238E27FC236}">
                <a16:creationId xmlns:a16="http://schemas.microsoft.com/office/drawing/2014/main" id="{8FAEA6D0-A9B2-A7D3-5362-BF2632F109A6}"/>
              </a:ext>
            </a:extLst>
          </p:cNvPr>
          <p:cNvSpPr txBox="1">
            <a:spLocks/>
          </p:cNvSpPr>
          <p:nvPr/>
        </p:nvSpPr>
        <p:spPr>
          <a:xfrm>
            <a:off x="958665" y="614453"/>
            <a:ext cx="1052970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spcAft>
                <a:spcPts val="300"/>
              </a:spcAft>
              <a:defRPr/>
            </a:pPr>
            <a:endParaRPr lang="fr-FR" sz="110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07424854-E7E0-9AEC-406F-6B92EFF2A6B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72" y="201859"/>
            <a:ext cx="648055" cy="648055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6B856030-FAFC-A715-CC3B-FC75C63D7343}"/>
              </a:ext>
            </a:extLst>
          </p:cNvPr>
          <p:cNvSpPr/>
          <p:nvPr/>
        </p:nvSpPr>
        <p:spPr>
          <a:xfrm rot="21200880">
            <a:off x="5986187" y="3063762"/>
            <a:ext cx="699981" cy="2040842"/>
          </a:xfrm>
          <a:prstGeom prst="ellipse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2717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FF6DB9-6C72-778A-65C1-4A89A5E1E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311" y="241459"/>
            <a:ext cx="10372033" cy="344383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 schéma ci-dessous représente trois villosités intestinales. Répondez à la question suivante.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546849-2F2C-DD37-12A7-83CAF6D55AD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et d’indiquer le sens de l’absorption.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AB62855-C102-933B-BBAC-457C4E560FAB}"/>
              </a:ext>
            </a:extLst>
          </p:cNvPr>
          <p:cNvSpPr txBox="1"/>
          <p:nvPr/>
        </p:nvSpPr>
        <p:spPr>
          <a:xfrm>
            <a:off x="1153114" y="1245903"/>
            <a:ext cx="6180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defTabSz="457200">
              <a:defRPr sz="2400" b="1">
                <a:latin typeface="Calibri" panose="020F0502020204030204"/>
              </a:defRPr>
            </a:lvl1pPr>
          </a:lstStyle>
          <a:p>
            <a:r>
              <a:rPr lang="fr-FR" dirty="0"/>
              <a:t>2. Indiquez par des flèches sur le schéma 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06F4D78-33C3-D5C1-4C0A-55BF8620C964}"/>
              </a:ext>
            </a:extLst>
          </p:cNvPr>
          <p:cNvSpPr/>
          <p:nvPr/>
        </p:nvSpPr>
        <p:spPr>
          <a:xfrm>
            <a:off x="7898860" y="2315183"/>
            <a:ext cx="389106" cy="2042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" name="Image 20" descr="Une image contenant Dessin d’enfant, art&#10;&#10;Le contenu généré par l’IA peut être incorrect.">
            <a:extLst>
              <a:ext uri="{FF2B5EF4-FFF2-40B4-BE49-F238E27FC236}">
                <a16:creationId xmlns:a16="http://schemas.microsoft.com/office/drawing/2014/main" id="{EF9A6305-FB78-CE42-219D-B24122338B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827" y="2293940"/>
            <a:ext cx="3515034" cy="3798949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7F58797A-D300-D521-8CFC-8D877685DE6F}"/>
              </a:ext>
            </a:extLst>
          </p:cNvPr>
          <p:cNvSpPr txBox="1"/>
          <p:nvPr/>
        </p:nvSpPr>
        <p:spPr>
          <a:xfrm>
            <a:off x="7919904" y="2989768"/>
            <a:ext cx="36660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Capillaires sanguins</a:t>
            </a:r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A0550900-246B-757B-06A5-ED90B55DE1C2}"/>
              </a:ext>
            </a:extLst>
          </p:cNvPr>
          <p:cNvCxnSpPr>
            <a:cxnSpLocks/>
          </p:cNvCxnSpPr>
          <p:nvPr/>
        </p:nvCxnSpPr>
        <p:spPr>
          <a:xfrm flipH="1" flipV="1">
            <a:off x="6868917" y="3244174"/>
            <a:ext cx="1021405" cy="97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5427D5E4-5DDE-3C7D-BEE9-654E0F656CC7}"/>
              </a:ext>
            </a:extLst>
          </p:cNvPr>
          <p:cNvCxnSpPr/>
          <p:nvPr/>
        </p:nvCxnSpPr>
        <p:spPr>
          <a:xfrm>
            <a:off x="3414409" y="3521413"/>
            <a:ext cx="110895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EC3F04F0-D5C3-80EA-FA3A-14691C13CEFF}"/>
              </a:ext>
            </a:extLst>
          </p:cNvPr>
          <p:cNvSpPr txBox="1"/>
          <p:nvPr/>
        </p:nvSpPr>
        <p:spPr>
          <a:xfrm>
            <a:off x="2271533" y="3244174"/>
            <a:ext cx="154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Villosité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632B3D5-0611-1DD6-6DD6-C2C3CC1F54F1}"/>
              </a:ext>
            </a:extLst>
          </p:cNvPr>
          <p:cNvSpPr txBox="1"/>
          <p:nvPr/>
        </p:nvSpPr>
        <p:spPr>
          <a:xfrm>
            <a:off x="1801306" y="1832275"/>
            <a:ext cx="60975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852A4"/>
                </a:solidFill>
                <a:latin typeface="Calibri" panose="020F0502020204030204"/>
              </a:rPr>
              <a:t>Le sens de l’absorption des nutriments. 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33AF0C42-8898-44EB-106B-C04377B3A24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72" y="201859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3698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ABD8BD-727D-EBDA-B7C7-EF2E06705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 Les nutriments passent de l’intérieur de l’intestin grêle vers le sang.</a:t>
            </a:r>
            <a:endParaRPr lang="fr-FR" sz="18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E8419F2-0C02-DEAA-C57E-F16AEF309D6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3841363-3A52-C794-BD51-E496DEE42017}"/>
              </a:ext>
            </a:extLst>
          </p:cNvPr>
          <p:cNvSpPr/>
          <p:nvPr/>
        </p:nvSpPr>
        <p:spPr>
          <a:xfrm>
            <a:off x="7821038" y="1712068"/>
            <a:ext cx="389106" cy="2042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AABF754-2211-BFCB-6672-B1D549116CEB}"/>
              </a:ext>
            </a:extLst>
          </p:cNvPr>
          <p:cNvSpPr txBox="1"/>
          <p:nvPr/>
        </p:nvSpPr>
        <p:spPr>
          <a:xfrm>
            <a:off x="1801306" y="1832275"/>
            <a:ext cx="60975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852A4"/>
                </a:solidFill>
                <a:latin typeface="Calibri" panose="020F0502020204030204"/>
              </a:rPr>
              <a:t>Le sens de l’absorption des nutriments. 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F424F976-8D7D-508F-FD79-5216DEF6560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72" y="201859"/>
            <a:ext cx="648055" cy="64805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A977CB4-33B3-3A06-5B7A-B33A62863487}"/>
              </a:ext>
            </a:extLst>
          </p:cNvPr>
          <p:cNvSpPr/>
          <p:nvPr/>
        </p:nvSpPr>
        <p:spPr>
          <a:xfrm>
            <a:off x="7898860" y="2315183"/>
            <a:ext cx="389106" cy="2042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 descr="Une image contenant Dessin d’enfant, art&#10;&#10;Le contenu généré par l’IA peut être incorrect.">
            <a:extLst>
              <a:ext uri="{FF2B5EF4-FFF2-40B4-BE49-F238E27FC236}">
                <a16:creationId xmlns:a16="http://schemas.microsoft.com/office/drawing/2014/main" id="{F5F6948B-CD8D-2FA9-BC0B-8359A4A5A5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8827" y="2293940"/>
            <a:ext cx="3515034" cy="379894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BACD459-27B5-88C4-8540-4D3CA174C623}"/>
              </a:ext>
            </a:extLst>
          </p:cNvPr>
          <p:cNvSpPr txBox="1"/>
          <p:nvPr/>
        </p:nvSpPr>
        <p:spPr>
          <a:xfrm>
            <a:off x="7919904" y="2989768"/>
            <a:ext cx="36660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Capillaires sanguins</a:t>
            </a: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3D5BF9EA-1C0F-6B02-4701-2105A2019060}"/>
              </a:ext>
            </a:extLst>
          </p:cNvPr>
          <p:cNvCxnSpPr>
            <a:cxnSpLocks/>
          </p:cNvCxnSpPr>
          <p:nvPr/>
        </p:nvCxnSpPr>
        <p:spPr>
          <a:xfrm flipH="1" flipV="1">
            <a:off x="6868917" y="3244174"/>
            <a:ext cx="1021405" cy="97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7430E284-CD36-0C60-6217-5CE47D3EFA47}"/>
              </a:ext>
            </a:extLst>
          </p:cNvPr>
          <p:cNvCxnSpPr/>
          <p:nvPr/>
        </p:nvCxnSpPr>
        <p:spPr>
          <a:xfrm>
            <a:off x="3414409" y="3521413"/>
            <a:ext cx="110895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402B394E-CDE3-EB1A-D666-D719C58A01D0}"/>
              </a:ext>
            </a:extLst>
          </p:cNvPr>
          <p:cNvSpPr txBox="1"/>
          <p:nvPr/>
        </p:nvSpPr>
        <p:spPr>
          <a:xfrm>
            <a:off x="2271533" y="3244174"/>
            <a:ext cx="154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Villosité</a:t>
            </a:r>
          </a:p>
        </p:txBody>
      </p:sp>
      <p:sp>
        <p:nvSpPr>
          <p:cNvPr id="21" name="Flèche : droite 20">
            <a:extLst>
              <a:ext uri="{FF2B5EF4-FFF2-40B4-BE49-F238E27FC236}">
                <a16:creationId xmlns:a16="http://schemas.microsoft.com/office/drawing/2014/main" id="{7882F1B1-8D7F-F113-974A-2AA3902DC81F}"/>
              </a:ext>
            </a:extLst>
          </p:cNvPr>
          <p:cNvSpPr/>
          <p:nvPr/>
        </p:nvSpPr>
        <p:spPr>
          <a:xfrm rot="10193951">
            <a:off x="6827903" y="3843655"/>
            <a:ext cx="1188000" cy="101413"/>
          </a:xfrm>
          <a:prstGeom prst="rightArrow">
            <a:avLst>
              <a:gd name="adj1" fmla="val 50000"/>
              <a:gd name="adj2" fmla="val 21629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Flèche : droite 21">
            <a:extLst>
              <a:ext uri="{FF2B5EF4-FFF2-40B4-BE49-F238E27FC236}">
                <a16:creationId xmlns:a16="http://schemas.microsoft.com/office/drawing/2014/main" id="{21A5AB9C-98DF-0133-2466-130A69753823}"/>
              </a:ext>
            </a:extLst>
          </p:cNvPr>
          <p:cNvSpPr/>
          <p:nvPr/>
        </p:nvSpPr>
        <p:spPr>
          <a:xfrm rot="1662958">
            <a:off x="5618035" y="2677865"/>
            <a:ext cx="1188000" cy="101413"/>
          </a:xfrm>
          <a:prstGeom prst="rightArrow">
            <a:avLst>
              <a:gd name="adj1" fmla="val 50000"/>
              <a:gd name="adj2" fmla="val 179673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681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8E6F55-3456-C273-B06D-AE7AFD518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350045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 villosité présente des caractéristiques qui lui confèrent la fonction d’absorption intestinale. Répondez à la question ci-dessous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CCBD61-55AB-57BC-EF09-4A4C9638944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et d’indiquer le sens de l’absorption.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E0635BB-BBBC-77EA-FCCB-963DF2FE990B}"/>
              </a:ext>
            </a:extLst>
          </p:cNvPr>
          <p:cNvSpPr txBox="1"/>
          <p:nvPr/>
        </p:nvSpPr>
        <p:spPr>
          <a:xfrm>
            <a:off x="1353037" y="1907623"/>
            <a:ext cx="95365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400" b="1">
                <a:solidFill>
                  <a:srgbClr val="0852A4"/>
                </a:solidFill>
                <a:latin typeface="Calibri" panose="020F0502020204030204"/>
              </a:defRPr>
            </a:lvl1pPr>
          </a:lstStyle>
          <a:p>
            <a:r>
              <a:rPr lang="fr-FR" dirty="0"/>
              <a:t>Deux caractéristiques de la villosité facilitant l’absorption intestinale :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6A73F71-0661-4C90-AF3F-5E0571D59C8D}"/>
              </a:ext>
            </a:extLst>
          </p:cNvPr>
          <p:cNvSpPr txBox="1"/>
          <p:nvPr/>
        </p:nvSpPr>
        <p:spPr>
          <a:xfrm>
            <a:off x="1153114" y="1245903"/>
            <a:ext cx="6180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defTabSz="457200">
              <a:defRPr sz="2400" b="1">
                <a:latin typeface="Calibri" panose="020F0502020204030204"/>
              </a:defRPr>
            </a:lvl1pPr>
          </a:lstStyle>
          <a:p>
            <a:r>
              <a:rPr lang="fr-FR" dirty="0"/>
              <a:t>2. Complétez par ce qui convient :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96752FE3-903C-FA9F-C961-07EA9FB2EBD2}"/>
              </a:ext>
            </a:extLst>
          </p:cNvPr>
          <p:cNvGrpSpPr/>
          <p:nvPr/>
        </p:nvGrpSpPr>
        <p:grpSpPr>
          <a:xfrm>
            <a:off x="2226160" y="3461657"/>
            <a:ext cx="5480926" cy="510778"/>
            <a:chOff x="7921466" y="2594893"/>
            <a:chExt cx="5480926" cy="510778"/>
          </a:xfrm>
        </p:grpSpPr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677F404-C71A-C319-7FF7-80500E469ACF}"/>
                </a:ext>
              </a:extLst>
            </p:cNvPr>
            <p:cNvSpPr/>
            <p:nvPr/>
          </p:nvSpPr>
          <p:spPr>
            <a:xfrm>
              <a:off x="8369183" y="2594893"/>
              <a:ext cx="5033209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……………………………………………………….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D28774D-012F-4572-8AA6-E9143253AFBE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8A4AB8B-076A-E67A-3A89-791FC7D95E45}"/>
              </a:ext>
            </a:extLst>
          </p:cNvPr>
          <p:cNvGrpSpPr/>
          <p:nvPr/>
        </p:nvGrpSpPr>
        <p:grpSpPr>
          <a:xfrm>
            <a:off x="2226160" y="4957665"/>
            <a:ext cx="5480926" cy="510778"/>
            <a:chOff x="7921466" y="2594893"/>
            <a:chExt cx="5480926" cy="510778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88CBA43-660C-E017-D0BD-3D393ED56D7D}"/>
                </a:ext>
              </a:extLst>
            </p:cNvPr>
            <p:cNvSpPr/>
            <p:nvPr/>
          </p:nvSpPr>
          <p:spPr>
            <a:xfrm>
              <a:off x="8369183" y="2594893"/>
              <a:ext cx="5033209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……………………………………………………….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D28E041A-C70B-5BE6-A2DA-430929455F83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pic>
        <p:nvPicPr>
          <p:cNvPr id="14" name="Picture 1">
            <a:extLst>
              <a:ext uri="{FF2B5EF4-FFF2-40B4-BE49-F238E27FC236}">
                <a16:creationId xmlns:a16="http://schemas.microsoft.com/office/drawing/2014/main" id="{B1A74044-6B8B-C1A1-35FF-6ED34E0600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72" y="201859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2908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474445-2A55-D00F-EF05-E907DEA12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484536" cy="268275"/>
          </a:xfrm>
        </p:spPr>
        <p:txBody>
          <a:bodyPr/>
          <a:lstStyle/>
          <a:p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 La villosité a une paroi fine et riche en capillaires sanguins ce qui lui confère la possibilité de faciliter l’absorption intestinale. </a:t>
            </a:r>
            <a:endParaRPr lang="fr-FR" sz="18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9B460DD-E366-DCA1-FBC7-6A458053481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126E6D6-2FC9-D8DA-E635-919B67ED0CB7}"/>
              </a:ext>
            </a:extLst>
          </p:cNvPr>
          <p:cNvGrpSpPr/>
          <p:nvPr/>
        </p:nvGrpSpPr>
        <p:grpSpPr>
          <a:xfrm>
            <a:off x="2226160" y="3461657"/>
            <a:ext cx="5480926" cy="510778"/>
            <a:chOff x="7921466" y="2594893"/>
            <a:chExt cx="5480926" cy="510778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B931C0C-7FD5-FE56-E217-6FD348D49E47}"/>
                </a:ext>
              </a:extLst>
            </p:cNvPr>
            <p:cNvSpPr/>
            <p:nvPr/>
          </p:nvSpPr>
          <p:spPr>
            <a:xfrm>
              <a:off x="8369183" y="2594893"/>
              <a:ext cx="5033209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……………………………………………………….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34FB169-E826-BF0B-9575-45BE25AC870F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3CB6B6D-DB8C-A277-67BD-7A112949AB89}"/>
              </a:ext>
            </a:extLst>
          </p:cNvPr>
          <p:cNvGrpSpPr/>
          <p:nvPr/>
        </p:nvGrpSpPr>
        <p:grpSpPr>
          <a:xfrm>
            <a:off x="2226160" y="4957665"/>
            <a:ext cx="5480926" cy="510778"/>
            <a:chOff x="7921466" y="2594893"/>
            <a:chExt cx="5480926" cy="510778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FA0FD3F2-7724-FE3C-6B90-29493D2A88CD}"/>
                </a:ext>
              </a:extLst>
            </p:cNvPr>
            <p:cNvSpPr/>
            <p:nvPr/>
          </p:nvSpPr>
          <p:spPr>
            <a:xfrm>
              <a:off x="8369183" y="2594893"/>
              <a:ext cx="5033209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……………………………………………………….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46192F60-1EA6-30B5-4C18-CDC7FE527C64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DFC2D09A-426A-6CEE-DA02-5CEB202B453A}"/>
              </a:ext>
            </a:extLst>
          </p:cNvPr>
          <p:cNvSpPr txBox="1"/>
          <p:nvPr/>
        </p:nvSpPr>
        <p:spPr>
          <a:xfrm>
            <a:off x="4392469" y="3429000"/>
            <a:ext cx="18075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Paroi fine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AF0F033-3B9D-5BC2-C91E-A3CBDFC38E7D}"/>
              </a:ext>
            </a:extLst>
          </p:cNvPr>
          <p:cNvSpPr txBox="1"/>
          <p:nvPr/>
        </p:nvSpPr>
        <p:spPr>
          <a:xfrm>
            <a:off x="3384763" y="4875895"/>
            <a:ext cx="38229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Riche en capillaires sanguins</a:t>
            </a:r>
          </a:p>
        </p:txBody>
      </p:sp>
      <p:pic>
        <p:nvPicPr>
          <p:cNvPr id="16" name="Picture 1">
            <a:extLst>
              <a:ext uri="{FF2B5EF4-FFF2-40B4-BE49-F238E27FC236}">
                <a16:creationId xmlns:a16="http://schemas.microsoft.com/office/drawing/2014/main" id="{091CEE06-19F5-F152-5A2C-B14F792ED2E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72" y="201859"/>
            <a:ext cx="648055" cy="64805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64F2F821-6A02-4DDA-20AD-02AE7FB8DA19}"/>
              </a:ext>
            </a:extLst>
          </p:cNvPr>
          <p:cNvSpPr txBox="1"/>
          <p:nvPr/>
        </p:nvSpPr>
        <p:spPr>
          <a:xfrm>
            <a:off x="1353037" y="1907623"/>
            <a:ext cx="95365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400" b="1">
                <a:solidFill>
                  <a:srgbClr val="0852A4"/>
                </a:solidFill>
                <a:latin typeface="Calibri" panose="020F0502020204030204"/>
              </a:defRPr>
            </a:lvl1pPr>
          </a:lstStyle>
          <a:p>
            <a:r>
              <a:rPr lang="fr-FR" dirty="0"/>
              <a:t>Deux caractéristiques de la villosité facilitant l’absorption intestinale :</a:t>
            </a:r>
          </a:p>
        </p:txBody>
      </p:sp>
    </p:spTree>
    <p:extLst>
      <p:ext uri="{BB962C8B-B14F-4D97-AF65-F5344CB8AC3E}">
        <p14:creationId xmlns:p14="http://schemas.microsoft.com/office/powerpoint/2010/main" val="34275733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Une image contenant texte, capture d’écran, ligne, diagramme&#10;&#10;Le contenu généré par l’IA peut être incorrect.">
            <a:extLst>
              <a:ext uri="{FF2B5EF4-FFF2-40B4-BE49-F238E27FC236}">
                <a16:creationId xmlns:a16="http://schemas.microsoft.com/office/drawing/2014/main" id="{1C7E1C08-24B3-8834-2642-B709DCF103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62596" y="1001949"/>
            <a:ext cx="4866807" cy="54291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FF5BEC-E40C-AE90-BAF2-CDFD2807E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Maintenant, vous allez travailler en binôme. Chacun prend 3 minutes pour réaliser l’activité de la page </a:t>
            </a:r>
            <a:r>
              <a:rPr lang="ar-MA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16</a:t>
            </a: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sur le livret. Ensuite, vous comparez vos réponses en justifiant.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36E18-3597-EA11-2CA3-AD73D1AE85A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019" y="668338"/>
            <a:ext cx="10922713" cy="333611"/>
          </a:xfrm>
        </p:spPr>
        <p:txBody>
          <a:bodyPr/>
          <a:lstStyle/>
          <a:p>
            <a:r>
              <a:rPr lang="fr-FR" sz="14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Rappeler aux élèves qu’ils  doivent d’abord observer et de repérer les éléments du document avant de réaliser la tâche.  Expliquer les mots difficiles.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2134D577-4B65-4D8E-C173-ECC9AE95A7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fr-FR" b="1" dirty="0"/>
              <a:t>Page 16</a:t>
            </a:r>
          </a:p>
        </p:txBody>
      </p:sp>
    </p:spTree>
    <p:extLst>
      <p:ext uri="{BB962C8B-B14F-4D97-AF65-F5344CB8AC3E}">
        <p14:creationId xmlns:p14="http://schemas.microsoft.com/office/powerpoint/2010/main" val="5536702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BD956-F6E1-EC84-6EB6-B3E641CD0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669E37-A48A-E959-2209-5C0AFB47F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 temps est terminé.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490108A-42E4-3CC8-8D61-0733CD6007D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004DEF-F7CC-BF2E-C88C-CEE3500FCA0C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8152424E-0ED6-B27B-4B4D-37ED921734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9310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texte, capture d’écran, ligne, diagramme&#10;&#10;Le contenu généré par l’IA peut être incorrect.">
            <a:extLst>
              <a:ext uri="{FF2B5EF4-FFF2-40B4-BE49-F238E27FC236}">
                <a16:creationId xmlns:a16="http://schemas.microsoft.com/office/drawing/2014/main" id="{EC20D07C-14E4-D0CD-2225-A8150DB347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44378"/>
          <a:stretch>
            <a:fillRect/>
          </a:stretch>
        </p:blipFill>
        <p:spPr>
          <a:xfrm>
            <a:off x="1898388" y="1086175"/>
            <a:ext cx="8395223" cy="555591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80390D0-7CF4-9F62-4A3D-50D7C182B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8671C70-B5D4-77E9-66AF-973641F879E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D9426736-B875-3D56-5231-D963F2F82158}"/>
              </a:ext>
            </a:extLst>
          </p:cNvPr>
          <p:cNvGrpSpPr/>
          <p:nvPr/>
        </p:nvGrpSpPr>
        <p:grpSpPr>
          <a:xfrm>
            <a:off x="2402666" y="3591691"/>
            <a:ext cx="7774449" cy="1492184"/>
            <a:chOff x="2392938" y="3562508"/>
            <a:chExt cx="7774449" cy="1492184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AE10F21D-70EC-9706-04D9-0C0E0C457993}"/>
                </a:ext>
              </a:extLst>
            </p:cNvPr>
            <p:cNvSpPr txBox="1"/>
            <p:nvPr/>
          </p:nvSpPr>
          <p:spPr>
            <a:xfrm>
              <a:off x="8669328" y="3562508"/>
              <a:ext cx="149805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b="1" dirty="0">
                  <a:solidFill>
                    <a:srgbClr val="FF0000"/>
                  </a:solidFill>
                  <a:latin typeface="Script MT Bold" panose="03040602040607080904" pitchFamily="66" charset="0"/>
                  <a:cs typeface="Calibri" panose="020F0502020204030204" pitchFamily="34" charset="0"/>
                </a:rPr>
                <a:t>Nutriments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09A8419F-421D-CB3F-ECDE-55944871761B}"/>
                </a:ext>
              </a:extLst>
            </p:cNvPr>
            <p:cNvSpPr txBox="1"/>
            <p:nvPr/>
          </p:nvSpPr>
          <p:spPr>
            <a:xfrm>
              <a:off x="2392938" y="4346806"/>
              <a:ext cx="149805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FF0000"/>
                  </a:solidFill>
                  <a:latin typeface="Script MT Bold" panose="03040602040607080904" pitchFamily="66" charset="0"/>
                  <a:cs typeface="Calibri" panose="020F0502020204030204" pitchFamily="34" charset="0"/>
                </a:rPr>
                <a:t>Capillaires sanguins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228452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DF061A-525C-931B-1620-48DA5ACAB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4DBAF27C-8415-6369-5004-CCBE9F0400E0}"/>
              </a:ext>
            </a:extLst>
          </p:cNvPr>
          <p:cNvGrpSpPr/>
          <p:nvPr/>
        </p:nvGrpSpPr>
        <p:grpSpPr>
          <a:xfrm>
            <a:off x="979336" y="2263396"/>
            <a:ext cx="10295114" cy="602662"/>
            <a:chOff x="979336" y="2263396"/>
            <a:chExt cx="10295114" cy="60266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F21AD5E8-426F-A0F4-AE31-5359272AA98D}"/>
                </a:ext>
              </a:extLst>
            </p:cNvPr>
            <p:cNvGrpSpPr/>
            <p:nvPr/>
          </p:nvGrpSpPr>
          <p:grpSpPr>
            <a:xfrm>
              <a:off x="979336" y="2263396"/>
              <a:ext cx="10265100" cy="602662"/>
              <a:chOff x="963450" y="3092649"/>
              <a:chExt cx="10265100" cy="560284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23" name="Google Shape;292;p29">
                <a:extLst>
                  <a:ext uri="{FF2B5EF4-FFF2-40B4-BE49-F238E27FC236}">
                    <a16:creationId xmlns:a16="http://schemas.microsoft.com/office/drawing/2014/main" id="{734CCB68-C0AD-F4EF-BAF5-4096B797615A}"/>
                  </a:ext>
                </a:extLst>
              </p:cNvPr>
              <p:cNvSpPr/>
              <p:nvPr/>
            </p:nvSpPr>
            <p:spPr>
              <a:xfrm>
                <a:off x="2428129" y="3092649"/>
                <a:ext cx="8800421" cy="560284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chemeClr val="accent6">
                  <a:alpha val="50000"/>
                </a:schemeClr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rmAutofit/>
              </a:bodyPr>
              <a:lstStyle/>
              <a:p>
                <a:pPr marL="228600" marR="0" lvl="0" indent="-228600" algn="ctr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prstClr val="black"/>
                  </a:buClr>
                  <a:buSzPts val="2000"/>
                  <a:buFontTx/>
                  <a:buNone/>
                  <a:tabLst/>
                  <a:defRPr/>
                </a:pPr>
                <a:endPara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endParaRPr>
              </a:p>
            </p:txBody>
          </p:sp>
          <p:sp>
            <p:nvSpPr>
              <p:cNvPr id="24" name="Google Shape;293;p29">
                <a:extLst>
                  <a:ext uri="{FF2B5EF4-FFF2-40B4-BE49-F238E27FC236}">
                    <a16:creationId xmlns:a16="http://schemas.microsoft.com/office/drawing/2014/main" id="{F7682218-6984-C03F-C4D2-7736109FDB20}"/>
                  </a:ext>
                </a:extLst>
              </p:cNvPr>
              <p:cNvSpPr/>
              <p:nvPr/>
            </p:nvSpPr>
            <p:spPr>
              <a:xfrm>
                <a:off x="963450" y="3092649"/>
                <a:ext cx="1349096" cy="560284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chemeClr val="accent6">
                  <a:alpha val="50000"/>
                </a:schemeClr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rmAutofit/>
              </a:bodyPr>
              <a:lstStyle/>
              <a:p>
                <a:pPr marL="228600" marR="0" lvl="0" indent="-228600" algn="ctr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prstClr val="black"/>
                  </a:buClr>
                  <a:buSzPts val="2000"/>
                  <a:buFontTx/>
                  <a:buNone/>
                  <a:tabLst/>
                  <a:defRPr/>
                </a:pP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Calibri"/>
                  </a:rPr>
                  <a:t>Tâche 1</a:t>
                </a:r>
              </a:p>
            </p:txBody>
          </p:sp>
        </p:grpSp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D9758819-D2AD-D82D-7FB6-1F033F8B7BAA}"/>
                </a:ext>
              </a:extLst>
            </p:cNvPr>
            <p:cNvSpPr txBox="1"/>
            <p:nvPr/>
          </p:nvSpPr>
          <p:spPr>
            <a:xfrm>
              <a:off x="2600148" y="2392174"/>
              <a:ext cx="8674302" cy="3847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Identifier les étapes de la digestion et leurs résultats chez l’Homme</a:t>
              </a:r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BE67EFB3-3C65-9A35-4FCB-1A0998D74D9D}"/>
              </a:ext>
            </a:extLst>
          </p:cNvPr>
          <p:cNvSpPr/>
          <p:nvPr/>
        </p:nvSpPr>
        <p:spPr>
          <a:xfrm>
            <a:off x="900664" y="1450795"/>
            <a:ext cx="10439999" cy="57713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Séquence 1: Digestion et absorption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85C4EB7-03E8-7DD4-675C-B10C8C519C36}"/>
              </a:ext>
            </a:extLst>
          </p:cNvPr>
          <p:cNvSpPr/>
          <p:nvPr/>
        </p:nvSpPr>
        <p:spPr>
          <a:xfrm>
            <a:off x="900663" y="5407205"/>
            <a:ext cx="10439999" cy="57713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Séquence 2: Alimentation saine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E5507358-EC68-DF89-1213-BCEB208C9940}"/>
              </a:ext>
            </a:extLst>
          </p:cNvPr>
          <p:cNvSpPr txBox="1"/>
          <p:nvPr/>
        </p:nvSpPr>
        <p:spPr>
          <a:xfrm>
            <a:off x="969002" y="856997"/>
            <a:ext cx="10303324" cy="400110"/>
          </a:xfrm>
          <a:prstGeom prst="rect">
            <a:avLst/>
          </a:prstGeom>
          <a:solidFill>
            <a:srgbClr val="0034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ctr">
              <a:defRPr sz="20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Chapitre 1:  Digestion et alimentation saine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7FECFE8-2B70-9C8A-571C-AC19125F4065}"/>
              </a:ext>
            </a:extLst>
          </p:cNvPr>
          <p:cNvGrpSpPr/>
          <p:nvPr/>
        </p:nvGrpSpPr>
        <p:grpSpPr>
          <a:xfrm>
            <a:off x="979336" y="3035757"/>
            <a:ext cx="10265100" cy="604604"/>
            <a:chOff x="979336" y="3127320"/>
            <a:chExt cx="10265100" cy="604604"/>
          </a:xfrm>
        </p:grpSpPr>
        <p:sp>
          <p:nvSpPr>
            <p:cNvPr id="2" name="Google Shape;510;p5">
              <a:extLst>
                <a:ext uri="{FF2B5EF4-FFF2-40B4-BE49-F238E27FC236}">
                  <a16:creationId xmlns:a16="http://schemas.microsoft.com/office/drawing/2014/main" id="{41ACF08C-9461-479C-C9B9-27E5CB8B3E0A}"/>
                </a:ext>
              </a:extLst>
            </p:cNvPr>
            <p:cNvSpPr txBox="1">
              <a:spLocks/>
            </p:cNvSpPr>
            <p:nvPr/>
          </p:nvSpPr>
          <p:spPr>
            <a:xfrm>
              <a:off x="979336" y="3127320"/>
              <a:ext cx="1349096" cy="594021"/>
            </a:xfrm>
            <a:prstGeom prst="roundRect">
              <a:avLst/>
            </a:prstGeom>
            <a:solidFill>
              <a:schemeClr val="accent6">
                <a:alpha val="5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1" wrap="square" lIns="91425" tIns="45700" rIns="91425" bIns="45700" anchor="ctr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 lang="fr-FR"/>
              </a:defPPr>
              <a:lvl1pPr marL="228600" marR="0" lvl="0" indent="-228600" algn="ctr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000"/>
                <a:buFont typeface="Arial"/>
                <a:buNone/>
                <a:tabLst/>
                <a:defRPr kumimoji="0" b="1" i="0" u="none" strike="noStrike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defRPr>
              </a:lvl1pPr>
              <a:lvl2pPr marL="914400" marR="0" lvl="1" indent="-34290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</a:defRPr>
              </a:lvl2pPr>
              <a:lvl3pPr marL="1371600" marR="0" lvl="2" indent="-34290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</a:defRPr>
              </a:lvl3pPr>
              <a:lvl4pPr marL="1828800" marR="0" lvl="3" indent="-34290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</a:defRPr>
              </a:lvl4pPr>
              <a:lvl5pPr marL="2286000" marR="0" lvl="4" indent="-34290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</a:defRPr>
              </a:lvl5pPr>
              <a:lvl6pPr marL="2743200" marR="0" lvl="5" indent="-34290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</a:defRPr>
              </a:lvl6pPr>
              <a:lvl7pPr marL="3200400" marR="0" lvl="6" indent="-34290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</a:defRPr>
              </a:lvl7pPr>
              <a:lvl8pPr marL="3657600" marR="0" lvl="7" indent="-34290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</a:defRPr>
              </a:lvl8pPr>
              <a:lvl9pPr marL="4114800" marR="0" lvl="8" indent="-34290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r>
                <a:rPr lang="fr-FR" dirty="0">
                  <a:sym typeface="Calibri"/>
                </a:rPr>
                <a:t>Tâche 2</a:t>
              </a:r>
            </a:p>
          </p:txBody>
        </p:sp>
        <p:sp>
          <p:nvSpPr>
            <p:cNvPr id="3" name="Google Shape;511;p5">
              <a:extLst>
                <a:ext uri="{FF2B5EF4-FFF2-40B4-BE49-F238E27FC236}">
                  <a16:creationId xmlns:a16="http://schemas.microsoft.com/office/drawing/2014/main" id="{39CB3824-3DB4-A081-B7A5-44A06BF8AA55}"/>
                </a:ext>
              </a:extLst>
            </p:cNvPr>
            <p:cNvSpPr txBox="1">
              <a:spLocks/>
            </p:cNvSpPr>
            <p:nvPr/>
          </p:nvSpPr>
          <p:spPr>
            <a:xfrm>
              <a:off x="2466798" y="3137903"/>
              <a:ext cx="8777638" cy="594021"/>
            </a:xfrm>
            <a:prstGeom prst="roundRect">
              <a:avLst/>
            </a:prstGeom>
            <a:solidFill>
              <a:schemeClr val="accent6">
                <a:alpha val="5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1" wrap="square" lIns="91425" tIns="45700" rIns="91425" bIns="45700" anchor="ctr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 lang="fr-FR"/>
              </a:defPPr>
              <a:lvl1pPr marL="228600" marR="0" lvl="0" indent="-228600" algn="ctr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000"/>
                <a:buFont typeface="Arial"/>
                <a:buNone/>
                <a:tabLst/>
                <a:defRPr kumimoji="0" b="1" i="0" u="none" strike="noStrike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defRPr>
              </a:lvl1pPr>
              <a:lvl2pPr marL="914400" marR="0" lvl="1" indent="-34290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</a:defRPr>
              </a:lvl2pPr>
              <a:lvl3pPr marL="1371600" marR="0" lvl="2" indent="-34290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</a:defRPr>
              </a:lvl3pPr>
              <a:lvl4pPr marL="1828800" marR="0" lvl="3" indent="-34290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</a:defRPr>
              </a:lvl4pPr>
              <a:lvl5pPr marL="2286000" marR="0" lvl="4" indent="-34290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</a:defRPr>
              </a:lvl5pPr>
              <a:lvl6pPr marL="2743200" marR="0" lvl="5" indent="-34290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</a:defRPr>
              </a:lvl6pPr>
              <a:lvl7pPr marL="3200400" marR="0" lvl="6" indent="-34290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</a:defRPr>
              </a:lvl7pPr>
              <a:lvl8pPr marL="3657600" marR="0" lvl="7" indent="-34290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</a:defRPr>
              </a:lvl8pPr>
              <a:lvl9pPr marL="4114800" marR="0" lvl="8" indent="-34290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</a:defRPr>
              </a:lvl9pPr>
            </a:lstStyle>
            <a:p>
              <a:r>
                <a:rPr lang="fr-FR" b="0" dirty="0">
                  <a:sym typeface="Calibri"/>
                </a:rPr>
                <a:t>Formuler une hypothèse et élaborer un protocole expérimental de la digestion chimique</a:t>
              </a: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8C8D90D1-212A-6EB2-2386-5C865E3012FE}"/>
              </a:ext>
            </a:extLst>
          </p:cNvPr>
          <p:cNvGrpSpPr/>
          <p:nvPr/>
        </p:nvGrpSpPr>
        <p:grpSpPr>
          <a:xfrm>
            <a:off x="1007226" y="3810060"/>
            <a:ext cx="10265100" cy="604604"/>
            <a:chOff x="1007226" y="3917428"/>
            <a:chExt cx="10265100" cy="604604"/>
          </a:xfrm>
        </p:grpSpPr>
        <p:sp>
          <p:nvSpPr>
            <p:cNvPr id="4" name="Google Shape;510;p5">
              <a:extLst>
                <a:ext uri="{FF2B5EF4-FFF2-40B4-BE49-F238E27FC236}">
                  <a16:creationId xmlns:a16="http://schemas.microsoft.com/office/drawing/2014/main" id="{67D85AC5-DA5E-86DC-1D9D-3878D43B9DFC}"/>
                </a:ext>
              </a:extLst>
            </p:cNvPr>
            <p:cNvSpPr txBox="1">
              <a:spLocks/>
            </p:cNvSpPr>
            <p:nvPr/>
          </p:nvSpPr>
          <p:spPr>
            <a:xfrm>
              <a:off x="1007226" y="3917428"/>
              <a:ext cx="1349096" cy="594021"/>
            </a:xfrm>
            <a:prstGeom prst="roundRect">
              <a:avLst/>
            </a:prstGeom>
            <a:solidFill>
              <a:schemeClr val="accent6">
                <a:alpha val="5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1" wrap="square" lIns="91425" tIns="45700" rIns="91425" bIns="45700" anchor="ctr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228600" algn="ctr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  <a:defRPr sz="2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  <a:lvl2pPr marL="914400" marR="0" lvl="1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defRPr>
              </a:lvl2pPr>
              <a:lvl3pPr marL="1371600" marR="0" lvl="2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defRPr>
              </a:lvl3pPr>
              <a:lvl4pPr marL="1828800" marR="0" lvl="3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defRPr>
              </a:lvl4pPr>
              <a:lvl5pPr marL="2286000" marR="0" lvl="4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defRPr>
              </a:lvl5pPr>
              <a:lvl6pPr marL="2743200" marR="0" lvl="5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L="3200400" marR="0" lvl="6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L="3657600" marR="0" lvl="7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L="4114800" marR="0" lvl="8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228600" marR="0" lvl="0" indent="-22860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000"/>
                <a:buFont typeface="Arial"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Calibri"/>
                  <a:sym typeface="Calibri"/>
                </a:rPr>
                <a:t>Tâche 3</a:t>
              </a:r>
            </a:p>
          </p:txBody>
        </p:sp>
        <p:sp>
          <p:nvSpPr>
            <p:cNvPr id="5" name="Google Shape;511;p5">
              <a:extLst>
                <a:ext uri="{FF2B5EF4-FFF2-40B4-BE49-F238E27FC236}">
                  <a16:creationId xmlns:a16="http://schemas.microsoft.com/office/drawing/2014/main" id="{9C445D34-8D91-1740-97AC-257641673B64}"/>
                </a:ext>
              </a:extLst>
            </p:cNvPr>
            <p:cNvSpPr txBox="1">
              <a:spLocks/>
            </p:cNvSpPr>
            <p:nvPr/>
          </p:nvSpPr>
          <p:spPr>
            <a:xfrm>
              <a:off x="2494688" y="3928011"/>
              <a:ext cx="8777638" cy="594021"/>
            </a:xfrm>
            <a:prstGeom prst="roundRect">
              <a:avLst/>
            </a:prstGeom>
            <a:solidFill>
              <a:schemeClr val="accent6">
                <a:alpha val="5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1" wrap="square" lIns="91425" tIns="45700" rIns="91425" bIns="45700" anchor="ctr" anchorCtr="0">
              <a:normAutofit fontScale="92500" lnSpcReduction="200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228600" algn="ctr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  <a:defRPr sz="2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  <a:lvl2pPr marL="914400" marR="0" lvl="1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defRPr>
              </a:lvl2pPr>
              <a:lvl3pPr marL="1371600" marR="0" lvl="2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defRPr>
              </a:lvl3pPr>
              <a:lvl4pPr marL="1828800" marR="0" lvl="3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defRPr>
              </a:lvl4pPr>
              <a:lvl5pPr marL="2286000" marR="0" lvl="4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defRPr>
              </a:lvl5pPr>
              <a:lvl6pPr marL="2743200" marR="0" lvl="5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L="3200400" marR="0" lvl="6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L="3657600" marR="0" lvl="7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L="4114800" marR="0" lvl="8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228600" marR="0" lvl="0" indent="-22860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000"/>
                <a:buFont typeface="Arial"/>
                <a:buNone/>
                <a:tabLst/>
                <a:defRPr/>
              </a:pPr>
              <a:r>
                <a: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Calibri"/>
                  <a:sym typeface="Calibri"/>
                </a:rPr>
                <a:t>Mettre en œuvre un protocole expérimental de la digestion de l’amidon par la salive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000"/>
                <a:buFont typeface="Arial"/>
                <a:buNone/>
                <a:tabLst/>
                <a:defRPr/>
              </a:pPr>
              <a:r>
                <a: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Calibri"/>
                  <a:sym typeface="Calibri"/>
                </a:rPr>
                <a:t>et tirer une conclusion.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ECA68DAD-ADCD-9FD4-2B81-616A6DA2CD16}"/>
              </a:ext>
            </a:extLst>
          </p:cNvPr>
          <p:cNvGrpSpPr/>
          <p:nvPr/>
        </p:nvGrpSpPr>
        <p:grpSpPr>
          <a:xfrm>
            <a:off x="876000" y="4584363"/>
            <a:ext cx="10440000" cy="750244"/>
            <a:chOff x="876000" y="4584363"/>
            <a:chExt cx="10440000" cy="750244"/>
          </a:xfrm>
        </p:grpSpPr>
        <p:sp>
          <p:nvSpPr>
            <p:cNvPr id="28" name="Rectangle: Rounded Corners 11">
              <a:extLst>
                <a:ext uri="{FF2B5EF4-FFF2-40B4-BE49-F238E27FC236}">
                  <a16:creationId xmlns:a16="http://schemas.microsoft.com/office/drawing/2014/main" id="{3D08A759-333C-A738-1887-158D42AC7CE2}"/>
                </a:ext>
              </a:extLst>
            </p:cNvPr>
            <p:cNvSpPr/>
            <p:nvPr/>
          </p:nvSpPr>
          <p:spPr>
            <a:xfrm>
              <a:off x="876000" y="4584363"/>
              <a:ext cx="10440000" cy="750244"/>
            </a:xfrm>
            <a:prstGeom prst="roundRect">
              <a:avLst/>
            </a:prstGeom>
            <a:noFill/>
            <a:ln w="38100"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" name="Google Shape;510;p5">
              <a:extLst>
                <a:ext uri="{FF2B5EF4-FFF2-40B4-BE49-F238E27FC236}">
                  <a16:creationId xmlns:a16="http://schemas.microsoft.com/office/drawing/2014/main" id="{91198CA3-7EE8-DC3C-695D-7B52D16BA746}"/>
                </a:ext>
              </a:extLst>
            </p:cNvPr>
            <p:cNvSpPr txBox="1">
              <a:spLocks/>
            </p:cNvSpPr>
            <p:nvPr/>
          </p:nvSpPr>
          <p:spPr>
            <a:xfrm>
              <a:off x="979336" y="4707536"/>
              <a:ext cx="1349096" cy="503899"/>
            </a:xfrm>
            <a:prstGeom prst="roundRect">
              <a:avLst/>
            </a:pr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>
              <a:defPPr>
                <a:defRPr lang="fr-FR"/>
              </a:defPPr>
              <a:lvl1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1" i="0" u="none" strike="noStrike" kern="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110004020202020204"/>
                  <a:ea typeface="Calibri"/>
                  <a:cs typeface="Calibri"/>
                </a:defRPr>
              </a:lvl1pPr>
              <a:lvl2pPr>
                <a:defRPr>
                  <a:solidFill>
                    <a:schemeClr val="tx1"/>
                  </a:solidFill>
                </a:defRPr>
              </a:lvl2pPr>
              <a:lvl3pPr>
                <a:defRPr>
                  <a:solidFill>
                    <a:schemeClr val="tx1"/>
                  </a:solidFill>
                </a:defRPr>
              </a:lvl3pPr>
              <a:lvl4pPr>
                <a:defRPr>
                  <a:solidFill>
                    <a:schemeClr val="tx1"/>
                  </a:solidFill>
                </a:defRPr>
              </a:lvl4pPr>
              <a:lvl5pPr>
                <a:defRPr>
                  <a:solidFill>
                    <a:schemeClr val="tx1"/>
                  </a:solidFill>
                </a:defRPr>
              </a:lvl5pPr>
              <a:lvl6pPr>
                <a:defRPr>
                  <a:solidFill>
                    <a:schemeClr val="tx1"/>
                  </a:solidFill>
                </a:defRPr>
              </a:lvl6pPr>
              <a:lvl7pPr>
                <a:defRPr>
                  <a:solidFill>
                    <a:schemeClr val="tx1"/>
                  </a:solidFill>
                </a:defRPr>
              </a:lvl7pPr>
              <a:lvl8pPr>
                <a:defRPr>
                  <a:solidFill>
                    <a:schemeClr val="tx1"/>
                  </a:solidFill>
                </a:defRPr>
              </a:lvl8pPr>
              <a:lvl9pPr>
                <a:defRPr>
                  <a:solidFill>
                    <a:schemeClr val="tx1"/>
                  </a:solidFill>
                </a:defRPr>
              </a:lvl9pPr>
            </a:lstStyle>
            <a:p>
              <a:r>
                <a:rPr lang="fr-FR" dirty="0">
                  <a:sym typeface="Calibri"/>
                </a:rPr>
                <a:t>Tâche 4</a:t>
              </a:r>
            </a:p>
          </p:txBody>
        </p:sp>
        <p:sp>
          <p:nvSpPr>
            <p:cNvPr id="7" name="Google Shape;511;p5">
              <a:extLst>
                <a:ext uri="{FF2B5EF4-FFF2-40B4-BE49-F238E27FC236}">
                  <a16:creationId xmlns:a16="http://schemas.microsoft.com/office/drawing/2014/main" id="{26CC4EA1-F8DA-05C8-AA50-12E66C56C293}"/>
                </a:ext>
              </a:extLst>
            </p:cNvPr>
            <p:cNvSpPr txBox="1">
              <a:spLocks/>
            </p:cNvSpPr>
            <p:nvPr/>
          </p:nvSpPr>
          <p:spPr>
            <a:xfrm>
              <a:off x="2466798" y="4718119"/>
              <a:ext cx="8777638" cy="503899"/>
            </a:xfrm>
            <a:prstGeom prst="roundRect">
              <a:avLst/>
            </a:pr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>
              <a:defPPr>
                <a:defRPr lang="fr-FR"/>
              </a:defPPr>
              <a:lvl1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1" i="0" u="none" strike="noStrike" kern="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110004020202020204"/>
                  <a:ea typeface="Calibri"/>
                  <a:cs typeface="Calibri"/>
                </a:defRPr>
              </a:lvl1pPr>
              <a:lvl2pPr>
                <a:defRPr>
                  <a:solidFill>
                    <a:schemeClr val="tx1"/>
                  </a:solidFill>
                </a:defRPr>
              </a:lvl2pPr>
              <a:lvl3pPr>
                <a:defRPr>
                  <a:solidFill>
                    <a:schemeClr val="tx1"/>
                  </a:solidFill>
                </a:defRPr>
              </a:lvl3pPr>
              <a:lvl4pPr>
                <a:defRPr>
                  <a:solidFill>
                    <a:schemeClr val="tx1"/>
                  </a:solidFill>
                </a:defRPr>
              </a:lvl4pPr>
              <a:lvl5pPr>
                <a:defRPr>
                  <a:solidFill>
                    <a:schemeClr val="tx1"/>
                  </a:solidFill>
                </a:defRPr>
              </a:lvl5pPr>
              <a:lvl6pPr>
                <a:defRPr>
                  <a:solidFill>
                    <a:schemeClr val="tx1"/>
                  </a:solidFill>
                </a:defRPr>
              </a:lvl6pPr>
              <a:lvl7pPr>
                <a:defRPr>
                  <a:solidFill>
                    <a:schemeClr val="tx1"/>
                  </a:solidFill>
                </a:defRPr>
              </a:lvl7pPr>
              <a:lvl8pPr>
                <a:defRPr>
                  <a:solidFill>
                    <a:schemeClr val="tx1"/>
                  </a:solidFill>
                </a:defRPr>
              </a:lvl8pPr>
              <a:lvl9pPr>
                <a:defRPr>
                  <a:solidFill>
                    <a:schemeClr val="tx1"/>
                  </a:solidFill>
                </a:defRPr>
              </a:lvl9pPr>
            </a:lstStyle>
            <a:p>
              <a:r>
                <a:rPr lang="fr-FR" dirty="0">
                  <a:sym typeface="Calibri"/>
                </a:rPr>
                <a:t>Décrire le rôle des villosités dans l’absorption intestinale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898455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ligne, diagramme&#10;&#10;Le contenu généré par l’IA peut être incorrect.">
            <a:extLst>
              <a:ext uri="{FF2B5EF4-FFF2-40B4-BE49-F238E27FC236}">
                <a16:creationId xmlns:a16="http://schemas.microsoft.com/office/drawing/2014/main" id="{0D07E6B2-6D9F-5289-A8C3-3750D5897B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4381" b="40238"/>
          <a:stretch>
            <a:fillRect/>
          </a:stretch>
        </p:blipFill>
        <p:spPr>
          <a:xfrm>
            <a:off x="2080726" y="1050161"/>
            <a:ext cx="8350897" cy="550262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4612DD6-2A33-A76B-3110-FD081EB22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56F2DED-D230-71FF-598C-5ED7A3EE88E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93CC024E-BDF1-B19D-7408-547D72612BF5}"/>
              </a:ext>
            </a:extLst>
          </p:cNvPr>
          <p:cNvCxnSpPr>
            <a:cxnSpLocks/>
          </p:cNvCxnSpPr>
          <p:nvPr/>
        </p:nvCxnSpPr>
        <p:spPr>
          <a:xfrm>
            <a:off x="4432041" y="2700352"/>
            <a:ext cx="1313763" cy="49449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891B921E-6191-5D19-D6CC-6C1187CD55B6}"/>
              </a:ext>
            </a:extLst>
          </p:cNvPr>
          <p:cNvCxnSpPr>
            <a:cxnSpLocks/>
          </p:cNvCxnSpPr>
          <p:nvPr/>
        </p:nvCxnSpPr>
        <p:spPr>
          <a:xfrm flipH="1">
            <a:off x="6512767" y="1810139"/>
            <a:ext cx="927435" cy="9797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DD348C0-F447-B160-087D-46D106AB2678}"/>
              </a:ext>
            </a:extLst>
          </p:cNvPr>
          <p:cNvGrpSpPr/>
          <p:nvPr/>
        </p:nvGrpSpPr>
        <p:grpSpPr>
          <a:xfrm>
            <a:off x="2505303" y="3106200"/>
            <a:ext cx="7774449" cy="1492184"/>
            <a:chOff x="2392938" y="3562508"/>
            <a:chExt cx="7774449" cy="1492184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B3B4B8D1-3F8D-8515-7269-BA15729C696D}"/>
                </a:ext>
              </a:extLst>
            </p:cNvPr>
            <p:cNvSpPr txBox="1"/>
            <p:nvPr/>
          </p:nvSpPr>
          <p:spPr>
            <a:xfrm>
              <a:off x="8669328" y="3562508"/>
              <a:ext cx="149805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b="1" dirty="0">
                  <a:solidFill>
                    <a:srgbClr val="FF0000"/>
                  </a:solidFill>
                  <a:latin typeface="Script MT Bold" panose="03040602040607080904" pitchFamily="66" charset="0"/>
                  <a:cs typeface="Calibri" panose="020F0502020204030204" pitchFamily="34" charset="0"/>
                </a:rPr>
                <a:t>Nutriments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BE345376-2261-62DE-6868-C74269F873BD}"/>
                </a:ext>
              </a:extLst>
            </p:cNvPr>
            <p:cNvSpPr txBox="1"/>
            <p:nvPr/>
          </p:nvSpPr>
          <p:spPr>
            <a:xfrm>
              <a:off x="2392938" y="4346806"/>
              <a:ext cx="149805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FF0000"/>
                  </a:solidFill>
                  <a:latin typeface="Script MT Bold" panose="03040602040607080904" pitchFamily="66" charset="0"/>
                  <a:cs typeface="Calibri" panose="020F0502020204030204" pitchFamily="34" charset="0"/>
                </a:rPr>
                <a:t>Capillaires sanguins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14395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C3E05-291C-7D0E-97E3-48B70DF0F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ligne, diagramme&#10;&#10;Le contenu généré par l’IA peut être incorrect.">
            <a:extLst>
              <a:ext uri="{FF2B5EF4-FFF2-40B4-BE49-F238E27FC236}">
                <a16:creationId xmlns:a16="http://schemas.microsoft.com/office/drawing/2014/main" id="{CDBCD60B-4A89-90E0-E082-2FBC19CF82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59905" b="2813"/>
          <a:stretch>
            <a:fillRect/>
          </a:stretch>
        </p:blipFill>
        <p:spPr>
          <a:xfrm>
            <a:off x="585616" y="1144572"/>
            <a:ext cx="11071408" cy="491098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5E06C5D-D890-10EC-48A4-AD6137EC9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CC1EE1C-9AB4-A85C-FE1B-1AEDAC6E850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bg1">
                    <a:lumMod val="65000"/>
                  </a:schemeClr>
                </a:solidFill>
              </a:rPr>
              <a:t>Invitez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FED57A5C-609E-770E-953D-B9BFBBB9779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EECBB28F-C8B8-FDE2-E92C-B5B0AAF6B7FD}"/>
              </a:ext>
            </a:extLst>
          </p:cNvPr>
          <p:cNvCxnSpPr/>
          <p:nvPr/>
        </p:nvCxnSpPr>
        <p:spPr>
          <a:xfrm>
            <a:off x="5129099" y="2609594"/>
            <a:ext cx="424125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C3D2C044-6E2E-EC6A-61F4-185B8D6B8DCB}"/>
              </a:ext>
            </a:extLst>
          </p:cNvPr>
          <p:cNvCxnSpPr>
            <a:cxnSpLocks/>
          </p:cNvCxnSpPr>
          <p:nvPr/>
        </p:nvCxnSpPr>
        <p:spPr>
          <a:xfrm>
            <a:off x="803955" y="3060773"/>
            <a:ext cx="387485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2CC5AE60-E4C3-E32B-AC5C-A5092FA778CA}"/>
              </a:ext>
            </a:extLst>
          </p:cNvPr>
          <p:cNvCxnSpPr>
            <a:cxnSpLocks/>
          </p:cNvCxnSpPr>
          <p:nvPr/>
        </p:nvCxnSpPr>
        <p:spPr>
          <a:xfrm>
            <a:off x="10462497" y="2609594"/>
            <a:ext cx="94034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19D9BB6-E759-ECC3-3F84-E5E540F4052F}"/>
              </a:ext>
            </a:extLst>
          </p:cNvPr>
          <p:cNvCxnSpPr>
            <a:cxnSpLocks/>
          </p:cNvCxnSpPr>
          <p:nvPr/>
        </p:nvCxnSpPr>
        <p:spPr>
          <a:xfrm>
            <a:off x="10462497" y="3060773"/>
            <a:ext cx="111822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BAD14647-391B-A7B1-3FFF-96C5FD75AC47}"/>
              </a:ext>
            </a:extLst>
          </p:cNvPr>
          <p:cNvCxnSpPr>
            <a:cxnSpLocks/>
          </p:cNvCxnSpPr>
          <p:nvPr/>
        </p:nvCxnSpPr>
        <p:spPr>
          <a:xfrm>
            <a:off x="803955" y="3501363"/>
            <a:ext cx="203255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DA4E9CB8-649B-2EC2-2BC4-0742BFE3BB90}"/>
              </a:ext>
            </a:extLst>
          </p:cNvPr>
          <p:cNvSpPr txBox="1"/>
          <p:nvPr/>
        </p:nvSpPr>
        <p:spPr>
          <a:xfrm>
            <a:off x="1575881" y="4193698"/>
            <a:ext cx="79377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800" dirty="0">
                <a:solidFill>
                  <a:srgbClr val="FF0000"/>
                </a:solidFill>
                <a:latin typeface="Script MT Bold" panose="03040602040607080904" pitchFamily="66" charset="0"/>
                <a:cs typeface="Calibri" panose="020F0502020204030204" pitchFamily="34" charset="0"/>
              </a:rPr>
              <a:t>Deux  caractéristiques de la villosités intestinales: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rgbClr val="FF0000"/>
                </a:solidFill>
                <a:latin typeface="Script MT Bold" panose="03040602040607080904" pitchFamily="66" charset="0"/>
                <a:cs typeface="Calibri" panose="020F0502020204030204" pitchFamily="34" charset="0"/>
              </a:rPr>
              <a:t>Un grand nombre de villosités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rgbClr val="FF0000"/>
                </a:solidFill>
                <a:latin typeface="Script MT Bold" panose="03040602040607080904" pitchFamily="66" charset="0"/>
                <a:cs typeface="Calibri" panose="020F0502020204030204" pitchFamily="34" charset="0"/>
              </a:rPr>
              <a:t>Les villosités riches de capillaires sanguins</a:t>
            </a:r>
          </a:p>
        </p:txBody>
      </p:sp>
    </p:spTree>
    <p:extLst>
      <p:ext uri="{BB962C8B-B14F-4D97-AF65-F5344CB8AC3E}">
        <p14:creationId xmlns:p14="http://schemas.microsoft.com/office/powerpoint/2010/main" val="20746427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0406B-42BD-6E24-46AF-128E464FB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Maintenant, vous allez travailler chacun pour soi; prenez l’activité de la page 17 sur le livret.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CCCA30-344D-7644-F9AC-3E1D66EA916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Circuler entre les rangs, cibler les élèves en difficultés, Insister sur le travail individuel.  Inciter les élèves à demander de l'aide en cas de besoin.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50A3FFEC-9C3B-CC23-F982-764C849241F6}"/>
              </a:ext>
            </a:extLst>
          </p:cNvPr>
          <p:cNvGrpSpPr/>
          <p:nvPr/>
        </p:nvGrpSpPr>
        <p:grpSpPr>
          <a:xfrm>
            <a:off x="10844783" y="260549"/>
            <a:ext cx="611417" cy="504991"/>
            <a:chOff x="582302" y="4457015"/>
            <a:chExt cx="630930" cy="588164"/>
          </a:xfrm>
        </p:grpSpPr>
        <p:pic>
          <p:nvPicPr>
            <p:cNvPr id="39" name="Picture 7">
              <a:extLst>
                <a:ext uri="{FF2B5EF4-FFF2-40B4-BE49-F238E27FC236}">
                  <a16:creationId xmlns:a16="http://schemas.microsoft.com/office/drawing/2014/main" id="{E13B05F2-717D-D7CC-C97D-E0B4B35D0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0" name="Picture 7">
              <a:extLst>
                <a:ext uri="{FF2B5EF4-FFF2-40B4-BE49-F238E27FC236}">
                  <a16:creationId xmlns:a16="http://schemas.microsoft.com/office/drawing/2014/main" id="{0E000526-57B7-24FC-4846-A548D69402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A4D7A7C-30A9-CA7A-ACAF-C581FFCDA0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49450" y="992722"/>
            <a:ext cx="5305505" cy="5594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2697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11843-E097-5486-57E5-792187AE1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5C45A8-EA55-AF65-5299-1BE31D243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latin typeface="Calibri" panose="020F0502020204030204"/>
              </a:rPr>
              <a:t>Le temps est terminé. 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8B22D4-350B-4D83-BACF-4CF1F56B22C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F888129-7EB4-3E26-CB10-77F5280D3767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6C1251-CF29-1E54-9D78-E106D1BBDD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6854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B05651B-4F7C-E9BD-C223-75E87ED92F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39728"/>
          <a:stretch>
            <a:fillRect/>
          </a:stretch>
        </p:blipFill>
        <p:spPr>
          <a:xfrm>
            <a:off x="1616342" y="1002960"/>
            <a:ext cx="8691735" cy="552377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Invitez les élèves à passer au tableau pour rédiger leurs réponses 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BE9E1CAA-35AC-CBDE-C860-856E7C1F517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207EE96B-DE4F-C243-723A-227DD0EB7A42}"/>
              </a:ext>
            </a:extLst>
          </p:cNvPr>
          <p:cNvSpPr txBox="1"/>
          <p:nvPr/>
        </p:nvSpPr>
        <p:spPr>
          <a:xfrm>
            <a:off x="8929991" y="3169630"/>
            <a:ext cx="1381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Script MT Bold" panose="03040602040607080904" pitchFamily="66" charset="0"/>
                <a:cs typeface="Calibri" panose="020F0502020204030204" pitchFamily="34" charset="0"/>
              </a:rPr>
              <a:t>Nutriments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4E145AE-90B0-5125-7A2A-AE1D55E4FE99}"/>
              </a:ext>
            </a:extLst>
          </p:cNvPr>
          <p:cNvSpPr txBox="1"/>
          <p:nvPr/>
        </p:nvSpPr>
        <p:spPr>
          <a:xfrm>
            <a:off x="8975388" y="4457786"/>
            <a:ext cx="1381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Script MT Bold" panose="03040602040607080904" pitchFamily="66" charset="0"/>
                <a:cs typeface="Calibri" panose="020F0502020204030204" pitchFamily="34" charset="0"/>
              </a:rPr>
              <a:t>Capillaires</a:t>
            </a:r>
          </a:p>
          <a:p>
            <a:pPr algn="l"/>
            <a:r>
              <a:rPr lang="fr-FR" sz="2000" dirty="0">
                <a:solidFill>
                  <a:srgbClr val="FF0000"/>
                </a:solidFill>
                <a:latin typeface="Script MT Bold" panose="03040602040607080904" pitchFamily="66" charset="0"/>
                <a:cs typeface="Calibri" panose="020F0502020204030204" pitchFamily="34" charset="0"/>
              </a:rPr>
              <a:t>sanguins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6013AA2-0389-26AE-F33C-E2E2D07E483D}"/>
              </a:ext>
            </a:extLst>
          </p:cNvPr>
          <p:cNvSpPr txBox="1"/>
          <p:nvPr/>
        </p:nvSpPr>
        <p:spPr>
          <a:xfrm>
            <a:off x="6332706" y="5764536"/>
            <a:ext cx="1138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Script MT Bold" panose="03040602040607080904" pitchFamily="66" charset="0"/>
                <a:cs typeface="Calibri" panose="020F0502020204030204" pitchFamily="34" charset="0"/>
              </a:rPr>
              <a:t>Entrant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5FDAA0FF-6A48-C10A-7688-120D1245D2E7}"/>
              </a:ext>
            </a:extLst>
          </p:cNvPr>
          <p:cNvSpPr txBox="1"/>
          <p:nvPr/>
        </p:nvSpPr>
        <p:spPr>
          <a:xfrm>
            <a:off x="9169940" y="5741839"/>
            <a:ext cx="1138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Script MT Bold" panose="03040602040607080904" pitchFamily="66" charset="0"/>
                <a:cs typeface="Calibri" panose="020F0502020204030204" pitchFamily="34" charset="0"/>
              </a:rPr>
              <a:t>Sortant</a:t>
            </a:r>
          </a:p>
        </p:txBody>
      </p:sp>
    </p:spTree>
    <p:extLst>
      <p:ext uri="{BB962C8B-B14F-4D97-AF65-F5344CB8AC3E}">
        <p14:creationId xmlns:p14="http://schemas.microsoft.com/office/powerpoint/2010/main" val="42875639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9E05D-F053-27C2-61F1-42EE86AA4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C33F4E5-A5AA-A897-897F-613A82C1BB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5243" b="32551"/>
          <a:stretch>
            <a:fillRect/>
          </a:stretch>
        </p:blipFill>
        <p:spPr>
          <a:xfrm>
            <a:off x="1750132" y="1002960"/>
            <a:ext cx="8691735" cy="570100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3DAE258-C6A5-A4FF-7E11-100473CEDF5E}"/>
              </a:ext>
            </a:extLst>
          </p:cNvPr>
          <p:cNvSpPr txBox="1"/>
          <p:nvPr/>
        </p:nvSpPr>
        <p:spPr>
          <a:xfrm>
            <a:off x="9063781" y="2689024"/>
            <a:ext cx="1381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Script MT Bold" panose="03040602040607080904" pitchFamily="66" charset="0"/>
                <a:cs typeface="Calibri" panose="020F0502020204030204" pitchFamily="34" charset="0"/>
              </a:rPr>
              <a:t>Nutriments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8268585-22C2-2939-2740-ECB82A1966ED}"/>
              </a:ext>
            </a:extLst>
          </p:cNvPr>
          <p:cNvSpPr txBox="1"/>
          <p:nvPr/>
        </p:nvSpPr>
        <p:spPr>
          <a:xfrm>
            <a:off x="9109178" y="3977180"/>
            <a:ext cx="1381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Script MT Bold" panose="03040602040607080904" pitchFamily="66" charset="0"/>
                <a:cs typeface="Calibri" panose="020F0502020204030204" pitchFamily="34" charset="0"/>
              </a:rPr>
              <a:t>Capillaires</a:t>
            </a:r>
          </a:p>
          <a:p>
            <a:pPr algn="l"/>
            <a:r>
              <a:rPr lang="fr-FR" sz="2000" dirty="0">
                <a:solidFill>
                  <a:srgbClr val="FF0000"/>
                </a:solidFill>
                <a:latin typeface="Script MT Bold" panose="03040602040607080904" pitchFamily="66" charset="0"/>
                <a:cs typeface="Calibri" panose="020F0502020204030204" pitchFamily="34" charset="0"/>
              </a:rPr>
              <a:t>sanguins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F878FD5-F5E0-6663-F8A1-B2D4586CCAFD}"/>
              </a:ext>
            </a:extLst>
          </p:cNvPr>
          <p:cNvSpPr txBox="1"/>
          <p:nvPr/>
        </p:nvSpPr>
        <p:spPr>
          <a:xfrm>
            <a:off x="6466496" y="5283930"/>
            <a:ext cx="1138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Script MT Bold" panose="03040602040607080904" pitchFamily="66" charset="0"/>
                <a:cs typeface="Calibri" panose="020F0502020204030204" pitchFamily="34" charset="0"/>
              </a:rPr>
              <a:t>Entrant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A83BC53-6A02-2E71-5F26-99BE9F5958B1}"/>
              </a:ext>
            </a:extLst>
          </p:cNvPr>
          <p:cNvSpPr txBox="1"/>
          <p:nvPr/>
        </p:nvSpPr>
        <p:spPr>
          <a:xfrm>
            <a:off x="9303730" y="5261233"/>
            <a:ext cx="1138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Script MT Bold" panose="03040602040607080904" pitchFamily="66" charset="0"/>
                <a:cs typeface="Calibri" panose="020F0502020204030204" pitchFamily="34" charset="0"/>
              </a:rPr>
              <a:t>Sortant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6C51F31-0A98-8261-FA63-990788CE8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latin typeface="Calibri" panose="020F0502020204030204"/>
              </a:rPr>
              <a:t>Prenez la correction sur vos livrets.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1E314AA3-B83E-A1A9-23B3-241335C70BB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Donner quelques minutes aux élèves pour recopier la correction sur les livrets.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A414BCAA-8C1E-3419-7046-B9588BBDDE66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9" name="Picture 7">
              <a:extLst>
                <a:ext uri="{FF2B5EF4-FFF2-40B4-BE49-F238E27FC236}">
                  <a16:creationId xmlns:a16="http://schemas.microsoft.com/office/drawing/2014/main" id="{69F26D67-4ECF-AEA7-1707-E7FB9C46FE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0" name="Picture 7">
              <a:extLst>
                <a:ext uri="{FF2B5EF4-FFF2-40B4-BE49-F238E27FC236}">
                  <a16:creationId xmlns:a16="http://schemas.microsoft.com/office/drawing/2014/main" id="{01E4CD84-196A-5347-3D0B-84925A0AB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F2D0375A-5227-A9AF-8B01-E144FC02E625}"/>
              </a:ext>
            </a:extLst>
          </p:cNvPr>
          <p:cNvCxnSpPr>
            <a:cxnSpLocks/>
          </p:cNvCxnSpPr>
          <p:nvPr/>
        </p:nvCxnSpPr>
        <p:spPr>
          <a:xfrm flipH="1">
            <a:off x="7934949" y="3608962"/>
            <a:ext cx="555908" cy="2445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9E4ED8A4-7175-6587-2B6A-52BCE28986B2}"/>
              </a:ext>
            </a:extLst>
          </p:cNvPr>
          <p:cNvCxnSpPr>
            <a:cxnSpLocks/>
          </p:cNvCxnSpPr>
          <p:nvPr/>
        </p:nvCxnSpPr>
        <p:spPr>
          <a:xfrm>
            <a:off x="7035564" y="3230805"/>
            <a:ext cx="438256" cy="39638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28687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D30AACF5-CD4F-4F59-C4DF-60FEEB25B8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68418" b="732"/>
          <a:stretch>
            <a:fillRect/>
          </a:stretch>
        </p:blipFill>
        <p:spPr>
          <a:xfrm>
            <a:off x="722414" y="1842715"/>
            <a:ext cx="10542216" cy="342907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72E8903-C8C4-5863-E48B-3BAFC8D04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Correction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E009A4-F677-DDFB-4B8A-DAB3EB2E45F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4D12DC49-7793-F004-E15A-DB7E49814680}"/>
              </a:ext>
            </a:extLst>
          </p:cNvPr>
          <p:cNvCxnSpPr>
            <a:cxnSpLocks/>
          </p:cNvCxnSpPr>
          <p:nvPr/>
        </p:nvCxnSpPr>
        <p:spPr>
          <a:xfrm>
            <a:off x="10390728" y="2963562"/>
            <a:ext cx="77821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FC56FEFF-ACAB-2B8A-A59C-984E85F976EB}"/>
              </a:ext>
            </a:extLst>
          </p:cNvPr>
          <p:cNvCxnSpPr/>
          <p:nvPr/>
        </p:nvCxnSpPr>
        <p:spPr>
          <a:xfrm>
            <a:off x="5058382" y="2963562"/>
            <a:ext cx="28696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69231ED3-6301-11D7-BB61-58F15C91B23E}"/>
              </a:ext>
            </a:extLst>
          </p:cNvPr>
          <p:cNvCxnSpPr>
            <a:cxnSpLocks/>
          </p:cNvCxnSpPr>
          <p:nvPr/>
        </p:nvCxnSpPr>
        <p:spPr>
          <a:xfrm>
            <a:off x="1040859" y="3648578"/>
            <a:ext cx="195794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20CA8A28-A310-55BA-4BFD-4580EA549933}"/>
              </a:ext>
            </a:extLst>
          </p:cNvPr>
          <p:cNvCxnSpPr/>
          <p:nvPr/>
        </p:nvCxnSpPr>
        <p:spPr>
          <a:xfrm>
            <a:off x="1991987" y="3333212"/>
            <a:ext cx="201362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F55ECF5A-2B12-626D-BF4C-F8346BF8964B}"/>
              </a:ext>
            </a:extLst>
          </p:cNvPr>
          <p:cNvSpPr txBox="1"/>
          <p:nvPr/>
        </p:nvSpPr>
        <p:spPr>
          <a:xfrm>
            <a:off x="2355681" y="3648578"/>
            <a:ext cx="803504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800" dirty="0">
                <a:solidFill>
                  <a:srgbClr val="FF0000"/>
                </a:solidFill>
                <a:latin typeface="Script MT Bold" panose="03040602040607080904" pitchFamily="66" charset="0"/>
                <a:cs typeface="Calibri" panose="020F0502020204030204" pitchFamily="34" charset="0"/>
              </a:rPr>
              <a:t>Deux caractéristiques de la villosité intestinale 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rgbClr val="FF0000"/>
                </a:solidFill>
                <a:latin typeface="Script MT Bold" panose="03040602040607080904" pitchFamily="66" charset="0"/>
                <a:cs typeface="Calibri" panose="020F0502020204030204" pitchFamily="34" charset="0"/>
              </a:rPr>
              <a:t>La paroi de la villosité intestinale est très mince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rgbClr val="FF0000"/>
                </a:solidFill>
                <a:latin typeface="Script MT Bold" panose="03040602040607080904" pitchFamily="66" charset="0"/>
                <a:cs typeface="Calibri" panose="020F0502020204030204" pitchFamily="34" charset="0"/>
              </a:rPr>
              <a:t>Les villosités sont riches en capillaires</a:t>
            </a:r>
          </a:p>
        </p:txBody>
      </p:sp>
    </p:spTree>
    <p:extLst>
      <p:ext uri="{BB962C8B-B14F-4D97-AF65-F5344CB8AC3E}">
        <p14:creationId xmlns:p14="http://schemas.microsoft.com/office/powerpoint/2010/main" val="41071667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Qui peut me dire ce que nous avons appris aujourd’hui? </a:t>
            </a:r>
            <a:b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fr-FR" sz="18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/>
        </p:nvSpPr>
        <p:spPr>
          <a:xfrm>
            <a:off x="2217704" y="1122970"/>
            <a:ext cx="9506272" cy="85174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/>
        </p:nvSpPr>
        <p:spPr>
          <a:xfrm>
            <a:off x="431763" y="1128409"/>
            <a:ext cx="1606147" cy="797670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/>
        </p:nvSpPr>
        <p:spPr>
          <a:xfrm>
            <a:off x="2196289" y="3219853"/>
            <a:ext cx="9603362" cy="2402733"/>
          </a:xfrm>
          <a:custGeom>
            <a:avLst>
              <a:gd name="f0" fmla="val 1822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/>
        </p:nvSpPr>
        <p:spPr>
          <a:xfrm>
            <a:off x="460945" y="3219853"/>
            <a:ext cx="1606147" cy="2344369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/>
        </p:nvSpPr>
        <p:spPr>
          <a:xfrm>
            <a:off x="2218032" y="2169270"/>
            <a:ext cx="9571892" cy="74903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Villosité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Paroi intestinale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Absorption intestinale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Capillaires sanguins</a:t>
            </a: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/>
        </p:nvSpPr>
        <p:spPr>
          <a:xfrm>
            <a:off x="432091" y="2169268"/>
            <a:ext cx="1606147" cy="739301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 txBox="1">
            <a:spLocks/>
          </p:cNvSpPr>
          <p:nvPr/>
        </p:nvSpPr>
        <p:spPr>
          <a:xfrm>
            <a:off x="2272235" y="1064455"/>
            <a:ext cx="9463104" cy="1071438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noProof="0" dirty="0"/>
              <a:t>La tâche à réussir pendant la séance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noProof="0" dirty="0"/>
              <a:t>Décrire le rôle des villosités dans l'absorption intestinale.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 txBox="1">
            <a:spLocks/>
          </p:cNvSpPr>
          <p:nvPr/>
        </p:nvSpPr>
        <p:spPr>
          <a:xfrm>
            <a:off x="2303946" y="3297676"/>
            <a:ext cx="9478724" cy="2266545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9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b="1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 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Les stratégies enseignées pendant le modelage et pratiques pendant la séance sont :</a:t>
            </a:r>
            <a:endParaRPr lang="fr-FR" noProof="0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noProof="0" dirty="0"/>
              <a:t>Compléter un schéma de la villosité intestinale , matérialiser le sens de l’absorption intestinal  et analyser un texte pour  dégager  des caractéristiques de la villosité qui lui confère la fonction de l’absorption des nutriments.</a:t>
            </a:r>
          </a:p>
          <a:p>
            <a:pPr marL="0" indent="0">
              <a:spcBef>
                <a:spcPts val="600"/>
              </a:spcBef>
            </a:pPr>
            <a:endParaRPr lang="fr-FR" noProof="0" dirty="0"/>
          </a:p>
          <a:p>
            <a:pPr marL="0" indent="0">
              <a:spcBef>
                <a:spcPts val="600"/>
              </a:spcBef>
            </a:pPr>
            <a:r>
              <a:rPr lang="fr-FR" b="1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Outils didactiques: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dirty="0"/>
              <a:t>Schéma de la villosité et un texte décrivant les caractéristiques de la villosité.</a:t>
            </a:r>
            <a:endParaRPr lang="fr-FR" noProof="0" dirty="0"/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/>
        </p:nvSpPr>
        <p:spPr>
          <a:xfrm>
            <a:off x="439666" y="2380521"/>
            <a:ext cx="1605600" cy="34281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/>
        </p:nvSpPr>
        <p:spPr>
          <a:xfrm>
            <a:off x="422910" y="1236628"/>
            <a:ext cx="1605600" cy="58097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Tâche à réussir</a:t>
            </a: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/>
        </p:nvSpPr>
        <p:spPr>
          <a:xfrm>
            <a:off x="431762" y="3702860"/>
            <a:ext cx="1605600" cy="133606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" name="Google Shape;288;p29">
            <a:extLst>
              <a:ext uri="{FF2B5EF4-FFF2-40B4-BE49-F238E27FC236}">
                <a16:creationId xmlns:a16="http://schemas.microsoft.com/office/drawing/2014/main" id="{234B9071-7AF8-DDA0-6CE6-103B47D146BA}"/>
              </a:ext>
            </a:extLst>
          </p:cNvPr>
          <p:cNvSpPr/>
          <p:nvPr/>
        </p:nvSpPr>
        <p:spPr>
          <a:xfrm>
            <a:off x="2217704" y="5700409"/>
            <a:ext cx="9581947" cy="106193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" name="Google Shape;289;p29">
            <a:extLst>
              <a:ext uri="{FF2B5EF4-FFF2-40B4-BE49-F238E27FC236}">
                <a16:creationId xmlns:a16="http://schemas.microsoft.com/office/drawing/2014/main" id="{47B202C6-3F83-0FDD-F33A-BCD3F4568E56}"/>
              </a:ext>
            </a:extLst>
          </p:cNvPr>
          <p:cNvSpPr/>
          <p:nvPr/>
        </p:nvSpPr>
        <p:spPr>
          <a:xfrm>
            <a:off x="431762" y="5729591"/>
            <a:ext cx="1586693" cy="1033159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lvl="0"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0A2DB1-134F-35FF-934E-DB9FBB798D48}"/>
              </a:ext>
            </a:extLst>
          </p:cNvPr>
          <p:cNvSpPr txBox="1">
            <a:spLocks/>
          </p:cNvSpPr>
          <p:nvPr/>
        </p:nvSpPr>
        <p:spPr>
          <a:xfrm>
            <a:off x="2303947" y="5700812"/>
            <a:ext cx="9562164" cy="1061938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b="1" dirty="0">
                <a:solidFill>
                  <a:prstClr val="black"/>
                </a:solidFill>
              </a:rPr>
              <a:t>Pendant le feedback, attirer l’attention des élèves sur les erreurs fréquentes :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L’intestin n’est qu’un simple « 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tuyau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 »</a:t>
            </a:r>
            <a:r>
              <a:rPr lang="fr-FR" dirty="0">
                <a:solidFill>
                  <a:prstClr val="black"/>
                </a:solidFill>
              </a:rPr>
              <a:t>.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0727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Qui peut me rappeler de ce qu’on a appris.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3" name="Google Shape;2054;p38">
            <a:extLst>
              <a:ext uri="{FF2B5EF4-FFF2-40B4-BE49-F238E27FC236}">
                <a16:creationId xmlns:a16="http://schemas.microsoft.com/office/drawing/2014/main" id="{1C1445F7-285F-7A3A-C5D2-9D27FFF11BE4}"/>
              </a:ext>
            </a:extLst>
          </p:cNvPr>
          <p:cNvSpPr/>
          <p:nvPr/>
        </p:nvSpPr>
        <p:spPr>
          <a:xfrm>
            <a:off x="1230364" y="2952359"/>
            <a:ext cx="9946841" cy="8055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3">
            <a:extLst>
              <a:ext uri="{FF2B5EF4-FFF2-40B4-BE49-F238E27FC236}">
                <a16:creationId xmlns:a16="http://schemas.microsoft.com/office/drawing/2014/main" id="{392561BC-9988-A3D3-C8F4-A4190A0B3601}"/>
              </a:ext>
            </a:extLst>
          </p:cNvPr>
          <p:cNvSpPr txBox="1"/>
          <p:nvPr/>
        </p:nvSpPr>
        <p:spPr>
          <a:xfrm>
            <a:off x="1620671" y="2952359"/>
            <a:ext cx="9556534" cy="805543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fr-FR" sz="2800" b="1" dirty="0">
                <a:solidFill>
                  <a:srgbClr val="106585"/>
                </a:solidFill>
              </a:rPr>
              <a:t>Décrire le rôle des villosités dans l'absorption intestinale</a:t>
            </a:r>
          </a:p>
        </p:txBody>
      </p:sp>
      <p:pic>
        <p:nvPicPr>
          <p:cNvPr id="7" name="Image 23">
            <a:extLst>
              <a:ext uri="{FF2B5EF4-FFF2-40B4-BE49-F238E27FC236}">
                <a16:creationId xmlns:a16="http://schemas.microsoft.com/office/drawing/2014/main" id="{1E606C51-B45B-D112-73F7-3A7ADC8DD2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5" y="2669082"/>
            <a:ext cx="805544" cy="80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40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l’essentiel des connaissances à retenir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30" name="Google Shape;289;p51">
            <a:extLst>
              <a:ext uri="{FF2B5EF4-FFF2-40B4-BE49-F238E27FC236}">
                <a16:creationId xmlns:a16="http://schemas.microsoft.com/office/drawing/2014/main" id="{B630ECC6-AE75-1A9B-8BE2-CEADA872F34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7358C240-C2E9-7937-8EFC-DC6E3DB4BD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8818" y="1093720"/>
            <a:ext cx="4237087" cy="5448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385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B69823-B2CE-4B7B-5925-14F694B05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les étapes pour réaliser la tâche principale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5D60DD6-28CB-9F52-255A-6B97D4CF365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6E42FD0-B393-F599-46A2-2DEB811A7954}"/>
              </a:ext>
            </a:extLst>
          </p:cNvPr>
          <p:cNvSpPr txBox="1"/>
          <p:nvPr/>
        </p:nvSpPr>
        <p:spPr>
          <a:xfrm>
            <a:off x="3183377" y="1311321"/>
            <a:ext cx="6094378" cy="369332"/>
          </a:xfrm>
          <a:prstGeom prst="rect">
            <a:avLst/>
          </a:prstGeom>
          <a:solidFill>
            <a:srgbClr val="D5E8CF"/>
          </a:solidFill>
          <a:ln w="9525" cap="flat" cmpd="sng">
            <a:solidFill>
              <a:srgbClr val="D5E8C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fr-FR"/>
            </a:defPPr>
            <a:lvl1pPr lvl="0" algn="just">
              <a:defRPr sz="2400" b="1" spc="-5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Complétez la légende du  schéma ci-dessous.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175430C2-63AF-E84B-7F48-335C99017229}"/>
              </a:ext>
            </a:extLst>
          </p:cNvPr>
          <p:cNvSpPr/>
          <p:nvPr/>
        </p:nvSpPr>
        <p:spPr>
          <a:xfrm>
            <a:off x="2693545" y="1291338"/>
            <a:ext cx="474698" cy="478193"/>
          </a:xfrm>
          <a:prstGeom prst="ellipse">
            <a:avLst/>
          </a:prstGeom>
          <a:solidFill>
            <a:srgbClr val="46AF4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fr-FR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D3DF1E0-C978-A588-B645-5A29A63D01B0}"/>
              </a:ext>
            </a:extLst>
          </p:cNvPr>
          <p:cNvSpPr txBox="1"/>
          <p:nvPr/>
        </p:nvSpPr>
        <p:spPr>
          <a:xfrm>
            <a:off x="2765086" y="2648634"/>
            <a:ext cx="7429501" cy="461624"/>
          </a:xfrm>
          <a:prstGeom prst="rect">
            <a:avLst/>
          </a:prstGeom>
          <a:solidFill>
            <a:srgbClr val="D5E8CF"/>
          </a:solidFill>
          <a:ln w="9525" cap="flat" cmpd="sng">
            <a:solidFill>
              <a:srgbClr val="D5E8C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fr-FR"/>
            </a:defPPr>
            <a:lvl1pPr lvl="0" algn="just">
              <a:defRPr sz="2400" b="1" spc="-5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 Indiquez par des flèches le sens de l’absorption intestinale.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BF11CC23-2D32-252D-43D8-5F3F679372F8}"/>
              </a:ext>
            </a:extLst>
          </p:cNvPr>
          <p:cNvSpPr/>
          <p:nvPr/>
        </p:nvSpPr>
        <p:spPr>
          <a:xfrm>
            <a:off x="2323894" y="2633756"/>
            <a:ext cx="394613" cy="478193"/>
          </a:xfrm>
          <a:prstGeom prst="ellipse">
            <a:avLst/>
          </a:prstGeom>
          <a:solidFill>
            <a:srgbClr val="46AF4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fr-FR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A7F962D-E609-9581-FA6B-14F8BCAE2381}"/>
              </a:ext>
            </a:extLst>
          </p:cNvPr>
          <p:cNvSpPr txBox="1"/>
          <p:nvPr/>
        </p:nvSpPr>
        <p:spPr>
          <a:xfrm>
            <a:off x="1325392" y="4025339"/>
            <a:ext cx="10386710" cy="830956"/>
          </a:xfrm>
          <a:prstGeom prst="rect">
            <a:avLst/>
          </a:prstGeom>
          <a:solidFill>
            <a:srgbClr val="D5E8CF"/>
          </a:solidFill>
          <a:ln w="9525" cap="flat" cmpd="sng">
            <a:solidFill>
              <a:srgbClr val="D5E8C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fr-FR"/>
            </a:defPPr>
            <a:lvl1pPr lvl="0" algn="just">
              <a:defRPr sz="2400" b="1" spc="-5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Repérez dans le texte deux caractéristiques de la villosité qui montrent  que la paroi interne de l’intestin constitue une surface d’absorption des nutriments.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220A6225-7B56-9D18-FD27-918C290DE148}"/>
              </a:ext>
            </a:extLst>
          </p:cNvPr>
          <p:cNvSpPr/>
          <p:nvPr/>
        </p:nvSpPr>
        <p:spPr>
          <a:xfrm>
            <a:off x="874473" y="4092904"/>
            <a:ext cx="474698" cy="478193"/>
          </a:xfrm>
          <a:prstGeom prst="ellipse">
            <a:avLst/>
          </a:prstGeom>
          <a:solidFill>
            <a:srgbClr val="46AF4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fr-FR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Flèche : bas 10">
            <a:extLst>
              <a:ext uri="{FF2B5EF4-FFF2-40B4-BE49-F238E27FC236}">
                <a16:creationId xmlns:a16="http://schemas.microsoft.com/office/drawing/2014/main" id="{F1D8A6FA-2F4B-6C78-DF16-6A107B97D4F5}"/>
              </a:ext>
            </a:extLst>
          </p:cNvPr>
          <p:cNvSpPr/>
          <p:nvPr/>
        </p:nvSpPr>
        <p:spPr>
          <a:xfrm>
            <a:off x="5836596" y="1760706"/>
            <a:ext cx="359923" cy="651754"/>
          </a:xfrm>
          <a:prstGeom prst="downArrow">
            <a:avLst/>
          </a:prstGeom>
          <a:solidFill>
            <a:srgbClr val="037A4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57AD7BC4-2B4D-42E0-CB3A-B4B2736A9CCA}"/>
              </a:ext>
            </a:extLst>
          </p:cNvPr>
          <p:cNvSpPr/>
          <p:nvPr/>
        </p:nvSpPr>
        <p:spPr>
          <a:xfrm>
            <a:off x="5881992" y="3197157"/>
            <a:ext cx="359923" cy="651754"/>
          </a:xfrm>
          <a:prstGeom prst="downArrow">
            <a:avLst/>
          </a:prstGeom>
          <a:solidFill>
            <a:srgbClr val="037A4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77482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Et on termine par cette carte lexicale.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Faire participer les élèves à la lecture de la carte</a:t>
            </a:r>
          </a:p>
        </p:txBody>
      </p:sp>
      <p:grpSp>
        <p:nvGrpSpPr>
          <p:cNvPr id="3" name="Google Shape;2004;p176">
            <a:extLst>
              <a:ext uri="{FF2B5EF4-FFF2-40B4-BE49-F238E27FC236}">
                <a16:creationId xmlns:a16="http://schemas.microsoft.com/office/drawing/2014/main" id="{0856EB9A-7017-4620-1D45-E3DDBCB45426}"/>
              </a:ext>
            </a:extLst>
          </p:cNvPr>
          <p:cNvGrpSpPr/>
          <p:nvPr/>
        </p:nvGrpSpPr>
        <p:grpSpPr>
          <a:xfrm>
            <a:off x="251913" y="1176182"/>
            <a:ext cx="11440733" cy="5363525"/>
            <a:chOff x="279385" y="1039998"/>
            <a:chExt cx="8589343" cy="4022643"/>
          </a:xfrm>
        </p:grpSpPr>
        <p:sp>
          <p:nvSpPr>
            <p:cNvPr id="6" name="Google Shape;2005;p176">
              <a:extLst>
                <a:ext uri="{FF2B5EF4-FFF2-40B4-BE49-F238E27FC236}">
                  <a16:creationId xmlns:a16="http://schemas.microsoft.com/office/drawing/2014/main" id="{9D8FF637-F29E-5926-A68E-04B1AEFD0F8E}"/>
                </a:ext>
              </a:extLst>
            </p:cNvPr>
            <p:cNvSpPr/>
            <p:nvPr/>
          </p:nvSpPr>
          <p:spPr>
            <a:xfrm>
              <a:off x="285691" y="1426310"/>
              <a:ext cx="8562578" cy="3636331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19046" cap="flat">
              <a:noFill/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8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Google Shape;2006;p176">
              <a:extLst>
                <a:ext uri="{FF2B5EF4-FFF2-40B4-BE49-F238E27FC236}">
                  <a16:creationId xmlns:a16="http://schemas.microsoft.com/office/drawing/2014/main" id="{7BBDD7F7-14F6-1624-BE14-C3D8C3D01247}"/>
                </a:ext>
              </a:extLst>
            </p:cNvPr>
            <p:cNvSpPr/>
            <p:nvPr/>
          </p:nvSpPr>
          <p:spPr>
            <a:xfrm>
              <a:off x="2850874" y="2264718"/>
              <a:ext cx="2979714" cy="675043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rgbClr val="54AFE9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000" b="1" dirty="0">
                  <a:solidFill>
                    <a:srgbClr val="106585"/>
                  </a:solidFill>
                </a:rPr>
                <a:t>Décrire le rôle des villosités dans l'absorption intestinale.</a:t>
              </a:r>
            </a:p>
          </p:txBody>
        </p:sp>
        <p:sp>
          <p:nvSpPr>
            <p:cNvPr id="8" name="Google Shape;2007;p176">
              <a:extLst>
                <a:ext uri="{FF2B5EF4-FFF2-40B4-BE49-F238E27FC236}">
                  <a16:creationId xmlns:a16="http://schemas.microsoft.com/office/drawing/2014/main" id="{51D1B15C-9A61-D37C-77B8-DC795430B4B6}"/>
                </a:ext>
              </a:extLst>
            </p:cNvPr>
            <p:cNvSpPr/>
            <p:nvPr/>
          </p:nvSpPr>
          <p:spPr>
            <a:xfrm>
              <a:off x="615066" y="2310106"/>
              <a:ext cx="1899776" cy="517997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rgbClr val="1D9A78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3" name="Google Shape;2008;p176">
              <a:extLst>
                <a:ext uri="{FF2B5EF4-FFF2-40B4-BE49-F238E27FC236}">
                  <a16:creationId xmlns:a16="http://schemas.microsoft.com/office/drawing/2014/main" id="{8509BBED-58F4-CA9F-A0DD-F4638083BC99}"/>
                </a:ext>
              </a:extLst>
            </p:cNvPr>
            <p:cNvSpPr txBox="1"/>
            <p:nvPr/>
          </p:nvSpPr>
          <p:spPr>
            <a:xfrm>
              <a:off x="3532344" y="1926967"/>
              <a:ext cx="1714500" cy="34621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54AFE9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 tâche :</a:t>
              </a:r>
            </a:p>
          </p:txBody>
        </p:sp>
        <p:sp>
          <p:nvSpPr>
            <p:cNvPr id="34" name="Google Shape;2009;p176">
              <a:extLst>
                <a:ext uri="{FF2B5EF4-FFF2-40B4-BE49-F238E27FC236}">
                  <a16:creationId xmlns:a16="http://schemas.microsoft.com/office/drawing/2014/main" id="{44215F64-7F36-F2A9-900A-5E0A986B07BE}"/>
                </a:ext>
              </a:extLst>
            </p:cNvPr>
            <p:cNvSpPr txBox="1"/>
            <p:nvPr/>
          </p:nvSpPr>
          <p:spPr>
            <a:xfrm>
              <a:off x="623043" y="1896331"/>
              <a:ext cx="1788990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67" b="1" i="0" u="none" strike="noStrike" kern="0" cap="none" spc="0" normalizeH="0" baseline="0" noProof="0" dirty="0">
                  <a:ln>
                    <a:noFill/>
                  </a:ln>
                  <a:solidFill>
                    <a:srgbClr val="1D9A78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Termes thématiques :</a:t>
              </a:r>
            </a:p>
          </p:txBody>
        </p:sp>
        <p:sp>
          <p:nvSpPr>
            <p:cNvPr id="35" name="Google Shape;2010;p176">
              <a:extLst>
                <a:ext uri="{FF2B5EF4-FFF2-40B4-BE49-F238E27FC236}">
                  <a16:creationId xmlns:a16="http://schemas.microsoft.com/office/drawing/2014/main" id="{19D72E66-E9BA-8A65-6619-94AF04E81ECB}"/>
                </a:ext>
              </a:extLst>
            </p:cNvPr>
            <p:cNvSpPr/>
            <p:nvPr/>
          </p:nvSpPr>
          <p:spPr>
            <a:xfrm>
              <a:off x="6446463" y="1515825"/>
              <a:ext cx="2040393" cy="647451"/>
            </a:xfrm>
            <a:prstGeom prst="rect">
              <a:avLst/>
            </a:prstGeom>
            <a:solidFill>
              <a:srgbClr val="44546A">
                <a:lumMod val="10000"/>
                <a:lumOff val="90000"/>
                <a:alpha val="29800"/>
              </a:srgbClr>
            </a:solidFill>
            <a:ln w="19046" cap="flat">
              <a:solidFill>
                <a:srgbClr val="1D9A78">
                  <a:lumMod val="20000"/>
                  <a:lumOff val="80000"/>
                </a:srgb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Google Shape;2011;p176">
              <a:extLst>
                <a:ext uri="{FF2B5EF4-FFF2-40B4-BE49-F238E27FC236}">
                  <a16:creationId xmlns:a16="http://schemas.microsoft.com/office/drawing/2014/main" id="{485D79A5-56AA-079B-A422-0D100AA75B49}"/>
                </a:ext>
              </a:extLst>
            </p:cNvPr>
            <p:cNvSpPr txBox="1"/>
            <p:nvPr/>
          </p:nvSpPr>
          <p:spPr>
            <a:xfrm>
              <a:off x="6436297" y="1473333"/>
              <a:ext cx="1714500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Verbes de consigne</a:t>
              </a:r>
            </a:p>
          </p:txBody>
        </p:sp>
        <p:sp>
          <p:nvSpPr>
            <p:cNvPr id="37" name="Google Shape;2012;p176">
              <a:extLst>
                <a:ext uri="{FF2B5EF4-FFF2-40B4-BE49-F238E27FC236}">
                  <a16:creationId xmlns:a16="http://schemas.microsoft.com/office/drawing/2014/main" id="{39BFD0CC-336B-BD16-61C9-DEC22D5334BB}"/>
                </a:ext>
              </a:extLst>
            </p:cNvPr>
            <p:cNvSpPr/>
            <p:nvPr/>
          </p:nvSpPr>
          <p:spPr>
            <a:xfrm>
              <a:off x="574825" y="3995013"/>
              <a:ext cx="5691627" cy="722997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28575" cap="flat">
              <a:solidFill>
                <a:srgbClr val="DCE6F2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" name="Google Shape;2013;p176">
              <a:extLst>
                <a:ext uri="{FF2B5EF4-FFF2-40B4-BE49-F238E27FC236}">
                  <a16:creationId xmlns:a16="http://schemas.microsoft.com/office/drawing/2014/main" id="{6E8CBAFD-8CDB-416F-76A6-BF61AB924FE8}"/>
                </a:ext>
              </a:extLst>
            </p:cNvPr>
            <p:cNvSpPr txBox="1"/>
            <p:nvPr/>
          </p:nvSpPr>
          <p:spPr>
            <a:xfrm>
              <a:off x="630227" y="3698923"/>
              <a:ext cx="2540248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Structures pour répondre </a:t>
              </a:r>
            </a:p>
          </p:txBody>
        </p:sp>
        <p:sp>
          <p:nvSpPr>
            <p:cNvPr id="39" name="Google Shape;2015;p176">
              <a:extLst>
                <a:ext uri="{FF2B5EF4-FFF2-40B4-BE49-F238E27FC236}">
                  <a16:creationId xmlns:a16="http://schemas.microsoft.com/office/drawing/2014/main" id="{1DC2E357-BB4C-A024-0CA9-7AFADFD41E29}"/>
                </a:ext>
              </a:extLst>
            </p:cNvPr>
            <p:cNvSpPr txBox="1"/>
            <p:nvPr/>
          </p:nvSpPr>
          <p:spPr>
            <a:xfrm>
              <a:off x="722629" y="2452650"/>
              <a:ext cx="1820169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R="0" lvl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fr-FR" b="1" kern="0" spc="-80" noProof="0" dirty="0">
                  <a:solidFill>
                    <a:prstClr val="black"/>
                  </a:solidFill>
                  <a:latin typeface="Calibri" panose="020F0502020204030204"/>
                </a:rPr>
                <a:t>L’absorption intestinale</a:t>
              </a:r>
            </a:p>
          </p:txBody>
        </p:sp>
        <p:sp>
          <p:nvSpPr>
            <p:cNvPr id="40" name="Google Shape;2016;p176">
              <a:extLst>
                <a:ext uri="{FF2B5EF4-FFF2-40B4-BE49-F238E27FC236}">
                  <a16:creationId xmlns:a16="http://schemas.microsoft.com/office/drawing/2014/main" id="{1CEFA7F5-787E-E812-4892-0044B7D8E9DF}"/>
                </a:ext>
              </a:extLst>
            </p:cNvPr>
            <p:cNvSpPr txBox="1"/>
            <p:nvPr/>
          </p:nvSpPr>
          <p:spPr>
            <a:xfrm>
              <a:off x="6499914" y="1725165"/>
              <a:ext cx="1599592" cy="62320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Compléter 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kern="0" dirty="0">
                  <a:solidFill>
                    <a:srgbClr val="000000"/>
                  </a:solidFill>
                  <a:latin typeface="Calibri" panose="020F0502020204030204"/>
                </a:rPr>
                <a:t>Indiquer 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Repérer </a:t>
              </a:r>
            </a:p>
          </p:txBody>
        </p:sp>
        <p:sp>
          <p:nvSpPr>
            <p:cNvPr id="41" name="Google Shape;2017;p176">
              <a:extLst>
                <a:ext uri="{FF2B5EF4-FFF2-40B4-BE49-F238E27FC236}">
                  <a16:creationId xmlns:a16="http://schemas.microsoft.com/office/drawing/2014/main" id="{8B5661CC-211B-3BF2-E35F-A33F2F49EFA5}"/>
                </a:ext>
              </a:extLst>
            </p:cNvPr>
            <p:cNvSpPr/>
            <p:nvPr/>
          </p:nvSpPr>
          <p:spPr>
            <a:xfrm>
              <a:off x="6503744" y="2550881"/>
              <a:ext cx="2218921" cy="1320513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44546A">
                <a:lumMod val="10000"/>
                <a:lumOff val="90000"/>
                <a:alpha val="29800"/>
              </a:srgbClr>
            </a:solidFill>
            <a:ln w="19046" cap="flat">
              <a:solidFill>
                <a:srgbClr val="1D9A78">
                  <a:lumMod val="20000"/>
                  <a:lumOff val="80000"/>
                </a:srgb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2" name="Google Shape;2018;p176">
              <a:extLst>
                <a:ext uri="{FF2B5EF4-FFF2-40B4-BE49-F238E27FC236}">
                  <a16:creationId xmlns:a16="http://schemas.microsoft.com/office/drawing/2014/main" id="{F09795DC-CF96-AC02-C445-D6993927FB60}"/>
                </a:ext>
              </a:extLst>
            </p:cNvPr>
            <p:cNvSpPr txBox="1"/>
            <p:nvPr/>
          </p:nvSpPr>
          <p:spPr>
            <a:xfrm>
              <a:off x="6464508" y="2597226"/>
              <a:ext cx="1924708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Vocabulaire scientifique</a:t>
              </a:r>
            </a:p>
          </p:txBody>
        </p:sp>
        <p:sp>
          <p:nvSpPr>
            <p:cNvPr id="43" name="Google Shape;2019;p176">
              <a:extLst>
                <a:ext uri="{FF2B5EF4-FFF2-40B4-BE49-F238E27FC236}">
                  <a16:creationId xmlns:a16="http://schemas.microsoft.com/office/drawing/2014/main" id="{32F56C74-BF85-EC6D-FFC1-03052CE869FB}"/>
                </a:ext>
              </a:extLst>
            </p:cNvPr>
            <p:cNvSpPr txBox="1"/>
            <p:nvPr/>
          </p:nvSpPr>
          <p:spPr>
            <a:xfrm>
              <a:off x="6519220" y="2900827"/>
              <a:ext cx="2349508" cy="99254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Villosité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kern="0" dirty="0">
                  <a:solidFill>
                    <a:srgbClr val="000000"/>
                  </a:solidFill>
                  <a:latin typeface="Calibri" panose="020F0502020204030204"/>
                </a:rPr>
                <a:t>Paroi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Absorption intestinale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Capillaires sanguins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4" name="Google Shape;2022;p176">
              <a:extLst>
                <a:ext uri="{FF2B5EF4-FFF2-40B4-BE49-F238E27FC236}">
                  <a16:creationId xmlns:a16="http://schemas.microsoft.com/office/drawing/2014/main" id="{89697EF0-CC3B-F967-8CA4-3B65E5305173}"/>
                </a:ext>
              </a:extLst>
            </p:cNvPr>
            <p:cNvSpPr txBox="1"/>
            <p:nvPr/>
          </p:nvSpPr>
          <p:spPr>
            <a:xfrm>
              <a:off x="579222" y="4014143"/>
              <a:ext cx="3615445" cy="2696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5750" marR="0" lvl="0" indent="-285750" defTabSz="121917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Tx/>
                <a:buChar char="-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500" b="1" i="0" u="none" strike="noStrike" kern="0" cap="none" spc="-7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cxnSp>
          <p:nvCxnSpPr>
            <p:cNvPr id="45" name="Google Shape;2023;p176">
              <a:extLst>
                <a:ext uri="{FF2B5EF4-FFF2-40B4-BE49-F238E27FC236}">
                  <a16:creationId xmlns:a16="http://schemas.microsoft.com/office/drawing/2014/main" id="{651FF069-A59D-2E9D-785E-878C9D700465}"/>
                </a:ext>
              </a:extLst>
            </p:cNvPr>
            <p:cNvCxnSpPr>
              <a:cxnSpLocks/>
              <a:stCxn id="7" idx="2"/>
              <a:endCxn id="37" idx="0"/>
            </p:cNvCxnSpPr>
            <p:nvPr/>
          </p:nvCxnSpPr>
          <p:spPr>
            <a:xfrm rot="5400000">
              <a:off x="3353059" y="3007341"/>
              <a:ext cx="1055253" cy="920092"/>
            </a:xfrm>
            <a:prstGeom prst="bentConnector3">
              <a:avLst>
                <a:gd name="adj1" fmla="val 50000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sp>
          <p:nvSpPr>
            <p:cNvPr id="46" name="Google Shape;2024;p176">
              <a:extLst>
                <a:ext uri="{FF2B5EF4-FFF2-40B4-BE49-F238E27FC236}">
                  <a16:creationId xmlns:a16="http://schemas.microsoft.com/office/drawing/2014/main" id="{ED319A58-9BFF-FFB2-9EA9-34618B6F6E36}"/>
                </a:ext>
              </a:extLst>
            </p:cNvPr>
            <p:cNvSpPr/>
            <p:nvPr/>
          </p:nvSpPr>
          <p:spPr>
            <a:xfrm>
              <a:off x="6496441" y="4134407"/>
              <a:ext cx="2027023" cy="822761"/>
            </a:xfrm>
            <a:prstGeom prst="rect">
              <a:avLst/>
            </a:prstGeom>
            <a:solidFill>
              <a:srgbClr val="44546A">
                <a:lumMod val="10000"/>
                <a:lumOff val="90000"/>
                <a:alpha val="29800"/>
              </a:srgbClr>
            </a:solidFill>
            <a:ln w="19046" cap="flat">
              <a:solidFill>
                <a:srgbClr val="1D9A78">
                  <a:lumMod val="20000"/>
                  <a:lumOff val="80000"/>
                </a:srgb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49" name="Google Shape;2027;p176">
              <a:extLst>
                <a:ext uri="{FF2B5EF4-FFF2-40B4-BE49-F238E27FC236}">
                  <a16:creationId xmlns:a16="http://schemas.microsoft.com/office/drawing/2014/main" id="{2F763365-9284-AD60-DB38-2EA36B41EADE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>
              <a:off x="5830588" y="2602239"/>
              <a:ext cx="506793" cy="1495478"/>
            </a:xfrm>
            <a:prstGeom prst="bentConnector2">
              <a:avLst/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sp>
          <p:nvSpPr>
            <p:cNvPr id="50" name="Google Shape;2028;p176">
              <a:extLst>
                <a:ext uri="{FF2B5EF4-FFF2-40B4-BE49-F238E27FC236}">
                  <a16:creationId xmlns:a16="http://schemas.microsoft.com/office/drawing/2014/main" id="{68E7F4CD-D9DB-2DAC-0FCE-81943BF66405}"/>
                </a:ext>
              </a:extLst>
            </p:cNvPr>
            <p:cNvSpPr/>
            <p:nvPr/>
          </p:nvSpPr>
          <p:spPr>
            <a:xfrm>
              <a:off x="279385" y="1039998"/>
              <a:ext cx="8585230" cy="348454"/>
            </a:xfrm>
            <a:prstGeom prst="rect">
              <a:avLst/>
            </a:prstGeom>
            <a:solidFill>
              <a:srgbClr val="1D6FA9"/>
            </a:solidFill>
            <a:ln cap="flat">
              <a:solidFill>
                <a:srgbClr val="DCE6F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67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 CARTE LEXICALE</a:t>
              </a:r>
              <a:endPara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14" name="Google Shape;2027;p176">
              <a:extLst>
                <a:ext uri="{FF2B5EF4-FFF2-40B4-BE49-F238E27FC236}">
                  <a16:creationId xmlns:a16="http://schemas.microsoft.com/office/drawing/2014/main" id="{690FA953-F4A1-4019-4225-66538008BB2B}"/>
                </a:ext>
              </a:extLst>
            </p:cNvPr>
            <p:cNvCxnSpPr>
              <a:cxnSpLocks/>
              <a:stCxn id="35" idx="1"/>
            </p:cNvCxnSpPr>
            <p:nvPr/>
          </p:nvCxnSpPr>
          <p:spPr>
            <a:xfrm rot="10800000" flipV="1">
              <a:off x="6337381" y="1839550"/>
              <a:ext cx="109082" cy="751581"/>
            </a:xfrm>
            <a:prstGeom prst="bentConnector2">
              <a:avLst/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7472EE95-64F5-7814-3ADC-F240544DC3AD}"/>
              </a:ext>
            </a:extLst>
          </p:cNvPr>
          <p:cNvSpPr txBox="1"/>
          <p:nvPr/>
        </p:nvSpPr>
        <p:spPr>
          <a:xfrm>
            <a:off x="897376" y="5209321"/>
            <a:ext cx="60943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kern="0" noProof="0" dirty="0">
                <a:solidFill>
                  <a:srgbClr val="000000"/>
                </a:solidFill>
                <a:latin typeface="Calibri" panose="020F0502020204030204"/>
              </a:rPr>
              <a:t>La villosité est caractérisée par :</a:t>
            </a:r>
          </a:p>
          <a:p>
            <a:r>
              <a:rPr lang="fr-FR" sz="1600" b="1" kern="0" dirty="0">
                <a:solidFill>
                  <a:srgbClr val="000000"/>
                </a:solidFill>
                <a:latin typeface="Calibri" panose="020F0502020204030204"/>
              </a:rPr>
              <a:t>. ………………………………………..</a:t>
            </a:r>
          </a:p>
          <a:p>
            <a:r>
              <a:rPr lang="fr-FR" sz="1600" b="1" kern="0" noProof="0" dirty="0">
                <a:solidFill>
                  <a:srgbClr val="000000"/>
                </a:solidFill>
                <a:latin typeface="Calibri" panose="020F0502020204030204"/>
              </a:rPr>
              <a:t>………………………………………..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59106A8-5722-1474-A712-D53D31B3E705}"/>
              </a:ext>
            </a:extLst>
          </p:cNvPr>
          <p:cNvSpPr txBox="1"/>
          <p:nvPr/>
        </p:nvSpPr>
        <p:spPr>
          <a:xfrm>
            <a:off x="8621138" y="5525710"/>
            <a:ext cx="308123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/>
              <a:t>Un nombre élevé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/>
              <a:t>Une paroi fine / mince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/>
              <a:t>Riche </a:t>
            </a:r>
          </a:p>
        </p:txBody>
      </p:sp>
      <p:sp>
        <p:nvSpPr>
          <p:cNvPr id="5" name="Google Shape;2018;p176">
            <a:extLst>
              <a:ext uri="{FF2B5EF4-FFF2-40B4-BE49-F238E27FC236}">
                <a16:creationId xmlns:a16="http://schemas.microsoft.com/office/drawing/2014/main" id="{F19307A3-35FD-D247-E93E-6E6C77187B89}"/>
              </a:ext>
            </a:extLst>
          </p:cNvPr>
          <p:cNvSpPr txBox="1"/>
          <p:nvPr/>
        </p:nvSpPr>
        <p:spPr>
          <a:xfrm>
            <a:off x="8399509" y="5253142"/>
            <a:ext cx="2563650" cy="36928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Mots pour décrire</a:t>
            </a:r>
          </a:p>
        </p:txBody>
      </p:sp>
    </p:spTree>
    <p:extLst>
      <p:ext uri="{BB962C8B-B14F-4D97-AF65-F5344CB8AC3E}">
        <p14:creationId xmlns:p14="http://schemas.microsoft.com/office/powerpoint/2010/main" val="608521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696790" y="1435830"/>
            <a:ext cx="4798420" cy="453694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110117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noProof="0" dirty="0"/>
              <a:t>Le feedback ne doit pas être un jugement sur l’élève ni sur ses capacités</a:t>
            </a:r>
          </a:p>
          <a:p>
            <a:pPr algn="just"/>
            <a:r>
              <a:rPr lang="fr-FR" sz="1200" noProof="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noProof="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noProof="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noProof="0" dirty="0"/>
              <a:t>Demander aux élèves de justifier leurs réponses et de verbaliser leur raisonnement</a:t>
            </a:r>
          </a:p>
          <a:p>
            <a:pPr algn="just"/>
            <a:r>
              <a:rPr lang="fr-FR" sz="1400" noProof="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noProof="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noProof="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noProof="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noProof="0" dirty="0"/>
              <a:t>Ne pas donner de feedback ou donner du feedback de manière occasionnelle seulement</a:t>
            </a:r>
          </a:p>
          <a:p>
            <a:pPr algn="just"/>
            <a:r>
              <a:rPr lang="fr-FR" sz="1400" noProof="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noProof="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noProof="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noProof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noProof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noProof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10 min</a:t>
            </a:r>
            <a:endParaRPr lang="fr-FR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noProof="0" dirty="0"/>
              <a:t>10 min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noProof="0" dirty="0"/>
              <a:t>5 min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noProof="0" dirty="0"/>
              <a:t>10 min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noProof="0" dirty="0"/>
              <a:t>10 min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noProof="0" dirty="0"/>
              <a:t>05 min </a:t>
            </a:r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7400</TotalTime>
  <Words>2274</Words>
  <Application>Microsoft Office PowerPoint</Application>
  <PresentationFormat>Grand écran</PresentationFormat>
  <Paragraphs>330</Paragraphs>
  <Slides>64</Slides>
  <Notes>5</Notes>
  <HiddenSlides>5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64</vt:i4>
      </vt:variant>
    </vt:vector>
  </HeadingPairs>
  <TitlesOfParts>
    <vt:vector size="75" baseType="lpstr">
      <vt:lpstr>Aptos</vt:lpstr>
      <vt:lpstr>Aptos Display</vt:lpstr>
      <vt:lpstr>Arial</vt:lpstr>
      <vt:lpstr>Calibri</vt:lpstr>
      <vt:lpstr>Dosis</vt:lpstr>
      <vt:lpstr>Georgia</vt:lpstr>
      <vt:lpstr>Play</vt:lpstr>
      <vt:lpstr>Script MT Bold</vt:lpstr>
      <vt:lpstr>Wingdings</vt:lpstr>
      <vt:lpstr>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Avant de commencer nous devons nous rappeler l’organisation de l’appareil digestif. Répondez à la première question. </vt:lpstr>
      <vt:lpstr>Parfait ! Voici l’organisation du tube digestif chez l’Homme. Ce qui nous intéresse dans cette séance est l’intestin grêle.</vt:lpstr>
      <vt:lpstr>Vous devez vous rappeler aussi du résultat de la digestion au niveau de l’intestin grêle. Répondez à la question ci-dessous.</vt:lpstr>
      <vt:lpstr>Parfait ! Les nutriments sont les résultats de la digestion des aliments.</vt:lpstr>
      <vt:lpstr>Maintenant,  on doit se rappeler le devenir des résultats de la digestion. Répondez à la question suivante: </vt:lpstr>
      <vt:lpstr>Parfait ! Les nutriments résultant de la digestion passent dans le sang ; les aliments non digérés sont rejetés à l’extérieur.</vt:lpstr>
      <vt:lpstr>Présentation PowerPoint</vt:lpstr>
      <vt:lpstr>Observez l’image. Elle montre une représentation schématique de la paroi interne de l’intestin grêle. Cette paroi est formée de structures en forme de doigts appelées des villosités.</vt:lpstr>
      <vt:lpstr>Présentation PowerPoint</vt:lpstr>
      <vt:lpstr>A la fin de cette séance, vous serez capables de : </vt:lpstr>
      <vt:lpstr>Présentation PowerPoint</vt:lpstr>
      <vt:lpstr>Présentation PowerPoint</vt:lpstr>
      <vt:lpstr>Pour commencer nous allons situer la villosité au niveau de l’intestin. </vt:lpstr>
      <vt:lpstr>Ensuite, on met en relation la fonction de la villosité avec ces caractéristiques. Lorsqu’on observe la villosité au microscope, on remarque sa richesse en capillaires sanguins.</vt:lpstr>
      <vt:lpstr>Passons maintenant à la deuxième caractéristique: le nombre des villosités. </vt:lpstr>
      <vt:lpstr>Enfin, on s’intéresse à l’épaisseur de la paroi des villosités intestinales.</vt:lpstr>
      <vt:lpstr>Présentation PowerPoint</vt:lpstr>
      <vt:lpstr>Notre tâche consiste à : décrire le rôle des villosités dans l'absorption intestinale.</vt:lpstr>
      <vt:lpstr>Je commence par identifier les composantes du support que je vais utiliser pour réaliser ma tâche.</vt:lpstr>
      <vt:lpstr>Pour réaliser ma tâche, je commence par légender le schéma de la villosité.</vt:lpstr>
      <vt:lpstr>Ensuite, j’indique par des flèches le sens de l’absorption intestinale.</vt:lpstr>
      <vt:lpstr>Enfin, je lis le texte et je repère deux caractéristiques de la paroi interne de l’intestin.</vt:lpstr>
      <vt:lpstr>Récapitulons. Voici les différentes étapes de la réalisation de la tâche d’aujourd’hui. </vt:lpstr>
      <vt:lpstr>Présentation PowerPoint</vt:lpstr>
      <vt:lpstr>Maintenant, on vérifie votre compréhension de ce qu’on vient de faire. Répondez à la question.</vt:lpstr>
      <vt:lpstr>Parfait ! </vt:lpstr>
      <vt:lpstr>Le schéma ci-dessous représente trois villosités intestinales. Répondez à la question suivante.</vt:lpstr>
      <vt:lpstr>Parfait ! Les nutriments passent de l’intérieur de l’intestin grêle vers le sang.</vt:lpstr>
      <vt:lpstr>La villosité présente des caractéristiques qui lui confèrent la fonction d’absorption intestinale. Répondez à la question ci-dessous :</vt:lpstr>
      <vt:lpstr>Parfait ! La villosité a une paroi fine et riche en capillaires sanguins ce qui lui confère la possibilité de faciliter l’absorption intestinale. </vt:lpstr>
      <vt:lpstr>Présentation PowerPoint</vt:lpstr>
      <vt:lpstr>Maintenant, vous allez travailler en binôme. Chacun prend 3 minutes pour réaliser l’activité de la page 16 sur le livret. Ensuite, vous comparez vos réponses en justifiant.</vt:lpstr>
      <vt:lpstr>Le temps est terminé. </vt:lpstr>
      <vt:lpstr>Correction.</vt:lpstr>
      <vt:lpstr>Présentation PowerPoint</vt:lpstr>
      <vt:lpstr>Correction.</vt:lpstr>
      <vt:lpstr>Présentation PowerPoint</vt:lpstr>
      <vt:lpstr>Maintenant, vous allez travailler chacun pour soi; prenez l’activité de la page 17 sur le livret.</vt:lpstr>
      <vt:lpstr>Le temps est terminé. </vt:lpstr>
      <vt:lpstr>Correction.</vt:lpstr>
      <vt:lpstr>Prenez la correction sur vos livrets.</vt:lpstr>
      <vt:lpstr>Correction </vt:lpstr>
      <vt:lpstr>Présentation PowerPoint</vt:lpstr>
      <vt:lpstr>Qui peut me dire ce que nous avons appris aujourd’hui?  </vt:lpstr>
      <vt:lpstr>Qui peut me rappeler de ce qu’on a appris. </vt:lpstr>
      <vt:lpstr>Voici l’essentiel des connaissances à retenir</vt:lpstr>
      <vt:lpstr>Voici les étapes pour réaliser la tâche principale </vt:lpstr>
      <vt:lpstr>Et on termine par cette carte lexicale.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ahmed el annaoui</cp:lastModifiedBy>
  <cp:revision>375</cp:revision>
  <dcterms:created xsi:type="dcterms:W3CDTF">2025-11-03T10:55:47Z</dcterms:created>
  <dcterms:modified xsi:type="dcterms:W3CDTF">2026-02-05T12:05:28Z</dcterms:modified>
</cp:coreProperties>
</file>