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</p:sldIdLst>
  <p:sldSz cy="6858000" cx="12192000"/>
  <p:notesSz cx="6858000" cy="9144000"/>
  <p:embeddedFontLst>
    <p:embeddedFont>
      <p:font typeface="Dosis"/>
      <p:regular r:id="rId60"/>
      <p:bold r:id="rId61"/>
    </p:embeddedFont>
    <p:embeddedFont>
      <p:font typeface="Poppins ExtraBold"/>
      <p:bold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64" roundtripDataSignature="AMtx7mhknT/R2tWqiWe4cC4Anu15eHQc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schemas.openxmlformats.org/officeDocument/2006/relationships/font" Target="fonts/PoppinsExtraBold-bold.fntdata"/><Relationship Id="rId61" Type="http://schemas.openxmlformats.org/officeDocument/2006/relationships/font" Target="fonts/Dosis-bold.fntdata"/><Relationship Id="rId20" Type="http://schemas.openxmlformats.org/officeDocument/2006/relationships/slide" Target="slides/slide13.xml"/><Relationship Id="rId64" Type="http://customschemas.google.com/relationships/presentationmetadata" Target="metadata"/><Relationship Id="rId63" Type="http://schemas.openxmlformats.org/officeDocument/2006/relationships/font" Target="fonts/PoppinsExtraBold-boldItalic.fnt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Dosis-regular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slide" Target="slides/slide52.xml"/><Relationship Id="rId14" Type="http://schemas.openxmlformats.org/officeDocument/2006/relationships/slide" Target="slides/slide7.xml"/><Relationship Id="rId58" Type="http://schemas.openxmlformats.org/officeDocument/2006/relationships/slide" Target="slides/slide5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4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4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fr-FR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6" name="Google Shape;39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9" name="Google Shape;499;p19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19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p20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0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0" name="Google Shape;530;p21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21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23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23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9" name="Google Shape;579;p24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24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p25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25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26:notes"/>
          <p:cNvSpPr txBox="1"/>
          <p:nvPr>
            <p:ph idx="1" type="body"/>
          </p:nvPr>
        </p:nvSpPr>
        <p:spPr>
          <a:xfrm>
            <a:off x="685800" y="4400549"/>
            <a:ext cx="5486400" cy="36005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26:notes"/>
          <p:cNvSpPr txBox="1"/>
          <p:nvPr>
            <p:ph idx="12" type="sldNum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00" spcFirstLastPara="1" rIns="91400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fr-FR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7" name="Google Shape;67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9" name="Google Shape;85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8" name="Google Shape;898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7" name="Google Shape;907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9" name="Google Shape;929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2" name="Google Shape;942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3" name="Google Shape;983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5" name="Google Shape;1015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able of conten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5"/>
          <p:cNvSpPr txBox="1"/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5"/>
          <p:cNvSpPr txBox="1"/>
          <p:nvPr>
            <p:ph idx="1" type="subTitle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5"/>
          <p:cNvSpPr txBox="1"/>
          <p:nvPr>
            <p:ph idx="2" type="subTitle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55"/>
          <p:cNvSpPr txBox="1"/>
          <p:nvPr>
            <p:ph idx="3" type="title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5"/>
          <p:cNvSpPr txBox="1"/>
          <p:nvPr>
            <p:ph idx="4" type="subTitle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5"/>
          <p:cNvSpPr txBox="1"/>
          <p:nvPr>
            <p:ph idx="5" type="subTitle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67"/>
              <a:buNone/>
              <a:defRPr sz="1867"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55"/>
          <p:cNvSpPr txBox="1"/>
          <p:nvPr>
            <p:ph idx="6" type="title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5"/>
          <p:cNvSpPr txBox="1"/>
          <p:nvPr>
            <p:ph idx="7" type="title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8" type="title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5"/>
          <p:cNvSpPr txBox="1"/>
          <p:nvPr>
            <p:ph idx="9" type="title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  <a:noFill/>
          <a:ln>
            <a:noFill/>
          </a:ln>
        </p:spPr>
        <p:txBody>
          <a:bodyPr anchorCtr="1" anchor="ctr" bIns="68550" lIns="91425" spcFirstLastPara="1" rIns="91425" wrap="square" tIns="6855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5"/>
          <p:cNvSpPr txBox="1"/>
          <p:nvPr>
            <p:ph idx="13" type="title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5"/>
          <p:cNvSpPr txBox="1"/>
          <p:nvPr>
            <p:ph idx="14" type="title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5"/>
          <p:cNvSpPr txBox="1"/>
          <p:nvPr>
            <p:ph idx="15" type="title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91425" spcFirstLastPara="1" rIns="91425" wrap="square" tIns="6855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002060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oogle Shape;34;p56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35" name="Google Shape;35;p56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5EACE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6" name="Google Shape;36;p56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7" name="Google Shape;37;p56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8" name="Google Shape;38;p56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002060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57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1" name="Google Shape;41;p57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EA875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2" name="Google Shape;42;p57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3" name="Google Shape;43;p57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44" name="Google Shape;44;p57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0070C0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oogle Shape;46;p58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47" name="Google Shape;47;p5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8" name="Google Shape;48;p5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49" name="Google Shape;49;p5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0" name="Google Shape;50;p58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002060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9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3" name="Google Shape;53;p59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8D9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4" name="Google Shape;54;p59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55" name="Google Shape;55;p59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56" name="Google Shape;56;p59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002060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6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59" name="Google Shape;59;p6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0" name="Google Shape;60;p6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1" name="Google Shape;61;p6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2" name="Google Shape;62;p6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002060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6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65" name="Google Shape;65;p6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6" name="Google Shape;66;p6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67" name="Google Shape;67;p6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68" name="Google Shape;68;p6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able of contents">
  <p:cSld name="1_Table of content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générée" id="70" name="Google Shape;70;p62"/>
          <p:cNvPicPr preferRelativeResize="0"/>
          <p:nvPr/>
        </p:nvPicPr>
        <p:blipFill rotWithShape="1">
          <a:blip r:embed="rId2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4" name="Google Shape;74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6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6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3" name="Google Shape;93;p6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6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95" name="Google Shape;95;p6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6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6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6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68"/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fmla="val 2665" name="adj"/>
            </a:avLst>
          </a:prstGeom>
          <a:solidFill>
            <a:schemeClr val="lt1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sx="102000" rotWithShape="0" algn="ctr" sy="102000">
              <a:srgbClr val="000000">
                <a:alpha val="666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6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6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09" name="Google Shape;109;p68"/>
          <p:cNvSpPr/>
          <p:nvPr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68"/>
          <p:cNvSpPr/>
          <p:nvPr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63500" sx="102000" rotWithShape="0" algn="ctr" sy="102000">
              <a:srgbClr val="000000">
                <a:alpha val="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8"/>
          <p:cNvSpPr txBox="1"/>
          <p:nvPr>
            <p:ph type="title"/>
          </p:nvPr>
        </p:nvSpPr>
        <p:spPr>
          <a:xfrm>
            <a:off x="2209800" y="2311679"/>
            <a:ext cx="7772400" cy="22346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b="1" sz="5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68"/>
          <p:cNvSpPr/>
          <p:nvPr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635784" y="1391337"/>
            <a:ext cx="920432" cy="92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6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7" name="Google Shape;117;p6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8" name="Google Shape;118;p6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6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6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002060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" name="Google Shape;122;p70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3" name="Google Shape;123;p70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6C37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4" name="Google Shape;124;p70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25" name="Google Shape;125;p70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26" name="Google Shape;126;p70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002060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71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29" name="Google Shape;129;p71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5CFE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0" name="Google Shape;130;p71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1" name="Google Shape;131;p71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2" name="Google Shape;132;p71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002060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oogle Shape;134;p72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35" name="Google Shape;135;p72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6" name="Google Shape;136;p72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37" name="Google Shape;137;p72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38" name="Google Shape;138;p72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002060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73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1" name="Google Shape;141;p73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296B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2" name="Google Shape;142;p73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3" name="Google Shape;143;p73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44" name="Google Shape;144;p73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002060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p74"/>
          <p:cNvGrpSpPr/>
          <p:nvPr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147" name="Google Shape;147;p74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5707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8" name="Google Shape;148;p74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fmla="val 2225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149" name="Google Shape;149;p74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fmla="val 14434" name="adj"/>
              </a:avLst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5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150" name="Google Shape;150;p74"/>
          <p:cNvSpPr/>
          <p:nvPr/>
        </p:nvSpPr>
        <p:spPr>
          <a:xfrm flipH="1" rot="10800000">
            <a:off x="530136" y="331617"/>
            <a:ext cx="304800" cy="212619"/>
          </a:xfrm>
          <a:custGeom>
            <a:rect b="b" l="l" r="r" t="t"/>
            <a:pathLst>
              <a:path extrusionOk="0" h="671453" w="771785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7F7F7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3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CE6F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7FBF4"/>
            </a:gs>
            <a:gs pos="74000">
              <a:srgbClr val="BDDCA8"/>
            </a:gs>
            <a:gs pos="83000">
              <a:srgbClr val="BDDCA8"/>
            </a:gs>
            <a:gs pos="100000">
              <a:srgbClr val="D3E7C5"/>
            </a:gs>
          </a:gsLst>
          <a:lin ang="5400000" scaled="0"/>
        </a:gra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EFBF1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5" Type="http://schemas.openxmlformats.org/officeDocument/2006/relationships/image" Target="../media/image2.png"/><Relationship Id="rId6" Type="http://schemas.openxmlformats.org/officeDocument/2006/relationships/image" Target="../media/image21.jpg"/><Relationship Id="rId7" Type="http://schemas.openxmlformats.org/officeDocument/2006/relationships/image" Target="../media/image9.jpg"/><Relationship Id="rId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Relationship Id="rId4" Type="http://schemas.openxmlformats.org/officeDocument/2006/relationships/image" Target="../media/image15.gif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jpg"/><Relationship Id="rId10" Type="http://schemas.openxmlformats.org/officeDocument/2006/relationships/image" Target="../media/image44.jpg"/><Relationship Id="rId1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4" Type="http://schemas.openxmlformats.org/officeDocument/2006/relationships/image" Target="../media/image24.png"/><Relationship Id="rId9" Type="http://schemas.openxmlformats.org/officeDocument/2006/relationships/image" Target="../media/image31.png"/><Relationship Id="rId5" Type="http://schemas.openxmlformats.org/officeDocument/2006/relationships/image" Target="../media/image11.png"/><Relationship Id="rId6" Type="http://schemas.openxmlformats.org/officeDocument/2006/relationships/image" Target="../media/image19.jpg"/><Relationship Id="rId7" Type="http://schemas.openxmlformats.org/officeDocument/2006/relationships/image" Target="../media/image28.png"/><Relationship Id="rId8" Type="http://schemas.openxmlformats.org/officeDocument/2006/relationships/image" Target="../media/image3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gif"/><Relationship Id="rId4" Type="http://schemas.openxmlformats.org/officeDocument/2006/relationships/image" Target="../media/image22.png"/><Relationship Id="rId5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8.png"/><Relationship Id="rId4" Type="http://schemas.openxmlformats.org/officeDocument/2006/relationships/image" Target="../media/image5.png"/><Relationship Id="rId5" Type="http://schemas.openxmlformats.org/officeDocument/2006/relationships/image" Target="../media/image29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8.png"/><Relationship Id="rId4" Type="http://schemas.openxmlformats.org/officeDocument/2006/relationships/image" Target="../media/image5.png"/><Relationship Id="rId5" Type="http://schemas.openxmlformats.org/officeDocument/2006/relationships/image" Target="../media/image29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Relationship Id="rId4" Type="http://schemas.openxmlformats.org/officeDocument/2006/relationships/image" Target="../media/image50.jpg"/><Relationship Id="rId5" Type="http://schemas.openxmlformats.org/officeDocument/2006/relationships/image" Target="../media/image62.png"/><Relationship Id="rId6" Type="http://schemas.openxmlformats.org/officeDocument/2006/relationships/image" Target="../media/image46.png"/><Relationship Id="rId7" Type="http://schemas.openxmlformats.org/officeDocument/2006/relationships/image" Target="../media/image7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Relationship Id="rId4" Type="http://schemas.openxmlformats.org/officeDocument/2006/relationships/image" Target="../media/image63.png"/><Relationship Id="rId5" Type="http://schemas.openxmlformats.org/officeDocument/2006/relationships/image" Target="../media/image4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5.gif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Relationship Id="rId4" Type="http://schemas.openxmlformats.org/officeDocument/2006/relationships/image" Target="../media/image4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gif"/><Relationship Id="rId4" Type="http://schemas.openxmlformats.org/officeDocument/2006/relationships/image" Target="../media/image5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gif"/><Relationship Id="rId4" Type="http://schemas.openxmlformats.org/officeDocument/2006/relationships/image" Target="../media/image4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5.png"/><Relationship Id="rId4" Type="http://schemas.openxmlformats.org/officeDocument/2006/relationships/image" Target="../media/image3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.png"/><Relationship Id="rId4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1.png"/><Relationship Id="rId4" Type="http://schemas.openxmlformats.org/officeDocument/2006/relationships/image" Target="../media/image3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1.png"/><Relationship Id="rId4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1.png"/><Relationship Id="rId4" Type="http://schemas.openxmlformats.org/officeDocument/2006/relationships/image" Target="../media/image38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.png"/><Relationship Id="rId4" Type="http://schemas.openxmlformats.org/officeDocument/2006/relationships/image" Target="../media/image5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5.gif"/><Relationship Id="rId4" Type="http://schemas.openxmlformats.org/officeDocument/2006/relationships/image" Target="../media/image6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.png"/><Relationship Id="rId4" Type="http://schemas.openxmlformats.org/officeDocument/2006/relationships/image" Target="../media/image59.png"/><Relationship Id="rId5" Type="http://schemas.openxmlformats.org/officeDocument/2006/relationships/image" Target="../media/image5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.png"/><Relationship Id="rId4" Type="http://schemas.openxmlformats.org/officeDocument/2006/relationships/image" Target="../media/image59.png"/><Relationship Id="rId5" Type="http://schemas.openxmlformats.org/officeDocument/2006/relationships/image" Target="../media/image56.png"/><Relationship Id="rId6" Type="http://schemas.openxmlformats.org/officeDocument/2006/relationships/image" Target="../media/image6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1.jpg"/><Relationship Id="rId4" Type="http://schemas.openxmlformats.org/officeDocument/2006/relationships/image" Target="../media/image9.jpg"/><Relationship Id="rId5" Type="http://schemas.openxmlformats.org/officeDocument/2006/relationships/image" Target="../media/image78.png"/><Relationship Id="rId6" Type="http://schemas.openxmlformats.org/officeDocument/2006/relationships/image" Target="../media/image7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1.jpg"/><Relationship Id="rId4" Type="http://schemas.openxmlformats.org/officeDocument/2006/relationships/image" Target="../media/image9.jpg"/><Relationship Id="rId5" Type="http://schemas.openxmlformats.org/officeDocument/2006/relationships/image" Target="../media/image83.png"/><Relationship Id="rId6" Type="http://schemas.openxmlformats.org/officeDocument/2006/relationships/image" Target="../media/image7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5.gif"/><Relationship Id="rId4" Type="http://schemas.openxmlformats.org/officeDocument/2006/relationships/image" Target="../media/image7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7.png"/><Relationship Id="rId4" Type="http://schemas.openxmlformats.org/officeDocument/2006/relationships/image" Target="../media/image8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1.jpg"/><Relationship Id="rId4" Type="http://schemas.openxmlformats.org/officeDocument/2006/relationships/image" Target="../media/image9.jpg"/><Relationship Id="rId5" Type="http://schemas.openxmlformats.org/officeDocument/2006/relationships/image" Target="../media/image8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7.png"/><Relationship Id="rId4" Type="http://schemas.openxmlformats.org/officeDocument/2006/relationships/image" Target="../media/image75.png"/><Relationship Id="rId5" Type="http://schemas.openxmlformats.org/officeDocument/2006/relationships/image" Target="../media/image8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5.gif"/><Relationship Id="rId4" Type="http://schemas.openxmlformats.org/officeDocument/2006/relationships/image" Target="../media/image79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.png"/><Relationship Id="rId4" Type="http://schemas.openxmlformats.org/officeDocument/2006/relationships/image" Target="../media/image6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الصفحة الرئيسية" id="157" name="Google Shape;15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"/>
          <p:cNvSpPr txBox="1"/>
          <p:nvPr/>
        </p:nvSpPr>
        <p:spPr>
          <a:xfrm>
            <a:off x="379937" y="1563453"/>
            <a:ext cx="8977423" cy="820674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5333" u="none" cap="none" strike="noStrike">
                <a:solidFill>
                  <a:srgbClr val="037A40"/>
                </a:solidFill>
                <a:latin typeface="Calibri"/>
                <a:ea typeface="Calibri"/>
                <a:cs typeface="Calibri"/>
                <a:sym typeface="Calibri"/>
              </a:rPr>
              <a:t>Sciences de la Vie et de la Terre</a:t>
            </a:r>
            <a:endParaRPr b="0" i="0" sz="1400" u="none" cap="none" strike="noStrike">
              <a:solidFill>
                <a:srgbClr val="037A4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9" name="Google Shape;159;p1"/>
          <p:cNvGrpSpPr/>
          <p:nvPr/>
        </p:nvGrpSpPr>
        <p:grpSpPr>
          <a:xfrm>
            <a:off x="422299" y="4733284"/>
            <a:ext cx="7817463" cy="696796"/>
            <a:chOff x="422300" y="5223143"/>
            <a:chExt cx="7246595" cy="696796"/>
          </a:xfrm>
        </p:grpSpPr>
        <p:sp>
          <p:nvSpPr>
            <p:cNvPr id="160" name="Google Shape;160;p1"/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 dir="5400000" dist="19997">
                <a:srgbClr val="000000">
                  <a:alpha val="37647"/>
                </a:srgbClr>
              </a:outerShdw>
            </a:effectLst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66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Tâche 4   </a:t>
              </a:r>
              <a:endParaRPr/>
            </a:p>
          </p:txBody>
        </p:sp>
        <p:sp>
          <p:nvSpPr>
            <p:cNvPr id="161" name="Google Shape;161;p1"/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1"/>
          <p:cNvGrpSpPr/>
          <p:nvPr/>
        </p:nvGrpSpPr>
        <p:grpSpPr>
          <a:xfrm>
            <a:off x="473099" y="3930408"/>
            <a:ext cx="7888581" cy="745826"/>
            <a:chOff x="473099" y="3680037"/>
            <a:chExt cx="7928101" cy="745826"/>
          </a:xfrm>
        </p:grpSpPr>
        <p:sp>
          <p:nvSpPr>
            <p:cNvPr id="163" name="Google Shape;163;p1"/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66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Chapitre 2 </a:t>
              </a:r>
              <a:endParaRPr/>
            </a:p>
          </p:txBody>
        </p:sp>
        <p:sp>
          <p:nvSpPr>
            <p:cNvPr id="164" name="Google Shape;164;p1"/>
            <p:cNvSpPr txBox="1"/>
            <p:nvPr/>
          </p:nvSpPr>
          <p:spPr>
            <a:xfrm>
              <a:off x="2292269" y="3680037"/>
              <a:ext cx="6108931" cy="7435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2845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Facteurs affectant la croissance de l’individu et la taille d’une population dans un écosystème.</a:t>
              </a:r>
              <a:endParaRPr/>
            </a:p>
          </p:txBody>
        </p:sp>
      </p:grpSp>
      <p:sp>
        <p:nvSpPr>
          <p:cNvPr id="165" name="Google Shape;165;p1"/>
          <p:cNvSpPr/>
          <p:nvPr/>
        </p:nvSpPr>
        <p:spPr>
          <a:xfrm>
            <a:off x="618078" y="2508915"/>
            <a:ext cx="5438298" cy="369332"/>
          </a:xfrm>
          <a:prstGeom prst="rect">
            <a:avLst/>
          </a:prstGeom>
          <a:gradFill>
            <a:gsLst>
              <a:gs pos="0">
                <a:srgbClr val="037A40"/>
              </a:gs>
              <a:gs pos="5000">
                <a:srgbClr val="037A40"/>
              </a:gs>
              <a:gs pos="94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Période 2</a:t>
            </a:r>
            <a:endParaRPr/>
          </a:p>
        </p:txBody>
      </p:sp>
      <p:grpSp>
        <p:nvGrpSpPr>
          <p:cNvPr id="166" name="Google Shape;166;p1"/>
          <p:cNvGrpSpPr/>
          <p:nvPr/>
        </p:nvGrpSpPr>
        <p:grpSpPr>
          <a:xfrm>
            <a:off x="8178800" y="2147156"/>
            <a:ext cx="3870960" cy="3339243"/>
            <a:chOff x="7691293" y="1999971"/>
            <a:chExt cx="3853876" cy="2990406"/>
          </a:xfrm>
        </p:grpSpPr>
        <p:grpSp>
          <p:nvGrpSpPr>
            <p:cNvPr id="167" name="Google Shape;167;p1"/>
            <p:cNvGrpSpPr/>
            <p:nvPr/>
          </p:nvGrpSpPr>
          <p:grpSpPr>
            <a:xfrm>
              <a:off x="9518690" y="1999971"/>
              <a:ext cx="2026479" cy="1657497"/>
              <a:chOff x="9988170" y="2528178"/>
              <a:chExt cx="2026479" cy="1657497"/>
            </a:xfrm>
          </p:grpSpPr>
          <p:pic>
            <p:nvPicPr>
              <p:cNvPr id="168" name="Google Shape;168;p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9988170" y="2561947"/>
                <a:ext cx="2026479" cy="162372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9" name="Google Shape;169;p1"/>
              <p:cNvSpPr txBox="1"/>
              <p:nvPr/>
            </p:nvSpPr>
            <p:spPr>
              <a:xfrm>
                <a:off x="10223247" y="2528178"/>
                <a:ext cx="1704404" cy="5909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1" anchor="t" bIns="0" lIns="0" spcFirstLastPara="1" rIns="0" wrap="square" tIns="0">
                <a:spAutoFit/>
              </a:bodyPr>
              <a:lstStyle/>
              <a:p>
                <a:pPr indent="0" lvl="0" marL="0" marR="0" rtl="0" algn="ctr">
                  <a:lnSpc>
                    <a:spcPct val="18350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fr-FR" sz="2400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Niveau</a:t>
                </a:r>
                <a:r>
                  <a:rPr b="1" i="0" lang="fr-FR" sz="2133" u="none" cap="none" strike="noStrik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        </a:t>
                </a:r>
                <a:endParaRPr b="0" i="0" sz="1867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70" name="Google Shape;170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691293" y="2604628"/>
              <a:ext cx="3537890" cy="238574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1" name="Google Shape;171;p1"/>
          <p:cNvSpPr txBox="1"/>
          <p:nvPr/>
        </p:nvSpPr>
        <p:spPr>
          <a:xfrm>
            <a:off x="2184400" y="4731435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Déterminer les facteurs affectant la croissance des végétaux à partir des résultats expérimentaux</a:t>
            </a:r>
            <a:r>
              <a:rPr b="1" i="0" lang="fr-FR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"/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descr="Image générée" id="177" name="Google Shape;177;p2"/>
            <p:cNvPicPr preferRelativeResize="0"/>
            <p:nvPr/>
          </p:nvPicPr>
          <p:blipFill rotWithShape="1">
            <a:blip r:embed="rId3">
              <a:alphaModFix/>
            </a:blip>
            <a:srcRect b="62431" l="6026" r="75345" t="25226"/>
            <a:stretch/>
          </p:blipFill>
          <p:spPr>
            <a:xfrm>
              <a:off x="619365" y="2771723"/>
              <a:ext cx="556805" cy="5533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2"/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Consignes et explications données aux élèves (à dire à haute voix)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9" name="Google Shape;179;p2"/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180" name="Google Shape;180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1607" y="3874674"/>
              <a:ext cx="481959" cy="4819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"/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prête l’attention à l’enseignant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2" name="Google Shape;182;p2"/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Banque des icones utilisées dans les slides</a:t>
            </a:r>
            <a:endParaRPr b="0" i="0" sz="18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3" name="Google Shape;183;p2"/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84" name="Google Shape;184;p2"/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lève la main avant de répondre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Lever la main - Icônes mains et gestes gratuites" id="185" name="Google Shape;185;p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33815" y="5937939"/>
              <a:ext cx="527905" cy="5279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6" name="Google Shape;186;p2"/>
          <p:cNvGrpSpPr/>
          <p:nvPr/>
        </p:nvGrpSpPr>
        <p:grpSpPr>
          <a:xfrm>
            <a:off x="582302" y="4447623"/>
            <a:ext cx="10120456" cy="597556"/>
            <a:chOff x="582302" y="4986371"/>
            <a:chExt cx="10120456" cy="597556"/>
          </a:xfrm>
        </p:grpSpPr>
        <p:sp>
          <p:nvSpPr>
            <p:cNvPr id="187" name="Google Shape;187;p2"/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recopie la correction sur le livret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8" name="Google Shape;188;p2"/>
            <p:cNvGrpSpPr/>
            <p:nvPr/>
          </p:nvGrpSpPr>
          <p:grpSpPr>
            <a:xfrm>
              <a:off x="582302" y="4986371"/>
              <a:ext cx="630930" cy="597556"/>
              <a:chOff x="10280460" y="4841540"/>
              <a:chExt cx="630930" cy="597556"/>
            </a:xfrm>
          </p:grpSpPr>
          <p:pic>
            <p:nvPicPr>
              <p:cNvPr id="189" name="Google Shape;189;p2"/>
              <p:cNvPicPr preferRelativeResize="0"/>
              <p:nvPr/>
            </p:nvPicPr>
            <p:blipFill rotWithShape="1">
              <a:blip r:embed="rId6">
                <a:alphaModFix/>
              </a:blip>
              <a:srcRect b="30054" l="11664" r="25922" t="23325"/>
              <a:stretch/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2"/>
              <p:cNvPicPr preferRelativeResize="0"/>
              <p:nvPr/>
            </p:nvPicPr>
            <p:blipFill rotWithShape="1">
              <a:blip r:embed="rId7">
                <a:alphaModFix/>
              </a:blip>
              <a:srcRect b="30054" l="74744" r="10688" t="23325"/>
              <a:stretch/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91" name="Google Shape;191;p2"/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192" name="Google Shape;192;p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563963" y="3754530"/>
              <a:ext cx="649216" cy="4712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2"/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L’élève utilise l’ardoise pour répondre </a:t>
              </a:r>
              <a:endParaRPr/>
            </a:p>
          </p:txBody>
        </p:sp>
      </p:grpSp>
      <p:grpSp>
        <p:nvGrpSpPr>
          <p:cNvPr id="194" name="Google Shape;194;p2"/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195" name="Google Shape;195;p2"/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autonome</a:t>
              </a:r>
              <a:endParaRPr/>
            </a:p>
          </p:txBody>
        </p:sp>
        <p:pic>
          <p:nvPicPr>
            <p:cNvPr id="196" name="Google Shape;196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594801" y="7422032"/>
              <a:ext cx="615518" cy="61552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7" name="Google Shape;197;p2"/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198" name="Google Shape;198;p2"/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Pratique guidée en binôme</a:t>
              </a:r>
              <a:endParaRPr/>
            </a:p>
          </p:txBody>
        </p:sp>
        <p:pic>
          <p:nvPicPr>
            <p:cNvPr id="199" name="Google Shape;199;p2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594801" y="8720789"/>
              <a:ext cx="615518" cy="5746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0" name="Google Shape;200;p2"/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descr="Image générée" id="201" name="Google Shape;201;p2"/>
            <p:cNvPicPr preferRelativeResize="0"/>
            <p:nvPr/>
          </p:nvPicPr>
          <p:blipFill rotWithShape="1">
            <a:blip r:embed="rId11">
              <a:alphaModFix/>
            </a:blip>
            <a:srcRect b="10678" l="0" r="0" t="11064"/>
            <a:stretch/>
          </p:blipFill>
          <p:spPr>
            <a:xfrm>
              <a:off x="605726" y="736482"/>
              <a:ext cx="546818" cy="6418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" name="Google Shape;202;p2"/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000" u="none" cap="none" strike="noStrike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Slide réservé à l’enseignant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"/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Repérage dans le chapitre: Facteurs affectant la croissance de l’individu et la taille d’une population dans un écosystème.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44546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générée" id="209" name="Google Shape;209;p3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30481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" name="Google Shape;210;p3"/>
          <p:cNvGrpSpPr/>
          <p:nvPr/>
        </p:nvGrpSpPr>
        <p:grpSpPr>
          <a:xfrm>
            <a:off x="2192375" y="2112341"/>
            <a:ext cx="7662825" cy="3189124"/>
            <a:chOff x="1459100" y="2941213"/>
            <a:chExt cx="8944817" cy="4454368"/>
          </a:xfrm>
        </p:grpSpPr>
        <p:sp>
          <p:nvSpPr>
            <p:cNvPr id="211" name="Google Shape;211;p3"/>
            <p:cNvSpPr/>
            <p:nvPr/>
          </p:nvSpPr>
          <p:spPr>
            <a:xfrm>
              <a:off x="3294826" y="2966907"/>
              <a:ext cx="6922292" cy="990257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Construire et décrire un graphique montrant  l’effet de l’alimentation sur la croissance d’un animal.</a:t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1555863" y="2941213"/>
              <a:ext cx="1372360" cy="990257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Tâche 3</a:t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1570644" y="4204834"/>
              <a:ext cx="1372360" cy="99025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Tâche 4</a:t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1570645" y="5325759"/>
              <a:ext cx="1372360" cy="990257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Tâche 5</a:t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1570645" y="6386856"/>
              <a:ext cx="1372360" cy="990259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Tâche 6</a:t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3294826" y="4231752"/>
              <a:ext cx="7047729" cy="990257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Déterminer les facteurs affectant la croissance des végétaux à partir des résultats expérimentaux.</a:t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3294826" y="5311889"/>
              <a:ext cx="7047729" cy="990257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Identifier les facteurs abiotiques affectant la taille d’une population.</a:t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3294826" y="6405322"/>
              <a:ext cx="7047729" cy="990259"/>
            </a:xfrm>
            <a:prstGeom prst="roundRect">
              <a:avLst>
                <a:gd fmla="val 16667" name="adj"/>
              </a:avLst>
            </a:prstGeom>
            <a:solidFill>
              <a:srgbClr val="54AFE9"/>
            </a:solidFill>
            <a:ln cap="flat" cmpd="sng" w="9525">
              <a:solidFill>
                <a:srgbClr val="44546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Identifier les facteurs biotiques affectant la taille d’une population.</a:t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1459100" y="4148193"/>
              <a:ext cx="8944817" cy="1155024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rgbClr val="0C4132"/>
              </a:solidFill>
              <a:prstDash val="lg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3"/>
          <p:cNvSpPr/>
          <p:nvPr/>
        </p:nvSpPr>
        <p:spPr>
          <a:xfrm>
            <a:off x="2278031" y="1418696"/>
            <a:ext cx="7627969" cy="574274"/>
          </a:xfrm>
          <a:prstGeom prst="rect">
            <a:avLst/>
          </a:prstGeom>
          <a:solidFill>
            <a:srgbClr val="00345D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Séquence 2: Facteurs affectants  la croissance de l’être vivant.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"/>
          <p:cNvSpPr/>
          <p:nvPr/>
        </p:nvSpPr>
        <p:spPr>
          <a:xfrm>
            <a:off x="2194170" y="1177151"/>
            <a:ext cx="7803661" cy="489297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4"/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Structure de la séance</a:t>
            </a:r>
            <a:endParaRPr b="0" i="0" sz="1467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générée" id="228" name="Google Shape;228;p4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61" y="30482"/>
            <a:ext cx="727815" cy="85435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9" name="Google Shape;229;p4"/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30" name="Google Shape;230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5FADE4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5FAD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05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Ouverture de la séance (O)</a:t>
              </a:r>
              <a:endParaRPr/>
            </a:p>
          </p:txBody>
        </p:sp>
      </p:grpSp>
      <p:grpSp>
        <p:nvGrpSpPr>
          <p:cNvPr id="235" name="Google Shape;235;p4"/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236" name="Google Shape;236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E55D19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E55D1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10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Modelage (M)</a:t>
              </a:r>
              <a:endParaRPr/>
            </a:p>
          </p:txBody>
        </p:sp>
      </p:grpSp>
      <p:grpSp>
        <p:nvGrpSpPr>
          <p:cNvPr id="241" name="Google Shape;241;p4"/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242" name="Google Shape;242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5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Pratique collective (PGC)</a:t>
              </a:r>
              <a:endParaRPr/>
            </a:p>
          </p:txBody>
        </p:sp>
      </p:grpSp>
      <p:grpSp>
        <p:nvGrpSpPr>
          <p:cNvPr id="247" name="Google Shape;247;p4"/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248" name="Google Shape;248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1D9A78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1D9A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15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Pratique en binôme (PGB)</a:t>
              </a:r>
              <a:endParaRPr/>
            </a:p>
          </p:txBody>
        </p:sp>
      </p:grpSp>
      <p:grpSp>
        <p:nvGrpSpPr>
          <p:cNvPr id="253" name="Google Shape;253;p4"/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254" name="Google Shape;254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10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Pratique autonome (PA)</a:t>
              </a:r>
              <a:endParaRPr/>
            </a:p>
          </p:txBody>
        </p:sp>
      </p:grpSp>
      <p:grpSp>
        <p:nvGrpSpPr>
          <p:cNvPr id="259" name="Google Shape;259;p4"/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260" name="Google Shape;260;p4"/>
            <p:cNvSpPr/>
            <p:nvPr/>
          </p:nvSpPr>
          <p:spPr>
            <a:xfrm>
              <a:off x="1764463" y="1117937"/>
              <a:ext cx="296402" cy="296402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solidFill>
              <a:srgbClr val="DC94DE"/>
            </a:solidFill>
            <a:ln>
              <a:noFill/>
            </a:ln>
          </p:spPr>
          <p:txBody>
            <a:bodyPr anchorCtr="1" anchor="ctr" bIns="34250" lIns="68550" spcFirstLastPara="1" rIns="68550" wrap="square" tIns="3425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133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 b="0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2156845" y="1060636"/>
              <a:ext cx="5246201" cy="411004"/>
            </a:xfrm>
            <a:custGeom>
              <a:rect b="b" l="l" r="r" t="t"/>
              <a:pathLst>
                <a:path extrusionOk="0" h="120000" w="120000">
                  <a:moveTo>
                    <a:pt x="0" y="20000"/>
                  </a:moveTo>
                  <a:lnTo>
                    <a:pt x="0" y="20000"/>
                  </a:lnTo>
                  <a:cubicBezTo>
                    <a:pt x="0" y="8954"/>
                    <a:pt x="702" y="0"/>
                    <a:pt x="1567" y="0"/>
                  </a:cubicBezTo>
                  <a:lnTo>
                    <a:pt x="118433" y="0"/>
                  </a:lnTo>
                  <a:cubicBezTo>
                    <a:pt x="118849" y="0"/>
                    <a:pt x="119247" y="2107"/>
                    <a:pt x="119541" y="5858"/>
                  </a:cubicBezTo>
                  <a:cubicBezTo>
                    <a:pt x="119835" y="9609"/>
                    <a:pt x="120000" y="14696"/>
                    <a:pt x="120000" y="20000"/>
                  </a:cubicBezTo>
                  <a:lnTo>
                    <a:pt x="120000" y="100000"/>
                  </a:lnTo>
                  <a:cubicBezTo>
                    <a:pt x="120000" y="111046"/>
                    <a:pt x="119298" y="120000"/>
                    <a:pt x="118433" y="120000"/>
                  </a:cubicBezTo>
                  <a:lnTo>
                    <a:pt x="1567" y="120000"/>
                  </a:lnTo>
                  <a:lnTo>
                    <a:pt x="1567" y="120000"/>
                  </a:lnTo>
                  <a:cubicBezTo>
                    <a:pt x="1151" y="120000"/>
                    <a:pt x="753" y="117893"/>
                    <a:pt x="459" y="114142"/>
                  </a:cubicBezTo>
                  <a:cubicBezTo>
                    <a:pt x="165" y="110391"/>
                    <a:pt x="0" y="105304"/>
                    <a:pt x="0" y="100000"/>
                  </a:cubicBezTo>
                  <a:close/>
                </a:path>
              </a:pathLst>
            </a:custGeom>
            <a:solidFill>
              <a:srgbClr val="F2F2F2"/>
            </a:solidFill>
            <a:ln cap="flat" cmpd="sng" w="28575">
              <a:solidFill>
                <a:srgbClr val="DC94D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20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5 min</a:t>
              </a:r>
              <a:endParaRPr b="1" i="0" sz="14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6987777" y="1071289"/>
              <a:ext cx="389698" cy="389698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0" y="60000"/>
                  </a:lnTo>
                  <a:cubicBezTo>
                    <a:pt x="0" y="26863"/>
                    <a:pt x="26863" y="0"/>
                    <a:pt x="60000" y="0"/>
                  </a:cubicBezTo>
                  <a:cubicBezTo>
                    <a:pt x="93137" y="0"/>
                    <a:pt x="120000" y="26863"/>
                    <a:pt x="120000" y="60000"/>
                  </a:cubicBezTo>
                  <a:cubicBezTo>
                    <a:pt x="120000" y="93137"/>
                    <a:pt x="93137" y="120000"/>
                    <a:pt x="60000" y="120000"/>
                  </a:cubicBezTo>
                  <a:cubicBezTo>
                    <a:pt x="26863" y="120000"/>
                    <a:pt x="0" y="93137"/>
                    <a:pt x="0" y="60000"/>
                  </a:cubicBez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9525">
              <a:solidFill>
                <a:srgbClr val="FFFFFF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t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  <a:sym typeface="Poppins ExtraBold"/>
                </a:rPr>
                <a:t>Clôture (C)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"/>
          <p:cNvSpPr/>
          <p:nvPr/>
        </p:nvSpPr>
        <p:spPr>
          <a:xfrm>
            <a:off x="1373383" y="1118690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5"/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425" spcFirstLastPara="1" rIns="91425" wrap="square" tIns="4567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3200"/>
              <a:buFont typeface="Calibri"/>
              <a:buNone/>
            </a:pPr>
            <a:r>
              <a:rPr b="1" i="0" lang="fr-FR" sz="32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Matériel nécessaire</a:t>
            </a:r>
            <a:endParaRPr/>
          </a:p>
        </p:txBody>
      </p:sp>
      <p:pic>
        <p:nvPicPr>
          <p:cNvPr descr="Image générée" id="271" name="Google Shape;271;p5"/>
          <p:cNvPicPr preferRelativeResize="0"/>
          <p:nvPr/>
        </p:nvPicPr>
        <p:blipFill rotWithShape="1">
          <a:blip r:embed="rId3">
            <a:alphaModFix/>
          </a:blip>
          <a:srcRect b="10678" l="0" r="0" t="11064"/>
          <a:stretch/>
        </p:blipFill>
        <p:spPr>
          <a:xfrm>
            <a:off x="220259" y="46702"/>
            <a:ext cx="727815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"/>
          <p:cNvSpPr/>
          <p:nvPr/>
        </p:nvSpPr>
        <p:spPr>
          <a:xfrm>
            <a:off x="1373383" y="1118690"/>
            <a:ext cx="9309992" cy="5232726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45675" lIns="91425" spcFirstLastPara="1" rIns="91425" wrap="square" tIns="456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5"/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Supports de l’enseignant</a:t>
            </a:r>
            <a:endParaRPr/>
          </a:p>
        </p:txBody>
      </p:sp>
      <p:sp>
        <p:nvSpPr>
          <p:cNvPr id="274" name="Google Shape;274;p5"/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1" anchor="ctr" bIns="60950" lIns="60950" spcFirstLastPara="1" rIns="60950" wrap="square" tIns="599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67"/>
              <a:buFont typeface="Calibri"/>
              <a:buNone/>
            </a:pPr>
            <a:r>
              <a:rPr b="1" i="0" lang="fr-FR" sz="1867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Supports de l’élève</a:t>
            </a:r>
            <a:endParaRPr/>
          </a:p>
        </p:txBody>
      </p:sp>
      <p:pic>
        <p:nvPicPr>
          <p:cNvPr id="275" name="Google Shape;27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24716">
            <a:off x="6655628" y="4749144"/>
            <a:ext cx="1101650" cy="122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65730" y="2442132"/>
            <a:ext cx="1632389" cy="1164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"/>
          <p:cNvPicPr preferRelativeResize="0"/>
          <p:nvPr/>
        </p:nvPicPr>
        <p:blipFill rotWithShape="1">
          <a:blip r:embed="rId6">
            <a:alphaModFix/>
          </a:blip>
          <a:srcRect b="30054" l="11665" r="26246" t="23325"/>
          <a:stretch/>
        </p:blipFill>
        <p:spPr>
          <a:xfrm>
            <a:off x="6555546" y="2563443"/>
            <a:ext cx="1227204" cy="921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7381071" y="4902849"/>
            <a:ext cx="401679" cy="386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5"/>
          <p:cNvPicPr preferRelativeResize="0"/>
          <p:nvPr/>
        </p:nvPicPr>
        <p:blipFill rotWithShape="1">
          <a:blip r:embed="rId8">
            <a:alphaModFix/>
          </a:blip>
          <a:srcRect b="4436" l="0" r="0" t="2700"/>
          <a:stretch/>
        </p:blipFill>
        <p:spPr>
          <a:xfrm>
            <a:off x="8634714" y="4110586"/>
            <a:ext cx="1183096" cy="1524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91652" y="2617893"/>
            <a:ext cx="2404770" cy="13526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au blanc magnétique d'affichage et d'écriture" id="281" name="Google Shape;281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187092" y="2617894"/>
            <a:ext cx="1803578" cy="13526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déoprojecteur Nec V260" id="282" name="Google Shape;282;p5"/>
          <p:cNvPicPr preferRelativeResize="0"/>
          <p:nvPr/>
        </p:nvPicPr>
        <p:blipFill rotWithShape="1">
          <a:blip r:embed="rId11">
            <a:alphaModFix/>
          </a:blip>
          <a:srcRect b="26284" l="0" r="0" t="23052"/>
          <a:stretch/>
        </p:blipFill>
        <p:spPr>
          <a:xfrm>
            <a:off x="1691652" y="4178563"/>
            <a:ext cx="2404770" cy="12183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C PORTABLE LENOVO I7-13620H 16G 512G SSD WIN 11" id="283" name="Google Shape;283;p5"/>
          <p:cNvPicPr preferRelativeResize="0"/>
          <p:nvPr/>
        </p:nvPicPr>
        <p:blipFill rotWithShape="1">
          <a:blip r:embed="rId12">
            <a:alphaModFix/>
          </a:blip>
          <a:srcRect b="21192" l="0" r="6523" t="21215"/>
          <a:stretch/>
        </p:blipFill>
        <p:spPr>
          <a:xfrm>
            <a:off x="4187092" y="4185212"/>
            <a:ext cx="1861667" cy="1211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7E4F6"/>
            </a:gs>
            <a:gs pos="74000">
              <a:srgbClr val="3C2030">
                <a:alpha val="43921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0"/>
        </a:gra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6"/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289" name="Google Shape;289;p6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5FADE4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5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1" name="Google Shape;291;p6"/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292" name="Google Shape;292;p6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  <a:endParaRPr/>
            </a:p>
          </p:txBody>
        </p:sp>
      </p:grpSp>
      <p:grpSp>
        <p:nvGrpSpPr>
          <p:cNvPr id="294" name="Google Shape;294;p6"/>
          <p:cNvGrpSpPr/>
          <p:nvPr/>
        </p:nvGrpSpPr>
        <p:grpSpPr>
          <a:xfrm>
            <a:off x="5199001" y="1989322"/>
            <a:ext cx="4540783" cy="2783794"/>
            <a:chOff x="1715066" y="1103461"/>
            <a:chExt cx="5717724" cy="3124203"/>
          </a:xfrm>
        </p:grpSpPr>
        <p:sp>
          <p:nvSpPr>
            <p:cNvPr id="295" name="Google Shape;295;p6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 cmpd="sng" w="9525">
              <a:solidFill>
                <a:srgbClr val="54AFE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54AFE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7" name="Google Shape;297;p6"/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 cmpd="sng" w="9525">
            <a:solidFill>
              <a:srgbClr val="54A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6"/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cap="flat" cmpd="sng" w="25400">
            <a:solidFill>
              <a:srgbClr val="54A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6"/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 cmpd="sng" w="9525">
            <a:solidFill>
              <a:srgbClr val="54AF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/>
          </a:p>
        </p:txBody>
      </p:sp>
      <p:sp>
        <p:nvSpPr>
          <p:cNvPr id="300" name="Google Shape;300;p6"/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600" u="none" cap="none" strike="noStrike">
                <a:solidFill>
                  <a:srgbClr val="54AFE9"/>
                </a:solidFill>
                <a:latin typeface="Arial"/>
                <a:ea typeface="Arial"/>
                <a:cs typeface="Arial"/>
                <a:sym typeface="Arial"/>
              </a:rPr>
              <a:t>Ouverture de la séance </a:t>
            </a:r>
            <a:endParaRPr/>
          </a:p>
        </p:txBody>
      </p:sp>
      <p:grpSp>
        <p:nvGrpSpPr>
          <p:cNvPr id="301" name="Google Shape;301;p6"/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302" name="Google Shape;302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3" name="Google Shape;303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"/>
          <p:cNvSpPr/>
          <p:nvPr/>
        </p:nvSpPr>
        <p:spPr>
          <a:xfrm>
            <a:off x="1139011" y="1101750"/>
            <a:ext cx="10300841" cy="5092762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7"/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Contrat de classe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310" name="Google Shape;31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6558" y="1610613"/>
            <a:ext cx="722734" cy="722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42977" y="2633391"/>
            <a:ext cx="719048" cy="71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38725" y="3750615"/>
            <a:ext cx="654713" cy="654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03210" y="4920057"/>
            <a:ext cx="622396" cy="622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7"/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1" lang="fr-FR" sz="1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à 3 élèves au hasard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8"/>
          <p:cNvSpPr/>
          <p:nvPr/>
        </p:nvSpPr>
        <p:spPr>
          <a:xfrm>
            <a:off x="1139011" y="1101750"/>
            <a:ext cx="10300841" cy="5092762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txBody>
          <a:bodyPr anchorCtr="1" anchor="ctr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8"/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Contrat de classe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ever la main - Icônes mains et gestes gratuites" id="322" name="Google Shape;3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8"/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participe activement. Je lève la main pour participer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8"/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prête attention quand l’enseignant parle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prête attention quand d’autres camarades répondent à l’enseignant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8"/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Si quelque chose n’est pas clair, je pose des questions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8"/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Je fais mes devoirs en classe et à la maison avec sérieux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8"/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1" lang="fr-FR" sz="18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Demander à 3 élèves au hasard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060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9"/>
          <p:cNvSpPr txBox="1"/>
          <p:nvPr/>
        </p:nvSpPr>
        <p:spPr>
          <a:xfrm>
            <a:off x="846944" y="308619"/>
            <a:ext cx="986536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Pour commencer, rappelez-moi les facteurs qui influencent la croissance des végétaux ? </a:t>
            </a:r>
            <a:endParaRPr/>
          </a:p>
        </p:txBody>
      </p:sp>
      <p:grpSp>
        <p:nvGrpSpPr>
          <p:cNvPr id="337" name="Google Shape;337;p9"/>
          <p:cNvGrpSpPr/>
          <p:nvPr/>
        </p:nvGrpSpPr>
        <p:grpSpPr>
          <a:xfrm>
            <a:off x="3473555" y="3432285"/>
            <a:ext cx="4642618" cy="1893332"/>
            <a:chOff x="3473555" y="3432285"/>
            <a:chExt cx="4642618" cy="1893332"/>
          </a:xfrm>
        </p:grpSpPr>
        <p:sp>
          <p:nvSpPr>
            <p:cNvPr id="338" name="Google Shape;338;p9"/>
            <p:cNvSpPr txBox="1"/>
            <p:nvPr/>
          </p:nvSpPr>
          <p:spPr>
            <a:xfrm>
              <a:off x="3473555" y="3432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…………………………………………….………………………..…</a:t>
              </a:r>
              <a:endParaRPr/>
            </a:p>
          </p:txBody>
        </p:sp>
        <p:sp>
          <p:nvSpPr>
            <p:cNvPr id="339" name="Google Shape;339;p9"/>
            <p:cNvSpPr txBox="1"/>
            <p:nvPr/>
          </p:nvSpPr>
          <p:spPr>
            <a:xfrm>
              <a:off x="3473555" y="3940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…………………………………………….……………………………</a:t>
              </a:r>
              <a:endParaRPr/>
            </a:p>
          </p:txBody>
        </p:sp>
        <p:sp>
          <p:nvSpPr>
            <p:cNvPr id="340" name="Google Shape;340;p9"/>
            <p:cNvSpPr txBox="1"/>
            <p:nvPr/>
          </p:nvSpPr>
          <p:spPr>
            <a:xfrm>
              <a:off x="3473555" y="4448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………………………………………………………………………….</a:t>
              </a:r>
              <a:endParaRPr/>
            </a:p>
          </p:txBody>
        </p:sp>
        <p:sp>
          <p:nvSpPr>
            <p:cNvPr id="341" name="Google Shape;341;p9"/>
            <p:cNvSpPr txBox="1"/>
            <p:nvPr/>
          </p:nvSpPr>
          <p:spPr>
            <a:xfrm>
              <a:off x="3473555" y="4956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……………………………………………..………………………….</a:t>
              </a:r>
              <a:endParaRPr/>
            </a:p>
          </p:txBody>
        </p:sp>
      </p:grpSp>
      <p:sp>
        <p:nvSpPr>
          <p:cNvPr id="342" name="Google Shape;342;p9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43" name="Google Shape;343;p9"/>
          <p:cNvSpPr txBox="1"/>
          <p:nvPr/>
        </p:nvSpPr>
        <p:spPr>
          <a:xfrm>
            <a:off x="1305068" y="2404655"/>
            <a:ext cx="8280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 croissance des végétaux dépend de  :</a:t>
            </a:r>
            <a:endParaRPr/>
          </a:p>
        </p:txBody>
      </p:sp>
      <p:sp>
        <p:nvSpPr>
          <p:cNvPr id="344" name="Google Shape;344;p9"/>
          <p:cNvSpPr txBox="1"/>
          <p:nvPr/>
        </p:nvSpPr>
        <p:spPr>
          <a:xfrm>
            <a:off x="1077666" y="1632560"/>
            <a:ext cx="954685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Citez les facteurs qui influencent la croissance des végétaux.</a:t>
            </a:r>
            <a:endParaRPr/>
          </a:p>
        </p:txBody>
      </p:sp>
      <p:pic>
        <p:nvPicPr>
          <p:cNvPr descr="Lever la main - Icônes mains et gestes gratuites" id="345" name="Google Shape;3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746" y="831139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0"/>
          <p:cNvSpPr txBox="1"/>
          <p:nvPr/>
        </p:nvSpPr>
        <p:spPr>
          <a:xfrm>
            <a:off x="925125" y="197560"/>
            <a:ext cx="1044448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Calibri"/>
              <a:buNone/>
            </a:pPr>
            <a:r>
              <a:rPr b="1" i="0" lang="fr-FR" sz="2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Rappelez-vous que les plantes font la photosynthèse, ils produisent la matière organique qui leur permettent de grandir. Pour cela ils utilisent des éléments de la nature.</a:t>
            </a:r>
            <a:endParaRPr b="1" i="0" sz="22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0"/>
          <p:cNvSpPr txBox="1"/>
          <p:nvPr/>
        </p:nvSpPr>
        <p:spPr>
          <a:xfrm>
            <a:off x="3119120" y="2764135"/>
            <a:ext cx="30073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L’eau</a:t>
            </a:r>
            <a:endParaRPr/>
          </a:p>
        </p:txBody>
      </p:sp>
      <p:sp>
        <p:nvSpPr>
          <p:cNvPr id="352" name="Google Shape;352;p10"/>
          <p:cNvSpPr txBox="1"/>
          <p:nvPr/>
        </p:nvSpPr>
        <p:spPr>
          <a:xfrm>
            <a:off x="3119120" y="3261770"/>
            <a:ext cx="30073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La lumière</a:t>
            </a:r>
            <a:endParaRPr/>
          </a:p>
        </p:txBody>
      </p:sp>
      <p:sp>
        <p:nvSpPr>
          <p:cNvPr id="353" name="Google Shape;353;p10"/>
          <p:cNvSpPr txBox="1"/>
          <p:nvPr/>
        </p:nvSpPr>
        <p:spPr>
          <a:xfrm>
            <a:off x="3119120" y="3759405"/>
            <a:ext cx="357501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 dioxyde de carbone</a:t>
            </a:r>
            <a:endParaRPr/>
          </a:p>
        </p:txBody>
      </p:sp>
      <p:sp>
        <p:nvSpPr>
          <p:cNvPr id="354" name="Google Shape;354;p10"/>
          <p:cNvSpPr txBox="1"/>
          <p:nvPr/>
        </p:nvSpPr>
        <p:spPr>
          <a:xfrm>
            <a:off x="1283764" y="1649063"/>
            <a:ext cx="82804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La croissance des végétaux dépend de  :</a:t>
            </a:r>
            <a:endParaRPr/>
          </a:p>
        </p:txBody>
      </p:sp>
      <p:sp>
        <p:nvSpPr>
          <p:cNvPr id="355" name="Google Shape;355;p10"/>
          <p:cNvSpPr txBox="1"/>
          <p:nvPr/>
        </p:nvSpPr>
        <p:spPr>
          <a:xfrm>
            <a:off x="3119120" y="4257040"/>
            <a:ext cx="25242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les sels minéraux</a:t>
            </a:r>
            <a:endParaRPr b="1" sz="18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6" name="Google Shape;35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9049" y="94516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10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358" name="Google Shape;358;p10"/>
          <p:cNvGrpSpPr/>
          <p:nvPr/>
        </p:nvGrpSpPr>
        <p:grpSpPr>
          <a:xfrm>
            <a:off x="2814794" y="2870986"/>
            <a:ext cx="4642618" cy="1893332"/>
            <a:chOff x="3473555" y="3432285"/>
            <a:chExt cx="4642618" cy="1893332"/>
          </a:xfrm>
        </p:grpSpPr>
        <p:sp>
          <p:nvSpPr>
            <p:cNvPr id="359" name="Google Shape;359;p10"/>
            <p:cNvSpPr txBox="1"/>
            <p:nvPr/>
          </p:nvSpPr>
          <p:spPr>
            <a:xfrm>
              <a:off x="3473555" y="3432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…………………………………………….………………………..…</a:t>
              </a:r>
              <a:endParaRPr/>
            </a:p>
          </p:txBody>
        </p:sp>
        <p:sp>
          <p:nvSpPr>
            <p:cNvPr id="360" name="Google Shape;360;p10"/>
            <p:cNvSpPr txBox="1"/>
            <p:nvPr/>
          </p:nvSpPr>
          <p:spPr>
            <a:xfrm>
              <a:off x="3473555" y="3940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…………………………………………….……………………………</a:t>
              </a:r>
              <a:endParaRPr/>
            </a:p>
          </p:txBody>
        </p:sp>
        <p:sp>
          <p:nvSpPr>
            <p:cNvPr id="361" name="Google Shape;361;p10"/>
            <p:cNvSpPr txBox="1"/>
            <p:nvPr/>
          </p:nvSpPr>
          <p:spPr>
            <a:xfrm>
              <a:off x="3473555" y="4448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………………………………………………………………………….</a:t>
              </a:r>
              <a:endParaRPr/>
            </a:p>
          </p:txBody>
        </p:sp>
        <p:sp>
          <p:nvSpPr>
            <p:cNvPr id="362" name="Google Shape;362;p10"/>
            <p:cNvSpPr txBox="1"/>
            <p:nvPr/>
          </p:nvSpPr>
          <p:spPr>
            <a:xfrm>
              <a:off x="3473555" y="4956285"/>
              <a:ext cx="4642618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……………………………………………..………………………….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2060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1"/>
          <p:cNvSpPr txBox="1"/>
          <p:nvPr/>
        </p:nvSpPr>
        <p:spPr>
          <a:xfrm>
            <a:off x="934720" y="233680"/>
            <a:ext cx="98653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Par quoi peut-on estimer  la croissance d’une plante ?</a:t>
            </a:r>
            <a:endParaRPr/>
          </a:p>
        </p:txBody>
      </p:sp>
      <p:pic>
        <p:nvPicPr>
          <p:cNvPr id="368" name="Google Shape;36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50" y="257231"/>
            <a:ext cx="714138" cy="5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1"/>
          <p:cNvSpPr txBox="1"/>
          <p:nvPr/>
        </p:nvSpPr>
        <p:spPr>
          <a:xfrm>
            <a:off x="937589" y="1326561"/>
            <a:ext cx="53056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Choisissez la bonne réponse.</a:t>
            </a:r>
            <a:endParaRPr/>
          </a:p>
        </p:txBody>
      </p:sp>
      <p:sp>
        <p:nvSpPr>
          <p:cNvPr id="370" name="Google Shape;370;p11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71" name="Google Shape;371;p11"/>
          <p:cNvSpPr txBox="1"/>
          <p:nvPr/>
        </p:nvSpPr>
        <p:spPr>
          <a:xfrm>
            <a:off x="878840" y="2037761"/>
            <a:ext cx="10434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estime la croissance d’une plante par la mesure de la variation de :</a:t>
            </a:r>
            <a:endParaRPr/>
          </a:p>
        </p:txBody>
      </p:sp>
      <p:sp>
        <p:nvSpPr>
          <p:cNvPr id="372" name="Google Shape;372;p11"/>
          <p:cNvSpPr/>
          <p:nvPr/>
        </p:nvSpPr>
        <p:spPr>
          <a:xfrm>
            <a:off x="3956092" y="4610771"/>
            <a:ext cx="447670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La couleur des ses feuille</a:t>
            </a:r>
            <a:endParaRPr/>
          </a:p>
        </p:txBody>
      </p:sp>
      <p:sp>
        <p:nvSpPr>
          <p:cNvPr id="373" name="Google Shape;373;p11"/>
          <p:cNvSpPr/>
          <p:nvPr/>
        </p:nvSpPr>
        <p:spPr>
          <a:xfrm>
            <a:off x="3935772" y="3716691"/>
            <a:ext cx="447670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Nombre de ses fleurs</a:t>
            </a:r>
            <a:endParaRPr/>
          </a:p>
        </p:txBody>
      </p:sp>
      <p:sp>
        <p:nvSpPr>
          <p:cNvPr id="374" name="Google Shape;374;p11"/>
          <p:cNvSpPr/>
          <p:nvPr/>
        </p:nvSpPr>
        <p:spPr>
          <a:xfrm>
            <a:off x="3976412" y="2893731"/>
            <a:ext cx="443606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Sa taille </a:t>
            </a:r>
            <a:endParaRPr/>
          </a:p>
        </p:txBody>
      </p:sp>
      <p:sp>
        <p:nvSpPr>
          <p:cNvPr id="375" name="Google Shape;375;p11"/>
          <p:cNvSpPr/>
          <p:nvPr/>
        </p:nvSpPr>
        <p:spPr>
          <a:xfrm>
            <a:off x="3246119" y="308864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1"/>
          <p:cNvSpPr/>
          <p:nvPr/>
        </p:nvSpPr>
        <p:spPr>
          <a:xfrm>
            <a:off x="3246119" y="387096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1"/>
          <p:cNvSpPr/>
          <p:nvPr/>
        </p:nvSpPr>
        <p:spPr>
          <a:xfrm>
            <a:off x="3215639" y="470408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1"/>
          <p:cNvSpPr txBox="1"/>
          <p:nvPr/>
        </p:nvSpPr>
        <p:spPr>
          <a:xfrm>
            <a:off x="852445" y="568877"/>
            <a:ext cx="972277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2200"/>
              <a:buFont typeface="Calibri"/>
              <a:buNone/>
            </a:pPr>
            <a:r>
              <a:rPr b="0" i="1" lang="fr-FR" sz="2200" u="none" cap="none" strike="noStrik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Inviter les élèves à utiliser les ardoises.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"/>
          <p:cNvSpPr txBox="1"/>
          <p:nvPr/>
        </p:nvSpPr>
        <p:spPr>
          <a:xfrm>
            <a:off x="822960" y="1656080"/>
            <a:ext cx="105460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On estime la croissance d’une plante par la mesure de la variation de :</a:t>
            </a:r>
            <a:endParaRPr/>
          </a:p>
        </p:txBody>
      </p:sp>
      <p:sp>
        <p:nvSpPr>
          <p:cNvPr id="384" name="Google Shape;384;p12"/>
          <p:cNvSpPr/>
          <p:nvPr/>
        </p:nvSpPr>
        <p:spPr>
          <a:xfrm>
            <a:off x="3801766" y="4342486"/>
            <a:ext cx="43649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 la couleur des ses feuille</a:t>
            </a:r>
            <a:endParaRPr/>
          </a:p>
        </p:txBody>
      </p:sp>
      <p:sp>
        <p:nvSpPr>
          <p:cNvPr id="385" name="Google Shape;385;p12"/>
          <p:cNvSpPr/>
          <p:nvPr/>
        </p:nvSpPr>
        <p:spPr>
          <a:xfrm>
            <a:off x="3781446" y="3448406"/>
            <a:ext cx="44157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Nombre de ses fleurs</a:t>
            </a:r>
            <a:endParaRPr/>
          </a:p>
        </p:txBody>
      </p:sp>
      <p:sp>
        <p:nvSpPr>
          <p:cNvPr id="386" name="Google Shape;386;p12"/>
          <p:cNvSpPr/>
          <p:nvPr/>
        </p:nvSpPr>
        <p:spPr>
          <a:xfrm>
            <a:off x="3822086" y="2625446"/>
            <a:ext cx="442590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Sa taille </a:t>
            </a:r>
            <a:endParaRPr/>
          </a:p>
        </p:txBody>
      </p:sp>
      <p:sp>
        <p:nvSpPr>
          <p:cNvPr id="387" name="Google Shape;387;p12"/>
          <p:cNvSpPr/>
          <p:nvPr/>
        </p:nvSpPr>
        <p:spPr>
          <a:xfrm>
            <a:off x="3091793" y="2820355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2"/>
          <p:cNvSpPr/>
          <p:nvPr/>
        </p:nvSpPr>
        <p:spPr>
          <a:xfrm>
            <a:off x="3091793" y="3602675"/>
            <a:ext cx="518161" cy="46736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2"/>
          <p:cNvSpPr/>
          <p:nvPr/>
        </p:nvSpPr>
        <p:spPr>
          <a:xfrm>
            <a:off x="3061313" y="4435795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logo, Graphique, graphisme, conception&#10;&#10;Description générée automatiquement" id="390" name="Google Shape;39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2916" y="2534900"/>
            <a:ext cx="758530" cy="75019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12"/>
          <p:cNvSpPr txBox="1"/>
          <p:nvPr/>
        </p:nvSpPr>
        <p:spPr>
          <a:xfrm>
            <a:off x="965200" y="264160"/>
            <a:ext cx="50190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Voici la réponse </a:t>
            </a:r>
            <a:endParaRPr/>
          </a:p>
        </p:txBody>
      </p:sp>
      <p:pic>
        <p:nvPicPr>
          <p:cNvPr id="392" name="Google Shape;39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9049" y="94516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12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30570" y="247071"/>
            <a:ext cx="714138" cy="5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3"/>
          <p:cNvSpPr txBox="1"/>
          <p:nvPr/>
        </p:nvSpPr>
        <p:spPr>
          <a:xfrm>
            <a:off x="1016000" y="294640"/>
            <a:ext cx="973328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Pour pouvoir décrire des données expérimentales on doit savoir distinguer entre les différentes variables d’une expérience.  Pour vérifier cela, répondez à la question suivante:</a:t>
            </a:r>
            <a:endParaRPr/>
          </a:p>
        </p:txBody>
      </p:sp>
      <p:sp>
        <p:nvSpPr>
          <p:cNvPr id="401" name="Google Shape;401;p13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02" name="Google Shape;402;p13"/>
          <p:cNvSpPr txBox="1"/>
          <p:nvPr/>
        </p:nvSpPr>
        <p:spPr>
          <a:xfrm>
            <a:off x="1016000" y="1312509"/>
            <a:ext cx="9733280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fr-FR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Reliez chaque type de variable de la liste A avec ce qui lui correspond dans la liste B.</a:t>
            </a:r>
            <a:endParaRPr/>
          </a:p>
        </p:txBody>
      </p:sp>
      <p:sp>
        <p:nvSpPr>
          <p:cNvPr id="403" name="Google Shape;403;p13"/>
          <p:cNvSpPr/>
          <p:nvPr/>
        </p:nvSpPr>
        <p:spPr>
          <a:xfrm>
            <a:off x="745532" y="3869091"/>
            <a:ext cx="399918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Variable indépendante  </a:t>
            </a:r>
            <a:endParaRPr/>
          </a:p>
        </p:txBody>
      </p:sp>
      <p:sp>
        <p:nvSpPr>
          <p:cNvPr id="404" name="Google Shape;404;p13"/>
          <p:cNvSpPr/>
          <p:nvPr/>
        </p:nvSpPr>
        <p:spPr>
          <a:xfrm>
            <a:off x="776013" y="2975011"/>
            <a:ext cx="3989027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Variable dépendante </a:t>
            </a:r>
            <a:endParaRPr/>
          </a:p>
        </p:txBody>
      </p:sp>
      <p:sp>
        <p:nvSpPr>
          <p:cNvPr id="405" name="Google Shape;405;p13"/>
          <p:cNvSpPr/>
          <p:nvPr/>
        </p:nvSpPr>
        <p:spPr>
          <a:xfrm>
            <a:off x="745532" y="4753011"/>
            <a:ext cx="40093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Variable contrôlée </a:t>
            </a:r>
            <a:endParaRPr/>
          </a:p>
        </p:txBody>
      </p:sp>
      <p:sp>
        <p:nvSpPr>
          <p:cNvPr id="406" name="Google Shape;406;p13"/>
          <p:cNvSpPr/>
          <p:nvPr/>
        </p:nvSpPr>
        <p:spPr>
          <a:xfrm>
            <a:off x="5777681" y="4750914"/>
            <a:ext cx="580471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 Ce que qu’on doit varier </a:t>
            </a:r>
            <a:endParaRPr/>
          </a:p>
        </p:txBody>
      </p:sp>
      <p:sp>
        <p:nvSpPr>
          <p:cNvPr id="407" name="Google Shape;407;p13"/>
          <p:cNvSpPr/>
          <p:nvPr/>
        </p:nvSpPr>
        <p:spPr>
          <a:xfrm>
            <a:off x="5777682" y="3834218"/>
            <a:ext cx="5804718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2. Ce qu’on veut observer ou mesurer </a:t>
            </a:r>
            <a:endParaRPr/>
          </a:p>
        </p:txBody>
      </p:sp>
      <p:sp>
        <p:nvSpPr>
          <p:cNvPr id="408" name="Google Shape;408;p13"/>
          <p:cNvSpPr/>
          <p:nvPr/>
        </p:nvSpPr>
        <p:spPr>
          <a:xfrm>
            <a:off x="5777681" y="2990938"/>
            <a:ext cx="580471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1. Ce que qu’on doit garder constant </a:t>
            </a:r>
            <a:endParaRPr/>
          </a:p>
        </p:txBody>
      </p:sp>
      <p:sp>
        <p:nvSpPr>
          <p:cNvPr id="409" name="Google Shape;409;p13"/>
          <p:cNvSpPr txBox="1"/>
          <p:nvPr/>
        </p:nvSpPr>
        <p:spPr>
          <a:xfrm>
            <a:off x="1981200" y="2428240"/>
            <a:ext cx="20624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Liste A</a:t>
            </a:r>
            <a:endParaRPr/>
          </a:p>
        </p:txBody>
      </p:sp>
      <p:sp>
        <p:nvSpPr>
          <p:cNvPr id="410" name="Google Shape;410;p13"/>
          <p:cNvSpPr txBox="1"/>
          <p:nvPr/>
        </p:nvSpPr>
        <p:spPr>
          <a:xfrm>
            <a:off x="7813040" y="2407920"/>
            <a:ext cx="1290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1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Liste B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4"/>
          <p:cNvSpPr txBox="1"/>
          <p:nvPr/>
        </p:nvSpPr>
        <p:spPr>
          <a:xfrm>
            <a:off x="873759" y="274320"/>
            <a:ext cx="10425289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200"/>
              <a:buFont typeface="Calibri"/>
              <a:buNone/>
            </a:pPr>
            <a:r>
              <a:rPr b="1" i="0" lang="fr-FR" sz="22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Dans chaque expérience, il y a des variables: indépendante, dépendante et contrôlées.</a:t>
            </a:r>
            <a:endParaRPr/>
          </a:p>
        </p:txBody>
      </p:sp>
      <p:sp>
        <p:nvSpPr>
          <p:cNvPr id="416" name="Google Shape;416;p14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17" name="Google Shape;417;p14"/>
          <p:cNvSpPr/>
          <p:nvPr/>
        </p:nvSpPr>
        <p:spPr>
          <a:xfrm>
            <a:off x="518078" y="3114301"/>
            <a:ext cx="399918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Variable indépendante  </a:t>
            </a:r>
            <a:endParaRPr/>
          </a:p>
        </p:txBody>
      </p:sp>
      <p:sp>
        <p:nvSpPr>
          <p:cNvPr id="418" name="Google Shape;418;p14"/>
          <p:cNvSpPr/>
          <p:nvPr/>
        </p:nvSpPr>
        <p:spPr>
          <a:xfrm>
            <a:off x="548559" y="2220221"/>
            <a:ext cx="3989027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Variable dépendante </a:t>
            </a:r>
            <a:endParaRPr/>
          </a:p>
        </p:txBody>
      </p:sp>
      <p:sp>
        <p:nvSpPr>
          <p:cNvPr id="419" name="Google Shape;419;p14"/>
          <p:cNvSpPr/>
          <p:nvPr/>
        </p:nvSpPr>
        <p:spPr>
          <a:xfrm>
            <a:off x="518078" y="3998221"/>
            <a:ext cx="40093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Variable contrôlée </a:t>
            </a:r>
            <a:endParaRPr/>
          </a:p>
        </p:txBody>
      </p:sp>
      <p:sp>
        <p:nvSpPr>
          <p:cNvPr id="420" name="Google Shape;420;p14"/>
          <p:cNvSpPr/>
          <p:nvPr/>
        </p:nvSpPr>
        <p:spPr>
          <a:xfrm>
            <a:off x="5984158" y="4089661"/>
            <a:ext cx="5788576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Ce que qu’on doit varier </a:t>
            </a:r>
            <a:endParaRPr/>
          </a:p>
        </p:txBody>
      </p:sp>
      <p:sp>
        <p:nvSpPr>
          <p:cNvPr id="421" name="Google Shape;421;p14"/>
          <p:cNvSpPr/>
          <p:nvPr/>
        </p:nvSpPr>
        <p:spPr>
          <a:xfrm>
            <a:off x="5949826" y="3104141"/>
            <a:ext cx="5829217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Ce qu’on veut observer ou mesurer </a:t>
            </a:r>
            <a:endParaRPr/>
          </a:p>
        </p:txBody>
      </p:sp>
      <p:sp>
        <p:nvSpPr>
          <p:cNvPr id="422" name="Google Shape;422;p14"/>
          <p:cNvSpPr/>
          <p:nvPr/>
        </p:nvSpPr>
        <p:spPr>
          <a:xfrm>
            <a:off x="5943517" y="2260861"/>
            <a:ext cx="5829217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1. Ce que qu’on doit garder constant </a:t>
            </a:r>
            <a:endParaRPr/>
          </a:p>
        </p:txBody>
      </p:sp>
      <p:sp>
        <p:nvSpPr>
          <p:cNvPr id="423" name="Google Shape;423;p14"/>
          <p:cNvSpPr txBox="1"/>
          <p:nvPr/>
        </p:nvSpPr>
        <p:spPr>
          <a:xfrm>
            <a:off x="1940560" y="1584960"/>
            <a:ext cx="20624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 A</a:t>
            </a:r>
            <a:endParaRPr/>
          </a:p>
        </p:txBody>
      </p:sp>
      <p:sp>
        <p:nvSpPr>
          <p:cNvPr id="424" name="Google Shape;424;p14"/>
          <p:cNvSpPr txBox="1"/>
          <p:nvPr/>
        </p:nvSpPr>
        <p:spPr>
          <a:xfrm>
            <a:off x="7772400" y="1564640"/>
            <a:ext cx="1290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 B</a:t>
            </a:r>
            <a:endParaRPr/>
          </a:p>
        </p:txBody>
      </p:sp>
      <p:cxnSp>
        <p:nvCxnSpPr>
          <p:cNvPr id="425" name="Google Shape;425;p14"/>
          <p:cNvCxnSpPr>
            <a:stCxn id="417" idx="3"/>
            <a:endCxn id="420" idx="1"/>
          </p:cNvCxnSpPr>
          <p:nvPr/>
        </p:nvCxnSpPr>
        <p:spPr>
          <a:xfrm>
            <a:off x="4517266" y="3450516"/>
            <a:ext cx="1467000" cy="975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26" name="Google Shape;426;p14"/>
          <p:cNvCxnSpPr>
            <a:stCxn id="418" idx="3"/>
            <a:endCxn id="421" idx="1"/>
          </p:cNvCxnSpPr>
          <p:nvPr/>
        </p:nvCxnSpPr>
        <p:spPr>
          <a:xfrm>
            <a:off x="4537586" y="2561516"/>
            <a:ext cx="1412100" cy="8838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427" name="Google Shape;427;p14"/>
          <p:cNvCxnSpPr>
            <a:stCxn id="419" idx="3"/>
            <a:endCxn id="422" idx="1"/>
          </p:cNvCxnSpPr>
          <p:nvPr/>
        </p:nvCxnSpPr>
        <p:spPr>
          <a:xfrm flipH="1" rot="10800000">
            <a:off x="4527426" y="2597136"/>
            <a:ext cx="1416000" cy="1737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428" name="Google Shape;42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9049" y="945168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5"/>
          <p:cNvSpPr txBox="1"/>
          <p:nvPr/>
        </p:nvSpPr>
        <p:spPr>
          <a:xfrm>
            <a:off x="918412" y="160072"/>
            <a:ext cx="988010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Tirez une conclusion à partir des résultats expérimentaux consiste à comparer les résultats obtenus de l’expérience et les résultats attendus.  </a:t>
            </a:r>
            <a:endParaRPr/>
          </a:p>
        </p:txBody>
      </p:sp>
      <p:sp>
        <p:nvSpPr>
          <p:cNvPr id="434" name="Google Shape;434;p15"/>
          <p:cNvSpPr txBox="1"/>
          <p:nvPr/>
        </p:nvSpPr>
        <p:spPr>
          <a:xfrm>
            <a:off x="1209040" y="1788991"/>
            <a:ext cx="75996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Les résultats attendus  sont déterminés à partir :</a:t>
            </a:r>
            <a:endParaRPr/>
          </a:p>
        </p:txBody>
      </p:sp>
      <p:sp>
        <p:nvSpPr>
          <p:cNvPr id="435" name="Google Shape;435;p15"/>
          <p:cNvSpPr/>
          <p:nvPr/>
        </p:nvSpPr>
        <p:spPr>
          <a:xfrm>
            <a:off x="3884316" y="3524962"/>
            <a:ext cx="4618947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De l’hypothèse </a:t>
            </a:r>
            <a:endParaRPr/>
          </a:p>
        </p:txBody>
      </p:sp>
      <p:sp>
        <p:nvSpPr>
          <p:cNvPr id="436" name="Google Shape;436;p15"/>
          <p:cNvSpPr/>
          <p:nvPr/>
        </p:nvSpPr>
        <p:spPr>
          <a:xfrm>
            <a:off x="3792878" y="2671522"/>
            <a:ext cx="4710387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Du Protocole expérimental  </a:t>
            </a:r>
            <a:endParaRPr/>
          </a:p>
        </p:txBody>
      </p:sp>
      <p:sp>
        <p:nvSpPr>
          <p:cNvPr id="437" name="Google Shape;437;p15"/>
          <p:cNvSpPr/>
          <p:nvPr/>
        </p:nvSpPr>
        <p:spPr>
          <a:xfrm>
            <a:off x="3072744" y="2825791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5"/>
          <p:cNvSpPr/>
          <p:nvPr/>
        </p:nvSpPr>
        <p:spPr>
          <a:xfrm>
            <a:off x="3072744" y="3638591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5"/>
          <p:cNvSpPr/>
          <p:nvPr/>
        </p:nvSpPr>
        <p:spPr>
          <a:xfrm>
            <a:off x="3884317" y="4317442"/>
            <a:ext cx="46189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De la conclusion</a:t>
            </a:r>
            <a:endParaRPr/>
          </a:p>
        </p:txBody>
      </p:sp>
      <p:sp>
        <p:nvSpPr>
          <p:cNvPr id="440" name="Google Shape;440;p15"/>
          <p:cNvSpPr/>
          <p:nvPr/>
        </p:nvSpPr>
        <p:spPr>
          <a:xfrm>
            <a:off x="3072744" y="4471711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5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42" name="Google Shape;442;p15"/>
          <p:cNvSpPr txBox="1"/>
          <p:nvPr/>
        </p:nvSpPr>
        <p:spPr>
          <a:xfrm>
            <a:off x="1209040" y="1307326"/>
            <a:ext cx="488696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Cochez la bonne réponse.</a:t>
            </a:r>
            <a:endParaRPr/>
          </a:p>
        </p:txBody>
      </p:sp>
      <p:pic>
        <p:nvPicPr>
          <p:cNvPr id="443" name="Google Shape;44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9450" y="257231"/>
            <a:ext cx="714138" cy="5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15"/>
          <p:cNvSpPr txBox="1"/>
          <p:nvPr/>
        </p:nvSpPr>
        <p:spPr>
          <a:xfrm>
            <a:off x="918412" y="782842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Inviter les élèves à utiliser les ardoises.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6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450" name="Google Shape;45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9049" y="94516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16"/>
          <p:cNvSpPr txBox="1"/>
          <p:nvPr/>
        </p:nvSpPr>
        <p:spPr>
          <a:xfrm>
            <a:off x="1330960" y="1737360"/>
            <a:ext cx="75996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Les résultats attendus  sont déterminés à partir :</a:t>
            </a:r>
            <a:endParaRPr/>
          </a:p>
        </p:txBody>
      </p:sp>
      <p:sp>
        <p:nvSpPr>
          <p:cNvPr id="452" name="Google Shape;452;p16"/>
          <p:cNvSpPr/>
          <p:nvPr/>
        </p:nvSpPr>
        <p:spPr>
          <a:xfrm>
            <a:off x="3658706" y="3543971"/>
            <a:ext cx="46189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De l’hypothèse </a:t>
            </a:r>
            <a:endParaRPr/>
          </a:p>
        </p:txBody>
      </p:sp>
      <p:sp>
        <p:nvSpPr>
          <p:cNvPr id="453" name="Google Shape;453;p16"/>
          <p:cNvSpPr/>
          <p:nvPr/>
        </p:nvSpPr>
        <p:spPr>
          <a:xfrm>
            <a:off x="3567267" y="2690531"/>
            <a:ext cx="4710387" cy="68258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Du Protocole expérimental  </a:t>
            </a:r>
            <a:endParaRPr/>
          </a:p>
        </p:txBody>
      </p:sp>
      <p:sp>
        <p:nvSpPr>
          <p:cNvPr id="454" name="Google Shape;454;p16"/>
          <p:cNvSpPr/>
          <p:nvPr/>
        </p:nvSpPr>
        <p:spPr>
          <a:xfrm>
            <a:off x="2847133" y="284480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6"/>
          <p:cNvSpPr/>
          <p:nvPr/>
        </p:nvSpPr>
        <p:spPr>
          <a:xfrm>
            <a:off x="2847133" y="365760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6"/>
          <p:cNvSpPr/>
          <p:nvPr/>
        </p:nvSpPr>
        <p:spPr>
          <a:xfrm>
            <a:off x="3658706" y="4336451"/>
            <a:ext cx="4618948" cy="672429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De la conclusion</a:t>
            </a:r>
            <a:endParaRPr/>
          </a:p>
        </p:txBody>
      </p:sp>
      <p:sp>
        <p:nvSpPr>
          <p:cNvPr id="457" name="Google Shape;457;p16"/>
          <p:cNvSpPr/>
          <p:nvPr/>
        </p:nvSpPr>
        <p:spPr>
          <a:xfrm>
            <a:off x="2847133" y="4490720"/>
            <a:ext cx="518161" cy="426720"/>
          </a:xfrm>
          <a:prstGeom prst="roundRect">
            <a:avLst>
              <a:gd fmla="val 16667" name="adj"/>
            </a:avLst>
          </a:prstGeom>
          <a:solidFill>
            <a:srgbClr val="D3E8F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16"/>
          <p:cNvSpPr txBox="1"/>
          <p:nvPr/>
        </p:nvSpPr>
        <p:spPr>
          <a:xfrm>
            <a:off x="1168400" y="237282"/>
            <a:ext cx="913384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Rappelez –vous que le résultat attendu est déterminé à partir de l’hypothèse. Il s’agit de la variation attendue de la variable dépendante. </a:t>
            </a:r>
            <a:endParaRPr/>
          </a:p>
        </p:txBody>
      </p:sp>
      <p:pic>
        <p:nvPicPr>
          <p:cNvPr descr="Une image contenant logo, Graphique, graphisme, conception&#10;&#10;Description générée automatiquement" id="459" name="Google Shape;45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7133" y="3485632"/>
            <a:ext cx="605340" cy="598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ever la main - Icônes mains et gestes gratuites" id="464" name="Google Shape;4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96746" y="831139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17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66" name="Google Shape;466;p17"/>
          <p:cNvSpPr txBox="1"/>
          <p:nvPr/>
        </p:nvSpPr>
        <p:spPr>
          <a:xfrm>
            <a:off x="1022421" y="296553"/>
            <a:ext cx="10184783" cy="3914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Maintenant, Lisez le dialogue ci-dessous, pouvez vous répondre à la question de Malak ? </a:t>
            </a:r>
            <a:endParaRPr/>
          </a:p>
        </p:txBody>
      </p:sp>
      <p:sp>
        <p:nvSpPr>
          <p:cNvPr id="467" name="Google Shape;467;p17"/>
          <p:cNvSpPr txBox="1"/>
          <p:nvPr/>
        </p:nvSpPr>
        <p:spPr>
          <a:xfrm>
            <a:off x="1432560" y="2367280"/>
            <a:ext cx="31496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descr="Hình ảnh Linh Vật Hoạt Hình Của Bác Sĩ Cốc Thí Nghiệm PNG , Hoạt Hình ..." id="468" name="Google Shape;468;p17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Hình ảnh Linh Vật Hoạt Hình Của Bác Sĩ Cốc Thí Nghiệm PNG , Hoạt Hình ..." id="469" name="Google Shape;469;p17"/>
          <p:cNvSpPr/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Niño en bata de ciencia sobre fondo blanco. | Vector Gratis" id="470" name="Google Shape;47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2778092" y="1359923"/>
            <a:ext cx="1573720" cy="4869847"/>
          </a:xfrm>
          <a:prstGeom prst="rect">
            <a:avLst/>
          </a:prstGeom>
          <a:noFill/>
          <a:ln>
            <a:noFill/>
          </a:ln>
        </p:spPr>
      </p:pic>
      <p:sp>
        <p:nvSpPr>
          <p:cNvPr descr="Voir les détails de l’image associée. personnage de dessin animé de jolie fille portant une blouse de ..." id="471" name="Google Shape;471;p17"/>
          <p:cNvSpPr/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2" name="Google Shape;472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6831797" y="951468"/>
            <a:ext cx="2168207" cy="5576515"/>
          </a:xfrm>
          <a:prstGeom prst="rect">
            <a:avLst/>
          </a:prstGeom>
          <a:noFill/>
          <a:ln>
            <a:noFill/>
          </a:ln>
        </p:spPr>
      </p:pic>
      <p:sp>
        <p:nvSpPr>
          <p:cNvPr id="473" name="Google Shape;473;p17"/>
          <p:cNvSpPr/>
          <p:nvPr/>
        </p:nvSpPr>
        <p:spPr>
          <a:xfrm>
            <a:off x="440212" y="1139611"/>
            <a:ext cx="2317560" cy="1503680"/>
          </a:xfrm>
          <a:prstGeom prst="wedgeRoundRectCallout">
            <a:avLst>
              <a:gd fmla="val 81762" name="adj1"/>
              <a:gd fmla="val 61230" name="adj2"/>
              <a:gd fmla="val 16667" name="adj3"/>
            </a:avLst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 sais que les plantes ont besoins de plusieurs éléments pour grandir.</a:t>
            </a:r>
            <a:endParaRPr/>
          </a:p>
        </p:txBody>
      </p:sp>
      <p:sp>
        <p:nvSpPr>
          <p:cNvPr id="474" name="Google Shape;474;p17"/>
          <p:cNvSpPr txBox="1"/>
          <p:nvPr/>
        </p:nvSpPr>
        <p:spPr>
          <a:xfrm>
            <a:off x="7641925" y="6193322"/>
            <a:ext cx="1107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Malak </a:t>
            </a:r>
            <a:endParaRPr/>
          </a:p>
        </p:txBody>
      </p:sp>
      <p:sp>
        <p:nvSpPr>
          <p:cNvPr id="475" name="Google Shape;475;p17"/>
          <p:cNvSpPr txBox="1"/>
          <p:nvPr/>
        </p:nvSpPr>
        <p:spPr>
          <a:xfrm>
            <a:off x="3011772" y="6158651"/>
            <a:ext cx="110744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Achraf</a:t>
            </a:r>
            <a:endParaRPr/>
          </a:p>
        </p:txBody>
      </p:sp>
      <p:sp>
        <p:nvSpPr>
          <p:cNvPr id="476" name="Google Shape;476;p17"/>
          <p:cNvSpPr/>
          <p:nvPr/>
        </p:nvSpPr>
        <p:spPr>
          <a:xfrm>
            <a:off x="9015663" y="2588126"/>
            <a:ext cx="2951747" cy="1542716"/>
          </a:xfrm>
          <a:prstGeom prst="wedgeRoundRectCallout">
            <a:avLst>
              <a:gd fmla="val -71273" name="adj1"/>
              <a:gd fmla="val -59708" name="adj2"/>
              <a:gd fmla="val 16667" name="adj3"/>
            </a:avLst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Moi aussi, mais je ne sais pas comment vérifier si un facteur affecte la croissance des végétaux ou non ?</a:t>
            </a:r>
            <a:endParaRPr/>
          </a:p>
        </p:txBody>
      </p:sp>
      <p:sp>
        <p:nvSpPr>
          <p:cNvPr descr="Voir les détails de l’image associée. United Nursery Swiss Cheese Plant Monstera Deliciosa Plant 24. in to 34 ..." id="477" name="Google Shape;477;p17"/>
          <p:cNvSpPr/>
          <p:nvPr/>
        </p:nvSpPr>
        <p:spPr>
          <a:xfrm>
            <a:off x="6400800" y="37338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Voir les détails de l’image associée. United Nursery Swiss Cheese Plant Monstera Deliciosa Plant 24. in to 34 ..." id="478" name="Google Shape;478;p17"/>
          <p:cNvSpPr/>
          <p:nvPr/>
        </p:nvSpPr>
        <p:spPr>
          <a:xfrm>
            <a:off x="6553200" y="38862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9" name="Google Shape;479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67270" y="4212122"/>
            <a:ext cx="19812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descr="Come innaffiare le piante in vacanza | Il sistema Aquaflora Holiday" id="480" name="Google Shape;480;p17"/>
          <p:cNvSpPr/>
          <p:nvPr/>
        </p:nvSpPr>
        <p:spPr>
          <a:xfrm>
            <a:off x="6705600" y="4038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1" name="Google Shape;48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87033" y="4555423"/>
            <a:ext cx="1365241" cy="1494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6818" y="940034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8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O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88" name="Google Shape;488;p18"/>
          <p:cNvSpPr txBox="1"/>
          <p:nvPr/>
        </p:nvSpPr>
        <p:spPr>
          <a:xfrm>
            <a:off x="825222" y="207936"/>
            <a:ext cx="1068605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2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Dans cette séance nous allons apprendre à  déterminer les facteurs affectant la croissance des végétaux à partir de résultats expérimentaux.</a:t>
            </a:r>
            <a:endParaRPr sz="22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9" name="Google Shape;489;p18"/>
          <p:cNvGrpSpPr/>
          <p:nvPr/>
        </p:nvGrpSpPr>
        <p:grpSpPr>
          <a:xfrm>
            <a:off x="1116969" y="1471417"/>
            <a:ext cx="9958062" cy="1389598"/>
            <a:chOff x="1134483" y="1656678"/>
            <a:chExt cx="9958062" cy="1389598"/>
          </a:xfrm>
        </p:grpSpPr>
        <p:sp>
          <p:nvSpPr>
            <p:cNvPr id="490" name="Google Shape;490;p18"/>
            <p:cNvSpPr/>
            <p:nvPr/>
          </p:nvSpPr>
          <p:spPr>
            <a:xfrm>
              <a:off x="1440922" y="1921128"/>
              <a:ext cx="9651623" cy="1125148"/>
            </a:xfrm>
            <a:prstGeom prst="roundRect">
              <a:avLst>
                <a:gd fmla="val 50000" name="adj"/>
              </a:avLst>
            </a:prstGeom>
            <a:noFill/>
            <a:ln cap="flat" cmpd="sng" w="19050">
              <a:solidFill>
                <a:srgbClr val="72B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18"/>
            <p:cNvSpPr txBox="1"/>
            <p:nvPr/>
          </p:nvSpPr>
          <p:spPr>
            <a:xfrm>
              <a:off x="2040786" y="2068203"/>
              <a:ext cx="8896878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Déterminer les facteurs affectant la croissance des végétaux à partir des résultats expérimentaux.</a:t>
              </a:r>
              <a:endParaRPr/>
            </a:p>
          </p:txBody>
        </p:sp>
        <p:pic>
          <p:nvPicPr>
            <p:cNvPr id="492" name="Google Shape;492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34483" y="1656678"/>
              <a:ext cx="805544" cy="80554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ne image contenant texte, plante d’intérieur, pot de fleurs, plante&#10;&#10;Le contenu généré par l’IA peut être incorrect." id="493" name="Google Shape;493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3926" y="3313707"/>
            <a:ext cx="4704635" cy="29694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94" name="Google Shape;494;p18"/>
          <p:cNvCxnSpPr/>
          <p:nvPr/>
        </p:nvCxnSpPr>
        <p:spPr>
          <a:xfrm>
            <a:off x="5706192" y="4718283"/>
            <a:ext cx="627888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495" name="Google Shape;495;p18"/>
          <p:cNvSpPr txBox="1"/>
          <p:nvPr/>
        </p:nvSpPr>
        <p:spPr>
          <a:xfrm>
            <a:off x="6471711" y="4124718"/>
            <a:ext cx="5156692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</a:pPr>
            <a:r>
              <a:rPr b="0" i="0" lang="fr-FR" sz="2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Déterminer les facteurs affectant la croissance des végétaux</a:t>
            </a:r>
            <a:r>
              <a:rPr lang="fr-F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2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18"/>
          <p:cNvSpPr txBox="1"/>
          <p:nvPr/>
        </p:nvSpPr>
        <p:spPr>
          <a:xfrm>
            <a:off x="1361995" y="2944375"/>
            <a:ext cx="330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Résultats expérimentaux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19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03" name="Google Shape;50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9209" y="92484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19"/>
          <p:cNvSpPr/>
          <p:nvPr/>
        </p:nvSpPr>
        <p:spPr>
          <a:xfrm>
            <a:off x="2938391" y="2538859"/>
            <a:ext cx="5644657" cy="1224429"/>
          </a:xfrm>
          <a:prstGeom prst="roundRect">
            <a:avLst>
              <a:gd fmla="val 28712" name="adj"/>
            </a:avLst>
          </a:prstGeom>
          <a:solidFill>
            <a:srgbClr val="F9D7A2"/>
          </a:solidFill>
          <a:ln cap="flat" cmpd="sng" w="12700">
            <a:solidFill>
              <a:srgbClr val="157057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1" i="0" lang="fr-FR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Je me prépare</a:t>
            </a:r>
            <a:endParaRPr/>
          </a:p>
        </p:txBody>
      </p:sp>
      <p:grpSp>
        <p:nvGrpSpPr>
          <p:cNvPr id="505" name="Google Shape;505;p19"/>
          <p:cNvGrpSpPr/>
          <p:nvPr/>
        </p:nvGrpSpPr>
        <p:grpSpPr>
          <a:xfrm>
            <a:off x="9238410" y="5456281"/>
            <a:ext cx="2425142" cy="936370"/>
            <a:chOff x="8796759" y="4917801"/>
            <a:chExt cx="2425142" cy="936370"/>
          </a:xfrm>
        </p:grpSpPr>
        <p:sp>
          <p:nvSpPr>
            <p:cNvPr id="506" name="Google Shape;506;p19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19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Calibri"/>
                <a:buNone/>
              </a:pPr>
              <a:r>
                <a:rPr b="1" i="0" lang="fr-FR" sz="3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0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14" name="Google Shape;5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94006" y="228992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0"/>
          <p:cNvSpPr txBox="1"/>
          <p:nvPr/>
        </p:nvSpPr>
        <p:spPr>
          <a:xfrm>
            <a:off x="965906" y="199276"/>
            <a:ext cx="10484414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Avant de réaliser ma tâche, je dois d’abord savoir comment les résultats expérimentaux que je vais utiliser sont obtenus.</a:t>
            </a:r>
            <a:endParaRPr/>
          </a:p>
        </p:txBody>
      </p:sp>
      <p:sp>
        <p:nvSpPr>
          <p:cNvPr id="516" name="Google Shape;516;p20"/>
          <p:cNvSpPr txBox="1"/>
          <p:nvPr/>
        </p:nvSpPr>
        <p:spPr>
          <a:xfrm>
            <a:off x="496858" y="1253012"/>
            <a:ext cx="11390343" cy="830997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Pour vérifier l’influence d’un facteur sur la croissance des végétaux, on réalise une expérience dans laquelle on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varie ce facteur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on </a:t>
            </a: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maintient constant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tous les autres facteurs. </a:t>
            </a:r>
            <a:endParaRPr/>
          </a:p>
        </p:txBody>
      </p:sp>
      <p:sp>
        <p:nvSpPr>
          <p:cNvPr id="517" name="Google Shape;517;p20"/>
          <p:cNvSpPr txBox="1"/>
          <p:nvPr/>
        </p:nvSpPr>
        <p:spPr>
          <a:xfrm>
            <a:off x="496858" y="2117267"/>
            <a:ext cx="74269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Exemple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:Influence  de l’eau sur la croissance d’un végétal </a:t>
            </a:r>
            <a:endParaRPr/>
          </a:p>
        </p:txBody>
      </p:sp>
      <p:grpSp>
        <p:nvGrpSpPr>
          <p:cNvPr id="518" name="Google Shape;518;p20"/>
          <p:cNvGrpSpPr/>
          <p:nvPr/>
        </p:nvGrpSpPr>
        <p:grpSpPr>
          <a:xfrm>
            <a:off x="1484672" y="2550529"/>
            <a:ext cx="8058848" cy="3864773"/>
            <a:chOff x="2632562" y="2442573"/>
            <a:chExt cx="8177677" cy="4114600"/>
          </a:xfrm>
        </p:grpSpPr>
        <p:pic>
          <p:nvPicPr>
            <p:cNvPr descr="Une image contenant texte, nourriture&#10;&#10;Le contenu généré par l’IA peut être incorrect." id="519" name="Google Shape;519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005968" y="2442573"/>
              <a:ext cx="2804271" cy="41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20"/>
            <p:cNvSpPr txBox="1"/>
            <p:nvPr/>
          </p:nvSpPr>
          <p:spPr>
            <a:xfrm>
              <a:off x="2632562" y="3516505"/>
              <a:ext cx="2711598" cy="491508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 facteur varié </a:t>
              </a:r>
              <a:endParaRPr/>
            </a:p>
          </p:txBody>
        </p:sp>
        <p:sp>
          <p:nvSpPr>
            <p:cNvPr id="521" name="Google Shape;521;p20"/>
            <p:cNvSpPr txBox="1"/>
            <p:nvPr/>
          </p:nvSpPr>
          <p:spPr>
            <a:xfrm>
              <a:off x="2632562" y="4588082"/>
              <a:ext cx="2711598" cy="884714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  facteurs maintenus constant </a:t>
              </a:r>
              <a:endParaRPr/>
            </a:p>
          </p:txBody>
        </p:sp>
        <p:cxnSp>
          <p:nvCxnSpPr>
            <p:cNvPr id="522" name="Google Shape;522;p20"/>
            <p:cNvCxnSpPr>
              <a:stCxn id="520" idx="3"/>
            </p:cNvCxnSpPr>
            <p:nvPr/>
          </p:nvCxnSpPr>
          <p:spPr>
            <a:xfrm flipH="1" rot="10800000">
              <a:off x="5344160" y="2917159"/>
              <a:ext cx="2875200" cy="8451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523" name="Google Shape;523;p20"/>
            <p:cNvCxnSpPr>
              <a:stCxn id="520" idx="3"/>
            </p:cNvCxnSpPr>
            <p:nvPr/>
          </p:nvCxnSpPr>
          <p:spPr>
            <a:xfrm>
              <a:off x="5344160" y="3762259"/>
              <a:ext cx="2793900" cy="15120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524" name="Google Shape;524;p20"/>
            <p:cNvCxnSpPr>
              <a:stCxn id="521" idx="3"/>
            </p:cNvCxnSpPr>
            <p:nvPr/>
          </p:nvCxnSpPr>
          <p:spPr>
            <a:xfrm flipH="1" rot="10800000">
              <a:off x="5344160" y="3353139"/>
              <a:ext cx="2875200" cy="16773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525" name="Google Shape;525;p20"/>
            <p:cNvCxnSpPr>
              <a:stCxn id="521" idx="3"/>
            </p:cNvCxnSpPr>
            <p:nvPr/>
          </p:nvCxnSpPr>
          <p:spPr>
            <a:xfrm>
              <a:off x="5344160" y="5030439"/>
              <a:ext cx="2793900" cy="6681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526" name="Google Shape;526;p20"/>
            <p:cNvSpPr txBox="1"/>
            <p:nvPr/>
          </p:nvSpPr>
          <p:spPr>
            <a:xfrm>
              <a:off x="8219440" y="5364480"/>
              <a:ext cx="640080" cy="660400"/>
            </a:xfrm>
            <a:prstGeom prst="rect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20"/>
            <p:cNvSpPr txBox="1"/>
            <p:nvPr/>
          </p:nvSpPr>
          <p:spPr>
            <a:xfrm>
              <a:off x="8280400" y="3007360"/>
              <a:ext cx="640080" cy="660400"/>
            </a:xfrm>
            <a:prstGeom prst="rect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1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34" name="Google Shape;53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9209" y="92484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21"/>
          <p:cNvSpPr txBox="1"/>
          <p:nvPr/>
        </p:nvSpPr>
        <p:spPr>
          <a:xfrm>
            <a:off x="762706" y="351676"/>
            <a:ext cx="1048441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i="0" lang="fr-FR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À la fin de l’expérience on mesure la variable dépendante : la taille de la plantule.</a:t>
            </a:r>
            <a:endParaRPr/>
          </a:p>
        </p:txBody>
      </p:sp>
      <p:sp>
        <p:nvSpPr>
          <p:cNvPr id="536" name="Google Shape;536;p21"/>
          <p:cNvSpPr txBox="1"/>
          <p:nvPr/>
        </p:nvSpPr>
        <p:spPr>
          <a:xfrm>
            <a:off x="447040" y="1053235"/>
            <a:ext cx="74269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Calibri"/>
              <a:buNone/>
            </a:pPr>
            <a:r>
              <a:rPr b="0" i="0" lang="fr-FR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Exemple </a:t>
            </a:r>
            <a:r>
              <a:rPr b="0" i="0" lang="fr-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Influence de l’eau sur la croissance d’un végétal </a:t>
            </a:r>
            <a:endParaRPr/>
          </a:p>
        </p:txBody>
      </p:sp>
      <p:grpSp>
        <p:nvGrpSpPr>
          <p:cNvPr id="537" name="Google Shape;537;p21"/>
          <p:cNvGrpSpPr/>
          <p:nvPr/>
        </p:nvGrpSpPr>
        <p:grpSpPr>
          <a:xfrm>
            <a:off x="337125" y="1880582"/>
            <a:ext cx="11517750" cy="4171853"/>
            <a:chOff x="436880" y="2103119"/>
            <a:chExt cx="11517750" cy="4171853"/>
          </a:xfrm>
        </p:grpSpPr>
        <p:sp>
          <p:nvSpPr>
            <p:cNvPr id="538" name="Google Shape;538;p21"/>
            <p:cNvSpPr txBox="1"/>
            <p:nvPr/>
          </p:nvSpPr>
          <p:spPr>
            <a:xfrm>
              <a:off x="436880" y="2824480"/>
              <a:ext cx="2722880" cy="461665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b="0" i="0" lang="fr-FR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 facteur varié </a:t>
              </a:r>
              <a:endParaRPr/>
            </a:p>
          </p:txBody>
        </p:sp>
        <p:sp>
          <p:nvSpPr>
            <p:cNvPr id="539" name="Google Shape;539;p21"/>
            <p:cNvSpPr txBox="1"/>
            <p:nvPr/>
          </p:nvSpPr>
          <p:spPr>
            <a:xfrm>
              <a:off x="436880" y="4393475"/>
              <a:ext cx="2631440" cy="830997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Calibri"/>
                <a:buNone/>
              </a:pPr>
              <a:r>
                <a:rPr b="0" i="0" lang="fr-FR" sz="24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Les  facteurs maintenus constant </a:t>
              </a:r>
              <a:endParaRPr/>
            </a:p>
          </p:txBody>
        </p:sp>
        <p:pic>
          <p:nvPicPr>
            <p:cNvPr descr="Une image contenant texte, plante d’intérieur, pot de fleurs, plante&#10;&#10;Le contenu généré par l’IA peut être incorrect." id="540" name="Google Shape;540;p21"/>
            <p:cNvPicPr preferRelativeResize="0"/>
            <p:nvPr/>
          </p:nvPicPr>
          <p:blipFill rotWithShape="1">
            <a:blip r:embed="rId4">
              <a:alphaModFix/>
            </a:blip>
            <a:srcRect b="0" l="1701" r="2325" t="2388"/>
            <a:stretch/>
          </p:blipFill>
          <p:spPr>
            <a:xfrm>
              <a:off x="5455920" y="2103119"/>
              <a:ext cx="6498710" cy="417185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41" name="Google Shape;541;p21"/>
            <p:cNvCxnSpPr>
              <a:stCxn id="538" idx="3"/>
            </p:cNvCxnSpPr>
            <p:nvPr/>
          </p:nvCxnSpPr>
          <p:spPr>
            <a:xfrm flipH="1" rot="10800000">
              <a:off x="3159760" y="2539913"/>
              <a:ext cx="2529900" cy="5154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542" name="Google Shape;542;p21"/>
            <p:cNvCxnSpPr>
              <a:stCxn id="538" idx="3"/>
            </p:cNvCxnSpPr>
            <p:nvPr/>
          </p:nvCxnSpPr>
          <p:spPr>
            <a:xfrm>
              <a:off x="3159760" y="3055313"/>
              <a:ext cx="2499300" cy="16791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543" name="Google Shape;543;p21"/>
            <p:cNvSpPr txBox="1"/>
            <p:nvPr/>
          </p:nvSpPr>
          <p:spPr>
            <a:xfrm>
              <a:off x="5648960" y="2631440"/>
              <a:ext cx="528320" cy="589280"/>
            </a:xfrm>
            <a:prstGeom prst="rect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1"/>
            <p:cNvSpPr txBox="1"/>
            <p:nvPr/>
          </p:nvSpPr>
          <p:spPr>
            <a:xfrm>
              <a:off x="5659120" y="4836160"/>
              <a:ext cx="528320" cy="589280"/>
            </a:xfrm>
            <a:prstGeom prst="rect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545" name="Google Shape;545;p21"/>
            <p:cNvCxnSpPr>
              <a:stCxn id="539" idx="3"/>
            </p:cNvCxnSpPr>
            <p:nvPr/>
          </p:nvCxnSpPr>
          <p:spPr>
            <a:xfrm flipH="1" rot="10800000">
              <a:off x="3068320" y="2946274"/>
              <a:ext cx="2560200" cy="18627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546" name="Google Shape;546;p21"/>
            <p:cNvCxnSpPr>
              <a:stCxn id="539" idx="3"/>
            </p:cNvCxnSpPr>
            <p:nvPr/>
          </p:nvCxnSpPr>
          <p:spPr>
            <a:xfrm>
              <a:off x="3068320" y="4808974"/>
              <a:ext cx="2489100" cy="311700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7030A0">
                <a:alpha val="14901"/>
              </a:srgbClr>
            </a:gs>
            <a:gs pos="74000">
              <a:srgbClr val="7030A0">
                <a:alpha val="63921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0"/>
        </a:gradFill>
      </p:bgPr>
    </p:bg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22"/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552" name="Google Shape;552;p2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E98960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4" name="Google Shape;554;p22"/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555" name="Google Shape;555;p22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22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  <a:endParaRPr/>
            </a:p>
          </p:txBody>
        </p:sp>
      </p:grpSp>
      <p:grpSp>
        <p:nvGrpSpPr>
          <p:cNvPr id="557" name="Google Shape;557;p22"/>
          <p:cNvGrpSpPr/>
          <p:nvPr/>
        </p:nvGrpSpPr>
        <p:grpSpPr>
          <a:xfrm>
            <a:off x="4431147" y="1846317"/>
            <a:ext cx="4540783" cy="2783794"/>
            <a:chOff x="1715066" y="1103461"/>
            <a:chExt cx="5717724" cy="3124203"/>
          </a:xfrm>
        </p:grpSpPr>
        <p:sp>
          <p:nvSpPr>
            <p:cNvPr id="558" name="Google Shape;558;p22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 cmpd="sng" w="9525">
              <a:solidFill>
                <a:srgbClr val="E9896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2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E9896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0" name="Google Shape;560;p22"/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 cmpd="sng" w="9525">
            <a:solidFill>
              <a:srgbClr val="E989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cap="flat" cmpd="sng" w="25400">
            <a:solidFill>
              <a:srgbClr val="E989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 cmpd="sng" w="9525">
            <a:solidFill>
              <a:srgbClr val="E989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</p:txBody>
      </p:sp>
      <p:sp>
        <p:nvSpPr>
          <p:cNvPr id="563" name="Google Shape;563;p22"/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800" u="none" cap="none" strike="noStrike">
                <a:solidFill>
                  <a:srgbClr val="E98960"/>
                </a:solidFill>
                <a:latin typeface="Arial"/>
                <a:ea typeface="Arial"/>
                <a:cs typeface="Arial"/>
                <a:sym typeface="Arial"/>
              </a:rPr>
              <a:t>Modelage de la tâche</a:t>
            </a:r>
            <a:endParaRPr/>
          </a:p>
        </p:txBody>
      </p:sp>
      <p:pic>
        <p:nvPicPr>
          <p:cNvPr id="564" name="Google Shape;56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6007" y="1567314"/>
            <a:ext cx="2687484" cy="2687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3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71" name="Google Shape;57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9209" y="92484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23"/>
          <p:cNvSpPr txBox="1"/>
          <p:nvPr/>
        </p:nvSpPr>
        <p:spPr>
          <a:xfrm>
            <a:off x="909673" y="216962"/>
            <a:ext cx="1008817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 tâche consiste à determiner les facteurs affectant la croissance des végétaux à partir des résultats expérimentaux.</a:t>
            </a:r>
            <a:endParaRPr/>
          </a:p>
        </p:txBody>
      </p:sp>
      <p:cxnSp>
        <p:nvCxnSpPr>
          <p:cNvPr id="573" name="Google Shape;573;p23"/>
          <p:cNvCxnSpPr/>
          <p:nvPr/>
        </p:nvCxnSpPr>
        <p:spPr>
          <a:xfrm>
            <a:off x="6364747" y="4196933"/>
            <a:ext cx="627888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74" name="Google Shape;574;p23"/>
          <p:cNvSpPr txBox="1"/>
          <p:nvPr/>
        </p:nvSpPr>
        <p:spPr>
          <a:xfrm>
            <a:off x="7093644" y="2858105"/>
            <a:ext cx="4695231" cy="2677656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partir de ces données je vais  réaliser ma tâche en deux étapes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1:  Déterminez </a:t>
            </a: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à partir du dispositif  ci-contre les variables de l’expérience..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2: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Décrivez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 résultats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tirez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conclusion.</a:t>
            </a:r>
            <a:endParaRPr/>
          </a:p>
        </p:txBody>
      </p:sp>
      <p:sp>
        <p:nvSpPr>
          <p:cNvPr id="575" name="Google Shape;575;p23"/>
          <p:cNvSpPr txBox="1"/>
          <p:nvPr/>
        </p:nvSpPr>
        <p:spPr>
          <a:xfrm>
            <a:off x="1315556" y="1616506"/>
            <a:ext cx="35022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Résultats expérimentaux  </a:t>
            </a:r>
            <a:endParaRPr/>
          </a:p>
        </p:txBody>
      </p:sp>
      <p:pic>
        <p:nvPicPr>
          <p:cNvPr descr="Une image contenant texte, plante d’intérieur, pot de fleurs, plante&#10;&#10;Le contenu généré par l’IA peut être incorrect." id="576" name="Google Shape;57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460" y="2389594"/>
            <a:ext cx="5614278" cy="35435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24"/>
          <p:cNvSpPr/>
          <p:nvPr/>
        </p:nvSpPr>
        <p:spPr>
          <a:xfrm>
            <a:off x="6786880" y="2143760"/>
            <a:ext cx="5151120" cy="4124960"/>
          </a:xfrm>
          <a:prstGeom prst="rect">
            <a:avLst/>
          </a:prstGeom>
          <a:solidFill>
            <a:srgbClr val="FCEAD0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24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84" name="Google Shape;58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51449" y="78260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24"/>
          <p:cNvSpPr txBox="1"/>
          <p:nvPr/>
        </p:nvSpPr>
        <p:spPr>
          <a:xfrm>
            <a:off x="1087826" y="1052716"/>
            <a:ext cx="1075873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Déterminer à partir du dispositif  ci-dessous les variables de l’expérience.</a:t>
            </a:r>
            <a:endParaRPr/>
          </a:p>
        </p:txBody>
      </p:sp>
      <p:sp>
        <p:nvSpPr>
          <p:cNvPr id="586" name="Google Shape;586;p24"/>
          <p:cNvSpPr txBox="1"/>
          <p:nvPr/>
        </p:nvSpPr>
        <p:spPr>
          <a:xfrm>
            <a:off x="904240" y="132080"/>
            <a:ext cx="617728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19D19"/>
              </a:buClr>
              <a:buSzPts val="2800"/>
              <a:buFont typeface="Calibri"/>
              <a:buNone/>
            </a:pPr>
            <a:r>
              <a:rPr b="0" i="0" lang="fr-FR" sz="2800" u="none" cap="none" strike="noStrike">
                <a:solidFill>
                  <a:srgbClr val="F19D1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87" name="Google Shape;587;p24"/>
          <p:cNvSpPr txBox="1"/>
          <p:nvPr/>
        </p:nvSpPr>
        <p:spPr>
          <a:xfrm>
            <a:off x="965906" y="229756"/>
            <a:ext cx="105758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Je réalise d’abord la première étape :</a:t>
            </a:r>
            <a:endParaRPr/>
          </a:p>
        </p:txBody>
      </p:sp>
      <p:sp>
        <p:nvSpPr>
          <p:cNvPr id="588" name="Google Shape;588;p24"/>
          <p:cNvSpPr/>
          <p:nvPr/>
        </p:nvSpPr>
        <p:spPr>
          <a:xfrm>
            <a:off x="721360" y="1107440"/>
            <a:ext cx="365760" cy="39624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pic>
        <p:nvPicPr>
          <p:cNvPr descr="Une image contenant texte, plante d’intérieur, pot de fleurs, plante&#10;&#10;Le contenu généré par l’IA peut être incorrect." id="589" name="Google Shape;589;p24"/>
          <p:cNvPicPr preferRelativeResize="0"/>
          <p:nvPr/>
        </p:nvPicPr>
        <p:blipFill rotWithShape="1">
          <a:blip r:embed="rId4">
            <a:alphaModFix/>
          </a:blip>
          <a:srcRect b="0" l="1701" r="2325" t="2388"/>
          <a:stretch/>
        </p:blipFill>
        <p:spPr>
          <a:xfrm>
            <a:off x="670560" y="2133600"/>
            <a:ext cx="5614790" cy="36044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24"/>
          <p:cNvCxnSpPr/>
          <p:nvPr/>
        </p:nvCxnSpPr>
        <p:spPr>
          <a:xfrm>
            <a:off x="6096000" y="4011561"/>
            <a:ext cx="690880" cy="0"/>
          </a:xfrm>
          <a:prstGeom prst="straightConnector1">
            <a:avLst/>
          </a:prstGeom>
          <a:noFill/>
          <a:ln cap="flat" cmpd="sng" w="5715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591" name="Google Shape;591;p24"/>
          <p:cNvSpPr txBox="1"/>
          <p:nvPr/>
        </p:nvSpPr>
        <p:spPr>
          <a:xfrm>
            <a:off x="7457440" y="2407920"/>
            <a:ext cx="37795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variable indépendante: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</a:t>
            </a:r>
            <a:endParaRPr/>
          </a:p>
        </p:txBody>
      </p:sp>
      <p:sp>
        <p:nvSpPr>
          <p:cNvPr id="592" name="Google Shape;592;p24"/>
          <p:cNvSpPr txBox="1"/>
          <p:nvPr/>
        </p:nvSpPr>
        <p:spPr>
          <a:xfrm>
            <a:off x="7508240" y="3423920"/>
            <a:ext cx="377952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variable dépendante: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</a:t>
            </a:r>
            <a:endParaRPr/>
          </a:p>
        </p:txBody>
      </p:sp>
      <p:sp>
        <p:nvSpPr>
          <p:cNvPr id="593" name="Google Shape;593;p24"/>
          <p:cNvSpPr txBox="1"/>
          <p:nvPr/>
        </p:nvSpPr>
        <p:spPr>
          <a:xfrm>
            <a:off x="7426960" y="4531360"/>
            <a:ext cx="50190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variables  contrôlées: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…………………………………………………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…………………………………................</a:t>
            </a:r>
            <a:endParaRPr/>
          </a:p>
        </p:txBody>
      </p:sp>
      <p:sp>
        <p:nvSpPr>
          <p:cNvPr id="594" name="Google Shape;594;p24"/>
          <p:cNvSpPr txBox="1"/>
          <p:nvPr/>
        </p:nvSpPr>
        <p:spPr>
          <a:xfrm>
            <a:off x="7508240" y="2701668"/>
            <a:ext cx="40538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présence ou absence de l’eau</a:t>
            </a:r>
            <a:endParaRPr/>
          </a:p>
        </p:txBody>
      </p:sp>
      <p:sp>
        <p:nvSpPr>
          <p:cNvPr id="595" name="Google Shape;595;p24"/>
          <p:cNvSpPr txBox="1"/>
          <p:nvPr/>
        </p:nvSpPr>
        <p:spPr>
          <a:xfrm>
            <a:off x="7589520" y="3721241"/>
            <a:ext cx="40538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taille de la plantule</a:t>
            </a:r>
            <a:endParaRPr/>
          </a:p>
        </p:txBody>
      </p:sp>
      <p:sp>
        <p:nvSpPr>
          <p:cNvPr id="596" name="Google Shape;596;p24"/>
          <p:cNvSpPr txBox="1"/>
          <p:nvPr/>
        </p:nvSpPr>
        <p:spPr>
          <a:xfrm>
            <a:off x="7589520" y="4812285"/>
            <a:ext cx="4104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air ; sol ; température</a:t>
            </a:r>
            <a:r>
              <a:rPr lang="fr-FR" sz="2400">
                <a:solidFill>
                  <a:srgbClr val="FF0000"/>
                </a:solidFill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5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3" name="Google Shape;60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09209" y="92484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25"/>
          <p:cNvSpPr txBox="1"/>
          <p:nvPr/>
        </p:nvSpPr>
        <p:spPr>
          <a:xfrm>
            <a:off x="965906" y="229756"/>
            <a:ext cx="105758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Puis je réalise la deuxième étape: </a:t>
            </a:r>
            <a:endParaRPr/>
          </a:p>
        </p:txBody>
      </p:sp>
      <p:sp>
        <p:nvSpPr>
          <p:cNvPr id="605" name="Google Shape;605;p25"/>
          <p:cNvSpPr txBox="1"/>
          <p:nvPr/>
        </p:nvSpPr>
        <p:spPr>
          <a:xfrm>
            <a:off x="1005840" y="118185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Décrivez les  résultats et tirez une conclusion.</a:t>
            </a:r>
            <a:endParaRPr/>
          </a:p>
        </p:txBody>
      </p:sp>
      <p:sp>
        <p:nvSpPr>
          <p:cNvPr id="606" name="Google Shape;606;p25"/>
          <p:cNvSpPr/>
          <p:nvPr/>
        </p:nvSpPr>
        <p:spPr>
          <a:xfrm>
            <a:off x="711200" y="1239520"/>
            <a:ext cx="365760" cy="39624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607" name="Google Shape;607;p25"/>
          <p:cNvSpPr txBox="1"/>
          <p:nvPr/>
        </p:nvSpPr>
        <p:spPr>
          <a:xfrm>
            <a:off x="894080" y="1678281"/>
            <a:ext cx="821190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Je décris le résultat obtenu à la fin de l’expérience :</a:t>
            </a:r>
            <a:endParaRPr/>
          </a:p>
        </p:txBody>
      </p:sp>
      <p:sp>
        <p:nvSpPr>
          <p:cNvPr id="608" name="Google Shape;608;p25"/>
          <p:cNvSpPr txBox="1"/>
          <p:nvPr/>
        </p:nvSpPr>
        <p:spPr>
          <a:xfrm>
            <a:off x="528320" y="3163684"/>
            <a:ext cx="51308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 ..............................................................................................</a:t>
            </a:r>
            <a:endParaRPr/>
          </a:p>
        </p:txBody>
      </p:sp>
      <p:sp>
        <p:nvSpPr>
          <p:cNvPr id="609" name="Google Shape;609;p25"/>
          <p:cNvSpPr txBox="1"/>
          <p:nvPr/>
        </p:nvSpPr>
        <p:spPr>
          <a:xfrm>
            <a:off x="528320" y="3794328"/>
            <a:ext cx="55676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taille de la plantule qui n’a pas  reçu de l’eau n’a  pas changé.</a:t>
            </a:r>
            <a:endParaRPr/>
          </a:p>
        </p:txBody>
      </p:sp>
      <p:sp>
        <p:nvSpPr>
          <p:cNvPr id="610" name="Google Shape;610;p25"/>
          <p:cNvSpPr txBox="1"/>
          <p:nvPr/>
        </p:nvSpPr>
        <p:spPr>
          <a:xfrm>
            <a:off x="528320" y="3036589"/>
            <a:ext cx="556768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taille de la plantule qui a reçu de l’eau a augmenté.</a:t>
            </a:r>
            <a:endParaRPr/>
          </a:p>
        </p:txBody>
      </p:sp>
      <p:pic>
        <p:nvPicPr>
          <p:cNvPr descr="Une image contenant texte, plante d’intérieur, pot de fleurs, plante&#10;&#10;Le contenu généré par l’IA peut être incorrect." id="611" name="Google Shape;611;p25"/>
          <p:cNvPicPr preferRelativeResize="0"/>
          <p:nvPr/>
        </p:nvPicPr>
        <p:blipFill rotWithShape="1">
          <a:blip r:embed="rId4">
            <a:alphaModFix/>
          </a:blip>
          <a:srcRect b="0" l="1701" r="2325" t="2388"/>
          <a:stretch/>
        </p:blipFill>
        <p:spPr>
          <a:xfrm>
            <a:off x="6189570" y="2439055"/>
            <a:ext cx="5697631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6"/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M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8" name="Google Shape;61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41289" y="772448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6"/>
          <p:cNvSpPr txBox="1"/>
          <p:nvPr/>
        </p:nvSpPr>
        <p:spPr>
          <a:xfrm>
            <a:off x="965906" y="229756"/>
            <a:ext cx="105758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Je continue par réaliser la deuxième étape. </a:t>
            </a:r>
            <a:endParaRPr/>
          </a:p>
        </p:txBody>
      </p:sp>
      <p:sp>
        <p:nvSpPr>
          <p:cNvPr id="620" name="Google Shape;620;p26"/>
          <p:cNvSpPr txBox="1"/>
          <p:nvPr/>
        </p:nvSpPr>
        <p:spPr>
          <a:xfrm>
            <a:off x="772160" y="2630899"/>
            <a:ext cx="91338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« si on ajoute de l’eau à une plantule alors </a:t>
            </a:r>
            <a:r>
              <a:rPr lang="fr-FR" sz="24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sa taille augmente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».</a:t>
            </a:r>
            <a:endParaRPr/>
          </a:p>
        </p:txBody>
      </p:sp>
      <p:sp>
        <p:nvSpPr>
          <p:cNvPr id="621" name="Google Shape;621;p26"/>
          <p:cNvSpPr txBox="1"/>
          <p:nvPr/>
        </p:nvSpPr>
        <p:spPr>
          <a:xfrm>
            <a:off x="558800" y="2099285"/>
            <a:ext cx="8818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À partir de l’hypothèse j’identifie le </a:t>
            </a:r>
            <a:r>
              <a:rPr lang="fr-FR" sz="24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résultat attendu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</p:txBody>
      </p:sp>
      <p:sp>
        <p:nvSpPr>
          <p:cNvPr id="622" name="Google Shape;622;p26"/>
          <p:cNvSpPr txBox="1"/>
          <p:nvPr/>
        </p:nvSpPr>
        <p:spPr>
          <a:xfrm>
            <a:off x="558800" y="3389605"/>
            <a:ext cx="10363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Je compare le résultat obtenu avec le résultat attendu et je valide l’hypothèse:</a:t>
            </a:r>
            <a:endParaRPr/>
          </a:p>
        </p:txBody>
      </p:sp>
      <p:sp>
        <p:nvSpPr>
          <p:cNvPr id="623" name="Google Shape;623;p26"/>
          <p:cNvSpPr txBox="1"/>
          <p:nvPr/>
        </p:nvSpPr>
        <p:spPr>
          <a:xfrm>
            <a:off x="548640" y="4720565"/>
            <a:ext cx="6350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Je tire une conclusion:</a:t>
            </a:r>
            <a:endParaRPr/>
          </a:p>
        </p:txBody>
      </p:sp>
      <p:sp>
        <p:nvSpPr>
          <p:cNvPr id="624" name="Google Shape;624;p26"/>
          <p:cNvSpPr txBox="1"/>
          <p:nvPr/>
        </p:nvSpPr>
        <p:spPr>
          <a:xfrm>
            <a:off x="1005840" y="118185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Décrivez les  résultats et tirez une conclusion.</a:t>
            </a:r>
            <a:endParaRPr/>
          </a:p>
        </p:txBody>
      </p:sp>
      <p:sp>
        <p:nvSpPr>
          <p:cNvPr id="625" name="Google Shape;625;p26"/>
          <p:cNvSpPr/>
          <p:nvPr/>
        </p:nvSpPr>
        <p:spPr>
          <a:xfrm>
            <a:off x="711200" y="1239520"/>
            <a:ext cx="365760" cy="396240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626" name="Google Shape;626;p26"/>
          <p:cNvSpPr txBox="1"/>
          <p:nvPr/>
        </p:nvSpPr>
        <p:spPr>
          <a:xfrm>
            <a:off x="782320" y="3975760"/>
            <a:ext cx="101396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.....................................................................................................................................................................</a:t>
            </a:r>
            <a:endParaRPr/>
          </a:p>
        </p:txBody>
      </p:sp>
      <p:sp>
        <p:nvSpPr>
          <p:cNvPr id="627" name="Google Shape;627;p26"/>
          <p:cNvSpPr txBox="1"/>
          <p:nvPr/>
        </p:nvSpPr>
        <p:spPr>
          <a:xfrm>
            <a:off x="1005840" y="5208245"/>
            <a:ext cx="10088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conclusion: ...................................................................................................</a:t>
            </a:r>
            <a:endParaRPr/>
          </a:p>
        </p:txBody>
      </p:sp>
      <p:sp>
        <p:nvSpPr>
          <p:cNvPr id="628" name="Google Shape;628;p26"/>
          <p:cNvSpPr txBox="1"/>
          <p:nvPr/>
        </p:nvSpPr>
        <p:spPr>
          <a:xfrm>
            <a:off x="2504793" y="5066539"/>
            <a:ext cx="74980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L’eau est un facteur qui affecte la croissance des végétaux</a:t>
            </a:r>
            <a:endParaRPr/>
          </a:p>
        </p:txBody>
      </p:sp>
      <p:sp>
        <p:nvSpPr>
          <p:cNvPr id="629" name="Google Shape;629;p26"/>
          <p:cNvSpPr txBox="1"/>
          <p:nvPr/>
        </p:nvSpPr>
        <p:spPr>
          <a:xfrm>
            <a:off x="883920" y="3839774"/>
            <a:ext cx="980374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Les résultats obtenus sont les mêmes que les résultats obtenus. L’hypothèse est donc validée.</a:t>
            </a:r>
            <a:endParaRPr/>
          </a:p>
        </p:txBody>
      </p:sp>
      <p:sp>
        <p:nvSpPr>
          <p:cNvPr id="630" name="Google Shape;630;p26"/>
          <p:cNvSpPr/>
          <p:nvPr/>
        </p:nvSpPr>
        <p:spPr>
          <a:xfrm>
            <a:off x="7005320" y="2495524"/>
            <a:ext cx="388538" cy="229883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7"/>
          <p:cNvSpPr txBox="1"/>
          <p:nvPr/>
        </p:nvSpPr>
        <p:spPr>
          <a:xfrm>
            <a:off x="524116" y="1060504"/>
            <a:ext cx="1100152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Afin de déterminer les facteurs affectant la croissance des végétaux , je réalise une tâche en deux étapes : </a:t>
            </a:r>
            <a:endParaRPr/>
          </a:p>
        </p:txBody>
      </p:sp>
      <p:sp>
        <p:nvSpPr>
          <p:cNvPr id="636" name="Google Shape;636;p27"/>
          <p:cNvSpPr txBox="1"/>
          <p:nvPr/>
        </p:nvSpPr>
        <p:spPr>
          <a:xfrm>
            <a:off x="1016706" y="308743"/>
            <a:ext cx="1057585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Récapitulons ! </a:t>
            </a:r>
            <a:endParaRPr/>
          </a:p>
        </p:txBody>
      </p:sp>
      <p:sp>
        <p:nvSpPr>
          <p:cNvPr id="637" name="Google Shape;637;p27"/>
          <p:cNvSpPr txBox="1"/>
          <p:nvPr/>
        </p:nvSpPr>
        <p:spPr>
          <a:xfrm>
            <a:off x="529026" y="2139836"/>
            <a:ext cx="1057459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1. Déterminer à partir d’un dispositif  expérimental les variables de l’expérience.</a:t>
            </a:r>
            <a:endParaRPr/>
          </a:p>
        </p:txBody>
      </p:sp>
      <p:sp>
        <p:nvSpPr>
          <p:cNvPr id="638" name="Google Shape;638;p27"/>
          <p:cNvSpPr txBox="1"/>
          <p:nvPr/>
        </p:nvSpPr>
        <p:spPr>
          <a:xfrm>
            <a:off x="457200" y="3904734"/>
            <a:ext cx="1057459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2.Décrire les  résultats et tirez une conclusion.</a:t>
            </a:r>
            <a:endParaRPr/>
          </a:p>
        </p:txBody>
      </p:sp>
      <p:sp>
        <p:nvSpPr>
          <p:cNvPr id="639" name="Google Shape;639;p27"/>
          <p:cNvSpPr txBox="1"/>
          <p:nvPr/>
        </p:nvSpPr>
        <p:spPr>
          <a:xfrm>
            <a:off x="1747520" y="4366399"/>
            <a:ext cx="84734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Je décris le résultat obtenu à la fin de l’expérience. </a:t>
            </a:r>
            <a:endParaRPr/>
          </a:p>
        </p:txBody>
      </p:sp>
      <p:sp>
        <p:nvSpPr>
          <p:cNvPr id="640" name="Google Shape;640;p27"/>
          <p:cNvSpPr txBox="1"/>
          <p:nvPr/>
        </p:nvSpPr>
        <p:spPr>
          <a:xfrm>
            <a:off x="1747520" y="4813439"/>
            <a:ext cx="75488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J’identifie le résultat attendu à partir de l’hypothèse.</a:t>
            </a:r>
            <a:endParaRPr/>
          </a:p>
        </p:txBody>
      </p:sp>
      <p:sp>
        <p:nvSpPr>
          <p:cNvPr id="641" name="Google Shape;641;p27"/>
          <p:cNvSpPr txBox="1"/>
          <p:nvPr/>
        </p:nvSpPr>
        <p:spPr>
          <a:xfrm>
            <a:off x="1727200" y="5270639"/>
            <a:ext cx="82194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Je compare le résultat obtenu avec le résultat attendu. </a:t>
            </a:r>
            <a:endParaRPr/>
          </a:p>
        </p:txBody>
      </p:sp>
      <p:sp>
        <p:nvSpPr>
          <p:cNvPr id="642" name="Google Shape;642;p27"/>
          <p:cNvSpPr txBox="1"/>
          <p:nvPr/>
        </p:nvSpPr>
        <p:spPr>
          <a:xfrm>
            <a:off x="1757680" y="5758319"/>
            <a:ext cx="74676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Je tire une conclusion.</a:t>
            </a:r>
            <a:endParaRPr/>
          </a:p>
        </p:txBody>
      </p:sp>
      <p:sp>
        <p:nvSpPr>
          <p:cNvPr id="643" name="Google Shape;643;p27"/>
          <p:cNvSpPr txBox="1"/>
          <p:nvPr/>
        </p:nvSpPr>
        <p:spPr>
          <a:xfrm>
            <a:off x="1727200" y="2715212"/>
            <a:ext cx="37795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variable indépendante.</a:t>
            </a:r>
            <a:endParaRPr/>
          </a:p>
        </p:txBody>
      </p:sp>
      <p:sp>
        <p:nvSpPr>
          <p:cNvPr id="644" name="Google Shape;644;p27"/>
          <p:cNvSpPr txBox="1"/>
          <p:nvPr/>
        </p:nvSpPr>
        <p:spPr>
          <a:xfrm>
            <a:off x="1727200" y="3083749"/>
            <a:ext cx="377952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variable dépendante.</a:t>
            </a:r>
            <a:endParaRPr/>
          </a:p>
        </p:txBody>
      </p:sp>
      <p:sp>
        <p:nvSpPr>
          <p:cNvPr id="645" name="Google Shape;645;p27"/>
          <p:cNvSpPr txBox="1"/>
          <p:nvPr/>
        </p:nvSpPr>
        <p:spPr>
          <a:xfrm>
            <a:off x="1727200" y="3439021"/>
            <a:ext cx="52733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▪"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variables  contrôlées.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0" name="Google Shape;650;p28"/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651" name="Google Shape;651;p2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7030A0"/>
            </a:solidFill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2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rgbClr val="7030A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53" name="Google Shape;653;p28"/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654" name="Google Shape;654;p28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  <a:endParaRPr/>
            </a:p>
          </p:txBody>
        </p:sp>
      </p:grpSp>
      <p:grpSp>
        <p:nvGrpSpPr>
          <p:cNvPr id="656" name="Google Shape;656;p28"/>
          <p:cNvGrpSpPr/>
          <p:nvPr/>
        </p:nvGrpSpPr>
        <p:grpSpPr>
          <a:xfrm>
            <a:off x="5121269" y="1748078"/>
            <a:ext cx="4540783" cy="2783794"/>
            <a:chOff x="1715066" y="1103461"/>
            <a:chExt cx="5717724" cy="3124203"/>
          </a:xfrm>
        </p:grpSpPr>
        <p:sp>
          <p:nvSpPr>
            <p:cNvPr id="657" name="Google Shape;657;p2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8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7030A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9" name="Google Shape;659;p28"/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 cmpd="sng" w="952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8"/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cap="flat" cmpd="sng" w="254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8"/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 cmpd="sng" w="952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PGC</a:t>
            </a:r>
            <a:endParaRPr/>
          </a:p>
        </p:txBody>
      </p:sp>
      <p:sp>
        <p:nvSpPr>
          <p:cNvPr id="662" name="Google Shape;662;p28"/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Pratique guidée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collective </a:t>
            </a:r>
            <a:endParaRPr b="1" sz="4000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3" name="Google Shape;663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3565" y="1694883"/>
            <a:ext cx="3060936" cy="3060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29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9" name="Google Shape;669;p29"/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0" name="Google Shape;670;p29"/>
          <p:cNvSpPr txBox="1"/>
          <p:nvPr/>
        </p:nvSpPr>
        <p:spPr>
          <a:xfrm>
            <a:off x="1450571" y="2433143"/>
            <a:ext cx="590768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L’expérience ci-contre vise à vérifier si l’eau est nécessaire à la croissance des plantes. </a:t>
            </a:r>
            <a:endParaRPr/>
          </a:p>
        </p:txBody>
      </p:sp>
      <p:pic>
        <p:nvPicPr>
          <p:cNvPr descr="Une image contenant texte, nourriture&#10;&#10;Le contenu généré par l’IA peut être incorrect." id="671" name="Google Shape;67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58260" y="1854261"/>
            <a:ext cx="3299580" cy="4566546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29"/>
          <p:cNvSpPr/>
          <p:nvPr/>
        </p:nvSpPr>
        <p:spPr>
          <a:xfrm>
            <a:off x="1150294" y="1275379"/>
            <a:ext cx="8347667" cy="57888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rgbClr val="0852A4"/>
                </a:solidFill>
                <a:latin typeface="Calibri"/>
                <a:ea typeface="Calibri"/>
                <a:cs typeface="Calibri"/>
                <a:sym typeface="Calibri"/>
              </a:rPr>
              <a:t>1. Relevez</a:t>
            </a:r>
            <a:r>
              <a:rPr lang="fr-FR" sz="2800">
                <a:solidFill>
                  <a:srgbClr val="0852A4"/>
                </a:solidFill>
                <a:latin typeface="Calibri"/>
                <a:ea typeface="Calibri"/>
                <a:cs typeface="Calibri"/>
                <a:sym typeface="Calibri"/>
              </a:rPr>
              <a:t> l’erreur dans l’expérience ci-dessous:</a:t>
            </a:r>
            <a:endParaRPr/>
          </a:p>
        </p:txBody>
      </p:sp>
      <p:sp>
        <p:nvSpPr>
          <p:cNvPr id="673" name="Google Shape;673;p29"/>
          <p:cNvSpPr txBox="1"/>
          <p:nvPr/>
        </p:nvSpPr>
        <p:spPr>
          <a:xfrm>
            <a:off x="844812" y="278333"/>
            <a:ext cx="981302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Nous allons maintenant vérifier si vous avez compris comment  tirer une conclusion à partir des résultats expérimentaux concernant les facteurs affectant la croissance des végétaux.</a:t>
            </a:r>
            <a:endParaRPr b="1" sz="2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674" name="Google Shape;67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6746" y="831139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0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0" name="Google Shape;680;p30"/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1" name="Google Shape;68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4808" y="818910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30"/>
          <p:cNvSpPr txBox="1"/>
          <p:nvPr/>
        </p:nvSpPr>
        <p:spPr>
          <a:xfrm>
            <a:off x="855956" y="181387"/>
            <a:ext cx="9813028" cy="80349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1" i="0" lang="fr-FR" sz="24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oici la réponse.  Toutes les variables contrôlées doivent êtres maintenues constantes.</a:t>
            </a:r>
            <a:endParaRPr/>
          </a:p>
        </p:txBody>
      </p:sp>
      <p:grpSp>
        <p:nvGrpSpPr>
          <p:cNvPr id="683" name="Google Shape;683;p30"/>
          <p:cNvGrpSpPr/>
          <p:nvPr/>
        </p:nvGrpSpPr>
        <p:grpSpPr>
          <a:xfrm>
            <a:off x="7497550" y="2064793"/>
            <a:ext cx="2885313" cy="4136975"/>
            <a:chOff x="6484500" y="2092960"/>
            <a:chExt cx="3255005" cy="4504855"/>
          </a:xfrm>
        </p:grpSpPr>
        <p:pic>
          <p:nvPicPr>
            <p:cNvPr descr="Une image contenant texte, nourriture&#10;&#10;Le contenu généré par l’IA peut être incorrect." id="684" name="Google Shape;684;p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484500" y="2092960"/>
              <a:ext cx="3255005" cy="4504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5" name="Google Shape;685;p30"/>
            <p:cNvSpPr/>
            <p:nvPr/>
          </p:nvSpPr>
          <p:spPr>
            <a:xfrm>
              <a:off x="6756400" y="5638800"/>
              <a:ext cx="497840" cy="24384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6" name="Google Shape;686;p30"/>
          <p:cNvSpPr/>
          <p:nvPr/>
        </p:nvSpPr>
        <p:spPr>
          <a:xfrm>
            <a:off x="1114446" y="1485911"/>
            <a:ext cx="9963107" cy="578882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Calibri"/>
              <a:buNone/>
            </a:pPr>
            <a:r>
              <a:rPr b="1" lang="fr-FR" sz="2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L’erreur : La température a été variée dans cette expérience.</a:t>
            </a:r>
            <a:endParaRPr b="1" i="0" sz="28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0"/>
          <p:cNvSpPr txBox="1"/>
          <p:nvPr/>
        </p:nvSpPr>
        <p:spPr>
          <a:xfrm>
            <a:off x="1263446" y="3147843"/>
            <a:ext cx="541044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Notre expérience vise à vérifier si l’eau est nécessaire à la croissance des plantes. 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31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693" name="Google Shape;693;p31"/>
          <p:cNvGrpSpPr/>
          <p:nvPr/>
        </p:nvGrpSpPr>
        <p:grpSpPr>
          <a:xfrm>
            <a:off x="7423056" y="1633319"/>
            <a:ext cx="2990944" cy="4587533"/>
            <a:chOff x="2312576" y="1704439"/>
            <a:chExt cx="2990944" cy="4587533"/>
          </a:xfrm>
        </p:grpSpPr>
        <p:pic>
          <p:nvPicPr>
            <p:cNvPr descr="Une image contenant texte, nourriture, légume&#10;&#10;Le contenu généré par l’IA peut être incorrect." id="694" name="Google Shape;694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12576" y="1704439"/>
              <a:ext cx="2990944" cy="45875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5" name="Google Shape;695;p31"/>
            <p:cNvSpPr/>
            <p:nvPr/>
          </p:nvSpPr>
          <p:spPr>
            <a:xfrm rot="-5400000">
              <a:off x="3086102" y="3893818"/>
              <a:ext cx="1833880" cy="1564643"/>
            </a:xfrm>
            <a:prstGeom prst="homePlate">
              <a:avLst>
                <a:gd fmla="val 5000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96" name="Google Shape;696;p31"/>
            <p:cNvCxnSpPr/>
            <p:nvPr/>
          </p:nvCxnSpPr>
          <p:spPr>
            <a:xfrm flipH="1" rot="10800000">
              <a:off x="2641600" y="4897120"/>
              <a:ext cx="609600" cy="19304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697" name="Google Shape;697;p31"/>
            <p:cNvCxnSpPr/>
            <p:nvPr/>
          </p:nvCxnSpPr>
          <p:spPr>
            <a:xfrm>
              <a:off x="2590800" y="4897120"/>
              <a:ext cx="599440" cy="17272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698" name="Google Shape;698;p31"/>
          <p:cNvSpPr txBox="1"/>
          <p:nvPr/>
        </p:nvSpPr>
        <p:spPr>
          <a:xfrm>
            <a:off x="1055656" y="2044005"/>
            <a:ext cx="6564343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2. Déterminez </a:t>
            </a: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 facteur qu’on peut vérifier son influence  sur la croissance d’un  végétal par l’expérience ci-contre:</a:t>
            </a:r>
            <a:endParaRPr/>
          </a:p>
        </p:txBody>
      </p:sp>
      <p:sp>
        <p:nvSpPr>
          <p:cNvPr id="699" name="Google Shape;699;p31"/>
          <p:cNvSpPr txBox="1"/>
          <p:nvPr/>
        </p:nvSpPr>
        <p:spPr>
          <a:xfrm>
            <a:off x="1055656" y="210631"/>
            <a:ext cx="865183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Calibri"/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Voici une autre question.</a:t>
            </a:r>
            <a:endParaRPr b="1" i="0" sz="24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ever la main - Icônes mains et gestes gratuites" id="700" name="Google Shape;700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6746" y="831139"/>
            <a:ext cx="702642" cy="702642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31"/>
          <p:cNvSpPr txBox="1"/>
          <p:nvPr/>
        </p:nvSpPr>
        <p:spPr>
          <a:xfrm>
            <a:off x="1055656" y="645863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Levez la main pour répondre.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2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7" name="Google Shape;707;p32"/>
          <p:cNvSpPr txBox="1"/>
          <p:nvPr/>
        </p:nvSpPr>
        <p:spPr>
          <a:xfrm>
            <a:off x="804172" y="329133"/>
            <a:ext cx="981302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L’air est le seul facteur qu'on a varié dans cette expérience. On peut donc déterminer son influence sur la croissance de la plante par cette expérience.</a:t>
            </a:r>
            <a:endParaRPr/>
          </a:p>
        </p:txBody>
      </p:sp>
      <p:grpSp>
        <p:nvGrpSpPr>
          <p:cNvPr id="708" name="Google Shape;708;p32"/>
          <p:cNvGrpSpPr/>
          <p:nvPr/>
        </p:nvGrpSpPr>
        <p:grpSpPr>
          <a:xfrm>
            <a:off x="7423056" y="1635833"/>
            <a:ext cx="2989305" cy="4585019"/>
            <a:chOff x="2312576" y="1706953"/>
            <a:chExt cx="2989305" cy="4585019"/>
          </a:xfrm>
        </p:grpSpPr>
        <p:pic>
          <p:nvPicPr>
            <p:cNvPr descr="Une image contenant texte, nourriture, légume&#10;&#10;Le contenu généré par l’IA peut être incorrect." id="709" name="Google Shape;709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12576" y="1706953"/>
              <a:ext cx="2989305" cy="45850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0" name="Google Shape;710;p32"/>
            <p:cNvSpPr/>
            <p:nvPr/>
          </p:nvSpPr>
          <p:spPr>
            <a:xfrm rot="-5400000">
              <a:off x="3086102" y="3893818"/>
              <a:ext cx="1833880" cy="1564643"/>
            </a:xfrm>
            <a:prstGeom prst="homePlate">
              <a:avLst>
                <a:gd fmla="val 5000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11" name="Google Shape;711;p32"/>
            <p:cNvCxnSpPr/>
            <p:nvPr/>
          </p:nvCxnSpPr>
          <p:spPr>
            <a:xfrm flipH="1" rot="10800000">
              <a:off x="2641600" y="4897120"/>
              <a:ext cx="609600" cy="19304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12" name="Google Shape;712;p32"/>
            <p:cNvCxnSpPr/>
            <p:nvPr/>
          </p:nvCxnSpPr>
          <p:spPr>
            <a:xfrm>
              <a:off x="2590800" y="4897120"/>
              <a:ext cx="599440" cy="17272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13" name="Google Shape;713;p32"/>
          <p:cNvSpPr txBox="1"/>
          <p:nvPr/>
        </p:nvSpPr>
        <p:spPr>
          <a:xfrm>
            <a:off x="1149256" y="2480535"/>
            <a:ext cx="5984240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facteur qu’on peut vérifier son influence  sur la croissance d’un  végétal par l’expérience ci-contre est :</a:t>
            </a: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fr-F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l’air</a:t>
            </a:r>
            <a:r>
              <a:rPr lang="fr-FR" sz="2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714" name="Google Shape;71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84808" y="818910"/>
            <a:ext cx="583170" cy="583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3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0" name="Google Shape;720;p33"/>
          <p:cNvSpPr txBox="1"/>
          <p:nvPr/>
        </p:nvSpPr>
        <p:spPr>
          <a:xfrm>
            <a:off x="854972" y="247853"/>
            <a:ext cx="971142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Répondez à la question suivante. </a:t>
            </a:r>
            <a:endParaRPr/>
          </a:p>
        </p:txBody>
      </p:sp>
      <p:sp>
        <p:nvSpPr>
          <p:cNvPr id="721" name="Google Shape;721;p33"/>
          <p:cNvSpPr txBox="1"/>
          <p:nvPr/>
        </p:nvSpPr>
        <p:spPr>
          <a:xfrm>
            <a:off x="834652" y="908253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2" name="Google Shape;722;p33"/>
          <p:cNvGrpSpPr/>
          <p:nvPr/>
        </p:nvGrpSpPr>
        <p:grpSpPr>
          <a:xfrm>
            <a:off x="8418736" y="1694279"/>
            <a:ext cx="2990944" cy="4587533"/>
            <a:chOff x="2312576" y="1704439"/>
            <a:chExt cx="2990944" cy="4587533"/>
          </a:xfrm>
        </p:grpSpPr>
        <p:pic>
          <p:nvPicPr>
            <p:cNvPr descr="Une image contenant texte, nourriture, légume&#10;&#10;Le contenu généré par l’IA peut être incorrect." id="723" name="Google Shape;723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12576" y="1704439"/>
              <a:ext cx="2990944" cy="45875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4" name="Google Shape;724;p33"/>
            <p:cNvSpPr/>
            <p:nvPr/>
          </p:nvSpPr>
          <p:spPr>
            <a:xfrm rot="-5400000">
              <a:off x="3086102" y="3893818"/>
              <a:ext cx="1833880" cy="1564643"/>
            </a:xfrm>
            <a:prstGeom prst="homePlate">
              <a:avLst>
                <a:gd fmla="val 5000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25" name="Google Shape;725;p33"/>
            <p:cNvCxnSpPr/>
            <p:nvPr/>
          </p:nvCxnSpPr>
          <p:spPr>
            <a:xfrm flipH="1" rot="10800000">
              <a:off x="2641600" y="4897120"/>
              <a:ext cx="609600" cy="19304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26" name="Google Shape;726;p33"/>
            <p:cNvCxnSpPr/>
            <p:nvPr/>
          </p:nvCxnSpPr>
          <p:spPr>
            <a:xfrm>
              <a:off x="2590800" y="4897120"/>
              <a:ext cx="599440" cy="17272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27" name="Google Shape;727;p33"/>
          <p:cNvSpPr txBox="1"/>
          <p:nvPr/>
        </p:nvSpPr>
        <p:spPr>
          <a:xfrm>
            <a:off x="538484" y="1968418"/>
            <a:ext cx="755772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3. Déterminez</a:t>
            </a: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les variables de cette expérience:</a:t>
            </a:r>
            <a:endParaRPr/>
          </a:p>
        </p:txBody>
      </p:sp>
      <p:sp>
        <p:nvSpPr>
          <p:cNvPr id="728" name="Google Shape;728;p33"/>
          <p:cNvSpPr txBox="1"/>
          <p:nvPr/>
        </p:nvSpPr>
        <p:spPr>
          <a:xfrm>
            <a:off x="538484" y="3083580"/>
            <a:ext cx="7640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indépendante :…………………………….….. </a:t>
            </a:r>
            <a:endParaRPr/>
          </a:p>
        </p:txBody>
      </p:sp>
      <p:sp>
        <p:nvSpPr>
          <p:cNvPr id="729" name="Google Shape;729;p33"/>
          <p:cNvSpPr txBox="1"/>
          <p:nvPr/>
        </p:nvSpPr>
        <p:spPr>
          <a:xfrm>
            <a:off x="538484" y="3672860"/>
            <a:ext cx="75751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dépendante : …………………………….……..</a:t>
            </a:r>
            <a:endParaRPr/>
          </a:p>
        </p:txBody>
      </p:sp>
      <p:sp>
        <p:nvSpPr>
          <p:cNvPr id="730" name="Google Shape;730;p33"/>
          <p:cNvSpPr txBox="1"/>
          <p:nvPr/>
        </p:nvSpPr>
        <p:spPr>
          <a:xfrm>
            <a:off x="538484" y="4363740"/>
            <a:ext cx="74555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Variables contrôlées: ………………………………………</a:t>
            </a:r>
            <a:endParaRPr/>
          </a:p>
        </p:txBody>
      </p:sp>
      <p:pic>
        <p:nvPicPr>
          <p:cNvPr descr="Lever la main - Icônes mains et gestes gratuites" id="731" name="Google Shape;73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6746" y="831139"/>
            <a:ext cx="702642" cy="7026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70C0"/>
        </a:solidFill>
      </p:bgPr>
    </p:bg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34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37" name="Google Shape;737;p34"/>
          <p:cNvSpPr txBox="1"/>
          <p:nvPr/>
        </p:nvSpPr>
        <p:spPr>
          <a:xfrm>
            <a:off x="875292" y="207213"/>
            <a:ext cx="9081508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Voici la correction, vérifiez vos réponses.</a:t>
            </a:r>
            <a:endParaRPr/>
          </a:p>
        </p:txBody>
      </p:sp>
      <p:sp>
        <p:nvSpPr>
          <p:cNvPr id="738" name="Google Shape;738;p34"/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t/>
            </a:r>
            <a:endParaRPr b="0" i="1" sz="1600" u="none" cap="none" strike="noStrike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39" name="Google Shape;73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4808" y="818910"/>
            <a:ext cx="583170" cy="5831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0" name="Google Shape;740;p34"/>
          <p:cNvGrpSpPr/>
          <p:nvPr/>
        </p:nvGrpSpPr>
        <p:grpSpPr>
          <a:xfrm>
            <a:off x="8764176" y="1866999"/>
            <a:ext cx="2990944" cy="4587533"/>
            <a:chOff x="2312576" y="1704439"/>
            <a:chExt cx="2990944" cy="4587533"/>
          </a:xfrm>
        </p:grpSpPr>
        <p:pic>
          <p:nvPicPr>
            <p:cNvPr descr="Une image contenant texte, nourriture, légume&#10;&#10;Le contenu généré par l’IA peut être incorrect." id="741" name="Google Shape;741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12576" y="1704439"/>
              <a:ext cx="2990944" cy="458753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2" name="Google Shape;742;p34"/>
            <p:cNvSpPr/>
            <p:nvPr/>
          </p:nvSpPr>
          <p:spPr>
            <a:xfrm rot="-5400000">
              <a:off x="3086102" y="3893818"/>
              <a:ext cx="1833880" cy="1564643"/>
            </a:xfrm>
            <a:prstGeom prst="homePlate">
              <a:avLst>
                <a:gd fmla="val 50000" name="adj"/>
              </a:avLst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43" name="Google Shape;743;p34"/>
            <p:cNvCxnSpPr/>
            <p:nvPr/>
          </p:nvCxnSpPr>
          <p:spPr>
            <a:xfrm flipH="1" rot="10800000">
              <a:off x="2641600" y="4897120"/>
              <a:ext cx="609600" cy="19304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44" name="Google Shape;744;p34"/>
            <p:cNvCxnSpPr/>
            <p:nvPr/>
          </p:nvCxnSpPr>
          <p:spPr>
            <a:xfrm>
              <a:off x="2590800" y="4897120"/>
              <a:ext cx="599440" cy="172720"/>
            </a:xfrm>
            <a:prstGeom prst="straightConnector1">
              <a:avLst/>
            </a:prstGeom>
            <a:noFill/>
            <a:ln cap="flat" cmpd="sng" w="28575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745" name="Google Shape;745;p34"/>
          <p:cNvSpPr txBox="1"/>
          <p:nvPr/>
        </p:nvSpPr>
        <p:spPr>
          <a:xfrm>
            <a:off x="543560" y="1765290"/>
            <a:ext cx="655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Les variables de cette expérience:</a:t>
            </a:r>
            <a:endParaRPr/>
          </a:p>
        </p:txBody>
      </p:sp>
      <p:sp>
        <p:nvSpPr>
          <p:cNvPr id="746" name="Google Shape;746;p34"/>
          <p:cNvSpPr txBox="1"/>
          <p:nvPr/>
        </p:nvSpPr>
        <p:spPr>
          <a:xfrm>
            <a:off x="436880" y="2753360"/>
            <a:ext cx="764032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indépendante :……………………………….. </a:t>
            </a:r>
            <a:endParaRPr/>
          </a:p>
        </p:txBody>
      </p:sp>
      <p:sp>
        <p:nvSpPr>
          <p:cNvPr id="747" name="Google Shape;747;p34"/>
          <p:cNvSpPr txBox="1"/>
          <p:nvPr/>
        </p:nvSpPr>
        <p:spPr>
          <a:xfrm>
            <a:off x="436880" y="3342640"/>
            <a:ext cx="75751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 dépendante : …………………………………..</a:t>
            </a:r>
            <a:endParaRPr/>
          </a:p>
        </p:txBody>
      </p:sp>
      <p:sp>
        <p:nvSpPr>
          <p:cNvPr id="748" name="Google Shape;748;p34"/>
          <p:cNvSpPr txBox="1"/>
          <p:nvPr/>
        </p:nvSpPr>
        <p:spPr>
          <a:xfrm>
            <a:off x="436880" y="4033520"/>
            <a:ext cx="745556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fr-F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Variables contrôlées: ………………………………………</a:t>
            </a:r>
            <a:endParaRPr/>
          </a:p>
        </p:txBody>
      </p:sp>
      <p:sp>
        <p:nvSpPr>
          <p:cNvPr id="749" name="Google Shape;749;p34"/>
          <p:cNvSpPr txBox="1"/>
          <p:nvPr/>
        </p:nvSpPr>
        <p:spPr>
          <a:xfrm>
            <a:off x="4436316" y="2661960"/>
            <a:ext cx="762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air </a:t>
            </a:r>
            <a:endParaRPr/>
          </a:p>
        </p:txBody>
      </p:sp>
      <p:sp>
        <p:nvSpPr>
          <p:cNvPr id="750" name="Google Shape;750;p34"/>
          <p:cNvSpPr txBox="1"/>
          <p:nvPr/>
        </p:nvSpPr>
        <p:spPr>
          <a:xfrm>
            <a:off x="4257040" y="3207634"/>
            <a:ext cx="3251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taille de la plantule </a:t>
            </a:r>
            <a:endParaRPr/>
          </a:p>
        </p:txBody>
      </p:sp>
      <p:sp>
        <p:nvSpPr>
          <p:cNvPr id="751" name="Google Shape;751;p34"/>
          <p:cNvSpPr txBox="1"/>
          <p:nvPr/>
        </p:nvSpPr>
        <p:spPr>
          <a:xfrm>
            <a:off x="3976761" y="3943718"/>
            <a:ext cx="60089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eau – sol – température 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35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57" name="Google Shape;757;p35"/>
          <p:cNvSpPr txBox="1"/>
          <p:nvPr/>
        </p:nvSpPr>
        <p:spPr>
          <a:xfrm>
            <a:off x="823240" y="160550"/>
            <a:ext cx="967204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Afin de décrire les résultats et tirer une conclusion on suit les étapes ci-dessous : </a:t>
            </a:r>
            <a:endParaRPr/>
          </a:p>
        </p:txBody>
      </p:sp>
      <p:sp>
        <p:nvSpPr>
          <p:cNvPr id="758" name="Google Shape;758;p35"/>
          <p:cNvSpPr txBox="1"/>
          <p:nvPr/>
        </p:nvSpPr>
        <p:spPr>
          <a:xfrm>
            <a:off x="924840" y="495830"/>
            <a:ext cx="5221959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Inciter les élèves à justifier leurs réponses</a:t>
            </a:r>
            <a:r>
              <a:rPr b="1" lang="fr-FR" sz="2000">
                <a:solidFill>
                  <a:srgbClr val="BFBFB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1" sz="2000">
              <a:solidFill>
                <a:srgbClr val="BFBFB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35"/>
          <p:cNvSpPr txBox="1"/>
          <p:nvPr/>
        </p:nvSpPr>
        <p:spPr>
          <a:xfrm>
            <a:off x="792589" y="2493477"/>
            <a:ext cx="104369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Je décris les résultats obtenus à partir de …………………………</a:t>
            </a:r>
            <a:endParaRPr/>
          </a:p>
        </p:txBody>
      </p:sp>
      <p:sp>
        <p:nvSpPr>
          <p:cNvPr id="760" name="Google Shape;760;p35"/>
          <p:cNvSpPr txBox="1"/>
          <p:nvPr/>
        </p:nvSpPr>
        <p:spPr>
          <a:xfrm>
            <a:off x="792589" y="3143717"/>
            <a:ext cx="109426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À partir de l’hypothèse, j’identifie le résultat ……………………….</a:t>
            </a:r>
            <a:endParaRPr/>
          </a:p>
        </p:txBody>
      </p:sp>
      <p:sp>
        <p:nvSpPr>
          <p:cNvPr id="761" name="Google Shape;761;p35"/>
          <p:cNvSpPr txBox="1"/>
          <p:nvPr/>
        </p:nvSpPr>
        <p:spPr>
          <a:xfrm>
            <a:off x="823240" y="3783797"/>
            <a:ext cx="1088136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Je compare le résultat …………………. avec le résultat attendu et je valide l’experience. </a:t>
            </a:r>
            <a:endParaRPr/>
          </a:p>
        </p:txBody>
      </p:sp>
      <p:sp>
        <p:nvSpPr>
          <p:cNvPr id="762" name="Google Shape;762;p35"/>
          <p:cNvSpPr txBox="1"/>
          <p:nvPr/>
        </p:nvSpPr>
        <p:spPr>
          <a:xfrm>
            <a:off x="792589" y="4434037"/>
            <a:ext cx="919551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Je tire ………………………………………...</a:t>
            </a:r>
            <a:endParaRPr/>
          </a:p>
        </p:txBody>
      </p:sp>
      <p:sp>
        <p:nvSpPr>
          <p:cNvPr id="763" name="Google Shape;763;p35"/>
          <p:cNvSpPr txBox="1"/>
          <p:nvPr/>
        </p:nvSpPr>
        <p:spPr>
          <a:xfrm>
            <a:off x="924840" y="1631147"/>
            <a:ext cx="65532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4. Complétez</a:t>
            </a:r>
            <a:r>
              <a:rPr lang="fr-FR" sz="28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 les phrases ci-dessous: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84808" y="818910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36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7030A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PGC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70" name="Google Shape;770;p36"/>
          <p:cNvSpPr txBox="1"/>
          <p:nvPr/>
        </p:nvSpPr>
        <p:spPr>
          <a:xfrm>
            <a:off x="894360" y="333270"/>
            <a:ext cx="944852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000"/>
              <a:buFont typeface="Calibri"/>
              <a:buNone/>
            </a:pPr>
            <a:r>
              <a:rPr b="1" i="0" lang="fr-FR" sz="20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Voici la réponse . C’est le raisonnement qu’on fait lorsque on veu</a:t>
            </a: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 tirer une conclusion à partir des résultats expérimentaux.</a:t>
            </a:r>
            <a:endParaRPr b="1" i="0" sz="2000" u="none" cap="none" strike="noStrik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36"/>
          <p:cNvSpPr txBox="1"/>
          <p:nvPr/>
        </p:nvSpPr>
        <p:spPr>
          <a:xfrm>
            <a:off x="630412" y="2219345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Je décris les résultats obtenus à partir de …………………………</a:t>
            </a:r>
            <a:endParaRPr/>
          </a:p>
        </p:txBody>
      </p:sp>
      <p:sp>
        <p:nvSpPr>
          <p:cNvPr id="772" name="Google Shape;772;p36"/>
          <p:cNvSpPr txBox="1"/>
          <p:nvPr/>
        </p:nvSpPr>
        <p:spPr>
          <a:xfrm>
            <a:off x="630412" y="2900065"/>
            <a:ext cx="95871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À partir de l’hypothèse, j’identifie le résultat ……………………….</a:t>
            </a:r>
            <a:endParaRPr/>
          </a:p>
        </p:txBody>
      </p:sp>
      <p:sp>
        <p:nvSpPr>
          <p:cNvPr id="773" name="Google Shape;773;p36"/>
          <p:cNvSpPr txBox="1"/>
          <p:nvPr/>
        </p:nvSpPr>
        <p:spPr>
          <a:xfrm>
            <a:off x="630412" y="3570625"/>
            <a:ext cx="103936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Je compare le résultat …………… avec le résultat attendu. Et je valide l’hypothèse.</a:t>
            </a:r>
            <a:endParaRPr/>
          </a:p>
        </p:txBody>
      </p:sp>
      <p:sp>
        <p:nvSpPr>
          <p:cNvPr id="774" name="Google Shape;774;p36"/>
          <p:cNvSpPr txBox="1"/>
          <p:nvPr/>
        </p:nvSpPr>
        <p:spPr>
          <a:xfrm>
            <a:off x="630412" y="4261505"/>
            <a:ext cx="105889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Je tire ………………………………</a:t>
            </a:r>
            <a:endParaRPr/>
          </a:p>
        </p:txBody>
      </p:sp>
      <p:sp>
        <p:nvSpPr>
          <p:cNvPr id="775" name="Google Shape;775;p36"/>
          <p:cNvSpPr txBox="1"/>
          <p:nvPr/>
        </p:nvSpPr>
        <p:spPr>
          <a:xfrm>
            <a:off x="1822901" y="4105275"/>
            <a:ext cx="25908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une conclusion</a:t>
            </a:r>
            <a:endParaRPr/>
          </a:p>
        </p:txBody>
      </p:sp>
      <p:sp>
        <p:nvSpPr>
          <p:cNvPr id="776" name="Google Shape;776;p36"/>
          <p:cNvSpPr txBox="1"/>
          <p:nvPr/>
        </p:nvSpPr>
        <p:spPr>
          <a:xfrm>
            <a:off x="6892741" y="2764155"/>
            <a:ext cx="214376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attendu</a:t>
            </a:r>
            <a:endParaRPr/>
          </a:p>
        </p:txBody>
      </p:sp>
      <p:sp>
        <p:nvSpPr>
          <p:cNvPr id="777" name="Google Shape;777;p36"/>
          <p:cNvSpPr txBox="1"/>
          <p:nvPr/>
        </p:nvSpPr>
        <p:spPr>
          <a:xfrm>
            <a:off x="3753301" y="3434715"/>
            <a:ext cx="214376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obtenu </a:t>
            </a:r>
            <a:endParaRPr/>
          </a:p>
        </p:txBody>
      </p:sp>
      <p:sp>
        <p:nvSpPr>
          <p:cNvPr id="778" name="Google Shape;778;p36"/>
          <p:cNvSpPr txBox="1"/>
          <p:nvPr/>
        </p:nvSpPr>
        <p:spPr>
          <a:xfrm>
            <a:off x="6415221" y="2073275"/>
            <a:ext cx="214376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l’expérience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00B050">
                <a:alpha val="29803"/>
              </a:srgbClr>
            </a:gs>
            <a:gs pos="74000">
              <a:srgbClr val="00B050">
                <a:alpha val="32941"/>
              </a:srgbClr>
            </a:gs>
            <a:gs pos="83000">
              <a:srgbClr val="00B050">
                <a:alpha val="77647"/>
              </a:srgbClr>
            </a:gs>
            <a:gs pos="100000">
              <a:srgbClr val="00B050">
                <a:alpha val="91764"/>
              </a:srgbClr>
            </a:gs>
          </a:gsLst>
          <a:lin ang="5400000" scaled="0"/>
        </a:gra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3" name="Google Shape;783;p37"/>
          <p:cNvGrpSpPr/>
          <p:nvPr/>
        </p:nvGrpSpPr>
        <p:grpSpPr>
          <a:xfrm>
            <a:off x="217621" y="167148"/>
            <a:ext cx="11897031" cy="6548284"/>
            <a:chOff x="2184400" y="1402025"/>
            <a:chExt cx="7823200" cy="4942038"/>
          </a:xfrm>
        </p:grpSpPr>
        <p:sp>
          <p:nvSpPr>
            <p:cNvPr id="784" name="Google Shape;784;p37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chemeClr val="accent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37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86" name="Google Shape;786;p37"/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787" name="Google Shape;787;p37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37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 min</a:t>
              </a:r>
              <a:endParaRPr/>
            </a:p>
          </p:txBody>
        </p:sp>
      </p:grpSp>
      <p:grpSp>
        <p:nvGrpSpPr>
          <p:cNvPr id="789" name="Google Shape;789;p37"/>
          <p:cNvGrpSpPr/>
          <p:nvPr/>
        </p:nvGrpSpPr>
        <p:grpSpPr>
          <a:xfrm>
            <a:off x="4840169" y="1922072"/>
            <a:ext cx="4540783" cy="2783794"/>
            <a:chOff x="1715066" y="1103461"/>
            <a:chExt cx="5717724" cy="3124203"/>
          </a:xfrm>
        </p:grpSpPr>
        <p:sp>
          <p:nvSpPr>
            <p:cNvPr id="790" name="Google Shape;790;p37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 cmpd="sng" w="9525">
              <a:solidFill>
                <a:srgbClr val="1D9A7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37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1D9A78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2" name="Google Shape;792;p37"/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 cmpd="sng" w="9525">
            <a:solidFill>
              <a:srgbClr val="1D9A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37"/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cap="flat" cmpd="sng" w="25400">
            <a:solidFill>
              <a:srgbClr val="1D9A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37"/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 cmpd="sng" w="9525">
            <a:solidFill>
              <a:srgbClr val="1D9A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PGB</a:t>
            </a:r>
            <a:endParaRPr/>
          </a:p>
        </p:txBody>
      </p:sp>
      <p:sp>
        <p:nvSpPr>
          <p:cNvPr id="795" name="Google Shape;795;p37"/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3600" u="none" cap="none" strike="noStrike">
                <a:solidFill>
                  <a:srgbClr val="1D9A78"/>
                </a:solidFill>
                <a:latin typeface="Calibri"/>
                <a:ea typeface="Calibri"/>
                <a:cs typeface="Calibri"/>
                <a:sym typeface="Calibri"/>
              </a:rPr>
              <a:t>Pratique guidée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b="1" i="0" lang="fr-FR" sz="3600" u="none" cap="none" strike="noStrike">
                <a:solidFill>
                  <a:srgbClr val="1D9A78"/>
                </a:solidFill>
                <a:latin typeface="Calibri"/>
                <a:ea typeface="Calibri"/>
                <a:cs typeface="Calibri"/>
                <a:sym typeface="Calibri"/>
              </a:rPr>
              <a:t>en binôme</a:t>
            </a:r>
            <a:endParaRPr/>
          </a:p>
        </p:txBody>
      </p:sp>
      <p:pic>
        <p:nvPicPr>
          <p:cNvPr id="796" name="Google Shape;796;p37"/>
          <p:cNvPicPr preferRelativeResize="0"/>
          <p:nvPr/>
        </p:nvPicPr>
        <p:blipFill rotWithShape="1">
          <a:blip r:embed="rId4">
            <a:alphaModFix/>
          </a:blip>
          <a:srcRect b="0" l="0" r="0" t="19434"/>
          <a:stretch/>
        </p:blipFill>
        <p:spPr>
          <a:xfrm>
            <a:off x="764793" y="2140586"/>
            <a:ext cx="3471927" cy="279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" name="Google Shape;80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45875" y="841750"/>
            <a:ext cx="559562" cy="52240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802" name="Google Shape;802;p38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B9DA8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PGB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03" name="Google Shape;803;p38"/>
          <p:cNvSpPr txBox="1"/>
          <p:nvPr/>
        </p:nvSpPr>
        <p:spPr>
          <a:xfrm>
            <a:off x="953727" y="187369"/>
            <a:ext cx="100485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Avant de commencer le travaille en binôme. Chacun de vous ajoute les rectifications ci-dessous dans le document de la page 62. </a:t>
            </a:r>
            <a:endParaRPr i="1" sz="20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38"/>
          <p:cNvSpPr txBox="1"/>
          <p:nvPr/>
        </p:nvSpPr>
        <p:spPr>
          <a:xfrm>
            <a:off x="3873121" y="2943590"/>
            <a:ext cx="447040" cy="3385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endParaRPr/>
          </a:p>
        </p:txBody>
      </p:sp>
      <p:grpSp>
        <p:nvGrpSpPr>
          <p:cNvPr id="805" name="Google Shape;805;p38"/>
          <p:cNvGrpSpPr/>
          <p:nvPr/>
        </p:nvGrpSpPr>
        <p:grpSpPr>
          <a:xfrm>
            <a:off x="2276033" y="952316"/>
            <a:ext cx="7670800" cy="5595762"/>
            <a:chOff x="-2910483" y="631049"/>
            <a:chExt cx="7670800" cy="5595762"/>
          </a:xfrm>
        </p:grpSpPr>
        <p:grpSp>
          <p:nvGrpSpPr>
            <p:cNvPr id="806" name="Google Shape;806;p38"/>
            <p:cNvGrpSpPr/>
            <p:nvPr/>
          </p:nvGrpSpPr>
          <p:grpSpPr>
            <a:xfrm>
              <a:off x="-2910483" y="631049"/>
              <a:ext cx="7670800" cy="5595762"/>
              <a:chOff x="2255520" y="1038502"/>
              <a:chExt cx="7670800" cy="5595762"/>
            </a:xfrm>
          </p:grpSpPr>
          <p:pic>
            <p:nvPicPr>
              <p:cNvPr descr="Une image contenant texte, capture d’écran, diagramme, Parallèle&#10;&#10;Le contenu généré par l’IA peut être incorrect." id="807" name="Google Shape;807;p38"/>
              <p:cNvPicPr preferRelativeResize="0"/>
              <p:nvPr/>
            </p:nvPicPr>
            <p:blipFill rotWithShape="1">
              <a:blip r:embed="rId4">
                <a:alphaModFix/>
              </a:blip>
              <a:srcRect b="43884" l="3482" r="2646" t="6243"/>
              <a:stretch/>
            </p:blipFill>
            <p:spPr>
              <a:xfrm>
                <a:off x="2255520" y="1038502"/>
                <a:ext cx="7670800" cy="442844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8" name="Google Shape;808;p38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344366" y="5459296"/>
                <a:ext cx="7500025" cy="11749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09" name="Google Shape;809;p38"/>
            <p:cNvSpPr txBox="1"/>
            <p:nvPr/>
          </p:nvSpPr>
          <p:spPr>
            <a:xfrm>
              <a:off x="-533400" y="4310540"/>
              <a:ext cx="1066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(Témoin)</a:t>
              </a: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810" name="Google Shape;810;p38"/>
            <p:cNvSpPr txBox="1"/>
            <p:nvPr/>
          </p:nvSpPr>
          <p:spPr>
            <a:xfrm>
              <a:off x="3026651" y="4355425"/>
              <a:ext cx="1066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(Test)</a:t>
              </a: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  <p:cxnSp>
        <p:nvCxnSpPr>
          <p:cNvPr id="811" name="Google Shape;811;p38"/>
          <p:cNvCxnSpPr/>
          <p:nvPr/>
        </p:nvCxnSpPr>
        <p:spPr>
          <a:xfrm flipH="1">
            <a:off x="5627767" y="3840676"/>
            <a:ext cx="700488" cy="933020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12" name="Google Shape;812;p38"/>
          <p:cNvCxnSpPr/>
          <p:nvPr/>
        </p:nvCxnSpPr>
        <p:spPr>
          <a:xfrm flipH="1">
            <a:off x="8875164" y="3797900"/>
            <a:ext cx="844952" cy="1018573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13" name="Google Shape;813;p38"/>
          <p:cNvCxnSpPr/>
          <p:nvPr/>
        </p:nvCxnSpPr>
        <p:spPr>
          <a:xfrm flipH="1">
            <a:off x="8585797" y="5278576"/>
            <a:ext cx="1134319" cy="833377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14" name="Google Shape;814;p38"/>
          <p:cNvCxnSpPr/>
          <p:nvPr/>
        </p:nvCxnSpPr>
        <p:spPr>
          <a:xfrm>
            <a:off x="5911566" y="5565827"/>
            <a:ext cx="833377" cy="532435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815" name="Google Shape;815;p38"/>
          <p:cNvCxnSpPr/>
          <p:nvPr/>
        </p:nvCxnSpPr>
        <p:spPr>
          <a:xfrm>
            <a:off x="2649277" y="5428052"/>
            <a:ext cx="1886674" cy="636607"/>
          </a:xfrm>
          <a:prstGeom prst="straightConnector1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45875" y="841750"/>
            <a:ext cx="559562" cy="522402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2745"/>
              </a:srgbClr>
            </a:outerShdw>
          </a:effectLst>
        </p:spPr>
      </p:pic>
      <p:sp>
        <p:nvSpPr>
          <p:cNvPr id="821" name="Google Shape;821;p39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B9DA8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PGB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22" name="Google Shape;822;p39"/>
          <p:cNvSpPr txBox="1"/>
          <p:nvPr/>
        </p:nvSpPr>
        <p:spPr>
          <a:xfrm>
            <a:off x="953727" y="187369"/>
            <a:ext cx="100485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 vous allez  travailler en binôme sur </a:t>
            </a:r>
            <a:r>
              <a:rPr b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l’activité de la page 62 </a:t>
            </a:r>
            <a:r>
              <a:rPr b="1" i="0" lang="fr-FR" sz="18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 Chacun de vous </a:t>
            </a:r>
            <a:r>
              <a:rPr b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travaille seul pendant un moment puis comparez vos réponses.</a:t>
            </a:r>
            <a:endParaRPr b="0" i="1" sz="2000" u="none" cap="none" strike="noStrike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23" name="Google Shape;823;p39"/>
          <p:cNvGrpSpPr/>
          <p:nvPr/>
        </p:nvGrpSpPr>
        <p:grpSpPr>
          <a:xfrm>
            <a:off x="2782477" y="1012584"/>
            <a:ext cx="6080964" cy="3375033"/>
            <a:chOff x="-2910483" y="631049"/>
            <a:chExt cx="7670800" cy="5595762"/>
          </a:xfrm>
        </p:grpSpPr>
        <p:grpSp>
          <p:nvGrpSpPr>
            <p:cNvPr id="824" name="Google Shape;824;p39"/>
            <p:cNvGrpSpPr/>
            <p:nvPr/>
          </p:nvGrpSpPr>
          <p:grpSpPr>
            <a:xfrm>
              <a:off x="-2910483" y="631049"/>
              <a:ext cx="7670800" cy="5595762"/>
              <a:chOff x="2255520" y="1038502"/>
              <a:chExt cx="7670800" cy="5595762"/>
            </a:xfrm>
          </p:grpSpPr>
          <p:pic>
            <p:nvPicPr>
              <p:cNvPr descr="Une image contenant texte, capture d’écran, diagramme, Parallèle&#10;&#10;Le contenu généré par l’IA peut être incorrect." id="825" name="Google Shape;825;p39"/>
              <p:cNvPicPr preferRelativeResize="0"/>
              <p:nvPr/>
            </p:nvPicPr>
            <p:blipFill rotWithShape="1">
              <a:blip r:embed="rId4">
                <a:alphaModFix/>
              </a:blip>
              <a:srcRect b="43884" l="3482" r="2646" t="6243"/>
              <a:stretch/>
            </p:blipFill>
            <p:spPr>
              <a:xfrm>
                <a:off x="2255520" y="1038502"/>
                <a:ext cx="7670800" cy="442844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6" name="Google Shape;826;p39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344366" y="5459296"/>
                <a:ext cx="7500025" cy="117496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827" name="Google Shape;827;p39"/>
            <p:cNvSpPr txBox="1"/>
            <p:nvPr/>
          </p:nvSpPr>
          <p:spPr>
            <a:xfrm>
              <a:off x="-650776" y="4247383"/>
              <a:ext cx="1483125" cy="61234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(Témoin)</a:t>
              </a:r>
              <a:r>
                <a:rPr b="0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  <p:sp>
          <p:nvSpPr>
            <p:cNvPr id="828" name="Google Shape;828;p39"/>
            <p:cNvSpPr txBox="1"/>
            <p:nvPr/>
          </p:nvSpPr>
          <p:spPr>
            <a:xfrm>
              <a:off x="2977039" y="4209284"/>
              <a:ext cx="1066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rPr b="1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(Test)</a:t>
              </a:r>
              <a:r>
                <a:rPr b="0" i="0" lang="fr-FR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</p:txBody>
        </p:sp>
      </p:grpSp>
      <p:pic>
        <p:nvPicPr>
          <p:cNvPr descr="Une image contenant texte, capture d’écran, Police, nombre&#10;&#10;Le contenu généré par l’IA peut être incorrect." id="829" name="Google Shape;829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1879" y="4387617"/>
            <a:ext cx="6722160" cy="228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40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B9DA8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PGB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35" name="Google Shape;835;p40"/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L’enseignant accorde 5 min pour donner l’occasion aux élèves de présenter leurs productions et les corrige.</a:t>
            </a:r>
            <a:endParaRPr/>
          </a:p>
        </p:txBody>
      </p:sp>
      <p:sp>
        <p:nvSpPr>
          <p:cNvPr id="836" name="Google Shape;836;p40"/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/>
          </a:p>
        </p:txBody>
      </p:sp>
      <p:pic>
        <p:nvPicPr>
          <p:cNvPr id="837" name="Google Shape;837;p40"/>
          <p:cNvPicPr preferRelativeResize="0"/>
          <p:nvPr/>
        </p:nvPicPr>
        <p:blipFill rotWithShape="1">
          <a:blip r:embed="rId3">
            <a:alphaModFix/>
          </a:blip>
          <a:srcRect b="20982" l="10491" r="10044" t="15401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838" name="Google Shape;838;p40"/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 temps est terminé. Voyons ensemble les réponses correctes 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1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B9DA8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PGB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844" name="Google Shape;844;p41"/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Donner la possibilité aux élèves pour écrire leurs réponses au tableau. </a:t>
            </a:r>
            <a:endParaRPr i="1" sz="18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5" name="Google Shape;845;p41"/>
          <p:cNvGrpSpPr/>
          <p:nvPr/>
        </p:nvGrpSpPr>
        <p:grpSpPr>
          <a:xfrm>
            <a:off x="11272052" y="810750"/>
            <a:ext cx="630930" cy="597556"/>
            <a:chOff x="582302" y="4447623"/>
            <a:chExt cx="630930" cy="597556"/>
          </a:xfrm>
        </p:grpSpPr>
        <p:pic>
          <p:nvPicPr>
            <p:cNvPr id="846" name="Google Shape;846;p41"/>
            <p:cNvPicPr preferRelativeResize="0"/>
            <p:nvPr/>
          </p:nvPicPr>
          <p:blipFill rotWithShape="1">
            <a:blip r:embed="rId3">
              <a:alphaModFix/>
            </a:blip>
            <a:srcRect b="30054" l="11664" r="25922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7" name="Google Shape;847;p41"/>
            <p:cNvPicPr preferRelativeResize="0"/>
            <p:nvPr/>
          </p:nvPicPr>
          <p:blipFill rotWithShape="1">
            <a:blip r:embed="rId4">
              <a:alphaModFix/>
            </a:blip>
            <a:srcRect b="30054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48" name="Google Shape;848;p41"/>
          <p:cNvGrpSpPr/>
          <p:nvPr/>
        </p:nvGrpSpPr>
        <p:grpSpPr>
          <a:xfrm>
            <a:off x="2255519" y="969788"/>
            <a:ext cx="7955281" cy="5336622"/>
            <a:chOff x="2255519" y="969788"/>
            <a:chExt cx="7955281" cy="5336622"/>
          </a:xfrm>
        </p:grpSpPr>
        <p:grpSp>
          <p:nvGrpSpPr>
            <p:cNvPr id="849" name="Google Shape;849;p41"/>
            <p:cNvGrpSpPr/>
            <p:nvPr/>
          </p:nvGrpSpPr>
          <p:grpSpPr>
            <a:xfrm>
              <a:off x="2255519" y="969788"/>
              <a:ext cx="7955281" cy="4785360"/>
              <a:chOff x="2834639" y="851437"/>
              <a:chExt cx="7542005" cy="5067058"/>
            </a:xfrm>
          </p:grpSpPr>
          <p:pic>
            <p:nvPicPr>
              <p:cNvPr descr="Une image contenant texte, capture d’écran, diagramme, conception&#10;&#10;Le contenu généré par l’IA peut être incorrect." id="850" name="Google Shape;850;p41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2834639" y="851437"/>
                <a:ext cx="7542005" cy="50670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51" name="Google Shape;851;p41"/>
              <p:cNvSpPr txBox="1"/>
              <p:nvPr/>
            </p:nvSpPr>
            <p:spPr>
              <a:xfrm>
                <a:off x="5177905" y="4179939"/>
                <a:ext cx="110744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Témoin</a:t>
                </a:r>
                <a:endParaRPr/>
              </a:p>
            </p:txBody>
          </p:sp>
          <p:sp>
            <p:nvSpPr>
              <p:cNvPr id="852" name="Google Shape;852;p41"/>
              <p:cNvSpPr txBox="1"/>
              <p:nvPr/>
            </p:nvSpPr>
            <p:spPr>
              <a:xfrm>
                <a:off x="8838673" y="4212213"/>
                <a:ext cx="110744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Test</a:t>
                </a:r>
                <a:endParaRPr/>
              </a:p>
            </p:txBody>
          </p:sp>
        </p:grpSp>
        <p:pic>
          <p:nvPicPr>
            <p:cNvPr descr="Une image contenant texte, capture d’écran, Police, ligne&#10;&#10;Le contenu généré par l’IA peut être incorrect." id="853" name="Google Shape;853;p4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255519" y="4899287"/>
              <a:ext cx="7244080" cy="14071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4" name="Google Shape;854;p41"/>
          <p:cNvSpPr txBox="1"/>
          <p:nvPr/>
        </p:nvSpPr>
        <p:spPr>
          <a:xfrm>
            <a:off x="4536023" y="5800647"/>
            <a:ext cx="6461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Eau + sels minéraux – lumière – température </a:t>
            </a:r>
            <a:endParaRPr/>
          </a:p>
        </p:txBody>
      </p:sp>
      <p:sp>
        <p:nvSpPr>
          <p:cNvPr id="855" name="Google Shape;855;p41"/>
          <p:cNvSpPr txBox="1"/>
          <p:nvPr/>
        </p:nvSpPr>
        <p:spPr>
          <a:xfrm>
            <a:off x="4524931" y="5188006"/>
            <a:ext cx="51003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Pourcentage de dioxyde de carbone dans l’air.</a:t>
            </a:r>
            <a:endParaRPr/>
          </a:p>
        </p:txBody>
      </p:sp>
      <p:sp>
        <p:nvSpPr>
          <p:cNvPr id="856" name="Google Shape;856;p41"/>
          <p:cNvSpPr txBox="1"/>
          <p:nvPr/>
        </p:nvSpPr>
        <p:spPr>
          <a:xfrm>
            <a:off x="4504750" y="5488102"/>
            <a:ext cx="63759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Mesure de l’augmentation de la taille  des plantules de radis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42"/>
          <p:cNvSpPr txBox="1"/>
          <p:nvPr/>
        </p:nvSpPr>
        <p:spPr>
          <a:xfrm>
            <a:off x="1127532" y="223121"/>
            <a:ext cx="71278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</p:txBody>
      </p:sp>
      <p:sp>
        <p:nvSpPr>
          <p:cNvPr id="862" name="Google Shape;862;p42"/>
          <p:cNvSpPr/>
          <p:nvPr/>
        </p:nvSpPr>
        <p:spPr>
          <a:xfrm>
            <a:off x="11219324" y="257231"/>
            <a:ext cx="714138" cy="518400"/>
          </a:xfrm>
          <a:prstGeom prst="roundRect">
            <a:avLst>
              <a:gd fmla="val 16667" name="adj"/>
            </a:avLst>
          </a:prstGeom>
          <a:solidFill>
            <a:srgbClr val="B9DA8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PGB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863" name="Google Shape;863;p42"/>
          <p:cNvGrpSpPr/>
          <p:nvPr/>
        </p:nvGrpSpPr>
        <p:grpSpPr>
          <a:xfrm>
            <a:off x="11302532" y="719310"/>
            <a:ext cx="630930" cy="597556"/>
            <a:chOff x="582302" y="4447623"/>
            <a:chExt cx="630930" cy="597556"/>
          </a:xfrm>
        </p:grpSpPr>
        <p:pic>
          <p:nvPicPr>
            <p:cNvPr id="864" name="Google Shape;864;p42"/>
            <p:cNvPicPr preferRelativeResize="0"/>
            <p:nvPr/>
          </p:nvPicPr>
          <p:blipFill rotWithShape="1">
            <a:blip r:embed="rId3">
              <a:alphaModFix/>
            </a:blip>
            <a:srcRect b="30054" l="11664" r="25922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5" name="Google Shape;865;p42"/>
            <p:cNvPicPr preferRelativeResize="0"/>
            <p:nvPr/>
          </p:nvPicPr>
          <p:blipFill rotWithShape="1">
            <a:blip r:embed="rId4">
              <a:alphaModFix/>
            </a:blip>
            <a:srcRect b="30054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6" name="Google Shape;866;p42"/>
          <p:cNvSpPr txBox="1"/>
          <p:nvPr/>
        </p:nvSpPr>
        <p:spPr>
          <a:xfrm>
            <a:off x="965200" y="65353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CECE"/>
              </a:buClr>
              <a:buSzPts val="1800"/>
              <a:buFont typeface="Calibri"/>
              <a:buNone/>
            </a:pPr>
            <a:r>
              <a:rPr b="0" i="1" lang="fr-FR" sz="1800" u="none" cap="none" strike="noStrike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Invitez les élèves à passer au tableau pour écrire leurs réponses. </a:t>
            </a:r>
            <a:endParaRPr b="0" i="1" sz="1800" u="none" cap="none" strike="noStrike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ne image contenant texte, capture d’écran, ligne, Police&#10;&#10;Le contenu généré par l’IA peut être incorrect." id="867" name="Google Shape;867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4758" y="2912870"/>
            <a:ext cx="9911081" cy="1831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68" name="Google Shape;868;p42"/>
          <p:cNvGrpSpPr/>
          <p:nvPr/>
        </p:nvGrpSpPr>
        <p:grpSpPr>
          <a:xfrm>
            <a:off x="1323056" y="1198880"/>
            <a:ext cx="9047762" cy="1391963"/>
            <a:chOff x="1323056" y="1198880"/>
            <a:chExt cx="9047762" cy="1391963"/>
          </a:xfrm>
        </p:grpSpPr>
        <p:grpSp>
          <p:nvGrpSpPr>
            <p:cNvPr id="869" name="Google Shape;869;p42"/>
            <p:cNvGrpSpPr/>
            <p:nvPr/>
          </p:nvGrpSpPr>
          <p:grpSpPr>
            <a:xfrm>
              <a:off x="1323056" y="1198880"/>
              <a:ext cx="9047762" cy="1391963"/>
              <a:chOff x="1323056" y="1198880"/>
              <a:chExt cx="9047762" cy="1391963"/>
            </a:xfrm>
          </p:grpSpPr>
          <p:pic>
            <p:nvPicPr>
              <p:cNvPr descr="Une image contenant texte, Police, capture d’écran, ligne&#10;&#10;Le contenu généré par l’IA peut être incorrect." id="870" name="Google Shape;870;p42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1323056" y="1198880"/>
                <a:ext cx="9047762" cy="13919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1" name="Google Shape;871;p42"/>
              <p:cNvSpPr txBox="1"/>
              <p:nvPr/>
            </p:nvSpPr>
            <p:spPr>
              <a:xfrm>
                <a:off x="2905760" y="1778000"/>
                <a:ext cx="21844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Augmentation de la</a:t>
                </a:r>
                <a:endParaRPr/>
              </a:p>
            </p:txBody>
          </p:sp>
        </p:grpSp>
        <p:sp>
          <p:nvSpPr>
            <p:cNvPr id="872" name="Google Shape;872;p42"/>
            <p:cNvSpPr txBox="1"/>
            <p:nvPr/>
          </p:nvSpPr>
          <p:spPr>
            <a:xfrm>
              <a:off x="7620000" y="1981200"/>
              <a:ext cx="457200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r>
              <a:endParaRPr/>
            </a:p>
          </p:txBody>
        </p:sp>
        <p:sp>
          <p:nvSpPr>
            <p:cNvPr id="873" name="Google Shape;873;p42"/>
            <p:cNvSpPr txBox="1"/>
            <p:nvPr/>
          </p:nvSpPr>
          <p:spPr>
            <a:xfrm>
              <a:off x="6177280" y="1960880"/>
              <a:ext cx="457200" cy="36933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25</a:t>
              </a:r>
              <a:endParaRPr/>
            </a:p>
          </p:txBody>
        </p:sp>
      </p:grpSp>
      <p:sp>
        <p:nvSpPr>
          <p:cNvPr id="874" name="Google Shape;874;p42"/>
          <p:cNvSpPr txBox="1"/>
          <p:nvPr/>
        </p:nvSpPr>
        <p:spPr>
          <a:xfrm>
            <a:off x="583929" y="3560039"/>
            <a:ext cx="111155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 milieu 1 ( témoin) : L’augmentation de la taille moyenne des plantules est de 15cm.</a:t>
            </a:r>
            <a:endParaRPr/>
          </a:p>
        </p:txBody>
      </p:sp>
      <p:sp>
        <p:nvSpPr>
          <p:cNvPr id="875" name="Google Shape;875;p42"/>
          <p:cNvSpPr txBox="1"/>
          <p:nvPr/>
        </p:nvSpPr>
        <p:spPr>
          <a:xfrm>
            <a:off x="583929" y="4011305"/>
            <a:ext cx="11115532" cy="851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 milieu 2 ( Test) : L’ augmentation de la taille moyenne des plantules est plus grande que celle du témoin. Elle est  de 25 cm.</a:t>
            </a:r>
            <a:endParaRPr/>
          </a:p>
        </p:txBody>
      </p:sp>
      <p:sp>
        <p:nvSpPr>
          <p:cNvPr id="876" name="Google Shape;876;p42"/>
          <p:cNvSpPr txBox="1"/>
          <p:nvPr/>
        </p:nvSpPr>
        <p:spPr>
          <a:xfrm>
            <a:off x="583929" y="4735873"/>
            <a:ext cx="110241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 résultat obtenu est conforme au résultat attendu. L’hypothèse est validée.</a:t>
            </a:r>
            <a:endParaRPr/>
          </a:p>
        </p:txBody>
      </p:sp>
      <p:sp>
        <p:nvSpPr>
          <p:cNvPr id="877" name="Google Shape;877;p42"/>
          <p:cNvSpPr txBox="1"/>
          <p:nvPr/>
        </p:nvSpPr>
        <p:spPr>
          <a:xfrm>
            <a:off x="583929" y="5233461"/>
            <a:ext cx="11024142" cy="851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</a:pPr>
            <a:r>
              <a:rPr lang="fr-FR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Conclusion : le quantité de de dioxyde de Carbonne affecte la croissance des plantes de radis.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00000">
                <a:alpha val="29803"/>
              </a:srgbClr>
            </a:gs>
            <a:gs pos="74000">
              <a:srgbClr val="C00000">
                <a:alpha val="38823"/>
              </a:srgbClr>
            </a:gs>
            <a:gs pos="83000">
              <a:srgbClr val="C00000">
                <a:alpha val="45882"/>
              </a:srgbClr>
            </a:gs>
            <a:gs pos="100000">
              <a:srgbClr val="C00000">
                <a:alpha val="74901"/>
              </a:srgbClr>
            </a:gs>
          </a:gsLst>
          <a:lin ang="5400000" scaled="0"/>
        </a:gradFill>
      </p:bgPr>
    </p:bg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2" name="Google Shape;882;p43"/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883" name="Google Shape;883;p43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C00000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4" name="Google Shape;884;p43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5" name="Google Shape;885;p43"/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886" name="Google Shape;886;p43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7" name="Google Shape;887;p43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 min</a:t>
              </a:r>
              <a:endParaRPr/>
            </a:p>
          </p:txBody>
        </p:sp>
      </p:grpSp>
      <p:grpSp>
        <p:nvGrpSpPr>
          <p:cNvPr id="888" name="Google Shape;888;p43"/>
          <p:cNvGrpSpPr/>
          <p:nvPr/>
        </p:nvGrpSpPr>
        <p:grpSpPr>
          <a:xfrm>
            <a:off x="4899163" y="1807635"/>
            <a:ext cx="4540783" cy="2783794"/>
            <a:chOff x="1715066" y="1103461"/>
            <a:chExt cx="5717724" cy="3124203"/>
          </a:xfrm>
        </p:grpSpPr>
        <p:sp>
          <p:nvSpPr>
            <p:cNvPr id="889" name="Google Shape;889;p43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 cmpd="sng" w="9525">
              <a:solidFill>
                <a:srgbClr val="D0444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43"/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D04444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1" name="Google Shape;891;p43"/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 cmpd="sng" w="9525">
            <a:solidFill>
              <a:srgbClr val="D0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43"/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cap="flat" cmpd="sng" w="25400">
            <a:solidFill>
              <a:srgbClr val="D0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43"/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 cmpd="sng" w="9525">
            <a:solidFill>
              <a:srgbClr val="D0444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</a:t>
            </a:r>
            <a:endParaRPr/>
          </a:p>
        </p:txBody>
      </p:sp>
      <p:sp>
        <p:nvSpPr>
          <p:cNvPr id="894" name="Google Shape;894;p43"/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D04444"/>
                </a:solidFill>
                <a:latin typeface="Arial"/>
                <a:ea typeface="Arial"/>
                <a:cs typeface="Arial"/>
                <a:sym typeface="Arial"/>
              </a:rPr>
              <a:t>Pratique autonome et défis</a:t>
            </a:r>
            <a:endParaRPr/>
          </a:p>
        </p:txBody>
      </p:sp>
      <p:pic>
        <p:nvPicPr>
          <p:cNvPr id="895" name="Google Shape;895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72542" y="1495441"/>
            <a:ext cx="3077099" cy="3077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44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PA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01" name="Google Shape;90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44274" y="838200"/>
            <a:ext cx="559562" cy="559565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44"/>
          <p:cNvSpPr txBox="1"/>
          <p:nvPr/>
        </p:nvSpPr>
        <p:spPr>
          <a:xfrm>
            <a:off x="1106341" y="136972"/>
            <a:ext cx="100391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vous allez travailler chacun pour soi; prenez l’activité de la page 63 sur le livret.</a:t>
            </a:r>
            <a:r>
              <a:rPr i="1" lang="fr-FR" sz="1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fr-FR" sz="18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demandez de l'aide en cas de besoin</a:t>
            </a:r>
            <a:r>
              <a:rPr i="1" lang="fr-FR" sz="18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sz="1800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44"/>
          <p:cNvSpPr txBox="1"/>
          <p:nvPr/>
        </p:nvSpPr>
        <p:spPr>
          <a:xfrm>
            <a:off x="933620" y="712778"/>
            <a:ext cx="956678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</a:t>
            </a:r>
            <a:endParaRPr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texte, capture d’écran, conception&#10;&#10;Le contenu généré par l’IA peut être incorrect." id="904" name="Google Shape;904;p44"/>
          <p:cNvPicPr preferRelativeResize="0"/>
          <p:nvPr/>
        </p:nvPicPr>
        <p:blipFill rotWithShape="1">
          <a:blip r:embed="rId4">
            <a:alphaModFix/>
          </a:blip>
          <a:srcRect b="0" l="0" r="0" t="1114"/>
          <a:stretch/>
        </p:blipFill>
        <p:spPr>
          <a:xfrm>
            <a:off x="3588257" y="1020554"/>
            <a:ext cx="4882456" cy="56480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p4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PA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10" name="Google Shape;910;p45"/>
          <p:cNvSpPr txBox="1"/>
          <p:nvPr/>
        </p:nvSpPr>
        <p:spPr>
          <a:xfrm>
            <a:off x="817668" y="114253"/>
            <a:ext cx="10556664" cy="4918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6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Le temps est terminé. Voyons ensemble les réponses des questions.</a:t>
            </a:r>
            <a:endParaRPr/>
          </a:p>
        </p:txBody>
      </p:sp>
      <p:sp>
        <p:nvSpPr>
          <p:cNvPr id="911" name="Google Shape;911;p45"/>
          <p:cNvSpPr txBox="1"/>
          <p:nvPr/>
        </p:nvSpPr>
        <p:spPr>
          <a:xfrm>
            <a:off x="761012" y="487315"/>
            <a:ext cx="9031173" cy="3719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L’enseignant accorde 5 min pour donner l’occasion aux élèves de présenter leurs productions et les corrige.</a:t>
            </a:r>
            <a:endParaRPr/>
          </a:p>
        </p:txBody>
      </p:sp>
      <p:sp>
        <p:nvSpPr>
          <p:cNvPr id="912" name="Google Shape;912;p45"/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Temps Écoulé</a:t>
            </a:r>
            <a:endParaRPr/>
          </a:p>
        </p:txBody>
      </p:sp>
      <p:pic>
        <p:nvPicPr>
          <p:cNvPr id="913" name="Google Shape;913;p45"/>
          <p:cNvPicPr preferRelativeResize="0"/>
          <p:nvPr/>
        </p:nvPicPr>
        <p:blipFill rotWithShape="1">
          <a:blip r:embed="rId3">
            <a:alphaModFix/>
          </a:blip>
          <a:srcRect b="20982" l="10491" r="10044" t="15401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46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PA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19" name="Google Shape;919;p46"/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Correction.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800">
                <a:solidFill>
                  <a:srgbClr val="D0CECE"/>
                </a:solidFill>
                <a:latin typeface="Calibri"/>
                <a:ea typeface="Calibri"/>
                <a:cs typeface="Calibri"/>
                <a:sym typeface="Calibri"/>
              </a:rPr>
              <a:t>Invitez les élèves à passer au tableau pour rédiger leurs réponses </a:t>
            </a:r>
            <a:endParaRPr i="1" sz="1800">
              <a:solidFill>
                <a:srgbClr val="D0CE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20" name="Google Shape;920;p46"/>
          <p:cNvGrpSpPr/>
          <p:nvPr/>
        </p:nvGrpSpPr>
        <p:grpSpPr>
          <a:xfrm>
            <a:off x="11302532" y="719310"/>
            <a:ext cx="630930" cy="597556"/>
            <a:chOff x="582302" y="4447623"/>
            <a:chExt cx="630930" cy="597556"/>
          </a:xfrm>
        </p:grpSpPr>
        <p:pic>
          <p:nvPicPr>
            <p:cNvPr id="921" name="Google Shape;921;p46"/>
            <p:cNvPicPr preferRelativeResize="0"/>
            <p:nvPr/>
          </p:nvPicPr>
          <p:blipFill rotWithShape="1">
            <a:blip r:embed="rId3">
              <a:alphaModFix/>
            </a:blip>
            <a:srcRect b="30054" l="11664" r="25922" t="23325"/>
            <a:stretch/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2" name="Google Shape;922;p46"/>
            <p:cNvPicPr preferRelativeResize="0"/>
            <p:nvPr/>
          </p:nvPicPr>
          <p:blipFill rotWithShape="1">
            <a:blip r:embed="rId4">
              <a:alphaModFix/>
            </a:blip>
            <a:srcRect b="30054" l="74744" r="10688" t="23325"/>
            <a:stretch/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Une image contenant texte, capture d’écran, conception&#10;&#10;Le contenu généré par l’IA peut être incorrect." id="923" name="Google Shape;923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04699" y="845593"/>
            <a:ext cx="6010085" cy="5609872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46"/>
          <p:cNvSpPr txBox="1"/>
          <p:nvPr/>
        </p:nvSpPr>
        <p:spPr>
          <a:xfrm>
            <a:off x="4747065" y="5455799"/>
            <a:ext cx="36014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Présence ou absence de lumière</a:t>
            </a:r>
            <a:endParaRPr/>
          </a:p>
        </p:txBody>
      </p:sp>
      <p:sp>
        <p:nvSpPr>
          <p:cNvPr id="925" name="Google Shape;925;p46"/>
          <p:cNvSpPr txBox="1"/>
          <p:nvPr/>
        </p:nvSpPr>
        <p:spPr>
          <a:xfrm>
            <a:off x="4747065" y="5758836"/>
            <a:ext cx="36014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Taille de la plantule</a:t>
            </a:r>
            <a:endParaRPr/>
          </a:p>
        </p:txBody>
      </p:sp>
      <p:sp>
        <p:nvSpPr>
          <p:cNvPr id="926" name="Google Shape;926;p46"/>
          <p:cNvSpPr txBox="1"/>
          <p:nvPr/>
        </p:nvSpPr>
        <p:spPr>
          <a:xfrm>
            <a:off x="4747065" y="6034743"/>
            <a:ext cx="64813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Eau – sels minéraux – dioxyde de Carbonne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47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txBody>
          <a:bodyPr anchorCtr="1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33"/>
              <a:buFont typeface="Dosis"/>
              <a:buNone/>
            </a:pPr>
            <a:r>
              <a:rPr b="1" i="0" lang="fr-FR" sz="2133" u="none" cap="none" strike="noStrik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PA</a:t>
            </a:r>
            <a:endParaRPr b="1" i="0" sz="1200" u="none" cap="none" strike="noStrik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932" name="Google Shape;93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44274" y="838200"/>
            <a:ext cx="559562" cy="559565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47"/>
          <p:cNvSpPr txBox="1"/>
          <p:nvPr/>
        </p:nvSpPr>
        <p:spPr>
          <a:xfrm>
            <a:off x="1106341" y="136972"/>
            <a:ext cx="956678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070"/>
              </a:buClr>
              <a:buSzPts val="1800"/>
              <a:buFont typeface="Calibri"/>
              <a:buNone/>
            </a:pPr>
            <a:r>
              <a:rPr b="1" i="0" lang="fr-FR" sz="18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Maintenant, vous allez travailler chacun pour soi; prenez l’activité de la page 63 sur le livret.</a:t>
            </a:r>
            <a:r>
              <a:rPr b="0" i="1" lang="fr-FR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. </a:t>
            </a:r>
            <a:r>
              <a:rPr b="1" i="0" lang="fr-FR" sz="1800" u="none" cap="none" strike="noStrik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demandez de l'aide en cas de besoin</a:t>
            </a:r>
            <a:r>
              <a:rPr b="0" i="1" lang="fr-FR" sz="1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1800" u="none" cap="none" strike="noStrike">
              <a:solidFill>
                <a:srgbClr val="75707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47"/>
          <p:cNvSpPr txBox="1"/>
          <p:nvPr/>
        </p:nvSpPr>
        <p:spPr>
          <a:xfrm>
            <a:off x="933620" y="712778"/>
            <a:ext cx="956678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400"/>
              <a:buFont typeface="Arial"/>
              <a:buNone/>
            </a:pPr>
            <a:r>
              <a:rPr b="0" i="1" lang="fr-FR" sz="14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Circuler entre les rangs, cibler les élèves en difficultés, Insister sur le travail individuel.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e image contenant texte, plante d’intérieur, pot de fleurs, plante&#10;&#10;Le contenu généré par l’IA peut être incorrect." id="935" name="Google Shape;93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19517" y="959932"/>
            <a:ext cx="6281691" cy="42050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ne image contenant texte, ligne, Police, capture d’écran&#10;&#10;Le contenu généré par l’IA peut être incorrect." id="936" name="Google Shape;936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58110" y="5120640"/>
            <a:ext cx="6804507" cy="1513902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47"/>
          <p:cNvSpPr txBox="1"/>
          <p:nvPr/>
        </p:nvSpPr>
        <p:spPr>
          <a:xfrm>
            <a:off x="2387600" y="5364480"/>
            <a:ext cx="742696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Dans le pot 1 (témoin) : la taille de la plantule augmente.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Dans le pot 2 (test) : la taille de la plantule n’augmente pas et devient jaune.</a:t>
            </a:r>
            <a:endParaRPr/>
          </a:p>
        </p:txBody>
      </p:sp>
      <p:sp>
        <p:nvSpPr>
          <p:cNvPr id="938" name="Google Shape;938;p47"/>
          <p:cNvSpPr txBox="1"/>
          <p:nvPr/>
        </p:nvSpPr>
        <p:spPr>
          <a:xfrm>
            <a:off x="2387600" y="5892800"/>
            <a:ext cx="75387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Le résultat obtenu est conforme au résultat attendu . L’hypothèse est validée.</a:t>
            </a:r>
            <a:endParaRPr/>
          </a:p>
        </p:txBody>
      </p:sp>
      <p:sp>
        <p:nvSpPr>
          <p:cNvPr id="939" name="Google Shape;939;p47"/>
          <p:cNvSpPr txBox="1"/>
          <p:nvPr/>
        </p:nvSpPr>
        <p:spPr>
          <a:xfrm>
            <a:off x="2387600" y="6187440"/>
            <a:ext cx="7284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Conclusion : la lumière est un facteur qui affecte la croissance des végétaux.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B27096">
                <a:alpha val="73725"/>
              </a:srgbClr>
            </a:gs>
            <a:gs pos="75000">
              <a:srgbClr val="B27096">
                <a:alpha val="65882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0"/>
        </a:gradFill>
      </p:bgPr>
    </p:bg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4" name="Google Shape;944;p48"/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945" name="Google Shape;945;p48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B27096">
                <a:alpha val="50980"/>
              </a:srgbClr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48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7" name="Google Shape;947;p48"/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948" name="Google Shape;948;p48"/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48"/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FR" sz="3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 min</a:t>
              </a:r>
              <a:endParaRPr/>
            </a:p>
          </p:txBody>
        </p:sp>
      </p:grpSp>
      <p:grpSp>
        <p:nvGrpSpPr>
          <p:cNvPr id="950" name="Google Shape;950;p48"/>
          <p:cNvGrpSpPr/>
          <p:nvPr/>
        </p:nvGrpSpPr>
        <p:grpSpPr>
          <a:xfrm>
            <a:off x="5024262" y="1825822"/>
            <a:ext cx="4540783" cy="2783794"/>
            <a:chOff x="1715066" y="1103461"/>
            <a:chExt cx="5717724" cy="3124203"/>
          </a:xfrm>
        </p:grpSpPr>
        <p:sp>
          <p:nvSpPr>
            <p:cNvPr id="951" name="Google Shape;951;p48"/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 cmpd="sng" w="9525">
              <a:solidFill>
                <a:srgbClr val="A98FC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48"/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A98FC3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algn="tl">
                <a:srgbClr val="000000">
                  <a:alpha val="4705"/>
                </a:srgbClr>
              </a:outerShdw>
            </a:effectLst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Calibri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3" name="Google Shape;953;p48"/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 cmpd="sng" w="9525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48"/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cap="flat" cmpd="sng" w="25400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Calibri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48"/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 cmpd="sng" w="9525">
            <a:solidFill>
              <a:srgbClr val="A98F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fr-F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/>
          </a:p>
        </p:txBody>
      </p:sp>
      <p:sp>
        <p:nvSpPr>
          <p:cNvPr id="956" name="Google Shape;956;p48"/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>
            <a:noFill/>
          </a:ln>
        </p:spPr>
        <p:txBody>
          <a:bodyPr anchorCtr="1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4000" u="none" cap="none" strike="noStrike">
                <a:solidFill>
                  <a:srgbClr val="A98FC3"/>
                </a:solidFill>
                <a:latin typeface="Arial"/>
                <a:ea typeface="Arial"/>
                <a:cs typeface="Arial"/>
                <a:sym typeface="Arial"/>
              </a:rPr>
              <a:t>Clôture de la séance</a:t>
            </a:r>
            <a:endParaRPr/>
          </a:p>
        </p:txBody>
      </p:sp>
      <p:pic>
        <p:nvPicPr>
          <p:cNvPr descr="Image générée" id="957" name="Google Shape;957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92128" y="1794133"/>
            <a:ext cx="2888584" cy="2888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49"/>
          <p:cNvSpPr txBox="1"/>
          <p:nvPr/>
        </p:nvSpPr>
        <p:spPr>
          <a:xfrm>
            <a:off x="923925" y="641476"/>
            <a:ext cx="7866114" cy="3372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FR" sz="1400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L’enseignant accompagne les élèves à faire un retour sur les moments forts de la séance.</a:t>
            </a:r>
            <a:endParaRPr i="1" sz="1400">
              <a:solidFill>
                <a:srgbClr val="A5A5A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49"/>
          <p:cNvSpPr txBox="1"/>
          <p:nvPr/>
        </p:nvSpPr>
        <p:spPr>
          <a:xfrm>
            <a:off x="923925" y="266666"/>
            <a:ext cx="105918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Avant de finir, faisons un petit résumé ensemble ! Alors, qui peut me rappeler ce qu’on a appris?</a:t>
            </a:r>
            <a:endParaRPr/>
          </a:p>
        </p:txBody>
      </p:sp>
      <p:pic>
        <p:nvPicPr>
          <p:cNvPr id="964" name="Google Shape;96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6818" y="940034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49"/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C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grpSp>
        <p:nvGrpSpPr>
          <p:cNvPr id="966" name="Google Shape;966;p49"/>
          <p:cNvGrpSpPr/>
          <p:nvPr/>
        </p:nvGrpSpPr>
        <p:grpSpPr>
          <a:xfrm>
            <a:off x="923925" y="2320795"/>
            <a:ext cx="10253280" cy="1173048"/>
            <a:chOff x="923925" y="2159115"/>
            <a:chExt cx="10253280" cy="1173048"/>
          </a:xfrm>
        </p:grpSpPr>
        <p:sp>
          <p:nvSpPr>
            <p:cNvPr id="967" name="Google Shape;967;p49"/>
            <p:cNvSpPr/>
            <p:nvPr/>
          </p:nvSpPr>
          <p:spPr>
            <a:xfrm>
              <a:off x="1230364" y="2442392"/>
              <a:ext cx="9946841" cy="805544"/>
            </a:xfrm>
            <a:prstGeom prst="roundRect">
              <a:avLst>
                <a:gd fmla="val 50000" name="adj"/>
              </a:avLst>
            </a:prstGeom>
            <a:noFill/>
            <a:ln cap="flat" cmpd="sng" w="19050">
              <a:solidFill>
                <a:srgbClr val="72B6D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68" name="Google Shape;968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23925" y="2159115"/>
              <a:ext cx="805544" cy="8055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9" name="Google Shape;969;p49"/>
            <p:cNvSpPr txBox="1"/>
            <p:nvPr/>
          </p:nvSpPr>
          <p:spPr>
            <a:xfrm>
              <a:off x="1942267" y="2378056"/>
              <a:ext cx="8896878" cy="954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2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Déterminer les facteurs affectant la croissance des végétaux à partir des résultats expérimentaux.</a:t>
              </a:r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50"/>
          <p:cNvSpPr txBox="1"/>
          <p:nvPr/>
        </p:nvSpPr>
        <p:spPr>
          <a:xfrm>
            <a:off x="898257" y="176463"/>
            <a:ext cx="10591800" cy="74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1867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Pour cela j’ai réalisé la tâche ci-dessous qui consiste à déterminer les facteurs affectant la croissance des végétaux à partir des résultats expérimentaux.</a:t>
            </a:r>
            <a:endParaRPr/>
          </a:p>
        </p:txBody>
      </p:sp>
      <p:pic>
        <p:nvPicPr>
          <p:cNvPr id="975" name="Google Shape;97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36818" y="940034"/>
            <a:ext cx="583170" cy="583170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50"/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133">
                <a:solidFill>
                  <a:schemeClr val="lt1"/>
                </a:solidFill>
                <a:latin typeface="Dosis"/>
                <a:ea typeface="Dosis"/>
                <a:cs typeface="Dosis"/>
                <a:sym typeface="Dosis"/>
              </a:rPr>
              <a:t>C</a:t>
            </a:r>
            <a:endParaRPr b="1" sz="1200">
              <a:solidFill>
                <a:schemeClr val="l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977" name="Google Shape;977;p50"/>
          <p:cNvSpPr txBox="1"/>
          <p:nvPr/>
        </p:nvSpPr>
        <p:spPr>
          <a:xfrm>
            <a:off x="6931862" y="2637171"/>
            <a:ext cx="4827518" cy="2677656"/>
          </a:xfrm>
          <a:prstGeom prst="rect">
            <a:avLst/>
          </a:prstGeom>
          <a:solidFill>
            <a:srgbClr val="FCEAD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partir de ces données j’ai réalisé ma tâche en deux étapes 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1:  Déterminez </a:t>
            </a: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à partir du dispositif  ci-contre les variables de l’expérience..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Etape 2: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Décrivez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 résultats </a:t>
            </a: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 tirez </a:t>
            </a:r>
            <a:r>
              <a:rPr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 conclusion.</a:t>
            </a:r>
            <a:endParaRPr/>
          </a:p>
        </p:txBody>
      </p:sp>
      <p:sp>
        <p:nvSpPr>
          <p:cNvPr id="978" name="Google Shape;978;p50"/>
          <p:cNvSpPr txBox="1"/>
          <p:nvPr/>
        </p:nvSpPr>
        <p:spPr>
          <a:xfrm>
            <a:off x="1265618" y="1591261"/>
            <a:ext cx="37390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Résultats expérimentaux  </a:t>
            </a:r>
            <a:endParaRPr/>
          </a:p>
        </p:txBody>
      </p:sp>
      <p:pic>
        <p:nvPicPr>
          <p:cNvPr descr="Une image contenant texte, plante d’intérieur, pot de fleurs, plante&#10;&#10;Le contenu généré par l’IA peut être incorrect." id="979" name="Google Shape;979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6691" y="2204220"/>
            <a:ext cx="5614278" cy="3543558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50"/>
          <p:cNvSpPr/>
          <p:nvPr/>
        </p:nvSpPr>
        <p:spPr>
          <a:xfrm>
            <a:off x="6253315" y="3644675"/>
            <a:ext cx="496201" cy="634181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0C413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51"/>
          <p:cNvSpPr/>
          <p:nvPr/>
        </p:nvSpPr>
        <p:spPr>
          <a:xfrm>
            <a:off x="54427" y="55062"/>
            <a:ext cx="12137573" cy="815799"/>
          </a:xfrm>
          <a:prstGeom prst="roundRect">
            <a:avLst>
              <a:gd fmla="val 16667" name="adj"/>
            </a:avLst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cap="flat" cmpd="sng" w="76200">
            <a:solidFill>
              <a:srgbClr val="CFE6B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51"/>
          <p:cNvSpPr txBox="1"/>
          <p:nvPr>
            <p:ph idx="4294967295" type="title"/>
          </p:nvPr>
        </p:nvSpPr>
        <p:spPr>
          <a:xfrm>
            <a:off x="815761" y="96831"/>
            <a:ext cx="7620804" cy="3532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867"/>
              <a:buFont typeface="Calibri"/>
              <a:buNone/>
            </a:pPr>
            <a:r>
              <a:rPr b="1" lang="fr-FR" sz="1867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Et on termine par cette carte lexicale.</a:t>
            </a:r>
            <a:endParaRPr/>
          </a:p>
        </p:txBody>
      </p:sp>
      <p:grpSp>
        <p:nvGrpSpPr>
          <p:cNvPr id="988" name="Google Shape;988;p51"/>
          <p:cNvGrpSpPr/>
          <p:nvPr/>
        </p:nvGrpSpPr>
        <p:grpSpPr>
          <a:xfrm>
            <a:off x="378372" y="1263731"/>
            <a:ext cx="11589039" cy="5186999"/>
            <a:chOff x="279385" y="1039998"/>
            <a:chExt cx="8700686" cy="3890251"/>
          </a:xfrm>
        </p:grpSpPr>
        <p:sp>
          <p:nvSpPr>
            <p:cNvPr id="989" name="Google Shape;989;p51"/>
            <p:cNvSpPr/>
            <p:nvPr/>
          </p:nvSpPr>
          <p:spPr>
            <a:xfrm>
              <a:off x="324921" y="1441550"/>
              <a:ext cx="8562578" cy="33986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1" anchor="ctr" bIns="45675" lIns="91425" spcFirstLastPara="1" rIns="91425" wrap="square" tIns="456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86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51"/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2400" u="none" cap="none" strike="noStrike">
                  <a:solidFill>
                    <a:srgbClr val="54AFE9"/>
                  </a:solidFill>
                  <a:latin typeface="Calibri"/>
                  <a:ea typeface="Calibri"/>
                  <a:cs typeface="Calibri"/>
                  <a:sym typeface="Calibri"/>
                </a:rPr>
                <a:t>Ma tâche :</a:t>
              </a:r>
              <a:endParaRPr/>
            </a:p>
          </p:txBody>
        </p:sp>
        <p:sp>
          <p:nvSpPr>
            <p:cNvPr id="991" name="Google Shape;991;p51"/>
            <p:cNvSpPr txBox="1"/>
            <p:nvPr/>
          </p:nvSpPr>
          <p:spPr>
            <a:xfrm>
              <a:off x="500154" y="1769767"/>
              <a:ext cx="1788990" cy="284704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675" lIns="91425" spcFirstLastPara="1" rIns="91425" wrap="square" tIns="4567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Termes thématiques :</a:t>
              </a:r>
              <a:endParaRPr/>
            </a:p>
          </p:txBody>
        </p:sp>
        <p:sp>
          <p:nvSpPr>
            <p:cNvPr id="992" name="Google Shape;992;p51"/>
            <p:cNvSpPr/>
            <p:nvPr/>
          </p:nvSpPr>
          <p:spPr>
            <a:xfrm>
              <a:off x="6446463" y="1515824"/>
              <a:ext cx="2040393" cy="820266"/>
            </a:xfrm>
            <a:prstGeom prst="rect">
              <a:avLst/>
            </a:prstGeom>
            <a:solidFill>
              <a:srgbClr val="E9EDF1">
                <a:alpha val="29411"/>
              </a:srgbClr>
            </a:solidFill>
            <a:ln cap="flat" cmpd="sng" w="19025">
              <a:solidFill>
                <a:srgbClr val="C5F5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675" lIns="91425" spcFirstLastPara="1" rIns="91425" wrap="square" tIns="456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51"/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-FR" sz="1800" u="none" cap="none" strike="noStrike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Verbes de consigne</a:t>
              </a:r>
              <a:endParaRPr/>
            </a:p>
          </p:txBody>
        </p:sp>
        <p:sp>
          <p:nvSpPr>
            <p:cNvPr id="994" name="Google Shape;994;p51"/>
            <p:cNvSpPr txBox="1"/>
            <p:nvPr/>
          </p:nvSpPr>
          <p:spPr>
            <a:xfrm>
              <a:off x="630227" y="3698923"/>
              <a:ext cx="2540248" cy="276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-FR" sz="1800" u="none" cap="none" strike="noStrike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Structures pour répondre </a:t>
              </a:r>
              <a:endParaRPr/>
            </a:p>
          </p:txBody>
        </p:sp>
        <p:sp>
          <p:nvSpPr>
            <p:cNvPr id="995" name="Google Shape;995;p51"/>
            <p:cNvSpPr txBox="1"/>
            <p:nvPr/>
          </p:nvSpPr>
          <p:spPr>
            <a:xfrm>
              <a:off x="464376" y="2274596"/>
              <a:ext cx="2011985" cy="4385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-186265" lvl="0" marL="18626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1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Facteurs affectant la croissance  des végétaux.</a:t>
              </a:r>
              <a:endParaRPr/>
            </a:p>
          </p:txBody>
        </p:sp>
        <p:sp>
          <p:nvSpPr>
            <p:cNvPr id="996" name="Google Shape;996;p51"/>
            <p:cNvSpPr txBox="1"/>
            <p:nvPr/>
          </p:nvSpPr>
          <p:spPr>
            <a:xfrm>
              <a:off x="6519586" y="1708321"/>
              <a:ext cx="1947013" cy="623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Déterminer 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Décrire 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Tirer une conclusion </a:t>
              </a:r>
              <a:endParaRPr/>
            </a:p>
          </p:txBody>
        </p:sp>
        <p:sp>
          <p:nvSpPr>
            <p:cNvPr id="997" name="Google Shape;997;p51"/>
            <p:cNvSpPr txBox="1"/>
            <p:nvPr/>
          </p:nvSpPr>
          <p:spPr>
            <a:xfrm>
              <a:off x="6458486" y="2506989"/>
              <a:ext cx="1924708" cy="276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-FR" sz="1800" u="none" cap="none" strike="noStrike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Vocabulaire scientifique</a:t>
              </a:r>
              <a:endParaRPr/>
            </a:p>
          </p:txBody>
        </p:sp>
        <p:sp>
          <p:nvSpPr>
            <p:cNvPr id="998" name="Google Shape;998;p51"/>
            <p:cNvSpPr txBox="1"/>
            <p:nvPr/>
          </p:nvSpPr>
          <p:spPr>
            <a:xfrm>
              <a:off x="6264170" y="2658949"/>
              <a:ext cx="2715901" cy="13618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Croissance végétale.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Facteur affectant la croissance.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lumière – dioxyde de carbone – eau – sels minéraux. 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Variables de l’expérience. 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Résultats attendu – résultats expérimentaux</a:t>
              </a:r>
              <a:endParaRPr/>
            </a:p>
          </p:txBody>
        </p:sp>
        <p:sp>
          <p:nvSpPr>
            <p:cNvPr id="999" name="Google Shape;999;p51"/>
            <p:cNvSpPr txBox="1"/>
            <p:nvPr/>
          </p:nvSpPr>
          <p:spPr>
            <a:xfrm>
              <a:off x="675976" y="3991560"/>
              <a:ext cx="3018424" cy="623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-186265" lvl="0" marL="18626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1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………..sont conformes  ………………</a:t>
              </a:r>
              <a:endParaRPr/>
            </a:p>
            <a:p>
              <a:pPr indent="-186265" lvl="0" marL="186265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1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………..on conclut que ………………</a:t>
              </a:r>
              <a:endParaRPr/>
            </a:p>
            <a:p>
              <a:pPr indent="-186265" lvl="0" marL="18626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1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……….. L’hypothèse est validée.</a:t>
              </a:r>
              <a:endParaRPr b="1" i="1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00" name="Google Shape;1000;p51"/>
            <p:cNvCxnSpPr/>
            <p:nvPr/>
          </p:nvCxnSpPr>
          <p:spPr>
            <a:xfrm flipH="1">
              <a:off x="2521104" y="3378121"/>
              <a:ext cx="1965300" cy="616800"/>
            </a:xfrm>
            <a:prstGeom prst="bentConnector3">
              <a:avLst>
                <a:gd fmla="val -84455" name="adj1"/>
              </a:avLst>
            </a:prstGeom>
            <a:noFill/>
            <a:ln cap="flat" cmpd="sng" w="9525">
              <a:solidFill>
                <a:srgbClr val="54AFE9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01" name="Google Shape;1001;p51"/>
            <p:cNvSpPr/>
            <p:nvPr/>
          </p:nvSpPr>
          <p:spPr>
            <a:xfrm>
              <a:off x="6485619" y="4052566"/>
              <a:ext cx="2027023" cy="719919"/>
            </a:xfrm>
            <a:prstGeom prst="rect">
              <a:avLst/>
            </a:prstGeom>
            <a:solidFill>
              <a:srgbClr val="E9EDF1">
                <a:alpha val="29411"/>
              </a:srgbClr>
            </a:solidFill>
            <a:ln cap="flat" cmpd="sng" w="19025">
              <a:solidFill>
                <a:srgbClr val="C5F5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1" anchor="ctr" bIns="45675" lIns="91425" spcFirstLastPara="1" rIns="91425" wrap="square" tIns="456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51"/>
            <p:cNvSpPr txBox="1"/>
            <p:nvPr/>
          </p:nvSpPr>
          <p:spPr>
            <a:xfrm>
              <a:off x="6482112" y="4078435"/>
              <a:ext cx="1714500" cy="276961"/>
            </a:xfrm>
            <a:prstGeom prst="rect">
              <a:avLst/>
            </a:prstGeom>
            <a:noFill/>
            <a:ln>
              <a:noFill/>
            </a:ln>
          </p:spPr>
          <p:txBody>
            <a:bodyPr anchorCtr="1" anchor="t" bIns="45675" lIns="91425" spcFirstLastPara="1" rIns="91425" wrap="square" tIns="45675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fr-FR" sz="1800" u="none" cap="none" strike="noStrike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Mots pour décrire</a:t>
              </a:r>
              <a:endParaRPr/>
            </a:p>
          </p:txBody>
        </p:sp>
        <p:sp>
          <p:nvSpPr>
            <p:cNvPr id="1003" name="Google Shape;1003;p51"/>
            <p:cNvSpPr txBox="1"/>
            <p:nvPr/>
          </p:nvSpPr>
          <p:spPr>
            <a:xfrm>
              <a:off x="6610108" y="4307039"/>
              <a:ext cx="1859176" cy="623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675" lIns="91425" spcFirstLastPara="1" rIns="91425" wrap="square" tIns="45675">
              <a:spAutoFit/>
            </a:bodyPr>
            <a:lstStyle/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Augmente</a:t>
              </a:r>
              <a:endParaRPr/>
            </a:p>
            <a:p>
              <a:pPr indent="-28785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</a:pPr>
              <a:r>
                <a:rPr b="1" i="0" lang="fr-FR" sz="16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Plus grand que  </a:t>
              </a:r>
              <a:endParaRPr/>
            </a:p>
            <a:p>
              <a:pPr indent="-218007" lvl="0" marL="287857" marR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1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04" name="Google Shape;1004;p51"/>
            <p:cNvCxnSpPr>
              <a:endCxn id="1002" idx="1"/>
            </p:cNvCxnSpPr>
            <p:nvPr/>
          </p:nvCxnSpPr>
          <p:spPr>
            <a:xfrm flipH="1" rot="-5400000">
              <a:off x="5249712" y="2984516"/>
              <a:ext cx="1482600" cy="982200"/>
            </a:xfrm>
            <a:prstGeom prst="bentConnector3">
              <a:avLst>
                <a:gd fmla="val -102498" name="adj1"/>
              </a:avLst>
            </a:prstGeom>
            <a:noFill/>
            <a:ln cap="flat" cmpd="sng" w="9525">
              <a:solidFill>
                <a:srgbClr val="54AFE9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005" name="Google Shape;1005;p51"/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 cmpd="sng" w="9525">
              <a:solidFill>
                <a:srgbClr val="DCE6F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675" lIns="91425" spcFirstLastPara="1" rIns="91425" wrap="square" tIns="456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6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 CARTE LEXICALE</a:t>
              </a:r>
              <a:endParaRPr b="1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06" name="Google Shape;1006;p51"/>
            <p:cNvCxnSpPr/>
            <p:nvPr/>
          </p:nvCxnSpPr>
          <p:spPr>
            <a:xfrm rot="-5400000">
              <a:off x="5779183" y="2112856"/>
              <a:ext cx="812104" cy="410631"/>
            </a:xfrm>
            <a:prstGeom prst="bentConnector3">
              <a:avLst>
                <a:gd fmla="val 146956" name="adj1"/>
              </a:avLst>
            </a:prstGeom>
            <a:noFill/>
            <a:ln cap="flat" cmpd="sng" w="9525">
              <a:solidFill>
                <a:srgbClr val="54AFE9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1007" name="Google Shape;1007;p51"/>
          <p:cNvCxnSpPr/>
          <p:nvPr/>
        </p:nvCxnSpPr>
        <p:spPr>
          <a:xfrm>
            <a:off x="7971302" y="3522931"/>
            <a:ext cx="218193" cy="0"/>
          </a:xfrm>
          <a:prstGeom prst="straightConnector1">
            <a:avLst/>
          </a:prstGeom>
          <a:noFill/>
          <a:ln cap="flat" cmpd="sng" w="9525">
            <a:solidFill>
              <a:srgbClr val="54AFE9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08" name="Google Shape;1008;p51"/>
          <p:cNvCxnSpPr/>
          <p:nvPr/>
        </p:nvCxnSpPr>
        <p:spPr>
          <a:xfrm>
            <a:off x="3485887" y="3452248"/>
            <a:ext cx="1157019" cy="0"/>
          </a:xfrm>
          <a:prstGeom prst="straightConnector1">
            <a:avLst/>
          </a:prstGeom>
          <a:noFill/>
          <a:ln cap="flat" cmpd="sng" w="9525">
            <a:solidFill>
              <a:srgbClr val="54AFE9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009" name="Google Shape;100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générée" id="1010" name="Google Shape;1010;p51"/>
          <p:cNvPicPr preferRelativeResize="0"/>
          <p:nvPr/>
        </p:nvPicPr>
        <p:blipFill rotWithShape="1">
          <a:blip r:embed="rId4">
            <a:alphaModFix/>
          </a:blip>
          <a:srcRect b="61971" l="3539" r="75793" t="24327"/>
          <a:stretch/>
        </p:blipFill>
        <p:spPr>
          <a:xfrm>
            <a:off x="1" y="2369"/>
            <a:ext cx="792431" cy="791083"/>
          </a:xfrm>
          <a:prstGeom prst="rect">
            <a:avLst/>
          </a:prstGeom>
          <a:noFill/>
          <a:ln>
            <a:noFill/>
          </a:ln>
        </p:spPr>
      </p:pic>
      <p:sp>
        <p:nvSpPr>
          <p:cNvPr id="1011" name="Google Shape;1011;p51"/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AEABAB"/>
              </a:buClr>
              <a:buSzPts val="1800"/>
              <a:buFont typeface="Calibri"/>
              <a:buNone/>
            </a:pPr>
            <a:r>
              <a:rPr i="1" lang="fr-FR" sz="1800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Faire participer les élèves à la lecture de la carte.</a:t>
            </a:r>
            <a:endParaRPr/>
          </a:p>
        </p:txBody>
      </p:sp>
      <p:sp>
        <p:nvSpPr>
          <p:cNvPr id="1012" name="Google Shape;1012;p51"/>
          <p:cNvSpPr txBox="1"/>
          <p:nvPr/>
        </p:nvSpPr>
        <p:spPr>
          <a:xfrm>
            <a:off x="4682603" y="2843934"/>
            <a:ext cx="256609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Déterminer les facteurs affectant la croissance des végétaux à partir des résultats expérimentaux.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DDF43">
                <a:alpha val="5882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rgbClr val="7F7F7F"/>
            </a:gs>
          </a:gsLst>
          <a:lin ang="5400000" scaled="0"/>
        </a:gradFill>
      </p:bgPr>
    </p:bg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7" name="Google Shape;1017;p52"/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1018" name="Google Shape;1018;p52"/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fmla="val 2665" name="adj"/>
              </a:avLst>
            </a:prstGeom>
            <a:solidFill>
              <a:srgbClr val="767171"/>
            </a:solidFill>
            <a:ln cap="flat" cmpd="sng" w="12700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63500" sx="102000" rotWithShape="0" algn="ctr" sy="102000">
                <a:srgbClr val="000000">
                  <a:alpha val="6666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52"/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1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20" name="Google Shape;1020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1099" y="1605121"/>
            <a:ext cx="3989434" cy="3989434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52"/>
          <p:cNvSpPr txBox="1"/>
          <p:nvPr/>
        </p:nvSpPr>
        <p:spPr>
          <a:xfrm>
            <a:off x="5809698" y="1863218"/>
            <a:ext cx="42850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fr-FR" sz="200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C’est la fin de notre séance. N’oubliez pas de réviser votre leçon.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ustom 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2024-05-28T10:13:44Z</dcterms:created>
  <dc:creator>D_Abdellah</dc:creator>
</cp:coreProperties>
</file>