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</p:sldIdLst>
  <p:sldSz cy="6858000" cx="12192000"/>
  <p:notesSz cx="6858000" cy="9144000"/>
  <p:embeddedFontLst>
    <p:embeddedFont>
      <p:font typeface="Dosis"/>
      <p:regular r:id="rId76"/>
      <p:bold r:id="rId77"/>
    </p:embeddedFont>
    <p:embeddedFont>
      <p:font typeface="Play"/>
      <p:regular r:id="rId78"/>
      <p:bold r:id="rId79"/>
    </p:embeddedFont>
    <p:embeddedFont>
      <p:font typeface="Fira Sans Extra Condensed Medium"/>
      <p:regular r:id="rId80"/>
      <p:bold r:id="rId81"/>
      <p:italic r:id="rId82"/>
      <p:boldItalic r:id="rId83"/>
    </p:embeddedFont>
    <p:embeddedFont>
      <p:font typeface="Century Gothic"/>
      <p:regular r:id="rId84"/>
      <p:bold r:id="rId85"/>
      <p:italic r:id="rId86"/>
      <p:boldItalic r:id="rId8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8" roundtripDataSignature="AMtx7mgZTFiCdLumQAbswAa/OEEG0mp6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84" Type="http://schemas.openxmlformats.org/officeDocument/2006/relationships/font" Target="fonts/CenturyGothic-regular.fntdata"/><Relationship Id="rId83" Type="http://schemas.openxmlformats.org/officeDocument/2006/relationships/font" Target="fonts/FiraSansExtraCondensedMedium-boldItalic.fntdata"/><Relationship Id="rId42" Type="http://schemas.openxmlformats.org/officeDocument/2006/relationships/slide" Target="slides/slide38.xml"/><Relationship Id="rId86" Type="http://schemas.openxmlformats.org/officeDocument/2006/relationships/font" Target="fonts/CenturyGothic-italic.fntdata"/><Relationship Id="rId41" Type="http://schemas.openxmlformats.org/officeDocument/2006/relationships/slide" Target="slides/slide37.xml"/><Relationship Id="rId85" Type="http://schemas.openxmlformats.org/officeDocument/2006/relationships/font" Target="fonts/CenturyGothic-bold.fntdata"/><Relationship Id="rId44" Type="http://schemas.openxmlformats.org/officeDocument/2006/relationships/slide" Target="slides/slide40.xml"/><Relationship Id="rId88" Type="http://customschemas.google.com/relationships/presentationmetadata" Target="metadata"/><Relationship Id="rId43" Type="http://schemas.openxmlformats.org/officeDocument/2006/relationships/slide" Target="slides/slide39.xml"/><Relationship Id="rId87" Type="http://schemas.openxmlformats.org/officeDocument/2006/relationships/font" Target="fonts/CenturyGothic-boldItalic.fntdata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80" Type="http://schemas.openxmlformats.org/officeDocument/2006/relationships/font" Target="fonts/FiraSansExtraCondensedMedium-regular.fntdata"/><Relationship Id="rId82" Type="http://schemas.openxmlformats.org/officeDocument/2006/relationships/font" Target="fonts/FiraSansExtraCondensedMedium-italic.fntdata"/><Relationship Id="rId81" Type="http://schemas.openxmlformats.org/officeDocument/2006/relationships/font" Target="fonts/FiraSansExtraCondensedMedium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31" Type="http://schemas.openxmlformats.org/officeDocument/2006/relationships/slide" Target="slides/slide27.xml"/><Relationship Id="rId75" Type="http://schemas.openxmlformats.org/officeDocument/2006/relationships/slide" Target="slides/slide71.xml"/><Relationship Id="rId30" Type="http://schemas.openxmlformats.org/officeDocument/2006/relationships/slide" Target="slides/slide26.xml"/><Relationship Id="rId74" Type="http://schemas.openxmlformats.org/officeDocument/2006/relationships/slide" Target="slides/slide70.xml"/><Relationship Id="rId33" Type="http://schemas.openxmlformats.org/officeDocument/2006/relationships/slide" Target="slides/slide29.xml"/><Relationship Id="rId77" Type="http://schemas.openxmlformats.org/officeDocument/2006/relationships/font" Target="fonts/Dosis-bold.fntdata"/><Relationship Id="rId32" Type="http://schemas.openxmlformats.org/officeDocument/2006/relationships/slide" Target="slides/slide28.xml"/><Relationship Id="rId76" Type="http://schemas.openxmlformats.org/officeDocument/2006/relationships/font" Target="fonts/Dosis-regular.fntdata"/><Relationship Id="rId35" Type="http://schemas.openxmlformats.org/officeDocument/2006/relationships/slide" Target="slides/slide31.xml"/><Relationship Id="rId79" Type="http://schemas.openxmlformats.org/officeDocument/2006/relationships/font" Target="fonts/Play-bold.fntdata"/><Relationship Id="rId34" Type="http://schemas.openxmlformats.org/officeDocument/2006/relationships/slide" Target="slides/slide30.xml"/><Relationship Id="rId78" Type="http://schemas.openxmlformats.org/officeDocument/2006/relationships/font" Target="fonts/Play-regular.fntdata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22" Type="http://schemas.openxmlformats.org/officeDocument/2006/relationships/slide" Target="slides/slide18.xml"/><Relationship Id="rId66" Type="http://schemas.openxmlformats.org/officeDocument/2006/relationships/slide" Target="slides/slide62.xml"/><Relationship Id="rId21" Type="http://schemas.openxmlformats.org/officeDocument/2006/relationships/slide" Target="slides/slide17.xml"/><Relationship Id="rId65" Type="http://schemas.openxmlformats.org/officeDocument/2006/relationships/slide" Target="slides/slide61.xml"/><Relationship Id="rId24" Type="http://schemas.openxmlformats.org/officeDocument/2006/relationships/slide" Target="slides/slide20.xml"/><Relationship Id="rId68" Type="http://schemas.openxmlformats.org/officeDocument/2006/relationships/slide" Target="slides/slide64.xml"/><Relationship Id="rId23" Type="http://schemas.openxmlformats.org/officeDocument/2006/relationships/slide" Target="slides/slide19.xml"/><Relationship Id="rId67" Type="http://schemas.openxmlformats.org/officeDocument/2006/relationships/slide" Target="slides/slide63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69" Type="http://schemas.openxmlformats.org/officeDocument/2006/relationships/slide" Target="slides/slide6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1" name="Google Shape;57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" name="Google Shape;767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2" name="Google Shape;962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4" name="Google Shape;1044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0" name="Google Shape;1070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6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8" name="Google Shape;1108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1" name="Google Shape;1131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" name="Google Shape;1136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" name="Google Shape;1146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" name="Google Shape;1156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" name="Google Shape;1164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" name="Google Shape;1173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3" name="Google Shape;1183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" name="Google Shape;1194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4" name="Google Shape;1204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" name="Google Shape;1219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" name="Google Shape;1234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4" name="Google Shape;1244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" name="Google Shape;1254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2" name="Google Shape;1262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4" name="Google Shape;1274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5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" name="Google Shape;1287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0" name="Google Shape;1310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" name="Google Shape;1316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" name="Google Shape;1324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7" name="Google Shape;1387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2" name="Google Shape;1412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5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Relationship Id="rId3" Type="http://schemas.openxmlformats.org/officeDocument/2006/relationships/image" Target="../media/image3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3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0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gif"/><Relationship Id="rId3" Type="http://schemas.openxmlformats.org/officeDocument/2006/relationships/image" Target="../media/image38.png"/><Relationship Id="rId4" Type="http://schemas.openxmlformats.org/officeDocument/2006/relationships/image" Target="../media/image8.png"/><Relationship Id="rId5" Type="http://schemas.openxmlformats.org/officeDocument/2006/relationships/image" Target="../media/image1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6.png"/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gif"/><Relationship Id="rId3" Type="http://schemas.openxmlformats.org/officeDocument/2006/relationships/image" Target="../media/image4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gif"/><Relationship Id="rId3" Type="http://schemas.openxmlformats.org/officeDocument/2006/relationships/image" Target="../media/image55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4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4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gif"/><Relationship Id="rId3" Type="http://schemas.openxmlformats.org/officeDocument/2006/relationships/image" Target="../media/image5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4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4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gif"/><Relationship Id="rId3" Type="http://schemas.openxmlformats.org/officeDocument/2006/relationships/image" Target="../media/image27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21.png"/><Relationship Id="rId9" Type="http://schemas.openxmlformats.org/officeDocument/2006/relationships/image" Target="../media/image16.png"/><Relationship Id="rId5" Type="http://schemas.openxmlformats.org/officeDocument/2006/relationships/image" Target="../media/image2.png"/><Relationship Id="rId6" Type="http://schemas.openxmlformats.org/officeDocument/2006/relationships/image" Target="../media/image15.png"/><Relationship Id="rId7" Type="http://schemas.openxmlformats.org/officeDocument/2006/relationships/image" Target="../media/image11.jpg"/><Relationship Id="rId8" Type="http://schemas.openxmlformats.org/officeDocument/2006/relationships/image" Target="../media/image19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4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7.jpg"/><Relationship Id="rId4" Type="http://schemas.openxmlformats.org/officeDocument/2006/relationships/image" Target="../media/image35.png"/><Relationship Id="rId5" Type="http://schemas.openxmlformats.org/officeDocument/2006/relationships/image" Target="../media/image18.png"/><Relationship Id="rId6" Type="http://schemas.openxmlformats.org/officeDocument/2006/relationships/image" Target="../media/image28.png"/><Relationship Id="rId7" Type="http://schemas.openxmlformats.org/officeDocument/2006/relationships/image" Target="../media/image1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22.png"/><Relationship Id="rId6" Type="http://schemas.openxmlformats.org/officeDocument/2006/relationships/image" Target="../media/image3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Relationship Id="rId3" Type="http://schemas.openxmlformats.org/officeDocument/2006/relationships/image" Target="../media/image26.gif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gif"/><Relationship Id="rId3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3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73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73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" name="Google Shape;20;p73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37A4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73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22" name="Google Shape;22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73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3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7A40"/>
              </a:buClr>
              <a:buSzPts val="3000"/>
              <a:buNone/>
              <a:defRPr b="1" i="0" sz="3000" u="none" cap="none" strike="noStrike">
                <a:solidFill>
                  <a:srgbClr val="037A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73"/>
          <p:cNvSpPr txBox="1"/>
          <p:nvPr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037A40"/>
                </a:solidFill>
                <a:latin typeface="Calibri"/>
                <a:ea typeface="Calibri"/>
                <a:cs typeface="Calibri"/>
                <a:sym typeface="Calibri"/>
              </a:rPr>
              <a:t>Science de la vie et de la terre</a:t>
            </a:r>
            <a:endParaRPr/>
          </a:p>
        </p:txBody>
      </p:sp>
      <p:sp>
        <p:nvSpPr>
          <p:cNvPr id="26" name="Google Shape;26;p73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000" u="none" cap="none" strike="noStrike">
                <a:solidFill>
                  <a:srgbClr val="037A4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i="0" sz="3000" u="none" cap="none" strike="noStrike">
              <a:solidFill>
                <a:srgbClr val="037A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73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73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73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73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1" name="Google Shape;31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86894" y="3491604"/>
            <a:ext cx="4255186" cy="2869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8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0" name="Google Shape;180;p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1" name="Google Shape;181;p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2" name="Google Shape;182;p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3" name="Google Shape;183;p8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8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" name="Google Shape;185;p8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86" name="Google Shape;186;p82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187" name="Google Shape;187;p8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82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189" name="Google Shape;189;p82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cussion informelle">
  <p:cSld name="Discussion informelle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8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92" name="Google Shape;192;p8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8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" name="Google Shape;194;p8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8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83"/>
          <p:cNvSpPr txBox="1"/>
          <p:nvPr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Discussion informelle</a:t>
            </a:r>
            <a:endParaRPr/>
          </a:p>
        </p:txBody>
      </p:sp>
      <p:pic>
        <p:nvPicPr>
          <p:cNvPr id="197" name="Google Shape;197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4103" y="1875577"/>
            <a:ext cx="2856443" cy="2856443"/>
          </a:xfrm>
          <a:prstGeom prst="rect">
            <a:avLst/>
          </a:prstGeom>
          <a:noFill/>
          <a:ln>
            <a:noFill/>
          </a:ln>
          <a:effectLst>
            <a:reflection blurRad="0" dir="5400000" dist="5000" endA="0" endPos="30000" kx="0" rotWithShape="0" algn="bl" stA="30000" stPos="0" sy="-100000" ky="0"/>
          </a:effectLst>
        </p:spPr>
      </p:pic>
      <p:sp>
        <p:nvSpPr>
          <p:cNvPr id="198" name="Google Shape;198;p83"/>
          <p:cNvSpPr/>
          <p:nvPr/>
        </p:nvSpPr>
        <p:spPr>
          <a:xfrm>
            <a:off x="1890297" y="1779907"/>
            <a:ext cx="691824" cy="704171"/>
          </a:xfrm>
          <a:custGeom>
            <a:rect b="b" l="l" r="r" t="t"/>
            <a:pathLst>
              <a:path extrusionOk="0" h="2558" w="2759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9" name="Google Shape;199;p83"/>
          <p:cNvSpPr/>
          <p:nvPr/>
        </p:nvSpPr>
        <p:spPr>
          <a:xfrm rot="-560173">
            <a:off x="2207633" y="1946096"/>
            <a:ext cx="584715" cy="634720"/>
          </a:xfrm>
          <a:custGeom>
            <a:rect b="b" l="l" r="r" t="t"/>
            <a:pathLst>
              <a:path extrusionOk="0" h="2303" w="2331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0" name="Google Shape;200;p83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ontrôle des cahiers">
  <p:cSld name="Slide Contrôle des cahiers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8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03" name="Google Shape;203;p8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8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" name="Google Shape;205;p8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8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84"/>
          <p:cNvSpPr txBox="1"/>
          <p:nvPr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Contrôle des cahiers et correction des devoirs</a:t>
            </a:r>
            <a:endParaRPr/>
          </a:p>
        </p:txBody>
      </p:sp>
      <p:sp>
        <p:nvSpPr>
          <p:cNvPr id="208" name="Google Shape;208;p84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Une image contenant Visage humain, personne, habits, dessin&#10;&#10;Le contenu généré par l’IA peut être incorrect." id="209" name="Google Shape;209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9743" y="1746941"/>
            <a:ext cx="3766659" cy="3766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ôle des cahiers">
  <p:cSld name="Contrôle des cahiers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8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12" name="Google Shape;212;p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3" name="Google Shape;213;p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4" name="Google Shape;214;p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5" name="Google Shape;215;p8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85"/>
          <p:cNvSpPr txBox="1"/>
          <p:nvPr>
            <p:ph idx="1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" name="Google Shape;217;p8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18" name="Google Shape;218;p85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219" name="Google Shape;219;p8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85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221" name="Google Shape;221;p85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85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ation des prérequis">
  <p:cSld name="Activation des prérequis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8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5" name="Google Shape;225;p8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8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" name="Google Shape;227;p8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8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6"/>
          <p:cNvSpPr txBox="1"/>
          <p:nvPr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Activation des prérequis</a:t>
            </a:r>
            <a:endParaRPr/>
          </a:p>
        </p:txBody>
      </p:sp>
      <p:sp>
        <p:nvSpPr>
          <p:cNvPr id="230" name="Google Shape;230;p86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1" name="Google Shape;231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9616" y="1583362"/>
            <a:ext cx="3843765" cy="3843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ynthèse des prérequis">
  <p:cSld name="Synthèse des prérequis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8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34" name="Google Shape;234;p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5" name="Google Shape;235;p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6" name="Google Shape;236;p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37" name="Google Shape;237;p8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87"/>
          <p:cNvSpPr txBox="1"/>
          <p:nvPr>
            <p:ph idx="1" type="body"/>
          </p:nvPr>
        </p:nvSpPr>
        <p:spPr>
          <a:xfrm>
            <a:off x="530225" y="1136650"/>
            <a:ext cx="11174095" cy="5264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" name="Google Shape;239;p8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40" name="Google Shape;240;p87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241" name="Google Shape;241;p87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87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243" name="Google Shape;243;p87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éclaration de l’objectif">
  <p:cSld name="Déclaration de l’objectif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88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46" name="Google Shape;246;p8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8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" name="Google Shape;248;p88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88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88"/>
          <p:cNvSpPr txBox="1"/>
          <p:nvPr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F19D19"/>
              </a:buClr>
              <a:buSzPts val="4400"/>
              <a:buFont typeface="Calibri"/>
              <a:buNone/>
            </a:pPr>
            <a: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 </a:t>
            </a:r>
            <a:b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de la séance</a:t>
            </a:r>
            <a:endParaRPr/>
          </a:p>
        </p:txBody>
      </p:sp>
      <p:sp>
        <p:nvSpPr>
          <p:cNvPr id="251" name="Google Shape;251;p88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52" name="Google Shape;252;p88"/>
          <p:cNvGrpSpPr/>
          <p:nvPr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253" name="Google Shape;253;p8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p8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claration de l'objectif">
  <p:cSld name="Slide declaration de l'objectif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p8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57" name="Google Shape;257;p8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8" name="Google Shape;258;p8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9" name="Google Shape;259;p8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60" name="Google Shape;260;p8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89"/>
          <p:cNvSpPr txBox="1"/>
          <p:nvPr>
            <p:ph idx="1" type="body"/>
          </p:nvPr>
        </p:nvSpPr>
        <p:spPr>
          <a:xfrm>
            <a:off x="530225" y="3247602"/>
            <a:ext cx="11174095" cy="31531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" name="Google Shape;262;p8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63" name="Google Shape;263;p89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264" name="Google Shape;264;p89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89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266" name="Google Shape;266;p89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89"/>
          <p:cNvSpPr/>
          <p:nvPr/>
        </p:nvSpPr>
        <p:spPr>
          <a:xfrm>
            <a:off x="1396677" y="1831580"/>
            <a:ext cx="9651623" cy="830997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0238" y="1567130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89"/>
          <p:cNvSpPr txBox="1"/>
          <p:nvPr>
            <p:ph idx="3" type="body"/>
          </p:nvPr>
        </p:nvSpPr>
        <p:spPr>
          <a:xfrm>
            <a:off x="2212975" y="1831975"/>
            <a:ext cx="8582025" cy="819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Modelage">
  <p:cSld name="Slide Modelage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oogle Shape;271;p9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72" name="Google Shape;272;p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3" name="Google Shape;273;p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4" name="Google Shape;274;p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75" name="Google Shape;275;p9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9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" name="Google Shape;277;p90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78" name="Google Shape;278;p90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279" name="Google Shape;279;p90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90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90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91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84" name="Google Shape;284;p9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905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9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9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91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88" name="Google Shape;288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91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90" name="Google Shape;290;p91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91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2" name="Google Shape;292;p9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4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b="0" i="0" sz="14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74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b="0" i="0" sz="14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35" name="Google Shape;35;p74"/>
          <p:cNvPicPr preferRelativeResize="0"/>
          <p:nvPr/>
        </p:nvPicPr>
        <p:blipFill rotWithShape="1">
          <a:blip r:embed="rId2">
            <a:alphaModFix/>
          </a:blip>
          <a:srcRect b="60699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74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74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3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" name="Google Shape;40;p74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41" name="Google Shape;41;p74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7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43" name="Google Shape;43;p74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7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45" name="Google Shape;45;p74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collective">
  <p:cSld name="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Google Shape;294;p9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95" name="Google Shape;295;p9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905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9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297" name="Google Shape;297;p9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9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9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02" name="Google Shape;302;p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3" name="Google Shape;303;p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4" name="Google Shape;304;p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05" name="Google Shape;305;p9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9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7" name="Google Shape;307;p9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8" name="Google Shape;308;p93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09" name="Google Shape;309;p93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12" name="Google Shape;312;p9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905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9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314" name="Google Shape;314;p9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9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B, l'exercice à travailler">
  <p:cSld name="PB, l'exercice à travailler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9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19" name="Google Shape;319;p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0" name="Google Shape;320;p9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1" name="Google Shape;321;p9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2" name="Google Shape;322;p9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24" name="Google Shape;324;p95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95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327" name="Google Shape;327;p95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8" name="Google Shape;328;p95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B">
  <p:cSld name="Slide PB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oogle Shape;330;p9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31" name="Google Shape;331;p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2" name="Google Shape;332;p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3" name="Google Shape;333;p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34" name="Google Shape;334;p9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96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6" name="Google Shape;336;p96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37" name="Google Shape;337;p96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96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me">
  <p:cSld name="Pratique autonome">
    <p:bg>
      <p:bgPr>
        <a:gradFill>
          <a:gsLst>
            <a:gs pos="0">
              <a:srgbClr val="8BC145"/>
            </a:gs>
            <a:gs pos="2000">
              <a:srgbClr val="8BC145"/>
            </a:gs>
            <a:gs pos="74000">
              <a:srgbClr val="FFFFFF"/>
            </a:gs>
            <a:gs pos="91000">
              <a:srgbClr val="8BC145"/>
            </a:gs>
            <a:gs pos="100000">
              <a:srgbClr val="8BC1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9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42" name="Google Shape;342;p9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8BC145"/>
            </a:solidFill>
            <a:ln cap="flat" cmpd="sng" w="19050">
              <a:solidFill>
                <a:srgbClr val="8BC14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9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8BC145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sp>
        <p:nvSpPr>
          <p:cNvPr id="344" name="Google Shape;344;p97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599" y="1158197"/>
            <a:ext cx="2270803" cy="22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97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, l'exercice à travailler ">
  <p:cSld name="PA, l'exercice à travailler "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9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49" name="Google Shape;349;p9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0" name="Google Shape;350;p9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1" name="Google Shape;351;p9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2" name="Google Shape;352;p98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3" name="Google Shape;353;p98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54" name="Google Shape;354;p98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98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98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8" name="Google Shape;358;p98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">
  <p:cSld name="Slide PA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oogle Shape;360;p9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61" name="Google Shape;361;p9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2" name="Google Shape;362;p9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3" name="Google Shape;363;p9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4" name="Google Shape;364;p99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5" name="Google Shape;365;p99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6" name="Google Shape;366;p99"/>
          <p:cNvSpPr txBox="1"/>
          <p:nvPr>
            <p:ph idx="2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67" name="Google Shape;367;p99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99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ôture de la séance">
  <p:cSld name="Clô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100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72" name="Google Shape;372;p10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905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0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4" name="Google Shape;374;p10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00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/>
          </a:p>
        </p:txBody>
      </p:sp>
      <p:pic>
        <p:nvPicPr>
          <p:cNvPr id="376" name="Google Shape;376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100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10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80" name="Google Shape;380;p1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1" name="Google Shape;381;p1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2" name="Google Shape;382;p1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3" name="Google Shape;383;p10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4" name="Google Shape;384;p10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5" name="Google Shape;385;p101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6" name="Google Shape;386;p101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87" name="Google Shape;387;p101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75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48" name="Google Shape;48;p75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" name="Google Shape;49;p7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" name="Google Shape;50;p75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51" name="Google Shape;51;p75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52" name="Google Shape;52;p7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3" name="Google Shape;53;p75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54" name="Google Shape;54;p7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" name="Google Shape;55;p75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56;p75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57" name="Google Shape;57;p75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58" name="Google Shape;58;p7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9" name="Google Shape;59;p75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60" name="Google Shape;60;p75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1" name="Google Shape;61;p75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62" name="Google Shape;62;p75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3" name="Google Shape;63;p75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4" name="Google Shape;64;p75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65" name="Google Shape;65;p75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" name="Google Shape;66;p75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67" name="Google Shape;67;p75"/>
              <p:cNvPicPr preferRelativeResize="0"/>
              <p:nvPr/>
            </p:nvPicPr>
            <p:blipFill rotWithShape="1">
              <a:blip r:embed="rId7">
                <a:alphaModFix/>
              </a:blip>
              <a:srcRect b="30054" l="11664" r="25922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8" name="Google Shape;68;p75"/>
              <p:cNvPicPr preferRelativeResize="0"/>
              <p:nvPr/>
            </p:nvPicPr>
            <p:blipFill rotWithShape="1">
              <a:blip r:embed="rId8">
                <a:alphaModFix/>
              </a:blip>
              <a:srcRect b="30054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9" name="Google Shape;69;p75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75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7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0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10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" name="Google Shape;391;p10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B, Correction de l'exercice">
  <p:cSld name="PB, Correction de l'exercice"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oogle Shape;393;p10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94" name="Google Shape;394;p1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5" name="Google Shape;395;p1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6" name="Google Shape;396;p1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7" name="Google Shape;397;p10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" name="Google Shape;398;p10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99" name="Google Shape;399;p103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103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1" name="Google Shape;401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402" name="Google Shape;402;p103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3" name="Google Shape;403;p103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voir maison ">
  <p:cSld name="Slide devoir maison 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10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406" name="Google Shape;406;p1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7" name="Google Shape;407;p1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8" name="Google Shape;408;p1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9" name="Google Shape;409;p10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1" name="Google Shape;411;p104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12" name="Google Shape;412;p104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04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4" name="Google Shape;414;p104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0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7" name="Google Shape;417;p10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18" name="Google Shape;418;p10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9" name="Google Shape;419;p10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10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0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3" name="Google Shape;423;p10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4" name="Google Shape;424;p10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10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0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10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430" name="Google Shape;430;p10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10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10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0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10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6" name="Google Shape;436;p10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7" name="Google Shape;437;p10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8" name="Google Shape;438;p10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9" name="Google Shape;439;p10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0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3" name="Google Shape;443;p10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4" name="Google Shape;444;p10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5" name="Google Shape;445;p10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6" name="Google Shape;446;p10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10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8" name="Google Shape;448;p10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1" name="Google Shape;451;p1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2" name="Google Shape;452;p1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1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6" name="Google Shape;456;p1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57" name="Google Shape;457;p1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58" name="Google Shape;458;p1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9" name="Google Shape;459;p1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0" name="Google Shape;460;p1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tériel nécessaire">
  <p:cSld name="Matériel nécessaire">
    <p:bg>
      <p:bgPr>
        <a:solidFill>
          <a:srgbClr val="DCE6F2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6"/>
          <p:cNvSpPr/>
          <p:nvPr/>
        </p:nvSpPr>
        <p:spPr>
          <a:xfrm>
            <a:off x="1421762" y="1110377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76"/>
          <p:cNvSpPr/>
          <p:nvPr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75" name="Google Shape;75;p76"/>
          <p:cNvSpPr txBox="1"/>
          <p:nvPr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</a:t>
            </a:r>
            <a:endParaRPr/>
          </a:p>
        </p:txBody>
      </p:sp>
      <p:sp>
        <p:nvSpPr>
          <p:cNvPr id="76" name="Google Shape;76;p76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id="77" name="Google Shape;7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1924716">
            <a:off x="8544238" y="4865352"/>
            <a:ext cx="1564020" cy="174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76"/>
          <p:cNvPicPr preferRelativeResize="0"/>
          <p:nvPr/>
        </p:nvPicPr>
        <p:blipFill rotWithShape="1">
          <a:blip r:embed="rId3">
            <a:alphaModFix/>
          </a:blip>
          <a:srcRect b="30054" l="11665" r="26246" t="23325"/>
          <a:stretch/>
        </p:blipFill>
        <p:spPr>
          <a:xfrm>
            <a:off x="8786281" y="2316888"/>
            <a:ext cx="1478097" cy="110984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79" name="Google Shape;79;p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9492110" y="5381605"/>
            <a:ext cx="413335" cy="397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69475" y="4700745"/>
            <a:ext cx="1491516" cy="1080393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81" name="Google Shape;81;p76"/>
          <p:cNvSpPr txBox="1"/>
          <p:nvPr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Cahier de l’élève</a:t>
            </a:r>
            <a:endParaRPr/>
          </a:p>
        </p:txBody>
      </p:sp>
      <p:sp>
        <p:nvSpPr>
          <p:cNvPr id="82" name="Google Shape;82;p76"/>
          <p:cNvSpPr/>
          <p:nvPr/>
        </p:nvSpPr>
        <p:spPr>
          <a:xfrm>
            <a:off x="4218715" y="3878375"/>
            <a:ext cx="134929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Fiche technique de préparation de la séance</a:t>
            </a:r>
            <a:endParaRPr/>
          </a:p>
        </p:txBody>
      </p:sp>
      <p:pic>
        <p:nvPicPr>
          <p:cNvPr id="83" name="Google Shape;83;p7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010586" y="2316888"/>
            <a:ext cx="1765551" cy="145774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84" name="Google Shape;84;p76"/>
          <p:cNvSpPr/>
          <p:nvPr/>
        </p:nvSpPr>
        <p:spPr>
          <a:xfrm>
            <a:off x="2118499" y="3514273"/>
            <a:ext cx="1349291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Support PPT</a:t>
            </a:r>
            <a:endParaRPr/>
          </a:p>
        </p:txBody>
      </p:sp>
      <p:sp>
        <p:nvSpPr>
          <p:cNvPr id="85" name="Google Shape;85;p76"/>
          <p:cNvSpPr txBox="1"/>
          <p:nvPr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Livret</a:t>
            </a:r>
            <a:endParaRPr/>
          </a:p>
        </p:txBody>
      </p:sp>
      <p:sp>
        <p:nvSpPr>
          <p:cNvPr id="86" name="Google Shape;86;p76"/>
          <p:cNvSpPr/>
          <p:nvPr>
            <p:ph idx="2" type="pic"/>
          </p:nvPr>
        </p:nvSpPr>
        <p:spPr>
          <a:xfrm>
            <a:off x="1773800" y="2320200"/>
            <a:ext cx="1976400" cy="11088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76"/>
          <p:cNvSpPr/>
          <p:nvPr>
            <p:ph idx="3" type="pic"/>
          </p:nvPr>
        </p:nvSpPr>
        <p:spPr>
          <a:xfrm>
            <a:off x="1847600" y="4260622"/>
            <a:ext cx="1828800" cy="17280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76"/>
          <p:cNvSpPr/>
          <p:nvPr>
            <p:ph idx="4" type="pic"/>
          </p:nvPr>
        </p:nvSpPr>
        <p:spPr>
          <a:xfrm>
            <a:off x="6770034" y="2373367"/>
            <a:ext cx="1134000" cy="1587600"/>
          </a:xfrm>
          <a:prstGeom prst="rect">
            <a:avLst/>
          </a:prstGeom>
          <a:noFill/>
          <a:ln>
            <a:noFill/>
          </a:ln>
        </p:spPr>
      </p:sp>
      <p:pic>
        <p:nvPicPr>
          <p:cNvPr descr="Image générée" id="89" name="Google Shape;89;p76"/>
          <p:cNvPicPr preferRelativeResize="0"/>
          <p:nvPr/>
        </p:nvPicPr>
        <p:blipFill rotWithShape="1">
          <a:blip r:embed="rId7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3" name="Google Shape;463;p1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64" name="Google Shape;464;p1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65" name="Google Shape;465;p1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6" name="Google Shape;466;p1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7" name="Google Shape;467;p1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0" name="Google Shape;470;p1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1" name="Google Shape;471;p1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2" name="Google Shape;472;p1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3" name="Google Shape;473;p1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6" name="Google Shape;476;p1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7" name="Google Shape;477;p1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8" name="Google Shape;478;p1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9" name="Google Shape;479;p1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pérage dans le chapitre">
  <p:cSld name="Repérage dans le chapitre">
    <p:bg>
      <p:bgPr>
        <a:solidFill>
          <a:srgbClr val="DCE6F2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7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le chapitre</a:t>
            </a:r>
            <a:endParaRPr i="1" sz="3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92" name="Google Shape;92;p77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77"/>
          <p:cNvSpPr/>
          <p:nvPr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77"/>
          <p:cNvSpPr txBox="1"/>
          <p:nvPr>
            <p:ph idx="1" type="body"/>
          </p:nvPr>
        </p:nvSpPr>
        <p:spPr>
          <a:xfrm>
            <a:off x="956582" y="1308064"/>
            <a:ext cx="103212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77"/>
          <p:cNvSpPr txBox="1"/>
          <p:nvPr>
            <p:ph idx="2" type="body"/>
          </p:nvPr>
        </p:nvSpPr>
        <p:spPr>
          <a:xfrm>
            <a:off x="1703823" y="2873199"/>
            <a:ext cx="1227600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77"/>
          <p:cNvSpPr txBox="1"/>
          <p:nvPr>
            <p:ph idx="3" type="body"/>
          </p:nvPr>
        </p:nvSpPr>
        <p:spPr>
          <a:xfrm>
            <a:off x="3139379" y="2873199"/>
            <a:ext cx="8144401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77"/>
          <p:cNvSpPr/>
          <p:nvPr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77"/>
          <p:cNvSpPr txBox="1"/>
          <p:nvPr>
            <p:ph idx="4" type="body"/>
          </p:nvPr>
        </p:nvSpPr>
        <p:spPr>
          <a:xfrm>
            <a:off x="1348223" y="2120637"/>
            <a:ext cx="9898732" cy="494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77"/>
          <p:cNvSpPr txBox="1"/>
          <p:nvPr>
            <p:ph idx="5" type="body"/>
          </p:nvPr>
        </p:nvSpPr>
        <p:spPr>
          <a:xfrm>
            <a:off x="1702674" y="4682780"/>
            <a:ext cx="1227600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77"/>
          <p:cNvSpPr txBox="1"/>
          <p:nvPr>
            <p:ph idx="6" type="body"/>
          </p:nvPr>
        </p:nvSpPr>
        <p:spPr>
          <a:xfrm>
            <a:off x="3147881" y="4682937"/>
            <a:ext cx="8144401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77"/>
          <p:cNvSpPr/>
          <p:nvPr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77"/>
          <p:cNvSpPr txBox="1"/>
          <p:nvPr>
            <p:ph idx="7" type="body"/>
          </p:nvPr>
        </p:nvSpPr>
        <p:spPr>
          <a:xfrm>
            <a:off x="1356725" y="3930375"/>
            <a:ext cx="9898732" cy="494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ientations didactiques">
  <p:cSld name="Orientations didactiques">
    <p:bg>
      <p:bgPr>
        <a:solidFill>
          <a:srgbClr val="DCEAF7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8"/>
          <p:cNvSpPr/>
          <p:nvPr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Orientations didactiques pour cette séance</a:t>
            </a:r>
            <a:endParaRPr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05" name="Google Shape;105;p78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78"/>
          <p:cNvSpPr txBox="1"/>
          <p:nvPr>
            <p:ph idx="1" type="body"/>
          </p:nvPr>
        </p:nvSpPr>
        <p:spPr>
          <a:xfrm>
            <a:off x="2233324" y="1132548"/>
            <a:ext cx="9463104" cy="1071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sz="18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78"/>
          <p:cNvSpPr txBox="1"/>
          <p:nvPr>
            <p:ph idx="2" type="body"/>
          </p:nvPr>
        </p:nvSpPr>
        <p:spPr>
          <a:xfrm>
            <a:off x="2217704" y="2440832"/>
            <a:ext cx="9478724" cy="9452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sz="18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78"/>
          <p:cNvSpPr txBox="1"/>
          <p:nvPr>
            <p:ph idx="3" type="body"/>
          </p:nvPr>
        </p:nvSpPr>
        <p:spPr>
          <a:xfrm>
            <a:off x="2235852" y="3654221"/>
            <a:ext cx="9478724" cy="17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sz="18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78"/>
          <p:cNvSpPr txBox="1"/>
          <p:nvPr>
            <p:ph idx="4" type="body"/>
          </p:nvPr>
        </p:nvSpPr>
        <p:spPr>
          <a:xfrm>
            <a:off x="2253062" y="5636360"/>
            <a:ext cx="9478724" cy="977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sz="18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78"/>
          <p:cNvSpPr/>
          <p:nvPr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Notions clés</a:t>
            </a:r>
            <a:endParaRPr/>
          </a:p>
        </p:txBody>
      </p:sp>
      <p:sp>
        <p:nvSpPr>
          <p:cNvPr id="111" name="Google Shape;111;p78"/>
          <p:cNvSpPr/>
          <p:nvPr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Tâches a réussir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78"/>
          <p:cNvSpPr/>
          <p:nvPr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Stratégies et outils didactiques</a:t>
            </a:r>
            <a:endParaRPr/>
          </a:p>
        </p:txBody>
      </p:sp>
      <p:sp>
        <p:nvSpPr>
          <p:cNvPr id="113" name="Google Shape;113;p78"/>
          <p:cNvSpPr/>
          <p:nvPr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Eléments de feedback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Pédagogique Efficace">
  <p:cSld name="Pratique Pédagogique Efficace">
    <p:bg>
      <p:bgPr>
        <a:solidFill>
          <a:srgbClr val="DCE6F2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9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Pédagogique Efficace de la Semaine</a:t>
            </a:r>
            <a:endParaRPr/>
          </a:p>
        </p:txBody>
      </p:sp>
      <p:pic>
        <p:nvPicPr>
          <p:cNvPr descr="Image générée" id="116" name="Google Shape;116;p79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79"/>
          <p:cNvSpPr/>
          <p:nvPr/>
        </p:nvSpPr>
        <p:spPr>
          <a:xfrm>
            <a:off x="304800" y="1262245"/>
            <a:ext cx="11291147" cy="55978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Donner un feedback de manière efficace aux élèves</a:t>
            </a:r>
            <a:endParaRPr/>
          </a:p>
        </p:txBody>
      </p:sp>
      <p:sp>
        <p:nvSpPr>
          <p:cNvPr id="118" name="Google Shape;118;p79"/>
          <p:cNvSpPr/>
          <p:nvPr/>
        </p:nvSpPr>
        <p:spPr>
          <a:xfrm>
            <a:off x="304800" y="2628796"/>
            <a:ext cx="2873248" cy="389965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74F6A"/>
                </a:solidFill>
                <a:latin typeface="Calibri"/>
                <a:ea typeface="Calibri"/>
                <a:cs typeface="Calibri"/>
                <a:sym typeface="Calibri"/>
              </a:rPr>
              <a:t>Pourquoi c’est important ?</a:t>
            </a:r>
            <a:endParaRPr/>
          </a:p>
        </p:txBody>
      </p:sp>
      <p:pic>
        <p:nvPicPr>
          <p:cNvPr id="119" name="Google Shape;119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41874" y="1158017"/>
            <a:ext cx="1137399" cy="751840"/>
          </a:xfrm>
          <a:prstGeom prst="rect">
            <a:avLst/>
          </a:prstGeom>
          <a:noFill/>
          <a:ln cap="flat" cmpd="sng" w="38100">
            <a:solidFill>
              <a:srgbClr val="15608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0" name="Google Shape;120;p79"/>
          <p:cNvSpPr/>
          <p:nvPr/>
        </p:nvSpPr>
        <p:spPr>
          <a:xfrm>
            <a:off x="3627797" y="2628796"/>
            <a:ext cx="3759200" cy="389965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74F6A"/>
                </a:solidFill>
                <a:latin typeface="Calibri"/>
                <a:ea typeface="Calibri"/>
                <a:cs typeface="Calibri"/>
                <a:sym typeface="Calibri"/>
              </a:rPr>
              <a:t>Bonnes pratiques</a:t>
            </a:r>
            <a:endParaRPr/>
          </a:p>
        </p:txBody>
      </p:sp>
      <p:sp>
        <p:nvSpPr>
          <p:cNvPr id="121" name="Google Shape;121;p79"/>
          <p:cNvSpPr/>
          <p:nvPr/>
        </p:nvSpPr>
        <p:spPr>
          <a:xfrm>
            <a:off x="7836747" y="2628796"/>
            <a:ext cx="3759200" cy="389965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74F6A"/>
                </a:solidFill>
                <a:latin typeface="Calibri"/>
                <a:ea typeface="Calibri"/>
                <a:cs typeface="Calibri"/>
                <a:sym typeface="Calibri"/>
              </a:rPr>
              <a:t>Pratiques à éviter</a:t>
            </a:r>
            <a:endParaRPr/>
          </a:p>
        </p:txBody>
      </p:sp>
      <p:sp>
        <p:nvSpPr>
          <p:cNvPr id="122" name="Google Shape;122;p79"/>
          <p:cNvSpPr/>
          <p:nvPr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80990" lvl="0" marL="38099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plus d’informations Veuillez consulter le lien Suivant : </a:t>
            </a:r>
            <a:endParaRPr/>
          </a:p>
          <a:p>
            <a:pPr indent="-380990" lvl="0" marL="38099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Autres questions ? Veuillez Contacter l’inspecteur encadrant</a:t>
            </a:r>
            <a:endParaRPr/>
          </a:p>
        </p:txBody>
      </p:sp>
      <p:pic>
        <p:nvPicPr>
          <p:cNvPr descr="Handshake with solid fill" id="123" name="Google Shape;123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21083" y="1993815"/>
            <a:ext cx="549076" cy="5490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o sign with solid fill" id="124" name="Google Shape;124;p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40956" y="2013585"/>
            <a:ext cx="500918" cy="50091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79"/>
          <p:cNvSpPr txBox="1"/>
          <p:nvPr>
            <p:ph idx="1" type="body"/>
          </p:nvPr>
        </p:nvSpPr>
        <p:spPr>
          <a:xfrm>
            <a:off x="253322" y="3190552"/>
            <a:ext cx="2873248" cy="1591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79"/>
          <p:cNvSpPr txBox="1"/>
          <p:nvPr>
            <p:ph idx="2" type="body"/>
          </p:nvPr>
        </p:nvSpPr>
        <p:spPr>
          <a:xfrm>
            <a:off x="3627796" y="3190551"/>
            <a:ext cx="3759199" cy="1591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p79"/>
          <p:cNvSpPr txBox="1"/>
          <p:nvPr>
            <p:ph idx="3" type="body"/>
          </p:nvPr>
        </p:nvSpPr>
        <p:spPr>
          <a:xfrm>
            <a:off x="7816647" y="3190551"/>
            <a:ext cx="3779300" cy="1591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p79"/>
          <p:cNvSpPr txBox="1"/>
          <p:nvPr>
            <p:ph idx="4" type="body"/>
          </p:nvPr>
        </p:nvSpPr>
        <p:spPr>
          <a:xfrm>
            <a:off x="5648039" y="6238017"/>
            <a:ext cx="4493835" cy="3899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Bullseye with solid fill" id="129" name="Google Shape;129;p7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39746" y="2014103"/>
            <a:ext cx="500400" cy="5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 de la séance">
  <p:cSld name="Structure de la séance">
    <p:bg>
      <p:bgPr>
        <a:solidFill>
          <a:srgbClr val="DCE6F2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0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0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3" name="Google Shape;133;p80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" name="Google Shape;134;p80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35" name="Google Shape;135;p80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3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36" name="Google Shape;136;p80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80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B3E5A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80"/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Ouverture de la séance</a:t>
              </a:r>
              <a:endParaRPr/>
            </a:p>
          </p:txBody>
        </p:sp>
      </p:grpSp>
      <p:sp>
        <p:nvSpPr>
          <p:cNvPr id="139" name="Google Shape;139;p80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0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0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80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grpSp>
        <p:nvGrpSpPr>
          <p:cNvPr id="143" name="Google Shape;143;p80"/>
          <p:cNvGrpSpPr/>
          <p:nvPr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144" name="Google Shape;144;p80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80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80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80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grpSp>
        <p:nvGrpSpPr>
          <p:cNvPr id="148" name="Google Shape;148;p80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149" name="Google Shape;149;p80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80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80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80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153" name="Google Shape;153;p80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154" name="Google Shape;154;p80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80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80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80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grpSp>
        <p:nvGrpSpPr>
          <p:cNvPr id="158" name="Google Shape;158;p80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159" name="Google Shape;159;p80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80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80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80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sp>
        <p:nvSpPr>
          <p:cNvPr id="163" name="Google Shape;163;p80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80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80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80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80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" name="Google Shape;168;p80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81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171" name="Google Shape;171;p81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905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8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8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1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175" name="Google Shape;175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8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43" Type="http://schemas.openxmlformats.org/officeDocument/2006/relationships/theme" Target="../theme/theme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0.png"/><Relationship Id="rId4" Type="http://schemas.openxmlformats.org/officeDocument/2006/relationships/image" Target="../media/image21.png"/><Relationship Id="rId5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0.png"/><Relationship Id="rId4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70.png"/><Relationship Id="rId5" Type="http://schemas.openxmlformats.org/officeDocument/2006/relationships/image" Target="../media/image6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image" Target="../media/image6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6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6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8.png"/><Relationship Id="rId4" Type="http://schemas.openxmlformats.org/officeDocument/2006/relationships/image" Target="../media/image1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8.png"/><Relationship Id="rId4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png"/><Relationship Id="rId4" Type="http://schemas.openxmlformats.org/officeDocument/2006/relationships/image" Target="../media/image5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8.png"/><Relationship Id="rId4" Type="http://schemas.openxmlformats.org/officeDocument/2006/relationships/image" Target="../media/image2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8.png"/><Relationship Id="rId4" Type="http://schemas.openxmlformats.org/officeDocument/2006/relationships/image" Target="../media/image7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1.png"/><Relationship Id="rId4" Type="http://schemas.openxmlformats.org/officeDocument/2006/relationships/image" Target="../media/image6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8.png"/><Relationship Id="rId4" Type="http://schemas.openxmlformats.org/officeDocument/2006/relationships/image" Target="../media/image2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0.png"/><Relationship Id="rId4" Type="http://schemas.openxmlformats.org/officeDocument/2006/relationships/image" Target="../media/image2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1.png"/><Relationship Id="rId4" Type="http://schemas.openxmlformats.org/officeDocument/2006/relationships/image" Target="../media/image2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7.png"/><Relationship Id="rId4" Type="http://schemas.openxmlformats.org/officeDocument/2006/relationships/image" Target="../media/image2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8.png"/><Relationship Id="rId4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1.png"/><Relationship Id="rId4" Type="http://schemas.openxmlformats.org/officeDocument/2006/relationships/image" Target="../media/image6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1.png"/><Relationship Id="rId4" Type="http://schemas.openxmlformats.org/officeDocument/2006/relationships/image" Target="../media/image6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1.png"/><Relationship Id="rId4" Type="http://schemas.openxmlformats.org/officeDocument/2006/relationships/image" Target="../media/image7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76.png"/><Relationship Id="rId4" Type="http://schemas.openxmlformats.org/officeDocument/2006/relationships/image" Target="../media/image11.jpg"/><Relationship Id="rId5" Type="http://schemas.openxmlformats.org/officeDocument/2006/relationships/image" Target="../media/image19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1.jpg"/><Relationship Id="rId4" Type="http://schemas.openxmlformats.org/officeDocument/2006/relationships/image" Target="../media/image19.jpg"/><Relationship Id="rId5" Type="http://schemas.openxmlformats.org/officeDocument/2006/relationships/image" Target="../media/image69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7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6.png"/><Relationship Id="rId4" Type="http://schemas.openxmlformats.org/officeDocument/2006/relationships/image" Target="../media/image7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6.png"/><Relationship Id="rId4" Type="http://schemas.openxmlformats.org/officeDocument/2006/relationships/image" Target="../media/image76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69.png"/><Relationship Id="rId4" Type="http://schemas.openxmlformats.org/officeDocument/2006/relationships/image" Target="../media/image16.png"/><Relationship Id="rId5" Type="http://schemas.openxmlformats.org/officeDocument/2006/relationships/image" Target="../media/image7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9.png"/><Relationship Id="rId4" Type="http://schemas.openxmlformats.org/officeDocument/2006/relationships/image" Target="../media/image16.png"/><Relationship Id="rId5" Type="http://schemas.openxmlformats.org/officeDocument/2006/relationships/image" Target="../media/image76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1.jpg"/><Relationship Id="rId4" Type="http://schemas.openxmlformats.org/officeDocument/2006/relationships/image" Target="../media/image19.jpg"/><Relationship Id="rId5" Type="http://schemas.openxmlformats.org/officeDocument/2006/relationships/image" Target="../media/image9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1.jpg"/><Relationship Id="rId4" Type="http://schemas.openxmlformats.org/officeDocument/2006/relationships/image" Target="../media/image19.jpg"/><Relationship Id="rId5" Type="http://schemas.openxmlformats.org/officeDocument/2006/relationships/image" Target="../media/image8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1.jpg"/><Relationship Id="rId4" Type="http://schemas.openxmlformats.org/officeDocument/2006/relationships/image" Target="../media/image19.jpg"/><Relationship Id="rId5" Type="http://schemas.openxmlformats.org/officeDocument/2006/relationships/image" Target="../media/image88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1.jpg"/><Relationship Id="rId4" Type="http://schemas.openxmlformats.org/officeDocument/2006/relationships/image" Target="../media/image19.jpg"/><Relationship Id="rId5" Type="http://schemas.openxmlformats.org/officeDocument/2006/relationships/image" Target="../media/image91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77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6.png"/><Relationship Id="rId4" Type="http://schemas.openxmlformats.org/officeDocument/2006/relationships/image" Target="../media/image84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6.png"/><Relationship Id="rId4" Type="http://schemas.openxmlformats.org/officeDocument/2006/relationships/image" Target="../media/image88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6.png"/><Relationship Id="rId4" Type="http://schemas.openxmlformats.org/officeDocument/2006/relationships/image" Target="../media/image91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85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36.png"/><Relationship Id="rId4" Type="http://schemas.openxmlformats.org/officeDocument/2006/relationships/image" Target="../media/image62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rive.google.com/drive/folders/15A4aThGXboZ7RlTminYue4etFTXwyFRM?usp=drive_link" TargetMode="Externa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8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"/>
          <p:cNvSpPr txBox="1"/>
          <p:nvPr>
            <p:ph idx="1" type="body"/>
          </p:nvPr>
        </p:nvSpPr>
        <p:spPr>
          <a:xfrm>
            <a:off x="10803924" y="1901339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</a:pPr>
            <a:r>
              <a:rPr lang="fr-FR"/>
              <a:t>1 AC</a:t>
            </a:r>
            <a:endParaRPr/>
          </a:p>
        </p:txBody>
      </p:sp>
      <p:sp>
        <p:nvSpPr>
          <p:cNvPr id="485" name="Google Shape;485;p1"/>
          <p:cNvSpPr txBox="1"/>
          <p:nvPr>
            <p:ph idx="2" type="body"/>
          </p:nvPr>
        </p:nvSpPr>
        <p:spPr>
          <a:xfrm>
            <a:off x="1711342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7A40"/>
              </a:buClr>
              <a:buSzPts val="3000"/>
              <a:buNone/>
            </a:pPr>
            <a:r>
              <a:rPr lang="fr-FR"/>
              <a:t>2</a:t>
            </a:r>
            <a:endParaRPr/>
          </a:p>
        </p:txBody>
      </p:sp>
      <p:sp>
        <p:nvSpPr>
          <p:cNvPr id="486" name="Google Shape;486;p1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fr-FR">
                <a:solidFill>
                  <a:schemeClr val="lt1"/>
                </a:solidFill>
              </a:rPr>
              <a:t>La cellule, unité structurale et fonctionnelle du vivant</a:t>
            </a:r>
            <a:endParaRPr/>
          </a:p>
        </p:txBody>
      </p:sp>
      <p:sp>
        <p:nvSpPr>
          <p:cNvPr id="487" name="Google Shape;487;p1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Chapitre 3</a:t>
            </a:r>
            <a:endParaRPr/>
          </a:p>
        </p:txBody>
      </p:sp>
      <p:sp>
        <p:nvSpPr>
          <p:cNvPr id="488" name="Google Shape;488;p1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Tâche 3</a:t>
            </a:r>
            <a:endParaRPr/>
          </a:p>
        </p:txBody>
      </p:sp>
      <p:sp>
        <p:nvSpPr>
          <p:cNvPr id="489" name="Google Shape;489;p1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fr-FR">
                <a:solidFill>
                  <a:schemeClr val="lt1"/>
                </a:solidFill>
              </a:rPr>
              <a:t>Réaliser une observation au microscope optique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Bonjour! Prêts pour démarrer notre séance? Allons-y!</a:t>
            </a:r>
            <a:endParaRPr/>
          </a:p>
        </p:txBody>
      </p:sp>
      <p:sp>
        <p:nvSpPr>
          <p:cNvPr id="567" name="Google Shape;567;p1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568" name="Google Shape;568;p10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1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fr-FR"/>
              <a:t>2 min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alibri"/>
              <a:buNone/>
            </a:pPr>
            <a:r>
              <a:rPr lang="fr-FR">
                <a:solidFill>
                  <a:srgbClr val="7F7F7F"/>
                </a:solidFill>
              </a:rPr>
              <a:t>Qui peut me rappeler la signification de ces icônes?</a:t>
            </a:r>
            <a:endParaRPr/>
          </a:p>
        </p:txBody>
      </p:sp>
      <p:sp>
        <p:nvSpPr>
          <p:cNvPr id="580" name="Google Shape;580;p1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000"/>
              <a:buNone/>
            </a:pPr>
            <a:r>
              <a:rPr lang="fr-FR">
                <a:solidFill>
                  <a:srgbClr val="AEABAB"/>
                </a:solidFill>
              </a:rPr>
              <a:t>Demander à 3 élèves au hasard</a:t>
            </a:r>
            <a:endParaRPr/>
          </a:p>
        </p:txBody>
      </p:sp>
      <p:pic>
        <p:nvPicPr>
          <p:cNvPr descr="Lever la main - Icônes mains et gestes gratuites" id="581" name="Google Shape;58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584" name="Google Shape;58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89416" y="461518"/>
            <a:ext cx="431416" cy="431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90" name="Google Shape;590;p1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>
              <a:solidFill>
                <a:srgbClr val="AEABAB"/>
              </a:solidFill>
            </a:endParaRPr>
          </a:p>
        </p:txBody>
      </p:sp>
      <p:pic>
        <p:nvPicPr>
          <p:cNvPr descr="Lever la main - Icônes mains et gestes gratuites" id="591" name="Google Shape;5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13"/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lève la main pour participer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3"/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45716" y="505406"/>
            <a:ext cx="325863" cy="325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une situation en classe. Que remarquez-vous ? Ce comportement est-il approprié ? Pourquoi ? </a:t>
            </a:r>
            <a:endParaRPr/>
          </a:p>
        </p:txBody>
      </p:sp>
      <p:sp>
        <p:nvSpPr>
          <p:cNvPr id="601" name="Google Shape;601;p1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000"/>
              <a:buNone/>
            </a:pPr>
            <a:r>
              <a:rPr lang="fr-FR">
                <a:solidFill>
                  <a:srgbClr val="AEABAB"/>
                </a:solidFill>
              </a:rPr>
              <a:t>Demander à 3 élèves au hasard en justifiant leurs réponses</a:t>
            </a:r>
            <a:endParaRPr/>
          </a:p>
        </p:txBody>
      </p:sp>
      <p:pic>
        <p:nvPicPr>
          <p:cNvPr id="602" name="Google Shape;60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603" name="Google Shape;60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89416" y="461518"/>
            <a:ext cx="431416" cy="4314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person and a child at a desk&#10;&#10;AI-generated content may be incorrect." id="604" name="Google Shape;60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41446" y="1222619"/>
            <a:ext cx="3134714" cy="4702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fr-FR">
                <a:solidFill>
                  <a:srgbClr val="000000"/>
                </a:solidFill>
              </a:rPr>
              <a:t>C’est un bon comportement. L’élève est attentif.</a:t>
            </a:r>
            <a:endParaRPr/>
          </a:p>
        </p:txBody>
      </p:sp>
      <p:sp>
        <p:nvSpPr>
          <p:cNvPr id="610" name="Google Shape;610;p1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>
              <a:solidFill>
                <a:srgbClr val="AEABAB"/>
              </a:solidFill>
            </a:endParaRPr>
          </a:p>
        </p:txBody>
      </p:sp>
      <p:pic>
        <p:nvPicPr>
          <p:cNvPr id="611" name="Google Shape;61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45716" y="505406"/>
            <a:ext cx="325863" cy="325863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15"/>
          <p:cNvSpPr txBox="1"/>
          <p:nvPr/>
        </p:nvSpPr>
        <p:spPr>
          <a:xfrm>
            <a:off x="2333738" y="5715738"/>
            <a:ext cx="741791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L’élève respecte les règles d’entrée en classe : il est prêt, ses affaires sont posées sur la table et son sac est accroché. </a:t>
            </a:r>
            <a:endParaRPr b="1"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cartoon of a person and a child at a desk&#10;&#10;AI-generated content may be incorrect." id="613" name="Google Shape;61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4166" y="1066586"/>
            <a:ext cx="3012794" cy="4519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6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L’enseignant contrôle les réalisations d’un échantillon d’élèves avant de passer à la correction au tableau</a:t>
            </a:r>
            <a:endParaRPr/>
          </a:p>
        </p:txBody>
      </p:sp>
      <p:sp>
        <p:nvSpPr>
          <p:cNvPr id="624" name="Google Shape;624;p17"/>
          <p:cNvSpPr txBox="1"/>
          <p:nvPr>
            <p:ph idx="1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01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</p:txBody>
      </p:sp>
      <p:sp>
        <p:nvSpPr>
          <p:cNvPr id="625" name="Google Shape;625;p1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sp>
        <p:nvSpPr>
          <p:cNvPr id="626" name="Google Shape;626;p17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627" name="Google Shape;62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8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9"/>
          <p:cNvSpPr txBox="1"/>
          <p:nvPr>
            <p:ph type="title"/>
          </p:nvPr>
        </p:nvSpPr>
        <p:spPr>
          <a:xfrm>
            <a:off x="831360" y="320843"/>
            <a:ext cx="8144689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Pour commencer, qui peut me dire le nom du « microscope » en arabe. </a:t>
            </a:r>
            <a:endParaRPr/>
          </a:p>
        </p:txBody>
      </p:sp>
      <p:sp>
        <p:nvSpPr>
          <p:cNvPr id="638" name="Google Shape;638;p19"/>
          <p:cNvSpPr txBox="1"/>
          <p:nvPr>
            <p:ph idx="2" type="body"/>
          </p:nvPr>
        </p:nvSpPr>
        <p:spPr>
          <a:xfrm>
            <a:off x="831360" y="632787"/>
            <a:ext cx="7560930" cy="3119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utiliser des ardoises.</a:t>
            </a:r>
            <a:endParaRPr/>
          </a:p>
        </p:txBody>
      </p:sp>
      <p:grpSp>
        <p:nvGrpSpPr>
          <p:cNvPr id="639" name="Google Shape;639;p19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640" name="Google Shape;640;p19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1" name="Google Shape;641;p19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2" name="Google Shape;642;p19"/>
          <p:cNvSpPr txBox="1"/>
          <p:nvPr/>
        </p:nvSpPr>
        <p:spPr>
          <a:xfrm>
            <a:off x="799299" y="2112661"/>
            <a:ext cx="782218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nom du « microscope » en arabe est :  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19"/>
          <p:cNvSpPr txBox="1"/>
          <p:nvPr/>
        </p:nvSpPr>
        <p:spPr>
          <a:xfrm>
            <a:off x="799299" y="1404058"/>
            <a:ext cx="53962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Choisissez la bonne réponse.</a:t>
            </a:r>
            <a:endParaRPr b="1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4" name="Google Shape;644;p19"/>
          <p:cNvGrpSpPr/>
          <p:nvPr/>
        </p:nvGrpSpPr>
        <p:grpSpPr>
          <a:xfrm>
            <a:off x="3080082" y="2949083"/>
            <a:ext cx="4010204" cy="2127968"/>
            <a:chOff x="1899920" y="4057423"/>
            <a:chExt cx="4010204" cy="2127968"/>
          </a:xfrm>
        </p:grpSpPr>
        <p:sp>
          <p:nvSpPr>
            <p:cNvPr id="645" name="Google Shape;645;p19"/>
            <p:cNvSpPr/>
            <p:nvPr/>
          </p:nvSpPr>
          <p:spPr>
            <a:xfrm>
              <a:off x="2806107" y="5674613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مجهر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19"/>
            <p:cNvSpPr/>
            <p:nvPr/>
          </p:nvSpPr>
          <p:spPr>
            <a:xfrm>
              <a:off x="2806107" y="4898675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نظارات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19"/>
            <p:cNvSpPr/>
            <p:nvPr/>
          </p:nvSpPr>
          <p:spPr>
            <a:xfrm>
              <a:off x="2806107" y="4057423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مكبر يدوي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19"/>
            <p:cNvSpPr/>
            <p:nvPr/>
          </p:nvSpPr>
          <p:spPr>
            <a:xfrm>
              <a:off x="1899920" y="4057423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  <p:sp>
          <p:nvSpPr>
            <p:cNvPr id="649" name="Google Shape;649;p19"/>
            <p:cNvSpPr/>
            <p:nvPr/>
          </p:nvSpPr>
          <p:spPr>
            <a:xfrm>
              <a:off x="1899920" y="5664590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  <p:sp>
          <p:nvSpPr>
            <p:cNvPr id="650" name="Google Shape;650;p19"/>
            <p:cNvSpPr/>
            <p:nvPr/>
          </p:nvSpPr>
          <p:spPr>
            <a:xfrm>
              <a:off x="1899920" y="4898675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20"/>
          <p:cNvSpPr txBox="1"/>
          <p:nvPr>
            <p:ph type="title"/>
          </p:nvPr>
        </p:nvSpPr>
        <p:spPr>
          <a:xfrm>
            <a:off x="900721" y="354182"/>
            <a:ext cx="9465590" cy="288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Parfait ! </a:t>
            </a:r>
            <a:endParaRPr/>
          </a:p>
        </p:txBody>
      </p:sp>
      <p:sp>
        <p:nvSpPr>
          <p:cNvPr id="656" name="Google Shape;656;p20"/>
          <p:cNvSpPr txBox="1"/>
          <p:nvPr/>
        </p:nvSpPr>
        <p:spPr>
          <a:xfrm>
            <a:off x="799299" y="2112661"/>
            <a:ext cx="782218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nom du </a:t>
            </a:r>
            <a:r>
              <a:rPr b="1" lang="fr-FR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 microscope » </a:t>
            </a:r>
            <a:r>
              <a:rPr lang="fr-FR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arabe est :  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20"/>
          <p:cNvSpPr txBox="1"/>
          <p:nvPr/>
        </p:nvSpPr>
        <p:spPr>
          <a:xfrm>
            <a:off x="843877" y="632741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6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Afficher et expliquer la réponse.</a:t>
            </a:r>
            <a:endParaRPr/>
          </a:p>
        </p:txBody>
      </p:sp>
      <p:pic>
        <p:nvPicPr>
          <p:cNvPr id="658" name="Google Shape;65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0128" y="354182"/>
            <a:ext cx="427634" cy="4276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9" name="Google Shape;659;p20"/>
          <p:cNvGrpSpPr/>
          <p:nvPr/>
        </p:nvGrpSpPr>
        <p:grpSpPr>
          <a:xfrm>
            <a:off x="3080082" y="2949083"/>
            <a:ext cx="4010204" cy="2127968"/>
            <a:chOff x="1899920" y="4057423"/>
            <a:chExt cx="4010204" cy="2127968"/>
          </a:xfrm>
        </p:grpSpPr>
        <p:sp>
          <p:nvSpPr>
            <p:cNvPr id="660" name="Google Shape;660;p20"/>
            <p:cNvSpPr/>
            <p:nvPr/>
          </p:nvSpPr>
          <p:spPr>
            <a:xfrm>
              <a:off x="2806107" y="5674613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00345D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مجهر</a:t>
              </a:r>
              <a:endPara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2806107" y="4898675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نظارات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2806107" y="4057423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مكبر يدوي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1899920" y="4057423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1899920" y="5664590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00345D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  <p:sp>
          <p:nvSpPr>
            <p:cNvPr id="665" name="Google Shape;665;p20"/>
            <p:cNvSpPr/>
            <p:nvPr/>
          </p:nvSpPr>
          <p:spPr>
            <a:xfrm>
              <a:off x="1899920" y="4898675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pic>
        <p:nvPicPr>
          <p:cNvPr descr="Une image contenant microscope, Instrument scientifique&#10;&#10;Description générée automatiquement" id="666" name="Google Shape;66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59702" y="1230096"/>
            <a:ext cx="3088613" cy="4885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1" name="Google Shape;671;p21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672" name="Google Shape;672;p21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3" name="Google Shape;673;p21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4" name="Google Shape;674;p21"/>
          <p:cNvSpPr txBox="1"/>
          <p:nvPr/>
        </p:nvSpPr>
        <p:spPr>
          <a:xfrm>
            <a:off x="958236" y="298327"/>
            <a:ext cx="1012623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Répétez après moi.</a:t>
            </a:r>
            <a:endParaRPr/>
          </a:p>
        </p:txBody>
      </p:sp>
      <p:sp>
        <p:nvSpPr>
          <p:cNvPr id="675" name="Google Shape;675;p21"/>
          <p:cNvSpPr txBox="1"/>
          <p:nvPr/>
        </p:nvSpPr>
        <p:spPr>
          <a:xfrm>
            <a:off x="2529609" y="2228671"/>
            <a:ext cx="490736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7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Micro-scope</a:t>
            </a:r>
            <a:endParaRPr/>
          </a:p>
        </p:txBody>
      </p:sp>
      <p:sp>
        <p:nvSpPr>
          <p:cNvPr id="676" name="Google Shape;676;p21"/>
          <p:cNvSpPr/>
          <p:nvPr/>
        </p:nvSpPr>
        <p:spPr>
          <a:xfrm rot="5400000">
            <a:off x="3528701" y="2510567"/>
            <a:ext cx="427789" cy="2220656"/>
          </a:xfrm>
          <a:prstGeom prst="rightBrace">
            <a:avLst>
              <a:gd fmla="val 68333" name="adj1"/>
              <a:gd fmla="val 5000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21"/>
          <p:cNvSpPr/>
          <p:nvPr/>
        </p:nvSpPr>
        <p:spPr>
          <a:xfrm rot="5400000">
            <a:off x="5974374" y="2610026"/>
            <a:ext cx="427789" cy="2032000"/>
          </a:xfrm>
          <a:prstGeom prst="rightBrace">
            <a:avLst>
              <a:gd fmla="val 68333" name="adj1"/>
              <a:gd fmla="val 5000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21"/>
          <p:cNvSpPr txBox="1"/>
          <p:nvPr/>
        </p:nvSpPr>
        <p:spPr>
          <a:xfrm>
            <a:off x="2969127" y="3834790"/>
            <a:ext cx="158729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 petit »</a:t>
            </a:r>
            <a:endParaRPr/>
          </a:p>
        </p:txBody>
      </p:sp>
      <p:sp>
        <p:nvSpPr>
          <p:cNvPr id="679" name="Google Shape;679;p21"/>
          <p:cNvSpPr txBox="1"/>
          <p:nvPr/>
        </p:nvSpPr>
        <p:spPr>
          <a:xfrm>
            <a:off x="5491616" y="3844843"/>
            <a:ext cx="141333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 voir »</a:t>
            </a:r>
            <a:endParaRPr/>
          </a:p>
        </p:txBody>
      </p:sp>
      <p:pic>
        <p:nvPicPr>
          <p:cNvPr descr="Une image contenant microscope, Instrument scientifique&#10;&#10;Description générée automatiquement" id="680" name="Google Shape;68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59702" y="1230096"/>
            <a:ext cx="3088613" cy="4885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22"/>
          <p:cNvSpPr/>
          <p:nvPr/>
        </p:nvSpPr>
        <p:spPr>
          <a:xfrm>
            <a:off x="636456" y="2706910"/>
            <a:ext cx="7714442" cy="902052"/>
          </a:xfrm>
          <a:prstGeom prst="rect">
            <a:avLst/>
          </a:prstGeom>
          <a:solidFill>
            <a:srgbClr val="1D6FA9"/>
          </a:solidFill>
          <a:ln cap="flat" cmpd="sng" w="9525">
            <a:solidFill>
              <a:srgbClr val="70B1B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 microscope optique permet d’agrandir les choses qu’on ne peut pas voir directement avec nos yeux.</a:t>
            </a:r>
            <a:endParaRPr/>
          </a:p>
        </p:txBody>
      </p:sp>
      <p:pic>
        <p:nvPicPr>
          <p:cNvPr descr="Une image contenant microscope, Instrument scientifique&#10;&#10;Description générée automatiquement" id="686" name="Google Shape;68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4369" y="1204945"/>
            <a:ext cx="3104356" cy="4910670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22"/>
          <p:cNvSpPr txBox="1"/>
          <p:nvPr/>
        </p:nvSpPr>
        <p:spPr>
          <a:xfrm>
            <a:off x="799299" y="1432050"/>
            <a:ext cx="53962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Choisissez la bonne réponse.</a:t>
            </a:r>
            <a:endParaRPr b="1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22"/>
          <p:cNvSpPr/>
          <p:nvPr/>
        </p:nvSpPr>
        <p:spPr>
          <a:xfrm>
            <a:off x="5916439" y="4494294"/>
            <a:ext cx="1395038" cy="510778"/>
          </a:xfrm>
          <a:prstGeom prst="roundRect">
            <a:avLst>
              <a:gd fmla="val 16667" name="adj"/>
            </a:avLst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b="1" i="0" sz="2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22"/>
          <p:cNvSpPr/>
          <p:nvPr/>
        </p:nvSpPr>
        <p:spPr>
          <a:xfrm>
            <a:off x="1978005" y="4494294"/>
            <a:ext cx="1653534" cy="510778"/>
          </a:xfrm>
          <a:prstGeom prst="roundRect">
            <a:avLst>
              <a:gd fmla="val 16667" name="adj"/>
            </a:avLst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b="1" i="0" sz="2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22"/>
          <p:cNvSpPr/>
          <p:nvPr/>
        </p:nvSpPr>
        <p:spPr>
          <a:xfrm>
            <a:off x="1193682" y="4494294"/>
            <a:ext cx="731520" cy="510778"/>
          </a:xfrm>
          <a:prstGeom prst="roundRect">
            <a:avLst>
              <a:gd fmla="val 16667" name="adj"/>
            </a:avLst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691" name="Google Shape;691;p22"/>
          <p:cNvSpPr/>
          <p:nvPr/>
        </p:nvSpPr>
        <p:spPr>
          <a:xfrm>
            <a:off x="5151289" y="4494294"/>
            <a:ext cx="731520" cy="510778"/>
          </a:xfrm>
          <a:prstGeom prst="roundRect">
            <a:avLst>
              <a:gd fmla="val 16667" name="adj"/>
            </a:avLst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692" name="Google Shape;692;p22"/>
          <p:cNvSpPr txBox="1"/>
          <p:nvPr/>
        </p:nvSpPr>
        <p:spPr>
          <a:xfrm>
            <a:off x="799299" y="632787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utiliser des ardoises.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22"/>
          <p:cNvSpPr txBox="1"/>
          <p:nvPr/>
        </p:nvSpPr>
        <p:spPr>
          <a:xfrm>
            <a:off x="783852" y="227533"/>
            <a:ext cx="6464183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Répondez à la question suivante:</a:t>
            </a:r>
            <a:endParaRPr/>
          </a:p>
        </p:txBody>
      </p:sp>
      <p:grpSp>
        <p:nvGrpSpPr>
          <p:cNvPr id="694" name="Google Shape;694;p22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695" name="Google Shape;695;p22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6" name="Google Shape;696;p2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microscope, Instrument scientifique&#10;&#10;Description générée automatiquement" id="701" name="Google Shape;70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4369" y="1204945"/>
            <a:ext cx="3104356" cy="4910670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23"/>
          <p:cNvSpPr/>
          <p:nvPr/>
        </p:nvSpPr>
        <p:spPr>
          <a:xfrm>
            <a:off x="5907109" y="4503624"/>
            <a:ext cx="1395038" cy="510778"/>
          </a:xfrm>
          <a:prstGeom prst="roundRect">
            <a:avLst>
              <a:gd fmla="val 16667" name="adj"/>
            </a:avLst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b="1" i="0" sz="2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23"/>
          <p:cNvSpPr/>
          <p:nvPr/>
        </p:nvSpPr>
        <p:spPr>
          <a:xfrm>
            <a:off x="1968675" y="4503624"/>
            <a:ext cx="1653534" cy="510778"/>
          </a:xfrm>
          <a:prstGeom prst="roundRect">
            <a:avLst>
              <a:gd fmla="val 16667" name="adj"/>
            </a:avLst>
          </a:prstGeom>
          <a:solidFill>
            <a:srgbClr val="00345D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704" name="Google Shape;704;p23"/>
          <p:cNvSpPr/>
          <p:nvPr/>
        </p:nvSpPr>
        <p:spPr>
          <a:xfrm>
            <a:off x="1184352" y="4503624"/>
            <a:ext cx="731520" cy="510778"/>
          </a:xfrm>
          <a:prstGeom prst="roundRect">
            <a:avLst>
              <a:gd fmla="val 16667" name="adj"/>
            </a:avLst>
          </a:prstGeom>
          <a:solidFill>
            <a:srgbClr val="00345D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05" name="Google Shape;705;p23"/>
          <p:cNvSpPr/>
          <p:nvPr/>
        </p:nvSpPr>
        <p:spPr>
          <a:xfrm>
            <a:off x="5141959" y="4503624"/>
            <a:ext cx="731520" cy="510778"/>
          </a:xfrm>
          <a:prstGeom prst="roundRect">
            <a:avLst>
              <a:gd fmla="val 16667" name="adj"/>
            </a:avLst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id="706" name="Google Shape;70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72207" y="452067"/>
            <a:ext cx="424927" cy="424927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23"/>
          <p:cNvSpPr txBox="1"/>
          <p:nvPr/>
        </p:nvSpPr>
        <p:spPr>
          <a:xfrm>
            <a:off x="884468" y="360871"/>
            <a:ext cx="98457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C’est vrai, le microscope sert à observer et agrandir des choses invisibles à l’œil nu.</a:t>
            </a:r>
            <a:endParaRPr/>
          </a:p>
        </p:txBody>
      </p:sp>
      <p:sp>
        <p:nvSpPr>
          <p:cNvPr id="708" name="Google Shape;708;p23"/>
          <p:cNvSpPr/>
          <p:nvPr/>
        </p:nvSpPr>
        <p:spPr>
          <a:xfrm>
            <a:off x="636456" y="2706910"/>
            <a:ext cx="7714442" cy="902052"/>
          </a:xfrm>
          <a:prstGeom prst="rect">
            <a:avLst/>
          </a:prstGeom>
          <a:solidFill>
            <a:srgbClr val="1D6FA9"/>
          </a:solidFill>
          <a:ln cap="flat" cmpd="sng" w="9525">
            <a:solidFill>
              <a:srgbClr val="70B1B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 microscope optique permet d’agrandir les choses qu’on ne peut pas voir directement avec nos yeux.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24"/>
          <p:cNvSpPr txBox="1"/>
          <p:nvPr/>
        </p:nvSpPr>
        <p:spPr>
          <a:xfrm>
            <a:off x="877039" y="2085043"/>
            <a:ext cx="9507931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taille des objets que l’on peut observer au microscope est exprimée en : </a:t>
            </a:r>
            <a:endParaRPr/>
          </a:p>
        </p:txBody>
      </p:sp>
      <p:grpSp>
        <p:nvGrpSpPr>
          <p:cNvPr id="714" name="Google Shape;714;p24"/>
          <p:cNvGrpSpPr/>
          <p:nvPr/>
        </p:nvGrpSpPr>
        <p:grpSpPr>
          <a:xfrm>
            <a:off x="3518621" y="3005066"/>
            <a:ext cx="4010204" cy="2127968"/>
            <a:chOff x="1899920" y="4057423"/>
            <a:chExt cx="4010204" cy="2127968"/>
          </a:xfrm>
        </p:grpSpPr>
        <p:sp>
          <p:nvSpPr>
            <p:cNvPr id="715" name="Google Shape;715;p24"/>
            <p:cNvSpPr/>
            <p:nvPr/>
          </p:nvSpPr>
          <p:spPr>
            <a:xfrm>
              <a:off x="2806107" y="5674613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Micromètre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2806107" y="4898675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Millimètre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2806107" y="4057423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Centimètre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1899920" y="4057423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1899920" y="5664590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  <p:sp>
          <p:nvSpPr>
            <p:cNvPr id="720" name="Google Shape;720;p24"/>
            <p:cNvSpPr/>
            <p:nvPr/>
          </p:nvSpPr>
          <p:spPr>
            <a:xfrm>
              <a:off x="1899920" y="4898675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sp>
        <p:nvSpPr>
          <p:cNvPr id="721" name="Google Shape;721;p24"/>
          <p:cNvSpPr txBox="1"/>
          <p:nvPr/>
        </p:nvSpPr>
        <p:spPr>
          <a:xfrm>
            <a:off x="799299" y="1404058"/>
            <a:ext cx="53962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Choisissez la bonne réponse.</a:t>
            </a:r>
            <a:endParaRPr b="1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4"/>
          <p:cNvSpPr txBox="1"/>
          <p:nvPr/>
        </p:nvSpPr>
        <p:spPr>
          <a:xfrm>
            <a:off x="877040" y="64090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6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Inviter les élèves à utiliser les ardoises. </a:t>
            </a:r>
            <a:endParaRPr/>
          </a:p>
        </p:txBody>
      </p:sp>
      <p:sp>
        <p:nvSpPr>
          <p:cNvPr id="723" name="Google Shape;723;p24"/>
          <p:cNvSpPr txBox="1"/>
          <p:nvPr/>
        </p:nvSpPr>
        <p:spPr>
          <a:xfrm>
            <a:off x="877040" y="214918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Voici une question sur la taille des objets observés par le microscope </a:t>
            </a:r>
            <a:r>
              <a:rPr b="1" lang="fr-FR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sz="180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4" name="Google Shape;724;p24"/>
          <p:cNvGrpSpPr/>
          <p:nvPr/>
        </p:nvGrpSpPr>
        <p:grpSpPr>
          <a:xfrm>
            <a:off x="11458763" y="478249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725" name="Google Shape;725;p24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6" name="Google Shape;726;p2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25"/>
          <p:cNvSpPr txBox="1"/>
          <p:nvPr>
            <p:ph idx="1" type="body"/>
          </p:nvPr>
        </p:nvSpPr>
        <p:spPr>
          <a:xfrm>
            <a:off x="530225" y="1136650"/>
            <a:ext cx="11174095" cy="5264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sz="2600"/>
          </a:p>
        </p:txBody>
      </p:sp>
      <p:sp>
        <p:nvSpPr>
          <p:cNvPr id="732" name="Google Shape;732;p25"/>
          <p:cNvSpPr txBox="1"/>
          <p:nvPr/>
        </p:nvSpPr>
        <p:spPr>
          <a:xfrm>
            <a:off x="877040" y="247404"/>
            <a:ext cx="1016533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Excellent ! </a:t>
            </a:r>
            <a:endParaRPr b="1" i="0" sz="20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33" name="Google Shape;733;p25"/>
          <p:cNvGrpSpPr/>
          <p:nvPr/>
        </p:nvGrpSpPr>
        <p:grpSpPr>
          <a:xfrm>
            <a:off x="3518621" y="3005066"/>
            <a:ext cx="4010204" cy="2127968"/>
            <a:chOff x="1899920" y="4057423"/>
            <a:chExt cx="4010204" cy="2127968"/>
          </a:xfrm>
        </p:grpSpPr>
        <p:sp>
          <p:nvSpPr>
            <p:cNvPr id="734" name="Google Shape;734;p25"/>
            <p:cNvSpPr/>
            <p:nvPr/>
          </p:nvSpPr>
          <p:spPr>
            <a:xfrm>
              <a:off x="2806107" y="5674613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002060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Micromètre</a:t>
              </a:r>
              <a:endPara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25"/>
            <p:cNvSpPr/>
            <p:nvPr/>
          </p:nvSpPr>
          <p:spPr>
            <a:xfrm>
              <a:off x="2806107" y="4898675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Millimètre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25"/>
            <p:cNvSpPr/>
            <p:nvPr/>
          </p:nvSpPr>
          <p:spPr>
            <a:xfrm>
              <a:off x="2806107" y="4057423"/>
              <a:ext cx="3104017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Centimètre</a:t>
              </a:r>
              <a:endParaRPr b="1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25"/>
            <p:cNvSpPr/>
            <p:nvPr/>
          </p:nvSpPr>
          <p:spPr>
            <a:xfrm>
              <a:off x="1899920" y="4057423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  <p:sp>
          <p:nvSpPr>
            <p:cNvPr id="738" name="Google Shape;738;p25"/>
            <p:cNvSpPr/>
            <p:nvPr/>
          </p:nvSpPr>
          <p:spPr>
            <a:xfrm>
              <a:off x="1899920" y="5664590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002060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  <p:sp>
          <p:nvSpPr>
            <p:cNvPr id="739" name="Google Shape;739;p25"/>
            <p:cNvSpPr/>
            <p:nvPr/>
          </p:nvSpPr>
          <p:spPr>
            <a:xfrm>
              <a:off x="1899920" y="4898675"/>
              <a:ext cx="731520" cy="510778"/>
            </a:xfrm>
            <a:prstGeom prst="roundRect">
              <a:avLst>
                <a:gd fmla="val 16667" name="adj"/>
              </a:avLst>
            </a:prstGeom>
            <a:solidFill>
              <a:srgbClr val="D3E8F1"/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pic>
        <p:nvPicPr>
          <p:cNvPr id="740" name="Google Shape;74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88672" y="431866"/>
            <a:ext cx="431295" cy="431295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25"/>
          <p:cNvSpPr txBox="1"/>
          <p:nvPr/>
        </p:nvSpPr>
        <p:spPr>
          <a:xfrm>
            <a:off x="877039" y="2085043"/>
            <a:ext cx="9507931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taille des objets que l’on peut observer au microscope est exprimée en :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26"/>
          <p:cNvSpPr txBox="1"/>
          <p:nvPr/>
        </p:nvSpPr>
        <p:spPr>
          <a:xfrm>
            <a:off x="877040" y="629214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6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Inviter les élèves à utiliser les ardoises. </a:t>
            </a:r>
            <a:endParaRPr/>
          </a:p>
        </p:txBody>
      </p:sp>
      <p:sp>
        <p:nvSpPr>
          <p:cNvPr id="747" name="Google Shape;747;p26"/>
          <p:cNvSpPr txBox="1"/>
          <p:nvPr/>
        </p:nvSpPr>
        <p:spPr>
          <a:xfrm>
            <a:off x="877040" y="186925"/>
            <a:ext cx="9605734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Voici une dernière question</a:t>
            </a:r>
            <a:r>
              <a:rPr b="1" lang="fr-FR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sz="180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8" name="Google Shape;748;p26"/>
          <p:cNvGrpSpPr/>
          <p:nvPr/>
        </p:nvGrpSpPr>
        <p:grpSpPr>
          <a:xfrm>
            <a:off x="11458763" y="478249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749" name="Google Shape;749;p26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0" name="Google Shape;750;p2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1" name="Google Shape;751;p26"/>
          <p:cNvGrpSpPr/>
          <p:nvPr/>
        </p:nvGrpSpPr>
        <p:grpSpPr>
          <a:xfrm>
            <a:off x="359202" y="1517573"/>
            <a:ext cx="7445912" cy="3199052"/>
            <a:chOff x="727744" y="1094534"/>
            <a:chExt cx="7445912" cy="3199052"/>
          </a:xfrm>
        </p:grpSpPr>
        <p:sp>
          <p:nvSpPr>
            <p:cNvPr id="752" name="Google Shape;752;p26"/>
            <p:cNvSpPr/>
            <p:nvPr/>
          </p:nvSpPr>
          <p:spPr>
            <a:xfrm>
              <a:off x="3586868" y="1094534"/>
              <a:ext cx="813032" cy="426836"/>
            </a:xfrm>
            <a:custGeom>
              <a:rect b="b" l="l" r="r" t="t"/>
              <a:pathLst>
                <a:path extrusionOk="0" h="11074" w="43149">
                  <a:moveTo>
                    <a:pt x="3084" y="1"/>
                  </a:moveTo>
                  <a:cubicBezTo>
                    <a:pt x="1394" y="1"/>
                    <a:pt x="1" y="1382"/>
                    <a:pt x="1" y="3085"/>
                  </a:cubicBezTo>
                  <a:lnTo>
                    <a:pt x="1" y="7990"/>
                  </a:lnTo>
                  <a:cubicBezTo>
                    <a:pt x="1" y="9692"/>
                    <a:pt x="1394" y="11074"/>
                    <a:pt x="3084" y="11074"/>
                  </a:cubicBezTo>
                  <a:lnTo>
                    <a:pt x="40065" y="11074"/>
                  </a:lnTo>
                  <a:cubicBezTo>
                    <a:pt x="41756" y="11074"/>
                    <a:pt x="43149" y="9692"/>
                    <a:pt x="43149" y="7990"/>
                  </a:cubicBezTo>
                  <a:lnTo>
                    <a:pt x="43149" y="3085"/>
                  </a:lnTo>
                  <a:cubicBezTo>
                    <a:pt x="43149" y="1382"/>
                    <a:pt x="41756" y="1"/>
                    <a:pt x="40065" y="1"/>
                  </a:cubicBezTo>
                  <a:close/>
                </a:path>
              </a:pathLst>
            </a:custGeom>
            <a:solidFill>
              <a:srgbClr val="70B1B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cm</a:t>
              </a:r>
              <a:endParaRPr/>
            </a:p>
          </p:txBody>
        </p:sp>
        <p:pic>
          <p:nvPicPr>
            <p:cNvPr id="753" name="Google Shape;753;p26"/>
            <p:cNvPicPr preferRelativeResize="0"/>
            <p:nvPr/>
          </p:nvPicPr>
          <p:blipFill rotWithShape="1">
            <a:blip r:embed="rId4">
              <a:alphaModFix/>
            </a:blip>
            <a:srcRect b="24428" l="8542" r="10029" t="34683"/>
            <a:stretch/>
          </p:blipFill>
          <p:spPr>
            <a:xfrm>
              <a:off x="727744" y="1636536"/>
              <a:ext cx="7445912" cy="1869440"/>
            </a:xfrm>
            <a:prstGeom prst="rect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pic>
        <p:cxnSp>
          <p:nvCxnSpPr>
            <p:cNvPr id="754" name="Google Shape;754;p26"/>
            <p:cNvCxnSpPr/>
            <p:nvPr/>
          </p:nvCxnSpPr>
          <p:spPr>
            <a:xfrm rot="10800000">
              <a:off x="4450700" y="1120775"/>
              <a:ext cx="0" cy="801189"/>
            </a:xfrm>
            <a:prstGeom prst="straightConnector1">
              <a:avLst/>
            </a:prstGeom>
            <a:noFill/>
            <a:ln cap="flat" cmpd="sng" w="381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5" name="Google Shape;755;p26"/>
            <p:cNvCxnSpPr/>
            <p:nvPr/>
          </p:nvCxnSpPr>
          <p:spPr>
            <a:xfrm rot="10800000">
              <a:off x="3536068" y="1120775"/>
              <a:ext cx="0" cy="801189"/>
            </a:xfrm>
            <a:prstGeom prst="straightConnector1">
              <a:avLst/>
            </a:prstGeom>
            <a:noFill/>
            <a:ln cap="flat" cmpd="sng" w="381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6" name="Google Shape;756;p26"/>
            <p:cNvCxnSpPr/>
            <p:nvPr/>
          </p:nvCxnSpPr>
          <p:spPr>
            <a:xfrm rot="10800000">
              <a:off x="4131559" y="2328303"/>
              <a:ext cx="983896" cy="1764000"/>
            </a:xfrm>
            <a:prstGeom prst="straightConnector1">
              <a:avLst/>
            </a:prstGeom>
            <a:noFill/>
            <a:ln cap="flat" cmpd="sng" w="28575">
              <a:solidFill>
                <a:srgbClr val="2B356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7" name="Google Shape;757;p26"/>
            <p:cNvCxnSpPr/>
            <p:nvPr/>
          </p:nvCxnSpPr>
          <p:spPr>
            <a:xfrm flipH="1" rot="10800000">
              <a:off x="2919885" y="2297772"/>
              <a:ext cx="1101903" cy="1728000"/>
            </a:xfrm>
            <a:prstGeom prst="straightConnector1">
              <a:avLst/>
            </a:prstGeom>
            <a:noFill/>
            <a:ln cap="flat" cmpd="sng" w="28575">
              <a:solidFill>
                <a:srgbClr val="2B356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758" name="Google Shape;758;p26"/>
            <p:cNvSpPr/>
            <p:nvPr/>
          </p:nvSpPr>
          <p:spPr>
            <a:xfrm>
              <a:off x="2919885" y="3820559"/>
              <a:ext cx="2333896" cy="451405"/>
            </a:xfrm>
            <a:custGeom>
              <a:rect b="b" l="l" r="r" t="t"/>
              <a:pathLst>
                <a:path extrusionOk="0" h="11074" w="43149">
                  <a:moveTo>
                    <a:pt x="3084" y="1"/>
                  </a:moveTo>
                  <a:cubicBezTo>
                    <a:pt x="1394" y="1"/>
                    <a:pt x="1" y="1382"/>
                    <a:pt x="1" y="3085"/>
                  </a:cubicBezTo>
                  <a:lnTo>
                    <a:pt x="1" y="7990"/>
                  </a:lnTo>
                  <a:cubicBezTo>
                    <a:pt x="1" y="9692"/>
                    <a:pt x="1394" y="11074"/>
                    <a:pt x="3084" y="11074"/>
                  </a:cubicBezTo>
                  <a:lnTo>
                    <a:pt x="40065" y="11074"/>
                  </a:lnTo>
                  <a:cubicBezTo>
                    <a:pt x="41756" y="11074"/>
                    <a:pt x="43149" y="9692"/>
                    <a:pt x="43149" y="7990"/>
                  </a:cubicBezTo>
                  <a:lnTo>
                    <a:pt x="43149" y="3085"/>
                  </a:lnTo>
                  <a:cubicBezTo>
                    <a:pt x="43149" y="1382"/>
                    <a:pt x="41756" y="1"/>
                    <a:pt x="40065" y="1"/>
                  </a:cubicBezTo>
                  <a:close/>
                </a:path>
              </a:pathLst>
            </a:custGeom>
            <a:solidFill>
              <a:srgbClr val="F2F6C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9" name="Google Shape;759;p26"/>
            <p:cNvSpPr txBox="1"/>
            <p:nvPr/>
          </p:nvSpPr>
          <p:spPr>
            <a:xfrm>
              <a:off x="2734094" y="3873022"/>
              <a:ext cx="2591385" cy="42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133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1 000 micromètres</a:t>
              </a:r>
              <a:endParaRPr/>
            </a:p>
          </p:txBody>
        </p:sp>
      </p:grpSp>
      <p:sp>
        <p:nvSpPr>
          <p:cNvPr id="760" name="Google Shape;760;p26"/>
          <p:cNvSpPr txBox="1"/>
          <p:nvPr/>
        </p:nvSpPr>
        <p:spPr>
          <a:xfrm>
            <a:off x="359202" y="1038859"/>
            <a:ext cx="799915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Observer le schéma suivant et répondre à la question ci-dessous.</a:t>
            </a:r>
            <a:endParaRPr/>
          </a:p>
        </p:txBody>
      </p:sp>
      <p:sp>
        <p:nvSpPr>
          <p:cNvPr id="761" name="Google Shape;761;p26"/>
          <p:cNvSpPr/>
          <p:nvPr/>
        </p:nvSpPr>
        <p:spPr>
          <a:xfrm>
            <a:off x="7191476" y="3675705"/>
            <a:ext cx="4641322" cy="50662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25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Choisissez la bonne réponse.</a:t>
            </a:r>
            <a:endParaRPr/>
          </a:p>
        </p:txBody>
      </p:sp>
      <p:sp>
        <p:nvSpPr>
          <p:cNvPr id="762" name="Google Shape;762;p26"/>
          <p:cNvSpPr txBox="1"/>
          <p:nvPr/>
        </p:nvSpPr>
        <p:spPr>
          <a:xfrm>
            <a:off x="7413010" y="4244704"/>
            <a:ext cx="4090219" cy="506620"/>
          </a:xfrm>
          <a:prstGeom prst="rect">
            <a:avLst/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a. 1 mm = 10 micromètres</a:t>
            </a:r>
            <a:endParaRPr/>
          </a:p>
        </p:txBody>
      </p:sp>
      <p:sp>
        <p:nvSpPr>
          <p:cNvPr id="763" name="Google Shape;763;p26"/>
          <p:cNvSpPr txBox="1"/>
          <p:nvPr/>
        </p:nvSpPr>
        <p:spPr>
          <a:xfrm>
            <a:off x="7413010" y="4862337"/>
            <a:ext cx="4090219" cy="478090"/>
          </a:xfrm>
          <a:prstGeom prst="rect">
            <a:avLst/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b. 1 mm = 100 micromètres</a:t>
            </a:r>
            <a:endParaRPr/>
          </a:p>
        </p:txBody>
      </p:sp>
      <p:sp>
        <p:nvSpPr>
          <p:cNvPr id="764" name="Google Shape;764;p26"/>
          <p:cNvSpPr txBox="1"/>
          <p:nvPr/>
        </p:nvSpPr>
        <p:spPr>
          <a:xfrm>
            <a:off x="7399584" y="5512701"/>
            <a:ext cx="4115974" cy="478090"/>
          </a:xfrm>
          <a:prstGeom prst="rect">
            <a:avLst/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c. 1 mm = 1000 micromètres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7"/>
          <p:cNvSpPr txBox="1"/>
          <p:nvPr>
            <p:ph idx="1" type="body"/>
          </p:nvPr>
        </p:nvSpPr>
        <p:spPr>
          <a:xfrm>
            <a:off x="530226" y="1136650"/>
            <a:ext cx="7445912" cy="3725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sz="2600"/>
          </a:p>
        </p:txBody>
      </p:sp>
      <p:grpSp>
        <p:nvGrpSpPr>
          <p:cNvPr id="770" name="Google Shape;770;p27"/>
          <p:cNvGrpSpPr/>
          <p:nvPr/>
        </p:nvGrpSpPr>
        <p:grpSpPr>
          <a:xfrm>
            <a:off x="359202" y="1517573"/>
            <a:ext cx="7445912" cy="3199052"/>
            <a:chOff x="727744" y="1094534"/>
            <a:chExt cx="7445912" cy="3199052"/>
          </a:xfrm>
        </p:grpSpPr>
        <p:sp>
          <p:nvSpPr>
            <p:cNvPr id="771" name="Google Shape;771;p27"/>
            <p:cNvSpPr/>
            <p:nvPr/>
          </p:nvSpPr>
          <p:spPr>
            <a:xfrm>
              <a:off x="3586868" y="1094534"/>
              <a:ext cx="813032" cy="426836"/>
            </a:xfrm>
            <a:custGeom>
              <a:rect b="b" l="l" r="r" t="t"/>
              <a:pathLst>
                <a:path extrusionOk="0" h="11074" w="43149">
                  <a:moveTo>
                    <a:pt x="3084" y="1"/>
                  </a:moveTo>
                  <a:cubicBezTo>
                    <a:pt x="1394" y="1"/>
                    <a:pt x="1" y="1382"/>
                    <a:pt x="1" y="3085"/>
                  </a:cubicBezTo>
                  <a:lnTo>
                    <a:pt x="1" y="7990"/>
                  </a:lnTo>
                  <a:cubicBezTo>
                    <a:pt x="1" y="9692"/>
                    <a:pt x="1394" y="11074"/>
                    <a:pt x="3084" y="11074"/>
                  </a:cubicBezTo>
                  <a:lnTo>
                    <a:pt x="40065" y="11074"/>
                  </a:lnTo>
                  <a:cubicBezTo>
                    <a:pt x="41756" y="11074"/>
                    <a:pt x="43149" y="9692"/>
                    <a:pt x="43149" y="7990"/>
                  </a:cubicBezTo>
                  <a:lnTo>
                    <a:pt x="43149" y="3085"/>
                  </a:lnTo>
                  <a:cubicBezTo>
                    <a:pt x="43149" y="1382"/>
                    <a:pt x="41756" y="1"/>
                    <a:pt x="40065" y="1"/>
                  </a:cubicBezTo>
                  <a:close/>
                </a:path>
              </a:pathLst>
            </a:custGeom>
            <a:solidFill>
              <a:srgbClr val="70B1B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cm</a:t>
              </a:r>
              <a:endParaRPr/>
            </a:p>
          </p:txBody>
        </p:sp>
        <p:pic>
          <p:nvPicPr>
            <p:cNvPr id="772" name="Google Shape;772;p27"/>
            <p:cNvPicPr preferRelativeResize="0"/>
            <p:nvPr/>
          </p:nvPicPr>
          <p:blipFill rotWithShape="1">
            <a:blip r:embed="rId3">
              <a:alphaModFix/>
            </a:blip>
            <a:srcRect b="24428" l="8542" r="10029" t="34683"/>
            <a:stretch/>
          </p:blipFill>
          <p:spPr>
            <a:xfrm>
              <a:off x="727744" y="1636536"/>
              <a:ext cx="7445912" cy="1869440"/>
            </a:xfrm>
            <a:prstGeom prst="rect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pic>
        <p:cxnSp>
          <p:nvCxnSpPr>
            <p:cNvPr id="773" name="Google Shape;773;p27"/>
            <p:cNvCxnSpPr/>
            <p:nvPr/>
          </p:nvCxnSpPr>
          <p:spPr>
            <a:xfrm rot="10800000">
              <a:off x="4450700" y="1120775"/>
              <a:ext cx="0" cy="801189"/>
            </a:xfrm>
            <a:prstGeom prst="straightConnector1">
              <a:avLst/>
            </a:prstGeom>
            <a:noFill/>
            <a:ln cap="flat" cmpd="sng" w="381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74" name="Google Shape;774;p27"/>
            <p:cNvCxnSpPr/>
            <p:nvPr/>
          </p:nvCxnSpPr>
          <p:spPr>
            <a:xfrm rot="10800000">
              <a:off x="3536068" y="1120775"/>
              <a:ext cx="0" cy="801189"/>
            </a:xfrm>
            <a:prstGeom prst="straightConnector1">
              <a:avLst/>
            </a:prstGeom>
            <a:noFill/>
            <a:ln cap="flat" cmpd="sng" w="381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75" name="Google Shape;775;p27"/>
            <p:cNvCxnSpPr/>
            <p:nvPr/>
          </p:nvCxnSpPr>
          <p:spPr>
            <a:xfrm rot="10800000">
              <a:off x="4131559" y="2328303"/>
              <a:ext cx="983896" cy="1764000"/>
            </a:xfrm>
            <a:prstGeom prst="straightConnector1">
              <a:avLst/>
            </a:prstGeom>
            <a:noFill/>
            <a:ln cap="flat" cmpd="sng" w="28575">
              <a:solidFill>
                <a:srgbClr val="2B356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76" name="Google Shape;776;p27"/>
            <p:cNvCxnSpPr/>
            <p:nvPr/>
          </p:nvCxnSpPr>
          <p:spPr>
            <a:xfrm flipH="1" rot="10800000">
              <a:off x="2919885" y="2297772"/>
              <a:ext cx="1101903" cy="1728000"/>
            </a:xfrm>
            <a:prstGeom prst="straightConnector1">
              <a:avLst/>
            </a:prstGeom>
            <a:noFill/>
            <a:ln cap="flat" cmpd="sng" w="28575">
              <a:solidFill>
                <a:srgbClr val="2B356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777" name="Google Shape;777;p27"/>
            <p:cNvSpPr/>
            <p:nvPr/>
          </p:nvSpPr>
          <p:spPr>
            <a:xfrm>
              <a:off x="2919885" y="3820559"/>
              <a:ext cx="2333896" cy="451405"/>
            </a:xfrm>
            <a:custGeom>
              <a:rect b="b" l="l" r="r" t="t"/>
              <a:pathLst>
                <a:path extrusionOk="0" h="11074" w="43149">
                  <a:moveTo>
                    <a:pt x="3084" y="1"/>
                  </a:moveTo>
                  <a:cubicBezTo>
                    <a:pt x="1394" y="1"/>
                    <a:pt x="1" y="1382"/>
                    <a:pt x="1" y="3085"/>
                  </a:cubicBezTo>
                  <a:lnTo>
                    <a:pt x="1" y="7990"/>
                  </a:lnTo>
                  <a:cubicBezTo>
                    <a:pt x="1" y="9692"/>
                    <a:pt x="1394" y="11074"/>
                    <a:pt x="3084" y="11074"/>
                  </a:cubicBezTo>
                  <a:lnTo>
                    <a:pt x="40065" y="11074"/>
                  </a:lnTo>
                  <a:cubicBezTo>
                    <a:pt x="41756" y="11074"/>
                    <a:pt x="43149" y="9692"/>
                    <a:pt x="43149" y="7990"/>
                  </a:cubicBezTo>
                  <a:lnTo>
                    <a:pt x="43149" y="3085"/>
                  </a:lnTo>
                  <a:cubicBezTo>
                    <a:pt x="43149" y="1382"/>
                    <a:pt x="41756" y="1"/>
                    <a:pt x="40065" y="1"/>
                  </a:cubicBezTo>
                  <a:close/>
                </a:path>
              </a:pathLst>
            </a:custGeom>
            <a:solidFill>
              <a:srgbClr val="F2F6C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8" name="Google Shape;778;p27"/>
            <p:cNvSpPr txBox="1"/>
            <p:nvPr/>
          </p:nvSpPr>
          <p:spPr>
            <a:xfrm>
              <a:off x="2734094" y="3873022"/>
              <a:ext cx="2591385" cy="42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133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1 000 micromètres</a:t>
              </a:r>
              <a:endParaRPr/>
            </a:p>
          </p:txBody>
        </p:sp>
      </p:grpSp>
      <p:sp>
        <p:nvSpPr>
          <p:cNvPr id="779" name="Google Shape;779;p27"/>
          <p:cNvSpPr txBox="1"/>
          <p:nvPr/>
        </p:nvSpPr>
        <p:spPr>
          <a:xfrm>
            <a:off x="7413010" y="4244704"/>
            <a:ext cx="4090219" cy="506620"/>
          </a:xfrm>
          <a:prstGeom prst="rect">
            <a:avLst/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a. 1 mm = 10 micromètres</a:t>
            </a:r>
            <a:endParaRPr/>
          </a:p>
        </p:txBody>
      </p:sp>
      <p:sp>
        <p:nvSpPr>
          <p:cNvPr id="780" name="Google Shape;780;p27"/>
          <p:cNvSpPr txBox="1"/>
          <p:nvPr/>
        </p:nvSpPr>
        <p:spPr>
          <a:xfrm>
            <a:off x="7413010" y="4862337"/>
            <a:ext cx="4090219" cy="478090"/>
          </a:xfrm>
          <a:prstGeom prst="rect">
            <a:avLst/>
          </a:prstGeom>
          <a:solidFill>
            <a:srgbClr val="D3E8F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b. 1 mm = 100 micromètres</a:t>
            </a:r>
            <a:endParaRPr/>
          </a:p>
        </p:txBody>
      </p:sp>
      <p:sp>
        <p:nvSpPr>
          <p:cNvPr id="781" name="Google Shape;781;p27"/>
          <p:cNvSpPr txBox="1"/>
          <p:nvPr/>
        </p:nvSpPr>
        <p:spPr>
          <a:xfrm>
            <a:off x="7399584" y="5512701"/>
            <a:ext cx="4115974" cy="478090"/>
          </a:xfrm>
          <a:prstGeom prst="rect">
            <a:avLst/>
          </a:prstGeom>
          <a:solidFill>
            <a:srgbClr val="002060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1 mm = 1000 micromètres</a:t>
            </a:r>
            <a:endParaRPr/>
          </a:p>
        </p:txBody>
      </p:sp>
      <p:sp>
        <p:nvSpPr>
          <p:cNvPr id="782" name="Google Shape;782;p27"/>
          <p:cNvSpPr txBox="1"/>
          <p:nvPr/>
        </p:nvSpPr>
        <p:spPr>
          <a:xfrm>
            <a:off x="945189" y="309398"/>
            <a:ext cx="945298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Parfait! 1 micromètre c’est 1 millimètre divisé par 1 000.</a:t>
            </a:r>
            <a:endParaRPr/>
          </a:p>
        </p:txBody>
      </p:sp>
      <p:pic>
        <p:nvPicPr>
          <p:cNvPr id="783" name="Google Shape;78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88672" y="431866"/>
            <a:ext cx="431295" cy="431295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27"/>
          <p:cNvSpPr/>
          <p:nvPr/>
        </p:nvSpPr>
        <p:spPr>
          <a:xfrm>
            <a:off x="7445089" y="3675705"/>
            <a:ext cx="4043584" cy="50662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25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bonne réponse est :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28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fr-FR"/>
              <a:t>2 min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intérieur, mur, habits, dessin humoristique&#10;&#10;Le contenu généré par l’IA peut être incorrect." id="794" name="Google Shape;794;p29"/>
          <p:cNvPicPr preferRelativeResize="0"/>
          <p:nvPr/>
        </p:nvPicPr>
        <p:blipFill rotWithShape="1">
          <a:blip r:embed="rId3">
            <a:alphaModFix/>
          </a:blip>
          <a:srcRect b="6366" l="0" r="7958" t="5404"/>
          <a:stretch/>
        </p:blipFill>
        <p:spPr>
          <a:xfrm>
            <a:off x="2310372" y="1655475"/>
            <a:ext cx="2850207" cy="4098264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29"/>
          <p:cNvSpPr/>
          <p:nvPr/>
        </p:nvSpPr>
        <p:spPr>
          <a:xfrm>
            <a:off x="217564" y="989045"/>
            <a:ext cx="3225432" cy="1722624"/>
          </a:xfrm>
          <a:prstGeom prst="wedgeRoundRectCallout">
            <a:avLst>
              <a:gd fmla="val 57674" name="adj1"/>
              <a:gd fmla="val 76998" name="adj2"/>
              <a:gd fmla="val 16667" name="adj3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Je vois seulement une feuille verte, mais mon professeur dit qu’elle est constituée d’éléments de petite taille.</a:t>
            </a:r>
            <a:endParaRPr/>
          </a:p>
        </p:txBody>
      </p:sp>
      <p:pic>
        <p:nvPicPr>
          <p:cNvPr descr="Une image contenant intérieur, dessin humoristique, habits, Instrument scientifique&#10;&#10;Le contenu généré par l’IA peut être incorrect." id="796" name="Google Shape;796;p29"/>
          <p:cNvPicPr preferRelativeResize="0"/>
          <p:nvPr/>
        </p:nvPicPr>
        <p:blipFill rotWithShape="1">
          <a:blip r:embed="rId4">
            <a:alphaModFix/>
          </a:blip>
          <a:srcRect b="1505" l="5307" r="0" t="3858"/>
          <a:stretch/>
        </p:blipFill>
        <p:spPr>
          <a:xfrm>
            <a:off x="5391807" y="1660633"/>
            <a:ext cx="5994434" cy="3993931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29"/>
          <p:cNvSpPr/>
          <p:nvPr/>
        </p:nvSpPr>
        <p:spPr>
          <a:xfrm>
            <a:off x="7487756" y="5311595"/>
            <a:ext cx="3747803" cy="1141756"/>
          </a:xfrm>
          <a:prstGeom prst="wedgeRoundRectCallout">
            <a:avLst>
              <a:gd fmla="val -51742" name="adj1"/>
              <a:gd fmla="val -227722" name="adj2"/>
              <a:gd fmla="val 16667" name="adj3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Oui, pour les voir tu dois utiliser un microscope.</a:t>
            </a:r>
            <a:endParaRPr/>
          </a:p>
        </p:txBody>
      </p:sp>
      <p:sp>
        <p:nvSpPr>
          <p:cNvPr id="798" name="Google Shape;798;p29"/>
          <p:cNvSpPr txBox="1"/>
          <p:nvPr/>
        </p:nvSpPr>
        <p:spPr>
          <a:xfrm>
            <a:off x="848665" y="305474"/>
            <a:ext cx="7894119" cy="3914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Lisez le dialogue ci-dessous qu’est ce que vous en pensez </a:t>
            </a:r>
            <a:r>
              <a:rPr b="0" lang="fr-FR" sz="2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 la fin de cette séance, vous serez capables de réaliser une observation microscopique.</a:t>
            </a:r>
            <a:endParaRPr/>
          </a:p>
        </p:txBody>
      </p:sp>
      <p:sp>
        <p:nvSpPr>
          <p:cNvPr id="804" name="Google Shape;804;p30"/>
          <p:cNvSpPr txBox="1"/>
          <p:nvPr>
            <p:ph idx="3" type="body"/>
          </p:nvPr>
        </p:nvSpPr>
        <p:spPr>
          <a:xfrm>
            <a:off x="2298426" y="1831975"/>
            <a:ext cx="7488541" cy="819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fr-FR" sz="2800"/>
              <a:t>Réaliser une observation au microscope optique.</a:t>
            </a:r>
            <a:endParaRPr/>
          </a:p>
        </p:txBody>
      </p:sp>
      <p:pic>
        <p:nvPicPr>
          <p:cNvPr descr="Une image contenant ligne&#10;&#10;Le contenu généré par l’IA peut être incorrect." id="805" name="Google Shape;80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3432" y="3114835"/>
            <a:ext cx="10587130" cy="2586169"/>
          </a:xfrm>
          <a:prstGeom prst="rect">
            <a:avLst/>
          </a:prstGeom>
          <a:noFill/>
          <a:ln>
            <a:noFill/>
          </a:ln>
        </p:spPr>
      </p:pic>
      <p:sp>
        <p:nvSpPr>
          <p:cNvPr id="806" name="Google Shape;806;p30"/>
          <p:cNvSpPr txBox="1"/>
          <p:nvPr/>
        </p:nvSpPr>
        <p:spPr>
          <a:xfrm>
            <a:off x="778058" y="585842"/>
            <a:ext cx="103520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entury Gothic"/>
              <a:buNone/>
            </a:pPr>
            <a:r>
              <a:rPr i="1" lang="fr-FR" sz="1600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▪ </a:t>
            </a:r>
            <a:r>
              <a:rPr i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à certains élèves de répéter l’objectif à haute voix (en l’exprimant avec leurs propres mots).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1" name="Google Shape;81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67324" y="505152"/>
            <a:ext cx="530958" cy="457035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31"/>
          <p:cNvSpPr/>
          <p:nvPr/>
        </p:nvSpPr>
        <p:spPr>
          <a:xfrm>
            <a:off x="3273671" y="2891430"/>
            <a:ext cx="5644657" cy="1224429"/>
          </a:xfrm>
          <a:prstGeom prst="roundRect">
            <a:avLst>
              <a:gd fmla="val 28712" name="adj"/>
            </a:avLst>
          </a:prstGeom>
          <a:solidFill>
            <a:srgbClr val="B3E5A0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me prépare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31"/>
          <p:cNvSpPr txBox="1"/>
          <p:nvPr/>
        </p:nvSpPr>
        <p:spPr>
          <a:xfrm>
            <a:off x="854145" y="192746"/>
            <a:ext cx="1068782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2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Pour commencer je vais d’abord identifier les composantes du microscope et leurs fonctions. </a:t>
            </a:r>
            <a:endParaRPr sz="22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8" name="Google Shape;81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28386" y="479329"/>
            <a:ext cx="509816" cy="430886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32"/>
          <p:cNvSpPr/>
          <p:nvPr/>
        </p:nvSpPr>
        <p:spPr>
          <a:xfrm>
            <a:off x="7768504" y="2408302"/>
            <a:ext cx="3306067" cy="832609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Elle permet de porter le microscope.</a:t>
            </a:r>
            <a:endParaRPr/>
          </a:p>
        </p:txBody>
      </p:sp>
      <p:pic>
        <p:nvPicPr>
          <p:cNvPr descr="Une image contenant microscope, Instrument scientifique&#10;&#10;Description générée automatiquement" id="820" name="Google Shape;82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3928209" y="1166002"/>
            <a:ext cx="3442973" cy="5085507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32"/>
          <p:cNvSpPr/>
          <p:nvPr/>
        </p:nvSpPr>
        <p:spPr>
          <a:xfrm>
            <a:off x="7569843" y="1885431"/>
            <a:ext cx="1516284" cy="50790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Potence</a:t>
            </a:r>
            <a:endParaRPr/>
          </a:p>
        </p:txBody>
      </p:sp>
      <p:cxnSp>
        <p:nvCxnSpPr>
          <p:cNvPr id="822" name="Google Shape;822;p32"/>
          <p:cNvCxnSpPr>
            <a:stCxn id="821" idx="1"/>
          </p:cNvCxnSpPr>
          <p:nvPr/>
        </p:nvCxnSpPr>
        <p:spPr>
          <a:xfrm flipH="1">
            <a:off x="6354543" y="2139384"/>
            <a:ext cx="1215300" cy="9279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23" name="Google Shape;823;p32"/>
          <p:cNvSpPr/>
          <p:nvPr/>
        </p:nvSpPr>
        <p:spPr>
          <a:xfrm>
            <a:off x="685376" y="4210713"/>
            <a:ext cx="1516284" cy="50790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Platine</a:t>
            </a:r>
            <a:endParaRPr/>
          </a:p>
        </p:txBody>
      </p:sp>
      <p:cxnSp>
        <p:nvCxnSpPr>
          <p:cNvPr id="824" name="Google Shape;824;p32"/>
          <p:cNvCxnSpPr>
            <a:stCxn id="823" idx="3"/>
          </p:cNvCxnSpPr>
          <p:nvPr/>
        </p:nvCxnSpPr>
        <p:spPr>
          <a:xfrm>
            <a:off x="2201660" y="4464666"/>
            <a:ext cx="17376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25" name="Google Shape;825;p32"/>
          <p:cNvSpPr/>
          <p:nvPr/>
        </p:nvSpPr>
        <p:spPr>
          <a:xfrm>
            <a:off x="447053" y="4697433"/>
            <a:ext cx="2544907" cy="88858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Elle sert à porter la lame. </a:t>
            </a:r>
            <a:endParaRPr/>
          </a:p>
        </p:txBody>
      </p:sp>
      <p:sp>
        <p:nvSpPr>
          <p:cNvPr id="826" name="Google Shape;826;p32"/>
          <p:cNvSpPr/>
          <p:nvPr/>
        </p:nvSpPr>
        <p:spPr>
          <a:xfrm>
            <a:off x="803113" y="1096929"/>
            <a:ext cx="1516284" cy="50790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Oculaire</a:t>
            </a:r>
            <a:endParaRPr/>
          </a:p>
        </p:txBody>
      </p:sp>
      <p:cxnSp>
        <p:nvCxnSpPr>
          <p:cNvPr id="827" name="Google Shape;827;p32"/>
          <p:cNvCxnSpPr>
            <a:stCxn id="826" idx="3"/>
          </p:cNvCxnSpPr>
          <p:nvPr/>
        </p:nvCxnSpPr>
        <p:spPr>
          <a:xfrm>
            <a:off x="2319397" y="1350882"/>
            <a:ext cx="3560400" cy="117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28" name="Google Shape;828;p32"/>
          <p:cNvSpPr/>
          <p:nvPr/>
        </p:nvSpPr>
        <p:spPr>
          <a:xfrm>
            <a:off x="564790" y="1583649"/>
            <a:ext cx="2966096" cy="88858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Elle sert à observer l’échantillon.</a:t>
            </a:r>
            <a:endParaRPr/>
          </a:p>
        </p:txBody>
      </p:sp>
      <p:sp>
        <p:nvSpPr>
          <p:cNvPr id="829" name="Google Shape;829;p32"/>
          <p:cNvSpPr txBox="1"/>
          <p:nvPr/>
        </p:nvSpPr>
        <p:spPr>
          <a:xfrm>
            <a:off x="982961" y="341944"/>
            <a:ext cx="780222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2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Voici les composantes du microscope et leurs fonctions. </a:t>
            </a:r>
            <a:endParaRPr sz="22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33"/>
          <p:cNvSpPr/>
          <p:nvPr/>
        </p:nvSpPr>
        <p:spPr>
          <a:xfrm>
            <a:off x="7820571" y="4690892"/>
            <a:ext cx="3707815" cy="1081796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Elles permettent la mise au point (obtenir une image nette).</a:t>
            </a:r>
            <a:endParaRPr/>
          </a:p>
        </p:txBody>
      </p:sp>
      <p:pic>
        <p:nvPicPr>
          <p:cNvPr descr="Une image contenant microscope, Instrument scientifique&#10;&#10;Description générée automatiquement" id="835" name="Google Shape;83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928209" y="1166002"/>
            <a:ext cx="3442973" cy="5085507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33"/>
          <p:cNvSpPr/>
          <p:nvPr/>
        </p:nvSpPr>
        <p:spPr>
          <a:xfrm>
            <a:off x="7917147" y="3429000"/>
            <a:ext cx="2974629" cy="50790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 macrométrique</a:t>
            </a:r>
            <a:endParaRPr/>
          </a:p>
        </p:txBody>
      </p:sp>
      <p:cxnSp>
        <p:nvCxnSpPr>
          <p:cNvPr id="837" name="Google Shape;837;p33"/>
          <p:cNvCxnSpPr/>
          <p:nvPr/>
        </p:nvCxnSpPr>
        <p:spPr>
          <a:xfrm flipH="1">
            <a:off x="6553163" y="3708755"/>
            <a:ext cx="1448422" cy="75591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38" name="Google Shape;838;p33"/>
          <p:cNvSpPr/>
          <p:nvPr/>
        </p:nvSpPr>
        <p:spPr>
          <a:xfrm>
            <a:off x="1689151" y="4775487"/>
            <a:ext cx="1516284" cy="50790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Lampe</a:t>
            </a:r>
            <a:endParaRPr/>
          </a:p>
        </p:txBody>
      </p:sp>
      <p:cxnSp>
        <p:nvCxnSpPr>
          <p:cNvPr id="839" name="Google Shape;839;p33"/>
          <p:cNvCxnSpPr>
            <a:stCxn id="838" idx="3"/>
          </p:cNvCxnSpPr>
          <p:nvPr/>
        </p:nvCxnSpPr>
        <p:spPr>
          <a:xfrm>
            <a:off x="3205435" y="5029440"/>
            <a:ext cx="17376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40" name="Google Shape;840;p33"/>
          <p:cNvSpPr/>
          <p:nvPr/>
        </p:nvSpPr>
        <p:spPr>
          <a:xfrm>
            <a:off x="368209" y="5271052"/>
            <a:ext cx="3521817" cy="88858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Elle permet d’éclairer l’échantillon à observer.</a:t>
            </a:r>
            <a:endParaRPr/>
          </a:p>
        </p:txBody>
      </p:sp>
      <p:sp>
        <p:nvSpPr>
          <p:cNvPr id="841" name="Google Shape;841;p33"/>
          <p:cNvSpPr/>
          <p:nvPr/>
        </p:nvSpPr>
        <p:spPr>
          <a:xfrm>
            <a:off x="2636287" y="1798574"/>
            <a:ext cx="1438002" cy="50790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Objectifs</a:t>
            </a:r>
            <a:endParaRPr/>
          </a:p>
        </p:txBody>
      </p:sp>
      <p:cxnSp>
        <p:nvCxnSpPr>
          <p:cNvPr id="842" name="Google Shape;842;p33"/>
          <p:cNvCxnSpPr>
            <a:stCxn id="841" idx="3"/>
          </p:cNvCxnSpPr>
          <p:nvPr/>
        </p:nvCxnSpPr>
        <p:spPr>
          <a:xfrm>
            <a:off x="4074289" y="2052527"/>
            <a:ext cx="382800" cy="13764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43" name="Google Shape;843;p33"/>
          <p:cNvSpPr/>
          <p:nvPr/>
        </p:nvSpPr>
        <p:spPr>
          <a:xfrm>
            <a:off x="289367" y="2363348"/>
            <a:ext cx="3600659" cy="88858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Ils permettent de choisir le grossissement.</a:t>
            </a:r>
            <a:endParaRPr/>
          </a:p>
        </p:txBody>
      </p:sp>
      <p:cxnSp>
        <p:nvCxnSpPr>
          <p:cNvPr id="844" name="Google Shape;844;p33"/>
          <p:cNvCxnSpPr>
            <a:stCxn id="841" idx="3"/>
          </p:cNvCxnSpPr>
          <p:nvPr/>
        </p:nvCxnSpPr>
        <p:spPr>
          <a:xfrm>
            <a:off x="4074289" y="2052527"/>
            <a:ext cx="688800" cy="16305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45" name="Google Shape;845;p33"/>
          <p:cNvSpPr/>
          <p:nvPr/>
        </p:nvSpPr>
        <p:spPr>
          <a:xfrm>
            <a:off x="7917147" y="4009160"/>
            <a:ext cx="2974629" cy="507905"/>
          </a:xfrm>
          <a:prstGeom prst="roundRect">
            <a:avLst>
              <a:gd fmla="val 922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 micrométrique</a:t>
            </a:r>
            <a:endParaRPr/>
          </a:p>
        </p:txBody>
      </p:sp>
      <p:cxnSp>
        <p:nvCxnSpPr>
          <p:cNvPr id="846" name="Google Shape;846;p33"/>
          <p:cNvCxnSpPr/>
          <p:nvPr/>
        </p:nvCxnSpPr>
        <p:spPr>
          <a:xfrm flipH="1">
            <a:off x="6962173" y="4288915"/>
            <a:ext cx="1039412" cy="401977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847" name="Google Shape;847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28386" y="479329"/>
            <a:ext cx="509816" cy="430886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33"/>
          <p:cNvSpPr txBox="1"/>
          <p:nvPr/>
        </p:nvSpPr>
        <p:spPr>
          <a:xfrm>
            <a:off x="982961" y="341944"/>
            <a:ext cx="780222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2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Voici les composantes du microscope et leurs fonctions. </a:t>
            </a:r>
            <a:endParaRPr sz="22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35"/>
          <p:cNvSpPr txBox="1"/>
          <p:nvPr>
            <p:ph type="title"/>
          </p:nvPr>
        </p:nvSpPr>
        <p:spPr>
          <a:xfrm>
            <a:off x="863906" y="236495"/>
            <a:ext cx="10277091" cy="450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Faites attention! Je vais vous montrer comment je vais procéder pour réaliser une observation au microscope . Notre tâche comporte une seule consigne.</a:t>
            </a:r>
            <a:endParaRPr/>
          </a:p>
        </p:txBody>
      </p:sp>
      <p:sp>
        <p:nvSpPr>
          <p:cNvPr id="859" name="Google Shape;859;p35"/>
          <p:cNvSpPr txBox="1"/>
          <p:nvPr>
            <p:ph idx="2" type="body"/>
          </p:nvPr>
        </p:nvSpPr>
        <p:spPr>
          <a:xfrm>
            <a:off x="863906" y="697380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Présenter la tâche et réaliser une démonstration devant les élèves pour leurs montrer comment on utilise un microscope pour observer un objet de petite taille.</a:t>
            </a:r>
            <a:endParaRPr/>
          </a:p>
        </p:txBody>
      </p:sp>
      <p:pic>
        <p:nvPicPr>
          <p:cNvPr id="860" name="Google Shape;860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8737" y="423314"/>
            <a:ext cx="541325" cy="450998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35"/>
          <p:cNvSpPr/>
          <p:nvPr/>
        </p:nvSpPr>
        <p:spPr>
          <a:xfrm>
            <a:off x="792480" y="1608366"/>
            <a:ext cx="11056025" cy="4764824"/>
          </a:xfrm>
          <a:prstGeom prst="roundRect">
            <a:avLst>
              <a:gd fmla="val 5694" name="adj"/>
            </a:avLst>
          </a:prstGeom>
          <a:solidFill>
            <a:srgbClr val="D8D8D8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35"/>
          <p:cNvSpPr/>
          <p:nvPr/>
        </p:nvSpPr>
        <p:spPr>
          <a:xfrm>
            <a:off x="6688310" y="2585050"/>
            <a:ext cx="5021090" cy="1214120"/>
          </a:xfrm>
          <a:prstGeom prst="roundRect">
            <a:avLst>
              <a:gd fmla="val 16667" name="adj"/>
            </a:avLst>
          </a:prstGeom>
          <a:solidFill>
            <a:srgbClr val="1D9A78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 souhaite observer un bout de papier millimétré avec un microscope, comment je vais procéder ? </a:t>
            </a:r>
            <a:endParaRPr/>
          </a:p>
        </p:txBody>
      </p:sp>
      <p:sp>
        <p:nvSpPr>
          <p:cNvPr id="863" name="Google Shape;863;p35"/>
          <p:cNvSpPr/>
          <p:nvPr/>
        </p:nvSpPr>
        <p:spPr>
          <a:xfrm>
            <a:off x="6054288" y="3446548"/>
            <a:ext cx="448985" cy="58928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86CCC"/>
          </a:solidFill>
          <a:ln cap="flat" cmpd="sng" w="19050">
            <a:solidFill>
              <a:srgbClr val="E59DD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35"/>
          <p:cNvSpPr/>
          <p:nvPr/>
        </p:nvSpPr>
        <p:spPr>
          <a:xfrm>
            <a:off x="302855" y="1288063"/>
            <a:ext cx="2519464" cy="466928"/>
          </a:xfrm>
          <a:prstGeom prst="roundRect">
            <a:avLst>
              <a:gd fmla="val 16667" name="adj"/>
            </a:avLst>
          </a:prstGeom>
          <a:solidFill>
            <a:srgbClr val="1D9A78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Tâche à réussir</a:t>
            </a:r>
            <a:endParaRPr/>
          </a:p>
        </p:txBody>
      </p:sp>
      <p:pic>
        <p:nvPicPr>
          <p:cNvPr descr="Une image contenant ligne&#10;&#10;Le contenu généré par l’IA peut être incorrect." id="865" name="Google Shape;865;p35"/>
          <p:cNvPicPr preferRelativeResize="0"/>
          <p:nvPr/>
        </p:nvPicPr>
        <p:blipFill rotWithShape="1">
          <a:blip r:embed="rId4">
            <a:alphaModFix/>
          </a:blip>
          <a:srcRect b="0" l="3503" r="3467" t="0"/>
          <a:stretch/>
        </p:blipFill>
        <p:spPr>
          <a:xfrm>
            <a:off x="6688309" y="4035828"/>
            <a:ext cx="5021091" cy="1318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Rectangle&#10;&#10;Le contenu généré par l’IA peut être incorrect." id="866" name="Google Shape;866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84989" y="2691927"/>
            <a:ext cx="1889824" cy="22144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microscope, Instrument scientifique&#10;&#10;Description générée automatiquement" id="867" name="Google Shape;867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1030288" y="1948447"/>
            <a:ext cx="2785496" cy="4114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36"/>
          <p:cNvSpPr txBox="1"/>
          <p:nvPr>
            <p:ph type="title"/>
          </p:nvPr>
        </p:nvSpPr>
        <p:spPr>
          <a:xfrm>
            <a:off x="957703" y="347786"/>
            <a:ext cx="9771257" cy="450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1800">
                <a:solidFill>
                  <a:srgbClr val="7F7F7F"/>
                </a:solidFill>
              </a:rPr>
              <a:t>Pour réaliser une observation au microscope, je vais suivre les étapes suivantes : Premièrement.</a:t>
            </a:r>
            <a:endParaRPr/>
          </a:p>
        </p:txBody>
      </p:sp>
      <p:grpSp>
        <p:nvGrpSpPr>
          <p:cNvPr id="873" name="Google Shape;873;p36"/>
          <p:cNvGrpSpPr/>
          <p:nvPr/>
        </p:nvGrpSpPr>
        <p:grpSpPr>
          <a:xfrm>
            <a:off x="709102" y="1106513"/>
            <a:ext cx="10326996" cy="510733"/>
            <a:chOff x="674378" y="1225112"/>
            <a:chExt cx="10326996" cy="510733"/>
          </a:xfrm>
        </p:grpSpPr>
        <p:sp>
          <p:nvSpPr>
            <p:cNvPr id="874" name="Google Shape;874;p36"/>
            <p:cNvSpPr/>
            <p:nvPr/>
          </p:nvSpPr>
          <p:spPr>
            <a:xfrm>
              <a:off x="674378" y="1225112"/>
              <a:ext cx="10326996" cy="510733"/>
            </a:xfrm>
            <a:prstGeom prst="roundRect">
              <a:avLst>
                <a:gd fmla="val 16667" name="adj"/>
              </a:avLst>
            </a:prstGeom>
            <a:solidFill>
              <a:srgbClr val="D5E8CF"/>
            </a:solidFill>
            <a:ln cap="flat" cmpd="sng" w="9525">
              <a:solidFill>
                <a:srgbClr val="D5E8C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      J’installe et je prépare mon microscope.</a:t>
              </a:r>
              <a:endParaRPr/>
            </a:p>
          </p:txBody>
        </p:sp>
        <p:sp>
          <p:nvSpPr>
            <p:cNvPr id="875" name="Google Shape;875;p36"/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Une image contenant texte, Instrument scientifique, machine, microscope&#10;&#10;Le contenu généré par l’IA peut être incorrect." id="876" name="Google Shape;87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86146" y="1925557"/>
            <a:ext cx="4328160" cy="3238719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p36"/>
          <p:cNvSpPr/>
          <p:nvPr/>
        </p:nvSpPr>
        <p:spPr>
          <a:xfrm>
            <a:off x="8181331" y="1697268"/>
            <a:ext cx="3528069" cy="919401"/>
          </a:xfrm>
          <a:prstGeom prst="roundRect">
            <a:avLst>
              <a:gd fmla="val 17772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porte le microscope par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potence.</a:t>
            </a:r>
            <a:endParaRPr/>
          </a:p>
        </p:txBody>
      </p:sp>
      <p:cxnSp>
        <p:nvCxnSpPr>
          <p:cNvPr id="878" name="Google Shape;878;p36"/>
          <p:cNvCxnSpPr>
            <a:stCxn id="877" idx="1"/>
          </p:cNvCxnSpPr>
          <p:nvPr/>
        </p:nvCxnSpPr>
        <p:spPr>
          <a:xfrm flipH="1">
            <a:off x="7447231" y="2156969"/>
            <a:ext cx="734100" cy="921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79" name="Google Shape;879;p36"/>
          <p:cNvSpPr/>
          <p:nvPr/>
        </p:nvSpPr>
        <p:spPr>
          <a:xfrm>
            <a:off x="243841" y="4430751"/>
            <a:ext cx="2875280" cy="919401"/>
          </a:xfrm>
          <a:prstGeom prst="roundRect">
            <a:avLst>
              <a:gd fmla="val 17772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le place sur une surface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plane.</a:t>
            </a:r>
            <a:endParaRPr/>
          </a:p>
        </p:txBody>
      </p:sp>
      <p:cxnSp>
        <p:nvCxnSpPr>
          <p:cNvPr id="880" name="Google Shape;880;p36"/>
          <p:cNvCxnSpPr>
            <a:stCxn id="879" idx="3"/>
          </p:cNvCxnSpPr>
          <p:nvPr/>
        </p:nvCxnSpPr>
        <p:spPr>
          <a:xfrm>
            <a:off x="3119121" y="4890452"/>
            <a:ext cx="6579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81" name="Google Shape;881;p36"/>
          <p:cNvSpPr/>
          <p:nvPr/>
        </p:nvSpPr>
        <p:spPr>
          <a:xfrm>
            <a:off x="8181331" y="5395688"/>
            <a:ext cx="3528069" cy="510778"/>
          </a:xfrm>
          <a:prstGeom prst="roundRect">
            <a:avLst>
              <a:gd fmla="val 17772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le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branche.</a:t>
            </a:r>
            <a:endParaRPr/>
          </a:p>
        </p:txBody>
      </p:sp>
      <p:cxnSp>
        <p:nvCxnSpPr>
          <p:cNvPr id="882" name="Google Shape;882;p36"/>
          <p:cNvCxnSpPr>
            <a:stCxn id="881" idx="1"/>
          </p:cNvCxnSpPr>
          <p:nvPr/>
        </p:nvCxnSpPr>
        <p:spPr>
          <a:xfrm rot="10800000">
            <a:off x="7305031" y="4808677"/>
            <a:ext cx="876300" cy="842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883" name="Google Shape;883;p36"/>
          <p:cNvCxnSpPr>
            <a:stCxn id="881" idx="1"/>
          </p:cNvCxnSpPr>
          <p:nvPr/>
        </p:nvCxnSpPr>
        <p:spPr>
          <a:xfrm rot="10800000">
            <a:off x="4693831" y="2924677"/>
            <a:ext cx="3487500" cy="2726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884" name="Google Shape;884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38737" y="423314"/>
            <a:ext cx="541325" cy="450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microscope, dessin humoristique&#10;&#10;Le contenu généré par l’IA peut être incorrect." id="889" name="Google Shape;88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4914" y="2009218"/>
            <a:ext cx="4873865" cy="3657963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37"/>
          <p:cNvSpPr txBox="1"/>
          <p:nvPr>
            <p:ph type="title"/>
          </p:nvPr>
        </p:nvSpPr>
        <p:spPr>
          <a:xfrm>
            <a:off x="1056383" y="420685"/>
            <a:ext cx="10481034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1800">
                <a:solidFill>
                  <a:srgbClr val="7F7F7F"/>
                </a:solidFill>
              </a:rPr>
              <a:t>La deuxième étape :</a:t>
            </a:r>
            <a:endParaRPr sz="1800">
              <a:solidFill>
                <a:srgbClr val="7F7F7F"/>
              </a:solidFill>
            </a:endParaRPr>
          </a:p>
        </p:txBody>
      </p:sp>
      <p:grpSp>
        <p:nvGrpSpPr>
          <p:cNvPr id="891" name="Google Shape;891;p37"/>
          <p:cNvGrpSpPr/>
          <p:nvPr/>
        </p:nvGrpSpPr>
        <p:grpSpPr>
          <a:xfrm>
            <a:off x="709102" y="1106513"/>
            <a:ext cx="10326996" cy="510733"/>
            <a:chOff x="674378" y="1225112"/>
            <a:chExt cx="10326996" cy="510733"/>
          </a:xfrm>
        </p:grpSpPr>
        <p:sp>
          <p:nvSpPr>
            <p:cNvPr id="892" name="Google Shape;892;p37"/>
            <p:cNvSpPr/>
            <p:nvPr/>
          </p:nvSpPr>
          <p:spPr>
            <a:xfrm>
              <a:off x="674378" y="1225112"/>
              <a:ext cx="10326996" cy="510733"/>
            </a:xfrm>
            <a:prstGeom prst="roundRect">
              <a:avLst>
                <a:gd fmla="val 16667" name="adj"/>
              </a:avLst>
            </a:prstGeom>
            <a:solidFill>
              <a:srgbClr val="D5E8CF"/>
            </a:solidFill>
            <a:ln cap="flat" cmpd="sng" w="9525">
              <a:solidFill>
                <a:srgbClr val="D5E8C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      J’installe la préparation microscopique.</a:t>
              </a:r>
              <a:endParaRPr/>
            </a:p>
          </p:txBody>
        </p:sp>
        <p:sp>
          <p:nvSpPr>
            <p:cNvPr id="893" name="Google Shape;893;p37"/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4" name="Google Shape;894;p37"/>
          <p:cNvSpPr/>
          <p:nvPr/>
        </p:nvSpPr>
        <p:spPr>
          <a:xfrm>
            <a:off x="838200" y="5348728"/>
            <a:ext cx="3528069" cy="919401"/>
          </a:xfrm>
          <a:prstGeom prst="roundRect">
            <a:avLst>
              <a:gd fmla="val 17772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mets la lame sur </a:t>
            </a: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platine</a:t>
            </a:r>
            <a:endParaRPr/>
          </a:p>
        </p:txBody>
      </p:sp>
      <p:cxnSp>
        <p:nvCxnSpPr>
          <p:cNvPr id="895" name="Google Shape;895;p37"/>
          <p:cNvCxnSpPr>
            <a:stCxn id="894" idx="3"/>
          </p:cNvCxnSpPr>
          <p:nvPr/>
        </p:nvCxnSpPr>
        <p:spPr>
          <a:xfrm flipH="1" rot="10800000">
            <a:off x="4366269" y="4582029"/>
            <a:ext cx="2837100" cy="1226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96" name="Google Shape;896;p37"/>
          <p:cNvSpPr/>
          <p:nvPr/>
        </p:nvSpPr>
        <p:spPr>
          <a:xfrm>
            <a:off x="838200" y="2184041"/>
            <a:ext cx="2524760" cy="919401"/>
          </a:xfrm>
          <a:prstGeom prst="roundRect">
            <a:avLst>
              <a:gd fmla="val 17772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J’installe le plus </a:t>
            </a: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petit objectif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7" name="Google Shape;897;p37"/>
          <p:cNvCxnSpPr>
            <a:stCxn id="896" idx="3"/>
          </p:cNvCxnSpPr>
          <p:nvPr/>
        </p:nvCxnSpPr>
        <p:spPr>
          <a:xfrm>
            <a:off x="3362960" y="2643742"/>
            <a:ext cx="3982800" cy="2160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898" name="Google Shape;89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37417" y="423314"/>
            <a:ext cx="442645" cy="450998"/>
          </a:xfrm>
          <a:prstGeom prst="rect">
            <a:avLst/>
          </a:prstGeom>
          <a:noFill/>
          <a:ln>
            <a:noFill/>
          </a:ln>
        </p:spPr>
      </p:pic>
      <p:sp>
        <p:nvSpPr>
          <p:cNvPr id="899" name="Google Shape;899;p37"/>
          <p:cNvSpPr/>
          <p:nvPr/>
        </p:nvSpPr>
        <p:spPr>
          <a:xfrm>
            <a:off x="3855563" y="4199277"/>
            <a:ext cx="1102774" cy="442674"/>
          </a:xfrm>
          <a:prstGeom prst="roundRect">
            <a:avLst>
              <a:gd fmla="val 17772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Platine</a:t>
            </a:r>
            <a:endParaRPr/>
          </a:p>
        </p:txBody>
      </p:sp>
      <p:cxnSp>
        <p:nvCxnSpPr>
          <p:cNvPr id="900" name="Google Shape;900;p37"/>
          <p:cNvCxnSpPr/>
          <p:nvPr/>
        </p:nvCxnSpPr>
        <p:spPr>
          <a:xfrm>
            <a:off x="4815840" y="4454666"/>
            <a:ext cx="53848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01" name="Google Shape;901;p37"/>
          <p:cNvSpPr/>
          <p:nvPr/>
        </p:nvSpPr>
        <p:spPr>
          <a:xfrm>
            <a:off x="3629320" y="3173611"/>
            <a:ext cx="3356954" cy="442674"/>
          </a:xfrm>
          <a:prstGeom prst="roundRect">
            <a:avLst>
              <a:gd fmla="val 17772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Préparation microscopique</a:t>
            </a:r>
            <a:endParaRPr/>
          </a:p>
        </p:txBody>
      </p:sp>
      <p:cxnSp>
        <p:nvCxnSpPr>
          <p:cNvPr id="902" name="Google Shape;902;p37"/>
          <p:cNvCxnSpPr/>
          <p:nvPr/>
        </p:nvCxnSpPr>
        <p:spPr>
          <a:xfrm>
            <a:off x="6807200" y="3429000"/>
            <a:ext cx="611695" cy="770277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7" name="Google Shape;907;p38"/>
          <p:cNvGrpSpPr/>
          <p:nvPr/>
        </p:nvGrpSpPr>
        <p:grpSpPr>
          <a:xfrm>
            <a:off x="458730" y="1084744"/>
            <a:ext cx="10326997" cy="510733"/>
            <a:chOff x="674377" y="1225112"/>
            <a:chExt cx="10326997" cy="510733"/>
          </a:xfrm>
        </p:grpSpPr>
        <p:sp>
          <p:nvSpPr>
            <p:cNvPr id="908" name="Google Shape;908;p38"/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fmla="val 16667" name="adj"/>
              </a:avLst>
            </a:prstGeom>
            <a:solidFill>
              <a:srgbClr val="D5E8CF"/>
            </a:solidFill>
            <a:ln cap="flat" cmpd="sng" w="9525">
              <a:solidFill>
                <a:srgbClr val="D5E8C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3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      Je réalise une mise au point.</a:t>
              </a:r>
              <a:endParaRPr/>
            </a:p>
          </p:txBody>
        </p:sp>
        <p:sp>
          <p:nvSpPr>
            <p:cNvPr id="909" name="Google Shape;909;p38"/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0" name="Google Shape;910;p38"/>
          <p:cNvSpPr txBox="1"/>
          <p:nvPr>
            <p:ph type="title"/>
          </p:nvPr>
        </p:nvSpPr>
        <p:spPr>
          <a:xfrm>
            <a:off x="957703" y="347786"/>
            <a:ext cx="9771257" cy="450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1800">
                <a:solidFill>
                  <a:srgbClr val="7F7F7F"/>
                </a:solidFill>
              </a:rPr>
              <a:t>La troisième étape:</a:t>
            </a:r>
            <a:endParaRPr/>
          </a:p>
        </p:txBody>
      </p:sp>
      <p:pic>
        <p:nvPicPr>
          <p:cNvPr descr="Une image contenant croquis, dessin humoristique, dessin, illustration&#10;&#10;Le contenu généré par l’IA peut être incorrect." id="911" name="Google Shape;91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3882" y="1890200"/>
            <a:ext cx="5941845" cy="4440060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38"/>
          <p:cNvSpPr/>
          <p:nvPr/>
        </p:nvSpPr>
        <p:spPr>
          <a:xfrm>
            <a:off x="579120" y="4456167"/>
            <a:ext cx="3202996" cy="919401"/>
          </a:xfrm>
          <a:prstGeom prst="roundRect">
            <a:avLst>
              <a:gd fmla="val 17772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Pour avoir une image </a:t>
            </a: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nette</a:t>
            </a:r>
            <a:endParaRPr b="1"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38"/>
          <p:cNvSpPr/>
          <p:nvPr/>
        </p:nvSpPr>
        <p:spPr>
          <a:xfrm>
            <a:off x="579120" y="1857660"/>
            <a:ext cx="3202996" cy="1328023"/>
          </a:xfrm>
          <a:prstGeom prst="roundRect">
            <a:avLst>
              <a:gd fmla="val 17772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J’utilise </a:t>
            </a: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les vis macrométrique  et micrométrique</a:t>
            </a:r>
            <a:endParaRPr/>
          </a:p>
        </p:txBody>
      </p:sp>
      <p:cxnSp>
        <p:nvCxnSpPr>
          <p:cNvPr id="914" name="Google Shape;914;p38"/>
          <p:cNvCxnSpPr>
            <a:stCxn id="913" idx="3"/>
          </p:cNvCxnSpPr>
          <p:nvPr/>
        </p:nvCxnSpPr>
        <p:spPr>
          <a:xfrm>
            <a:off x="3782116" y="2521672"/>
            <a:ext cx="18261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915" name="Google Shape;915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37417" y="423314"/>
            <a:ext cx="442645" cy="4509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6" name="Google Shape;916;p38"/>
          <p:cNvCxnSpPr>
            <a:stCxn id="913" idx="3"/>
          </p:cNvCxnSpPr>
          <p:nvPr/>
        </p:nvCxnSpPr>
        <p:spPr>
          <a:xfrm>
            <a:off x="3782116" y="2521672"/>
            <a:ext cx="2146200" cy="5262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17" name="Google Shape;917;p38"/>
          <p:cNvSpPr/>
          <p:nvPr/>
        </p:nvSpPr>
        <p:spPr>
          <a:xfrm>
            <a:off x="1700558" y="3710945"/>
            <a:ext cx="960120" cy="3048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9"/>
          <p:cNvGrpSpPr/>
          <p:nvPr/>
        </p:nvGrpSpPr>
        <p:grpSpPr>
          <a:xfrm>
            <a:off x="458730" y="1084744"/>
            <a:ext cx="10326997" cy="510733"/>
            <a:chOff x="674377" y="1225112"/>
            <a:chExt cx="10326997" cy="510733"/>
          </a:xfrm>
        </p:grpSpPr>
        <p:sp>
          <p:nvSpPr>
            <p:cNvPr id="923" name="Google Shape;923;p39"/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fmla="val 16667" name="adj"/>
              </a:avLst>
            </a:prstGeom>
            <a:solidFill>
              <a:srgbClr val="D5E8CF"/>
            </a:solidFill>
            <a:ln cap="flat" cmpd="sng" w="9525">
              <a:solidFill>
                <a:srgbClr val="D5E8C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3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       Je réalise un grossissement avec les objectifs.</a:t>
              </a:r>
              <a:endParaRPr/>
            </a:p>
          </p:txBody>
        </p:sp>
        <p:sp>
          <p:nvSpPr>
            <p:cNvPr id="924" name="Google Shape;924;p39"/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5" name="Google Shape;925;p39"/>
          <p:cNvSpPr txBox="1"/>
          <p:nvPr/>
        </p:nvSpPr>
        <p:spPr>
          <a:xfrm>
            <a:off x="1332990" y="1856186"/>
            <a:ext cx="19142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Activité 1</a:t>
            </a:r>
            <a:endParaRPr/>
          </a:p>
        </p:txBody>
      </p:sp>
      <p:pic>
        <p:nvPicPr>
          <p:cNvPr descr="Une image contenant microscope, Instrument scientifique&#10;&#10;Description générée automatiquement" id="926" name="Google Shape;92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2947" y="2159656"/>
            <a:ext cx="2655897" cy="4201267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Google Shape;927;p39"/>
          <p:cNvSpPr/>
          <p:nvPr/>
        </p:nvSpPr>
        <p:spPr>
          <a:xfrm>
            <a:off x="2900896" y="3795988"/>
            <a:ext cx="1401576" cy="928607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39"/>
          <p:cNvSpPr/>
          <p:nvPr/>
        </p:nvSpPr>
        <p:spPr>
          <a:xfrm>
            <a:off x="1893936" y="2045514"/>
            <a:ext cx="1327661" cy="78910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39"/>
          <p:cNvSpPr txBox="1"/>
          <p:nvPr/>
        </p:nvSpPr>
        <p:spPr>
          <a:xfrm>
            <a:off x="5259558" y="2195833"/>
            <a:ext cx="5745428" cy="49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Grossissement de l’oculaire = 10x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1067"/>
              </a:spcBef>
              <a:spcAft>
                <a:spcPts val="0"/>
              </a:spcAft>
              <a:buNone/>
            </a:pPr>
            <a:r>
              <a:rPr lang="fr-FR"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2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30" name="Google Shape;930;p39"/>
          <p:cNvCxnSpPr>
            <a:stCxn id="929" idx="1"/>
            <a:endCxn id="928" idx="6"/>
          </p:cNvCxnSpPr>
          <p:nvPr/>
        </p:nvCxnSpPr>
        <p:spPr>
          <a:xfrm rot="10800000">
            <a:off x="3221658" y="2439998"/>
            <a:ext cx="2037900" cy="5100"/>
          </a:xfrm>
          <a:prstGeom prst="straightConnector1">
            <a:avLst/>
          </a:prstGeom>
          <a:noFill/>
          <a:ln cap="flat" cmpd="sng" w="28575">
            <a:solidFill>
              <a:srgbClr val="4892D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31" name="Google Shape;931;p39"/>
          <p:cNvSpPr txBox="1"/>
          <p:nvPr/>
        </p:nvSpPr>
        <p:spPr>
          <a:xfrm>
            <a:off x="5261066" y="4027165"/>
            <a:ext cx="5745428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Grossissement de l’objectif = 4x, 10x, 40x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32" name="Google Shape;932;p39"/>
          <p:cNvCxnSpPr/>
          <p:nvPr/>
        </p:nvCxnSpPr>
        <p:spPr>
          <a:xfrm flipH="1">
            <a:off x="4302473" y="4260290"/>
            <a:ext cx="958593" cy="2343"/>
          </a:xfrm>
          <a:prstGeom prst="straightConnector1">
            <a:avLst/>
          </a:prstGeom>
          <a:noFill/>
          <a:ln cap="flat" cmpd="sng" w="28575">
            <a:solidFill>
              <a:srgbClr val="4892D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33" name="Google Shape;933;p39"/>
          <p:cNvSpPr txBox="1"/>
          <p:nvPr/>
        </p:nvSpPr>
        <p:spPr>
          <a:xfrm>
            <a:off x="6560916" y="2792189"/>
            <a:ext cx="116114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6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934" name="Google Shape;934;p39"/>
          <p:cNvSpPr txBox="1"/>
          <p:nvPr/>
        </p:nvSpPr>
        <p:spPr>
          <a:xfrm>
            <a:off x="6880335" y="4632823"/>
            <a:ext cx="52230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6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/>
          </a:p>
        </p:txBody>
      </p:sp>
      <p:sp>
        <p:nvSpPr>
          <p:cNvPr id="935" name="Google Shape;935;p39"/>
          <p:cNvSpPr txBox="1"/>
          <p:nvPr/>
        </p:nvSpPr>
        <p:spPr>
          <a:xfrm>
            <a:off x="5709318" y="5556748"/>
            <a:ext cx="3038697" cy="522634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Grossissement total 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39"/>
          <p:cNvSpPr txBox="1"/>
          <p:nvPr/>
        </p:nvSpPr>
        <p:spPr>
          <a:xfrm>
            <a:off x="933429" y="255970"/>
            <a:ext cx="107253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Maintenant je vais vous montrer comment on calcule le grossissement utilisé lors d’une observation.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Pour cela, il faut multiplier le grossissement de l’oculaire par le grossissement de l’objectif choisi.</a:t>
            </a:r>
            <a:endParaRPr/>
          </a:p>
        </p:txBody>
      </p:sp>
      <p:pic>
        <p:nvPicPr>
          <p:cNvPr id="937" name="Google Shape;937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37417" y="423314"/>
            <a:ext cx="442645" cy="450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artoon of a person working on a plant&#10;&#10;AI-generated content may be incorrect." id="502" name="Google Shape;502;p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62" r="161" t="0"/>
          <a:stretch/>
        </p:blipFill>
        <p:spPr>
          <a:xfrm>
            <a:off x="1773800" y="2320200"/>
            <a:ext cx="1976400" cy="110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kids studying&#10;&#10;AI-generated content may be incorrect." id="503" name="Google Shape;503;p4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3935" r="3934" t="0"/>
          <a:stretch/>
        </p:blipFill>
        <p:spPr>
          <a:xfrm>
            <a:off x="6770034" y="2373367"/>
            <a:ext cx="1134000" cy="15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4"/>
          <p:cNvSpPr/>
          <p:nvPr>
            <p:ph idx="3" type="pic"/>
          </p:nvPr>
        </p:nvSpPr>
        <p:spPr>
          <a:xfrm>
            <a:off x="2202163" y="4185977"/>
            <a:ext cx="1828800" cy="17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" name="Google Shape;942;p40"/>
          <p:cNvGrpSpPr/>
          <p:nvPr/>
        </p:nvGrpSpPr>
        <p:grpSpPr>
          <a:xfrm>
            <a:off x="458730" y="1084744"/>
            <a:ext cx="10326997" cy="510733"/>
            <a:chOff x="674377" y="1225112"/>
            <a:chExt cx="10326997" cy="510733"/>
          </a:xfrm>
        </p:grpSpPr>
        <p:sp>
          <p:nvSpPr>
            <p:cNvPr id="943" name="Google Shape;943;p40"/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fmla="val 16667" name="adj"/>
              </a:avLst>
            </a:prstGeom>
            <a:solidFill>
              <a:srgbClr val="D5E8CF"/>
            </a:solidFill>
            <a:ln cap="flat" cmpd="sng" w="9525">
              <a:solidFill>
                <a:srgbClr val="D5E8C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3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       Je réalise un grossissement avec les objectifs.</a:t>
              </a:r>
              <a:endParaRPr/>
            </a:p>
          </p:txBody>
        </p:sp>
        <p:sp>
          <p:nvSpPr>
            <p:cNvPr id="944" name="Google Shape;944;p40"/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45" name="Google Shape;94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37417" y="423314"/>
            <a:ext cx="442645" cy="450998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p40"/>
          <p:cNvSpPr txBox="1"/>
          <p:nvPr/>
        </p:nvSpPr>
        <p:spPr>
          <a:xfrm>
            <a:off x="1020742" y="220957"/>
            <a:ext cx="975434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Par exemple, si j’utilise un oculaire qui a un grossissement de 10X et un objectif qui a un grossissement 20X alors le grossissement total est de 200X.</a:t>
            </a:r>
            <a:endParaRPr/>
          </a:p>
        </p:txBody>
      </p:sp>
      <p:pic>
        <p:nvPicPr>
          <p:cNvPr descr="Une image contenant microscope, Instrument scientifique&#10;&#10;Description générée automatiquement" id="947" name="Google Shape;947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2659" y="1983628"/>
            <a:ext cx="2655897" cy="4201267"/>
          </a:xfrm>
          <a:prstGeom prst="rect">
            <a:avLst/>
          </a:prstGeom>
          <a:noFill/>
          <a:ln>
            <a:noFill/>
          </a:ln>
        </p:spPr>
      </p:pic>
      <p:sp>
        <p:nvSpPr>
          <p:cNvPr id="948" name="Google Shape;948;p40"/>
          <p:cNvSpPr/>
          <p:nvPr/>
        </p:nvSpPr>
        <p:spPr>
          <a:xfrm>
            <a:off x="3080606" y="3619958"/>
            <a:ext cx="1401576" cy="928607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40"/>
          <p:cNvSpPr/>
          <p:nvPr/>
        </p:nvSpPr>
        <p:spPr>
          <a:xfrm>
            <a:off x="2073646" y="1869484"/>
            <a:ext cx="1327661" cy="789103"/>
          </a:xfrm>
          <a:prstGeom prst="ellipse">
            <a:avLst/>
          </a:prstGeom>
          <a:noFill/>
          <a:ln cap="flat" cmpd="sng" w="1905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40"/>
          <p:cNvSpPr txBox="1"/>
          <p:nvPr/>
        </p:nvSpPr>
        <p:spPr>
          <a:xfrm>
            <a:off x="4914186" y="1983628"/>
            <a:ext cx="3930450" cy="49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Grossissement de l’oculaire 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1067"/>
              </a:spcBef>
              <a:spcAft>
                <a:spcPts val="0"/>
              </a:spcAft>
              <a:buNone/>
            </a:pPr>
            <a:r>
              <a:rPr lang="fr-FR"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2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51" name="Google Shape;951;p40"/>
          <p:cNvCxnSpPr/>
          <p:nvPr/>
        </p:nvCxnSpPr>
        <p:spPr>
          <a:xfrm rot="10800000">
            <a:off x="3426904" y="2253278"/>
            <a:ext cx="1208148" cy="0"/>
          </a:xfrm>
          <a:prstGeom prst="straightConnector1">
            <a:avLst/>
          </a:prstGeom>
          <a:noFill/>
          <a:ln cap="flat" cmpd="sng" w="28575">
            <a:solidFill>
              <a:srgbClr val="4892D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52" name="Google Shape;952;p40"/>
          <p:cNvSpPr txBox="1"/>
          <p:nvPr/>
        </p:nvSpPr>
        <p:spPr>
          <a:xfrm>
            <a:off x="5382082" y="3762564"/>
            <a:ext cx="3855223" cy="569844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Grossissement de l’objectif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53" name="Google Shape;953;p40"/>
          <p:cNvCxnSpPr/>
          <p:nvPr/>
        </p:nvCxnSpPr>
        <p:spPr>
          <a:xfrm flipH="1">
            <a:off x="4482183" y="4084260"/>
            <a:ext cx="958593" cy="2343"/>
          </a:xfrm>
          <a:prstGeom prst="straightConnector1">
            <a:avLst/>
          </a:prstGeom>
          <a:noFill/>
          <a:ln cap="flat" cmpd="sng" w="28575">
            <a:solidFill>
              <a:srgbClr val="4892D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54" name="Google Shape;954;p40"/>
          <p:cNvSpPr txBox="1"/>
          <p:nvPr/>
        </p:nvSpPr>
        <p:spPr>
          <a:xfrm>
            <a:off x="6796914" y="2511792"/>
            <a:ext cx="64340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6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955" name="Google Shape;955;p40"/>
          <p:cNvSpPr txBox="1"/>
          <p:nvPr/>
        </p:nvSpPr>
        <p:spPr>
          <a:xfrm>
            <a:off x="6857465" y="4548565"/>
            <a:ext cx="52230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6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/>
          </a:p>
        </p:txBody>
      </p:sp>
      <p:sp>
        <p:nvSpPr>
          <p:cNvPr id="956" name="Google Shape;956;p40"/>
          <p:cNvSpPr txBox="1"/>
          <p:nvPr/>
        </p:nvSpPr>
        <p:spPr>
          <a:xfrm>
            <a:off x="5790344" y="5564228"/>
            <a:ext cx="3038697" cy="522634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Grossissement total 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40"/>
          <p:cNvSpPr txBox="1"/>
          <p:nvPr/>
        </p:nvSpPr>
        <p:spPr>
          <a:xfrm>
            <a:off x="8529744" y="1952286"/>
            <a:ext cx="1188052" cy="49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(10X)</a:t>
            </a:r>
            <a:r>
              <a:rPr b="1" lang="fr-FR"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1" sz="2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40"/>
          <p:cNvSpPr txBox="1"/>
          <p:nvPr/>
        </p:nvSpPr>
        <p:spPr>
          <a:xfrm>
            <a:off x="8830603" y="3692693"/>
            <a:ext cx="1318539" cy="49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(20X)</a:t>
            </a:r>
            <a:r>
              <a:rPr b="1" lang="fr-FR"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1" sz="2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40"/>
          <p:cNvSpPr txBox="1"/>
          <p:nvPr/>
        </p:nvSpPr>
        <p:spPr>
          <a:xfrm>
            <a:off x="8418897" y="5489055"/>
            <a:ext cx="1318539" cy="49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(200X)</a:t>
            </a:r>
            <a:r>
              <a:rPr b="1" lang="fr-FR"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1" sz="2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4" name="Google Shape;964;p41"/>
          <p:cNvGrpSpPr/>
          <p:nvPr/>
        </p:nvGrpSpPr>
        <p:grpSpPr>
          <a:xfrm>
            <a:off x="686309" y="1731579"/>
            <a:ext cx="11136149" cy="3840389"/>
            <a:chOff x="480925" y="1821862"/>
            <a:chExt cx="11136149" cy="3840389"/>
          </a:xfrm>
        </p:grpSpPr>
        <p:grpSp>
          <p:nvGrpSpPr>
            <p:cNvPr id="965" name="Google Shape;965;p41"/>
            <p:cNvGrpSpPr/>
            <p:nvPr/>
          </p:nvGrpSpPr>
          <p:grpSpPr>
            <a:xfrm>
              <a:off x="4437089" y="3724613"/>
              <a:ext cx="88960" cy="1084749"/>
              <a:chOff x="5117952" y="2967078"/>
              <a:chExt cx="66720" cy="831360"/>
            </a:xfrm>
          </p:grpSpPr>
          <p:sp>
            <p:nvSpPr>
              <p:cNvPr id="966" name="Google Shape;966;p41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41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41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41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41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41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41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41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41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41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6" name="Google Shape;976;p41"/>
            <p:cNvSpPr/>
            <p:nvPr/>
          </p:nvSpPr>
          <p:spPr>
            <a:xfrm>
              <a:off x="3014197" y="3836031"/>
              <a:ext cx="12757" cy="62171"/>
            </a:xfrm>
            <a:custGeom>
              <a:rect b="b" l="l" r="r" t="t"/>
              <a:pathLst>
                <a:path extrusionOk="0" h="1489" w="299">
                  <a:moveTo>
                    <a:pt x="1" y="1"/>
                  </a:moveTo>
                  <a:lnTo>
                    <a:pt x="1" y="1489"/>
                  </a:lnTo>
                  <a:lnTo>
                    <a:pt x="299" y="1489"/>
                  </a:lnTo>
                  <a:lnTo>
                    <a:pt x="299" y="1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41"/>
            <p:cNvSpPr/>
            <p:nvPr/>
          </p:nvSpPr>
          <p:spPr>
            <a:xfrm>
              <a:off x="2954250" y="3449271"/>
              <a:ext cx="2831988" cy="459369"/>
            </a:xfrm>
            <a:custGeom>
              <a:rect b="b" l="l" r="r" t="t"/>
              <a:pathLst>
                <a:path extrusionOk="0" h="11002" w="39470">
                  <a:moveTo>
                    <a:pt x="1227" y="1"/>
                  </a:moveTo>
                  <a:cubicBezTo>
                    <a:pt x="465" y="1"/>
                    <a:pt x="1" y="858"/>
                    <a:pt x="417" y="1501"/>
                  </a:cubicBezTo>
                  <a:lnTo>
                    <a:pt x="6359" y="10561"/>
                  </a:lnTo>
                  <a:cubicBezTo>
                    <a:pt x="6537" y="10835"/>
                    <a:pt x="6847" y="11002"/>
                    <a:pt x="7168" y="11002"/>
                  </a:cubicBezTo>
                  <a:lnTo>
                    <a:pt x="38232" y="11002"/>
                  </a:lnTo>
                  <a:cubicBezTo>
                    <a:pt x="39006" y="11002"/>
                    <a:pt x="39470" y="10145"/>
                    <a:pt x="39041" y="9502"/>
                  </a:cubicBezTo>
                  <a:lnTo>
                    <a:pt x="33100" y="441"/>
                  </a:lnTo>
                  <a:cubicBezTo>
                    <a:pt x="32921" y="167"/>
                    <a:pt x="32624" y="1"/>
                    <a:pt x="32290" y="1"/>
                  </a:cubicBezTo>
                  <a:close/>
                </a:path>
              </a:pathLst>
            </a:custGeom>
            <a:solidFill>
              <a:srgbClr val="2B356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b="1" sz="32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3075613" y="4767981"/>
              <a:ext cx="2916671" cy="89427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6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J’installe la préparation microscopique.</a:t>
              </a:r>
              <a:endParaRPr/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8471303" y="3831010"/>
              <a:ext cx="13095" cy="62744"/>
            </a:xfrm>
            <a:custGeom>
              <a:rect b="b" l="l" r="r" t="t"/>
              <a:pathLst>
                <a:path extrusionOk="0" h="1489" w="298">
                  <a:moveTo>
                    <a:pt x="0" y="1"/>
                  </a:moveTo>
                  <a:lnTo>
                    <a:pt x="0" y="1489"/>
                  </a:lnTo>
                  <a:lnTo>
                    <a:pt x="298" y="1489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0" name="Google Shape;980;p41"/>
            <p:cNvGrpSpPr/>
            <p:nvPr/>
          </p:nvGrpSpPr>
          <p:grpSpPr>
            <a:xfrm>
              <a:off x="9925451" y="3724613"/>
              <a:ext cx="91618" cy="1094746"/>
              <a:chOff x="5117952" y="2967078"/>
              <a:chExt cx="66720" cy="831360"/>
            </a:xfrm>
          </p:grpSpPr>
          <p:sp>
            <p:nvSpPr>
              <p:cNvPr id="981" name="Google Shape;981;p41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41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41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41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41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41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41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41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41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41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1" name="Google Shape;991;p41"/>
            <p:cNvSpPr/>
            <p:nvPr/>
          </p:nvSpPr>
          <p:spPr>
            <a:xfrm>
              <a:off x="8411698" y="3441972"/>
              <a:ext cx="2916671" cy="463603"/>
            </a:xfrm>
            <a:custGeom>
              <a:rect b="b" l="l" r="r" t="t"/>
              <a:pathLst>
                <a:path extrusionOk="0" h="11002" w="39471">
                  <a:moveTo>
                    <a:pt x="1227" y="1"/>
                  </a:moveTo>
                  <a:cubicBezTo>
                    <a:pt x="465" y="1"/>
                    <a:pt x="1" y="858"/>
                    <a:pt x="418" y="1501"/>
                  </a:cubicBezTo>
                  <a:lnTo>
                    <a:pt x="6359" y="10561"/>
                  </a:lnTo>
                  <a:cubicBezTo>
                    <a:pt x="6537" y="10835"/>
                    <a:pt x="6847" y="11002"/>
                    <a:pt x="7168" y="11002"/>
                  </a:cubicBezTo>
                  <a:lnTo>
                    <a:pt x="38232" y="11002"/>
                  </a:lnTo>
                  <a:cubicBezTo>
                    <a:pt x="39006" y="11002"/>
                    <a:pt x="39470" y="10145"/>
                    <a:pt x="39041" y="9502"/>
                  </a:cubicBezTo>
                  <a:lnTo>
                    <a:pt x="33112" y="441"/>
                  </a:lnTo>
                  <a:cubicBezTo>
                    <a:pt x="32934" y="167"/>
                    <a:pt x="32624" y="1"/>
                    <a:pt x="32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</a:t>
              </a:r>
              <a:endParaRPr b="1" sz="32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92" name="Google Shape;992;p41"/>
            <p:cNvSpPr/>
            <p:nvPr/>
          </p:nvSpPr>
          <p:spPr>
            <a:xfrm>
              <a:off x="8233828" y="4765796"/>
              <a:ext cx="3383246" cy="838058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6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Je réalise un grossissement avec les objectifs.</a:t>
              </a:r>
              <a:endParaRPr/>
            </a:p>
          </p:txBody>
        </p:sp>
        <p:grpSp>
          <p:nvGrpSpPr>
            <p:cNvPr id="993" name="Google Shape;993;p41"/>
            <p:cNvGrpSpPr/>
            <p:nvPr/>
          </p:nvGrpSpPr>
          <p:grpSpPr>
            <a:xfrm rot="10800000">
              <a:off x="1814427" y="2699013"/>
              <a:ext cx="79917" cy="1094914"/>
              <a:chOff x="5117952" y="2967078"/>
              <a:chExt cx="66720" cy="831360"/>
            </a:xfrm>
          </p:grpSpPr>
          <p:sp>
            <p:nvSpPr>
              <p:cNvPr id="994" name="Google Shape;994;p41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41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41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41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41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41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41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41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41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41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04" name="Google Shape;1004;p41"/>
            <p:cNvSpPr/>
            <p:nvPr/>
          </p:nvSpPr>
          <p:spPr>
            <a:xfrm>
              <a:off x="3053742" y="3466837"/>
              <a:ext cx="16903" cy="56726"/>
            </a:xfrm>
            <a:custGeom>
              <a:rect b="b" l="l" r="r" t="t"/>
              <a:pathLst>
                <a:path extrusionOk="0" h="1346" w="441">
                  <a:moveTo>
                    <a:pt x="0" y="0"/>
                  </a:moveTo>
                  <a:lnTo>
                    <a:pt x="0" y="1346"/>
                  </a:lnTo>
                  <a:lnTo>
                    <a:pt x="441" y="1346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41"/>
            <p:cNvSpPr/>
            <p:nvPr/>
          </p:nvSpPr>
          <p:spPr>
            <a:xfrm>
              <a:off x="582326" y="3470175"/>
              <a:ext cx="2544120" cy="463674"/>
            </a:xfrm>
            <a:custGeom>
              <a:rect b="b" l="l" r="r" t="t"/>
              <a:pathLst>
                <a:path extrusionOk="0" h="11002" w="39470">
                  <a:moveTo>
                    <a:pt x="1226" y="1"/>
                  </a:moveTo>
                  <a:cubicBezTo>
                    <a:pt x="464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69" y="10145"/>
                    <a:pt x="39041" y="9502"/>
                  </a:cubicBezTo>
                  <a:lnTo>
                    <a:pt x="33099" y="441"/>
                  </a:lnTo>
                  <a:cubicBezTo>
                    <a:pt x="32921" y="167"/>
                    <a:pt x="32623" y="1"/>
                    <a:pt x="32290" y="1"/>
                  </a:cubicBezTo>
                  <a:close/>
                </a:path>
              </a:pathLst>
            </a:custGeom>
            <a:solidFill>
              <a:srgbClr val="70B1B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b="1" sz="32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06" name="Google Shape;1006;p41"/>
            <p:cNvSpPr/>
            <p:nvPr/>
          </p:nvSpPr>
          <p:spPr>
            <a:xfrm>
              <a:off x="480925" y="1821862"/>
              <a:ext cx="2730937" cy="894962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6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J’installe et je prépare le microscope.</a:t>
              </a:r>
              <a:endParaRPr/>
            </a:p>
          </p:txBody>
        </p:sp>
        <p:grpSp>
          <p:nvGrpSpPr>
            <p:cNvPr id="1007" name="Google Shape;1007;p41"/>
            <p:cNvGrpSpPr/>
            <p:nvPr/>
          </p:nvGrpSpPr>
          <p:grpSpPr>
            <a:xfrm rot="10800000">
              <a:off x="6952707" y="2679187"/>
              <a:ext cx="89987" cy="1144327"/>
              <a:chOff x="5117952" y="2967078"/>
              <a:chExt cx="66720" cy="831360"/>
            </a:xfrm>
          </p:grpSpPr>
          <p:sp>
            <p:nvSpPr>
              <p:cNvPr id="1008" name="Google Shape;1008;p41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41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41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41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41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41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41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41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41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41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18" name="Google Shape;1018;p41"/>
            <p:cNvSpPr/>
            <p:nvPr/>
          </p:nvSpPr>
          <p:spPr>
            <a:xfrm>
              <a:off x="5713534" y="3451605"/>
              <a:ext cx="19594" cy="59287"/>
            </a:xfrm>
            <a:custGeom>
              <a:rect b="b" l="l" r="r" t="t"/>
              <a:pathLst>
                <a:path extrusionOk="0" h="1346" w="454">
                  <a:moveTo>
                    <a:pt x="1" y="0"/>
                  </a:moveTo>
                  <a:lnTo>
                    <a:pt x="1" y="1346"/>
                  </a:lnTo>
                  <a:lnTo>
                    <a:pt x="453" y="1346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41"/>
            <p:cNvSpPr/>
            <p:nvPr/>
          </p:nvSpPr>
          <p:spPr>
            <a:xfrm>
              <a:off x="5660424" y="3443721"/>
              <a:ext cx="2864669" cy="484599"/>
            </a:xfrm>
            <a:custGeom>
              <a:rect b="b" l="l" r="r" t="t"/>
              <a:pathLst>
                <a:path extrusionOk="0" h="11002" w="39470">
                  <a:moveTo>
                    <a:pt x="1227" y="1"/>
                  </a:moveTo>
                  <a:cubicBezTo>
                    <a:pt x="465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70" y="10145"/>
                    <a:pt x="39041" y="9502"/>
                  </a:cubicBezTo>
                  <a:lnTo>
                    <a:pt x="33112" y="441"/>
                  </a:lnTo>
                  <a:cubicBezTo>
                    <a:pt x="32933" y="167"/>
                    <a:pt x="32623" y="1"/>
                    <a:pt x="32302" y="1"/>
                  </a:cubicBezTo>
                  <a:close/>
                </a:path>
              </a:pathLst>
            </a:custGeom>
            <a:solidFill>
              <a:srgbClr val="344C9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b="1" sz="32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0" name="Google Shape;1020;p41"/>
            <p:cNvSpPr/>
            <p:nvPr/>
          </p:nvSpPr>
          <p:spPr>
            <a:xfrm>
              <a:off x="5713534" y="1825190"/>
              <a:ext cx="2485439" cy="881451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6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Je réalise une mise au point.</a:t>
              </a:r>
              <a:endParaRPr/>
            </a:p>
          </p:txBody>
        </p:sp>
      </p:grpSp>
      <p:sp>
        <p:nvSpPr>
          <p:cNvPr id="1021" name="Google Shape;1021;p41"/>
          <p:cNvSpPr txBox="1"/>
          <p:nvPr/>
        </p:nvSpPr>
        <p:spPr>
          <a:xfrm>
            <a:off x="891694" y="403464"/>
            <a:ext cx="107253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Je récapitule les étapes pour réaliser une observation au microscope : </a:t>
            </a:r>
            <a:endParaRPr/>
          </a:p>
        </p:txBody>
      </p:sp>
      <p:pic>
        <p:nvPicPr>
          <p:cNvPr id="1022" name="Google Shape;102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37417" y="423314"/>
            <a:ext cx="442645" cy="450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4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5 min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43"/>
          <p:cNvSpPr txBox="1"/>
          <p:nvPr>
            <p:ph type="title"/>
          </p:nvPr>
        </p:nvSpPr>
        <p:spPr>
          <a:xfrm>
            <a:off x="1034276" y="329050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/>
              <a:t>Répondez à la question suivante.</a:t>
            </a:r>
            <a:endParaRPr/>
          </a:p>
        </p:txBody>
      </p:sp>
      <p:sp>
        <p:nvSpPr>
          <p:cNvPr id="1033" name="Google Shape;1033;p43"/>
          <p:cNvSpPr txBox="1"/>
          <p:nvPr>
            <p:ph idx="2" type="body"/>
          </p:nvPr>
        </p:nvSpPr>
        <p:spPr>
          <a:xfrm>
            <a:off x="958774" y="59659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fr-FR" sz="1200"/>
              <a:t>L’enseignant·e clarifie la question et peut utiliser l’alternance linguistique si besoin.</a:t>
            </a:r>
            <a:endParaRPr/>
          </a:p>
        </p:txBody>
      </p:sp>
      <p:grpSp>
        <p:nvGrpSpPr>
          <p:cNvPr id="1034" name="Google Shape;1034;p43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035" name="Google Shape;1035;p43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6" name="Google Shape;1036;p43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7" name="Google Shape;1037;p43"/>
          <p:cNvSpPr/>
          <p:nvPr/>
        </p:nvSpPr>
        <p:spPr>
          <a:xfrm>
            <a:off x="584680" y="1464524"/>
            <a:ext cx="10821629" cy="57888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852A4"/>
                </a:solidFill>
                <a:latin typeface="Play"/>
                <a:ea typeface="Play"/>
                <a:cs typeface="Play"/>
                <a:sym typeface="Play"/>
              </a:rPr>
              <a:t>1. Choisissez la bonne réponse.</a:t>
            </a:r>
            <a:endParaRPr sz="2800">
              <a:solidFill>
                <a:srgbClr val="0852A4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038" name="Google Shape;1038;p43"/>
          <p:cNvSpPr/>
          <p:nvPr/>
        </p:nvSpPr>
        <p:spPr>
          <a:xfrm>
            <a:off x="958774" y="2612004"/>
            <a:ext cx="10047522" cy="870604"/>
          </a:xfrm>
          <a:prstGeom prst="rect">
            <a:avLst/>
          </a:prstGeom>
          <a:noFill/>
          <a:ln cap="flat" cmpd="sng" w="9525">
            <a:solidFill>
              <a:srgbClr val="0045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désire réaliser une observation microscopique, quelle est la première étape parmi les suivantes ?</a:t>
            </a:r>
            <a:endParaRPr/>
          </a:p>
        </p:txBody>
      </p:sp>
      <p:sp>
        <p:nvSpPr>
          <p:cNvPr id="1039" name="Google Shape;1039;p43"/>
          <p:cNvSpPr/>
          <p:nvPr/>
        </p:nvSpPr>
        <p:spPr>
          <a:xfrm>
            <a:off x="736576" y="4759583"/>
            <a:ext cx="3277560" cy="984885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a. Je dépose la lame sur la platine.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43"/>
          <p:cNvSpPr/>
          <p:nvPr/>
        </p:nvSpPr>
        <p:spPr>
          <a:xfrm>
            <a:off x="4522809" y="4759583"/>
            <a:ext cx="3787814" cy="991021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b. J’installe le microscope et je le branche.</a:t>
            </a:r>
            <a:endParaRPr/>
          </a:p>
        </p:txBody>
      </p:sp>
      <p:sp>
        <p:nvSpPr>
          <p:cNvPr id="1041" name="Google Shape;1041;p43"/>
          <p:cNvSpPr/>
          <p:nvPr/>
        </p:nvSpPr>
        <p:spPr>
          <a:xfrm>
            <a:off x="8830575" y="4730101"/>
            <a:ext cx="2890595" cy="1014367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c. Je réalise la mise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au point.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44"/>
          <p:cNvSpPr txBox="1"/>
          <p:nvPr>
            <p:ph idx="2" type="body"/>
          </p:nvPr>
        </p:nvSpPr>
        <p:spPr>
          <a:xfrm>
            <a:off x="935304" y="789501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Préciser modalités d’interaction élève + pratiques attendues de la part de l’enseignant</a:t>
            </a:r>
            <a:endParaRPr/>
          </a:p>
        </p:txBody>
      </p:sp>
      <p:pic>
        <p:nvPicPr>
          <p:cNvPr id="1047" name="Google Shape;104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16810" y="505151"/>
            <a:ext cx="556115" cy="467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1586" y="4419193"/>
            <a:ext cx="2575151" cy="1933655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44"/>
          <p:cNvSpPr/>
          <p:nvPr/>
        </p:nvSpPr>
        <p:spPr>
          <a:xfrm>
            <a:off x="995145" y="1843204"/>
            <a:ext cx="10047522" cy="643667"/>
          </a:xfrm>
          <a:prstGeom prst="rect">
            <a:avLst/>
          </a:prstGeom>
          <a:noFill/>
          <a:ln cap="flat" cmpd="sng" w="9525">
            <a:solidFill>
              <a:srgbClr val="0045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réaliser une observation microscopique, la première étape est :</a:t>
            </a:r>
            <a:endParaRPr/>
          </a:p>
        </p:txBody>
      </p:sp>
      <p:sp>
        <p:nvSpPr>
          <p:cNvPr id="1050" name="Google Shape;1050;p44"/>
          <p:cNvSpPr/>
          <p:nvPr/>
        </p:nvSpPr>
        <p:spPr>
          <a:xfrm>
            <a:off x="724806" y="3273811"/>
            <a:ext cx="3277560" cy="984885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a. Je dépose la lame sur la platine.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44"/>
          <p:cNvSpPr/>
          <p:nvPr/>
        </p:nvSpPr>
        <p:spPr>
          <a:xfrm>
            <a:off x="4511039" y="3273811"/>
            <a:ext cx="3787814" cy="991021"/>
          </a:xfrm>
          <a:prstGeom prst="rect">
            <a:avLst/>
          </a:prstGeom>
          <a:solidFill>
            <a:srgbClr val="002060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J’installe le microscope et je le branche.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44"/>
          <p:cNvSpPr/>
          <p:nvPr/>
        </p:nvSpPr>
        <p:spPr>
          <a:xfrm>
            <a:off x="8818805" y="3244329"/>
            <a:ext cx="2890595" cy="1014367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c. Je réalise la mise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au point.</a:t>
            </a:r>
            <a:endParaRPr/>
          </a:p>
        </p:txBody>
      </p:sp>
      <p:sp>
        <p:nvSpPr>
          <p:cNvPr id="1053" name="Google Shape;1053;p44"/>
          <p:cNvSpPr txBox="1"/>
          <p:nvPr/>
        </p:nvSpPr>
        <p:spPr>
          <a:xfrm>
            <a:off x="983445" y="181986"/>
            <a:ext cx="1071425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Parfait ! Pour réaliser une observation au microscope je dois premièrement installer le microscope et le brancher.</a:t>
            </a:r>
            <a:endParaRPr b="1"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8" name="Google Shape;1058;p45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059" name="Google Shape;1059;p45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0" name="Google Shape;1060;p4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1" name="Google Shape;1061;p45"/>
          <p:cNvSpPr/>
          <p:nvPr/>
        </p:nvSpPr>
        <p:spPr>
          <a:xfrm>
            <a:off x="584680" y="1464524"/>
            <a:ext cx="10821629" cy="57888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852A4"/>
                </a:solidFill>
                <a:latin typeface="Play"/>
                <a:ea typeface="Play"/>
                <a:cs typeface="Play"/>
                <a:sym typeface="Play"/>
              </a:rPr>
              <a:t>2. Choisissez la bonne réponse.</a:t>
            </a:r>
            <a:endParaRPr sz="2800">
              <a:solidFill>
                <a:srgbClr val="0852A4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062" name="Google Shape;1062;p45"/>
          <p:cNvSpPr/>
          <p:nvPr/>
        </p:nvSpPr>
        <p:spPr>
          <a:xfrm>
            <a:off x="958774" y="2656608"/>
            <a:ext cx="10047522" cy="578882"/>
          </a:xfrm>
          <a:prstGeom prst="rect">
            <a:avLst/>
          </a:prstGeom>
          <a:noFill/>
          <a:ln cap="flat" cmpd="sng" w="9525">
            <a:solidFill>
              <a:srgbClr val="0045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deuxième étape pour réaliser une observation au microscope est:</a:t>
            </a:r>
            <a:endParaRPr/>
          </a:p>
        </p:txBody>
      </p:sp>
      <p:sp>
        <p:nvSpPr>
          <p:cNvPr id="1063" name="Google Shape;1063;p45"/>
          <p:cNvSpPr/>
          <p:nvPr/>
        </p:nvSpPr>
        <p:spPr>
          <a:xfrm>
            <a:off x="312134" y="4169274"/>
            <a:ext cx="3869676" cy="984885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a. J’installe la préparation microscopique.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45"/>
          <p:cNvSpPr/>
          <p:nvPr/>
        </p:nvSpPr>
        <p:spPr>
          <a:xfrm>
            <a:off x="4571774" y="4169274"/>
            <a:ext cx="3787814" cy="991021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b. J’installe le microscope et je le branche.</a:t>
            </a:r>
            <a:endParaRPr/>
          </a:p>
        </p:txBody>
      </p:sp>
      <p:sp>
        <p:nvSpPr>
          <p:cNvPr id="1065" name="Google Shape;1065;p45"/>
          <p:cNvSpPr/>
          <p:nvPr/>
        </p:nvSpPr>
        <p:spPr>
          <a:xfrm>
            <a:off x="8749552" y="4139792"/>
            <a:ext cx="2890595" cy="1014367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c. Je réalise le grossissement.</a:t>
            </a:r>
            <a:endParaRPr/>
          </a:p>
        </p:txBody>
      </p:sp>
      <p:sp>
        <p:nvSpPr>
          <p:cNvPr id="1066" name="Google Shape;1066;p45"/>
          <p:cNvSpPr txBox="1"/>
          <p:nvPr>
            <p:ph type="title"/>
          </p:nvPr>
        </p:nvSpPr>
        <p:spPr>
          <a:xfrm>
            <a:off x="1034276" y="23083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/>
              <a:t>Répondez à la question suivante.</a:t>
            </a:r>
            <a:endParaRPr/>
          </a:p>
        </p:txBody>
      </p:sp>
      <p:sp>
        <p:nvSpPr>
          <p:cNvPr id="1067" name="Google Shape;1067;p45"/>
          <p:cNvSpPr txBox="1"/>
          <p:nvPr/>
        </p:nvSpPr>
        <p:spPr>
          <a:xfrm>
            <a:off x="958774" y="59659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i="1"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clarifie la question et peut utiliser l’alternance linguistique si besoin.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2" name="Google Shape;107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73" name="Google Shape;1073;p46"/>
          <p:cNvSpPr txBox="1"/>
          <p:nvPr/>
        </p:nvSpPr>
        <p:spPr>
          <a:xfrm>
            <a:off x="909770" y="299006"/>
            <a:ext cx="107142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Parfait ! La deuxième étape consiste à installer la préparation microscopique sur la platine.</a:t>
            </a:r>
            <a:endParaRPr b="1"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46"/>
          <p:cNvSpPr txBox="1"/>
          <p:nvPr/>
        </p:nvSpPr>
        <p:spPr>
          <a:xfrm>
            <a:off x="909770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i="1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Préciser modalités d’interaction élève + pratiques attendues de la part de l’enseignant</a:t>
            </a:r>
            <a:endParaRPr i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46"/>
          <p:cNvSpPr/>
          <p:nvPr/>
        </p:nvSpPr>
        <p:spPr>
          <a:xfrm>
            <a:off x="909770" y="1670040"/>
            <a:ext cx="10047522" cy="578882"/>
          </a:xfrm>
          <a:prstGeom prst="rect">
            <a:avLst/>
          </a:prstGeom>
          <a:noFill/>
          <a:ln cap="flat" cmpd="sng" w="9525">
            <a:solidFill>
              <a:srgbClr val="0045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deuxième étape pour réaliser une observation au microscope est:</a:t>
            </a:r>
            <a:endParaRPr/>
          </a:p>
        </p:txBody>
      </p:sp>
      <p:sp>
        <p:nvSpPr>
          <p:cNvPr id="1076" name="Google Shape;1076;p46"/>
          <p:cNvSpPr/>
          <p:nvPr/>
        </p:nvSpPr>
        <p:spPr>
          <a:xfrm>
            <a:off x="296012" y="2951298"/>
            <a:ext cx="3869676" cy="984885"/>
          </a:xfrm>
          <a:prstGeom prst="rect">
            <a:avLst/>
          </a:prstGeom>
          <a:solidFill>
            <a:srgbClr val="002060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a. J’installe la préparation microscopique.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46"/>
          <p:cNvSpPr/>
          <p:nvPr/>
        </p:nvSpPr>
        <p:spPr>
          <a:xfrm>
            <a:off x="4555652" y="2951298"/>
            <a:ext cx="3787814" cy="991021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b. J’installe le microscope et je le branche.</a:t>
            </a:r>
            <a:endParaRPr/>
          </a:p>
        </p:txBody>
      </p:sp>
      <p:sp>
        <p:nvSpPr>
          <p:cNvPr id="1078" name="Google Shape;1078;p46"/>
          <p:cNvSpPr/>
          <p:nvPr/>
        </p:nvSpPr>
        <p:spPr>
          <a:xfrm>
            <a:off x="8733430" y="2921816"/>
            <a:ext cx="2890595" cy="1014367"/>
          </a:xfrm>
          <a:prstGeom prst="rect">
            <a:avLst/>
          </a:prstGeom>
          <a:solidFill>
            <a:srgbClr val="D3E8F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c. Je réalise le grossissement.</a:t>
            </a:r>
            <a:endParaRPr/>
          </a:p>
        </p:txBody>
      </p:sp>
      <p:pic>
        <p:nvPicPr>
          <p:cNvPr descr="Une image contenant microscope, dessin humoristique&#10;&#10;Le contenu généré par l’IA peut être incorrect." id="1079" name="Google Shape;1079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2223" y="4105940"/>
            <a:ext cx="3268446" cy="2453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47"/>
          <p:cNvSpPr txBox="1"/>
          <p:nvPr>
            <p:ph type="title"/>
          </p:nvPr>
        </p:nvSpPr>
        <p:spPr>
          <a:xfrm>
            <a:off x="959200" y="305870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Répondez à la question suivante:</a:t>
            </a:r>
            <a:endParaRPr/>
          </a:p>
        </p:txBody>
      </p:sp>
      <p:sp>
        <p:nvSpPr>
          <p:cNvPr id="1085" name="Google Shape;1085;p47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clarifie la question et peut utiliser l’alternance linguistique si besoin.</a:t>
            </a:r>
            <a:endParaRPr/>
          </a:p>
        </p:txBody>
      </p:sp>
      <p:grpSp>
        <p:nvGrpSpPr>
          <p:cNvPr id="1086" name="Google Shape;1086;p47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087" name="Google Shape;1087;p47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8" name="Google Shape;1088;p47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9" name="Google Shape;1089;p47"/>
          <p:cNvSpPr/>
          <p:nvPr/>
        </p:nvSpPr>
        <p:spPr>
          <a:xfrm>
            <a:off x="2754817" y="2144613"/>
            <a:ext cx="6205544" cy="605314"/>
          </a:xfrm>
          <a:prstGeom prst="rect">
            <a:avLst/>
          </a:prstGeom>
          <a:noFill/>
          <a:ln cap="flat" cmpd="sng" w="9525">
            <a:solidFill>
              <a:srgbClr val="0045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grossissement d’un objet = </a:t>
            </a:r>
            <a:endParaRPr/>
          </a:p>
        </p:txBody>
      </p:sp>
      <p:sp>
        <p:nvSpPr>
          <p:cNvPr id="1090" name="Google Shape;1090;p47"/>
          <p:cNvSpPr txBox="1"/>
          <p:nvPr/>
        </p:nvSpPr>
        <p:spPr>
          <a:xfrm>
            <a:off x="2388434" y="2978620"/>
            <a:ext cx="2936931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l’oculaire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47"/>
          <p:cNvSpPr txBox="1"/>
          <p:nvPr/>
        </p:nvSpPr>
        <p:spPr>
          <a:xfrm>
            <a:off x="6121319" y="2954777"/>
            <a:ext cx="3056413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de l’objectif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47"/>
          <p:cNvSpPr txBox="1"/>
          <p:nvPr/>
        </p:nvSpPr>
        <p:spPr>
          <a:xfrm>
            <a:off x="5490052" y="2970336"/>
            <a:ext cx="343085" cy="748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267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1093" name="Google Shape;1093;p47"/>
          <p:cNvSpPr txBox="1"/>
          <p:nvPr/>
        </p:nvSpPr>
        <p:spPr>
          <a:xfrm>
            <a:off x="5531042" y="4085441"/>
            <a:ext cx="3430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  <p:sp>
        <p:nvSpPr>
          <p:cNvPr id="1094" name="Google Shape;1094;p47"/>
          <p:cNvSpPr txBox="1"/>
          <p:nvPr/>
        </p:nvSpPr>
        <p:spPr>
          <a:xfrm>
            <a:off x="5514504" y="5132366"/>
            <a:ext cx="343085" cy="748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267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1095" name="Google Shape;1095;p47"/>
          <p:cNvSpPr/>
          <p:nvPr/>
        </p:nvSpPr>
        <p:spPr>
          <a:xfrm>
            <a:off x="9481468" y="3139752"/>
            <a:ext cx="509536" cy="453571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47"/>
          <p:cNvSpPr/>
          <p:nvPr/>
        </p:nvSpPr>
        <p:spPr>
          <a:xfrm>
            <a:off x="9481468" y="5322740"/>
            <a:ext cx="509536" cy="453571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47"/>
          <p:cNvSpPr/>
          <p:nvPr/>
        </p:nvSpPr>
        <p:spPr>
          <a:xfrm>
            <a:off x="9481468" y="4248504"/>
            <a:ext cx="509536" cy="453571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47"/>
          <p:cNvSpPr/>
          <p:nvPr/>
        </p:nvSpPr>
        <p:spPr>
          <a:xfrm>
            <a:off x="1599351" y="3139753"/>
            <a:ext cx="665486" cy="45357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2B3568"/>
                </a:solidFill>
                <a:latin typeface="Arial"/>
                <a:ea typeface="Arial"/>
                <a:cs typeface="Arial"/>
                <a:sym typeface="Arial"/>
              </a:rPr>
              <a:t>a.</a:t>
            </a:r>
            <a:endParaRPr/>
          </a:p>
        </p:txBody>
      </p:sp>
      <p:sp>
        <p:nvSpPr>
          <p:cNvPr id="1099" name="Google Shape;1099;p47"/>
          <p:cNvSpPr/>
          <p:nvPr/>
        </p:nvSpPr>
        <p:spPr>
          <a:xfrm>
            <a:off x="1599351" y="4275479"/>
            <a:ext cx="665486" cy="45357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2B3568"/>
                </a:solidFill>
                <a:latin typeface="Arial"/>
                <a:ea typeface="Arial"/>
                <a:cs typeface="Arial"/>
                <a:sym typeface="Arial"/>
              </a:rPr>
              <a:t>b.</a:t>
            </a:r>
            <a:endParaRPr/>
          </a:p>
        </p:txBody>
      </p:sp>
      <p:sp>
        <p:nvSpPr>
          <p:cNvPr id="1100" name="Google Shape;1100;p47"/>
          <p:cNvSpPr/>
          <p:nvPr/>
        </p:nvSpPr>
        <p:spPr>
          <a:xfrm>
            <a:off x="1599351" y="5383202"/>
            <a:ext cx="665486" cy="45357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2B3568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endParaRPr/>
          </a:p>
        </p:txBody>
      </p:sp>
      <p:sp>
        <p:nvSpPr>
          <p:cNvPr id="1101" name="Google Shape;1101;p47"/>
          <p:cNvSpPr txBox="1"/>
          <p:nvPr/>
        </p:nvSpPr>
        <p:spPr>
          <a:xfrm>
            <a:off x="2388433" y="4095147"/>
            <a:ext cx="2936931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l’oculaire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47"/>
          <p:cNvSpPr txBox="1"/>
          <p:nvPr/>
        </p:nvSpPr>
        <p:spPr>
          <a:xfrm>
            <a:off x="2388433" y="5195957"/>
            <a:ext cx="2936932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l’oculaire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47"/>
          <p:cNvSpPr txBox="1"/>
          <p:nvPr/>
        </p:nvSpPr>
        <p:spPr>
          <a:xfrm>
            <a:off x="6121320" y="4064043"/>
            <a:ext cx="3056413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l’objectif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47"/>
          <p:cNvSpPr txBox="1"/>
          <p:nvPr/>
        </p:nvSpPr>
        <p:spPr>
          <a:xfrm>
            <a:off x="6121320" y="5161231"/>
            <a:ext cx="3056413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l’objectif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47"/>
          <p:cNvSpPr/>
          <p:nvPr/>
        </p:nvSpPr>
        <p:spPr>
          <a:xfrm>
            <a:off x="671736" y="1313694"/>
            <a:ext cx="10821629" cy="57888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852A4"/>
                </a:solidFill>
                <a:latin typeface="Play"/>
                <a:ea typeface="Play"/>
                <a:cs typeface="Play"/>
                <a:sym typeface="Play"/>
              </a:rPr>
              <a:t>3. Choisissez la bonne réponse.</a:t>
            </a:r>
            <a:endParaRPr sz="2800">
              <a:solidFill>
                <a:srgbClr val="0852A4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48"/>
          <p:cNvSpPr txBox="1"/>
          <p:nvPr>
            <p:ph type="title"/>
          </p:nvPr>
        </p:nvSpPr>
        <p:spPr>
          <a:xfrm>
            <a:off x="1062625" y="281393"/>
            <a:ext cx="10372033" cy="6948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200"/>
              <a:buFont typeface="Calibri"/>
              <a:buNone/>
            </a:pPr>
            <a:r>
              <a:rPr lang="fr-FR" sz="2200">
                <a:solidFill>
                  <a:srgbClr val="747474"/>
                </a:solidFill>
              </a:rPr>
              <a:t>Parfait ! Pour calculer le grossissement total, on multiplie le grossissement de l’oculaire par le grossissement de l’objectif.</a:t>
            </a:r>
            <a:endParaRPr/>
          </a:p>
        </p:txBody>
      </p:sp>
      <p:pic>
        <p:nvPicPr>
          <p:cNvPr id="1111" name="Google Shape;1111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p48"/>
          <p:cNvSpPr/>
          <p:nvPr/>
        </p:nvSpPr>
        <p:spPr>
          <a:xfrm>
            <a:off x="2771355" y="1652028"/>
            <a:ext cx="6205544" cy="605314"/>
          </a:xfrm>
          <a:prstGeom prst="rect">
            <a:avLst/>
          </a:prstGeom>
          <a:noFill/>
          <a:ln cap="flat" cmpd="sng" w="9525">
            <a:solidFill>
              <a:srgbClr val="0045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grossissement d’un objet = </a:t>
            </a:r>
            <a:endParaRPr/>
          </a:p>
        </p:txBody>
      </p:sp>
      <p:sp>
        <p:nvSpPr>
          <p:cNvPr id="1113" name="Google Shape;1113;p48"/>
          <p:cNvSpPr txBox="1"/>
          <p:nvPr/>
        </p:nvSpPr>
        <p:spPr>
          <a:xfrm>
            <a:off x="2388434" y="2550358"/>
            <a:ext cx="2936931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l’oculaire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48"/>
          <p:cNvSpPr txBox="1"/>
          <p:nvPr/>
        </p:nvSpPr>
        <p:spPr>
          <a:xfrm>
            <a:off x="6121319" y="2526515"/>
            <a:ext cx="3056413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de l’objectif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48"/>
          <p:cNvSpPr txBox="1"/>
          <p:nvPr/>
        </p:nvSpPr>
        <p:spPr>
          <a:xfrm>
            <a:off x="5490052" y="2542074"/>
            <a:ext cx="343085" cy="748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267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1116" name="Google Shape;1116;p48"/>
          <p:cNvSpPr txBox="1"/>
          <p:nvPr/>
        </p:nvSpPr>
        <p:spPr>
          <a:xfrm>
            <a:off x="5531042" y="3657179"/>
            <a:ext cx="3430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  <p:sp>
        <p:nvSpPr>
          <p:cNvPr id="1117" name="Google Shape;1117;p48"/>
          <p:cNvSpPr txBox="1"/>
          <p:nvPr/>
        </p:nvSpPr>
        <p:spPr>
          <a:xfrm>
            <a:off x="5514504" y="4704104"/>
            <a:ext cx="343085" cy="748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267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1118" name="Google Shape;1118;p48"/>
          <p:cNvSpPr/>
          <p:nvPr/>
        </p:nvSpPr>
        <p:spPr>
          <a:xfrm>
            <a:off x="9481468" y="2711490"/>
            <a:ext cx="509536" cy="453571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48"/>
          <p:cNvSpPr/>
          <p:nvPr/>
        </p:nvSpPr>
        <p:spPr>
          <a:xfrm>
            <a:off x="9481468" y="4894478"/>
            <a:ext cx="509536" cy="453571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48"/>
          <p:cNvSpPr/>
          <p:nvPr/>
        </p:nvSpPr>
        <p:spPr>
          <a:xfrm>
            <a:off x="9481468" y="3820242"/>
            <a:ext cx="509536" cy="453571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48"/>
          <p:cNvSpPr/>
          <p:nvPr/>
        </p:nvSpPr>
        <p:spPr>
          <a:xfrm>
            <a:off x="1599351" y="2711491"/>
            <a:ext cx="665486" cy="45357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2B3568"/>
                </a:solidFill>
                <a:latin typeface="Arial"/>
                <a:ea typeface="Arial"/>
                <a:cs typeface="Arial"/>
                <a:sym typeface="Arial"/>
              </a:rPr>
              <a:t>a.</a:t>
            </a:r>
            <a:endParaRPr/>
          </a:p>
        </p:txBody>
      </p:sp>
      <p:sp>
        <p:nvSpPr>
          <p:cNvPr id="1122" name="Google Shape;1122;p48"/>
          <p:cNvSpPr/>
          <p:nvPr/>
        </p:nvSpPr>
        <p:spPr>
          <a:xfrm>
            <a:off x="1599351" y="3847217"/>
            <a:ext cx="665486" cy="45357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2B3568"/>
                </a:solidFill>
                <a:latin typeface="Arial"/>
                <a:ea typeface="Arial"/>
                <a:cs typeface="Arial"/>
                <a:sym typeface="Arial"/>
              </a:rPr>
              <a:t>b.</a:t>
            </a:r>
            <a:endParaRPr/>
          </a:p>
        </p:txBody>
      </p:sp>
      <p:sp>
        <p:nvSpPr>
          <p:cNvPr id="1123" name="Google Shape;1123;p48"/>
          <p:cNvSpPr/>
          <p:nvPr/>
        </p:nvSpPr>
        <p:spPr>
          <a:xfrm>
            <a:off x="1599351" y="4954940"/>
            <a:ext cx="665486" cy="45357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2B3568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endParaRPr/>
          </a:p>
        </p:txBody>
      </p:sp>
      <p:sp>
        <p:nvSpPr>
          <p:cNvPr id="1124" name="Google Shape;1124;p48"/>
          <p:cNvSpPr txBox="1"/>
          <p:nvPr/>
        </p:nvSpPr>
        <p:spPr>
          <a:xfrm>
            <a:off x="2388433" y="3666885"/>
            <a:ext cx="2936931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l’oculaire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48"/>
          <p:cNvSpPr txBox="1"/>
          <p:nvPr/>
        </p:nvSpPr>
        <p:spPr>
          <a:xfrm>
            <a:off x="2388433" y="4767695"/>
            <a:ext cx="2936932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l’oculaire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6" name="Google Shape;1126;p48"/>
          <p:cNvSpPr txBox="1"/>
          <p:nvPr/>
        </p:nvSpPr>
        <p:spPr>
          <a:xfrm>
            <a:off x="6121320" y="3635781"/>
            <a:ext cx="3056413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l’objectif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48"/>
          <p:cNvSpPr txBox="1"/>
          <p:nvPr/>
        </p:nvSpPr>
        <p:spPr>
          <a:xfrm>
            <a:off x="6121320" y="4732969"/>
            <a:ext cx="3056413" cy="830997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Grossissement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l’objectif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48"/>
          <p:cNvSpPr/>
          <p:nvPr/>
        </p:nvSpPr>
        <p:spPr>
          <a:xfrm>
            <a:off x="9481468" y="4894477"/>
            <a:ext cx="492220" cy="45357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8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8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4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5"/>
          <p:cNvSpPr txBox="1"/>
          <p:nvPr>
            <p:ph idx="4" type="body"/>
          </p:nvPr>
        </p:nvSpPr>
        <p:spPr>
          <a:xfrm>
            <a:off x="1683624" y="3008654"/>
            <a:ext cx="9898732" cy="4945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70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fr-FR"/>
              <a:t>Séquence 1: Echange de la matière et de l’énergie entre le vivant et son environnement</a:t>
            </a:r>
            <a:endParaRPr/>
          </a:p>
        </p:txBody>
      </p:sp>
      <p:sp>
        <p:nvSpPr>
          <p:cNvPr id="510" name="Google Shape;510;p5"/>
          <p:cNvSpPr txBox="1"/>
          <p:nvPr>
            <p:ph idx="5" type="body"/>
          </p:nvPr>
        </p:nvSpPr>
        <p:spPr>
          <a:xfrm>
            <a:off x="1683624" y="4678932"/>
            <a:ext cx="1227600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None/>
            </a:pPr>
            <a:r>
              <a:rPr lang="fr-FR">
                <a:solidFill>
                  <a:srgbClr val="747474"/>
                </a:solidFill>
              </a:rPr>
              <a:t>Tâche 1</a:t>
            </a:r>
            <a:endParaRPr/>
          </a:p>
        </p:txBody>
      </p:sp>
      <p:sp>
        <p:nvSpPr>
          <p:cNvPr id="511" name="Google Shape;511;p5"/>
          <p:cNvSpPr txBox="1"/>
          <p:nvPr>
            <p:ph idx="6" type="body"/>
          </p:nvPr>
        </p:nvSpPr>
        <p:spPr>
          <a:xfrm>
            <a:off x="3278341" y="4555278"/>
            <a:ext cx="8144401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None/>
            </a:pPr>
            <a:r>
              <a:rPr lang="fr-FR">
                <a:solidFill>
                  <a:srgbClr val="747474"/>
                </a:solidFill>
              </a:rPr>
              <a:t>Décrire les processus impliqués dans le cycle de carbone</a:t>
            </a:r>
            <a:endParaRPr/>
          </a:p>
        </p:txBody>
      </p:sp>
      <p:sp>
        <p:nvSpPr>
          <p:cNvPr id="512" name="Google Shape;512;p5"/>
          <p:cNvSpPr txBox="1"/>
          <p:nvPr>
            <p:ph idx="7" type="body"/>
          </p:nvPr>
        </p:nvSpPr>
        <p:spPr>
          <a:xfrm>
            <a:off x="1683624" y="3963720"/>
            <a:ext cx="9898732" cy="4945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r-FR" sz="2000"/>
              <a:t>Séquence 3: Êtres vivants et cycles dans un écosystème</a:t>
            </a:r>
            <a:endParaRPr/>
          </a:p>
        </p:txBody>
      </p:sp>
      <p:sp>
        <p:nvSpPr>
          <p:cNvPr id="513" name="Google Shape;513;p5"/>
          <p:cNvSpPr txBox="1"/>
          <p:nvPr/>
        </p:nvSpPr>
        <p:spPr>
          <a:xfrm>
            <a:off x="1683624" y="5612420"/>
            <a:ext cx="1227600" cy="734400"/>
          </a:xfrm>
          <a:prstGeom prst="rect">
            <a:avLst/>
          </a:prstGeom>
          <a:solidFill>
            <a:srgbClr val="82CAEB"/>
          </a:solidFill>
          <a:ln cap="flat" cmpd="sng" w="9525">
            <a:solidFill>
              <a:srgbClr val="5ECB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Tâche 2</a:t>
            </a:r>
            <a:endParaRPr/>
          </a:p>
        </p:txBody>
      </p:sp>
      <p:sp>
        <p:nvSpPr>
          <p:cNvPr id="514" name="Google Shape;514;p5"/>
          <p:cNvSpPr txBox="1"/>
          <p:nvPr/>
        </p:nvSpPr>
        <p:spPr>
          <a:xfrm>
            <a:off x="3128831" y="5612577"/>
            <a:ext cx="8144401" cy="734400"/>
          </a:xfrm>
          <a:prstGeom prst="rect">
            <a:avLst/>
          </a:prstGeom>
          <a:solidFill>
            <a:srgbClr val="82CAEB"/>
          </a:solidFill>
          <a:ln cap="flat" cmpd="sng" w="9525">
            <a:solidFill>
              <a:srgbClr val="5ECB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Décrire les processus impliqués dans le cycle de l’oxygène</a:t>
            </a:r>
            <a:endParaRPr/>
          </a:p>
        </p:txBody>
      </p:sp>
      <p:sp>
        <p:nvSpPr>
          <p:cNvPr id="515" name="Google Shape;515;p5"/>
          <p:cNvSpPr/>
          <p:nvPr/>
        </p:nvSpPr>
        <p:spPr>
          <a:xfrm>
            <a:off x="1524010" y="5510344"/>
            <a:ext cx="9898732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82836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5"/>
          <p:cNvSpPr/>
          <p:nvPr/>
        </p:nvSpPr>
        <p:spPr>
          <a:xfrm>
            <a:off x="0" y="1985654"/>
            <a:ext cx="12192000" cy="4945224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7" name="Google Shape;517;p5"/>
          <p:cNvGrpSpPr/>
          <p:nvPr/>
        </p:nvGrpSpPr>
        <p:grpSpPr>
          <a:xfrm>
            <a:off x="2256872" y="2938134"/>
            <a:ext cx="8030191" cy="2463738"/>
            <a:chOff x="1376550" y="2956164"/>
            <a:chExt cx="9336506" cy="3441196"/>
          </a:xfrm>
        </p:grpSpPr>
        <p:sp>
          <p:nvSpPr>
            <p:cNvPr id="518" name="Google Shape;518;p5"/>
            <p:cNvSpPr/>
            <p:nvPr/>
          </p:nvSpPr>
          <p:spPr>
            <a:xfrm>
              <a:off x="3493446" y="3023668"/>
              <a:ext cx="7047729" cy="990258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Réaliser une observation au microscope optique.</a:t>
              </a:r>
              <a:endParaRPr/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1603302" y="3040545"/>
              <a:ext cx="1372360" cy="990258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44546A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Tâche 3</a:t>
              </a:r>
              <a:endParaRPr/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1570645" y="4299594"/>
              <a:ext cx="1372360" cy="990258"/>
            </a:xfrm>
            <a:prstGeom prst="roundRect">
              <a:avLst>
                <a:gd fmla="val 16667" name="adj"/>
              </a:avLst>
            </a:prstGeom>
            <a:solidFill>
              <a:srgbClr val="54AFE9"/>
            </a:solidFill>
            <a:ln cap="flat" cmpd="sng" w="9525">
              <a:solidFill>
                <a:srgbClr val="44546A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Tâche 4</a:t>
              </a:r>
              <a:endParaRPr/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1570645" y="5406781"/>
              <a:ext cx="1372360" cy="990258"/>
            </a:xfrm>
            <a:prstGeom prst="roundRect">
              <a:avLst>
                <a:gd fmla="val 16667" name="adj"/>
              </a:avLst>
            </a:prstGeom>
            <a:solidFill>
              <a:srgbClr val="54AFE9"/>
            </a:solidFill>
            <a:ln cap="flat" cmpd="sng" w="9525">
              <a:solidFill>
                <a:srgbClr val="44546A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Tâche 5</a:t>
              </a:r>
              <a:endParaRPr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3536988" y="4298130"/>
              <a:ext cx="7047729" cy="990258"/>
            </a:xfrm>
            <a:prstGeom prst="roundRect">
              <a:avLst>
                <a:gd fmla="val 16667" name="adj"/>
              </a:avLst>
            </a:prstGeom>
            <a:solidFill>
              <a:srgbClr val="54AFE9"/>
            </a:solidFill>
            <a:ln cap="flat" cmpd="sng" w="9525">
              <a:solidFill>
                <a:srgbClr val="44546A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Réaliser des préparations microscopiques de différentes cellules.</a:t>
              </a:r>
              <a:endParaRPr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3536988" y="5407102"/>
              <a:ext cx="7047729" cy="990258"/>
            </a:xfrm>
            <a:prstGeom prst="roundRect">
              <a:avLst>
                <a:gd fmla="val 16667" name="adj"/>
              </a:avLst>
            </a:prstGeom>
            <a:solidFill>
              <a:srgbClr val="54AFE9"/>
            </a:solidFill>
            <a:ln cap="flat" cmpd="sng" w="9525">
              <a:solidFill>
                <a:srgbClr val="44546A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Décrire des cellules observées au microscope optique.</a:t>
              </a:r>
              <a:endParaRPr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1376550" y="2956164"/>
              <a:ext cx="9336506" cy="1155024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rgbClr val="082836"/>
              </a:solidFill>
              <a:prstDash val="lg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5"/>
          <p:cNvSpPr/>
          <p:nvPr/>
        </p:nvSpPr>
        <p:spPr>
          <a:xfrm>
            <a:off x="1925436" y="2015585"/>
            <a:ext cx="8528257" cy="574274"/>
          </a:xfrm>
          <a:prstGeom prst="rect">
            <a:avLst/>
          </a:prstGeom>
          <a:solidFill>
            <a:srgbClr val="00345D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Séquence 1: Diversité des cellules</a:t>
            </a:r>
            <a:endParaRPr/>
          </a:p>
        </p:txBody>
      </p:sp>
      <p:sp>
        <p:nvSpPr>
          <p:cNvPr id="526" name="Google Shape;526;p5"/>
          <p:cNvSpPr/>
          <p:nvPr/>
        </p:nvSpPr>
        <p:spPr>
          <a:xfrm>
            <a:off x="1925436" y="5748896"/>
            <a:ext cx="8528257" cy="574274"/>
          </a:xfrm>
          <a:prstGeom prst="rect">
            <a:avLst/>
          </a:prstGeom>
          <a:solidFill>
            <a:srgbClr val="00345D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Séquence 2: Unité des cellules</a:t>
            </a:r>
            <a:endParaRPr/>
          </a:p>
        </p:txBody>
      </p:sp>
      <p:sp>
        <p:nvSpPr>
          <p:cNvPr id="527" name="Google Shape;527;p5"/>
          <p:cNvSpPr txBox="1"/>
          <p:nvPr>
            <p:ph idx="1" type="body"/>
          </p:nvPr>
        </p:nvSpPr>
        <p:spPr>
          <a:xfrm>
            <a:off x="1090010" y="1304025"/>
            <a:ext cx="103212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/>
              <a:t>Chapitre 3: 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La cellule, unité structurale et fonctionnelle du vivant.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5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vous allez travailler en binôme. Chacun prend 3 minutes pour réaliser l’activité de la page 44 sur le livret. Ensuite, vous comparez vos réponses en justifiant.</a:t>
            </a:r>
            <a:endParaRPr/>
          </a:p>
        </p:txBody>
      </p:sp>
      <p:sp>
        <p:nvSpPr>
          <p:cNvPr id="1139" name="Google Shape;1139;p5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000"/>
              <a:buNone/>
            </a:pPr>
            <a:r>
              <a:rPr lang="fr-FR">
                <a:solidFill>
                  <a:srgbClr val="BFBFBF"/>
                </a:solidFill>
              </a:rPr>
              <a:t>Lire et expliquer les consignes aux élèves. Puis suivre de près les élèves et apporter de l’aide si nécessaire. </a:t>
            </a:r>
            <a:endParaRPr/>
          </a:p>
        </p:txBody>
      </p:sp>
      <p:pic>
        <p:nvPicPr>
          <p:cNvPr id="1140" name="Google Shape;1140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3795" y="967665"/>
            <a:ext cx="6972722" cy="55968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41" name="Google Shape;1141;p50"/>
          <p:cNvGrpSpPr/>
          <p:nvPr/>
        </p:nvGrpSpPr>
        <p:grpSpPr>
          <a:xfrm>
            <a:off x="10856358" y="325282"/>
            <a:ext cx="611417" cy="513055"/>
            <a:chOff x="582302" y="4447623"/>
            <a:chExt cx="630930" cy="597556"/>
          </a:xfrm>
        </p:grpSpPr>
        <p:pic>
          <p:nvPicPr>
            <p:cNvPr id="1142" name="Google Shape;1142;p50"/>
            <p:cNvPicPr preferRelativeResize="0"/>
            <p:nvPr/>
          </p:nvPicPr>
          <p:blipFill rotWithShape="1">
            <a:blip r:embed="rId4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3" name="Google Shape;1143;p50"/>
            <p:cNvPicPr preferRelativeResize="0"/>
            <p:nvPr/>
          </p:nvPicPr>
          <p:blipFill rotWithShape="1">
            <a:blip r:embed="rId5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5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vous allez travailler en binôme. Chacun prend 3 minutes pour réaliser l’activité de la page 44 sur le livret. Ensuite, vous comparez vos réponses en justifiant.</a:t>
            </a:r>
            <a:endParaRPr/>
          </a:p>
        </p:txBody>
      </p:sp>
      <p:sp>
        <p:nvSpPr>
          <p:cNvPr id="1149" name="Google Shape;1149;p51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Lire et expliquer les consignes aux élèves. Puis suivre de près les élèves et apporter de l’aide si nécessaire. </a:t>
            </a:r>
            <a:endParaRPr/>
          </a:p>
        </p:txBody>
      </p:sp>
      <p:grpSp>
        <p:nvGrpSpPr>
          <p:cNvPr id="1150" name="Google Shape;1150;p51"/>
          <p:cNvGrpSpPr/>
          <p:nvPr/>
        </p:nvGrpSpPr>
        <p:grpSpPr>
          <a:xfrm>
            <a:off x="10856358" y="325282"/>
            <a:ext cx="611417" cy="513055"/>
            <a:chOff x="582302" y="4447623"/>
            <a:chExt cx="630930" cy="597556"/>
          </a:xfrm>
        </p:grpSpPr>
        <p:pic>
          <p:nvPicPr>
            <p:cNvPr id="1151" name="Google Shape;1151;p51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2" name="Google Shape;1152;p51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53" name="Google Shape;1153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38337" y="1460158"/>
            <a:ext cx="8315325" cy="423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5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temps est terminé. </a:t>
            </a:r>
            <a:endParaRPr/>
          </a:p>
        </p:txBody>
      </p:sp>
      <p:sp>
        <p:nvSpPr>
          <p:cNvPr id="1159" name="Google Shape;1159;p52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>
              <a:solidFill>
                <a:srgbClr val="A5A5A5"/>
              </a:solidFill>
            </a:endParaRPr>
          </a:p>
        </p:txBody>
      </p:sp>
      <p:sp>
        <p:nvSpPr>
          <p:cNvPr id="1160" name="Google Shape;1160;p5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Temps Écoulé</a:t>
            </a:r>
            <a:endParaRPr/>
          </a:p>
        </p:txBody>
      </p:sp>
      <p:pic>
        <p:nvPicPr>
          <p:cNvPr id="1161" name="Google Shape;1161;p52"/>
          <p:cNvPicPr preferRelativeResize="0"/>
          <p:nvPr/>
        </p:nvPicPr>
        <p:blipFill rotWithShape="1">
          <a:blip r:embed="rId3">
            <a:alphaModFix/>
          </a:blip>
          <a:srcRect b="20982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5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Correction.</a:t>
            </a:r>
            <a:endParaRPr/>
          </a:p>
        </p:txBody>
      </p:sp>
      <p:sp>
        <p:nvSpPr>
          <p:cNvPr id="1167" name="Google Shape;1167;p5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Invitez les élèves à passer au tableau pour rédiger leurs réponses.</a:t>
            </a:r>
            <a:endParaRPr/>
          </a:p>
        </p:txBody>
      </p:sp>
      <p:pic>
        <p:nvPicPr>
          <p:cNvPr id="1168" name="Google Shape;1168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2668" y="248258"/>
            <a:ext cx="648055" cy="64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9" name="Google Shape;1169;p53"/>
          <p:cNvPicPr preferRelativeResize="0"/>
          <p:nvPr/>
        </p:nvPicPr>
        <p:blipFill rotWithShape="1">
          <a:blip r:embed="rId4">
            <a:alphaModFix/>
          </a:blip>
          <a:srcRect b="34980" l="0" r="0" t="0"/>
          <a:stretch/>
        </p:blipFill>
        <p:spPr>
          <a:xfrm>
            <a:off x="935304" y="1005922"/>
            <a:ext cx="10432491" cy="5444710"/>
          </a:xfrm>
          <a:prstGeom prst="rect">
            <a:avLst/>
          </a:prstGeom>
          <a:noFill/>
          <a:ln>
            <a:noFill/>
          </a:ln>
        </p:spPr>
      </p:pic>
      <p:sp>
        <p:nvSpPr>
          <p:cNvPr id="1170" name="Google Shape;1170;p53"/>
          <p:cNvSpPr/>
          <p:nvPr/>
        </p:nvSpPr>
        <p:spPr>
          <a:xfrm>
            <a:off x="7402262" y="5971913"/>
            <a:ext cx="462116" cy="43549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6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6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54"/>
          <p:cNvSpPr txBox="1"/>
          <p:nvPr>
            <p:ph type="title"/>
          </p:nvPr>
        </p:nvSpPr>
        <p:spPr>
          <a:xfrm>
            <a:off x="944696" y="294935"/>
            <a:ext cx="9160358" cy="299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Correction.</a:t>
            </a:r>
            <a:endParaRPr/>
          </a:p>
        </p:txBody>
      </p:sp>
      <p:sp>
        <p:nvSpPr>
          <p:cNvPr id="1176" name="Google Shape;1176;p54"/>
          <p:cNvSpPr txBox="1"/>
          <p:nvPr>
            <p:ph idx="2" type="body"/>
          </p:nvPr>
        </p:nvSpPr>
        <p:spPr>
          <a:xfrm>
            <a:off x="944696" y="543870"/>
            <a:ext cx="9160358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Invitez les élèves à passer au tableau pour rédiger leurs réponses.</a:t>
            </a:r>
            <a:endParaRPr/>
          </a:p>
        </p:txBody>
      </p:sp>
      <p:pic>
        <p:nvPicPr>
          <p:cNvPr id="1177" name="Google Shape;1177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2668" y="248258"/>
            <a:ext cx="648055" cy="64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8" name="Google Shape;1178;p54"/>
          <p:cNvPicPr preferRelativeResize="0"/>
          <p:nvPr/>
        </p:nvPicPr>
        <p:blipFill rotWithShape="1">
          <a:blip r:embed="rId4">
            <a:alphaModFix/>
          </a:blip>
          <a:srcRect b="-86" l="0" r="0" t="66084"/>
          <a:stretch/>
        </p:blipFill>
        <p:spPr>
          <a:xfrm>
            <a:off x="884238" y="3560050"/>
            <a:ext cx="10432491" cy="2847361"/>
          </a:xfrm>
          <a:prstGeom prst="rect">
            <a:avLst/>
          </a:prstGeom>
          <a:noFill/>
          <a:ln>
            <a:noFill/>
          </a:ln>
        </p:spPr>
      </p:pic>
      <p:sp>
        <p:nvSpPr>
          <p:cNvPr id="1179" name="Google Shape;1179;p54"/>
          <p:cNvSpPr/>
          <p:nvPr/>
        </p:nvSpPr>
        <p:spPr>
          <a:xfrm>
            <a:off x="7610606" y="5395139"/>
            <a:ext cx="462116" cy="43549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6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6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0" name="Google Shape;1180;p54"/>
          <p:cNvPicPr preferRelativeResize="0"/>
          <p:nvPr/>
        </p:nvPicPr>
        <p:blipFill rotWithShape="1">
          <a:blip r:embed="rId4">
            <a:alphaModFix/>
          </a:blip>
          <a:srcRect b="70563" l="0" r="0" t="-472"/>
          <a:stretch/>
        </p:blipFill>
        <p:spPr>
          <a:xfrm>
            <a:off x="884237" y="1027363"/>
            <a:ext cx="10432491" cy="25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5" name="Google Shape;1185;p55"/>
          <p:cNvPicPr preferRelativeResize="0"/>
          <p:nvPr/>
        </p:nvPicPr>
        <p:blipFill rotWithShape="1">
          <a:blip r:embed="rId3">
            <a:alphaModFix/>
          </a:blip>
          <a:srcRect b="48028" l="0" r="0" t="0"/>
          <a:stretch/>
        </p:blipFill>
        <p:spPr>
          <a:xfrm>
            <a:off x="1203767" y="3663069"/>
            <a:ext cx="10112961" cy="2679144"/>
          </a:xfrm>
          <a:prstGeom prst="rect">
            <a:avLst/>
          </a:prstGeom>
          <a:noFill/>
          <a:ln>
            <a:noFill/>
          </a:ln>
        </p:spPr>
      </p:pic>
      <p:sp>
        <p:nvSpPr>
          <p:cNvPr id="1186" name="Google Shape;1186;p55"/>
          <p:cNvSpPr txBox="1"/>
          <p:nvPr>
            <p:ph type="title"/>
          </p:nvPr>
        </p:nvSpPr>
        <p:spPr>
          <a:xfrm>
            <a:off x="935305" y="318293"/>
            <a:ext cx="8778230" cy="2786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Correction.</a:t>
            </a:r>
            <a:endParaRPr/>
          </a:p>
        </p:txBody>
      </p:sp>
      <p:sp>
        <p:nvSpPr>
          <p:cNvPr id="1187" name="Google Shape;1187;p55"/>
          <p:cNvSpPr txBox="1"/>
          <p:nvPr>
            <p:ph idx="2" type="body"/>
          </p:nvPr>
        </p:nvSpPr>
        <p:spPr>
          <a:xfrm>
            <a:off x="944269" y="596986"/>
            <a:ext cx="877822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Invitez les élèves à passer au tableau pour rédiger leurs réponses.</a:t>
            </a:r>
            <a:endParaRPr/>
          </a:p>
        </p:txBody>
      </p:sp>
      <p:pic>
        <p:nvPicPr>
          <p:cNvPr id="1188" name="Google Shape;1188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32668" y="248258"/>
            <a:ext cx="648055" cy="64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9" name="Google Shape;1189;p55"/>
          <p:cNvPicPr preferRelativeResize="0"/>
          <p:nvPr/>
        </p:nvPicPr>
        <p:blipFill rotWithShape="1">
          <a:blip r:embed="rId5">
            <a:alphaModFix/>
          </a:blip>
          <a:srcRect b="70563" l="0" r="0" t="-472"/>
          <a:stretch/>
        </p:blipFill>
        <p:spPr>
          <a:xfrm>
            <a:off x="884237" y="1027363"/>
            <a:ext cx="10432491" cy="2504656"/>
          </a:xfrm>
          <a:prstGeom prst="rect">
            <a:avLst/>
          </a:prstGeom>
          <a:noFill/>
          <a:ln>
            <a:noFill/>
          </a:ln>
        </p:spPr>
      </p:pic>
      <p:sp>
        <p:nvSpPr>
          <p:cNvPr id="1190" name="Google Shape;1190;p55"/>
          <p:cNvSpPr txBox="1"/>
          <p:nvPr/>
        </p:nvSpPr>
        <p:spPr>
          <a:xfrm>
            <a:off x="1354238" y="5124392"/>
            <a:ext cx="28907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Vis micrométrique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p55"/>
          <p:cNvSpPr txBox="1"/>
          <p:nvPr/>
        </p:nvSpPr>
        <p:spPr>
          <a:xfrm>
            <a:off x="7350946" y="5124392"/>
            <a:ext cx="119219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nette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6" name="Google Shape;1196;p56"/>
          <p:cNvPicPr preferRelativeResize="0"/>
          <p:nvPr/>
        </p:nvPicPr>
        <p:blipFill rotWithShape="1">
          <a:blip r:embed="rId3">
            <a:alphaModFix/>
          </a:blip>
          <a:srcRect b="1985" l="0" r="0" t="51087"/>
          <a:stretch/>
        </p:blipFill>
        <p:spPr>
          <a:xfrm>
            <a:off x="1296364" y="3770553"/>
            <a:ext cx="10112961" cy="2419109"/>
          </a:xfrm>
          <a:prstGeom prst="rect">
            <a:avLst/>
          </a:prstGeom>
          <a:noFill/>
          <a:ln>
            <a:noFill/>
          </a:ln>
        </p:spPr>
      </p:pic>
      <p:sp>
        <p:nvSpPr>
          <p:cNvPr id="1197" name="Google Shape;1197;p56"/>
          <p:cNvSpPr txBox="1"/>
          <p:nvPr>
            <p:ph type="title"/>
          </p:nvPr>
        </p:nvSpPr>
        <p:spPr>
          <a:xfrm>
            <a:off x="935304" y="318293"/>
            <a:ext cx="8889831" cy="29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Correction.</a:t>
            </a:r>
            <a:endParaRPr/>
          </a:p>
        </p:txBody>
      </p:sp>
      <p:sp>
        <p:nvSpPr>
          <p:cNvPr id="1198" name="Google Shape;1198;p56"/>
          <p:cNvSpPr txBox="1"/>
          <p:nvPr>
            <p:ph idx="2" type="body"/>
          </p:nvPr>
        </p:nvSpPr>
        <p:spPr>
          <a:xfrm>
            <a:off x="935304" y="610368"/>
            <a:ext cx="8889831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Invitez les élèves à passer au tableau pour rédiger leurs réponses.</a:t>
            </a:r>
            <a:endParaRPr/>
          </a:p>
        </p:txBody>
      </p:sp>
      <p:pic>
        <p:nvPicPr>
          <p:cNvPr id="1199" name="Google Shape;1199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32668" y="248258"/>
            <a:ext cx="648055" cy="64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56"/>
          <p:cNvPicPr preferRelativeResize="0"/>
          <p:nvPr/>
        </p:nvPicPr>
        <p:blipFill rotWithShape="1">
          <a:blip r:embed="rId5">
            <a:alphaModFix/>
          </a:blip>
          <a:srcRect b="70563" l="0" r="0" t="-472"/>
          <a:stretch/>
        </p:blipFill>
        <p:spPr>
          <a:xfrm>
            <a:off x="884237" y="1027363"/>
            <a:ext cx="10432491" cy="2504656"/>
          </a:xfrm>
          <a:prstGeom prst="rect">
            <a:avLst/>
          </a:prstGeom>
          <a:noFill/>
          <a:ln>
            <a:noFill/>
          </a:ln>
        </p:spPr>
      </p:pic>
      <p:sp>
        <p:nvSpPr>
          <p:cNvPr id="1201" name="Google Shape;1201;p56"/>
          <p:cNvSpPr/>
          <p:nvPr/>
        </p:nvSpPr>
        <p:spPr>
          <a:xfrm>
            <a:off x="6418413" y="5566588"/>
            <a:ext cx="462116" cy="43549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6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6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57"/>
          <p:cNvSpPr txBox="1"/>
          <p:nvPr>
            <p:ph type="title"/>
          </p:nvPr>
        </p:nvSpPr>
        <p:spPr>
          <a:xfrm>
            <a:off x="935305" y="318293"/>
            <a:ext cx="8703218" cy="2326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 sz="1600"/>
              <a:t>Prenez la correction sur vos livrets.</a:t>
            </a:r>
            <a:endParaRPr/>
          </a:p>
        </p:txBody>
      </p:sp>
      <p:sp>
        <p:nvSpPr>
          <p:cNvPr id="1207" name="Google Shape;1207;p57"/>
          <p:cNvSpPr txBox="1"/>
          <p:nvPr>
            <p:ph idx="2" type="body"/>
          </p:nvPr>
        </p:nvSpPr>
        <p:spPr>
          <a:xfrm>
            <a:off x="935305" y="550948"/>
            <a:ext cx="8703218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Donner quelques minutes aux élèves pour recopier la correction sur les livrets.</a:t>
            </a:r>
            <a:endParaRPr/>
          </a:p>
        </p:txBody>
      </p:sp>
      <p:grpSp>
        <p:nvGrpSpPr>
          <p:cNvPr id="1208" name="Google Shape;1208;p57"/>
          <p:cNvGrpSpPr/>
          <p:nvPr/>
        </p:nvGrpSpPr>
        <p:grpSpPr>
          <a:xfrm>
            <a:off x="10844783" y="252485"/>
            <a:ext cx="611417" cy="513055"/>
            <a:chOff x="582302" y="4447623"/>
            <a:chExt cx="630930" cy="597556"/>
          </a:xfrm>
        </p:grpSpPr>
        <p:pic>
          <p:nvPicPr>
            <p:cNvPr id="1209" name="Google Shape;1209;p57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0" name="Google Shape;1210;p57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11" name="Google Shape;1211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95631" y="893270"/>
            <a:ext cx="6130333" cy="5766787"/>
          </a:xfrm>
          <a:prstGeom prst="rect">
            <a:avLst/>
          </a:prstGeom>
          <a:noFill/>
          <a:ln>
            <a:noFill/>
          </a:ln>
        </p:spPr>
      </p:pic>
      <p:sp>
        <p:nvSpPr>
          <p:cNvPr id="1212" name="Google Shape;1212;p57"/>
          <p:cNvSpPr/>
          <p:nvPr/>
        </p:nvSpPr>
        <p:spPr>
          <a:xfrm>
            <a:off x="6499947" y="6325966"/>
            <a:ext cx="274995" cy="2499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57"/>
          <p:cNvSpPr/>
          <p:nvPr/>
        </p:nvSpPr>
        <p:spPr>
          <a:xfrm>
            <a:off x="7286331" y="3521847"/>
            <a:ext cx="274995" cy="2499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57"/>
          <p:cNvSpPr/>
          <p:nvPr/>
        </p:nvSpPr>
        <p:spPr>
          <a:xfrm>
            <a:off x="7103451" y="2229495"/>
            <a:ext cx="274995" cy="2499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57"/>
          <p:cNvSpPr txBox="1"/>
          <p:nvPr/>
        </p:nvSpPr>
        <p:spPr>
          <a:xfrm>
            <a:off x="3523647" y="4695059"/>
            <a:ext cx="19505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vis micrométrique</a:t>
            </a:r>
            <a:endParaRPr sz="1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57"/>
          <p:cNvSpPr txBox="1"/>
          <p:nvPr/>
        </p:nvSpPr>
        <p:spPr>
          <a:xfrm>
            <a:off x="7083079" y="4664281"/>
            <a:ext cx="7137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nette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58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15 min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59"/>
          <p:cNvSpPr txBox="1"/>
          <p:nvPr>
            <p:ph type="title"/>
          </p:nvPr>
        </p:nvSpPr>
        <p:spPr>
          <a:xfrm>
            <a:off x="956771" y="307335"/>
            <a:ext cx="9418870" cy="299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vous allez travailler chacun pour soi; prenez l’activité de la page 45 sur le livret, et réaliser le TP.</a:t>
            </a:r>
            <a:endParaRPr/>
          </a:p>
        </p:txBody>
      </p:sp>
      <p:sp>
        <p:nvSpPr>
          <p:cNvPr id="1227" name="Google Shape;1227;p59"/>
          <p:cNvSpPr txBox="1"/>
          <p:nvPr>
            <p:ph idx="1" type="body"/>
          </p:nvPr>
        </p:nvSpPr>
        <p:spPr>
          <a:xfrm>
            <a:off x="935304" y="615876"/>
            <a:ext cx="8488614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Circuler entre les rangs, cibler les élèves en difficultés, Insister sur le travail individuel.  Inciter les élèves à demander de l'aide en cas de besoin.</a:t>
            </a:r>
            <a:endParaRPr/>
          </a:p>
        </p:txBody>
      </p:sp>
      <p:grpSp>
        <p:nvGrpSpPr>
          <p:cNvPr id="1228" name="Google Shape;1228;p59"/>
          <p:cNvGrpSpPr/>
          <p:nvPr/>
        </p:nvGrpSpPr>
        <p:grpSpPr>
          <a:xfrm>
            <a:off x="10844783" y="252485"/>
            <a:ext cx="611417" cy="513055"/>
            <a:chOff x="582302" y="4447623"/>
            <a:chExt cx="630930" cy="597556"/>
          </a:xfrm>
        </p:grpSpPr>
        <p:pic>
          <p:nvPicPr>
            <p:cNvPr id="1229" name="Google Shape;1229;p59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0" name="Google Shape;1230;p59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31" name="Google Shape;1231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04997" y="1074080"/>
            <a:ext cx="8747445" cy="5233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"/>
          <p:cNvSpPr txBox="1"/>
          <p:nvPr>
            <p:ph idx="1" type="body"/>
          </p:nvPr>
        </p:nvSpPr>
        <p:spPr>
          <a:xfrm>
            <a:off x="2233324" y="1132548"/>
            <a:ext cx="9463104" cy="1071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fr-FR"/>
              <a:t>Les stratégies enseignées pendant le modelage et pratiques pendant la séance sont :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Décrire les processus impliqués dans le cycle de l’oxygène</a:t>
            </a:r>
            <a:endParaRPr/>
          </a:p>
        </p:txBody>
      </p:sp>
      <p:sp>
        <p:nvSpPr>
          <p:cNvPr id="533" name="Google Shape;533;p6"/>
          <p:cNvSpPr txBox="1"/>
          <p:nvPr>
            <p:ph idx="2" type="body"/>
          </p:nvPr>
        </p:nvSpPr>
        <p:spPr>
          <a:xfrm>
            <a:off x="2217704" y="2440832"/>
            <a:ext cx="9478724" cy="9452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Cycle de l’oxygène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Respiration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Photosynthèse      ∙ Dissolution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Combustion           ∙ </a:t>
            </a:r>
            <a:r>
              <a:rPr lang="fr-FR"/>
              <a:t>Decomposition</a:t>
            </a:r>
            <a:r>
              <a:rPr lang="fr-FR"/>
              <a:t> </a:t>
            </a:r>
            <a:endParaRPr/>
          </a:p>
        </p:txBody>
      </p:sp>
      <p:sp>
        <p:nvSpPr>
          <p:cNvPr id="534" name="Google Shape;534;p6"/>
          <p:cNvSpPr txBox="1"/>
          <p:nvPr>
            <p:ph idx="3" type="body"/>
          </p:nvPr>
        </p:nvSpPr>
        <p:spPr>
          <a:xfrm>
            <a:off x="2235852" y="3654221"/>
            <a:ext cx="9478724" cy="17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fr-FR"/>
              <a:t>Les stratégies enseignées pendant le modelage et pratiques pendant la séance sont :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Extraire des informations à partir d’un document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fr-FR"/>
              <a:t>Les outils (par exemple: carte lexicale…) 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Cycle de l’oxygène - Carte lexicale - Fiche technique</a:t>
            </a:r>
            <a:endParaRPr/>
          </a:p>
        </p:txBody>
      </p:sp>
      <p:sp>
        <p:nvSpPr>
          <p:cNvPr id="535" name="Google Shape;535;p6"/>
          <p:cNvSpPr txBox="1"/>
          <p:nvPr>
            <p:ph idx="4" type="body"/>
          </p:nvPr>
        </p:nvSpPr>
        <p:spPr>
          <a:xfrm>
            <a:off x="2253062" y="5636360"/>
            <a:ext cx="9478724" cy="977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fr-FR"/>
              <a:t>Pendant le feedback, attirer l’attention des élèves sur les erreurs fréquentes :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Respiration chez les plantes </a:t>
            </a:r>
            <a:endParaRPr/>
          </a:p>
        </p:txBody>
      </p:sp>
      <p:sp>
        <p:nvSpPr>
          <p:cNvPr id="536" name="Google Shape;536;p6"/>
          <p:cNvSpPr txBox="1"/>
          <p:nvPr/>
        </p:nvSpPr>
        <p:spPr>
          <a:xfrm>
            <a:off x="2385724" y="1091908"/>
            <a:ext cx="9463104" cy="1071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6"/>
          <p:cNvSpPr txBox="1"/>
          <p:nvPr/>
        </p:nvSpPr>
        <p:spPr>
          <a:xfrm>
            <a:off x="2388252" y="3613581"/>
            <a:ext cx="9478724" cy="17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6"/>
          <p:cNvSpPr txBox="1"/>
          <p:nvPr/>
        </p:nvSpPr>
        <p:spPr>
          <a:xfrm>
            <a:off x="2405462" y="5595720"/>
            <a:ext cx="9478724" cy="977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6" name="Google Shape;1236;p60"/>
          <p:cNvGrpSpPr/>
          <p:nvPr/>
        </p:nvGrpSpPr>
        <p:grpSpPr>
          <a:xfrm>
            <a:off x="10633247" y="178527"/>
            <a:ext cx="630930" cy="597556"/>
            <a:chOff x="582302" y="4447623"/>
            <a:chExt cx="630930" cy="597556"/>
          </a:xfrm>
        </p:grpSpPr>
        <p:pic>
          <p:nvPicPr>
            <p:cNvPr id="1237" name="Google Shape;1237;p60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8" name="Google Shape;1238;p60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39" name="Google Shape;1239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66733" y="920464"/>
            <a:ext cx="6432867" cy="5657822"/>
          </a:xfrm>
          <a:prstGeom prst="rect">
            <a:avLst/>
          </a:prstGeom>
          <a:noFill/>
          <a:ln>
            <a:noFill/>
          </a:ln>
        </p:spPr>
      </p:pic>
      <p:sp>
        <p:nvSpPr>
          <p:cNvPr id="1240" name="Google Shape;1240;p60"/>
          <p:cNvSpPr txBox="1"/>
          <p:nvPr>
            <p:ph type="title"/>
          </p:nvPr>
        </p:nvSpPr>
        <p:spPr>
          <a:xfrm>
            <a:off x="956771" y="307335"/>
            <a:ext cx="9418870" cy="299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vous allez travailler chacun pour soi; prenez l’activité de la page 45 sur le livret, et réaliser le TP.</a:t>
            </a:r>
            <a:endParaRPr/>
          </a:p>
        </p:txBody>
      </p:sp>
      <p:sp>
        <p:nvSpPr>
          <p:cNvPr id="1241" name="Google Shape;1241;p60"/>
          <p:cNvSpPr txBox="1"/>
          <p:nvPr/>
        </p:nvSpPr>
        <p:spPr>
          <a:xfrm>
            <a:off x="935304" y="615876"/>
            <a:ext cx="8488614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i="1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Circuler entre les rangs, cibler les élèves en difficultés, Insister sur le travail individuel.  Inciter les élèves à demander de l'aide en cas de besoin.</a:t>
            </a:r>
            <a:endParaRPr i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6" name="Google Shape;1246;p61"/>
          <p:cNvGrpSpPr/>
          <p:nvPr/>
        </p:nvGrpSpPr>
        <p:grpSpPr>
          <a:xfrm>
            <a:off x="10633247" y="178527"/>
            <a:ext cx="630930" cy="597556"/>
            <a:chOff x="582302" y="4447623"/>
            <a:chExt cx="630930" cy="597556"/>
          </a:xfrm>
        </p:grpSpPr>
        <p:pic>
          <p:nvPicPr>
            <p:cNvPr id="1247" name="Google Shape;1247;p61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8" name="Google Shape;1248;p61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Une image contenant texte, capture d’écran, cercle, diagramme&#10;&#10;Le contenu généré par l’IA peut être incorrect." id="1249" name="Google Shape;1249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87562" y="920464"/>
            <a:ext cx="5864315" cy="5817834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Google Shape;1250;p61"/>
          <p:cNvSpPr txBox="1"/>
          <p:nvPr>
            <p:ph type="title"/>
          </p:nvPr>
        </p:nvSpPr>
        <p:spPr>
          <a:xfrm>
            <a:off x="956771" y="307335"/>
            <a:ext cx="9418870" cy="299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vous allez travailler chacun pour soi; prenez l’activité de la page 45 sur le livret, et réaliser le TP.</a:t>
            </a:r>
            <a:endParaRPr/>
          </a:p>
        </p:txBody>
      </p:sp>
      <p:sp>
        <p:nvSpPr>
          <p:cNvPr id="1251" name="Google Shape;1251;p61"/>
          <p:cNvSpPr txBox="1"/>
          <p:nvPr/>
        </p:nvSpPr>
        <p:spPr>
          <a:xfrm>
            <a:off x="935304" y="615876"/>
            <a:ext cx="8488614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i="1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Circuler entre les rangs, cibler les élèves en difficultés, Insister sur le travail individuel.  Inciter les élèves à demander de l'aide en cas de besoin.</a:t>
            </a:r>
            <a:endParaRPr i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62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Le temps est terminé. </a:t>
            </a:r>
            <a:endParaRPr/>
          </a:p>
        </p:txBody>
      </p:sp>
      <p:sp>
        <p:nvSpPr>
          <p:cNvPr id="1257" name="Google Shape;1257;p62"/>
          <p:cNvSpPr txBox="1"/>
          <p:nvPr>
            <p:ph idx="2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sp>
        <p:nvSpPr>
          <p:cNvPr id="1258" name="Google Shape;1258;p6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1259" name="Google Shape;1259;p62"/>
          <p:cNvPicPr preferRelativeResize="0"/>
          <p:nvPr/>
        </p:nvPicPr>
        <p:blipFill rotWithShape="1">
          <a:blip r:embed="rId3">
            <a:alphaModFix/>
          </a:blip>
          <a:srcRect b="20982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63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Correction.</a:t>
            </a:r>
            <a:endParaRPr/>
          </a:p>
        </p:txBody>
      </p:sp>
      <p:sp>
        <p:nvSpPr>
          <p:cNvPr id="1265" name="Google Shape;1265;p63"/>
          <p:cNvSpPr txBox="1"/>
          <p:nvPr>
            <p:ph idx="2" type="body"/>
          </p:nvPr>
        </p:nvSpPr>
        <p:spPr>
          <a:xfrm>
            <a:off x="935304" y="557613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Invitez les élèves à passer au tableau pour rédiger leurs réponses </a:t>
            </a:r>
            <a:endParaRPr/>
          </a:p>
        </p:txBody>
      </p:sp>
      <p:pic>
        <p:nvPicPr>
          <p:cNvPr id="1266" name="Google Shape;1266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2668" y="248258"/>
            <a:ext cx="648055" cy="64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" name="Google Shape;1267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4997" y="1074080"/>
            <a:ext cx="8747445" cy="5233903"/>
          </a:xfrm>
          <a:prstGeom prst="rect">
            <a:avLst/>
          </a:prstGeom>
          <a:noFill/>
          <a:ln>
            <a:noFill/>
          </a:ln>
        </p:spPr>
      </p:pic>
      <p:sp>
        <p:nvSpPr>
          <p:cNvPr id="1268" name="Google Shape;1268;p63"/>
          <p:cNvSpPr/>
          <p:nvPr/>
        </p:nvSpPr>
        <p:spPr>
          <a:xfrm>
            <a:off x="4197691" y="5876935"/>
            <a:ext cx="274995" cy="2499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63"/>
          <p:cNvSpPr/>
          <p:nvPr/>
        </p:nvSpPr>
        <p:spPr>
          <a:xfrm>
            <a:off x="6141221" y="5876935"/>
            <a:ext cx="274995" cy="2499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63"/>
          <p:cNvSpPr/>
          <p:nvPr/>
        </p:nvSpPr>
        <p:spPr>
          <a:xfrm>
            <a:off x="7553461" y="5876935"/>
            <a:ext cx="274995" cy="2499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63"/>
          <p:cNvSpPr/>
          <p:nvPr/>
        </p:nvSpPr>
        <p:spPr>
          <a:xfrm>
            <a:off x="9666741" y="5894598"/>
            <a:ext cx="274995" cy="2499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64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Correction.</a:t>
            </a:r>
            <a:endParaRPr/>
          </a:p>
        </p:txBody>
      </p:sp>
      <p:sp>
        <p:nvSpPr>
          <p:cNvPr id="1277" name="Google Shape;1277;p64"/>
          <p:cNvSpPr txBox="1"/>
          <p:nvPr>
            <p:ph idx="2" type="body"/>
          </p:nvPr>
        </p:nvSpPr>
        <p:spPr>
          <a:xfrm>
            <a:off x="935304" y="561475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Invitez les élèves à passer au tableau pour rédiger leurs réponses </a:t>
            </a:r>
            <a:endParaRPr/>
          </a:p>
        </p:txBody>
      </p:sp>
      <p:pic>
        <p:nvPicPr>
          <p:cNvPr id="1278" name="Google Shape;1278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2668" y="248258"/>
            <a:ext cx="648055" cy="64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9" name="Google Shape;1279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6733" y="920464"/>
            <a:ext cx="6432867" cy="5657822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Google Shape;1280;p64"/>
          <p:cNvSpPr txBox="1"/>
          <p:nvPr/>
        </p:nvSpPr>
        <p:spPr>
          <a:xfrm>
            <a:off x="5766098" y="3737425"/>
            <a:ext cx="21977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Sur la platine</a:t>
            </a:r>
            <a:endParaRPr/>
          </a:p>
        </p:txBody>
      </p:sp>
      <p:sp>
        <p:nvSpPr>
          <p:cNvPr id="1281" name="Google Shape;1281;p64"/>
          <p:cNvSpPr txBox="1"/>
          <p:nvPr/>
        </p:nvSpPr>
        <p:spPr>
          <a:xfrm>
            <a:off x="7963847" y="1747066"/>
            <a:ext cx="11191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plane</a:t>
            </a:r>
            <a:endParaRPr/>
          </a:p>
        </p:txBody>
      </p:sp>
      <p:sp>
        <p:nvSpPr>
          <p:cNvPr id="1282" name="Google Shape;1282;p64"/>
          <p:cNvSpPr txBox="1"/>
          <p:nvPr/>
        </p:nvSpPr>
        <p:spPr>
          <a:xfrm>
            <a:off x="5872480" y="2028401"/>
            <a:ext cx="13252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branche</a:t>
            </a:r>
            <a:endParaRPr/>
          </a:p>
        </p:txBody>
      </p:sp>
      <p:sp>
        <p:nvSpPr>
          <p:cNvPr id="1283" name="Google Shape;1283;p64"/>
          <p:cNvSpPr txBox="1"/>
          <p:nvPr/>
        </p:nvSpPr>
        <p:spPr>
          <a:xfrm>
            <a:off x="4033521" y="6036808"/>
            <a:ext cx="26924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vis micrométrique</a:t>
            </a:r>
            <a:endParaRPr/>
          </a:p>
        </p:txBody>
      </p:sp>
      <p:sp>
        <p:nvSpPr>
          <p:cNvPr id="1284" name="Google Shape;1284;p64"/>
          <p:cNvSpPr txBox="1"/>
          <p:nvPr/>
        </p:nvSpPr>
        <p:spPr>
          <a:xfrm>
            <a:off x="7711282" y="6036808"/>
            <a:ext cx="13717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nette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8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65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Correction.</a:t>
            </a:r>
            <a:endParaRPr/>
          </a:p>
        </p:txBody>
      </p:sp>
      <p:sp>
        <p:nvSpPr>
          <p:cNvPr id="1290" name="Google Shape;1290;p65"/>
          <p:cNvSpPr txBox="1"/>
          <p:nvPr>
            <p:ph idx="2" type="body"/>
          </p:nvPr>
        </p:nvSpPr>
        <p:spPr>
          <a:xfrm>
            <a:off x="935305" y="558149"/>
            <a:ext cx="9757578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Invitez les élèves à passer au tableau pour rédiger leurs réponses </a:t>
            </a:r>
            <a:endParaRPr/>
          </a:p>
        </p:txBody>
      </p:sp>
      <p:pic>
        <p:nvPicPr>
          <p:cNvPr id="1291" name="Google Shape;1291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2668" y="248258"/>
            <a:ext cx="648055" cy="6480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capture d’écran, cercle, diagramme&#10;&#10;Le contenu généré par l’IA peut être incorrect." id="1292" name="Google Shape;1292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7562" y="920464"/>
            <a:ext cx="5864315" cy="5817834"/>
          </a:xfrm>
          <a:prstGeom prst="rect">
            <a:avLst/>
          </a:prstGeom>
          <a:noFill/>
          <a:ln>
            <a:noFill/>
          </a:ln>
        </p:spPr>
      </p:pic>
      <p:sp>
        <p:nvSpPr>
          <p:cNvPr id="1293" name="Google Shape;1293;p65"/>
          <p:cNvSpPr txBox="1"/>
          <p:nvPr/>
        </p:nvSpPr>
        <p:spPr>
          <a:xfrm>
            <a:off x="6096000" y="2721118"/>
            <a:ext cx="11191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X…</a:t>
            </a:r>
            <a:endParaRPr/>
          </a:p>
        </p:txBody>
      </p:sp>
      <p:sp>
        <p:nvSpPr>
          <p:cNvPr id="1294" name="Google Shape;1294;p65"/>
          <p:cNvSpPr txBox="1"/>
          <p:nvPr/>
        </p:nvSpPr>
        <p:spPr>
          <a:xfrm>
            <a:off x="6096000" y="3121228"/>
            <a:ext cx="11191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X…</a:t>
            </a:r>
            <a:endParaRPr/>
          </a:p>
        </p:txBody>
      </p:sp>
      <p:sp>
        <p:nvSpPr>
          <p:cNvPr id="1295" name="Google Shape;1295;p65"/>
          <p:cNvSpPr txBox="1"/>
          <p:nvPr/>
        </p:nvSpPr>
        <p:spPr>
          <a:xfrm>
            <a:off x="7752997" y="2150296"/>
            <a:ext cx="287326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(valeurs dépendantes du microscope utilisé</a:t>
            </a:r>
            <a:endParaRPr b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6" name="Google Shape;1296;p65"/>
          <p:cNvSpPr txBox="1"/>
          <p:nvPr/>
        </p:nvSpPr>
        <p:spPr>
          <a:xfrm>
            <a:off x="6096000" y="1432949"/>
            <a:ext cx="11191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X…</a:t>
            </a:r>
            <a:endParaRPr/>
          </a:p>
        </p:txBody>
      </p:sp>
      <p:sp>
        <p:nvSpPr>
          <p:cNvPr id="1297" name="Google Shape;1297;p65"/>
          <p:cNvSpPr txBox="1"/>
          <p:nvPr/>
        </p:nvSpPr>
        <p:spPr>
          <a:xfrm>
            <a:off x="6096000" y="1833059"/>
            <a:ext cx="11191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X…</a:t>
            </a:r>
            <a:endParaRPr/>
          </a:p>
        </p:txBody>
      </p:sp>
      <p:cxnSp>
        <p:nvCxnSpPr>
          <p:cNvPr id="1298" name="Google Shape;1298;p65"/>
          <p:cNvCxnSpPr/>
          <p:nvPr/>
        </p:nvCxnSpPr>
        <p:spPr>
          <a:xfrm flipH="1">
            <a:off x="4226560" y="5394960"/>
            <a:ext cx="3627120" cy="104648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99" name="Google Shape;1299;p65"/>
          <p:cNvCxnSpPr/>
          <p:nvPr/>
        </p:nvCxnSpPr>
        <p:spPr>
          <a:xfrm>
            <a:off x="4226560" y="5394960"/>
            <a:ext cx="1869440" cy="104648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300" name="Google Shape;1300;p65"/>
          <p:cNvCxnSpPr/>
          <p:nvPr/>
        </p:nvCxnSpPr>
        <p:spPr>
          <a:xfrm>
            <a:off x="4226560" y="5394960"/>
            <a:ext cx="1869440" cy="104648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301" name="Google Shape;1301;p65"/>
          <p:cNvCxnSpPr/>
          <p:nvPr/>
        </p:nvCxnSpPr>
        <p:spPr>
          <a:xfrm>
            <a:off x="4226560" y="5394960"/>
            <a:ext cx="1869440" cy="104648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302" name="Google Shape;1302;p65"/>
          <p:cNvCxnSpPr/>
          <p:nvPr/>
        </p:nvCxnSpPr>
        <p:spPr>
          <a:xfrm>
            <a:off x="6040120" y="5394960"/>
            <a:ext cx="1869440" cy="104648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66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05 min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67"/>
          <p:cNvSpPr txBox="1"/>
          <p:nvPr>
            <p:ph type="title"/>
          </p:nvPr>
        </p:nvSpPr>
        <p:spPr>
          <a:xfrm>
            <a:off x="1058526" y="339365"/>
            <a:ext cx="10277091" cy="5198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/>
              <a:t>Qui peut me dire ce que nous avons appris aujourd’hui? </a:t>
            </a:r>
            <a:endParaRPr/>
          </a:p>
        </p:txBody>
      </p:sp>
      <p:pic>
        <p:nvPicPr>
          <p:cNvPr descr="A cartoon character leaning on a question mark&#10;&#10;AI-generated content may be incorrect." id="1313" name="Google Shape;1313;p6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3115" y="1306115"/>
            <a:ext cx="4245769" cy="424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68"/>
          <p:cNvSpPr/>
          <p:nvPr/>
        </p:nvSpPr>
        <p:spPr>
          <a:xfrm>
            <a:off x="1156404" y="2103947"/>
            <a:ext cx="9946841" cy="805544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9" name="Google Shape;1319;p68"/>
          <p:cNvSpPr txBox="1"/>
          <p:nvPr/>
        </p:nvSpPr>
        <p:spPr>
          <a:xfrm>
            <a:off x="1760162" y="2086015"/>
            <a:ext cx="9210521" cy="805543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Réaliser une observation au microscope optique.</a:t>
            </a:r>
            <a:endParaRPr/>
          </a:p>
        </p:txBody>
      </p:sp>
      <p:pic>
        <p:nvPicPr>
          <p:cNvPr id="1320" name="Google Shape;1320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965" y="1820670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ligne&#10;&#10;Le contenu généré par l’IA peut être incorrect." id="1321" name="Google Shape;1321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404" y="3266119"/>
            <a:ext cx="9879192" cy="2413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69"/>
          <p:cNvSpPr txBox="1"/>
          <p:nvPr>
            <p:ph type="title"/>
          </p:nvPr>
        </p:nvSpPr>
        <p:spPr>
          <a:xfrm>
            <a:off x="957454" y="400789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/>
              <a:t>Les étapes pour réaliser une observation au microscope optique.</a:t>
            </a:r>
            <a:endParaRPr/>
          </a:p>
        </p:txBody>
      </p:sp>
      <p:pic>
        <p:nvPicPr>
          <p:cNvPr id="1327" name="Google Shape;1327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8" name="Google Shape;1328;p69"/>
          <p:cNvGrpSpPr/>
          <p:nvPr/>
        </p:nvGrpSpPr>
        <p:grpSpPr>
          <a:xfrm>
            <a:off x="527925" y="1720004"/>
            <a:ext cx="11136149" cy="3840389"/>
            <a:chOff x="480925" y="1821862"/>
            <a:chExt cx="11136149" cy="3840389"/>
          </a:xfrm>
        </p:grpSpPr>
        <p:grpSp>
          <p:nvGrpSpPr>
            <p:cNvPr id="1329" name="Google Shape;1329;p69"/>
            <p:cNvGrpSpPr/>
            <p:nvPr/>
          </p:nvGrpSpPr>
          <p:grpSpPr>
            <a:xfrm>
              <a:off x="4437089" y="3724613"/>
              <a:ext cx="88960" cy="1084749"/>
              <a:chOff x="5117952" y="2967078"/>
              <a:chExt cx="66720" cy="831360"/>
            </a:xfrm>
          </p:grpSpPr>
          <p:sp>
            <p:nvSpPr>
              <p:cNvPr id="1330" name="Google Shape;1330;p69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69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69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69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69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69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69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69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69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69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0" name="Google Shape;1340;p69"/>
            <p:cNvSpPr/>
            <p:nvPr/>
          </p:nvSpPr>
          <p:spPr>
            <a:xfrm>
              <a:off x="3014197" y="3836031"/>
              <a:ext cx="12757" cy="62171"/>
            </a:xfrm>
            <a:custGeom>
              <a:rect b="b" l="l" r="r" t="t"/>
              <a:pathLst>
                <a:path extrusionOk="0" h="1489" w="299">
                  <a:moveTo>
                    <a:pt x="1" y="1"/>
                  </a:moveTo>
                  <a:lnTo>
                    <a:pt x="1" y="1489"/>
                  </a:lnTo>
                  <a:lnTo>
                    <a:pt x="299" y="1489"/>
                  </a:lnTo>
                  <a:lnTo>
                    <a:pt x="299" y="1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69"/>
            <p:cNvSpPr/>
            <p:nvPr/>
          </p:nvSpPr>
          <p:spPr>
            <a:xfrm>
              <a:off x="2954250" y="3449271"/>
              <a:ext cx="2831988" cy="459369"/>
            </a:xfrm>
            <a:custGeom>
              <a:rect b="b" l="l" r="r" t="t"/>
              <a:pathLst>
                <a:path extrusionOk="0" h="11002" w="39470">
                  <a:moveTo>
                    <a:pt x="1227" y="1"/>
                  </a:moveTo>
                  <a:cubicBezTo>
                    <a:pt x="465" y="1"/>
                    <a:pt x="1" y="858"/>
                    <a:pt x="417" y="1501"/>
                  </a:cubicBezTo>
                  <a:lnTo>
                    <a:pt x="6359" y="10561"/>
                  </a:lnTo>
                  <a:cubicBezTo>
                    <a:pt x="6537" y="10835"/>
                    <a:pt x="6847" y="11002"/>
                    <a:pt x="7168" y="11002"/>
                  </a:cubicBezTo>
                  <a:lnTo>
                    <a:pt x="38232" y="11002"/>
                  </a:lnTo>
                  <a:cubicBezTo>
                    <a:pt x="39006" y="11002"/>
                    <a:pt x="39470" y="10145"/>
                    <a:pt x="39041" y="9502"/>
                  </a:cubicBezTo>
                  <a:lnTo>
                    <a:pt x="33100" y="441"/>
                  </a:lnTo>
                  <a:cubicBezTo>
                    <a:pt x="32921" y="167"/>
                    <a:pt x="32624" y="1"/>
                    <a:pt x="32290" y="1"/>
                  </a:cubicBezTo>
                  <a:close/>
                </a:path>
              </a:pathLst>
            </a:custGeom>
            <a:solidFill>
              <a:srgbClr val="2B356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b="1" sz="32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42" name="Google Shape;1342;p69"/>
            <p:cNvSpPr/>
            <p:nvPr/>
          </p:nvSpPr>
          <p:spPr>
            <a:xfrm>
              <a:off x="3075613" y="4767981"/>
              <a:ext cx="2916671" cy="89427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6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J’installe la préparation microscopique.</a:t>
              </a:r>
              <a:endParaRPr/>
            </a:p>
          </p:txBody>
        </p:sp>
        <p:sp>
          <p:nvSpPr>
            <p:cNvPr id="1343" name="Google Shape;1343;p69"/>
            <p:cNvSpPr/>
            <p:nvPr/>
          </p:nvSpPr>
          <p:spPr>
            <a:xfrm>
              <a:off x="8471303" y="3831010"/>
              <a:ext cx="13095" cy="62744"/>
            </a:xfrm>
            <a:custGeom>
              <a:rect b="b" l="l" r="r" t="t"/>
              <a:pathLst>
                <a:path extrusionOk="0" h="1489" w="298">
                  <a:moveTo>
                    <a:pt x="0" y="1"/>
                  </a:moveTo>
                  <a:lnTo>
                    <a:pt x="0" y="1489"/>
                  </a:lnTo>
                  <a:lnTo>
                    <a:pt x="298" y="1489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44" name="Google Shape;1344;p69"/>
            <p:cNvGrpSpPr/>
            <p:nvPr/>
          </p:nvGrpSpPr>
          <p:grpSpPr>
            <a:xfrm>
              <a:off x="9925451" y="3724613"/>
              <a:ext cx="91618" cy="1094746"/>
              <a:chOff x="5117952" y="2967078"/>
              <a:chExt cx="66720" cy="831360"/>
            </a:xfrm>
          </p:grpSpPr>
          <p:sp>
            <p:nvSpPr>
              <p:cNvPr id="1345" name="Google Shape;1345;p69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69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69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69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69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69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69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69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69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69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5" name="Google Shape;1355;p69"/>
            <p:cNvSpPr/>
            <p:nvPr/>
          </p:nvSpPr>
          <p:spPr>
            <a:xfrm>
              <a:off x="8411698" y="3441972"/>
              <a:ext cx="2916671" cy="463603"/>
            </a:xfrm>
            <a:custGeom>
              <a:rect b="b" l="l" r="r" t="t"/>
              <a:pathLst>
                <a:path extrusionOk="0" h="11002" w="39471">
                  <a:moveTo>
                    <a:pt x="1227" y="1"/>
                  </a:moveTo>
                  <a:cubicBezTo>
                    <a:pt x="465" y="1"/>
                    <a:pt x="1" y="858"/>
                    <a:pt x="418" y="1501"/>
                  </a:cubicBezTo>
                  <a:lnTo>
                    <a:pt x="6359" y="10561"/>
                  </a:lnTo>
                  <a:cubicBezTo>
                    <a:pt x="6537" y="10835"/>
                    <a:pt x="6847" y="11002"/>
                    <a:pt x="7168" y="11002"/>
                  </a:cubicBezTo>
                  <a:lnTo>
                    <a:pt x="38232" y="11002"/>
                  </a:lnTo>
                  <a:cubicBezTo>
                    <a:pt x="39006" y="11002"/>
                    <a:pt x="39470" y="10145"/>
                    <a:pt x="39041" y="9502"/>
                  </a:cubicBezTo>
                  <a:lnTo>
                    <a:pt x="33112" y="441"/>
                  </a:lnTo>
                  <a:cubicBezTo>
                    <a:pt x="32934" y="167"/>
                    <a:pt x="32624" y="1"/>
                    <a:pt x="32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</a:t>
              </a:r>
              <a:endParaRPr b="1" sz="32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6" name="Google Shape;1356;p69"/>
            <p:cNvSpPr/>
            <p:nvPr/>
          </p:nvSpPr>
          <p:spPr>
            <a:xfrm>
              <a:off x="8233828" y="4765796"/>
              <a:ext cx="3383246" cy="838058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6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Je réalise un grossissement avec les objectifs.</a:t>
              </a:r>
              <a:endParaRPr/>
            </a:p>
          </p:txBody>
        </p:sp>
        <p:grpSp>
          <p:nvGrpSpPr>
            <p:cNvPr id="1357" name="Google Shape;1357;p69"/>
            <p:cNvGrpSpPr/>
            <p:nvPr/>
          </p:nvGrpSpPr>
          <p:grpSpPr>
            <a:xfrm rot="10800000">
              <a:off x="1814427" y="2699013"/>
              <a:ext cx="79917" cy="1094914"/>
              <a:chOff x="5117952" y="2967078"/>
              <a:chExt cx="66720" cy="831360"/>
            </a:xfrm>
          </p:grpSpPr>
          <p:sp>
            <p:nvSpPr>
              <p:cNvPr id="1358" name="Google Shape;1358;p69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69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69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69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69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69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69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69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69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69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68" name="Google Shape;1368;p69"/>
            <p:cNvSpPr/>
            <p:nvPr/>
          </p:nvSpPr>
          <p:spPr>
            <a:xfrm>
              <a:off x="3053742" y="3466837"/>
              <a:ext cx="16903" cy="56726"/>
            </a:xfrm>
            <a:custGeom>
              <a:rect b="b" l="l" r="r" t="t"/>
              <a:pathLst>
                <a:path extrusionOk="0" h="1346" w="441">
                  <a:moveTo>
                    <a:pt x="0" y="0"/>
                  </a:moveTo>
                  <a:lnTo>
                    <a:pt x="0" y="1346"/>
                  </a:lnTo>
                  <a:lnTo>
                    <a:pt x="441" y="1346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69"/>
            <p:cNvSpPr/>
            <p:nvPr/>
          </p:nvSpPr>
          <p:spPr>
            <a:xfrm>
              <a:off x="582326" y="3470175"/>
              <a:ext cx="2544120" cy="463674"/>
            </a:xfrm>
            <a:custGeom>
              <a:rect b="b" l="l" r="r" t="t"/>
              <a:pathLst>
                <a:path extrusionOk="0" h="11002" w="39470">
                  <a:moveTo>
                    <a:pt x="1226" y="1"/>
                  </a:moveTo>
                  <a:cubicBezTo>
                    <a:pt x="464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69" y="10145"/>
                    <a:pt x="39041" y="9502"/>
                  </a:cubicBezTo>
                  <a:lnTo>
                    <a:pt x="33099" y="441"/>
                  </a:lnTo>
                  <a:cubicBezTo>
                    <a:pt x="32921" y="167"/>
                    <a:pt x="32623" y="1"/>
                    <a:pt x="32290" y="1"/>
                  </a:cubicBezTo>
                  <a:close/>
                </a:path>
              </a:pathLst>
            </a:custGeom>
            <a:solidFill>
              <a:srgbClr val="70B1B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b="1" sz="32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0" name="Google Shape;1370;p69"/>
            <p:cNvSpPr/>
            <p:nvPr/>
          </p:nvSpPr>
          <p:spPr>
            <a:xfrm>
              <a:off x="480925" y="1821862"/>
              <a:ext cx="2730937" cy="894962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6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J’installe et je prépare le microscope.</a:t>
              </a:r>
              <a:endParaRPr/>
            </a:p>
          </p:txBody>
        </p:sp>
        <p:grpSp>
          <p:nvGrpSpPr>
            <p:cNvPr id="1371" name="Google Shape;1371;p69"/>
            <p:cNvGrpSpPr/>
            <p:nvPr/>
          </p:nvGrpSpPr>
          <p:grpSpPr>
            <a:xfrm rot="10800000">
              <a:off x="6952707" y="2679187"/>
              <a:ext cx="89987" cy="1144327"/>
              <a:chOff x="5117952" y="2967078"/>
              <a:chExt cx="66720" cy="831360"/>
            </a:xfrm>
          </p:grpSpPr>
          <p:sp>
            <p:nvSpPr>
              <p:cNvPr id="1372" name="Google Shape;1372;p69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69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69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69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69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69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69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69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69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69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82" name="Google Shape;1382;p69"/>
            <p:cNvSpPr/>
            <p:nvPr/>
          </p:nvSpPr>
          <p:spPr>
            <a:xfrm>
              <a:off x="5713534" y="3451605"/>
              <a:ext cx="19594" cy="59287"/>
            </a:xfrm>
            <a:custGeom>
              <a:rect b="b" l="l" r="r" t="t"/>
              <a:pathLst>
                <a:path extrusionOk="0" h="1346" w="454">
                  <a:moveTo>
                    <a:pt x="1" y="0"/>
                  </a:moveTo>
                  <a:lnTo>
                    <a:pt x="1" y="1346"/>
                  </a:lnTo>
                  <a:lnTo>
                    <a:pt x="453" y="1346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69"/>
            <p:cNvSpPr/>
            <p:nvPr/>
          </p:nvSpPr>
          <p:spPr>
            <a:xfrm>
              <a:off x="5660424" y="3443721"/>
              <a:ext cx="2864669" cy="484599"/>
            </a:xfrm>
            <a:custGeom>
              <a:rect b="b" l="l" r="r" t="t"/>
              <a:pathLst>
                <a:path extrusionOk="0" h="11002" w="39470">
                  <a:moveTo>
                    <a:pt x="1227" y="1"/>
                  </a:moveTo>
                  <a:cubicBezTo>
                    <a:pt x="465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70" y="10145"/>
                    <a:pt x="39041" y="9502"/>
                  </a:cubicBezTo>
                  <a:lnTo>
                    <a:pt x="33112" y="441"/>
                  </a:lnTo>
                  <a:cubicBezTo>
                    <a:pt x="32933" y="167"/>
                    <a:pt x="32623" y="1"/>
                    <a:pt x="32302" y="1"/>
                  </a:cubicBezTo>
                  <a:close/>
                </a:path>
              </a:pathLst>
            </a:custGeom>
            <a:solidFill>
              <a:srgbClr val="344C9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b="1" sz="32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4" name="Google Shape;1384;p69"/>
            <p:cNvSpPr/>
            <p:nvPr/>
          </p:nvSpPr>
          <p:spPr>
            <a:xfrm>
              <a:off x="5713534" y="1825190"/>
              <a:ext cx="2485439" cy="881451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6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Je réalise une mise au point.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7"/>
          <p:cNvSpPr txBox="1"/>
          <p:nvPr>
            <p:ph idx="1" type="body"/>
          </p:nvPr>
        </p:nvSpPr>
        <p:spPr>
          <a:xfrm>
            <a:off x="253322" y="3190552"/>
            <a:ext cx="2873248" cy="2835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200"/>
              <a:t>Le feedback ne doit pas être un jugement sur l’élève ni sur ses capacités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200"/>
              <a:t>Le feedback est une opportunité d’apprentissage pour les élèves en exploitant des erreurs ou de bonnes réponses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200"/>
              <a:t>Le feedback permet aux élèves d’être conscients des critères de réussite d’une tâche 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200"/>
              <a:t>Le feedback encourage les élèves à identifier les erreurs à ne pas reproduire, ou alors les bonnes pratiques à renforcer</a:t>
            </a:r>
            <a:endParaRPr/>
          </a:p>
        </p:txBody>
      </p:sp>
      <p:sp>
        <p:nvSpPr>
          <p:cNvPr id="544" name="Google Shape;544;p7"/>
          <p:cNvSpPr txBox="1"/>
          <p:nvPr>
            <p:ph idx="2" type="body"/>
          </p:nvPr>
        </p:nvSpPr>
        <p:spPr>
          <a:xfrm>
            <a:off x="3627796" y="3190551"/>
            <a:ext cx="3759199" cy="2835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Demander aux élèves de justifier leurs réponses et de verbaliser leur raisonnement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Donner des feedbacks aux élèves de manière instantanée à chaque fois que l’occasion se présente (ne pas laisser passer des erreurs)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Donner un feedback spécifique, détaillé et objectif aux élèves: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lang="fr-FR" sz="1400"/>
              <a:t>« Voici pourquoi c’est une bonne réponse »; « Voici ce que tu as bien fait … »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lang="fr-FR" sz="1400"/>
              <a:t>« Voici pourquoi c’est une réponse incomplète. Voici l’erreur »</a:t>
            </a:r>
            <a:endParaRPr/>
          </a:p>
        </p:txBody>
      </p:sp>
      <p:sp>
        <p:nvSpPr>
          <p:cNvPr id="545" name="Google Shape;545;p7"/>
          <p:cNvSpPr txBox="1"/>
          <p:nvPr>
            <p:ph idx="3" type="body"/>
          </p:nvPr>
        </p:nvSpPr>
        <p:spPr>
          <a:xfrm>
            <a:off x="7816647" y="3190551"/>
            <a:ext cx="3779300" cy="2835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Ne pas donner de feedback ou donner du feedback de manière occasionnelle seulement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Donner un feedback générique sans préciser pourquoi: « Bien »; « C’est faux » ; « Excellent »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Porter un jugement de valeur sur l’élève: « Tu es intelligent »; « Tu es paresseux »; …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S’adresser uniquement à l’élève concerné</a:t>
            </a:r>
            <a:endParaRPr/>
          </a:p>
        </p:txBody>
      </p:sp>
      <p:sp>
        <p:nvSpPr>
          <p:cNvPr id="546" name="Google Shape;546;p7"/>
          <p:cNvSpPr txBox="1"/>
          <p:nvPr>
            <p:ph idx="4" type="body"/>
          </p:nvPr>
        </p:nvSpPr>
        <p:spPr>
          <a:xfrm>
            <a:off x="5648039" y="6218581"/>
            <a:ext cx="4493835" cy="332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>
                <a:solidFill>
                  <a:srgbClr val="000000"/>
                </a:solidFill>
              </a:rPr>
              <a:t>« </a:t>
            </a:r>
            <a:r>
              <a:rPr lang="fr-FR" u="sng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Banque des pratiques pédagogiques efficaces </a:t>
            </a:r>
            <a:r>
              <a:rPr lang="fr-FR">
                <a:solidFill>
                  <a:srgbClr val="000000"/>
                </a:solidFill>
              </a:rPr>
              <a:t>»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7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Et on termine par cette carte lexicale.</a:t>
            </a:r>
            <a:endParaRPr/>
          </a:p>
        </p:txBody>
      </p:sp>
      <p:sp>
        <p:nvSpPr>
          <p:cNvPr id="1390" name="Google Shape;1390;p70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Faire participer les élèves à la lecture de la carte</a:t>
            </a:r>
            <a:endParaRPr/>
          </a:p>
        </p:txBody>
      </p:sp>
      <p:grpSp>
        <p:nvGrpSpPr>
          <p:cNvPr id="1391" name="Google Shape;1391;p70"/>
          <p:cNvGrpSpPr/>
          <p:nvPr/>
        </p:nvGrpSpPr>
        <p:grpSpPr>
          <a:xfrm>
            <a:off x="378372" y="1263731"/>
            <a:ext cx="11435255" cy="5046581"/>
            <a:chOff x="279385" y="1039998"/>
            <a:chExt cx="8585230" cy="3784935"/>
          </a:xfrm>
        </p:grpSpPr>
        <p:sp>
          <p:nvSpPr>
            <p:cNvPr id="1392" name="Google Shape;1392;p70"/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1" anchor="ctr" bIns="45675" lIns="91425" spcFirstLastPara="1" rIns="91425" wrap="square" tIns="456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70"/>
            <p:cNvSpPr txBox="1"/>
            <p:nvPr/>
          </p:nvSpPr>
          <p:spPr>
            <a:xfrm>
              <a:off x="3627285" y="1722686"/>
              <a:ext cx="1714500" cy="34621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54AFE9"/>
                  </a:solidFill>
                  <a:latin typeface="Calibri"/>
                  <a:ea typeface="Calibri"/>
                  <a:cs typeface="Calibri"/>
                  <a:sym typeface="Calibri"/>
                </a:rPr>
                <a:t>Ma tâche :</a:t>
              </a:r>
              <a:endParaRPr/>
            </a:p>
          </p:txBody>
        </p:sp>
        <p:sp>
          <p:nvSpPr>
            <p:cNvPr id="1394" name="Google Shape;1394;p70"/>
            <p:cNvSpPr txBox="1"/>
            <p:nvPr/>
          </p:nvSpPr>
          <p:spPr>
            <a:xfrm>
              <a:off x="579223" y="1589910"/>
              <a:ext cx="1788990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Termes thématiques :</a:t>
              </a:r>
              <a:endParaRPr/>
            </a:p>
          </p:txBody>
        </p:sp>
        <p:sp>
          <p:nvSpPr>
            <p:cNvPr id="1395" name="Google Shape;1395;p70"/>
            <p:cNvSpPr/>
            <p:nvPr/>
          </p:nvSpPr>
          <p:spPr>
            <a:xfrm>
              <a:off x="6446463" y="1515825"/>
              <a:ext cx="2040393" cy="822760"/>
            </a:xfrm>
            <a:prstGeom prst="rect">
              <a:avLst/>
            </a:prstGeom>
            <a:solidFill>
              <a:srgbClr val="D9E5F8">
                <a:alpha val="29411"/>
              </a:srgbClr>
            </a:solidFill>
            <a:ln cap="flat" cmpd="sng" w="19025">
              <a:solidFill>
                <a:srgbClr val="C0E4F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675" lIns="91425" spcFirstLastPara="1" rIns="91425" wrap="square" tIns="456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70"/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-FR" sz="1800" u="none" cap="none" strike="noStrike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Verbes de consigne</a:t>
              </a:r>
              <a:endParaRPr/>
            </a:p>
          </p:txBody>
        </p:sp>
        <p:sp>
          <p:nvSpPr>
            <p:cNvPr id="1397" name="Google Shape;1397;p70"/>
            <p:cNvSpPr txBox="1"/>
            <p:nvPr/>
          </p:nvSpPr>
          <p:spPr>
            <a:xfrm>
              <a:off x="630227" y="3698923"/>
              <a:ext cx="2540248" cy="276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-FR" sz="1800" u="none" cap="none" strike="noStrike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Structures pour répondre </a:t>
              </a:r>
              <a:endParaRPr/>
            </a:p>
          </p:txBody>
        </p:sp>
        <p:sp>
          <p:nvSpPr>
            <p:cNvPr id="1398" name="Google Shape;1398;p70"/>
            <p:cNvSpPr txBox="1"/>
            <p:nvPr/>
          </p:nvSpPr>
          <p:spPr>
            <a:xfrm>
              <a:off x="703966" y="2397122"/>
              <a:ext cx="1664247" cy="6924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fr-FR" sz="1800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Microscope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fr-FR" sz="1800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Observation microscopique</a:t>
              </a:r>
              <a:endParaRPr/>
            </a:p>
          </p:txBody>
        </p:sp>
        <p:sp>
          <p:nvSpPr>
            <p:cNvPr id="1399" name="Google Shape;1399;p70"/>
            <p:cNvSpPr txBox="1"/>
            <p:nvPr/>
          </p:nvSpPr>
          <p:spPr>
            <a:xfrm>
              <a:off x="6499914" y="1725165"/>
              <a:ext cx="1599592" cy="6232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-287857" lvl="0" marL="287857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Installer</a:t>
              </a:r>
              <a:endParaRPr b="1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7857" lvl="0" marL="287857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Réaliser</a:t>
              </a:r>
              <a:endParaRPr/>
            </a:p>
            <a:p>
              <a:pPr indent="-287857" lvl="0" marL="287857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Vérifier</a:t>
              </a:r>
              <a:endParaRPr b="1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70"/>
            <p:cNvSpPr txBox="1"/>
            <p:nvPr/>
          </p:nvSpPr>
          <p:spPr>
            <a:xfrm>
              <a:off x="6464508" y="2597226"/>
              <a:ext cx="1924708" cy="276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-FR" sz="1800" u="none" cap="none" strike="noStrike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Vocabulaire scientifique</a:t>
              </a:r>
              <a:endParaRPr/>
            </a:p>
          </p:txBody>
        </p:sp>
        <p:sp>
          <p:nvSpPr>
            <p:cNvPr id="1401" name="Google Shape;1401;p70"/>
            <p:cNvSpPr txBox="1"/>
            <p:nvPr/>
          </p:nvSpPr>
          <p:spPr>
            <a:xfrm>
              <a:off x="6539509" y="2892853"/>
              <a:ext cx="1859176" cy="6232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-287857" lvl="0" marL="287857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fr-FR" sz="1600" u="none" cap="none" strike="noStrike">
                  <a:solidFill>
                    <a:srgbClr val="000000"/>
                  </a:solidFill>
                  <a:latin typeface="Play"/>
                  <a:ea typeface="Play"/>
                  <a:cs typeface="Play"/>
                  <a:sym typeface="Play"/>
                </a:rPr>
                <a:t> Microscope</a:t>
              </a:r>
              <a:endParaRPr/>
            </a:p>
            <a:p>
              <a:pPr indent="-287857" lvl="0" marL="287857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fr-FR" sz="1600" u="none" cap="none" strike="noStrike">
                  <a:solidFill>
                    <a:srgbClr val="000000"/>
                  </a:solidFill>
                  <a:latin typeface="Play"/>
                  <a:ea typeface="Play"/>
                  <a:cs typeface="Play"/>
                  <a:sym typeface="Play"/>
                </a:rPr>
                <a:t>Grossissement</a:t>
              </a:r>
              <a:endParaRPr/>
            </a:p>
            <a:p>
              <a:pPr indent="-287857" lvl="0" marL="287857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fr-FR" sz="1600" u="none" cap="none" strike="noStrike">
                  <a:solidFill>
                    <a:srgbClr val="000000"/>
                  </a:solidFill>
                  <a:latin typeface="Play"/>
                  <a:ea typeface="Play"/>
                  <a:cs typeface="Play"/>
                  <a:sym typeface="Play"/>
                </a:rPr>
                <a:t>Mise au point</a:t>
              </a:r>
              <a:endParaRPr/>
            </a:p>
          </p:txBody>
        </p:sp>
        <p:sp>
          <p:nvSpPr>
            <p:cNvPr id="1402" name="Google Shape;1402;p70"/>
            <p:cNvSpPr txBox="1"/>
            <p:nvPr/>
          </p:nvSpPr>
          <p:spPr>
            <a:xfrm>
              <a:off x="579222" y="4014143"/>
              <a:ext cx="5687229" cy="2423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endParaRPr b="1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03" name="Google Shape;1403;p70"/>
            <p:cNvCxnSpPr/>
            <p:nvPr/>
          </p:nvCxnSpPr>
          <p:spPr>
            <a:xfrm flipH="1">
              <a:off x="3420649" y="3221988"/>
              <a:ext cx="972000" cy="773100"/>
            </a:xfrm>
            <a:prstGeom prst="bentConnector3">
              <a:avLst>
                <a:gd fmla="val -54773" name="adj1"/>
              </a:avLst>
            </a:prstGeom>
            <a:noFill/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04" name="Google Shape;1404;p70"/>
            <p:cNvSpPr/>
            <p:nvPr/>
          </p:nvSpPr>
          <p:spPr>
            <a:xfrm>
              <a:off x="6459925" y="3674775"/>
              <a:ext cx="2027023" cy="822761"/>
            </a:xfrm>
            <a:prstGeom prst="rect">
              <a:avLst/>
            </a:prstGeom>
            <a:solidFill>
              <a:srgbClr val="D9E5F8">
                <a:alpha val="29411"/>
              </a:srgbClr>
            </a:solidFill>
            <a:ln cap="flat" cmpd="sng" w="19025">
              <a:solidFill>
                <a:srgbClr val="C0E4F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675" lIns="91425" spcFirstLastPara="1" rIns="91425" wrap="square" tIns="456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70"/>
            <p:cNvSpPr txBox="1"/>
            <p:nvPr/>
          </p:nvSpPr>
          <p:spPr>
            <a:xfrm>
              <a:off x="6513427" y="3712675"/>
              <a:ext cx="1714500" cy="276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-FR" sz="1800" u="none" cap="none" strike="noStrike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Mots pour décrire</a:t>
              </a:r>
              <a:endParaRPr/>
            </a:p>
          </p:txBody>
        </p:sp>
        <p:sp>
          <p:nvSpPr>
            <p:cNvPr id="1406" name="Google Shape;1406;p70"/>
            <p:cNvSpPr txBox="1"/>
            <p:nvPr/>
          </p:nvSpPr>
          <p:spPr>
            <a:xfrm>
              <a:off x="6627772" y="4005047"/>
              <a:ext cx="2165897" cy="2538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07" name="Google Shape;1407;p70"/>
            <p:cNvCxnSpPr/>
            <p:nvPr/>
          </p:nvCxnSpPr>
          <p:spPr>
            <a:xfrm flipH="1" rot="-5400000">
              <a:off x="5275167" y="2967003"/>
              <a:ext cx="1407300" cy="960000"/>
            </a:xfrm>
            <a:prstGeom prst="bentConnector2">
              <a:avLst/>
            </a:prstGeom>
            <a:noFill/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08" name="Google Shape;1408;p70"/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rgbClr val="DCE6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 CARTE LEXICALE</a:t>
              </a:r>
              <a:endParaRPr b="1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09" name="Google Shape;1409;p70"/>
            <p:cNvCxnSpPr/>
            <p:nvPr/>
          </p:nvCxnSpPr>
          <p:spPr>
            <a:xfrm rot="-5400000">
              <a:off x="5779183" y="2112856"/>
              <a:ext cx="812104" cy="410631"/>
            </a:xfrm>
            <a:prstGeom prst="bentConnector3">
              <a:avLst>
                <a:gd fmla="val 146956" name="adj1"/>
              </a:avLst>
            </a:prstGeom>
            <a:noFill/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4" name="Google Shape;1414;p71"/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1415" name="Google Shape;1415;p7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905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7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17" name="Google Shape;1417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6959" y="1644450"/>
            <a:ext cx="3694561" cy="3694561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71"/>
          <p:cNvSpPr txBox="1"/>
          <p:nvPr/>
        </p:nvSpPr>
        <p:spPr>
          <a:xfrm>
            <a:off x="5377079" y="1941876"/>
            <a:ext cx="428508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fr-FR" sz="20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C’est la fin de notre séance. N’oubliez pas de réviser votre leçon.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10 min</a:t>
            </a:r>
            <a:endParaRPr/>
          </a:p>
        </p:txBody>
      </p:sp>
      <p:sp>
        <p:nvSpPr>
          <p:cNvPr id="552" name="Google Shape;552;p8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10 min</a:t>
            </a:r>
            <a:endParaRPr/>
          </a:p>
        </p:txBody>
      </p:sp>
      <p:sp>
        <p:nvSpPr>
          <p:cNvPr id="553" name="Google Shape;553;p8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05 min</a:t>
            </a:r>
            <a:endParaRPr/>
          </a:p>
        </p:txBody>
      </p:sp>
      <p:sp>
        <p:nvSpPr>
          <p:cNvPr id="554" name="Google Shape;554;p8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10 min</a:t>
            </a:r>
            <a:endParaRPr/>
          </a:p>
        </p:txBody>
      </p:sp>
      <p:sp>
        <p:nvSpPr>
          <p:cNvPr id="555" name="Google Shape;555;p8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15 min</a:t>
            </a:r>
            <a:endParaRPr/>
          </a:p>
        </p:txBody>
      </p:sp>
      <p:sp>
        <p:nvSpPr>
          <p:cNvPr id="556" name="Google Shape;556;p8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05 min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2025-11-03T10:55:47Z</dcterms:created>
  <dc:creator>Mehdi Alaoui</dc:creator>
</cp:coreProperties>
</file>