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56"/>
  </p:notesMasterIdLst>
  <p:handoutMasterIdLst>
    <p:handoutMasterId r:id="rId57"/>
  </p:handoutMasterIdLst>
  <p:sldIdLst>
    <p:sldId id="2147483585" r:id="rId4"/>
    <p:sldId id="2147483485" r:id="rId5"/>
    <p:sldId id="2147483396" r:id="rId6"/>
    <p:sldId id="2147483552" r:id="rId7"/>
    <p:sldId id="2147483397" r:id="rId8"/>
    <p:sldId id="2134806567" r:id="rId9"/>
    <p:sldId id="2147483640" r:id="rId10"/>
    <p:sldId id="2147483587" r:id="rId11"/>
    <p:sldId id="2147483604" r:id="rId12"/>
    <p:sldId id="2147483605" r:id="rId13"/>
    <p:sldId id="2134805874" r:id="rId14"/>
    <p:sldId id="2147483588" r:id="rId15"/>
    <p:sldId id="2147483554" r:id="rId16"/>
    <p:sldId id="2147483555" r:id="rId17"/>
    <p:sldId id="2147483641" r:id="rId18"/>
    <p:sldId id="2134805878" r:id="rId19"/>
    <p:sldId id="2134806573" r:id="rId20"/>
    <p:sldId id="2147483592" r:id="rId21"/>
    <p:sldId id="2147483642" r:id="rId22"/>
    <p:sldId id="2147483591" r:id="rId23"/>
    <p:sldId id="2147483594" r:id="rId24"/>
    <p:sldId id="2147483609" r:id="rId25"/>
    <p:sldId id="2147483643" r:id="rId26"/>
    <p:sldId id="2147483589" r:id="rId27"/>
    <p:sldId id="2147483568" r:id="rId28"/>
    <p:sldId id="2147483614" r:id="rId29"/>
    <p:sldId id="2147483615" r:id="rId30"/>
    <p:sldId id="2134806108" r:id="rId31"/>
    <p:sldId id="2134806575" r:id="rId32"/>
    <p:sldId id="2147483569" r:id="rId33"/>
    <p:sldId id="2147483570" r:id="rId34"/>
    <p:sldId id="2134806577" r:id="rId35"/>
    <p:sldId id="2134806551" r:id="rId36"/>
    <p:sldId id="2147483579" r:id="rId37"/>
    <p:sldId id="2147483600" r:id="rId38"/>
    <p:sldId id="2147483599" r:id="rId39"/>
    <p:sldId id="2147483601" r:id="rId40"/>
    <p:sldId id="2147483602" r:id="rId41"/>
    <p:sldId id="2147483603" r:id="rId42"/>
    <p:sldId id="2134806579" r:id="rId43"/>
    <p:sldId id="2134806088" r:id="rId44"/>
    <p:sldId id="2147483582" r:id="rId45"/>
    <p:sldId id="2134806580" r:id="rId46"/>
    <p:sldId id="2134806581" r:id="rId47"/>
    <p:sldId id="2147483597" r:id="rId48"/>
    <p:sldId id="2147483598" r:id="rId49"/>
    <p:sldId id="2147483596" r:id="rId50"/>
    <p:sldId id="2134806582" r:id="rId51"/>
    <p:sldId id="2134806536" r:id="rId52"/>
    <p:sldId id="2147483617" r:id="rId53"/>
    <p:sldId id="2147483447" r:id="rId54"/>
    <p:sldId id="2134806584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396"/>
            <p14:sldId id="2147483552"/>
            <p14:sldId id="2147483397"/>
          </p14:sldIdLst>
        </p14:section>
        <p14:section name="Ouverture" id="{79315A69-A635-48A2-B9BA-98FE67B817D4}">
          <p14:sldIdLst>
            <p14:sldId id="2134806567"/>
            <p14:sldId id="2147483640"/>
            <p14:sldId id="2147483587"/>
            <p14:sldId id="2147483604"/>
            <p14:sldId id="2147483605"/>
            <p14:sldId id="2134805874"/>
            <p14:sldId id="2147483588"/>
            <p14:sldId id="2147483554"/>
            <p14:sldId id="2147483555"/>
            <p14:sldId id="2147483641"/>
            <p14:sldId id="2134805878"/>
          </p14:sldIdLst>
        </p14:section>
        <p14:section name="Modelage" id="{A2A5D278-252D-471E-A046-E0EEBB7C2D2B}">
          <p14:sldIdLst>
            <p14:sldId id="2134806573"/>
            <p14:sldId id="2147483592"/>
            <p14:sldId id="2147483642"/>
            <p14:sldId id="2147483591"/>
            <p14:sldId id="2147483594"/>
            <p14:sldId id="2147483609"/>
            <p14:sldId id="2147483643"/>
            <p14:sldId id="2147483589"/>
          </p14:sldIdLst>
        </p14:section>
        <p14:section name="Pratique guidée collective" id="{22D92770-EE3A-4FC2-857A-DF2A0B803C03}">
          <p14:sldIdLst>
            <p14:sldId id="2147483568"/>
            <p14:sldId id="2147483614"/>
            <p14:sldId id="2147483615"/>
            <p14:sldId id="2134806108"/>
            <p14:sldId id="2134806575"/>
            <p14:sldId id="2147483569"/>
            <p14:sldId id="2147483570"/>
          </p14:sldIdLst>
        </p14:section>
        <p14:section name="Pratique en binôme" id="{FBF6C3DA-BDD6-43C8-8043-82F3BE3C64FD}">
          <p14:sldIdLst>
            <p14:sldId id="2134806577"/>
            <p14:sldId id="2134806551"/>
            <p14:sldId id="2147483579"/>
            <p14:sldId id="2147483600"/>
            <p14:sldId id="2147483599"/>
            <p14:sldId id="2147483601"/>
            <p14:sldId id="2147483602"/>
            <p14:sldId id="2147483603"/>
          </p14:sldIdLst>
        </p14:section>
        <p14:section name="Pratique autonome" id="{40CD8AAE-F9F0-47C4-A7F7-0976D79B8EC9}">
          <p14:sldIdLst>
            <p14:sldId id="2134806579"/>
            <p14:sldId id="2134806088"/>
            <p14:sldId id="2147483582"/>
            <p14:sldId id="2134806580"/>
            <p14:sldId id="2134806581"/>
            <p14:sldId id="2147483597"/>
            <p14:sldId id="2147483598"/>
            <p14:sldId id="2147483596"/>
          </p14:sldIdLst>
        </p14:section>
        <p14:section name="Clôture" id="{8EB5D3A0-81F1-4DE6-BEB2-58DE24DBB138}">
          <p14:sldIdLst>
            <p14:sldId id="2134806582"/>
            <p14:sldId id="2134806536"/>
            <p14:sldId id="2147483617"/>
            <p14:sldId id="2147483447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5E4D"/>
    <a:srgbClr val="A11145"/>
    <a:srgbClr val="FDF2E2"/>
    <a:srgbClr val="BF4598"/>
    <a:srgbClr val="00663F"/>
    <a:srgbClr val="F3DFED"/>
    <a:srgbClr val="2CB551"/>
    <a:srgbClr val="F2F7D9"/>
    <a:srgbClr val="0273B4"/>
    <a:srgbClr val="D3DF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04" autoAdjust="0"/>
    <p:restoredTop sz="94690" autoAdjust="0"/>
  </p:normalViewPr>
  <p:slideViewPr>
    <p:cSldViewPr snapToGrid="0">
      <p:cViewPr varScale="1">
        <p:scale>
          <a:sx n="78" d="100"/>
          <a:sy n="78" d="100"/>
        </p:scale>
        <p:origin x="86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0DADEB-F4DB-91A8-0FE9-07A6DB5F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1ADF05F-B58D-DA65-AA83-51F0D1462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BB46C34-C402-58E9-44A0-5516BA67A5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A632772-99AF-A45A-331E-E4A69F3606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397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C904DB4-4943-E4D7-5C6D-0E87FF8D7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F68B3B30-CA75-6C23-3D0F-FD9E874B6B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F1BB8081-5D07-6DE0-A8B4-799454BBFE05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6FA6E0AE-D0CE-FEB4-B483-FC0F39E3932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19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39895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4A7B312-C7F3-6B36-E410-386454DAE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8AFECC03-8162-A9B8-FB6A-2FD62119E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8B34037B-55DB-EB7B-2A8E-DA66518695D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6D0B32D1-7499-1BAA-7135-E6E8C91506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20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18827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F8AC288-FD7D-1E84-0FC6-02DDDC135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207ADAF5-D593-DCB7-B1E8-471518C2C2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9EA3DBF-C200-E8BD-4C6B-305B4581C6B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EFC54747-EA45-0DDD-0CB7-EFA8286F67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21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1733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24C15A9-2153-C21D-AFF8-EF6DFEEAC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20B893E1-380A-85DE-2DE3-A30E1BE25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E11016B5-1FA6-DDFC-6954-7C0FD3A3A24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04151CD3-C33D-0E27-1E7E-CF584BD6E1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22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4771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C97631B-2F60-1B6A-500F-1D02FBFD68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0B275385-517C-8BE7-EC5F-9BACFFCFE0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20638A62-51E6-4491-42A7-DD2EAEC2B27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F45F71F0-D0A9-E051-579A-65A3EC6D08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23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97399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D077C70-2C69-7A4A-8F4B-ED18BF094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D14AB44A-41A7-6320-965C-C1EEEA54C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629C2418-A973-AD22-73AF-4E7325528E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6A91C65C-9924-D155-8588-B917F6A738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24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2805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F1AFB17-7B9D-240F-3063-004F1B561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8381BA97-0C14-C9D8-1473-841E7C59D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8BDBF3C1-F62E-35AE-A35F-2A345D714BC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3C2D100-21ED-C9FF-89FD-12B96A4E2A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50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4710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4E8E588C-119A-E68E-6DCF-706A5C64B402}"/>
              </a:ext>
            </a:extLst>
          </p:cNvPr>
          <p:cNvSpPr/>
          <p:nvPr userDrawn="1"/>
        </p:nvSpPr>
        <p:spPr>
          <a:xfrm>
            <a:off x="68213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0709DB1-6F6C-5D25-B149-1A8A3916B7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955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</p:sldLayoutIdLst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3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7.wdp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7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png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265" y="1380988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ED73E3AD-03DE-8CE1-1CA0-83168801D4F1}"/>
              </a:ext>
            </a:extLst>
          </p:cNvPr>
          <p:cNvGrpSpPr/>
          <p:nvPr/>
        </p:nvGrpSpPr>
        <p:grpSpPr>
          <a:xfrm>
            <a:off x="431496" y="5128614"/>
            <a:ext cx="7303102" cy="699796"/>
            <a:chOff x="431496" y="5234467"/>
            <a:chExt cx="7303102" cy="699796"/>
          </a:xfrm>
        </p:grpSpPr>
        <p:sp>
          <p:nvSpPr>
            <p:cNvPr id="15" name="Google Shape;224;p26">
              <a:extLst>
                <a:ext uri="{FF2B5EF4-FFF2-40B4-BE49-F238E27FC236}">
                  <a16:creationId xmlns:a16="http://schemas.microsoft.com/office/drawing/2014/main" id="{86DD21F5-BA17-C942-DBD8-0679EC71BCC6}"/>
                </a:ext>
              </a:extLst>
            </p:cNvPr>
            <p:cNvSpPr/>
            <p:nvPr/>
          </p:nvSpPr>
          <p:spPr>
            <a:xfrm>
              <a:off x="431496" y="5234467"/>
              <a:ext cx="7303102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4   </a:t>
              </a:r>
            </a:p>
          </p:txBody>
        </p:sp>
        <p:sp>
          <p:nvSpPr>
            <p:cNvPr id="16" name="Google Shape;741;p98">
              <a:extLst>
                <a:ext uri="{FF2B5EF4-FFF2-40B4-BE49-F238E27FC236}">
                  <a16:creationId xmlns:a16="http://schemas.microsoft.com/office/drawing/2014/main" id="{DB8EF950-8555-103A-1C1F-255657195729}"/>
                </a:ext>
              </a:extLst>
            </p:cNvPr>
            <p:cNvSpPr txBox="1"/>
            <p:nvPr/>
          </p:nvSpPr>
          <p:spPr>
            <a:xfrm>
              <a:off x="2276202" y="5318710"/>
              <a:ext cx="5273127" cy="61555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dirty="0">
                  <a:solidFill>
                    <a:srgbClr val="FFFFFF"/>
                  </a:solidFill>
                  <a:latin typeface="Calibri-Bold"/>
                </a:rPr>
                <a:t>Décrire le processus de base de la respiration cellulaire</a:t>
              </a:r>
              <a:r>
                <a:rPr lang="fr-FR" sz="2000" b="1" kern="0" noProof="0" dirty="0">
                  <a:solidFill>
                    <a:srgbClr val="FFFFFF"/>
                  </a:solidFill>
                  <a:latin typeface="Calibri-Bold"/>
                </a:rPr>
                <a:t> </a:t>
              </a:r>
            </a:p>
          </p:txBody>
        </p:sp>
        <p:sp>
          <p:nvSpPr>
            <p:cNvPr id="17" name="Google Shape;742;p98">
              <a:extLst>
                <a:ext uri="{FF2B5EF4-FFF2-40B4-BE49-F238E27FC236}">
                  <a16:creationId xmlns:a16="http://schemas.microsoft.com/office/drawing/2014/main" id="{BBC392B9-119F-6CA5-198A-BEFDD0DBE2C9}"/>
                </a:ext>
              </a:extLst>
            </p:cNvPr>
            <p:cNvSpPr/>
            <p:nvPr/>
          </p:nvSpPr>
          <p:spPr>
            <a:xfrm>
              <a:off x="2148396" y="5346142"/>
              <a:ext cx="65604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7894126" y="2400385"/>
            <a:ext cx="3981967" cy="3298233"/>
            <a:chOff x="7563203" y="1877401"/>
            <a:chExt cx="3981967" cy="329823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323574" y="1877401"/>
              <a:ext cx="2221596" cy="1780067"/>
              <a:chOff x="9793054" y="2405608"/>
              <a:chExt cx="2221596" cy="1780067"/>
            </a:xfrm>
          </p:grpSpPr>
          <p:pic>
            <p:nvPicPr>
              <p:cNvPr id="42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793054" y="2405608"/>
                <a:ext cx="2221596" cy="178006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43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144008" y="2499996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/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3203" y="2576802"/>
              <a:ext cx="3853877" cy="2598832"/>
            </a:xfrm>
            <a:prstGeom prst="rect">
              <a:avLst/>
            </a:prstGeom>
          </p:spPr>
        </p:pic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918CEFB9-9593-4FB0-7C35-38CE36C16AE3}"/>
              </a:ext>
            </a:extLst>
          </p:cNvPr>
          <p:cNvGrpSpPr/>
          <p:nvPr/>
        </p:nvGrpSpPr>
        <p:grpSpPr>
          <a:xfrm>
            <a:off x="422299" y="4050804"/>
            <a:ext cx="7312299" cy="696796"/>
            <a:chOff x="422299" y="3556347"/>
            <a:chExt cx="7312299" cy="696796"/>
          </a:xfrm>
        </p:grpSpPr>
        <p:sp>
          <p:nvSpPr>
            <p:cNvPr id="3" name="Google Shape;223;p26">
              <a:extLst>
                <a:ext uri="{FF2B5EF4-FFF2-40B4-BE49-F238E27FC236}">
                  <a16:creationId xmlns:a16="http://schemas.microsoft.com/office/drawing/2014/main" id="{972E419F-2C18-BE8C-4310-45ADAC8CAC3E}"/>
                </a:ext>
              </a:extLst>
            </p:cNvPr>
            <p:cNvSpPr/>
            <p:nvPr/>
          </p:nvSpPr>
          <p:spPr>
            <a:xfrm>
              <a:off x="422299" y="3556347"/>
              <a:ext cx="731229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2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10" name="Google Shape;735;p98">
              <a:extLst>
                <a:ext uri="{FF2B5EF4-FFF2-40B4-BE49-F238E27FC236}">
                  <a16:creationId xmlns:a16="http://schemas.microsoft.com/office/drawing/2014/main" id="{FFDC4BB0-E3F0-3F96-405D-B7E5701318F8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59285205-61C4-3AE6-4E17-E5468B092AAD}"/>
                </a:ext>
              </a:extLst>
            </p:cNvPr>
            <p:cNvSpPr txBox="1"/>
            <p:nvPr/>
          </p:nvSpPr>
          <p:spPr>
            <a:xfrm>
              <a:off x="2221149" y="3680037"/>
              <a:ext cx="538323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noProof="0" dirty="0">
                  <a:solidFill>
                    <a:srgbClr val="FFFFFF"/>
                  </a:solidFill>
                  <a:effectLst/>
                  <a:latin typeface="Calibri-Bold"/>
                </a:rPr>
                <a:t>Cycles et flux de l’énergie dans l’écosystème</a:t>
              </a:r>
              <a:r>
                <a:rPr lang="fr-FR" sz="2000" noProof="0" dirty="0"/>
                <a:t> 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56067" y="2320314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1</a:t>
            </a:r>
          </a:p>
        </p:txBody>
      </p: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5BED-01D8-0B8A-0A22-83F944E43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FA1BCB3-912D-8C33-256F-F0A36B5141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304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B50FB1E5-3184-209B-9E29-F4B87759EAF9}"/>
              </a:ext>
            </a:extLst>
          </p:cNvPr>
          <p:cNvGrpSpPr/>
          <p:nvPr/>
        </p:nvGrpSpPr>
        <p:grpSpPr>
          <a:xfrm>
            <a:off x="731663" y="2112275"/>
            <a:ext cx="10265100" cy="828000"/>
            <a:chOff x="963450" y="2259806"/>
            <a:chExt cx="10265100" cy="8280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7" name="Google Shape;288;p29">
              <a:extLst>
                <a:ext uri="{FF2B5EF4-FFF2-40B4-BE49-F238E27FC236}">
                  <a16:creationId xmlns:a16="http://schemas.microsoft.com/office/drawing/2014/main" id="{31A683D1-1F3A-63C5-04F6-F4F49B649634}"/>
                </a:ext>
              </a:extLst>
            </p:cNvPr>
            <p:cNvSpPr/>
            <p:nvPr/>
          </p:nvSpPr>
          <p:spPr>
            <a:xfrm>
              <a:off x="2428129" y="2259806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endParaRPr lang="fr-FR" b="1" kern="0" dirty="0">
                <a:solidFill>
                  <a:schemeClr val="bg1"/>
                </a:solidFill>
                <a:ea typeface="Calibri"/>
                <a:cs typeface="Calibri"/>
              </a:endParaRPr>
            </a:p>
          </p:txBody>
        </p:sp>
        <p:sp>
          <p:nvSpPr>
            <p:cNvPr id="18" name="Google Shape;289;p29">
              <a:extLst>
                <a:ext uri="{FF2B5EF4-FFF2-40B4-BE49-F238E27FC236}">
                  <a16:creationId xmlns:a16="http://schemas.microsoft.com/office/drawing/2014/main" id="{62E553FE-BA54-F0CE-AB1E-ADA3C2CDABD0}"/>
                </a:ext>
              </a:extLst>
            </p:cNvPr>
            <p:cNvSpPr/>
            <p:nvPr/>
          </p:nvSpPr>
          <p:spPr>
            <a:xfrm>
              <a:off x="963450" y="2259806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r>
                <a:rPr lang="fr-FR" b="1" kern="0" dirty="0">
                  <a:solidFill>
                    <a:schemeClr val="bg1"/>
                  </a:solidFill>
                  <a:ea typeface="Calibri"/>
                  <a:cs typeface="Calibri"/>
                </a:rPr>
                <a:t>Tâche 3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9FA61C4D-361C-79C8-306E-1E4E23338A67}"/>
              </a:ext>
            </a:extLst>
          </p:cNvPr>
          <p:cNvGrpSpPr/>
          <p:nvPr/>
        </p:nvGrpSpPr>
        <p:grpSpPr>
          <a:xfrm>
            <a:off x="762415" y="4148168"/>
            <a:ext cx="10265100" cy="828000"/>
            <a:chOff x="963450" y="3092649"/>
            <a:chExt cx="10265100" cy="8280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1" name="Google Shape;292;p29">
              <a:extLst>
                <a:ext uri="{FF2B5EF4-FFF2-40B4-BE49-F238E27FC236}">
                  <a16:creationId xmlns:a16="http://schemas.microsoft.com/office/drawing/2014/main" id="{10C2D34D-FB8B-A95D-F232-29CF7C58B625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>
                <a:defRPr/>
              </a:pPr>
              <a:endParaRPr lang="fr-FR" b="1" noProof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" name="Google Shape;293;p29">
              <a:extLst>
                <a:ext uri="{FF2B5EF4-FFF2-40B4-BE49-F238E27FC236}">
                  <a16:creationId xmlns:a16="http://schemas.microsoft.com/office/drawing/2014/main" id="{EAC398AE-0F64-B30B-B910-B04156DD3482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lvl="0"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noProof="0" dirty="0">
                  <a:solidFill>
                    <a:schemeClr val="bg1"/>
                  </a:solidFill>
                  <a:ea typeface="Calibri"/>
                  <a:cs typeface="Calibri"/>
                </a:rPr>
                <a:t>Tâche</a:t>
              </a:r>
              <a:r>
                <a:rPr lang="fr-FR" b="1" i="0" u="none" strike="noStrike" kern="0" cap="none" spc="0" baseline="0" noProof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 5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DA799033-29F0-02FD-AD5E-B49541A29363}"/>
              </a:ext>
            </a:extLst>
          </p:cNvPr>
          <p:cNvGrpSpPr/>
          <p:nvPr/>
        </p:nvGrpSpPr>
        <p:grpSpPr>
          <a:xfrm>
            <a:off x="762415" y="3125179"/>
            <a:ext cx="10265100" cy="828000"/>
            <a:chOff x="963450" y="1311520"/>
            <a:chExt cx="10265100" cy="828000"/>
          </a:xfrm>
        </p:grpSpPr>
        <p:sp>
          <p:nvSpPr>
            <p:cNvPr id="11" name="Google Shape;286;p29">
              <a:extLst>
                <a:ext uri="{FF2B5EF4-FFF2-40B4-BE49-F238E27FC236}">
                  <a16:creationId xmlns:a16="http://schemas.microsoft.com/office/drawing/2014/main" id="{FFE2AFA5-7DEF-38D8-BDD1-76AEF8185550}"/>
                </a:ext>
              </a:extLst>
            </p:cNvPr>
            <p:cNvSpPr/>
            <p:nvPr/>
          </p:nvSpPr>
          <p:spPr>
            <a:xfrm>
              <a:off x="2428129" y="1311520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endParaRPr lang="fr-FR" b="1" kern="0" dirty="0">
                <a:solidFill>
                  <a:srgbClr val="000000"/>
                </a:solidFill>
                <a:ea typeface="Calibri"/>
                <a:cs typeface="Calibri"/>
              </a:endParaRPr>
            </a:p>
          </p:txBody>
        </p:sp>
        <p:sp>
          <p:nvSpPr>
            <p:cNvPr id="13" name="Google Shape;287;p29">
              <a:extLst>
                <a:ext uri="{FF2B5EF4-FFF2-40B4-BE49-F238E27FC236}">
                  <a16:creationId xmlns:a16="http://schemas.microsoft.com/office/drawing/2014/main" id="{56CD9EBF-2323-60FE-7D1D-9992D468BC8B}"/>
                </a:ext>
              </a:extLst>
            </p:cNvPr>
            <p:cNvSpPr/>
            <p:nvPr/>
          </p:nvSpPr>
          <p:spPr>
            <a:xfrm>
              <a:off x="963450" y="1311520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/>
              <a:r>
                <a:rPr lang="fr-FR" b="1" kern="0" dirty="0">
                  <a:solidFill>
                    <a:srgbClr val="000000"/>
                  </a:solidFill>
                  <a:ea typeface="Calibri"/>
                  <a:cs typeface="Calibri"/>
                </a:rPr>
                <a:t>Tâche 4</a:t>
              </a:r>
            </a:p>
          </p:txBody>
        </p:sp>
      </p:grpSp>
      <p:sp>
        <p:nvSpPr>
          <p:cNvPr id="23" name="Rectangle: Rounded Corners 11">
            <a:extLst>
              <a:ext uri="{FF2B5EF4-FFF2-40B4-BE49-F238E27FC236}">
                <a16:creationId xmlns:a16="http://schemas.microsoft.com/office/drawing/2014/main" id="{099B9CC5-16E5-CB9D-53DD-A5AAB22E13F1}"/>
              </a:ext>
            </a:extLst>
          </p:cNvPr>
          <p:cNvSpPr/>
          <p:nvPr/>
        </p:nvSpPr>
        <p:spPr>
          <a:xfrm>
            <a:off x="692446" y="3061501"/>
            <a:ext cx="10440000" cy="972000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D926A3-1486-0A55-A4A1-3E781FBF5608}"/>
              </a:ext>
            </a:extLst>
          </p:cNvPr>
          <p:cNvSpPr txBox="1"/>
          <p:nvPr/>
        </p:nvSpPr>
        <p:spPr>
          <a:xfrm>
            <a:off x="2322461" y="3339124"/>
            <a:ext cx="86743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2000" b="1" kern="0">
                <a:solidFill>
                  <a:srgbClr val="000000"/>
                </a:solidFill>
              </a:defRPr>
            </a:lvl1pPr>
          </a:lstStyle>
          <a:p>
            <a:r>
              <a:rPr lang="fr-FR" dirty="0"/>
              <a:t>Décrire le processus de base de la respiration cellulaire.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D954DD-2E88-A16D-BC8E-92691847F203}"/>
              </a:ext>
            </a:extLst>
          </p:cNvPr>
          <p:cNvSpPr txBox="1"/>
          <p:nvPr/>
        </p:nvSpPr>
        <p:spPr>
          <a:xfrm>
            <a:off x="2322460" y="2281617"/>
            <a:ext cx="82122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kern="0" noProof="0" dirty="0">
                <a:solidFill>
                  <a:schemeClr val="bg1"/>
                </a:solidFill>
              </a:rPr>
              <a:t>Décrire le processus de base de la photosynthèse.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77D681-84B2-B1C7-78F6-B0F090CB4B7A}"/>
              </a:ext>
            </a:extLst>
          </p:cNvPr>
          <p:cNvSpPr txBox="1"/>
          <p:nvPr/>
        </p:nvSpPr>
        <p:spPr>
          <a:xfrm>
            <a:off x="2322460" y="4377502"/>
            <a:ext cx="76221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kern="0" noProof="0" dirty="0">
                <a:solidFill>
                  <a:schemeClr val="bg1"/>
                </a:solidFill>
              </a:rPr>
              <a:t>Réaliser un schéma de synthèse du cycle de la matière.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2B74C8-9D28-74BF-CAE4-56A2B0CAB33B}"/>
              </a:ext>
            </a:extLst>
          </p:cNvPr>
          <p:cNvSpPr/>
          <p:nvPr/>
        </p:nvSpPr>
        <p:spPr>
          <a:xfrm>
            <a:off x="715062" y="1261034"/>
            <a:ext cx="10439999" cy="577132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1: Échange de la matière et de l’énergie entre le vivant et son environnement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43590D-6BF0-1F8E-33BC-E74FE1FD16CB}"/>
              </a:ext>
            </a:extLst>
          </p:cNvPr>
          <p:cNvSpPr/>
          <p:nvPr/>
        </p:nvSpPr>
        <p:spPr>
          <a:xfrm>
            <a:off x="692447" y="5035746"/>
            <a:ext cx="10439999" cy="577132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2: Transfert de la matière et flux de l’énergie dans l’écosystème</a:t>
            </a:r>
          </a:p>
        </p:txBody>
      </p:sp>
      <p:sp>
        <p:nvSpPr>
          <p:cNvPr id="8" name="Google Shape;285;p29">
            <a:extLst>
              <a:ext uri="{FF2B5EF4-FFF2-40B4-BE49-F238E27FC236}">
                <a16:creationId xmlns:a16="http://schemas.microsoft.com/office/drawing/2014/main" id="{93E58BA9-3364-706B-F53E-8065A6181845}"/>
              </a:ext>
            </a:extLst>
          </p:cNvPr>
          <p:cNvSpPr/>
          <p:nvPr/>
        </p:nvSpPr>
        <p:spPr>
          <a:xfrm>
            <a:off x="948074" y="351425"/>
            <a:ext cx="10526171" cy="47383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Repérage dans le chapitre: Cycles et flux de l’énergie dans l’écosystème</a:t>
            </a:r>
          </a:p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1264934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32201" y="1087290"/>
            <a:ext cx="8127601" cy="50727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D69B9E5-8D8A-F52D-85F2-F93AB09FDDE8}"/>
              </a:ext>
            </a:extLst>
          </p:cNvPr>
          <p:cNvGrpSpPr/>
          <p:nvPr/>
        </p:nvGrpSpPr>
        <p:grpSpPr>
          <a:xfrm>
            <a:off x="2336945" y="1288057"/>
            <a:ext cx="7518111" cy="548005"/>
            <a:chOff x="1764463" y="1060636"/>
            <a:chExt cx="5638583" cy="411004"/>
          </a:xfrm>
        </p:grpSpPr>
        <p:sp>
          <p:nvSpPr>
            <p:cNvPr id="27" name="Google Shape;275;p28">
              <a:extLst>
                <a:ext uri="{FF2B5EF4-FFF2-40B4-BE49-F238E27FC236}">
                  <a16:creationId xmlns:a16="http://schemas.microsoft.com/office/drawing/2014/main" id="{67272330-1CE8-D6A8-B8CF-47B277D2BBD3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5FADE4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1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276;p28">
              <a:extLst>
                <a:ext uri="{FF2B5EF4-FFF2-40B4-BE49-F238E27FC236}">
                  <a16:creationId xmlns:a16="http://schemas.microsoft.com/office/drawing/2014/main" id="{97CB6729-6694-69AA-8803-AA1A6C36C246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5FADE4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277;p28">
              <a:extLst>
                <a:ext uri="{FF2B5EF4-FFF2-40B4-BE49-F238E27FC236}">
                  <a16:creationId xmlns:a16="http://schemas.microsoft.com/office/drawing/2014/main" id="{A6EF5B3E-01E0-E8C1-F060-3762D49504CE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278;p28">
              <a:extLst>
                <a:ext uri="{FF2B5EF4-FFF2-40B4-BE49-F238E27FC236}">
                  <a16:creationId xmlns:a16="http://schemas.microsoft.com/office/drawing/2014/main" id="{7CFD7C7E-5E76-A852-EADC-9007259FD2D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3" name="Google Shape;277;p28">
              <a:extLst>
                <a:ext uri="{FF2B5EF4-FFF2-40B4-BE49-F238E27FC236}">
                  <a16:creationId xmlns:a16="http://schemas.microsoft.com/office/drawing/2014/main" id="{A0E5C9DC-ED2F-4C21-AC72-B18B443D627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Ouverture de la séance (O)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336945" y="2114436"/>
            <a:ext cx="7518111" cy="548005"/>
            <a:chOff x="1764463" y="1060636"/>
            <a:chExt cx="5638583" cy="411004"/>
          </a:xfrm>
        </p:grpSpPr>
        <p:sp>
          <p:nvSpPr>
            <p:cNvPr id="46" name="Google Shape;275;p28">
              <a:extLst>
                <a:ext uri="{FF2B5EF4-FFF2-40B4-BE49-F238E27FC236}">
                  <a16:creationId xmlns:a16="http://schemas.microsoft.com/office/drawing/2014/main" id="{DE71CE43-6CD4-0ED5-4059-3B350EA71DB5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E55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2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Modelage (M)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336945" y="2940814"/>
            <a:ext cx="7518111" cy="548005"/>
            <a:chOff x="1764463" y="1060636"/>
            <a:chExt cx="5638583" cy="411004"/>
          </a:xfrm>
        </p:grpSpPr>
        <p:sp>
          <p:nvSpPr>
            <p:cNvPr id="58" name="Google Shape;275;p28">
              <a:extLst>
                <a:ext uri="{FF2B5EF4-FFF2-40B4-BE49-F238E27FC236}">
                  <a16:creationId xmlns:a16="http://schemas.microsoft.com/office/drawing/2014/main" id="{AEF9DE78-1568-DD8F-74BA-DCCCBE4A1E34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7030A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collective (PGC)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210AFBE-9FEE-A21F-61E3-4FA7217AE898}"/>
              </a:ext>
            </a:extLst>
          </p:cNvPr>
          <p:cNvGrpSpPr/>
          <p:nvPr/>
        </p:nvGrpSpPr>
        <p:grpSpPr>
          <a:xfrm>
            <a:off x="2336945" y="3767193"/>
            <a:ext cx="7518111" cy="548005"/>
            <a:chOff x="1764463" y="1060636"/>
            <a:chExt cx="5638583" cy="411004"/>
          </a:xfrm>
        </p:grpSpPr>
        <p:sp>
          <p:nvSpPr>
            <p:cNvPr id="64" name="Google Shape;275;p28">
              <a:extLst>
                <a:ext uri="{FF2B5EF4-FFF2-40B4-BE49-F238E27FC236}">
                  <a16:creationId xmlns:a16="http://schemas.microsoft.com/office/drawing/2014/main" id="{2ED11872-46E5-DF11-3992-8876A5B14D9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D9A78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276;p28">
              <a:extLst>
                <a:ext uri="{FF2B5EF4-FFF2-40B4-BE49-F238E27FC236}">
                  <a16:creationId xmlns:a16="http://schemas.microsoft.com/office/drawing/2014/main" id="{4733EE3E-D42D-2599-3CE2-BEB4207CC0E5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D9A78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6" name="Google Shape;277;p28">
              <a:extLst>
                <a:ext uri="{FF2B5EF4-FFF2-40B4-BE49-F238E27FC236}">
                  <a16:creationId xmlns:a16="http://schemas.microsoft.com/office/drawing/2014/main" id="{2EDAFA87-CB19-BB0B-6FCF-CFC203B7F7A7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278;p28">
              <a:extLst>
                <a:ext uri="{FF2B5EF4-FFF2-40B4-BE49-F238E27FC236}">
                  <a16:creationId xmlns:a16="http://schemas.microsoft.com/office/drawing/2014/main" id="{2A88B583-338E-926B-B128-9998B402411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8" name="Google Shape;277;p28">
              <a:extLst>
                <a:ext uri="{FF2B5EF4-FFF2-40B4-BE49-F238E27FC236}">
                  <a16:creationId xmlns:a16="http://schemas.microsoft.com/office/drawing/2014/main" id="{7B1465D0-8FF9-2654-C9D2-9DECC4F5596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en binôme (PGB)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336945" y="4593572"/>
            <a:ext cx="7518111" cy="548005"/>
            <a:chOff x="1764463" y="1060636"/>
            <a:chExt cx="5638583" cy="411004"/>
          </a:xfrm>
        </p:grpSpPr>
        <p:sp>
          <p:nvSpPr>
            <p:cNvPr id="70" name="Google Shape;275;p28">
              <a:extLst>
                <a:ext uri="{FF2B5EF4-FFF2-40B4-BE49-F238E27FC236}">
                  <a16:creationId xmlns:a16="http://schemas.microsoft.com/office/drawing/2014/main" id="{4E040C5C-C260-B80E-473E-4E1C2F3CD68F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5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autonome (PA)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ECC7735-AD18-81CA-9A7E-DD7D28A7DC38}"/>
              </a:ext>
            </a:extLst>
          </p:cNvPr>
          <p:cNvGrpSpPr/>
          <p:nvPr/>
        </p:nvGrpSpPr>
        <p:grpSpPr>
          <a:xfrm>
            <a:off x="2336945" y="5419952"/>
            <a:ext cx="7518111" cy="548005"/>
            <a:chOff x="1764463" y="1060636"/>
            <a:chExt cx="5638583" cy="411004"/>
          </a:xfrm>
        </p:grpSpPr>
        <p:sp>
          <p:nvSpPr>
            <p:cNvPr id="76" name="Google Shape;275;p28">
              <a:extLst>
                <a:ext uri="{FF2B5EF4-FFF2-40B4-BE49-F238E27FC236}">
                  <a16:creationId xmlns:a16="http://schemas.microsoft.com/office/drawing/2014/main" id="{358A3EA9-660D-91FA-AEFA-20486284456E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DC94DE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276;p28">
              <a:extLst>
                <a:ext uri="{FF2B5EF4-FFF2-40B4-BE49-F238E27FC236}">
                  <a16:creationId xmlns:a16="http://schemas.microsoft.com/office/drawing/2014/main" id="{E601F4B8-1BBB-0A4C-7B1B-1AEC1A817048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DC94DE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8" name="Google Shape;277;p28">
              <a:extLst>
                <a:ext uri="{FF2B5EF4-FFF2-40B4-BE49-F238E27FC236}">
                  <a16:creationId xmlns:a16="http://schemas.microsoft.com/office/drawing/2014/main" id="{B7CFAD42-8AB0-10A1-6911-3ABF8B2AC23F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278;p28">
              <a:extLst>
                <a:ext uri="{FF2B5EF4-FFF2-40B4-BE49-F238E27FC236}">
                  <a16:creationId xmlns:a16="http://schemas.microsoft.com/office/drawing/2014/main" id="{2640C850-4A34-FFE2-FF64-6523F66A922B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0" name="Google Shape;277;p28">
              <a:extLst>
                <a:ext uri="{FF2B5EF4-FFF2-40B4-BE49-F238E27FC236}">
                  <a16:creationId xmlns:a16="http://schemas.microsoft.com/office/drawing/2014/main" id="{BB199019-95B7-55BE-BDAD-CED3D762D20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Clôture (C)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7813A36D-C9FD-7BEC-3B33-548C1D98493A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A1938B2B-2A5B-03F6-5647-F7907794619B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417BF2CE-0FC6-33F8-CED1-A55AB4172322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A753CE31-4960-0498-1095-2D2F25C621BD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D3DC4C7B-3875-8031-BA81-B1F01B36D27E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1FDF75F8-601C-BAC9-6794-4B98F8907671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68DC9FDC-D1FF-B0E0-1967-9F47F49989D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A11CF4AE-A1A2-AA28-3E71-352C338658B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92CE793B-7689-1C5C-2989-6FA52026EA0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B317A0B8-6BA9-5B1D-E1BA-5E36C1EEF5B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07ACEFD9-0267-A8B4-6EDB-DB2017845C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1E0DB4C2-0095-DBC5-562E-725346F67E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297B1720-6D23-A4E7-3181-3EFD04DDA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E55CE111-6621-F60B-3EBC-3DD3F280D7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4000">
              <a:srgbClr val="B27096">
                <a:alpha val="44000"/>
                <a:lumMod val="32000"/>
              </a:srgbClr>
            </a:gs>
            <a:gs pos="83000">
              <a:srgbClr val="5FADE4"/>
            </a:gs>
            <a:gs pos="100000">
              <a:srgbClr val="5FADE4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0D1D2-7AEB-8CAF-5491-81B12DBED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A345A0A-BD70-E305-6075-A1ECADAADBE8}"/>
              </a:ext>
            </a:extLst>
          </p:cNvPr>
          <p:cNvGrpSpPr/>
          <p:nvPr/>
        </p:nvGrpSpPr>
        <p:grpSpPr>
          <a:xfrm>
            <a:off x="127322" y="138896"/>
            <a:ext cx="11968222" cy="660914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A3F5BA16-6963-F17F-0CDD-C66FF80BC447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5FADE4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EE17F62-D96D-D8C5-7395-003D8D5A77D6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B391222-358B-20D2-669D-8ECA122D3606}"/>
              </a:ext>
            </a:extLst>
          </p:cNvPr>
          <p:cNvGrpSpPr/>
          <p:nvPr/>
        </p:nvGrpSpPr>
        <p:grpSpPr>
          <a:xfrm>
            <a:off x="9398643" y="5439688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35DF2C-463A-267F-5759-B5812B6396F6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C0BED87-E73D-E1FA-B687-4B60EABE4F5A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7" name="Group 14">
            <a:extLst>
              <a:ext uri="{FF2B5EF4-FFF2-40B4-BE49-F238E27FC236}">
                <a16:creationId xmlns:a16="http://schemas.microsoft.com/office/drawing/2014/main" id="{0C55C71A-7792-DECD-66FB-544CA8F3B063}"/>
              </a:ext>
            </a:extLst>
          </p:cNvPr>
          <p:cNvGrpSpPr/>
          <p:nvPr/>
        </p:nvGrpSpPr>
        <p:grpSpPr>
          <a:xfrm>
            <a:off x="5140645" y="1940770"/>
            <a:ext cx="4659652" cy="2905447"/>
            <a:chOff x="1641585" y="1048972"/>
            <a:chExt cx="5867403" cy="3260732"/>
          </a:xfrm>
        </p:grpSpPr>
        <p:sp>
          <p:nvSpPr>
            <p:cNvPr id="8" name="Rectangle : coins arrondis 10">
              <a:extLst>
                <a:ext uri="{FF2B5EF4-FFF2-40B4-BE49-F238E27FC236}">
                  <a16:creationId xmlns:a16="http://schemas.microsoft.com/office/drawing/2014/main" id="{A6AC923C-4DEF-4937-8499-88931C60CE79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5FFE3741-A747-835D-0CE9-EAF6727BF78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54AFE9"/>
            </a:solidFill>
            <a:ln cap="flat">
              <a:solidFill>
                <a:srgbClr val="54AFE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id="{B5D7422B-7039-461E-81D0-F3E7A5FBAA0E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1" name="Rectangle 20">
            <a:extLst>
              <a:ext uri="{FF2B5EF4-FFF2-40B4-BE49-F238E27FC236}">
                <a16:creationId xmlns:a16="http://schemas.microsoft.com/office/drawing/2014/main" id="{0EABD866-6809-526B-1044-FDCBBB59C4E2}"/>
              </a:ext>
            </a:extLst>
          </p:cNvPr>
          <p:cNvSpPr/>
          <p:nvPr/>
        </p:nvSpPr>
        <p:spPr>
          <a:xfrm>
            <a:off x="5355586" y="4516961"/>
            <a:ext cx="4145509" cy="57815"/>
          </a:xfrm>
          <a:prstGeom prst="rect">
            <a:avLst/>
          </a:prstGeom>
          <a:solidFill>
            <a:srgbClr val="54AFE9"/>
          </a:solidFill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9A5D13A3-17E5-857D-B5B3-B97D3606BC91}"/>
              </a:ext>
            </a:extLst>
          </p:cNvPr>
          <p:cNvSpPr/>
          <p:nvPr/>
        </p:nvSpPr>
        <p:spPr>
          <a:xfrm>
            <a:off x="4791386" y="2197559"/>
            <a:ext cx="867138" cy="384316"/>
          </a:xfrm>
          <a:prstGeom prst="rect">
            <a:avLst/>
          </a:prstGeom>
          <a:solidFill>
            <a:srgbClr val="54AFE9"/>
          </a:solidFill>
          <a:ln w="25402"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23">
            <a:extLst>
              <a:ext uri="{FF2B5EF4-FFF2-40B4-BE49-F238E27FC236}">
                <a16:creationId xmlns:a16="http://schemas.microsoft.com/office/drawing/2014/main" id="{C515C9DA-D9D5-2DDB-C628-38EDC3CD6185}"/>
              </a:ext>
            </a:extLst>
          </p:cNvPr>
          <p:cNvSpPr/>
          <p:nvPr/>
        </p:nvSpPr>
        <p:spPr>
          <a:xfrm>
            <a:off x="4851154" y="2205051"/>
            <a:ext cx="789749" cy="369332"/>
          </a:xfrm>
          <a:prstGeom prst="rect">
            <a:avLst/>
          </a:prstGeom>
          <a:noFill/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328A692F-A852-BD10-C4FC-BE9B70954EAF}"/>
              </a:ext>
            </a:extLst>
          </p:cNvPr>
          <p:cNvSpPr txBox="1"/>
          <p:nvPr/>
        </p:nvSpPr>
        <p:spPr>
          <a:xfrm>
            <a:off x="5982105" y="2693659"/>
            <a:ext cx="3153240" cy="13751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54AFE9"/>
                </a:solidFill>
                <a:latin typeface="Arial"/>
              </a:rPr>
              <a:t>Ouverture de la séance </a:t>
            </a:r>
          </a:p>
        </p:txBody>
      </p:sp>
      <p:grpSp>
        <p:nvGrpSpPr>
          <p:cNvPr id="15" name="Group 16">
            <a:extLst>
              <a:ext uri="{FF2B5EF4-FFF2-40B4-BE49-F238E27FC236}">
                <a16:creationId xmlns:a16="http://schemas.microsoft.com/office/drawing/2014/main" id="{7A9F5293-6ABD-1048-6AEE-13E65A0E37B0}"/>
              </a:ext>
            </a:extLst>
          </p:cNvPr>
          <p:cNvGrpSpPr/>
          <p:nvPr/>
        </p:nvGrpSpPr>
        <p:grpSpPr>
          <a:xfrm>
            <a:off x="1716155" y="2298594"/>
            <a:ext cx="2960370" cy="2189798"/>
            <a:chOff x="2136532" y="1667303"/>
            <a:chExt cx="7127574" cy="5120358"/>
          </a:xfrm>
        </p:grpSpPr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1DD0FEAD-A3D5-37CC-B2FC-7ECB9AD94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5293" y="1667303"/>
              <a:ext cx="4418813" cy="2491458"/>
            </a:xfrm>
            <a:prstGeom prst="rect">
              <a:avLst/>
            </a:prstGeom>
          </p:spPr>
        </p:pic>
        <p:pic>
          <p:nvPicPr>
            <p:cNvPr id="17" name="Picture 18">
              <a:extLst>
                <a:ext uri="{FF2B5EF4-FFF2-40B4-BE49-F238E27FC236}">
                  <a16:creationId xmlns:a16="http://schemas.microsoft.com/office/drawing/2014/main" id="{32114822-DE71-415B-3BDF-A6EF24265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532" y="1740877"/>
              <a:ext cx="5046784" cy="50467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7430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2E2C3-89E6-1482-36E4-94C96C3FE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9B838E1A-E7B9-7570-DB76-AFAD95C69F5A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352EB37A-18F8-52AF-5C1A-8EEB88FEB727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266C62E4-6D1F-E207-6E81-2E938AA8B782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2442E644-BD8D-77F6-06F2-7EE28746E503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800" b="1" kern="0" noProof="0" dirty="0">
                <a:solidFill>
                  <a:srgbClr val="44546A"/>
                </a:solidFill>
                <a:ea typeface="Calibri"/>
                <a:cs typeface="Calibri"/>
              </a:rPr>
              <a:t>Contrat de classe</a:t>
            </a:r>
            <a:endParaRPr lang="fr-FR" sz="16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DED756E9-882E-23F2-1D0A-FAC3A31891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763163" y="1610613"/>
            <a:ext cx="722734" cy="7227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Google Shape;1174;p113">
            <a:extLst>
              <a:ext uri="{FF2B5EF4-FFF2-40B4-BE49-F238E27FC236}">
                <a16:creationId xmlns:a16="http://schemas.microsoft.com/office/drawing/2014/main" id="{05948947-8BA2-95F4-7DEE-5A274D88F8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699582" y="2633391"/>
            <a:ext cx="719048" cy="7190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40F47A68-E50A-C729-BEB3-98EA88AB59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795330" y="3750615"/>
            <a:ext cx="654713" cy="6547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1" name="Google Shape;1176;p113">
            <a:extLst>
              <a:ext uri="{FF2B5EF4-FFF2-40B4-BE49-F238E27FC236}">
                <a16:creationId xmlns:a16="http://schemas.microsoft.com/office/drawing/2014/main" id="{9FAFC351-A087-4252-3A16-391422C9AD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859815" y="4920057"/>
            <a:ext cx="622396" cy="6223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11A1BA8E-5DB1-C394-31F0-191F245F8B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FEA15648-1A93-CB18-AF1F-A1B6A5011787}"/>
              </a:ext>
            </a:extLst>
          </p:cNvPr>
          <p:cNvSpPr txBox="1"/>
          <p:nvPr/>
        </p:nvSpPr>
        <p:spPr>
          <a:xfrm>
            <a:off x="2482211" y="1390063"/>
            <a:ext cx="6096000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4036D7E-A205-EE50-97D1-A00E6483C326}"/>
              </a:ext>
            </a:extLst>
          </p:cNvPr>
          <p:cNvSpPr txBox="1"/>
          <p:nvPr/>
        </p:nvSpPr>
        <p:spPr>
          <a:xfrm>
            <a:off x="2450043" y="112132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b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Qui peut me rappeler la signification de ces icones?</a:t>
            </a:r>
          </a:p>
        </p:txBody>
      </p:sp>
    </p:spTree>
    <p:extLst>
      <p:ext uri="{BB962C8B-B14F-4D97-AF65-F5344CB8AC3E}">
        <p14:creationId xmlns:p14="http://schemas.microsoft.com/office/powerpoint/2010/main" val="3267801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8FE48-F0D9-8842-FBAF-2659FFB58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1E54F356-CAAD-6901-F95C-16AD87DE55D6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F2476DD3-1B3C-6726-6631-E8BAA5A17286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1F2CA872-758A-2DFF-AC91-D10B8607A08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D4D7BA43-C763-B742-AD21-1F489B3315E1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800" b="1" kern="0" noProof="0" dirty="0">
                <a:solidFill>
                  <a:srgbClr val="44546A"/>
                </a:solidFill>
                <a:ea typeface="Calibri"/>
                <a:cs typeface="Calibri"/>
              </a:rPr>
              <a:t>Contrat de classe</a:t>
            </a:r>
            <a:endParaRPr lang="fr-FR" sz="16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5E05B78F-B9A8-86DB-BB2F-699F882306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763163" y="1610613"/>
            <a:ext cx="722734" cy="7227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Google Shape;1174;p113">
            <a:extLst>
              <a:ext uri="{FF2B5EF4-FFF2-40B4-BE49-F238E27FC236}">
                <a16:creationId xmlns:a16="http://schemas.microsoft.com/office/drawing/2014/main" id="{E9571B92-952E-2E81-A31E-6DE9D07772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699582" y="2633391"/>
            <a:ext cx="719048" cy="7190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0DBEDD5F-98E1-F763-1417-8D064D467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795330" y="3750615"/>
            <a:ext cx="654713" cy="6547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1" name="Google Shape;1176;p113">
            <a:extLst>
              <a:ext uri="{FF2B5EF4-FFF2-40B4-BE49-F238E27FC236}">
                <a16:creationId xmlns:a16="http://schemas.microsoft.com/office/drawing/2014/main" id="{B9077D76-088C-6EE4-26F3-D3155176AA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859815" y="4920057"/>
            <a:ext cx="622396" cy="6223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4" name="Google Shape;1185;p114">
            <a:extLst>
              <a:ext uri="{FF2B5EF4-FFF2-40B4-BE49-F238E27FC236}">
                <a16:creationId xmlns:a16="http://schemas.microsoft.com/office/drawing/2014/main" id="{84545B88-5E09-2348-9DED-5F6FC73C92CE}"/>
              </a:ext>
            </a:extLst>
          </p:cNvPr>
          <p:cNvSpPr txBox="1"/>
          <p:nvPr/>
        </p:nvSpPr>
        <p:spPr>
          <a:xfrm>
            <a:off x="2609981" y="1860505"/>
            <a:ext cx="7125784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participe activement. Je lève la main pour participer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" name="Google Shape;1186;p114">
            <a:extLst>
              <a:ext uri="{FF2B5EF4-FFF2-40B4-BE49-F238E27FC236}">
                <a16:creationId xmlns:a16="http://schemas.microsoft.com/office/drawing/2014/main" id="{81EEE5FE-50B5-A600-6768-F84C9181AD96}"/>
              </a:ext>
            </a:extLst>
          </p:cNvPr>
          <p:cNvSpPr txBox="1"/>
          <p:nvPr/>
        </p:nvSpPr>
        <p:spPr>
          <a:xfrm>
            <a:off x="2546401" y="2777300"/>
            <a:ext cx="7125784" cy="623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prête attention quand l’enseignant parle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prête attention quand d’autres camarades répondent à l’enseignant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" name="Google Shape;1188;p114">
            <a:extLst>
              <a:ext uri="{FF2B5EF4-FFF2-40B4-BE49-F238E27FC236}">
                <a16:creationId xmlns:a16="http://schemas.microsoft.com/office/drawing/2014/main" id="{4A5CA873-1821-EC47-0D0C-652CC5CD9F0C}"/>
              </a:ext>
            </a:extLst>
          </p:cNvPr>
          <p:cNvSpPr txBox="1"/>
          <p:nvPr/>
        </p:nvSpPr>
        <p:spPr>
          <a:xfrm>
            <a:off x="2577813" y="3924927"/>
            <a:ext cx="7157951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Si quelque chose n’est pas clair, je pose des questions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" name="Google Shape;1189;p114">
            <a:extLst>
              <a:ext uri="{FF2B5EF4-FFF2-40B4-BE49-F238E27FC236}">
                <a16:creationId xmlns:a16="http://schemas.microsoft.com/office/drawing/2014/main" id="{6414B37D-213A-C491-897A-78794E10B635}"/>
              </a:ext>
            </a:extLst>
          </p:cNvPr>
          <p:cNvSpPr txBox="1"/>
          <p:nvPr/>
        </p:nvSpPr>
        <p:spPr>
          <a:xfrm>
            <a:off x="2609982" y="5081233"/>
            <a:ext cx="7125782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fais mes devoirs en classe et à la maison avec sérieux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5BF11996-2C70-96E1-32C3-81EA450BA1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6DE5AB6B-82A6-9FD8-C414-5B7D69E51F34}"/>
              </a:ext>
            </a:extLst>
          </p:cNvPr>
          <p:cNvSpPr txBox="1"/>
          <p:nvPr/>
        </p:nvSpPr>
        <p:spPr>
          <a:xfrm>
            <a:off x="1608998" y="55726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</a:t>
            </a:r>
          </a:p>
        </p:txBody>
      </p:sp>
    </p:spTree>
    <p:extLst>
      <p:ext uri="{BB962C8B-B14F-4D97-AF65-F5344CB8AC3E}">
        <p14:creationId xmlns:p14="http://schemas.microsoft.com/office/powerpoint/2010/main" val="3299805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1B058-BF5B-0311-9017-94C0469A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703F751C-308D-CE20-11EE-2132ADA3C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746" y="83113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81">
            <a:extLst>
              <a:ext uri="{FF2B5EF4-FFF2-40B4-BE49-F238E27FC236}">
                <a16:creationId xmlns:a16="http://schemas.microsoft.com/office/drawing/2014/main" id="{7CD165F2-A92D-B99E-A77E-789A096C44A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70FCC4A-907A-0C19-DC14-E34AB5EE94FA}"/>
              </a:ext>
            </a:extLst>
          </p:cNvPr>
          <p:cNvSpPr txBox="1"/>
          <p:nvPr/>
        </p:nvSpPr>
        <p:spPr>
          <a:xfrm>
            <a:off x="1013331" y="-53767"/>
            <a:ext cx="101653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Avant de commencer, nous devons nous rappeler de ce que nous savons déjà à propos des cellules et leurs constituants. Répondez à la question suivante</a:t>
            </a:r>
            <a:r>
              <a:rPr lang="fr-FR" sz="2000" b="1" noProof="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: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F84BF8EC-654A-110A-67F1-16B6F2D52807}"/>
              </a:ext>
            </a:extLst>
          </p:cNvPr>
          <p:cNvSpPr/>
          <p:nvPr/>
        </p:nvSpPr>
        <p:spPr>
          <a:xfrm>
            <a:off x="494117" y="1189518"/>
            <a:ext cx="10254093" cy="919401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Notez sur la photographie ci-dessous les constituants de la cellule végétale, en utilisant les termes proposés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B0481552-F0E6-9CD2-F950-3742987E83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968" y="2662113"/>
            <a:ext cx="3639058" cy="386769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749BE98E-91CD-3DF1-D29A-F4B39BDB52D8}"/>
              </a:ext>
            </a:extLst>
          </p:cNvPr>
          <p:cNvSpPr/>
          <p:nvPr/>
        </p:nvSpPr>
        <p:spPr>
          <a:xfrm>
            <a:off x="2098766" y="2934801"/>
            <a:ext cx="2073202" cy="47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1…………………………..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F28AFE0-31C6-20FC-0C9C-D0CDA9715557}"/>
              </a:ext>
            </a:extLst>
          </p:cNvPr>
          <p:cNvSpPr/>
          <p:nvPr/>
        </p:nvSpPr>
        <p:spPr>
          <a:xfrm>
            <a:off x="2098766" y="5590117"/>
            <a:ext cx="2073202" cy="47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2…………………………..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ED6EF40-EB3C-CCBA-6BA8-668C5707D183}"/>
              </a:ext>
            </a:extLst>
          </p:cNvPr>
          <p:cNvSpPr/>
          <p:nvPr/>
        </p:nvSpPr>
        <p:spPr>
          <a:xfrm>
            <a:off x="7476309" y="3260574"/>
            <a:ext cx="2073202" cy="47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3…………………………..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2D19915-E63A-45D4-6138-E99541459D1A}"/>
              </a:ext>
            </a:extLst>
          </p:cNvPr>
          <p:cNvSpPr/>
          <p:nvPr/>
        </p:nvSpPr>
        <p:spPr>
          <a:xfrm>
            <a:off x="7563395" y="4338004"/>
            <a:ext cx="2073202" cy="47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4…………………………..</a:t>
            </a: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3EC5BCE9-2260-0301-5A7B-C72213A31724}"/>
              </a:ext>
            </a:extLst>
          </p:cNvPr>
          <p:cNvSpPr/>
          <p:nvPr/>
        </p:nvSpPr>
        <p:spPr>
          <a:xfrm>
            <a:off x="1442943" y="2043325"/>
            <a:ext cx="9735725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Noyau – </a:t>
            </a:r>
            <a:r>
              <a:rPr lang="fr-FR" sz="2400" b="1" dirty="0">
                <a:latin typeface="Calibri" panose="020F0502020204030204"/>
              </a:rPr>
              <a:t> V</a:t>
            </a:r>
            <a:r>
              <a:rPr kumimoji="0" lang="fr-FR" sz="2400" b="1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acuole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– </a:t>
            </a:r>
            <a:r>
              <a:rPr lang="fr-FR" sz="2400" b="1" dirty="0">
                <a:latin typeface="Calibri" panose="020F0502020204030204"/>
              </a:rPr>
              <a:t>Mitochondrie - Chloroplaste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3717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A7A50-AD3A-FE93-C9F1-919A9BF4A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_A_02">
            <a:extLst>
              <a:ext uri="{FF2B5EF4-FFF2-40B4-BE49-F238E27FC236}">
                <a16:creationId xmlns:a16="http://schemas.microsoft.com/office/drawing/2014/main" id="{A878C4A5-C1EB-D646-77D7-008ADC51AD14}"/>
              </a:ext>
            </a:extLst>
          </p:cNvPr>
          <p:cNvSpPr txBox="1"/>
          <p:nvPr/>
        </p:nvSpPr>
        <p:spPr>
          <a:xfrm>
            <a:off x="821676" y="56489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22" name="D_A_01">
            <a:extLst>
              <a:ext uri="{FF2B5EF4-FFF2-40B4-BE49-F238E27FC236}">
                <a16:creationId xmlns:a16="http://schemas.microsoft.com/office/drawing/2014/main" id="{D03D0650-6758-2F61-70E3-DAE061681403}"/>
              </a:ext>
            </a:extLst>
          </p:cNvPr>
          <p:cNvSpPr txBox="1"/>
          <p:nvPr/>
        </p:nvSpPr>
        <p:spPr>
          <a:xfrm>
            <a:off x="843561" y="150390"/>
            <a:ext cx="258752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</a:t>
            </a: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8041D394-C4AF-D31B-14CA-90BAA8492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4522519-8FFB-D5A2-05FA-FB95273D174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2436CB11-88A8-C0FC-9D2D-D36B00A2A22A}"/>
              </a:ext>
            </a:extLst>
          </p:cNvPr>
          <p:cNvSpPr/>
          <p:nvPr/>
        </p:nvSpPr>
        <p:spPr>
          <a:xfrm>
            <a:off x="494117" y="1189518"/>
            <a:ext cx="10254093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lang="fr-FR" sz="2400" b="1" noProof="0" dirty="0">
                <a:solidFill>
                  <a:srgbClr val="0852A4"/>
                </a:solidFill>
                <a:latin typeface="Calibri" panose="020F0502020204030204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constituants de la cellule végétale</a:t>
            </a:r>
            <a:r>
              <a:rPr lang="fr-FR" sz="2400" b="1" noProof="0" dirty="0">
                <a:solidFill>
                  <a:srgbClr val="0852A4"/>
                </a:solidFill>
                <a:latin typeface="Calibri" panose="020F0502020204030204"/>
              </a:rPr>
              <a:t> sont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61253012-6C80-D9B4-2E98-DE0C48619AE9}"/>
              </a:ext>
            </a:extLst>
          </p:cNvPr>
          <p:cNvSpPr/>
          <p:nvPr/>
        </p:nvSpPr>
        <p:spPr>
          <a:xfrm>
            <a:off x="2273742" y="1706827"/>
            <a:ext cx="7644515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Noyau – </a:t>
            </a:r>
            <a:r>
              <a:rPr lang="fr-FR" sz="2400" b="1" noProof="0" dirty="0">
                <a:latin typeface="Calibri" panose="020F0502020204030204"/>
              </a:rPr>
              <a:t> V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acuole – </a:t>
            </a:r>
            <a:r>
              <a:rPr lang="fr-FR" sz="2400" b="1" noProof="0" dirty="0">
                <a:latin typeface="Calibri" panose="020F0502020204030204"/>
              </a:rPr>
              <a:t>Mitochondrie - Chloroplaste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F0DAACEC-776D-EAE4-D77B-51683A600186}"/>
              </a:ext>
            </a:extLst>
          </p:cNvPr>
          <p:cNvSpPr/>
          <p:nvPr/>
        </p:nvSpPr>
        <p:spPr>
          <a:xfrm>
            <a:off x="1915714" y="2767214"/>
            <a:ext cx="2718358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noProof="0" dirty="0">
                <a:solidFill>
                  <a:srgbClr val="FF0000"/>
                </a:solidFill>
                <a:latin typeface="Calibri" panose="020F0502020204030204"/>
              </a:rPr>
              <a:t>Chloroplaste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EEF1336B-0A2A-81E5-DBE8-A6B1149C9C7D}"/>
              </a:ext>
            </a:extLst>
          </p:cNvPr>
          <p:cNvSpPr/>
          <p:nvPr/>
        </p:nvSpPr>
        <p:spPr>
          <a:xfrm>
            <a:off x="7349381" y="4142255"/>
            <a:ext cx="2287216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Noyau </a:t>
            </a:r>
            <a:r>
              <a:rPr lang="fr-FR" sz="2400" b="1" noProof="0" dirty="0">
                <a:solidFill>
                  <a:srgbClr val="FF0000"/>
                </a:solidFill>
                <a:latin typeface="Calibri" panose="020F0502020204030204"/>
              </a:rPr>
              <a:t>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1A72D375-B4E7-AF11-8104-FD131826A289}"/>
              </a:ext>
            </a:extLst>
          </p:cNvPr>
          <p:cNvSpPr/>
          <p:nvPr/>
        </p:nvSpPr>
        <p:spPr>
          <a:xfrm>
            <a:off x="7557929" y="3130938"/>
            <a:ext cx="1909962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noProof="0" dirty="0">
                <a:solidFill>
                  <a:srgbClr val="FF0000"/>
                </a:solidFill>
                <a:latin typeface="Calibri" panose="020F0502020204030204"/>
              </a:rPr>
              <a:t>V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acuole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CECB54D-CC19-460A-9955-E0C0CDBAF335}"/>
              </a:ext>
            </a:extLst>
          </p:cNvPr>
          <p:cNvSpPr/>
          <p:nvPr/>
        </p:nvSpPr>
        <p:spPr>
          <a:xfrm>
            <a:off x="2006456" y="5463045"/>
            <a:ext cx="2536874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noProof="0" dirty="0">
                <a:solidFill>
                  <a:srgbClr val="FF0000"/>
                </a:solidFill>
                <a:latin typeface="Calibri" panose="020F0502020204030204"/>
              </a:rPr>
              <a:t>Mitochondrie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9B8F116B-7BCF-17A3-73A9-CE11E82ED8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1968" y="2662113"/>
            <a:ext cx="3639058" cy="3867690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DF9D4746-883E-E963-2F7A-9924AFD65E21}"/>
              </a:ext>
            </a:extLst>
          </p:cNvPr>
          <p:cNvSpPr/>
          <p:nvPr/>
        </p:nvSpPr>
        <p:spPr>
          <a:xfrm>
            <a:off x="2098766" y="2934801"/>
            <a:ext cx="2073202" cy="47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 dirty="0">
                <a:solidFill>
                  <a:schemeClr val="tx1"/>
                </a:solidFill>
              </a:rPr>
              <a:t>1…………………………..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66E399AE-655A-A339-1392-71186F323DA5}"/>
              </a:ext>
            </a:extLst>
          </p:cNvPr>
          <p:cNvSpPr/>
          <p:nvPr/>
        </p:nvSpPr>
        <p:spPr>
          <a:xfrm>
            <a:off x="2098766" y="5590117"/>
            <a:ext cx="2073202" cy="47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 dirty="0">
                <a:solidFill>
                  <a:schemeClr val="tx1"/>
                </a:solidFill>
              </a:rPr>
              <a:t>2…………………………..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741FE9CC-345A-9274-9E8B-407A40E8E1EF}"/>
              </a:ext>
            </a:extLst>
          </p:cNvPr>
          <p:cNvSpPr/>
          <p:nvPr/>
        </p:nvSpPr>
        <p:spPr>
          <a:xfrm>
            <a:off x="7476309" y="3260574"/>
            <a:ext cx="2073202" cy="47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 dirty="0">
                <a:solidFill>
                  <a:schemeClr val="tx1"/>
                </a:solidFill>
              </a:rPr>
              <a:t>3…………………………..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05BEBE9-D165-511D-F65F-540DC100058E}"/>
              </a:ext>
            </a:extLst>
          </p:cNvPr>
          <p:cNvSpPr/>
          <p:nvPr/>
        </p:nvSpPr>
        <p:spPr>
          <a:xfrm>
            <a:off x="7563395" y="4338004"/>
            <a:ext cx="2073202" cy="4702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noProof="0" dirty="0">
                <a:solidFill>
                  <a:schemeClr val="tx1"/>
                </a:solidFill>
              </a:rPr>
              <a:t>4…………………………..</a:t>
            </a:r>
          </a:p>
        </p:txBody>
      </p:sp>
    </p:spTree>
    <p:extLst>
      <p:ext uri="{BB962C8B-B14F-4D97-AF65-F5344CB8AC3E}">
        <p14:creationId xmlns:p14="http://schemas.microsoft.com/office/powerpoint/2010/main" val="4259250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val 81">
            <a:extLst>
              <a:ext uri="{FF2B5EF4-FFF2-40B4-BE49-F238E27FC236}">
                <a16:creationId xmlns:a16="http://schemas.microsoft.com/office/drawing/2014/main" id="{630EB2B0-4083-1AB5-B365-BCE8E48633F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2A58AFF-7A6F-E81A-CA74-E3B840ABB2B0}"/>
              </a:ext>
            </a:extLst>
          </p:cNvPr>
          <p:cNvSpPr/>
          <p:nvPr/>
        </p:nvSpPr>
        <p:spPr>
          <a:xfrm>
            <a:off x="474452" y="1148900"/>
            <a:ext cx="10254093" cy="919401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Notez sur la photographie ci-dessous les constituants de la cellule animale, en utilisant les termes proposés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36FCC15-CCA3-1772-805F-FB64F9F61C88}"/>
              </a:ext>
            </a:extLst>
          </p:cNvPr>
          <p:cNvSpPr/>
          <p:nvPr/>
        </p:nvSpPr>
        <p:spPr>
          <a:xfrm>
            <a:off x="1321013" y="2081891"/>
            <a:ext cx="9735725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Noyau – Membrane cytoplasmique – </a:t>
            </a:r>
            <a:r>
              <a:rPr lang="fr-FR" sz="2400" b="1" dirty="0">
                <a:latin typeface="Calibri" panose="020F0502020204030204"/>
              </a:rPr>
              <a:t>Mitochondrie - Cytoplasme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8" name="Picture 2">
            <a:extLst>
              <a:ext uri="{FF2B5EF4-FFF2-40B4-BE49-F238E27FC236}">
                <a16:creationId xmlns:a16="http://schemas.microsoft.com/office/drawing/2014/main" id="{D37118A3-4C76-E715-6D6F-B7237C5C89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34" y="786492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D_A_02">
            <a:extLst>
              <a:ext uri="{FF2B5EF4-FFF2-40B4-BE49-F238E27FC236}">
                <a16:creationId xmlns:a16="http://schemas.microsoft.com/office/drawing/2014/main" id="{2210F72E-B027-7D66-583B-086DF3126C86}"/>
              </a:ext>
            </a:extLst>
          </p:cNvPr>
          <p:cNvSpPr txBox="1"/>
          <p:nvPr/>
        </p:nvSpPr>
        <p:spPr>
          <a:xfrm>
            <a:off x="877040" y="64090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30" name="D_A_01">
            <a:extLst>
              <a:ext uri="{FF2B5EF4-FFF2-40B4-BE49-F238E27FC236}">
                <a16:creationId xmlns:a16="http://schemas.microsoft.com/office/drawing/2014/main" id="{20B09892-6FFB-4ADB-6EB7-A102A9EBB598}"/>
              </a:ext>
            </a:extLst>
          </p:cNvPr>
          <p:cNvSpPr txBox="1"/>
          <p:nvPr/>
        </p:nvSpPr>
        <p:spPr>
          <a:xfrm>
            <a:off x="877040" y="224249"/>
            <a:ext cx="1055370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question sur les constituants de la cellule animale  </a:t>
            </a:r>
            <a:r>
              <a:rPr lang="fr-FR" sz="1800" noProof="0" dirty="0"/>
              <a:t>: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327E1023-0962-2EF6-63FB-3061BE500E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84" r="9630"/>
          <a:stretch>
            <a:fillRect/>
          </a:stretch>
        </p:blipFill>
        <p:spPr>
          <a:xfrm>
            <a:off x="779253" y="2592669"/>
            <a:ext cx="10420088" cy="3837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81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609A6-5D3B-077A-44E2-F719AE761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val 81">
            <a:extLst>
              <a:ext uri="{FF2B5EF4-FFF2-40B4-BE49-F238E27FC236}">
                <a16:creationId xmlns:a16="http://schemas.microsoft.com/office/drawing/2014/main" id="{A351B7DB-93C4-7A8D-FFA1-15A5BC68E18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2AA1EF-4D94-CFF0-91E5-784CAB60D7B9}"/>
              </a:ext>
            </a:extLst>
          </p:cNvPr>
          <p:cNvSpPr txBox="1"/>
          <p:nvPr/>
        </p:nvSpPr>
        <p:spPr>
          <a:xfrm>
            <a:off x="879883" y="327639"/>
            <a:ext cx="101653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18402FB-D916-AD8B-1A35-470680DD8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8253" y="855405"/>
            <a:ext cx="620299" cy="620299"/>
          </a:xfrm>
          <a:prstGeom prst="rect">
            <a:avLst/>
          </a:prstGeom>
        </p:spPr>
      </p:pic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66A4C0F-968C-4C69-82DA-5202BCFFAF37}"/>
              </a:ext>
            </a:extLst>
          </p:cNvPr>
          <p:cNvSpPr/>
          <p:nvPr/>
        </p:nvSpPr>
        <p:spPr>
          <a:xfrm>
            <a:off x="6043373" y="5609151"/>
            <a:ext cx="5190598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Membrane cytoplasmique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6585A36C-4F9E-EC0E-303E-AAF2F2DC8CD5}"/>
              </a:ext>
            </a:extLst>
          </p:cNvPr>
          <p:cNvSpPr/>
          <p:nvPr/>
        </p:nvSpPr>
        <p:spPr>
          <a:xfrm>
            <a:off x="494118" y="1189518"/>
            <a:ext cx="5746262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0852A4"/>
                </a:solidFill>
                <a:latin typeface="Calibri" panose="020F0502020204030204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constituants de la cellule animale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370DFD6-ADA7-50E5-D4E8-BDBA70D64DC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84" r="9630"/>
          <a:stretch>
            <a:fillRect/>
          </a:stretch>
        </p:blipFill>
        <p:spPr>
          <a:xfrm>
            <a:off x="625132" y="2162065"/>
            <a:ext cx="10420088" cy="3837717"/>
          </a:xfrm>
          <a:prstGeom prst="rect">
            <a:avLst/>
          </a:prstGeom>
        </p:spPr>
      </p:pic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D5B744C0-020E-7006-530C-1F154F1F7D1B}"/>
              </a:ext>
            </a:extLst>
          </p:cNvPr>
          <p:cNvSpPr/>
          <p:nvPr/>
        </p:nvSpPr>
        <p:spPr>
          <a:xfrm>
            <a:off x="8941271" y="4636604"/>
            <a:ext cx="2103949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Cytoplasme 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9B3E47-BF33-8D23-E090-FCEDD2DF53EF}"/>
              </a:ext>
            </a:extLst>
          </p:cNvPr>
          <p:cNvSpPr/>
          <p:nvPr/>
        </p:nvSpPr>
        <p:spPr>
          <a:xfrm>
            <a:off x="8529147" y="2282887"/>
            <a:ext cx="2928196" cy="919401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Membrane cytoplasmique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F1176B37-3996-E7D2-C26C-F8D6AC3E681E}"/>
              </a:ext>
            </a:extLst>
          </p:cNvPr>
          <p:cNvSpPr/>
          <p:nvPr/>
        </p:nvSpPr>
        <p:spPr>
          <a:xfrm>
            <a:off x="8638672" y="4005679"/>
            <a:ext cx="2103949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Noyau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79BCFF86-9440-1178-4B8A-E929B6528237}"/>
              </a:ext>
            </a:extLst>
          </p:cNvPr>
          <p:cNvSpPr/>
          <p:nvPr/>
        </p:nvSpPr>
        <p:spPr>
          <a:xfrm>
            <a:off x="879883" y="4891993"/>
            <a:ext cx="2103949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Mitochondrie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4562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DB9A3-3C7A-B44E-A39D-95DD78D8C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_A_01">
            <a:extLst>
              <a:ext uri="{FF2B5EF4-FFF2-40B4-BE49-F238E27FC236}">
                <a16:creationId xmlns:a16="http://schemas.microsoft.com/office/drawing/2014/main" id="{19D2FBB5-199E-33CD-C839-6072837E6A36}"/>
              </a:ext>
            </a:extLst>
          </p:cNvPr>
          <p:cNvSpPr txBox="1"/>
          <p:nvPr/>
        </p:nvSpPr>
        <p:spPr>
          <a:xfrm>
            <a:off x="828052" y="200764"/>
            <a:ext cx="9599315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Passant maintenant à rappeler les rôles des constituants de la cellule végétale, répondez à la question suivante: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Oval 81">
            <a:extLst>
              <a:ext uri="{FF2B5EF4-FFF2-40B4-BE49-F238E27FC236}">
                <a16:creationId xmlns:a16="http://schemas.microsoft.com/office/drawing/2014/main" id="{BACA314C-EA13-0E59-806A-F817056075D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BA440FE-F5C9-0860-E2CC-1C4FA8F8B7FC}"/>
              </a:ext>
            </a:extLst>
          </p:cNvPr>
          <p:cNvSpPr/>
          <p:nvPr/>
        </p:nvSpPr>
        <p:spPr>
          <a:xfrm>
            <a:off x="3830836" y="2505055"/>
            <a:ext cx="629261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fonction de la mitochondrie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221D726-F86D-83D7-4978-49987874142D}"/>
              </a:ext>
            </a:extLst>
          </p:cNvPr>
          <p:cNvGrpSpPr/>
          <p:nvPr/>
        </p:nvGrpSpPr>
        <p:grpSpPr>
          <a:xfrm>
            <a:off x="3818338" y="3239905"/>
            <a:ext cx="7426303" cy="2123440"/>
            <a:chOff x="1887422" y="4705404"/>
            <a:chExt cx="7426303" cy="212344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9D5FB0B-DE67-2688-201A-C98407C23199}"/>
                </a:ext>
              </a:extLst>
            </p:cNvPr>
            <p:cNvSpPr/>
            <p:nvPr/>
          </p:nvSpPr>
          <p:spPr>
            <a:xfrm>
              <a:off x="2881717" y="4715427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dirty="0">
                  <a:solidFill>
                    <a:srgbClr val="002060"/>
                  </a:solidFill>
                </a:rPr>
                <a:t>Support de tous les organites cellulaires.</a:t>
              </a:r>
              <a:endParaRPr lang="fr-FR" sz="2400" b="1" noProof="0" dirty="0">
                <a:solidFill>
                  <a:srgbClr val="002060"/>
                </a:solidFill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46B8833-7766-4C72-BC33-40E7A6C47CBA}"/>
                </a:ext>
              </a:extLst>
            </p:cNvPr>
            <p:cNvSpPr/>
            <p:nvPr/>
          </p:nvSpPr>
          <p:spPr>
            <a:xfrm>
              <a:off x="2881717" y="5521895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Produit de la matière organique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4D7D0A6-A39F-54DB-D7F8-A150CA4CA7AA}"/>
                </a:ext>
              </a:extLst>
            </p:cNvPr>
            <p:cNvSpPr/>
            <p:nvPr/>
          </p:nvSpPr>
          <p:spPr>
            <a:xfrm>
              <a:off x="1899920" y="4705404"/>
              <a:ext cx="85345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800" b="1" noProof="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B67079B-6AEB-852E-C76B-2626E03A1113}"/>
                </a:ext>
              </a:extLst>
            </p:cNvPr>
            <p:cNvSpPr/>
            <p:nvPr/>
          </p:nvSpPr>
          <p:spPr>
            <a:xfrm>
              <a:off x="1899920" y="5521895"/>
              <a:ext cx="86595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fr-FR" sz="2800" b="1" i="0" u="none" strike="noStrike" kern="1200" cap="none" spc="0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CCC8C79-6AA7-5522-0539-ADFE13BE531E}"/>
                </a:ext>
              </a:extLst>
            </p:cNvPr>
            <p:cNvSpPr/>
            <p:nvPr/>
          </p:nvSpPr>
          <p:spPr>
            <a:xfrm>
              <a:off x="2881717" y="6318066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dirty="0">
                  <a:solidFill>
                    <a:srgbClr val="002060"/>
                  </a:solidFill>
                </a:rPr>
                <a:t>Produit l’énergie nécessaire à la cellule.</a:t>
              </a:r>
              <a:endParaRPr lang="fr-FR" sz="2400" b="1" noProof="0" dirty="0">
                <a:solidFill>
                  <a:srgbClr val="002060"/>
                </a:solidFill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F69C2A1-D479-64C3-42B8-44074087B921}"/>
                </a:ext>
              </a:extLst>
            </p:cNvPr>
            <p:cNvSpPr/>
            <p:nvPr/>
          </p:nvSpPr>
          <p:spPr>
            <a:xfrm>
              <a:off x="1887422" y="6266768"/>
              <a:ext cx="86595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800" b="1" noProof="0" dirty="0">
                  <a:solidFill>
                    <a:srgbClr val="002060"/>
                  </a:solidFill>
                </a:rPr>
                <a:t>c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919807BF-EAA9-FBC1-76D9-275A5DB2588A}"/>
              </a:ext>
            </a:extLst>
          </p:cNvPr>
          <p:cNvSpPr/>
          <p:nvPr/>
        </p:nvSpPr>
        <p:spPr>
          <a:xfrm>
            <a:off x="645043" y="1351520"/>
            <a:ext cx="6486775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Cochez la bonne réponse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1F7D7BF-4D88-FDE9-B49C-003E538512F9}"/>
              </a:ext>
            </a:extLst>
          </p:cNvPr>
          <p:cNvSpPr/>
          <p:nvPr/>
        </p:nvSpPr>
        <p:spPr>
          <a:xfrm>
            <a:off x="645043" y="4679499"/>
            <a:ext cx="2617308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mitochondrie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6A78F2-0B18-3CAB-F2F1-98CD515506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79" y="2972466"/>
            <a:ext cx="3095036" cy="17038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37E0DB-0610-42A5-076F-7FFE8AF5E0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34" y="855316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D_A_02">
            <a:extLst>
              <a:ext uri="{FF2B5EF4-FFF2-40B4-BE49-F238E27FC236}">
                <a16:creationId xmlns:a16="http://schemas.microsoft.com/office/drawing/2014/main" id="{086D8720-460A-7B6C-2155-1B05B1FA8973}"/>
              </a:ext>
            </a:extLst>
          </p:cNvPr>
          <p:cNvSpPr txBox="1"/>
          <p:nvPr/>
        </p:nvSpPr>
        <p:spPr>
          <a:xfrm>
            <a:off x="877040" y="709724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</p:spTree>
    <p:extLst>
      <p:ext uri="{BB962C8B-B14F-4D97-AF65-F5344CB8AC3E}">
        <p14:creationId xmlns:p14="http://schemas.microsoft.com/office/powerpoint/2010/main" val="1716416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83B5D-C410-5109-3DB1-28117A511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1DB3B9CA-9E72-F18E-0EF7-74264F2FA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BA818CDE-AA4F-BCC6-2D0F-320F56C1F47C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F725D56-4F63-13E2-7555-D8173CB7E175}"/>
              </a:ext>
            </a:extLst>
          </p:cNvPr>
          <p:cNvSpPr/>
          <p:nvPr/>
        </p:nvSpPr>
        <p:spPr>
          <a:xfrm>
            <a:off x="3830836" y="2152131"/>
            <a:ext cx="629261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fonction de la mitochondrie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8FC778B-6103-BFE2-4B05-213531746C36}"/>
              </a:ext>
            </a:extLst>
          </p:cNvPr>
          <p:cNvGrpSpPr/>
          <p:nvPr/>
        </p:nvGrpSpPr>
        <p:grpSpPr>
          <a:xfrm>
            <a:off x="3818338" y="2886981"/>
            <a:ext cx="7426303" cy="2123440"/>
            <a:chOff x="1887422" y="4705404"/>
            <a:chExt cx="7426303" cy="212344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41F36E42-0532-DDBA-67BE-E4E0B09F6033}"/>
                </a:ext>
              </a:extLst>
            </p:cNvPr>
            <p:cNvSpPr/>
            <p:nvPr/>
          </p:nvSpPr>
          <p:spPr>
            <a:xfrm>
              <a:off x="2881717" y="4715427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dirty="0">
                  <a:solidFill>
                    <a:srgbClr val="002060"/>
                  </a:solidFill>
                </a:rPr>
                <a:t>Support de tous les organites cellulaires.</a:t>
              </a:r>
              <a:endParaRPr lang="fr-FR" sz="2400" b="1" noProof="0" dirty="0">
                <a:solidFill>
                  <a:srgbClr val="002060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A85FC830-8EB4-39DF-2D02-2A883ACA98CA}"/>
                </a:ext>
              </a:extLst>
            </p:cNvPr>
            <p:cNvSpPr/>
            <p:nvPr/>
          </p:nvSpPr>
          <p:spPr>
            <a:xfrm>
              <a:off x="2881717" y="5521895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rgbClr val="002060"/>
                  </a:solidFill>
                </a:rPr>
                <a:t>Produit de la matière organique.</a:t>
              </a: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3ED67CEA-8205-B3EC-20E1-AF98652C3507}"/>
                </a:ext>
              </a:extLst>
            </p:cNvPr>
            <p:cNvSpPr/>
            <p:nvPr/>
          </p:nvSpPr>
          <p:spPr>
            <a:xfrm>
              <a:off x="1899920" y="4705404"/>
              <a:ext cx="85345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800" b="1" noProof="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81804FC0-12BF-5449-92E1-3B011B99E13A}"/>
                </a:ext>
              </a:extLst>
            </p:cNvPr>
            <p:cNvSpPr/>
            <p:nvPr/>
          </p:nvSpPr>
          <p:spPr>
            <a:xfrm>
              <a:off x="1899920" y="5521895"/>
              <a:ext cx="86595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</a:rPr>
                <a:t>b</a:t>
              </a: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F3F6F7A6-32CB-61CB-5675-4BA895859C98}"/>
                </a:ext>
              </a:extLst>
            </p:cNvPr>
            <p:cNvSpPr/>
            <p:nvPr/>
          </p:nvSpPr>
          <p:spPr>
            <a:xfrm>
              <a:off x="2881717" y="6318066"/>
              <a:ext cx="6432008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dirty="0">
                  <a:solidFill>
                    <a:schemeClr val="bg1"/>
                  </a:solidFill>
                </a:rPr>
                <a:t>Produit l’énergie nécessaire à la cellule.</a:t>
              </a:r>
              <a:endParaRPr lang="fr-FR" sz="2400" b="1" noProof="0" dirty="0">
                <a:solidFill>
                  <a:schemeClr val="bg1"/>
                </a:solidFill>
              </a:endParaRP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746211BF-4B62-4077-A5A0-36B7942D01AB}"/>
                </a:ext>
              </a:extLst>
            </p:cNvPr>
            <p:cNvSpPr/>
            <p:nvPr/>
          </p:nvSpPr>
          <p:spPr>
            <a:xfrm>
              <a:off x="1887422" y="6266768"/>
              <a:ext cx="86595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800" b="1" noProof="0" dirty="0">
                  <a:solidFill>
                    <a:schemeClr val="bg1"/>
                  </a:solidFill>
                </a:rPr>
                <a:t>c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E14E8B0D-DBE2-8A9C-DB1A-6F758634322F}"/>
              </a:ext>
            </a:extLst>
          </p:cNvPr>
          <p:cNvSpPr/>
          <p:nvPr/>
        </p:nvSpPr>
        <p:spPr>
          <a:xfrm>
            <a:off x="645043" y="4326575"/>
            <a:ext cx="2617308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mitochondrie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A5836AB4-0004-26BD-C99C-ECB3FC547FD0}"/>
              </a:ext>
            </a:extLst>
          </p:cNvPr>
          <p:cNvSpPr txBox="1"/>
          <p:nvPr/>
        </p:nvSpPr>
        <p:spPr>
          <a:xfrm>
            <a:off x="879883" y="327639"/>
            <a:ext cx="101653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A1FF55A-3825-B25E-D303-033E7F7712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179" y="2510417"/>
            <a:ext cx="3095036" cy="1703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547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FBE2B-372C-BFB5-0717-2C7C50679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E814EEC5-1E49-6A1A-4CE3-D889643DA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3357" y="820515"/>
            <a:ext cx="583170" cy="5831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24C25AB4-7C8A-54C2-4E7E-BA2C504C733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C99702-83C4-DB4B-AB42-9D281F3D0F91}"/>
              </a:ext>
            </a:extLst>
          </p:cNvPr>
          <p:cNvSpPr/>
          <p:nvPr/>
        </p:nvSpPr>
        <p:spPr>
          <a:xfrm>
            <a:off x="3978950" y="1821974"/>
            <a:ext cx="4423707" cy="15618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Tous les êtres vivants ont besoin d’énergie pour vivre.</a:t>
            </a:r>
          </a:p>
        </p:txBody>
      </p:sp>
      <p:pic>
        <p:nvPicPr>
          <p:cNvPr id="1026" name="Picture 2" descr="Arbres fruitiers : conseils et traitements au printemps">
            <a:extLst>
              <a:ext uri="{FF2B5EF4-FFF2-40B4-BE49-F238E27FC236}">
                <a16:creationId xmlns:a16="http://schemas.microsoft.com/office/drawing/2014/main" id="{99E4743E-6FAC-AD5A-5A3D-4DA500E860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82"/>
          <a:stretch>
            <a:fillRect/>
          </a:stretch>
        </p:blipFill>
        <p:spPr bwMode="auto">
          <a:xfrm>
            <a:off x="8543109" y="1523205"/>
            <a:ext cx="3085294" cy="2159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Quels sont les arbres fruitiers originaux adaptés au climat tempéré ?">
            <a:extLst>
              <a:ext uri="{FF2B5EF4-FFF2-40B4-BE49-F238E27FC236}">
                <a16:creationId xmlns:a16="http://schemas.microsoft.com/office/drawing/2014/main" id="{74EC4324-E440-FD63-654B-5BC57F1A072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78" r="22398" b="20000"/>
          <a:stretch>
            <a:fillRect/>
          </a:stretch>
        </p:blipFill>
        <p:spPr bwMode="auto">
          <a:xfrm>
            <a:off x="9231069" y="4005987"/>
            <a:ext cx="2132288" cy="2300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04F8A519-173E-CDFD-8179-BD6C088872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012" y="3982065"/>
            <a:ext cx="3288333" cy="219222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03A3037-7F83-7D80-C75B-C19327FF9D5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t="16448" r="15395"/>
          <a:stretch>
            <a:fillRect/>
          </a:stretch>
        </p:blipFill>
        <p:spPr>
          <a:xfrm>
            <a:off x="272012" y="1523204"/>
            <a:ext cx="3349407" cy="18605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BAE86ED0-6623-7C68-0C9D-48CACBA663E7}"/>
              </a:ext>
            </a:extLst>
          </p:cNvPr>
          <p:cNvSpPr/>
          <p:nvPr/>
        </p:nvSpPr>
        <p:spPr>
          <a:xfrm>
            <a:off x="3978950" y="4792674"/>
            <a:ext cx="4423707" cy="120769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Cette énergie est produite grâce à la respiration cellulaire.</a:t>
            </a:r>
          </a:p>
        </p:txBody>
      </p:sp>
    </p:spTree>
    <p:extLst>
      <p:ext uri="{BB962C8B-B14F-4D97-AF65-F5344CB8AC3E}">
        <p14:creationId xmlns:p14="http://schemas.microsoft.com/office/powerpoint/2010/main" val="155323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402432" y="3261869"/>
            <a:ext cx="9387136" cy="70788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2147704" y="3315749"/>
            <a:ext cx="8317400" cy="461665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b="1" dirty="0">
                <a:solidFill>
                  <a:srgbClr val="106585"/>
                </a:solidFill>
              </a:rPr>
              <a:t>Décrire le processus de base de la respiration cellulaire.</a:t>
            </a:r>
            <a:endParaRPr lang="fr-FR" b="1" noProof="0" dirty="0">
              <a:solidFill>
                <a:srgbClr val="106585"/>
              </a:solidFill>
            </a:endParaRP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992" y="2978592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984735" y="227265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C3FE9C-94C3-0144-4411-A3882BF84B11}"/>
              </a:ext>
            </a:extLst>
          </p:cNvPr>
          <p:cNvSpPr txBox="1"/>
          <p:nvPr/>
        </p:nvSpPr>
        <p:spPr>
          <a:xfrm>
            <a:off x="984735" y="563234"/>
            <a:ext cx="10352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  <a:ea typeface="+mn-ea"/>
                <a:cs typeface="+mn-cs"/>
              </a:rPr>
              <a:t>▪ </a:t>
            </a: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rPr>
              <a:t>Demander à certains élèves de répéter l’objectif à haute voix (en l’exprimant avec leurs propres mots).</a:t>
            </a: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11760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Modelage de la tâche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2874-3034-68C5-BF3F-B5201DF5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B2221FE-5758-26D0-D757-3E3C1F073F6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FEA90224-E15F-99FB-0508-8BA8168D6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3AE377D-234B-0FDD-7AF1-F6BB8FA1CCF5}"/>
              </a:ext>
            </a:extLst>
          </p:cNvPr>
          <p:cNvSpPr txBox="1"/>
          <p:nvPr/>
        </p:nvSpPr>
        <p:spPr>
          <a:xfrm>
            <a:off x="854146" y="170974"/>
            <a:ext cx="99711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spc="-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Notre tâche  consiste à</a:t>
            </a:r>
            <a:r>
              <a:rPr lang="fr-FR" sz="2200" b="1" spc="-5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2200" b="1" spc="-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décrire le processus de base de la respiration cellulaire à partir d’un schéma.</a:t>
            </a:r>
            <a:endParaRPr lang="fr-FR" sz="2200" i="1" spc="-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067A5BF-F671-158E-D010-0ACD7F37FB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0330" y="1107622"/>
            <a:ext cx="6671340" cy="3627946"/>
          </a:xfrm>
          <a:prstGeom prst="rect">
            <a:avLst/>
          </a:prstGeom>
        </p:spPr>
      </p:pic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9826B7A3-29FF-4420-2EFE-50B8F2FAA04C}"/>
              </a:ext>
            </a:extLst>
          </p:cNvPr>
          <p:cNvSpPr/>
          <p:nvPr/>
        </p:nvSpPr>
        <p:spPr>
          <a:xfrm rot="5400000">
            <a:off x="5838450" y="4279823"/>
            <a:ext cx="694970" cy="1792757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0590CBF5-B905-BCB9-81AF-53924AB04BAB}"/>
              </a:ext>
            </a:extLst>
          </p:cNvPr>
          <p:cNvSpPr/>
          <p:nvPr/>
        </p:nvSpPr>
        <p:spPr>
          <a:xfrm>
            <a:off x="2075495" y="5616835"/>
            <a:ext cx="8365620" cy="6949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200" b="1" dirty="0">
                <a:solidFill>
                  <a:srgbClr val="002060"/>
                </a:solidFill>
              </a:rPr>
              <a:t>Décrire le processus de base de la respiration cellulaire.</a:t>
            </a:r>
            <a:endParaRPr lang="fr-MA" sz="2200" dirty="0">
              <a:solidFill>
                <a:srgbClr val="002060"/>
              </a:solidFill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9645429-D849-AEEA-2C56-8B7A40B539E0}"/>
              </a:ext>
            </a:extLst>
          </p:cNvPr>
          <p:cNvSpPr txBox="1"/>
          <p:nvPr/>
        </p:nvSpPr>
        <p:spPr>
          <a:xfrm>
            <a:off x="4935596" y="4844683"/>
            <a:ext cx="26847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solidFill>
                  <a:srgbClr val="002060"/>
                </a:solidFill>
              </a:rPr>
              <a:t>Extraire des information</a:t>
            </a:r>
            <a:endParaRPr lang="fr-MA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60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01E5E-A62E-B15A-628C-552DF6F889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4A156C9E-48E6-1403-0F24-ECE7F7D470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A9B95E23-91F7-5AC4-DD46-037576E48C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5AD8E349-9672-701F-3EBE-ECD0FC00A540}"/>
              </a:ext>
            </a:extLst>
          </p:cNvPr>
          <p:cNvSpPr txBox="1"/>
          <p:nvPr/>
        </p:nvSpPr>
        <p:spPr>
          <a:xfrm>
            <a:off x="902535" y="198007"/>
            <a:ext cx="994503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</a:t>
            </a:r>
            <a:r>
              <a:rPr lang="fr-FR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décrire le processus de base de la respiration cellulaire à partir d’un schéma, on suit les étapes suivantes: la première étape est :</a:t>
            </a:r>
            <a:endParaRPr lang="fr-FR" sz="22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ABF4878B-BFEB-1801-DD34-47E3B5886C2D}"/>
              </a:ext>
            </a:extLst>
          </p:cNvPr>
          <p:cNvGrpSpPr/>
          <p:nvPr/>
        </p:nvGrpSpPr>
        <p:grpSpPr>
          <a:xfrm>
            <a:off x="289369" y="1167237"/>
            <a:ext cx="10903774" cy="510733"/>
            <a:chOff x="642293" y="1225112"/>
            <a:chExt cx="10903774" cy="510733"/>
          </a:xfrm>
        </p:grpSpPr>
        <p:sp>
          <p:nvSpPr>
            <p:cNvPr id="8" name="Google Shape;443;p19">
              <a:extLst>
                <a:ext uri="{FF2B5EF4-FFF2-40B4-BE49-F238E27FC236}">
                  <a16:creationId xmlns:a16="http://schemas.microsoft.com/office/drawing/2014/main" id="{D6450BAD-84BA-311D-7FF4-57BFB459B4F4}"/>
                </a:ext>
              </a:extLst>
            </p:cNvPr>
            <p:cNvSpPr/>
            <p:nvPr/>
          </p:nvSpPr>
          <p:spPr>
            <a:xfrm>
              <a:off x="642293" y="1225112"/>
              <a:ext cx="10903774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À</a:t>
              </a:r>
              <a:r>
                <a:rPr lang="fr-FR" sz="24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partir du schéma, je détermine les éléments nécessaires à la respiration cellulaire 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B1DBC72D-100B-758C-A6BE-7DD9F0A5933C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1</a:t>
              </a:r>
              <a:endParaRPr lang="fr-FR" b="1" noProof="0" dirty="0"/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F1195482-2C7E-4FAE-C553-D71991591CF6}"/>
              </a:ext>
            </a:extLst>
          </p:cNvPr>
          <p:cNvSpPr/>
          <p:nvPr/>
        </p:nvSpPr>
        <p:spPr>
          <a:xfrm>
            <a:off x="570271" y="1967602"/>
            <a:ext cx="2985557" cy="1359195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1. Je cherche au niveau du schéma les flèches entrantes vers la mitochondrie.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8A88B3-E288-7AC8-88AD-516ED13D7ACC}"/>
              </a:ext>
            </a:extLst>
          </p:cNvPr>
          <p:cNvSpPr/>
          <p:nvPr/>
        </p:nvSpPr>
        <p:spPr>
          <a:xfrm>
            <a:off x="1582333" y="4077223"/>
            <a:ext cx="2871430" cy="1660167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2. Les éléments notés à coté des flèches  entrantes sont les éléments nécessaires à la respiration cellulaire. 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940B6389-B07B-486C-865A-85B56A587B5A}"/>
              </a:ext>
            </a:extLst>
          </p:cNvPr>
          <p:cNvGrpSpPr/>
          <p:nvPr/>
        </p:nvGrpSpPr>
        <p:grpSpPr>
          <a:xfrm>
            <a:off x="5340038" y="1882491"/>
            <a:ext cx="6547163" cy="3560418"/>
            <a:chOff x="5340038" y="1882491"/>
            <a:chExt cx="6547163" cy="3560418"/>
          </a:xfrm>
        </p:grpSpPr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0E8FC574-B3B0-7A8D-10FD-296C5EDF9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40038" y="1882491"/>
              <a:ext cx="6547163" cy="3560418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D9240BCF-1065-3FAB-CED1-98749851633E}"/>
                </a:ext>
              </a:extLst>
            </p:cNvPr>
            <p:cNvSpPr/>
            <p:nvPr/>
          </p:nvSpPr>
          <p:spPr>
            <a:xfrm>
              <a:off x="9623489" y="5201465"/>
              <a:ext cx="2246294" cy="241444"/>
            </a:xfrm>
            <a:prstGeom prst="rect">
              <a:avLst/>
            </a:prstGeom>
            <a:solidFill>
              <a:srgbClr val="F15E4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400" b="1" dirty="0"/>
                <a:t>respiration cellulaire</a:t>
              </a:r>
            </a:p>
          </p:txBody>
        </p:sp>
      </p:grp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4FAA9326-5712-A844-434E-4A2907D2C545}"/>
              </a:ext>
            </a:extLst>
          </p:cNvPr>
          <p:cNvSpPr/>
          <p:nvPr/>
        </p:nvSpPr>
        <p:spPr>
          <a:xfrm>
            <a:off x="6096000" y="3903074"/>
            <a:ext cx="1097280" cy="361280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3CA27A88-31B8-4DB9-4CAC-637F50C850C2}"/>
              </a:ext>
            </a:extLst>
          </p:cNvPr>
          <p:cNvSpPr/>
          <p:nvPr/>
        </p:nvSpPr>
        <p:spPr>
          <a:xfrm>
            <a:off x="6581053" y="4509011"/>
            <a:ext cx="956815" cy="247047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 : en angle 10">
            <a:extLst>
              <a:ext uri="{FF2B5EF4-FFF2-40B4-BE49-F238E27FC236}">
                <a16:creationId xmlns:a16="http://schemas.microsoft.com/office/drawing/2014/main" id="{784D8BE4-0CAB-B966-6FF4-48834BD4E6FC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3555828" y="2647200"/>
            <a:ext cx="3562727" cy="1767484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5" name="Connecteur : en angle 14">
            <a:extLst>
              <a:ext uri="{FF2B5EF4-FFF2-40B4-BE49-F238E27FC236}">
                <a16:creationId xmlns:a16="http://schemas.microsoft.com/office/drawing/2014/main" id="{C33504B0-7199-0DEA-CCF3-F98F1470C7EE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3555828" y="2647200"/>
            <a:ext cx="3863877" cy="2233979"/>
          </a:xfrm>
          <a:prstGeom prst="bentConnector3">
            <a:avLst>
              <a:gd name="adj1" fmla="val 50000"/>
            </a:avLst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14860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24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122A2-8BB8-39A4-6781-88546B463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41427357-E9F2-92F7-D042-DF8BE9FBC94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B96915E2-DD6F-D5A6-3246-11139364F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FE1D93B-79F4-1D12-CDC6-434FE794A131}"/>
              </a:ext>
            </a:extLst>
          </p:cNvPr>
          <p:cNvSpPr txBox="1"/>
          <p:nvPr/>
        </p:nvSpPr>
        <p:spPr>
          <a:xfrm>
            <a:off x="951697" y="236812"/>
            <a:ext cx="99450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</a:t>
            </a:r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décrire le processus de base de la respiration cellulaire à partir d’un schéma, on suit les étapes suivantes: la première étape est :</a:t>
            </a:r>
            <a:endParaRPr lang="fr-FR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4C62DAE-C8D7-4866-04E8-9DE23D361E34}"/>
              </a:ext>
            </a:extLst>
          </p:cNvPr>
          <p:cNvGrpSpPr/>
          <p:nvPr/>
        </p:nvGrpSpPr>
        <p:grpSpPr>
          <a:xfrm>
            <a:off x="289369" y="1167237"/>
            <a:ext cx="10903774" cy="510733"/>
            <a:chOff x="642293" y="1225112"/>
            <a:chExt cx="10903774" cy="510733"/>
          </a:xfrm>
        </p:grpSpPr>
        <p:sp>
          <p:nvSpPr>
            <p:cNvPr id="8" name="Google Shape;443;p19">
              <a:extLst>
                <a:ext uri="{FF2B5EF4-FFF2-40B4-BE49-F238E27FC236}">
                  <a16:creationId xmlns:a16="http://schemas.microsoft.com/office/drawing/2014/main" id="{ADC84D37-1E26-F2A2-365C-4473FA1FDD2D}"/>
                </a:ext>
              </a:extLst>
            </p:cNvPr>
            <p:cNvSpPr/>
            <p:nvPr/>
          </p:nvSpPr>
          <p:spPr>
            <a:xfrm>
              <a:off x="642293" y="1225112"/>
              <a:ext cx="10903774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À</a:t>
              </a:r>
              <a:r>
                <a:rPr lang="fr-FR" sz="24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partir du schéma, je détermine les éléments nécessaires à la respiration cellulaire 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48F2334-68C3-7633-EC33-4F987C3BE3F6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1</a:t>
              </a:r>
              <a:endParaRPr lang="fr-FR" b="1" noProof="0" dirty="0"/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F55F9E27-48A3-1BF0-08F6-C2DCD210720F}"/>
              </a:ext>
            </a:extLst>
          </p:cNvPr>
          <p:cNvSpPr/>
          <p:nvPr/>
        </p:nvSpPr>
        <p:spPr>
          <a:xfrm>
            <a:off x="870857" y="3010988"/>
            <a:ext cx="4092148" cy="1018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/>
                </a:solidFill>
              </a:rPr>
              <a:t>Les éléments nécessaires à la respiration cellulaire sont:</a:t>
            </a:r>
          </a:p>
          <a:p>
            <a:pPr algn="ctr"/>
            <a:r>
              <a:rPr lang="fr-FR" sz="2000" b="1" dirty="0">
                <a:solidFill>
                  <a:schemeClr val="accent4"/>
                </a:solidFill>
                <a:latin typeface="Ink Free" panose="03080402000500000000" pitchFamily="66" charset="0"/>
              </a:rPr>
              <a:t>Le sucre – le dioxygène</a:t>
            </a:r>
          </a:p>
        </p:txBody>
      </p:sp>
      <p:sp>
        <p:nvSpPr>
          <p:cNvPr id="25" name="Flèche : droite 24">
            <a:extLst>
              <a:ext uri="{FF2B5EF4-FFF2-40B4-BE49-F238E27FC236}">
                <a16:creationId xmlns:a16="http://schemas.microsoft.com/office/drawing/2014/main" id="{57D0B073-3EB3-5596-B5CA-CA663E931C1C}"/>
              </a:ext>
            </a:extLst>
          </p:cNvPr>
          <p:cNvSpPr/>
          <p:nvPr/>
        </p:nvSpPr>
        <p:spPr>
          <a:xfrm>
            <a:off x="741161" y="3184009"/>
            <a:ext cx="421071" cy="6726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4C2B39E5-E247-995B-5A8B-C09022825B80}"/>
              </a:ext>
            </a:extLst>
          </p:cNvPr>
          <p:cNvGrpSpPr/>
          <p:nvPr/>
        </p:nvGrpSpPr>
        <p:grpSpPr>
          <a:xfrm>
            <a:off x="5340038" y="1882491"/>
            <a:ext cx="6547163" cy="3560418"/>
            <a:chOff x="5340038" y="1882491"/>
            <a:chExt cx="6547163" cy="3560418"/>
          </a:xfrm>
        </p:grpSpPr>
        <p:pic>
          <p:nvPicPr>
            <p:cNvPr id="29" name="Image 28">
              <a:extLst>
                <a:ext uri="{FF2B5EF4-FFF2-40B4-BE49-F238E27FC236}">
                  <a16:creationId xmlns:a16="http://schemas.microsoft.com/office/drawing/2014/main" id="{92B643BF-2B27-49A6-5ECA-077C4E292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340038" y="1882491"/>
              <a:ext cx="6547163" cy="3560418"/>
            </a:xfrm>
            <a:prstGeom prst="rect">
              <a:avLst/>
            </a:prstGeom>
          </p:spPr>
        </p:pic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48016D0-A9E2-8A1C-1CA9-C6B7E6CF2116}"/>
                </a:ext>
              </a:extLst>
            </p:cNvPr>
            <p:cNvSpPr/>
            <p:nvPr/>
          </p:nvSpPr>
          <p:spPr>
            <a:xfrm>
              <a:off x="9623489" y="5201465"/>
              <a:ext cx="2246294" cy="241444"/>
            </a:xfrm>
            <a:prstGeom prst="rect">
              <a:avLst/>
            </a:prstGeom>
            <a:solidFill>
              <a:srgbClr val="F15E4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400" b="1" dirty="0"/>
                <a:t>respiration cellulaire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4422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2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ABE2B-6733-0216-2E57-1059A60A4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e 4">
            <a:extLst>
              <a:ext uri="{FF2B5EF4-FFF2-40B4-BE49-F238E27FC236}">
                <a16:creationId xmlns:a16="http://schemas.microsoft.com/office/drawing/2014/main" id="{9604EE67-4A3D-322C-574B-3928E874DE4D}"/>
              </a:ext>
            </a:extLst>
          </p:cNvPr>
          <p:cNvGrpSpPr/>
          <p:nvPr/>
        </p:nvGrpSpPr>
        <p:grpSpPr>
          <a:xfrm>
            <a:off x="632114" y="1862863"/>
            <a:ext cx="6547163" cy="3560418"/>
            <a:chOff x="5340038" y="1882491"/>
            <a:chExt cx="6547163" cy="3560418"/>
          </a:xfrm>
        </p:grpSpPr>
        <p:pic>
          <p:nvPicPr>
            <p:cNvPr id="9" name="Image 8">
              <a:extLst>
                <a:ext uri="{FF2B5EF4-FFF2-40B4-BE49-F238E27FC236}">
                  <a16:creationId xmlns:a16="http://schemas.microsoft.com/office/drawing/2014/main" id="{6677FB3C-BE36-A639-4EEF-14807AD06E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40038" y="1882491"/>
              <a:ext cx="6547163" cy="3560418"/>
            </a:xfrm>
            <a:prstGeom prst="rect">
              <a:avLst/>
            </a:prstGeom>
          </p:spPr>
        </p:pic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68378DD7-1830-744E-AA03-BC95E7268944}"/>
                </a:ext>
              </a:extLst>
            </p:cNvPr>
            <p:cNvSpPr/>
            <p:nvPr/>
          </p:nvSpPr>
          <p:spPr>
            <a:xfrm>
              <a:off x="9623489" y="5201465"/>
              <a:ext cx="2246294" cy="241444"/>
            </a:xfrm>
            <a:prstGeom prst="rect">
              <a:avLst/>
            </a:prstGeom>
            <a:solidFill>
              <a:srgbClr val="F15E4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400" b="1" dirty="0"/>
                <a:t>respiration cellulaire</a:t>
              </a:r>
            </a:p>
          </p:txBody>
        </p:sp>
      </p:grpSp>
      <p:sp>
        <p:nvSpPr>
          <p:cNvPr id="2" name="Oval 7">
            <a:extLst>
              <a:ext uri="{FF2B5EF4-FFF2-40B4-BE49-F238E27FC236}">
                <a16:creationId xmlns:a16="http://schemas.microsoft.com/office/drawing/2014/main" id="{2690B1E3-2668-C5BA-04D8-32E6085ABC4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F0670FA-387F-C32A-38CF-43EA80E4DE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1754" y="934395"/>
            <a:ext cx="583170" cy="5831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AFFBFD-01C8-F826-A12C-9EF80A250511}"/>
              </a:ext>
            </a:extLst>
          </p:cNvPr>
          <p:cNvSpPr txBox="1"/>
          <p:nvPr/>
        </p:nvSpPr>
        <p:spPr>
          <a:xfrm>
            <a:off x="932501" y="327639"/>
            <a:ext cx="10326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La deuxième étape est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6AE8A2A5-E89A-867B-C044-924997BD95B4}"/>
              </a:ext>
            </a:extLst>
          </p:cNvPr>
          <p:cNvGrpSpPr/>
          <p:nvPr/>
        </p:nvGrpSpPr>
        <p:grpSpPr>
          <a:xfrm>
            <a:off x="177075" y="1167237"/>
            <a:ext cx="11082424" cy="510733"/>
            <a:chOff x="674377" y="1225112"/>
            <a:chExt cx="10421695" cy="510733"/>
          </a:xfrm>
        </p:grpSpPr>
        <p:sp>
          <p:nvSpPr>
            <p:cNvPr id="7" name="Google Shape;443;p19">
              <a:extLst>
                <a:ext uri="{FF2B5EF4-FFF2-40B4-BE49-F238E27FC236}">
                  <a16:creationId xmlns:a16="http://schemas.microsoft.com/office/drawing/2014/main" id="{6B38957E-08E4-B343-33C3-713CF6018484}"/>
                </a:ext>
              </a:extLst>
            </p:cNvPr>
            <p:cNvSpPr/>
            <p:nvPr/>
          </p:nvSpPr>
          <p:spPr>
            <a:xfrm>
              <a:off x="674377" y="1225112"/>
              <a:ext cx="10421695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À partir du schéma, je précise l’organite cellulaire où se déroule la respiration cellulaire</a:t>
              </a:r>
              <a:endParaRPr lang="fr-FR" sz="24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F0DDD60E-3E79-909D-5397-F53424697AFE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2</a:t>
              </a:r>
              <a:endParaRPr lang="fr-FR" b="1" noProof="0" dirty="0"/>
            </a:p>
          </p:txBody>
        </p:sp>
      </p:grpSp>
      <p:sp>
        <p:nvSpPr>
          <p:cNvPr id="8" name="Rectangle 7">
            <a:extLst>
              <a:ext uri="{FF2B5EF4-FFF2-40B4-BE49-F238E27FC236}">
                <a16:creationId xmlns:a16="http://schemas.microsoft.com/office/drawing/2014/main" id="{CFE8E342-E7C4-FE7E-A2B9-78EE0FA5267C}"/>
              </a:ext>
            </a:extLst>
          </p:cNvPr>
          <p:cNvSpPr/>
          <p:nvPr/>
        </p:nvSpPr>
        <p:spPr>
          <a:xfrm>
            <a:off x="8437896" y="2085182"/>
            <a:ext cx="2871430" cy="1370496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Je repère sur le schéma le lieu de déroulement de la respiration cellulaire.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4A508C-632D-1592-8261-4E7798257925}"/>
              </a:ext>
            </a:extLst>
          </p:cNvPr>
          <p:cNvSpPr/>
          <p:nvPr/>
        </p:nvSpPr>
        <p:spPr>
          <a:xfrm>
            <a:off x="3657599" y="5830493"/>
            <a:ext cx="6705601" cy="65215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/>
                </a:solidFill>
              </a:rPr>
              <a:t>L’organite cellulaire où se déroule la respiration cellulaire est:</a:t>
            </a:r>
          </a:p>
          <a:p>
            <a:pPr algn="ctr"/>
            <a:r>
              <a:rPr lang="fr-FR" sz="2000" b="1" dirty="0">
                <a:solidFill>
                  <a:schemeClr val="accent4"/>
                </a:solidFill>
                <a:latin typeface="Ink Free" panose="03080402000500000000" pitchFamily="66" charset="0"/>
              </a:rPr>
              <a:t>La mitochondrie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3F5E10-C116-2D4B-2E8D-BF6FAA18F862}"/>
              </a:ext>
            </a:extLst>
          </p:cNvPr>
          <p:cNvSpPr/>
          <p:nvPr/>
        </p:nvSpPr>
        <p:spPr>
          <a:xfrm>
            <a:off x="783771" y="1882042"/>
            <a:ext cx="6226629" cy="2038838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4B1DAE17-C991-594E-C93B-5F8F7449B105}"/>
              </a:ext>
            </a:extLst>
          </p:cNvPr>
          <p:cNvCxnSpPr>
            <a:cxnSpLocks/>
          </p:cNvCxnSpPr>
          <p:nvPr/>
        </p:nvCxnSpPr>
        <p:spPr>
          <a:xfrm flipH="1" flipV="1">
            <a:off x="7010400" y="2770430"/>
            <a:ext cx="1427496" cy="565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751B55FA-3B72-CCA2-B418-E711147CBA91}"/>
              </a:ext>
            </a:extLst>
          </p:cNvPr>
          <p:cNvSpPr/>
          <p:nvPr/>
        </p:nvSpPr>
        <p:spPr>
          <a:xfrm>
            <a:off x="3119175" y="3243817"/>
            <a:ext cx="1155032" cy="37036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099164A9-83AE-3F0E-DA0F-3B43498674F7}"/>
              </a:ext>
            </a:extLst>
          </p:cNvPr>
          <p:cNvSpPr/>
          <p:nvPr/>
        </p:nvSpPr>
        <p:spPr>
          <a:xfrm>
            <a:off x="3236528" y="5808407"/>
            <a:ext cx="421071" cy="6726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2058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7" grpId="0" animBg="1"/>
      <p:bldP spid="14" grpId="0" animBg="1"/>
      <p:bldP spid="15" grpId="0" animBg="1"/>
      <p:bldP spid="1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A70C0-6150-A5E7-9D2F-3542113CE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>
            <a:extLst>
              <a:ext uri="{FF2B5EF4-FFF2-40B4-BE49-F238E27FC236}">
                <a16:creationId xmlns:a16="http://schemas.microsoft.com/office/drawing/2014/main" id="{EB2D73F1-8D05-902C-CBB3-5502FF66654A}"/>
              </a:ext>
            </a:extLst>
          </p:cNvPr>
          <p:cNvGrpSpPr/>
          <p:nvPr/>
        </p:nvGrpSpPr>
        <p:grpSpPr>
          <a:xfrm>
            <a:off x="431153" y="1771227"/>
            <a:ext cx="6547163" cy="3560418"/>
            <a:chOff x="5340038" y="1882491"/>
            <a:chExt cx="6547163" cy="3560418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37CA8B0C-919C-C814-D7D0-F837C42B76A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40038" y="1882491"/>
              <a:ext cx="6547163" cy="3560418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4398F51C-E8D6-803A-BFEC-42A6C4CE72AD}"/>
                </a:ext>
              </a:extLst>
            </p:cNvPr>
            <p:cNvSpPr/>
            <p:nvPr/>
          </p:nvSpPr>
          <p:spPr>
            <a:xfrm>
              <a:off x="9623489" y="5201465"/>
              <a:ext cx="2246294" cy="241444"/>
            </a:xfrm>
            <a:prstGeom prst="rect">
              <a:avLst/>
            </a:prstGeom>
            <a:solidFill>
              <a:srgbClr val="F15E4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400" b="1" dirty="0"/>
                <a:t>respiration cellulaire</a:t>
              </a:r>
            </a:p>
          </p:txBody>
        </p:sp>
      </p:grpSp>
      <p:sp>
        <p:nvSpPr>
          <p:cNvPr id="2" name="Oval 7">
            <a:extLst>
              <a:ext uri="{FF2B5EF4-FFF2-40B4-BE49-F238E27FC236}">
                <a16:creationId xmlns:a16="http://schemas.microsoft.com/office/drawing/2014/main" id="{BD82131F-3729-16ED-A412-CA30F9812F7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D67FE2B1-F5BD-512B-6815-14CBD9A8F2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E0ACB304-61C8-C09F-7C45-25CAEBC06AF9}"/>
              </a:ext>
            </a:extLst>
          </p:cNvPr>
          <p:cNvGrpSpPr/>
          <p:nvPr/>
        </p:nvGrpSpPr>
        <p:grpSpPr>
          <a:xfrm>
            <a:off x="369579" y="1016765"/>
            <a:ext cx="10889920" cy="510733"/>
            <a:chOff x="674377" y="1225112"/>
            <a:chExt cx="10889920" cy="510733"/>
          </a:xfrm>
        </p:grpSpPr>
        <p:sp>
          <p:nvSpPr>
            <p:cNvPr id="45" name="Google Shape;443;p19">
              <a:extLst>
                <a:ext uri="{FF2B5EF4-FFF2-40B4-BE49-F238E27FC236}">
                  <a16:creationId xmlns:a16="http://schemas.microsoft.com/office/drawing/2014/main" id="{3837D86E-BBCB-4926-6D42-D626C8ED17D0}"/>
                </a:ext>
              </a:extLst>
            </p:cNvPr>
            <p:cNvSpPr/>
            <p:nvPr/>
          </p:nvSpPr>
          <p:spPr>
            <a:xfrm>
              <a:off x="674377" y="1225112"/>
              <a:ext cx="10889920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</a:t>
              </a:r>
              <a:r>
                <a:rPr lang="fr-FR" sz="2400" b="1" spc="-50" dirty="0">
                  <a:solidFill>
                    <a:srgbClr val="002060"/>
                  </a:solidFill>
                  <a:ea typeface="Calibri"/>
                  <a:cs typeface="Calibri"/>
                  <a:sym typeface="Wingdings" panose="05000000000000000000" pitchFamily="2" charset="2"/>
                </a:rPr>
                <a:t>À partir du schéma, je détermine les éléments produits par la respiration cellulaire 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69BC6F7-5FA2-323B-F285-2CE736F2FE00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DE1602B0-5C11-FB2E-5C84-FE2FE10D82A5}"/>
              </a:ext>
            </a:extLst>
          </p:cNvPr>
          <p:cNvSpPr txBox="1"/>
          <p:nvPr/>
        </p:nvSpPr>
        <p:spPr>
          <a:xfrm>
            <a:off x="932501" y="327639"/>
            <a:ext cx="10326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La troisième étape est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19A2F8-D69A-2CAA-6348-333988A196FF}"/>
              </a:ext>
            </a:extLst>
          </p:cNvPr>
          <p:cNvSpPr/>
          <p:nvPr/>
        </p:nvSpPr>
        <p:spPr>
          <a:xfrm>
            <a:off x="8924030" y="1865269"/>
            <a:ext cx="2871430" cy="1304652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1. Je cherche au niveau du schéma les flèches sortantes de la mitochondrie.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6F2DFE-2557-91E1-E955-170E58C4980B}"/>
              </a:ext>
            </a:extLst>
          </p:cNvPr>
          <p:cNvSpPr/>
          <p:nvPr/>
        </p:nvSpPr>
        <p:spPr>
          <a:xfrm>
            <a:off x="8600041" y="3976995"/>
            <a:ext cx="3195419" cy="1625227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2. Les éléments notés à coté des flèches  sortantes sont les éléments produits à la respiration cellulaire. 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AF1EA2E6-CF14-9DAB-FDCD-B57F80A1B180}"/>
              </a:ext>
            </a:extLst>
          </p:cNvPr>
          <p:cNvSpPr/>
          <p:nvPr/>
        </p:nvSpPr>
        <p:spPr>
          <a:xfrm>
            <a:off x="4945748" y="4358831"/>
            <a:ext cx="701073" cy="189898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07B9FE2F-ADC1-BEE9-72A5-F657051E8DBF}"/>
              </a:ext>
            </a:extLst>
          </p:cNvPr>
          <p:cNvSpPr/>
          <p:nvPr/>
        </p:nvSpPr>
        <p:spPr>
          <a:xfrm>
            <a:off x="4586434" y="4789609"/>
            <a:ext cx="1045978" cy="256536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59128D74-DDB0-3708-7F5B-7EF1D8950AB2}"/>
              </a:ext>
            </a:extLst>
          </p:cNvPr>
          <p:cNvSpPr/>
          <p:nvPr/>
        </p:nvSpPr>
        <p:spPr>
          <a:xfrm>
            <a:off x="4524643" y="3734100"/>
            <a:ext cx="1888187" cy="309195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0" name="Connecteur : en angle 19">
            <a:extLst>
              <a:ext uri="{FF2B5EF4-FFF2-40B4-BE49-F238E27FC236}">
                <a16:creationId xmlns:a16="http://schemas.microsoft.com/office/drawing/2014/main" id="{35F6FC21-3941-998E-C540-F0E3B77D6AB1}"/>
              </a:ext>
            </a:extLst>
          </p:cNvPr>
          <p:cNvCxnSpPr>
            <a:stCxn id="9" idx="1"/>
          </p:cNvCxnSpPr>
          <p:nvPr/>
        </p:nvCxnSpPr>
        <p:spPr>
          <a:xfrm rot="10800000" flipV="1">
            <a:off x="5016138" y="2517595"/>
            <a:ext cx="3907893" cy="1636394"/>
          </a:xfrm>
          <a:prstGeom prst="bentConnector3">
            <a:avLst/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Connecteur : en angle 21">
            <a:extLst>
              <a:ext uri="{FF2B5EF4-FFF2-40B4-BE49-F238E27FC236}">
                <a16:creationId xmlns:a16="http://schemas.microsoft.com/office/drawing/2014/main" id="{41C7BBE3-D8A6-8DBE-1190-83A3CE3A23CC}"/>
              </a:ext>
            </a:extLst>
          </p:cNvPr>
          <p:cNvCxnSpPr>
            <a:cxnSpLocks/>
          </p:cNvCxnSpPr>
          <p:nvPr/>
        </p:nvCxnSpPr>
        <p:spPr>
          <a:xfrm rot="10800000" flipV="1">
            <a:off x="4820097" y="2517595"/>
            <a:ext cx="4130063" cy="2067172"/>
          </a:xfrm>
          <a:prstGeom prst="bentConnector3">
            <a:avLst>
              <a:gd name="adj1" fmla="val 47681"/>
            </a:avLst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8" name="Connecteur : en angle 27">
            <a:extLst>
              <a:ext uri="{FF2B5EF4-FFF2-40B4-BE49-F238E27FC236}">
                <a16:creationId xmlns:a16="http://schemas.microsoft.com/office/drawing/2014/main" id="{3CE39668-4C33-619A-DAF7-527474412BDE}"/>
              </a:ext>
            </a:extLst>
          </p:cNvPr>
          <p:cNvCxnSpPr>
            <a:stCxn id="9" idx="1"/>
          </p:cNvCxnSpPr>
          <p:nvPr/>
        </p:nvCxnSpPr>
        <p:spPr>
          <a:xfrm rot="10800000" flipV="1">
            <a:off x="4153990" y="2517595"/>
            <a:ext cx="4770041" cy="2288296"/>
          </a:xfrm>
          <a:prstGeom prst="bentConnector3">
            <a:avLst>
              <a:gd name="adj1" fmla="val 40506"/>
            </a:avLst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840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33" grpId="0" animBg="1"/>
      <p:bldP spid="16" grpId="0" animBg="1"/>
      <p:bldP spid="1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9E90B8-944C-5A5E-7810-D351F2AA43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e 11">
            <a:extLst>
              <a:ext uri="{FF2B5EF4-FFF2-40B4-BE49-F238E27FC236}">
                <a16:creationId xmlns:a16="http://schemas.microsoft.com/office/drawing/2014/main" id="{1584620B-BB61-A335-B5D1-CF5B19D87691}"/>
              </a:ext>
            </a:extLst>
          </p:cNvPr>
          <p:cNvGrpSpPr/>
          <p:nvPr/>
        </p:nvGrpSpPr>
        <p:grpSpPr>
          <a:xfrm>
            <a:off x="460650" y="1987537"/>
            <a:ext cx="6547163" cy="3560418"/>
            <a:chOff x="5340038" y="1882491"/>
            <a:chExt cx="6547163" cy="3560418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9AE8F3EA-7EA4-E405-68FA-5694F9AA6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40038" y="1882491"/>
              <a:ext cx="6547163" cy="3560418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B3BC5E7-97A5-793D-74D3-33C8CF5843D5}"/>
                </a:ext>
              </a:extLst>
            </p:cNvPr>
            <p:cNvSpPr/>
            <p:nvPr/>
          </p:nvSpPr>
          <p:spPr>
            <a:xfrm>
              <a:off x="9623489" y="5201465"/>
              <a:ext cx="2246294" cy="241444"/>
            </a:xfrm>
            <a:prstGeom prst="rect">
              <a:avLst/>
            </a:prstGeom>
            <a:solidFill>
              <a:srgbClr val="F15E4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1400" b="1" dirty="0"/>
                <a:t>respiration cellulaire</a:t>
              </a:r>
            </a:p>
          </p:txBody>
        </p:sp>
      </p:grpSp>
      <p:sp>
        <p:nvSpPr>
          <p:cNvPr id="2" name="Oval 7">
            <a:extLst>
              <a:ext uri="{FF2B5EF4-FFF2-40B4-BE49-F238E27FC236}">
                <a16:creationId xmlns:a16="http://schemas.microsoft.com/office/drawing/2014/main" id="{4476E761-12F2-A4D2-65F5-DA8C4A6B4FB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3C1B8FFA-386D-7402-9A3C-D5E8F03A01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6CBF744E-F8D4-2F3E-7331-C280558C0307}"/>
              </a:ext>
            </a:extLst>
          </p:cNvPr>
          <p:cNvGrpSpPr/>
          <p:nvPr/>
        </p:nvGrpSpPr>
        <p:grpSpPr>
          <a:xfrm>
            <a:off x="369579" y="1016765"/>
            <a:ext cx="10889920" cy="510733"/>
            <a:chOff x="674377" y="1225112"/>
            <a:chExt cx="10889920" cy="510733"/>
          </a:xfrm>
        </p:grpSpPr>
        <p:sp>
          <p:nvSpPr>
            <p:cNvPr id="45" name="Google Shape;443;p19">
              <a:extLst>
                <a:ext uri="{FF2B5EF4-FFF2-40B4-BE49-F238E27FC236}">
                  <a16:creationId xmlns:a16="http://schemas.microsoft.com/office/drawing/2014/main" id="{3ED60467-9407-0E1C-AA62-359CEF5F5D32}"/>
                </a:ext>
              </a:extLst>
            </p:cNvPr>
            <p:cNvSpPr/>
            <p:nvPr/>
          </p:nvSpPr>
          <p:spPr>
            <a:xfrm>
              <a:off x="674377" y="1225112"/>
              <a:ext cx="10889920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</a:t>
              </a:r>
              <a:r>
                <a:rPr lang="fr-FR" sz="2400" b="1" spc="-50" dirty="0">
                  <a:solidFill>
                    <a:srgbClr val="002060"/>
                  </a:solidFill>
                  <a:ea typeface="Calibri"/>
                  <a:cs typeface="Calibri"/>
                  <a:sym typeface="Wingdings" panose="05000000000000000000" pitchFamily="2" charset="2"/>
                </a:rPr>
                <a:t>À partir du schéma, je détermine les éléments produits par la respiration cellulaire 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7BEA1C0B-5D7C-8429-6985-9A4EAE321BA0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FCA33289-DB7C-4ED0-E8D8-79F999A5FBCF}"/>
              </a:ext>
            </a:extLst>
          </p:cNvPr>
          <p:cNvSpPr txBox="1"/>
          <p:nvPr/>
        </p:nvSpPr>
        <p:spPr>
          <a:xfrm>
            <a:off x="932501" y="327639"/>
            <a:ext cx="10326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La troisième étape est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F34FBEB-8064-CD12-219C-ADC39340031B}"/>
              </a:ext>
            </a:extLst>
          </p:cNvPr>
          <p:cNvSpPr/>
          <p:nvPr/>
        </p:nvSpPr>
        <p:spPr>
          <a:xfrm>
            <a:off x="7636051" y="2984919"/>
            <a:ext cx="4435870" cy="144373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/>
                </a:solidFill>
              </a:rPr>
              <a:t>Les éléments produits par la respiration cellulaire sont:</a:t>
            </a:r>
          </a:p>
          <a:p>
            <a:pPr algn="ctr"/>
            <a:r>
              <a:rPr lang="fr-FR" sz="2000" b="1" dirty="0">
                <a:solidFill>
                  <a:schemeClr val="accent4"/>
                </a:solidFill>
                <a:latin typeface="Ink Free" panose="03080402000500000000" pitchFamily="66" charset="0"/>
              </a:rPr>
              <a:t>Le dioxyde de carbone – l’eau – l’énergie</a:t>
            </a: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FC72728E-D75C-FD5B-B49F-86176E0CC246}"/>
              </a:ext>
            </a:extLst>
          </p:cNvPr>
          <p:cNvSpPr/>
          <p:nvPr/>
        </p:nvSpPr>
        <p:spPr>
          <a:xfrm>
            <a:off x="7214980" y="3162122"/>
            <a:ext cx="421071" cy="6726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13238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FF05C-85E1-27B2-6A6D-C7B265578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A51A8394-1CC8-2F10-14F1-8796CA2B30D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52" r="5875"/>
          <a:stretch>
            <a:fillRect/>
          </a:stretch>
        </p:blipFill>
        <p:spPr>
          <a:xfrm>
            <a:off x="2644312" y="2041587"/>
            <a:ext cx="7196108" cy="1683418"/>
          </a:xfrm>
          <a:prstGeom prst="rect">
            <a:avLst/>
          </a:prstGeom>
        </p:spPr>
      </p:pic>
      <p:sp>
        <p:nvSpPr>
          <p:cNvPr id="16" name="Oval 7">
            <a:extLst>
              <a:ext uri="{FF2B5EF4-FFF2-40B4-BE49-F238E27FC236}">
                <a16:creationId xmlns:a16="http://schemas.microsoft.com/office/drawing/2014/main" id="{86CD7753-A739-187A-10E8-1C8118CC8274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7" name="Image 9">
            <a:extLst>
              <a:ext uri="{FF2B5EF4-FFF2-40B4-BE49-F238E27FC236}">
                <a16:creationId xmlns:a16="http://schemas.microsoft.com/office/drawing/2014/main" id="{72D226D3-60F0-4DE1-CE78-D1354A23B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9208" y="825500"/>
            <a:ext cx="583170" cy="58317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0C8D286B-FEBB-B919-DC7E-ADDFDD6CEE3E}"/>
              </a:ext>
            </a:extLst>
          </p:cNvPr>
          <p:cNvSpPr txBox="1"/>
          <p:nvPr/>
        </p:nvSpPr>
        <p:spPr>
          <a:xfrm>
            <a:off x="809100" y="142511"/>
            <a:ext cx="10560505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récapitule ..</a:t>
            </a:r>
          </a:p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</a:t>
            </a:r>
            <a:r>
              <a:rPr lang="fr-FR" sz="20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décrire le processus de base de la respiration cellulaire, </a:t>
            </a:r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 dois suivre les 3 étapes ci-dessous: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94161-C05E-F933-572F-C8054B71AA31}"/>
              </a:ext>
            </a:extLst>
          </p:cNvPr>
          <p:cNvSpPr/>
          <p:nvPr/>
        </p:nvSpPr>
        <p:spPr>
          <a:xfrm>
            <a:off x="265451" y="1819581"/>
            <a:ext cx="2303736" cy="23354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 Je détermine les éléments nécessaires à partir des flèches entrantes à la mitochondrie.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F0F29-5E8C-A9EB-6198-D4B38A457E70}"/>
              </a:ext>
            </a:extLst>
          </p:cNvPr>
          <p:cNvSpPr/>
          <p:nvPr/>
        </p:nvSpPr>
        <p:spPr>
          <a:xfrm>
            <a:off x="4905163" y="3943723"/>
            <a:ext cx="2932953" cy="16130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  Je précise à partir  du schéma l’organite cellulaire où se déroule la respiration cellulaire.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66EAA38-4331-DB0C-8318-5886C7DAC2DD}"/>
              </a:ext>
            </a:extLst>
          </p:cNvPr>
          <p:cNvSpPr/>
          <p:nvPr/>
        </p:nvSpPr>
        <p:spPr>
          <a:xfrm>
            <a:off x="196592" y="1564164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1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5614066-3D93-C403-87A7-2055DEC9E3A2}"/>
              </a:ext>
            </a:extLst>
          </p:cNvPr>
          <p:cNvSpPr/>
          <p:nvPr/>
        </p:nvSpPr>
        <p:spPr>
          <a:xfrm>
            <a:off x="4666672" y="3866167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5BDF78-4CF3-4044-67B4-86F47F78482A}"/>
              </a:ext>
            </a:extLst>
          </p:cNvPr>
          <p:cNvSpPr/>
          <p:nvPr/>
        </p:nvSpPr>
        <p:spPr>
          <a:xfrm>
            <a:off x="9901383" y="2271975"/>
            <a:ext cx="2034978" cy="18830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   Je détermine les éléments produits à partir des flèches sortantes de la mitochondrie.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E089174-5AAD-2180-30E3-E86D527B180D}"/>
              </a:ext>
            </a:extLst>
          </p:cNvPr>
          <p:cNvSpPr/>
          <p:nvPr/>
        </p:nvSpPr>
        <p:spPr>
          <a:xfrm>
            <a:off x="9811713" y="1939600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DC6F42-572E-C0C5-779A-9FFC2A5F80AE}"/>
              </a:ext>
            </a:extLst>
          </p:cNvPr>
          <p:cNvSpPr/>
          <p:nvPr/>
        </p:nvSpPr>
        <p:spPr>
          <a:xfrm>
            <a:off x="5761983" y="2035056"/>
            <a:ext cx="1380233" cy="125183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2C3583-86F3-6E96-A9DE-CBA1AB8FCD59}"/>
              </a:ext>
            </a:extLst>
          </p:cNvPr>
          <p:cNvSpPr/>
          <p:nvPr/>
        </p:nvSpPr>
        <p:spPr>
          <a:xfrm>
            <a:off x="2914281" y="2576477"/>
            <a:ext cx="2063267" cy="793267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F7B2B5-C8BF-45A2-AB94-CBEA4DD38F97}"/>
              </a:ext>
            </a:extLst>
          </p:cNvPr>
          <p:cNvSpPr/>
          <p:nvPr/>
        </p:nvSpPr>
        <p:spPr>
          <a:xfrm>
            <a:off x="7353261" y="2486663"/>
            <a:ext cx="2149336" cy="793266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8" name="Connecteur droit avec flèche 17">
            <a:extLst>
              <a:ext uri="{FF2B5EF4-FFF2-40B4-BE49-F238E27FC236}">
                <a16:creationId xmlns:a16="http://schemas.microsoft.com/office/drawing/2014/main" id="{69095658-15B5-F8A5-BB2F-5CB5BEF108FE}"/>
              </a:ext>
            </a:extLst>
          </p:cNvPr>
          <p:cNvCxnSpPr>
            <a:cxnSpLocks/>
            <a:stCxn id="6" idx="3"/>
          </p:cNvCxnSpPr>
          <p:nvPr/>
        </p:nvCxnSpPr>
        <p:spPr>
          <a:xfrm flipV="1">
            <a:off x="2569187" y="2985321"/>
            <a:ext cx="345094" cy="1968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>
            <a:extLst>
              <a:ext uri="{FF2B5EF4-FFF2-40B4-BE49-F238E27FC236}">
                <a16:creationId xmlns:a16="http://schemas.microsoft.com/office/drawing/2014/main" id="{DF53561B-A2D5-2E6B-344C-6C1736D5D0C4}"/>
              </a:ext>
            </a:extLst>
          </p:cNvPr>
          <p:cNvCxnSpPr>
            <a:cxnSpLocks/>
            <a:stCxn id="12" idx="3"/>
          </p:cNvCxnSpPr>
          <p:nvPr/>
        </p:nvCxnSpPr>
        <p:spPr>
          <a:xfrm flipH="1">
            <a:off x="9449300" y="2883296"/>
            <a:ext cx="391120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6D5C2C9F-6921-4209-CC23-B05766E863E3}"/>
              </a:ext>
            </a:extLst>
          </p:cNvPr>
          <p:cNvCxnSpPr>
            <a:cxnSpLocks/>
          </p:cNvCxnSpPr>
          <p:nvPr/>
        </p:nvCxnSpPr>
        <p:spPr>
          <a:xfrm flipV="1">
            <a:off x="6482504" y="3286890"/>
            <a:ext cx="0" cy="65683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1412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1" grpId="0" animBg="1"/>
      <p:bldP spid="10" grpId="0" animBg="1"/>
      <p:bldP spid="3" grpId="0" animBg="1"/>
      <p:bldP spid="4" grpId="0" animBg="1"/>
      <p:bldP spid="5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77854" y="2730809"/>
            <a:ext cx="4401901" cy="13003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collective 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343EB-D989-1866-0322-DEBB9132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A9BE51-4966-896A-18ED-708871B38C9E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94425AD-6892-4558-9419-7702AD056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562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64A0E2-C81A-F964-404F-2BFA9BC84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_A_02">
            <a:extLst>
              <a:ext uri="{FF2B5EF4-FFF2-40B4-BE49-F238E27FC236}">
                <a16:creationId xmlns:a16="http://schemas.microsoft.com/office/drawing/2014/main" id="{8CB3AD69-C2FD-F8BF-1CC5-0B4787F5F871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C77877A-4018-112C-8760-0E1EF21B92C6}"/>
              </a:ext>
            </a:extLst>
          </p:cNvPr>
          <p:cNvSpPr/>
          <p:nvPr/>
        </p:nvSpPr>
        <p:spPr>
          <a:xfrm>
            <a:off x="148846" y="1028570"/>
            <a:ext cx="11408148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atin typeface="Calibri" panose="020F0502020204030204"/>
              </a:rPr>
              <a:t>1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Choisissez la bonne réponse.</a:t>
            </a:r>
          </a:p>
          <a:p>
            <a:pPr lvl="0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0852A4"/>
                </a:solidFill>
              </a:rPr>
              <a:t>L’élément nécessaire à la respiration cellulaire parmi ceux proposés est : </a:t>
            </a:r>
            <a:endParaRPr lang="fr-FR" sz="2400" dirty="0">
              <a:solidFill>
                <a:srgbClr val="0852A4"/>
              </a:solidFill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6DCE245-0952-31A1-408A-291C78C7D8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727"/>
          <a:stretch>
            <a:fillRect/>
          </a:stretch>
        </p:blipFill>
        <p:spPr>
          <a:xfrm>
            <a:off x="3181969" y="1990726"/>
            <a:ext cx="6464183" cy="3463148"/>
          </a:xfrm>
          <a:prstGeom prst="rect">
            <a:avLst/>
          </a:prstGeom>
        </p:spPr>
      </p:pic>
      <p:sp>
        <p:nvSpPr>
          <p:cNvPr id="14" name="D_A_01">
            <a:extLst>
              <a:ext uri="{FF2B5EF4-FFF2-40B4-BE49-F238E27FC236}">
                <a16:creationId xmlns:a16="http://schemas.microsoft.com/office/drawing/2014/main" id="{80EBA30F-9282-D3DD-4059-70B5E9F42838}"/>
              </a:ext>
            </a:extLst>
          </p:cNvPr>
          <p:cNvSpPr txBox="1"/>
          <p:nvPr/>
        </p:nvSpPr>
        <p:spPr>
          <a:xfrm>
            <a:off x="783852" y="201859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337330C9-8A91-4BAE-4484-CAFEEB88D680}"/>
              </a:ext>
            </a:extLst>
          </p:cNvPr>
          <p:cNvGrpSpPr/>
          <p:nvPr/>
        </p:nvGrpSpPr>
        <p:grpSpPr>
          <a:xfrm>
            <a:off x="594697" y="5817428"/>
            <a:ext cx="10624627" cy="521075"/>
            <a:chOff x="1899920" y="3939439"/>
            <a:chExt cx="10624627" cy="521075"/>
          </a:xfrm>
        </p:grpSpPr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EF7BC2F-7D91-11DD-5016-41D37E2F6CBB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sucre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B0027C6-DCF0-20FE-B49F-FBCB5BC3E26F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L’eau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E12DBCEB-079C-B7FC-4818-89B14B126680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L’énergie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80D54AEF-DB03-8FFE-6E27-381B5ECDEEDF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E97943B-152B-E840-D520-31D8B1E24CA0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80F8D00A-99B7-A23C-6CAE-AACC76BFF991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7313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FB750-BBFA-32B1-443E-BC06EB857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0D899AF8-5EB4-B470-426F-76D8596FB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25500"/>
            <a:ext cx="583170" cy="583170"/>
          </a:xfrm>
          <a:prstGeom prst="rect">
            <a:avLst/>
          </a:prstGeom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2709362E-5466-0828-7FD6-12C7038B450F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3" name="D_A_02">
            <a:extLst>
              <a:ext uri="{FF2B5EF4-FFF2-40B4-BE49-F238E27FC236}">
                <a16:creationId xmlns:a16="http://schemas.microsoft.com/office/drawing/2014/main" id="{79DCC227-67D0-D73D-1DAF-BACD1D1D7AC0}"/>
              </a:ext>
            </a:extLst>
          </p:cNvPr>
          <p:cNvSpPr txBox="1"/>
          <p:nvPr/>
        </p:nvSpPr>
        <p:spPr>
          <a:xfrm>
            <a:off x="611965" y="67307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34" name="D_A_01">
            <a:extLst>
              <a:ext uri="{FF2B5EF4-FFF2-40B4-BE49-F238E27FC236}">
                <a16:creationId xmlns:a16="http://schemas.microsoft.com/office/drawing/2014/main" id="{7B030A14-7BA2-3318-EB4F-EF8157A28D6C}"/>
              </a:ext>
            </a:extLst>
          </p:cNvPr>
          <p:cNvSpPr txBox="1"/>
          <p:nvPr/>
        </p:nvSpPr>
        <p:spPr>
          <a:xfrm>
            <a:off x="796530" y="211117"/>
            <a:ext cx="10119040" cy="51839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Exactement !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6E9C5C0-1B8F-788C-A81E-6CAA0879B4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727"/>
          <a:stretch>
            <a:fillRect/>
          </a:stretch>
        </p:blipFill>
        <p:spPr>
          <a:xfrm>
            <a:off x="1791751" y="1710076"/>
            <a:ext cx="6823580" cy="3655693"/>
          </a:xfrm>
          <a:prstGeom prst="rect">
            <a:avLst/>
          </a:prstGeom>
        </p:spPr>
      </p:pic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412870C-BD3A-BEE5-8D6E-96B7436C9FCB}"/>
              </a:ext>
            </a:extLst>
          </p:cNvPr>
          <p:cNvSpPr/>
          <p:nvPr/>
        </p:nvSpPr>
        <p:spPr>
          <a:xfrm>
            <a:off x="480896" y="1153281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0852A4"/>
                </a:solidFill>
                <a:latin typeface="Calibri" panose="020F0502020204030204"/>
              </a:rPr>
              <a:t>L’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élément nécessaire à la respiration cellulaire est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02959FF-789B-5DF2-C141-F08B16791285}"/>
              </a:ext>
            </a:extLst>
          </p:cNvPr>
          <p:cNvGrpSpPr/>
          <p:nvPr/>
        </p:nvGrpSpPr>
        <p:grpSpPr>
          <a:xfrm>
            <a:off x="594697" y="5817428"/>
            <a:ext cx="10624627" cy="521075"/>
            <a:chOff x="1899920" y="3939439"/>
            <a:chExt cx="10624627" cy="521075"/>
          </a:xfrm>
        </p:grpSpPr>
        <p:sp>
          <p:nvSpPr>
            <p:cNvPr id="13" name="Rectangle : coins arrondis 12">
              <a:extLst>
                <a:ext uri="{FF2B5EF4-FFF2-40B4-BE49-F238E27FC236}">
                  <a16:creationId xmlns:a16="http://schemas.microsoft.com/office/drawing/2014/main" id="{9601EEAB-044D-9A8F-F452-A697D1D5A707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Le sucre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53BFEB64-E84E-383C-3169-80C2B43B7F23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L’eau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7F5CCD3E-71C5-1E0A-A6EA-36D42DCD92B4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L’énergie</a:t>
              </a: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1B640153-F037-2752-906A-31F5981E7895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9FBC16E0-F1CC-971F-A396-0D8E8C27D888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7E20E1B6-4AD9-1E5B-FF19-F607E405ECD8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4318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/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F6BB8D40-3374-41FD-A76D-232CB75A9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_A_01">
            <a:extLst>
              <a:ext uri="{FF2B5EF4-FFF2-40B4-BE49-F238E27FC236}">
                <a16:creationId xmlns:a16="http://schemas.microsoft.com/office/drawing/2014/main" id="{2578E6F7-4ABC-ACE4-0476-D7842CD4373F}"/>
              </a:ext>
            </a:extLst>
          </p:cNvPr>
          <p:cNvSpPr txBox="1"/>
          <p:nvPr/>
        </p:nvSpPr>
        <p:spPr>
          <a:xfrm>
            <a:off x="783852" y="119170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C7BAACE-4E1F-0940-30AA-E1E843C7269E}"/>
              </a:ext>
            </a:extLst>
          </p:cNvPr>
          <p:cNvSpPr/>
          <p:nvPr/>
        </p:nvSpPr>
        <p:spPr>
          <a:xfrm>
            <a:off x="346590" y="1091133"/>
            <a:ext cx="10111260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atin typeface="Calibri" panose="020F0502020204030204"/>
              </a:rPr>
              <a:t>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Choisissez la bonne réponse.</a:t>
            </a:r>
          </a:p>
          <a:p>
            <a:pPr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0852A4"/>
                </a:solidFill>
              </a:rPr>
              <a:t>L’élément produit par la respiration cellulaire parmi ceux proposés est : </a:t>
            </a:r>
            <a:endParaRPr lang="fr-FR" sz="2400" dirty="0">
              <a:solidFill>
                <a:srgbClr val="0852A4"/>
              </a:solidFill>
            </a:endParaRP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2C46F4B5-A1A9-7AE5-3F1D-F8CC32170366}"/>
              </a:ext>
            </a:extLst>
          </p:cNvPr>
          <p:cNvGrpSpPr/>
          <p:nvPr/>
        </p:nvGrpSpPr>
        <p:grpSpPr>
          <a:xfrm>
            <a:off x="783686" y="6079694"/>
            <a:ext cx="10624627" cy="521075"/>
            <a:chOff x="1899920" y="3939439"/>
            <a:chExt cx="10624627" cy="521075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31ED1AA3-F544-8888-051C-112CD12F4DBF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 dioxygène</a:t>
              </a: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BDC4288-B124-877A-7A55-A6B29B933A00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L’énergie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4525F07D-1350-0AD9-9321-04FF11E0EBA8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Le sucre</a:t>
              </a:r>
            </a:p>
          </p:txBody>
        </p:sp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97C07190-ACD3-80C8-D245-B244DF582387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0454992-6561-ABF2-A910-2D4E7A60C233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9D12371F-0459-8CFD-5B06-C1F797256B8C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55" name="D_A_02">
            <a:extLst>
              <a:ext uri="{FF2B5EF4-FFF2-40B4-BE49-F238E27FC236}">
                <a16:creationId xmlns:a16="http://schemas.microsoft.com/office/drawing/2014/main" id="{4B5818FA-7BE7-7B30-720D-7F88F0438700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D8A91024-AA9D-C0F3-5BE5-A40545738C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760" y="2045409"/>
            <a:ext cx="7164479" cy="389612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6AF4FF7-0CBA-3EB6-D3D0-69499AC3E224}"/>
              </a:ext>
            </a:extLst>
          </p:cNvPr>
          <p:cNvSpPr/>
          <p:nvPr/>
        </p:nvSpPr>
        <p:spPr>
          <a:xfrm>
            <a:off x="7166591" y="5646821"/>
            <a:ext cx="2511648" cy="294709"/>
          </a:xfrm>
          <a:prstGeom prst="rect">
            <a:avLst/>
          </a:prstGeom>
          <a:solidFill>
            <a:srgbClr val="F15E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/>
              <a:t>respiration cellulaire</a:t>
            </a:r>
          </a:p>
        </p:txBody>
      </p:sp>
    </p:spTree>
    <p:extLst>
      <p:ext uri="{BB962C8B-B14F-4D97-AF65-F5344CB8AC3E}">
        <p14:creationId xmlns:p14="http://schemas.microsoft.com/office/powerpoint/2010/main" val="4018945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A6D84353-9B04-796B-6143-8701F6FAC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7" name="D_A_02">
            <a:extLst>
              <a:ext uri="{FF2B5EF4-FFF2-40B4-BE49-F238E27FC236}">
                <a16:creationId xmlns:a16="http://schemas.microsoft.com/office/drawing/2014/main" id="{702B35D8-6E95-D8B7-ED71-E58EA3D40674}"/>
              </a:ext>
            </a:extLst>
          </p:cNvPr>
          <p:cNvSpPr txBox="1"/>
          <p:nvPr/>
        </p:nvSpPr>
        <p:spPr>
          <a:xfrm>
            <a:off x="749203" y="775631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4BDB7645-84FD-2BBA-A8D4-E1C76A0D8801}"/>
              </a:ext>
            </a:extLst>
          </p:cNvPr>
          <p:cNvSpPr txBox="1"/>
          <p:nvPr/>
        </p:nvSpPr>
        <p:spPr>
          <a:xfrm>
            <a:off x="783686" y="307138"/>
            <a:ext cx="10375764" cy="41274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Parmi les éléments proposés la lumière et l’eau sont les éléments nécessaires à la respiration cellulaire</a:t>
            </a:r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C7B14D1C-F898-8BC3-9209-0D31201F2A01}"/>
              </a:ext>
            </a:extLst>
          </p:cNvPr>
          <p:cNvSpPr/>
          <p:nvPr/>
        </p:nvSpPr>
        <p:spPr>
          <a:xfrm>
            <a:off x="346590" y="1091133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L’élément produit par la respiration cellulaire est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3" name="Image 22">
            <a:extLst>
              <a:ext uri="{FF2B5EF4-FFF2-40B4-BE49-F238E27FC236}">
                <a16:creationId xmlns:a16="http://schemas.microsoft.com/office/drawing/2014/main" id="{B20FECEF-A8E3-1CE4-4632-B1E7F8EFEC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760" y="2045409"/>
            <a:ext cx="7164479" cy="3896121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F970B830-57E0-725A-3E44-80AB49C72622}"/>
              </a:ext>
            </a:extLst>
          </p:cNvPr>
          <p:cNvSpPr/>
          <p:nvPr/>
        </p:nvSpPr>
        <p:spPr>
          <a:xfrm>
            <a:off x="7166591" y="5646821"/>
            <a:ext cx="2511648" cy="294709"/>
          </a:xfrm>
          <a:prstGeom prst="rect">
            <a:avLst/>
          </a:prstGeom>
          <a:solidFill>
            <a:srgbClr val="F15E4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600" b="1" dirty="0"/>
              <a:t>respiration cellulaire</a:t>
            </a:r>
          </a:p>
        </p:txBody>
      </p:sp>
      <p:grpSp>
        <p:nvGrpSpPr>
          <p:cNvPr id="26" name="Groupe 25">
            <a:extLst>
              <a:ext uri="{FF2B5EF4-FFF2-40B4-BE49-F238E27FC236}">
                <a16:creationId xmlns:a16="http://schemas.microsoft.com/office/drawing/2014/main" id="{00B8C62F-285A-EADC-D38F-B4421B1F67F0}"/>
              </a:ext>
            </a:extLst>
          </p:cNvPr>
          <p:cNvGrpSpPr/>
          <p:nvPr/>
        </p:nvGrpSpPr>
        <p:grpSpPr>
          <a:xfrm>
            <a:off x="783686" y="6079694"/>
            <a:ext cx="10624627" cy="521075"/>
            <a:chOff x="1899920" y="3939439"/>
            <a:chExt cx="10624627" cy="521075"/>
          </a:xfrm>
        </p:grpSpPr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868EA975-3B70-4058-C120-F2F6E4526B2E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dirty="0">
                  <a:solidFill>
                    <a:srgbClr val="002060"/>
                  </a:solidFill>
                </a:rPr>
                <a:t>Le dioxygène</a:t>
              </a:r>
            </a:p>
          </p:txBody>
        </p:sp>
        <p:sp>
          <p:nvSpPr>
            <p:cNvPr id="28" name="Rectangle : coins arrondis 27">
              <a:extLst>
                <a:ext uri="{FF2B5EF4-FFF2-40B4-BE49-F238E27FC236}">
                  <a16:creationId xmlns:a16="http://schemas.microsoft.com/office/drawing/2014/main" id="{75A210EC-4DC4-CA75-9D5F-06B4756B75E9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L’énergie</a:t>
              </a:r>
            </a:p>
          </p:txBody>
        </p:sp>
        <p:sp>
          <p:nvSpPr>
            <p:cNvPr id="29" name="Rectangle : coins arrondis 28">
              <a:extLst>
                <a:ext uri="{FF2B5EF4-FFF2-40B4-BE49-F238E27FC236}">
                  <a16:creationId xmlns:a16="http://schemas.microsoft.com/office/drawing/2014/main" id="{34E4D668-E19C-4F2B-B2EB-5B5143F21599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sucre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AAF8F57B-C4CC-0BF7-A461-E0F386AB1AE1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a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11644B2A-315C-5821-28C9-4E49D97C7A40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C84ED8B4-B8A0-7D26-9DE4-52AC7077A168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F85D6-EE44-BDC3-E096-902343E6F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A8ABAEC-3B27-4FD3-53A2-EDF86B29187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E4EB65F-3091-2DDC-3E48-CF175BCE9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562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78EF19-7017-D8D4-CFF3-660E97A85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_A_01">
            <a:extLst>
              <a:ext uri="{FF2B5EF4-FFF2-40B4-BE49-F238E27FC236}">
                <a16:creationId xmlns:a16="http://schemas.microsoft.com/office/drawing/2014/main" id="{F97F7BB8-9DD5-7348-6860-447476E0669F}"/>
              </a:ext>
            </a:extLst>
          </p:cNvPr>
          <p:cNvSpPr txBox="1"/>
          <p:nvPr/>
        </p:nvSpPr>
        <p:spPr>
          <a:xfrm>
            <a:off x="783852" y="165107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0A395F9-3CB5-7346-E319-C205FE9563FA}"/>
              </a:ext>
            </a:extLst>
          </p:cNvPr>
          <p:cNvSpPr/>
          <p:nvPr/>
        </p:nvSpPr>
        <p:spPr>
          <a:xfrm>
            <a:off x="275250" y="1065866"/>
            <a:ext cx="11641499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3- Choisissez la bonne réponse.</a:t>
            </a:r>
          </a:p>
          <a:p>
            <a:pPr lvl="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À partir du schéma suivan</a:t>
            </a:r>
            <a:r>
              <a:rPr lang="fr-FR" sz="2400" b="1" dirty="0">
                <a:solidFill>
                  <a:srgbClr val="0852A4"/>
                </a:solidFill>
                <a:latin typeface="Calibri" panose="020F0502020204030204"/>
              </a:rPr>
              <a:t>t, l’organite cellulaire où se déroule la respiration cellulaire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D0B70AE-54C6-CE7A-E67E-976ACADD2C95}"/>
              </a:ext>
            </a:extLst>
          </p:cNvPr>
          <p:cNvGrpSpPr/>
          <p:nvPr/>
        </p:nvGrpSpPr>
        <p:grpSpPr>
          <a:xfrm>
            <a:off x="783852" y="5999888"/>
            <a:ext cx="10068600" cy="521075"/>
            <a:chOff x="1899920" y="3939439"/>
            <a:chExt cx="10370694" cy="521075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E239060-9C6A-4B50-D59A-44A6E5282E7A}"/>
                </a:ext>
              </a:extLst>
            </p:cNvPr>
            <p:cNvSpPr/>
            <p:nvPr/>
          </p:nvSpPr>
          <p:spPr>
            <a:xfrm>
              <a:off x="5986586" y="3939576"/>
              <a:ext cx="273553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La mitochondrie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3515BE1-620A-29AA-1B34-02A8F2C7D1B9}"/>
                </a:ext>
              </a:extLst>
            </p:cNvPr>
            <p:cNvSpPr/>
            <p:nvPr/>
          </p:nvSpPr>
          <p:spPr>
            <a:xfrm>
              <a:off x="9598466" y="3949736"/>
              <a:ext cx="267214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chloroplaste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3AB15BE-2236-B7F4-76C2-F24266474035}"/>
                </a:ext>
              </a:extLst>
            </p:cNvPr>
            <p:cNvSpPr/>
            <p:nvPr/>
          </p:nvSpPr>
          <p:spPr>
            <a:xfrm>
              <a:off x="2303587" y="3949599"/>
              <a:ext cx="224235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Le noyau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77A67A2-3B17-7618-4F7C-528403A708DB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1CEFEC9-FAC9-6344-F336-5E94E80A7E08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6DEADB9-8D97-9F04-654C-DDEC82628E37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22" name="D_A_02">
            <a:extLst>
              <a:ext uri="{FF2B5EF4-FFF2-40B4-BE49-F238E27FC236}">
                <a16:creationId xmlns:a16="http://schemas.microsoft.com/office/drawing/2014/main" id="{74737C94-5612-41B0-2E46-26E470F78303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158A956-3F86-0296-4D80-BB4CDDE393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1489" y="2070396"/>
            <a:ext cx="7148553" cy="3648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490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56BCF-9E43-C1FC-080F-A00163C41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6BCC51AC-9D7A-DBD2-C476-A23C964C2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25500"/>
            <a:ext cx="583170" cy="583170"/>
          </a:xfrm>
          <a:prstGeom prst="rect">
            <a:avLst/>
          </a:prstGeom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1883EB00-EBA8-5FDB-47F3-9D2EE915ED3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3" name="D_A_02">
            <a:extLst>
              <a:ext uri="{FF2B5EF4-FFF2-40B4-BE49-F238E27FC236}">
                <a16:creationId xmlns:a16="http://schemas.microsoft.com/office/drawing/2014/main" id="{12232D85-B17D-7795-6D49-09220A340885}"/>
              </a:ext>
            </a:extLst>
          </p:cNvPr>
          <p:cNvSpPr txBox="1"/>
          <p:nvPr/>
        </p:nvSpPr>
        <p:spPr>
          <a:xfrm>
            <a:off x="821676" y="56489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34" name="D_A_01">
            <a:extLst>
              <a:ext uri="{FF2B5EF4-FFF2-40B4-BE49-F238E27FC236}">
                <a16:creationId xmlns:a16="http://schemas.microsoft.com/office/drawing/2014/main" id="{91A5ABC0-38CC-B95E-BD55-00E44E28689F}"/>
              </a:ext>
            </a:extLst>
          </p:cNvPr>
          <p:cNvSpPr txBox="1"/>
          <p:nvPr/>
        </p:nvSpPr>
        <p:spPr>
          <a:xfrm>
            <a:off x="843560" y="150389"/>
            <a:ext cx="9359219" cy="5184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Exactement ! La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respiration cellulaire se déroule au niveau de la mitochondrie.</a:t>
            </a:r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110A460-D7A4-02AD-6C09-DFFB0D2AC7E1}"/>
              </a:ext>
            </a:extLst>
          </p:cNvPr>
          <p:cNvGrpSpPr/>
          <p:nvPr/>
        </p:nvGrpSpPr>
        <p:grpSpPr>
          <a:xfrm>
            <a:off x="783852" y="5999888"/>
            <a:ext cx="10068600" cy="521075"/>
            <a:chOff x="1899920" y="3939439"/>
            <a:chExt cx="10370694" cy="521075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EAD50BD-01BC-323A-B0E5-8CFCBCFE07B4}"/>
                </a:ext>
              </a:extLst>
            </p:cNvPr>
            <p:cNvSpPr/>
            <p:nvPr/>
          </p:nvSpPr>
          <p:spPr>
            <a:xfrm>
              <a:off x="5986586" y="3939576"/>
              <a:ext cx="2735535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La mitochondrie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3BBD3D5-15FF-807E-F97F-345DA6A6DF2E}"/>
                </a:ext>
              </a:extLst>
            </p:cNvPr>
            <p:cNvSpPr/>
            <p:nvPr/>
          </p:nvSpPr>
          <p:spPr>
            <a:xfrm>
              <a:off x="9598466" y="3949736"/>
              <a:ext cx="267214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Le chloroplaste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44D16E7-85E6-A9E2-B3E4-4C81D830F195}"/>
                </a:ext>
              </a:extLst>
            </p:cNvPr>
            <p:cNvSpPr/>
            <p:nvPr/>
          </p:nvSpPr>
          <p:spPr>
            <a:xfrm>
              <a:off x="2303587" y="3949599"/>
              <a:ext cx="224235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Le noyau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EA0BBA9-36CF-D0E5-3A40-C8C546B2DF06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27607D-E4FE-E58E-7708-2B2DFF7C573D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b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03A08EF-4431-70F3-AFCB-18DB76EC6289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c</a:t>
              </a:r>
            </a:p>
          </p:txBody>
        </p:sp>
      </p:grp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46621A50-ADA5-FAF9-4BE3-B6B4D2152791}"/>
              </a:ext>
            </a:extLst>
          </p:cNvPr>
          <p:cNvSpPr/>
          <p:nvPr/>
        </p:nvSpPr>
        <p:spPr>
          <a:xfrm>
            <a:off x="275250" y="1064931"/>
            <a:ext cx="11641499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3- </a:t>
            </a:r>
            <a:r>
              <a:rPr lang="fr-FR" sz="2400" b="1" dirty="0">
                <a:latin typeface="Calibri" panose="020F0502020204030204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bonne réponse.</a:t>
            </a:r>
          </a:p>
          <a:p>
            <a:pPr lvl="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À partir du schéma suivan</a:t>
            </a:r>
            <a:r>
              <a:rPr lang="fr-FR" sz="2400" b="1" dirty="0">
                <a:solidFill>
                  <a:srgbClr val="0852A4"/>
                </a:solidFill>
                <a:latin typeface="Calibri" panose="020F0502020204030204"/>
              </a:rPr>
              <a:t>t, l’organite cellulaire où se déroule la respiration cellulaire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32F4848A-7AF0-3A45-F957-5F557D1EED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8197" y="1962241"/>
            <a:ext cx="7357100" cy="375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PGB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39862" y="2710597"/>
            <a:ext cx="4401901" cy="1189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en binôme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8844"/>
          <a:stretch>
            <a:fillRect/>
          </a:stretch>
        </p:blipFill>
        <p:spPr>
          <a:xfrm>
            <a:off x="1568398" y="2330244"/>
            <a:ext cx="2829438" cy="2296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B918E-557C-B06D-444D-B686B8F46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695D9E41-9FD0-627C-9E11-3B5110F089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875" y="841750"/>
            <a:ext cx="559562" cy="5224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: Rounded Corners 24">
            <a:extLst>
              <a:ext uri="{FF2B5EF4-FFF2-40B4-BE49-F238E27FC236}">
                <a16:creationId xmlns:a16="http://schemas.microsoft.com/office/drawing/2014/main" id="{D8257095-5886-1650-2D52-19D68B1772E9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D25F34D-3B4F-7467-714F-5D475B4DD2CF}"/>
              </a:ext>
            </a:extLst>
          </p:cNvPr>
          <p:cNvSpPr txBox="1"/>
          <p:nvPr/>
        </p:nvSpPr>
        <p:spPr>
          <a:xfrm>
            <a:off x="953727" y="169953"/>
            <a:ext cx="1026559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en binôme. Chacun prend 3 minutes pour réaliser l’activité de la page 20 sur le livret. Ensuite, vous comparez vos réponses en justifiant.</a:t>
            </a:r>
          </a:p>
          <a:p>
            <a:r>
              <a:rPr lang="fr-FR" b="1" i="1" noProof="0" dirty="0">
                <a:solidFill>
                  <a:schemeClr val="bg2">
                    <a:lumMod val="90000"/>
                  </a:schemeClr>
                </a:solidFill>
              </a:rPr>
              <a:t>Lire et expliquer </a:t>
            </a:r>
            <a:r>
              <a:rPr lang="fr-FR" i="1" noProof="0" dirty="0">
                <a:solidFill>
                  <a:schemeClr val="bg2">
                    <a:lumMod val="90000"/>
                  </a:schemeClr>
                </a:solidFill>
              </a:rPr>
              <a:t>les consignes aux élèves. Puis suivre de près les élèves et apporter de l’aide si nécessaire</a:t>
            </a:r>
            <a:r>
              <a:rPr lang="fr-FR" sz="2000" i="1" noProof="0" dirty="0">
                <a:solidFill>
                  <a:schemeClr val="bg2">
                    <a:lumMod val="90000"/>
                  </a:schemeClr>
                </a:solidFill>
              </a:rPr>
              <a:t>. 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2C1BCD5-ADA7-EAF2-0895-C2476B16EE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6750" y="1102951"/>
            <a:ext cx="7353295" cy="5397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63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C201A-5C7C-648F-FF03-1D7A7E4CA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>
            <a:extLst>
              <a:ext uri="{FF2B5EF4-FFF2-40B4-BE49-F238E27FC236}">
                <a16:creationId xmlns:a16="http://schemas.microsoft.com/office/drawing/2014/main" id="{FC3958D6-DA9B-6716-CDF2-4EB85A8C09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875" y="841750"/>
            <a:ext cx="559562" cy="5224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47055D00-D194-6650-7F49-6EC3327F02E0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83C9504-3415-4105-67BB-2BC3376BBFD6}"/>
              </a:ext>
            </a:extLst>
          </p:cNvPr>
          <p:cNvSpPr txBox="1"/>
          <p:nvPr/>
        </p:nvSpPr>
        <p:spPr>
          <a:xfrm>
            <a:off x="894733" y="158040"/>
            <a:ext cx="102064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en binôme. Chacun prend 3 minutes pour réaliser l’activité de la page 20 sur le livret. Ensuite, vous comparez vos réponses en justifiant.</a:t>
            </a:r>
          </a:p>
          <a:p>
            <a:r>
              <a:rPr lang="fr-FR" b="1" i="1" noProof="0" dirty="0">
                <a:solidFill>
                  <a:schemeClr val="bg2">
                    <a:lumMod val="90000"/>
                  </a:schemeClr>
                </a:solidFill>
              </a:rPr>
              <a:t>Lire et expliquer </a:t>
            </a:r>
            <a:r>
              <a:rPr lang="fr-FR" i="1" noProof="0" dirty="0">
                <a:solidFill>
                  <a:schemeClr val="bg2">
                    <a:lumMod val="90000"/>
                  </a:schemeClr>
                </a:solidFill>
              </a:rPr>
              <a:t>les consignes aux élèves. Puis suivre de près les élèves et apporter de l’aide si nécessaire</a:t>
            </a:r>
            <a:r>
              <a:rPr lang="fr-FR" sz="2000" i="1" noProof="0" dirty="0">
                <a:solidFill>
                  <a:schemeClr val="bg2">
                    <a:lumMod val="90000"/>
                  </a:schemeClr>
                </a:solidFill>
              </a:rPr>
              <a:t>.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C94A8DC-D2FB-39D9-D4C7-94D03D0E8C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024" y="1178266"/>
            <a:ext cx="9991851" cy="530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09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3FA10-E755-9100-E9BB-25D455E1D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93BFF740-9A65-D27D-9C92-4B30CA8D8DE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7C9E1C-BD1F-1686-5728-22BEB77F8AFB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78BAC771-67F2-CE81-FF15-2E0F1FA296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  <p:sp>
        <p:nvSpPr>
          <p:cNvPr id="7" name="D_A_01">
            <a:extLst>
              <a:ext uri="{FF2B5EF4-FFF2-40B4-BE49-F238E27FC236}">
                <a16:creationId xmlns:a16="http://schemas.microsoft.com/office/drawing/2014/main" id="{32A301B9-4C05-8E60-23F2-B199A79637AD}"/>
              </a:ext>
            </a:extLst>
          </p:cNvPr>
          <p:cNvSpPr txBox="1"/>
          <p:nvPr/>
        </p:nvSpPr>
        <p:spPr>
          <a:xfrm>
            <a:off x="886494" y="224752"/>
            <a:ext cx="2584293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</a:t>
            </a:r>
          </a:p>
        </p:txBody>
      </p:sp>
    </p:spTree>
    <p:extLst>
      <p:ext uri="{BB962C8B-B14F-4D97-AF65-F5344CB8AC3E}">
        <p14:creationId xmlns:p14="http://schemas.microsoft.com/office/powerpoint/2010/main" val="2581650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42A16-3E5A-E70D-0DA9-C29F2506B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56829C2A-8389-AA2F-B72A-1AB2AB8D5F8B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DBF7D4-84E0-B37B-BE18-CC3EB03311A6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6C0B6432-5A60-B01E-D93A-2AE8E198238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3343" y="775631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37228A77-F413-3181-DEE5-4E7A7C48D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9376" y="1140103"/>
            <a:ext cx="5101389" cy="374477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51B1BBAD-9DA6-CEA3-AFAA-342199BD02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094" y="5169991"/>
            <a:ext cx="11357811" cy="1384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9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A3C87-D929-2F5E-2BBB-F28E7B774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51FFFE6E-295A-0F10-F850-9F6FEA5FC18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6971435-5B6B-0232-4313-75C9FDC95253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B170CEC7-BE5C-E4FE-0051-22B19B8C8CB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3343" y="775631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422968F7-FDE9-5B33-6892-F3C382EFCE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5726" y="1011767"/>
            <a:ext cx="5309936" cy="3897858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0340A206-4689-69E9-D654-C37470DEBB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453" y="4875490"/>
            <a:ext cx="9512968" cy="1771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60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925E-398A-5506-2819-46D920E44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3BDD5933-BAB3-BB23-9171-B3677D8AF6C7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ACD368B-D8C4-A9E1-1E90-AA202F00C61C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4449E105-1946-A1D7-B239-FFD793647AB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3343" y="775631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7A2CF224-6A31-92BB-84E2-ED255EF0C2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5890" y="920054"/>
            <a:ext cx="5093067" cy="3738661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46EE8DDD-9C0C-051A-BEC6-EE3060E68D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818" y="4539917"/>
            <a:ext cx="9534353" cy="217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15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CCCC6-7D83-A852-DC50-6BD6FDE6B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FC4C58AA-7B35-B18F-FB2A-62674C5BB38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" name="D_A_01">
            <a:extLst>
              <a:ext uri="{FF2B5EF4-FFF2-40B4-BE49-F238E27FC236}">
                <a16:creationId xmlns:a16="http://schemas.microsoft.com/office/drawing/2014/main" id="{6E446D63-2680-BFB8-EC79-2118AA6819AE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6" name="D_A_02">
            <a:extLst>
              <a:ext uri="{FF2B5EF4-FFF2-40B4-BE49-F238E27FC236}">
                <a16:creationId xmlns:a16="http://schemas.microsoft.com/office/drawing/2014/main" id="{D9592E5B-6605-93F7-97A9-41277B29C4D4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617550F-AB61-40EB-7108-5D07EACBF368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654CB51-DB72-E737-E177-BF5DBEBA9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90175FBC-8B1C-58EF-D5E4-C047D380F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4F4B4111-770F-7685-4687-BCB21E47DE2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4024" y="1178266"/>
            <a:ext cx="9991851" cy="5300026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6D91E21-CD1C-6296-CC36-1DBA8AA4C6D9}"/>
              </a:ext>
            </a:extLst>
          </p:cNvPr>
          <p:cNvSpPr txBox="1"/>
          <p:nvPr/>
        </p:nvSpPr>
        <p:spPr>
          <a:xfrm>
            <a:off x="3491177" y="1776786"/>
            <a:ext cx="46522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Le sucre – le dioxygène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CC502F-5A61-0099-8FB3-60BDB05E460E}"/>
              </a:ext>
            </a:extLst>
          </p:cNvPr>
          <p:cNvSpPr txBox="1"/>
          <p:nvPr/>
        </p:nvSpPr>
        <p:spPr>
          <a:xfrm>
            <a:off x="10058400" y="3426772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05CB3E-DA85-99B5-58E2-73E03F269EC2}"/>
              </a:ext>
            </a:extLst>
          </p:cNvPr>
          <p:cNvSpPr txBox="1"/>
          <p:nvPr/>
        </p:nvSpPr>
        <p:spPr>
          <a:xfrm>
            <a:off x="1890826" y="4931747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C6525C4-9FC7-2E5A-0168-D58047D03A12}"/>
              </a:ext>
            </a:extLst>
          </p:cNvPr>
          <p:cNvSpPr txBox="1"/>
          <p:nvPr/>
        </p:nvSpPr>
        <p:spPr>
          <a:xfrm>
            <a:off x="1848753" y="5334382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ECEDC8D-C209-41ED-4CEE-6D1B6ED586FB}"/>
              </a:ext>
            </a:extLst>
          </p:cNvPr>
          <p:cNvSpPr txBox="1"/>
          <p:nvPr/>
        </p:nvSpPr>
        <p:spPr>
          <a:xfrm>
            <a:off x="6910037" y="5365070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185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>
                <a:alpha val="30000"/>
              </a:srgbClr>
            </a:gs>
            <a:gs pos="74000">
              <a:srgbClr val="C00000">
                <a:alpha val="39000"/>
              </a:srgbClr>
            </a:gs>
            <a:gs pos="83000">
              <a:srgbClr val="C00000">
                <a:alpha val="46000"/>
              </a:srgbClr>
            </a:gs>
            <a:gs pos="100000">
              <a:srgbClr val="C00000">
                <a:alpha val="75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F1C31-3269-D9E2-A11B-76E1E7FC1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7DC0336-7468-96E4-4C8F-D75D561F5D22}"/>
              </a:ext>
            </a:extLst>
          </p:cNvPr>
          <p:cNvGrpSpPr/>
          <p:nvPr/>
        </p:nvGrpSpPr>
        <p:grpSpPr>
          <a:xfrm>
            <a:off x="176981" y="147484"/>
            <a:ext cx="11887199" cy="6528619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7AC4A336-553B-C6D9-5960-F469265B1B7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9AEEE6E-857A-5D9C-2A33-25EA3FB3D64D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2F30AD9-A760-1FB7-44E6-C5FB79615A98}"/>
              </a:ext>
            </a:extLst>
          </p:cNvPr>
          <p:cNvGrpSpPr/>
          <p:nvPr/>
        </p:nvGrpSpPr>
        <p:grpSpPr>
          <a:xfrm>
            <a:off x="9298204" y="5419246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8B5FF32-915A-B598-700D-0EA7533542B3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99500E8-6AC1-98CD-F98D-D1177176CCC5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5F64CAC-13D7-467D-A4B4-34A14AD955D4}"/>
              </a:ext>
            </a:extLst>
          </p:cNvPr>
          <p:cNvGrpSpPr/>
          <p:nvPr/>
        </p:nvGrpSpPr>
        <p:grpSpPr>
          <a:xfrm>
            <a:off x="4840807" y="1759083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7E7F795A-B2DB-DE21-2292-42F55B54896B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B97BCF3-D290-3B5D-4B9B-5C6794830C9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E4444"/>
            </a:solidFill>
            <a:ln cap="flat">
              <a:solidFill>
                <a:srgbClr val="D04444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39BFE2A6-E996-8EBF-9E52-F656C164550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2762EB59-F99F-ABE7-A0BD-F72F48D431CA}"/>
              </a:ext>
            </a:extLst>
          </p:cNvPr>
          <p:cNvSpPr/>
          <p:nvPr/>
        </p:nvSpPr>
        <p:spPr>
          <a:xfrm>
            <a:off x="5055748" y="4335274"/>
            <a:ext cx="4145509" cy="57815"/>
          </a:xfrm>
          <a:prstGeom prst="rect">
            <a:avLst/>
          </a:prstGeom>
          <a:solidFill>
            <a:srgbClr val="CE4444"/>
          </a:solidFill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2BB5E3B3-FDF3-25D5-3A40-87C63F041703}"/>
              </a:ext>
            </a:extLst>
          </p:cNvPr>
          <p:cNvSpPr/>
          <p:nvPr/>
        </p:nvSpPr>
        <p:spPr>
          <a:xfrm>
            <a:off x="4491548" y="2015872"/>
            <a:ext cx="867138" cy="384316"/>
          </a:xfrm>
          <a:prstGeom prst="rect">
            <a:avLst/>
          </a:prstGeom>
          <a:solidFill>
            <a:srgbClr val="CE4444"/>
          </a:solidFill>
          <a:ln w="25402"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D458E109-46D5-E952-4872-746F6C1C6415}"/>
              </a:ext>
            </a:extLst>
          </p:cNvPr>
          <p:cNvSpPr/>
          <p:nvPr/>
        </p:nvSpPr>
        <p:spPr>
          <a:xfrm>
            <a:off x="4568937" y="2021179"/>
            <a:ext cx="789749" cy="369332"/>
          </a:xfrm>
          <a:prstGeom prst="rect">
            <a:avLst/>
          </a:prstGeom>
          <a:noFill/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1A33C23E-B334-2FB8-53E7-D46FADE17328}"/>
              </a:ext>
            </a:extLst>
          </p:cNvPr>
          <p:cNvSpPr txBox="1"/>
          <p:nvPr/>
        </p:nvSpPr>
        <p:spPr>
          <a:xfrm>
            <a:off x="5790147" y="2368535"/>
            <a:ext cx="2758806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D0444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Pratique autonome et défis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9CEB9DC8-ECC8-0C14-875A-A672DCDA1A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542" y="1495441"/>
            <a:ext cx="3077099" cy="307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98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67DDBFEF-FA5F-D87B-9951-AB62A2A072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274" y="838200"/>
            <a:ext cx="559562" cy="55956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94B2C-4D5D-41A7-97C1-53CD39E8F44B}"/>
              </a:ext>
            </a:extLst>
          </p:cNvPr>
          <p:cNvSpPr txBox="1"/>
          <p:nvPr/>
        </p:nvSpPr>
        <p:spPr>
          <a:xfrm>
            <a:off x="933621" y="238572"/>
            <a:ext cx="9566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21 sur le livret.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76F9F81-1A44-C196-47FF-AAC3F642295E}"/>
              </a:ext>
            </a:extLst>
          </p:cNvPr>
          <p:cNvSpPr txBox="1"/>
          <p:nvPr/>
        </p:nvSpPr>
        <p:spPr>
          <a:xfrm>
            <a:off x="933620" y="509578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Circuler entre les rangs, cibler les élèves en difficultés, Insister sur le travail individuel.  Inciter les élèves à demander de l'aide en cas de besoin.</a:t>
            </a:r>
            <a:endParaRPr lang="fr-FR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4FDF2394-D3E5-FF69-7419-68C98923E5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0989" y="1117982"/>
            <a:ext cx="8390021" cy="5159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32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90B82-906A-9A40-631D-49DFE6D1E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5C3A536B-8DA9-108C-F2B6-5E8E3805DB74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DB68898D-DE57-2317-0EC0-3C07957A34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274" y="770610"/>
            <a:ext cx="559562" cy="5595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E8E7C44-40DB-167C-35B9-EB86FDA48897}"/>
              </a:ext>
            </a:extLst>
          </p:cNvPr>
          <p:cNvSpPr txBox="1"/>
          <p:nvPr/>
        </p:nvSpPr>
        <p:spPr>
          <a:xfrm>
            <a:off x="933621" y="238572"/>
            <a:ext cx="9566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21 sur le livret.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1768D7-4720-7958-CF31-B5DD09ED5E78}"/>
              </a:ext>
            </a:extLst>
          </p:cNvPr>
          <p:cNvSpPr txBox="1"/>
          <p:nvPr/>
        </p:nvSpPr>
        <p:spPr>
          <a:xfrm>
            <a:off x="933620" y="509578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Circuler entre les rangs, cibler les élèves en difficultés, Insister sur le travail individuel.  Inciter les élèves à demander de l'aide en cas de besoin.</a:t>
            </a:r>
            <a:endParaRPr lang="fr-FR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1612020-5E1E-D6CE-56BA-D8E28BD6D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12" y="1330175"/>
            <a:ext cx="11227976" cy="501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38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6B6F7-4663-26DF-E0E9-C45CBD96C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CECF87C6-5AF6-5D7B-E807-1CCB4499B97D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8DB70F-F476-00D1-4DAC-4CF35347BB9F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3DB11-9257-2FB3-23E0-17EE22386F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  <p:sp>
        <p:nvSpPr>
          <p:cNvPr id="2" name="D_A_01">
            <a:extLst>
              <a:ext uri="{FF2B5EF4-FFF2-40B4-BE49-F238E27FC236}">
                <a16:creationId xmlns:a16="http://schemas.microsoft.com/office/drawing/2014/main" id="{E33474DA-EB2F-BCAD-506F-5CFEF0123984}"/>
              </a:ext>
            </a:extLst>
          </p:cNvPr>
          <p:cNvSpPr txBox="1"/>
          <p:nvPr/>
        </p:nvSpPr>
        <p:spPr>
          <a:xfrm>
            <a:off x="886494" y="224752"/>
            <a:ext cx="2584293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</a:t>
            </a:r>
          </a:p>
        </p:txBody>
      </p:sp>
    </p:spTree>
    <p:extLst>
      <p:ext uri="{BB962C8B-B14F-4D97-AF65-F5344CB8AC3E}">
        <p14:creationId xmlns:p14="http://schemas.microsoft.com/office/powerpoint/2010/main" val="345249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3A34A2FE-D2AC-3235-9CC7-88C09381D9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84726" y="779780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080FA06-9997-AFEB-F25B-A7EDC09F805E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EA73B949-336B-914F-9717-7F23BA8CD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397" y="1024925"/>
            <a:ext cx="6505073" cy="4000699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5EDC12DA-5E7B-5E83-CC39-B2626407BAC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68965"/>
          <a:stretch>
            <a:fillRect/>
          </a:stretch>
        </p:blipFill>
        <p:spPr>
          <a:xfrm>
            <a:off x="461809" y="5084226"/>
            <a:ext cx="11227976" cy="155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51402-FDD3-8AF9-1B41-9CC8D7441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73D7A39B-4C32-059F-96F7-254CC40A0802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407BB013-112B-1FEE-7EF2-675C48BF41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988" y="779780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7E06065-0839-7FA2-D834-A41CFD641CD4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C99578-3EC1-70A2-1324-F8907460C5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4154" y="1073232"/>
            <a:ext cx="6264442" cy="3852708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223E7DC-D279-04F1-7331-CEB1950D915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715" b="40194"/>
          <a:stretch>
            <a:fillRect/>
          </a:stretch>
        </p:blipFill>
        <p:spPr>
          <a:xfrm>
            <a:off x="203012" y="5181799"/>
            <a:ext cx="11227976" cy="145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85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018F5-521C-1586-D71D-4D067F278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4714C96D-0540-AEC4-2872-8AC3EF61ACE0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1E666A15-210E-555E-1641-D5F1B22C431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988" y="779780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E7FCEAE-AFE5-97A3-D067-2FCD6CA1700F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0134774B-E0DA-4582-E680-C7AD7CE15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30147" y="893478"/>
            <a:ext cx="5799221" cy="3566591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DD9BD512-EF87-5BC6-428D-378598BBE88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7888" b="7650"/>
          <a:stretch>
            <a:fillRect/>
          </a:stretch>
        </p:blipFill>
        <p:spPr>
          <a:xfrm>
            <a:off x="482012" y="4752712"/>
            <a:ext cx="11227976" cy="172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87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B1FDE-C7D3-C6E1-04AA-A2C88D5B9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EBB6063-FE92-7EFB-58E2-C6B2B5075458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A723EFED-5CF2-081D-864A-8D168CE73CDF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7" name="D_A_02">
            <a:extLst>
              <a:ext uri="{FF2B5EF4-FFF2-40B4-BE49-F238E27FC236}">
                <a16:creationId xmlns:a16="http://schemas.microsoft.com/office/drawing/2014/main" id="{261933C0-2A7E-7635-AC60-518C6EF4082C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BCAE5F5-91F1-19F8-5F95-63581B0196DF}"/>
              </a:ext>
            </a:extLst>
          </p:cNvPr>
          <p:cNvGrpSpPr/>
          <p:nvPr/>
        </p:nvGrpSpPr>
        <p:grpSpPr>
          <a:xfrm>
            <a:off x="11374332" y="731731"/>
            <a:ext cx="630930" cy="588164"/>
            <a:chOff x="582302" y="4457015"/>
            <a:chExt cx="630930" cy="588164"/>
          </a:xfrm>
        </p:grpSpPr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4350B261-6400-3915-89CB-62AEDB204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983C7B48-BE41-64F5-4D3E-64FEE3246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10" name="Image 9">
            <a:extLst>
              <a:ext uri="{FF2B5EF4-FFF2-40B4-BE49-F238E27FC236}">
                <a16:creationId xmlns:a16="http://schemas.microsoft.com/office/drawing/2014/main" id="{328B6567-77F2-6985-94A6-0C35B4F6C6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012" y="1330175"/>
            <a:ext cx="11227976" cy="5018247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83C7225B-DF6D-7EDE-046F-65B0A0992F9C}"/>
              </a:ext>
            </a:extLst>
          </p:cNvPr>
          <p:cNvSpPr txBox="1"/>
          <p:nvPr/>
        </p:nvSpPr>
        <p:spPr>
          <a:xfrm>
            <a:off x="1981677" y="2335833"/>
            <a:ext cx="50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sucre – le dioxygène</a:t>
            </a:r>
            <a:endParaRPr lang="fr-FR" b="1" i="1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A4F01493-29EE-7C22-83F5-0B7F6F577E7A}"/>
              </a:ext>
            </a:extLst>
          </p:cNvPr>
          <p:cNvSpPr txBox="1"/>
          <p:nvPr/>
        </p:nvSpPr>
        <p:spPr>
          <a:xfrm>
            <a:off x="3032438" y="5527825"/>
            <a:ext cx="50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lumière – Le dioxyde de carbone – L’eau</a:t>
            </a:r>
            <a:endParaRPr lang="fr-FR" b="1" i="1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DC2CE6-D1A4-2CCA-FE3A-B109BEA182FC}"/>
              </a:ext>
            </a:extLst>
          </p:cNvPr>
          <p:cNvSpPr txBox="1"/>
          <p:nvPr/>
        </p:nvSpPr>
        <p:spPr>
          <a:xfrm>
            <a:off x="4861237" y="3576135"/>
            <a:ext cx="50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mitochondrie</a:t>
            </a:r>
            <a:endParaRPr lang="fr-FR" b="1" i="1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94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27096">
                <a:alpha val="74000"/>
              </a:srgbClr>
            </a:gs>
            <a:gs pos="75000">
              <a:srgbClr val="B27096">
                <a:alpha val="66000"/>
              </a:srgbClr>
            </a:gs>
            <a:gs pos="83000">
              <a:srgbClr val="B27096"/>
            </a:gs>
            <a:gs pos="100000">
              <a:srgbClr val="B27096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45811-0688-6920-8445-5FF5014A6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ED924B2-E791-8B7A-B452-C222B85004E9}"/>
              </a:ext>
            </a:extLst>
          </p:cNvPr>
          <p:cNvGrpSpPr/>
          <p:nvPr/>
        </p:nvGrpSpPr>
        <p:grpSpPr>
          <a:xfrm>
            <a:off x="275303" y="186813"/>
            <a:ext cx="11641393" cy="642046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486D72A5-68DA-9F53-3447-D529DA0810FC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B27096">
                <a:alpha val="51000"/>
              </a:srgb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57DAEB-3B33-21E7-5E18-6749EB35BC35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4167B85-35F4-E9E4-826B-38E277DA0CEC}"/>
              </a:ext>
            </a:extLst>
          </p:cNvPr>
          <p:cNvGrpSpPr/>
          <p:nvPr/>
        </p:nvGrpSpPr>
        <p:grpSpPr>
          <a:xfrm>
            <a:off x="9190049" y="5409992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1BCA132-56D9-79AD-3968-EBD601A21D52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F391218-2CD1-984F-E352-04CBFFC6078B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F5393C6B-E109-A21B-1FE5-74E088A7634D}"/>
              </a:ext>
            </a:extLst>
          </p:cNvPr>
          <p:cNvGrpSpPr/>
          <p:nvPr/>
        </p:nvGrpSpPr>
        <p:grpSpPr>
          <a:xfrm>
            <a:off x="4965906" y="1777270"/>
            <a:ext cx="4659652" cy="2905447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E7273679-81E2-2465-6DC2-93CA79B0E6F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50EDBF7D-568D-6236-E857-CB3C9A829074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A98FC3"/>
            </a:solidFill>
            <a:ln cap="flat">
              <a:solidFill>
                <a:srgbClr val="A98FC3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529EA53E-8D82-055E-C1B6-2A1A353B60E5}"/>
                </a:ext>
              </a:extLst>
            </p:cNvPr>
            <p:cNvSpPr/>
            <p:nvPr/>
          </p:nvSpPr>
          <p:spPr>
            <a:xfrm>
              <a:off x="1802505" y="1179663"/>
              <a:ext cx="5542845" cy="2971799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8D13C722-305B-8612-0847-FFFADF6980EF}"/>
              </a:ext>
            </a:extLst>
          </p:cNvPr>
          <p:cNvSpPr/>
          <p:nvPr/>
        </p:nvSpPr>
        <p:spPr>
          <a:xfrm>
            <a:off x="5180847" y="4353461"/>
            <a:ext cx="4145509" cy="57815"/>
          </a:xfrm>
          <a:prstGeom prst="rect">
            <a:avLst/>
          </a:prstGeom>
          <a:solidFill>
            <a:srgbClr val="A98FC3"/>
          </a:solidFill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46996676-2724-C1BE-DB87-C0FB86461F62}"/>
              </a:ext>
            </a:extLst>
          </p:cNvPr>
          <p:cNvSpPr/>
          <p:nvPr/>
        </p:nvSpPr>
        <p:spPr>
          <a:xfrm>
            <a:off x="4616647" y="2034059"/>
            <a:ext cx="867138" cy="384316"/>
          </a:xfrm>
          <a:prstGeom prst="rect">
            <a:avLst/>
          </a:prstGeom>
          <a:solidFill>
            <a:srgbClr val="A98FC3"/>
          </a:solidFill>
          <a:ln w="25402"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25557640-5717-A08A-3E05-589A21EA2E88}"/>
              </a:ext>
            </a:extLst>
          </p:cNvPr>
          <p:cNvSpPr/>
          <p:nvPr/>
        </p:nvSpPr>
        <p:spPr>
          <a:xfrm>
            <a:off x="4694036" y="2039366"/>
            <a:ext cx="789749" cy="369332"/>
          </a:xfrm>
          <a:prstGeom prst="rect">
            <a:avLst/>
          </a:prstGeom>
          <a:noFill/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B2FF636F-4790-5FB6-827E-E6F3377BFFB5}"/>
              </a:ext>
            </a:extLst>
          </p:cNvPr>
          <p:cNvSpPr txBox="1"/>
          <p:nvPr/>
        </p:nvSpPr>
        <p:spPr>
          <a:xfrm>
            <a:off x="5896198" y="2504539"/>
            <a:ext cx="2900561" cy="15279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A98F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Clôture de la séance</a:t>
            </a: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id="{B119399D-6FEF-1523-1EFB-C5D6461F4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128" y="1794133"/>
            <a:ext cx="2888584" cy="288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9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18174-B146-E164-3824-454A14F82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_A_02">
            <a:extLst>
              <a:ext uri="{FF2B5EF4-FFF2-40B4-BE49-F238E27FC236}">
                <a16:creationId xmlns:a16="http://schemas.microsoft.com/office/drawing/2014/main" id="{48154FEB-A7C1-8412-0A0F-25FFE8B0705A}"/>
              </a:ext>
            </a:extLst>
          </p:cNvPr>
          <p:cNvSpPr txBox="1"/>
          <p:nvPr/>
        </p:nvSpPr>
        <p:spPr>
          <a:xfrm>
            <a:off x="923925" y="633143"/>
            <a:ext cx="9535528" cy="35389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L’enseignant donne un rappel de la séance.</a:t>
            </a: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12683DF8-055B-F6A0-E431-FCAE5A898B13}"/>
              </a:ext>
            </a:extLst>
          </p:cNvPr>
          <p:cNvSpPr txBox="1"/>
          <p:nvPr/>
        </p:nvSpPr>
        <p:spPr>
          <a:xfrm>
            <a:off x="923925" y="212713"/>
            <a:ext cx="1059180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2000" b="1" noProof="0" dirty="0">
                <a:solidFill>
                  <a:schemeClr val="bg1">
                    <a:lumMod val="65000"/>
                  </a:schemeClr>
                </a:solidFill>
              </a:rPr>
              <a:t>Avant de finir, faisons un petit résumé ensemble ! Alors, qui peut me rappeler ce qu’on a appris?</a:t>
            </a:r>
          </a:p>
        </p:txBody>
      </p:sp>
      <p:pic>
        <p:nvPicPr>
          <p:cNvPr id="7" name="Image 8">
            <a:extLst>
              <a:ext uri="{FF2B5EF4-FFF2-40B4-BE49-F238E27FC236}">
                <a16:creationId xmlns:a16="http://schemas.microsoft.com/office/drawing/2014/main" id="{7D9D14DD-6E11-AA20-A328-BD0266663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9B5981A-4807-5A3E-56F0-8ED234BA1E7D}"/>
              </a:ext>
            </a:extLst>
          </p:cNvPr>
          <p:cNvSpPr/>
          <p:nvPr/>
        </p:nvSpPr>
        <p:spPr>
          <a:xfrm>
            <a:off x="11377506" y="292495"/>
            <a:ext cx="517596" cy="517596"/>
          </a:xfrm>
          <a:prstGeom prst="ellipse">
            <a:avLst/>
          </a:prstGeom>
          <a:solidFill>
            <a:srgbClr val="DC9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9" name="Google Shape;2054;p38">
            <a:extLst>
              <a:ext uri="{FF2B5EF4-FFF2-40B4-BE49-F238E27FC236}">
                <a16:creationId xmlns:a16="http://schemas.microsoft.com/office/drawing/2014/main" id="{A18D137A-2EA0-9A57-1732-61052DA3CDF7}"/>
              </a:ext>
            </a:extLst>
          </p:cNvPr>
          <p:cNvSpPr/>
          <p:nvPr/>
        </p:nvSpPr>
        <p:spPr>
          <a:xfrm>
            <a:off x="1223837" y="2834372"/>
            <a:ext cx="10004602" cy="70788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0" name="ZoneTexte 3">
            <a:extLst>
              <a:ext uri="{FF2B5EF4-FFF2-40B4-BE49-F238E27FC236}">
                <a16:creationId xmlns:a16="http://schemas.microsoft.com/office/drawing/2014/main" id="{82D84B53-AA54-0191-BA59-89656FBCD2E4}"/>
              </a:ext>
            </a:extLst>
          </p:cNvPr>
          <p:cNvSpPr txBox="1"/>
          <p:nvPr/>
        </p:nvSpPr>
        <p:spPr>
          <a:xfrm>
            <a:off x="1969108" y="2888252"/>
            <a:ext cx="8999055" cy="461665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b="1" dirty="0">
                <a:solidFill>
                  <a:srgbClr val="106585"/>
                </a:solidFill>
              </a:rPr>
              <a:t>Décrire le processus de base de la respiration cellulaire</a:t>
            </a:r>
            <a:r>
              <a:rPr lang="fr-FR" b="1" noProof="0" dirty="0">
                <a:solidFill>
                  <a:srgbClr val="106585"/>
                </a:solidFill>
              </a:rPr>
              <a:t>.</a:t>
            </a:r>
          </a:p>
        </p:txBody>
      </p:sp>
      <p:pic>
        <p:nvPicPr>
          <p:cNvPr id="11" name="Image 23">
            <a:extLst>
              <a:ext uri="{FF2B5EF4-FFF2-40B4-BE49-F238E27FC236}">
                <a16:creationId xmlns:a16="http://schemas.microsoft.com/office/drawing/2014/main" id="{BC4C4229-D158-77DD-232E-0B4F78CB9D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7" y="2551095"/>
            <a:ext cx="805544" cy="80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31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D0A8C-85D0-DF68-AEF5-533B8DD5F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7">
            <a:extLst>
              <a:ext uri="{FF2B5EF4-FFF2-40B4-BE49-F238E27FC236}">
                <a16:creationId xmlns:a16="http://schemas.microsoft.com/office/drawing/2014/main" id="{7519351C-6057-6141-D1A8-5A482160BA9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7" name="Image 9">
            <a:extLst>
              <a:ext uri="{FF2B5EF4-FFF2-40B4-BE49-F238E27FC236}">
                <a16:creationId xmlns:a16="http://schemas.microsoft.com/office/drawing/2014/main" id="{3757982E-928A-7AFA-14B7-28DC410EB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8" y="825500"/>
            <a:ext cx="583170" cy="583170"/>
          </a:xfrm>
          <a:prstGeom prst="rect">
            <a:avLst/>
          </a:prstGeom>
        </p:spPr>
      </p:pic>
      <p:sp>
        <p:nvSpPr>
          <p:cNvPr id="31" name="ZoneTexte 30">
            <a:extLst>
              <a:ext uri="{FF2B5EF4-FFF2-40B4-BE49-F238E27FC236}">
                <a16:creationId xmlns:a16="http://schemas.microsoft.com/office/drawing/2014/main" id="{0311F49F-6631-D688-72DD-D05FDE7678D2}"/>
              </a:ext>
            </a:extLst>
          </p:cNvPr>
          <p:cNvSpPr txBox="1"/>
          <p:nvPr/>
        </p:nvSpPr>
        <p:spPr>
          <a:xfrm>
            <a:off x="879973" y="167541"/>
            <a:ext cx="102979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</a:t>
            </a:r>
            <a:r>
              <a:rPr lang="fr-FR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décrire le processus de base de la respiration cellulaire, </a:t>
            </a:r>
            <a:r>
              <a:rPr lang="fr-FR" sz="2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 dois suivre les 3 étapes ci-dessous: </a:t>
            </a:r>
            <a:endParaRPr lang="fr-FR" sz="22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BBD39A3-D749-94A2-E029-BD4460ABEA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52" r="5875"/>
          <a:stretch>
            <a:fillRect/>
          </a:stretch>
        </p:blipFill>
        <p:spPr>
          <a:xfrm>
            <a:off x="2644312" y="2041587"/>
            <a:ext cx="7196108" cy="168341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3E6FC8A-5CAC-65C0-04F7-0BE34DB7CDD6}"/>
              </a:ext>
            </a:extLst>
          </p:cNvPr>
          <p:cNvSpPr/>
          <p:nvPr/>
        </p:nvSpPr>
        <p:spPr>
          <a:xfrm>
            <a:off x="265451" y="1819581"/>
            <a:ext cx="2303736" cy="233541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 Je détermine les éléments nécessaires à partir des flèches entrantes à la mitochondrie.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5A792C2-7589-AA17-5FF4-87376C560503}"/>
              </a:ext>
            </a:extLst>
          </p:cNvPr>
          <p:cNvSpPr/>
          <p:nvPr/>
        </p:nvSpPr>
        <p:spPr>
          <a:xfrm>
            <a:off x="4905163" y="3943723"/>
            <a:ext cx="2932953" cy="161301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  Je précise à partir  du schéma l’organite cellulaire où se déroule la respiration cellulaire.</a:t>
            </a: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CB10FA57-FCE8-78AD-B281-83EA9B973C6C}"/>
              </a:ext>
            </a:extLst>
          </p:cNvPr>
          <p:cNvSpPr/>
          <p:nvPr/>
        </p:nvSpPr>
        <p:spPr>
          <a:xfrm>
            <a:off x="196592" y="1564164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1</a:t>
            </a: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425DEC9F-B150-3A59-74EE-52C478A7D5E0}"/>
              </a:ext>
            </a:extLst>
          </p:cNvPr>
          <p:cNvSpPr/>
          <p:nvPr/>
        </p:nvSpPr>
        <p:spPr>
          <a:xfrm>
            <a:off x="4666672" y="3866167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46648379-C354-233A-7F53-1E2AC91BF0A0}"/>
              </a:ext>
            </a:extLst>
          </p:cNvPr>
          <p:cNvSpPr/>
          <p:nvPr/>
        </p:nvSpPr>
        <p:spPr>
          <a:xfrm>
            <a:off x="9901383" y="2271975"/>
            <a:ext cx="2034978" cy="188302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   Je détermine les éléments produits à partir des flèches sortantes de la mitochondrie.</a:t>
            </a:r>
          </a:p>
        </p:txBody>
      </p:sp>
      <p:sp>
        <p:nvSpPr>
          <p:cNvPr id="22" name="Ellipse 21">
            <a:extLst>
              <a:ext uri="{FF2B5EF4-FFF2-40B4-BE49-F238E27FC236}">
                <a16:creationId xmlns:a16="http://schemas.microsoft.com/office/drawing/2014/main" id="{105ADB73-C993-70F2-7E5D-BC0EDAE8173B}"/>
              </a:ext>
            </a:extLst>
          </p:cNvPr>
          <p:cNvSpPr/>
          <p:nvPr/>
        </p:nvSpPr>
        <p:spPr>
          <a:xfrm>
            <a:off x="9811713" y="1939600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BDF2185-6066-BDA0-225B-33E725340DCF}"/>
              </a:ext>
            </a:extLst>
          </p:cNvPr>
          <p:cNvSpPr/>
          <p:nvPr/>
        </p:nvSpPr>
        <p:spPr>
          <a:xfrm>
            <a:off x="5761983" y="2035056"/>
            <a:ext cx="1380233" cy="125183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3BE7750-6C33-A018-75BA-11D47DDEF4C7}"/>
              </a:ext>
            </a:extLst>
          </p:cNvPr>
          <p:cNvSpPr/>
          <p:nvPr/>
        </p:nvSpPr>
        <p:spPr>
          <a:xfrm>
            <a:off x="2914281" y="2576477"/>
            <a:ext cx="2063267" cy="793267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552E01B-89AA-9F82-6F55-6AA2E05FA07E}"/>
              </a:ext>
            </a:extLst>
          </p:cNvPr>
          <p:cNvSpPr/>
          <p:nvPr/>
        </p:nvSpPr>
        <p:spPr>
          <a:xfrm>
            <a:off x="7353261" y="2486663"/>
            <a:ext cx="2149336" cy="793266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6" name="Connecteur droit avec flèche 25">
            <a:extLst>
              <a:ext uri="{FF2B5EF4-FFF2-40B4-BE49-F238E27FC236}">
                <a16:creationId xmlns:a16="http://schemas.microsoft.com/office/drawing/2014/main" id="{A9E79FCD-7CE5-89C6-D03B-2A4EEDE091C8}"/>
              </a:ext>
            </a:extLst>
          </p:cNvPr>
          <p:cNvCxnSpPr>
            <a:cxnSpLocks/>
            <a:stCxn id="15" idx="3"/>
          </p:cNvCxnSpPr>
          <p:nvPr/>
        </p:nvCxnSpPr>
        <p:spPr>
          <a:xfrm flipV="1">
            <a:off x="2569187" y="2985321"/>
            <a:ext cx="345094" cy="1968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CF4166E0-9CCA-D2F0-17CD-F1BE7B746A1D}"/>
              </a:ext>
            </a:extLst>
          </p:cNvPr>
          <p:cNvCxnSpPr>
            <a:cxnSpLocks/>
            <a:stCxn id="14" idx="3"/>
          </p:cNvCxnSpPr>
          <p:nvPr/>
        </p:nvCxnSpPr>
        <p:spPr>
          <a:xfrm flipH="1">
            <a:off x="9449300" y="2883296"/>
            <a:ext cx="391120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>
            <a:extLst>
              <a:ext uri="{FF2B5EF4-FFF2-40B4-BE49-F238E27FC236}">
                <a16:creationId xmlns:a16="http://schemas.microsoft.com/office/drawing/2014/main" id="{E06E5348-7E27-014A-4DFF-80F95EFBDBEF}"/>
              </a:ext>
            </a:extLst>
          </p:cNvPr>
          <p:cNvCxnSpPr>
            <a:cxnSpLocks/>
          </p:cNvCxnSpPr>
          <p:nvPr/>
        </p:nvCxnSpPr>
        <p:spPr>
          <a:xfrm flipV="1">
            <a:off x="6482504" y="3286890"/>
            <a:ext cx="0" cy="656833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3505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A2F7-A127-79A6-1FBC-996A6008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09585-DAEC-99D9-1383-8C0CAE3B56DB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9D29D1-33A0-F4D5-7BC5-85FA1BCFBE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2000;p176">
            <a:extLst>
              <a:ext uri="{FF2B5EF4-FFF2-40B4-BE49-F238E27FC236}">
                <a16:creationId xmlns:a16="http://schemas.microsoft.com/office/drawing/2014/main" id="{3CE84197-8550-38EB-5788-01416BBC64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5761" y="96831"/>
            <a:ext cx="7620804" cy="35320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fr-FR" sz="1867" b="1" noProof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on termine par cette carte lexicale.</a:t>
            </a:r>
          </a:p>
        </p:txBody>
      </p:sp>
      <p:grpSp>
        <p:nvGrpSpPr>
          <p:cNvPr id="10" name="Google Shape;2004;p176">
            <a:extLst>
              <a:ext uri="{FF2B5EF4-FFF2-40B4-BE49-F238E27FC236}">
                <a16:creationId xmlns:a16="http://schemas.microsoft.com/office/drawing/2014/main" id="{517EC03A-5F50-A15A-DD2B-A7332603A652}"/>
              </a:ext>
            </a:extLst>
          </p:cNvPr>
          <p:cNvGrpSpPr/>
          <p:nvPr/>
        </p:nvGrpSpPr>
        <p:grpSpPr>
          <a:xfrm>
            <a:off x="378372" y="1263731"/>
            <a:ext cx="11435255" cy="5046580"/>
            <a:chOff x="279385" y="1039998"/>
            <a:chExt cx="8585230" cy="3784935"/>
          </a:xfrm>
        </p:grpSpPr>
        <p:sp>
          <p:nvSpPr>
            <p:cNvPr id="11" name="Google Shape;2005;p176">
              <a:extLst>
                <a:ext uri="{FF2B5EF4-FFF2-40B4-BE49-F238E27FC236}">
                  <a16:creationId xmlns:a16="http://schemas.microsoft.com/office/drawing/2014/main" id="{515B2D7E-A000-12D9-549A-A9369A4345FA}"/>
                </a:ext>
              </a:extLst>
            </p:cNvPr>
            <p:cNvSpPr/>
            <p:nvPr/>
          </p:nvSpPr>
          <p:spPr>
            <a:xfrm>
              <a:off x="302037" y="1426310"/>
              <a:ext cx="8562578" cy="33986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Google Shape;2006;p176">
              <a:extLst>
                <a:ext uri="{FF2B5EF4-FFF2-40B4-BE49-F238E27FC236}">
                  <a16:creationId xmlns:a16="http://schemas.microsoft.com/office/drawing/2014/main" id="{1EDC52B9-6636-608C-9E99-B0C94BCCA5F8}"/>
                </a:ext>
              </a:extLst>
            </p:cNvPr>
            <p:cNvSpPr/>
            <p:nvPr/>
          </p:nvSpPr>
          <p:spPr>
            <a:xfrm>
              <a:off x="3472891" y="2090675"/>
              <a:ext cx="2027023" cy="128744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just"/>
              <a:r>
                <a:rPr lang="fr-FR" sz="2000" b="1" noProof="0" dirty="0">
                  <a:solidFill>
                    <a:srgbClr val="106585"/>
                  </a:solidFill>
                </a:rPr>
                <a:t>Décrire le processus de base de la respiration cellulaire.</a:t>
              </a:r>
            </a:p>
          </p:txBody>
        </p:sp>
        <p:sp>
          <p:nvSpPr>
            <p:cNvPr id="13" name="Google Shape;2007;p176">
              <a:extLst>
                <a:ext uri="{FF2B5EF4-FFF2-40B4-BE49-F238E27FC236}">
                  <a16:creationId xmlns:a16="http://schemas.microsoft.com/office/drawing/2014/main" id="{A88638D1-0117-440F-F5A3-3D2C880BB20F}"/>
                </a:ext>
              </a:extLst>
            </p:cNvPr>
            <p:cNvSpPr/>
            <p:nvPr/>
          </p:nvSpPr>
          <p:spPr>
            <a:xfrm>
              <a:off x="477984" y="1867113"/>
              <a:ext cx="2126254" cy="1628546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Google Shape;2008;p176">
              <a:extLst>
                <a:ext uri="{FF2B5EF4-FFF2-40B4-BE49-F238E27FC236}">
                  <a16:creationId xmlns:a16="http://schemas.microsoft.com/office/drawing/2014/main" id="{F24B657B-A153-5014-FD22-78DE095C3277}"/>
                </a:ext>
              </a:extLst>
            </p:cNvPr>
            <p:cNvSpPr txBox="1"/>
            <p:nvPr/>
          </p:nvSpPr>
          <p:spPr>
            <a:xfrm>
              <a:off x="3627285" y="1722686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noProof="0" dirty="0">
                  <a:solidFill>
                    <a:srgbClr val="54AFE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tâche :</a:t>
              </a:r>
            </a:p>
          </p:txBody>
        </p:sp>
        <p:sp>
          <p:nvSpPr>
            <p:cNvPr id="24" name="Google Shape;2009;p176">
              <a:extLst>
                <a:ext uri="{FF2B5EF4-FFF2-40B4-BE49-F238E27FC236}">
                  <a16:creationId xmlns:a16="http://schemas.microsoft.com/office/drawing/2014/main" id="{F6A9FC48-6533-6B59-2389-D6B83DB6761B}"/>
                </a:ext>
              </a:extLst>
            </p:cNvPr>
            <p:cNvSpPr txBox="1"/>
            <p:nvPr/>
          </p:nvSpPr>
          <p:spPr>
            <a:xfrm>
              <a:off x="579223" y="158991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Termes thématiques :</a:t>
              </a:r>
            </a:p>
          </p:txBody>
        </p:sp>
        <p:sp>
          <p:nvSpPr>
            <p:cNvPr id="25" name="Google Shape;2010;p176">
              <a:extLst>
                <a:ext uri="{FF2B5EF4-FFF2-40B4-BE49-F238E27FC236}">
                  <a16:creationId xmlns:a16="http://schemas.microsoft.com/office/drawing/2014/main" id="{845532FD-3B1C-7FF9-C92E-6A714278CC5C}"/>
                </a:ext>
              </a:extLst>
            </p:cNvPr>
            <p:cNvSpPr/>
            <p:nvPr/>
          </p:nvSpPr>
          <p:spPr>
            <a:xfrm>
              <a:off x="6446463" y="1515824"/>
              <a:ext cx="2040393" cy="83743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Google Shape;2011;p176">
              <a:extLst>
                <a:ext uri="{FF2B5EF4-FFF2-40B4-BE49-F238E27FC236}">
                  <a16:creationId xmlns:a16="http://schemas.microsoft.com/office/drawing/2014/main" id="{588F9C4D-3F77-3B4D-BBCC-200AF0B7DCF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Verbes de consigne</a:t>
              </a:r>
            </a:p>
          </p:txBody>
        </p:sp>
        <p:sp>
          <p:nvSpPr>
            <p:cNvPr id="27" name="Google Shape;2012;p176">
              <a:extLst>
                <a:ext uri="{FF2B5EF4-FFF2-40B4-BE49-F238E27FC236}">
                  <a16:creationId xmlns:a16="http://schemas.microsoft.com/office/drawing/2014/main" id="{0F142F07-76D1-C674-FFB9-8C3B3FFCA1E6}"/>
                </a:ext>
              </a:extLst>
            </p:cNvPr>
            <p:cNvSpPr/>
            <p:nvPr/>
          </p:nvSpPr>
          <p:spPr>
            <a:xfrm>
              <a:off x="645868" y="3995013"/>
              <a:ext cx="5854046" cy="72299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Google Shape;2013;p176">
              <a:extLst>
                <a:ext uri="{FF2B5EF4-FFF2-40B4-BE49-F238E27FC236}">
                  <a16:creationId xmlns:a16="http://schemas.microsoft.com/office/drawing/2014/main" id="{0EC74FB1-6CB4-6E28-56B1-58AF473F71CD}"/>
                </a:ext>
              </a:extLst>
            </p:cNvPr>
            <p:cNvSpPr txBox="1"/>
            <p:nvPr/>
          </p:nvSpPr>
          <p:spPr>
            <a:xfrm>
              <a:off x="630227" y="3731581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Structures pour répondre </a:t>
              </a:r>
            </a:p>
          </p:txBody>
        </p:sp>
        <p:sp>
          <p:nvSpPr>
            <p:cNvPr id="29" name="Google Shape;2015;p176">
              <a:extLst>
                <a:ext uri="{FF2B5EF4-FFF2-40B4-BE49-F238E27FC236}">
                  <a16:creationId xmlns:a16="http://schemas.microsoft.com/office/drawing/2014/main" id="{6F28A608-6CD6-C053-EA93-7265147129A4}"/>
                </a:ext>
              </a:extLst>
            </p:cNvPr>
            <p:cNvSpPr txBox="1"/>
            <p:nvPr/>
          </p:nvSpPr>
          <p:spPr>
            <a:xfrm>
              <a:off x="523837" y="2365745"/>
              <a:ext cx="2051594" cy="71568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Respiration cellulaire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Organite cellulaire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Mitochondrie</a:t>
              </a:r>
              <a:endParaRPr lang="fr-FR" sz="1867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Google Shape;2016;p176">
              <a:extLst>
                <a:ext uri="{FF2B5EF4-FFF2-40B4-BE49-F238E27FC236}">
                  <a16:creationId xmlns:a16="http://schemas.microsoft.com/office/drawing/2014/main" id="{CB9F0762-26E9-C4DB-55C3-1BF94C195335}"/>
                </a:ext>
              </a:extLst>
            </p:cNvPr>
            <p:cNvSpPr txBox="1"/>
            <p:nvPr/>
          </p:nvSpPr>
          <p:spPr>
            <a:xfrm>
              <a:off x="6499914" y="1684343"/>
              <a:ext cx="1599592" cy="6462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noProof="0" dirty="0"/>
                <a:t>Déterminer  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Préciser 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1" name="Google Shape;2017;p176">
              <a:extLst>
                <a:ext uri="{FF2B5EF4-FFF2-40B4-BE49-F238E27FC236}">
                  <a16:creationId xmlns:a16="http://schemas.microsoft.com/office/drawing/2014/main" id="{C02B5997-19E3-61A3-620E-54335FF0F114}"/>
                </a:ext>
              </a:extLst>
            </p:cNvPr>
            <p:cNvSpPr/>
            <p:nvPr/>
          </p:nvSpPr>
          <p:spPr>
            <a:xfrm>
              <a:off x="6459925" y="2671175"/>
              <a:ext cx="2027023" cy="1392574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Google Shape;2018;p176">
              <a:extLst>
                <a:ext uri="{FF2B5EF4-FFF2-40B4-BE49-F238E27FC236}">
                  <a16:creationId xmlns:a16="http://schemas.microsoft.com/office/drawing/2014/main" id="{A2277BA5-12D6-CB00-50AF-E66E41746E0F}"/>
                </a:ext>
              </a:extLst>
            </p:cNvPr>
            <p:cNvSpPr txBox="1"/>
            <p:nvPr/>
          </p:nvSpPr>
          <p:spPr>
            <a:xfrm>
              <a:off x="6464508" y="2597226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Vocabulaire scientifique</a:t>
              </a:r>
            </a:p>
          </p:txBody>
        </p:sp>
        <p:sp>
          <p:nvSpPr>
            <p:cNvPr id="33" name="Google Shape;2019;p176">
              <a:extLst>
                <a:ext uri="{FF2B5EF4-FFF2-40B4-BE49-F238E27FC236}">
                  <a16:creationId xmlns:a16="http://schemas.microsoft.com/office/drawing/2014/main" id="{2DFF9117-2DD9-BA12-E9FE-8E059F62D931}"/>
                </a:ext>
              </a:extLst>
            </p:cNvPr>
            <p:cNvSpPr txBox="1"/>
            <p:nvPr/>
          </p:nvSpPr>
          <p:spPr>
            <a:xfrm>
              <a:off x="6548434" y="2820574"/>
              <a:ext cx="1859176" cy="117720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5750" indent="-285750" defTabSz="1219170"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</a:rPr>
                <a:t>La lumière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Le </a:t>
              </a:r>
              <a:r>
                <a:rPr lang="fr-FR" sz="1600" b="1" kern="0" dirty="0">
                  <a:solidFill>
                    <a:srgbClr val="000000"/>
                  </a:solidFill>
                </a:rPr>
                <a:t>dioxyde de carbone</a:t>
              </a:r>
              <a:endParaRPr lang="fr-FR" sz="1600" b="1" kern="0" noProof="0" dirty="0">
                <a:solidFill>
                  <a:srgbClr val="000000"/>
                </a:solidFill>
              </a:endParaRP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</a:rPr>
                <a:t>L’eau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</a:rPr>
                <a:t>Le sucre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Le dioxygène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</a:endParaRPr>
            </a:p>
          </p:txBody>
        </p:sp>
        <p:sp>
          <p:nvSpPr>
            <p:cNvPr id="34" name="Google Shape;2022;p176">
              <a:extLst>
                <a:ext uri="{FF2B5EF4-FFF2-40B4-BE49-F238E27FC236}">
                  <a16:creationId xmlns:a16="http://schemas.microsoft.com/office/drawing/2014/main" id="{F67666CD-1432-211F-8D55-38E4B16AD78F}"/>
                </a:ext>
              </a:extLst>
            </p:cNvPr>
            <p:cNvSpPr txBox="1"/>
            <p:nvPr/>
          </p:nvSpPr>
          <p:spPr>
            <a:xfrm>
              <a:off x="645867" y="4063749"/>
              <a:ext cx="5529986" cy="62320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dirty="0">
                  <a:solidFill>
                    <a:srgbClr val="000000"/>
                  </a:solidFill>
                </a:rPr>
                <a:t> Les éléments nécessaires à la respiration cellulaire sont :  ........</a:t>
              </a:r>
              <a:r>
                <a:rPr lang="fr-FR" sz="1600" b="1" i="1" kern="0" noProof="0" dirty="0">
                  <a:solidFill>
                    <a:srgbClr val="000000"/>
                  </a:solidFill>
                </a:rPr>
                <a:t>.........</a:t>
              </a:r>
            </a:p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dirty="0">
                  <a:solidFill>
                    <a:srgbClr val="000000"/>
                  </a:solidFill>
                </a:rPr>
                <a:t>L’organite cellulaire où se déroule la respiration cellulaire est :  .............</a:t>
              </a:r>
              <a:r>
                <a:rPr lang="fr-FR" sz="1600" b="1" i="1" kern="0" noProof="0" dirty="0">
                  <a:solidFill>
                    <a:srgbClr val="000000"/>
                  </a:solidFill>
                </a:rPr>
                <a:t>.</a:t>
              </a:r>
            </a:p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dirty="0">
                  <a:solidFill>
                    <a:srgbClr val="000000"/>
                  </a:solidFill>
                </a:rPr>
                <a:t>Les éléments produits par la respiration cellulaire sont : ……………………</a:t>
              </a:r>
              <a:endParaRPr lang="fr-FR" sz="1600" b="1" i="1" kern="0" noProof="0" dirty="0">
                <a:solidFill>
                  <a:srgbClr val="000000"/>
                </a:solidFill>
              </a:endParaRPr>
            </a:p>
          </p:txBody>
        </p:sp>
        <p:cxnSp>
          <p:nvCxnSpPr>
            <p:cNvPr id="35" name="Google Shape;2023;p176">
              <a:extLst>
                <a:ext uri="{FF2B5EF4-FFF2-40B4-BE49-F238E27FC236}">
                  <a16:creationId xmlns:a16="http://schemas.microsoft.com/office/drawing/2014/main" id="{C729895B-DFC1-9A98-4A76-1F0712F21E6E}"/>
                </a:ext>
              </a:extLst>
            </p:cNvPr>
            <p:cNvCxnSpPr>
              <a:cxnSpLocks/>
              <a:stCxn id="12" idx="2"/>
              <a:endCxn id="27" idx="0"/>
            </p:cNvCxnSpPr>
            <p:nvPr/>
          </p:nvCxnSpPr>
          <p:spPr>
            <a:xfrm rot="5400000">
              <a:off x="3721202" y="3229811"/>
              <a:ext cx="616891" cy="913512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cxnSp>
          <p:nvCxnSpPr>
            <p:cNvPr id="39" name="Google Shape;2027;p176">
              <a:extLst>
                <a:ext uri="{FF2B5EF4-FFF2-40B4-BE49-F238E27FC236}">
                  <a16:creationId xmlns:a16="http://schemas.microsoft.com/office/drawing/2014/main" id="{A1CC757C-2C59-F11D-EAE8-D8C7C1C10BCF}"/>
                </a:ext>
              </a:extLst>
            </p:cNvPr>
            <p:cNvCxnSpPr>
              <a:cxnSpLocks/>
              <a:stCxn id="12" idx="1"/>
              <a:endCxn id="32" idx="1"/>
            </p:cNvCxnSpPr>
            <p:nvPr/>
          </p:nvCxnSpPr>
          <p:spPr>
            <a:xfrm>
              <a:off x="5499914" y="2734399"/>
              <a:ext cx="964593" cy="1308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40" name="Google Shape;2028;p176">
              <a:extLst>
                <a:ext uri="{FF2B5EF4-FFF2-40B4-BE49-F238E27FC236}">
                  <a16:creationId xmlns:a16="http://schemas.microsoft.com/office/drawing/2014/main" id="{7AD4A3D9-F3F6-E459-A51D-77C7E60824BC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CARTE LEXICALE</a:t>
              </a:r>
              <a:endParaRPr lang="fr-FR" sz="1400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4" name="Google Shape;2027;p176">
              <a:extLst>
                <a:ext uri="{FF2B5EF4-FFF2-40B4-BE49-F238E27FC236}">
                  <a16:creationId xmlns:a16="http://schemas.microsoft.com/office/drawing/2014/main" id="{8205CB9C-E33C-EE28-63B1-6E879610DEA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79183" y="2112856"/>
              <a:ext cx="812104" cy="410631"/>
            </a:xfrm>
            <a:prstGeom prst="bentConnector3">
              <a:avLst>
                <a:gd name="adj1" fmla="val 99261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92B48D5-D09B-FAE0-1CD6-2B517895FC40}"/>
              </a:ext>
            </a:extLst>
          </p:cNvPr>
          <p:cNvCxnSpPr/>
          <p:nvPr/>
        </p:nvCxnSpPr>
        <p:spPr>
          <a:xfrm>
            <a:off x="7971302" y="3522931"/>
            <a:ext cx="546949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6CFF554-011B-45E4-CFD2-11FD1629D70D}"/>
              </a:ext>
            </a:extLst>
          </p:cNvPr>
          <p:cNvCxnSpPr>
            <a:cxnSpLocks/>
          </p:cNvCxnSpPr>
          <p:nvPr/>
        </p:nvCxnSpPr>
        <p:spPr>
          <a:xfrm>
            <a:off x="3485887" y="3452248"/>
            <a:ext cx="1157019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65024CF-7B56-07CB-EB8B-210B7FCD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0174" y="113434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BC65518E-82FB-DD8E-B3A3-2933B3BB9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AB8956E-6AF0-D025-3C68-FB0E0521584A}"/>
              </a:ext>
            </a:extLst>
          </p:cNvPr>
          <p:cNvSpPr txBox="1"/>
          <p:nvPr/>
        </p:nvSpPr>
        <p:spPr>
          <a:xfrm>
            <a:off x="771889" y="4306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i="1" noProof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</a:t>
            </a:r>
          </a:p>
        </p:txBody>
      </p:sp>
    </p:spTree>
    <p:extLst>
      <p:ext uri="{BB962C8B-B14F-4D97-AF65-F5344CB8AC3E}">
        <p14:creationId xmlns:p14="http://schemas.microsoft.com/office/powerpoint/2010/main" val="3578407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21275</TotalTime>
  <Words>1912</Words>
  <Application>Microsoft Office PowerPoint</Application>
  <PresentationFormat>Grand écran</PresentationFormat>
  <Paragraphs>351</Paragraphs>
  <Slides>52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52</vt:i4>
      </vt:variant>
    </vt:vector>
  </HeadingPairs>
  <TitlesOfParts>
    <vt:vector size="66" baseType="lpstr">
      <vt:lpstr>Aptos</vt:lpstr>
      <vt:lpstr>Arial</vt:lpstr>
      <vt:lpstr>Bradley Hand ITC</vt:lpstr>
      <vt:lpstr>Calibri</vt:lpstr>
      <vt:lpstr>Calibri-Bold</vt:lpstr>
      <vt:lpstr>Century Gothic</vt:lpstr>
      <vt:lpstr>Dosis</vt:lpstr>
      <vt:lpstr>Dosis Bold</vt:lpstr>
      <vt:lpstr>Hammersmith One</vt:lpstr>
      <vt:lpstr>Ink Free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Et on termine par cette carte lexicale.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ahmed el annaoui</cp:lastModifiedBy>
  <cp:revision>1202</cp:revision>
  <cp:lastPrinted>2024-10-05T19:15:58Z</cp:lastPrinted>
  <dcterms:created xsi:type="dcterms:W3CDTF">2024-05-28T10:13:44Z</dcterms:created>
  <dcterms:modified xsi:type="dcterms:W3CDTF">2025-10-31T21:17:47Z</dcterms:modified>
</cp:coreProperties>
</file>