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4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258" r:id="rId13"/>
    <p:sldId id="313" r:id="rId14"/>
    <p:sldId id="296" r:id="rId15"/>
    <p:sldId id="265" r:id="rId16"/>
    <p:sldId id="269" r:id="rId17"/>
    <p:sldId id="2147483647" r:id="rId18"/>
    <p:sldId id="260" r:id="rId19"/>
    <p:sldId id="274" r:id="rId20"/>
    <p:sldId id="288" r:id="rId21"/>
    <p:sldId id="294" r:id="rId22"/>
    <p:sldId id="275" r:id="rId23"/>
    <p:sldId id="267" r:id="rId24"/>
    <p:sldId id="268" r:id="rId25"/>
    <p:sldId id="276" r:id="rId26"/>
    <p:sldId id="259" r:id="rId27"/>
    <p:sldId id="270" r:id="rId28"/>
    <p:sldId id="271" r:id="rId29"/>
    <p:sldId id="317" r:id="rId30"/>
    <p:sldId id="256" r:id="rId31"/>
    <p:sldId id="262" r:id="rId32"/>
    <p:sldId id="284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258"/>
            <p14:sldId id="313"/>
            <p14:sldId id="296"/>
            <p14:sldId id="265"/>
            <p14:sldId id="269"/>
            <p14:sldId id="2147483647"/>
            <p14:sldId id="260"/>
            <p14:sldId id="274"/>
            <p14:sldId id="288"/>
            <p14:sldId id="294"/>
            <p14:sldId id="275"/>
            <p14:sldId id="267"/>
            <p14:sldId id="268"/>
            <p14:sldId id="276"/>
            <p14:sldId id="259"/>
            <p14:sldId id="270"/>
            <p14:sldId id="271"/>
            <p14:sldId id="317"/>
            <p14:sldId id="256"/>
            <p14:sldId id="262"/>
            <p14:sldId id="28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1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-9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=""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=""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=""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=""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=""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=""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=""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=""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=""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=""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=""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=""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=""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=""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=""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=""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=""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=""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=""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=""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=""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=""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=""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=""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=""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=""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=""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=""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=""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=""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=""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=""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=""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=""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=""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=""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=""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=""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=""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=""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=""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=""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=""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=""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=""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=""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=""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=""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=""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=""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=""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=""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=""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=""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=""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=""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=""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=""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=""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=""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=""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=""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=""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=""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=""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=""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=""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=""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=""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=""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=""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=""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=""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=""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=""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=""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=""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=""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=""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=""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=""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=""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=""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=""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=""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=""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=""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=""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=""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=""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=""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=""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=""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=""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=""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=""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=""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=""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=""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=""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=""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=""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=""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=""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=""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=""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=""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=""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=""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=""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=""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=""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=""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=""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=""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=""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=""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=""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=""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=""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=""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=""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=""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=""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=""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=""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=""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=""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=""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=""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=""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=""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>
          <p:sp>
            <p:nvSpPr>
              <p:cNvPr id="38" name="Text Placeholder 3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=""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=""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=""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=""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=""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=""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=""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=""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=""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=""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=""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=""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=""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=""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=""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=""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smtClean="0"/>
              <a:t>Spectacles à vivre !</a:t>
            </a:r>
            <a:endParaRPr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9</a:t>
            </a:r>
          </a:p>
        </p:txBody>
      </p:sp>
      <p:pic>
        <p:nvPicPr>
          <p:cNvPr id="12" name="Picture 4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855" y="4243570"/>
            <a:ext cx="3179893" cy="2451788"/>
          </a:xfrm>
          <a:prstGeom prst="rect">
            <a:avLst/>
          </a:prstGeom>
          <a:noFill/>
        </p:spPr>
      </p:pic>
      <p:pic>
        <p:nvPicPr>
          <p:cNvPr id="13" name="Picture 5" descr="C:\Users\LENOVO\Desktop\2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9819" y="4250857"/>
            <a:ext cx="3350588" cy="2419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502359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546731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=""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=""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=""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=""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=""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9619857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:a16="http://schemas.microsoft.com/office/drawing/2014/main" xmlns="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une appréciation, un jugement de valeur et sa justification.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:a16="http://schemas.microsoft.com/office/drawing/2014/main" xmlns="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xmlns="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appréciations à propos d’un spectacle et le recommander.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Echanger autour d’une expérience de spectacle et exprimer ses appréciations.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:a16="http://schemas.microsoft.com/office/drawing/2014/main" xmlns="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:a16="http://schemas.microsoft.com/office/drawing/2014/main" xmlns="" id="{69698856-7104-EF3D-ABC9-3FE46CB3A86C}"/>
              </a:ext>
            </a:extLst>
          </p:cNvPr>
          <p:cNvSpPr/>
          <p:nvPr/>
        </p:nvSpPr>
        <p:spPr>
          <a:xfrm>
            <a:off x="2686595" y="3798328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:a16="http://schemas.microsoft.com/office/drawing/2014/main" xmlns="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xmlns="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 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87;p29">
            <a:extLst>
              <a:ext uri="{FF2B5EF4-FFF2-40B4-BE49-F238E27FC236}">
                <a16:creationId xmlns:a16="http://schemas.microsoft.com/office/drawing/2014/main" xmlns="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</p:spTree>
    <p:extLst>
      <p:ext uri="{BB962C8B-B14F-4D97-AF65-F5344CB8AC3E}">
        <p14:creationId xmlns="" xmlns:p14="http://schemas.microsoft.com/office/powerpoint/2010/main" val="4090543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:a16="http://schemas.microsoft.com/office/drawing/2014/main" xmlns="" id="{EA4475E0-F528-6AD2-4193-CE9E0292C6F0}"/>
              </a:ext>
            </a:extLst>
          </p:cNvPr>
          <p:cNvSpPr/>
          <p:nvPr/>
        </p:nvSpPr>
        <p:spPr>
          <a:xfrm>
            <a:off x="2675710" y="2758190"/>
            <a:ext cx="9062397" cy="113925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:a16="http://schemas.microsoft.com/office/drawing/2014/main" xmlns="" id="{699529DE-3EE6-0162-05B4-7B3894420301}"/>
              </a:ext>
            </a:extLst>
          </p:cNvPr>
          <p:cNvSpPr/>
          <p:nvPr/>
        </p:nvSpPr>
        <p:spPr>
          <a:xfrm>
            <a:off x="556957" y="2743678"/>
            <a:ext cx="1798795" cy="11087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xmlns="" id="{07AF85E2-4CEE-A093-28AD-59A759775016}"/>
              </a:ext>
            </a:extLst>
          </p:cNvPr>
          <p:cNvSpPr/>
          <p:nvPr/>
        </p:nvSpPr>
        <p:spPr>
          <a:xfrm>
            <a:off x="2686595" y="412470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 manière correcte le gérondif pour exprimer différentes circonstances.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:a16="http://schemas.microsoft.com/office/drawing/2014/main" xmlns="" id="{37F7C25D-FC4F-08E7-F711-D110677E33E1}"/>
              </a:ext>
            </a:extLst>
          </p:cNvPr>
          <p:cNvSpPr/>
          <p:nvPr/>
        </p:nvSpPr>
        <p:spPr>
          <a:xfrm>
            <a:off x="567843" y="406906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:a16="http://schemas.microsoft.com/office/drawing/2014/main" xmlns="" id="{E5002ECB-E3D0-948D-3098-04777882707D}"/>
              </a:ext>
            </a:extLst>
          </p:cNvPr>
          <p:cNvSpPr/>
          <p:nvPr/>
        </p:nvSpPr>
        <p:spPr>
          <a:xfrm>
            <a:off x="2686595" y="503885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Introduire un jugement, une appréciation dans un texte.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:a16="http://schemas.microsoft.com/office/drawing/2014/main" xmlns="" id="{6D144360-83C4-DF01-9BC2-818CA77AC458}"/>
              </a:ext>
            </a:extLst>
          </p:cNvPr>
          <p:cNvSpPr/>
          <p:nvPr/>
        </p:nvSpPr>
        <p:spPr>
          <a:xfrm>
            <a:off x="567843" y="498321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xmlns="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</a:t>
            </a:r>
          </a:p>
        </p:txBody>
      </p:sp>
      <p:sp>
        <p:nvSpPr>
          <p:cNvPr id="22" name="Google Shape;287;p29">
            <a:extLst>
              <a:ext uri="{FF2B5EF4-FFF2-40B4-BE49-F238E27FC236}">
                <a16:creationId xmlns:a16="http://schemas.microsoft.com/office/drawing/2014/main" xmlns="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="" xmlns:p14="http://schemas.microsoft.com/office/powerpoint/2010/main" val="1494905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=""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22467" y="1665276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286;p29">
            <a:extLst>
              <a:ext uri="{FF2B5EF4-FFF2-40B4-BE49-F238E27FC236}">
                <a16:creationId xmlns=""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=""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=""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=""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1947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Repérer les indices énonciatifs et les traces de subjectivité.</a:t>
            </a:r>
            <a:endParaRPr lang="fr-F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prstClr val="black"/>
                </a:solidFill>
              </a:rPr>
              <a:t>Lire correctement des phrases en respectant les groupes de mots.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Automatiser la lecture</a:t>
            </a:r>
          </a:p>
          <a:p>
            <a:r>
              <a:rPr lang="fr-FR" dirty="0"/>
              <a:t>Groupes de mots, groupe de sens.</a:t>
            </a:r>
          </a:p>
          <a:p>
            <a:r>
              <a:rPr lang="fr-FR" dirty="0" smtClean="0"/>
              <a:t>Appréciations, jugements,…</a:t>
            </a:r>
            <a:endParaRPr lang="fr-FR" dirty="0"/>
          </a:p>
          <a:p>
            <a:r>
              <a:rPr lang="fr-FR" dirty="0" smtClean="0"/>
              <a:t>Indices d’énonciation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Tableaux structurants : </a:t>
            </a:r>
            <a:r>
              <a:rPr lang="fr-FR" dirty="0" smtClean="0"/>
              <a:t>appréciations, jugements….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Lecture répétée pour automatiser la reconnaissance des groupes de mots.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Lister des mots sans les regrouper et sans établir le lien entre ces mots et l’idée principale.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Lire mot par mot, ne pas s’entraîner fréquemment.. </a:t>
            </a:r>
          </a:p>
        </p:txBody>
      </p:sp>
      <p:sp>
        <p:nvSpPr>
          <p:cNvPr id="6" name="Google Shape;289;p29">
            <a:extLst>
              <a:ext uri="{FF2B5EF4-FFF2-40B4-BE49-F238E27FC236}">
                <a16:creationId xmlns="" xmlns:a16="http://schemas.microsoft.com/office/drawing/2014/main" id="{C3856963-9BED-6197-202B-2DC7FCE27198}"/>
              </a:ext>
            </a:extLst>
          </p:cNvPr>
          <p:cNvSpPr/>
          <p:nvPr/>
        </p:nvSpPr>
        <p:spPr>
          <a:xfrm>
            <a:off x="374754" y="1109272"/>
            <a:ext cx="1663908" cy="110927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Tâches </a:t>
            </a:r>
            <a:r>
              <a:rPr lang="fr-FR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20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0" i="0" u="none" strike="noStrike" kern="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435147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=""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Lecture compréhension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fluence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A804C173-6E15-3CCD-A4E6-EAA9DC4BC1B3}"/>
              </a:ext>
            </a:extLst>
          </p:cNvPr>
          <p:cNvSpPr txBox="1">
            <a:spLocks/>
          </p:cNvSpPr>
          <p:nvPr/>
        </p:nvSpPr>
        <p:spPr>
          <a:xfrm>
            <a:off x="7879221" y="362162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=""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=""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6398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 5 min</a:t>
            </a:r>
          </a:p>
        </p:txBody>
      </p:sp>
    </p:spTree>
    <p:extLst>
      <p:ext uri="{BB962C8B-B14F-4D97-AF65-F5344CB8AC3E}">
        <p14:creationId xmlns="" xmlns:p14="http://schemas.microsoft.com/office/powerpoint/2010/main" val="1021364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commencer, je vais choisir quelques élèves. Ils vont lire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compte rendu 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qu’ils ont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rédigé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4 ou 5 élèves pour lire devant la classe </a:t>
            </a:r>
            <a:r>
              <a:rPr lang="fr-FR" sz="1500" i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compte rendu qu’ils </a:t>
            </a: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ont </a:t>
            </a:r>
            <a:r>
              <a:rPr lang="fr-FR" sz="1500" i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rédigé.. </a:t>
            </a: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Apporter un feedback.</a:t>
            </a:r>
          </a:p>
        </p:txBody>
      </p:sp>
      <p:pic>
        <p:nvPicPr>
          <p:cNvPr id="5" name="Picture 52">
            <a:extLst>
              <a:ext uri="{FF2B5EF4-FFF2-40B4-BE49-F238E27FC236}">
                <a16:creationId xmlns=""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1026" name="Picture 2" descr="C:\Users\LENOVO\Desktop\8f045aac-b78d-49cf-bea4-144fcbaa6a1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7855" y="1045561"/>
            <a:ext cx="5471409" cy="5490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le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la séance de consolidation à la lecture compréhension.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Lecture compréhension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602350" y="2164189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Marrakech du Rire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04854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cette séance de consolidation.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741716" y="2847983"/>
            <a:ext cx="92976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Consolidation : 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Consolider les stratégies de lecture compréhension et de lecture fluence apprises pendant l’unité didactique.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=""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="" xmlns:p14="http://schemas.microsoft.com/office/powerpoint/2010/main" val="362939944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22767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36D732A-78AB-D677-26AF-68A27ECA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5DDE04E-DE10-74E8-27AA-3291DFA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Identifiez la situation d’énonciation du texte « 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Le Marrakech du Rire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 ».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0E9327A-1410-11DD-9C60-37E18081EC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904F6314-0DEF-9AD1-35EB-0C58F5FA8EC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012" y="2056619"/>
            <a:ext cx="10988819" cy="248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56745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CEFBFD4-CB59-F549-7239-F93327A7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8949FF8-4057-37F0-2C8C-ADAEDFE59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situation d’énonciation du texte « 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Le Marrakech du Rire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 ».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F520C06-0726-D1A1-07FE-0E6A4C2B7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complémentaires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4840EBED-A58D-ECD0-DF7A-B8B4C18D20F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012" y="2056619"/>
            <a:ext cx="10988819" cy="248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2475C06A-A030-4A03-C327-1CF2E613A94F}"/>
              </a:ext>
            </a:extLst>
          </p:cNvPr>
          <p:cNvSpPr txBox="1"/>
          <p:nvPr/>
        </p:nvSpPr>
        <p:spPr>
          <a:xfrm>
            <a:off x="963432" y="3982790"/>
            <a:ext cx="24230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Un jeune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journaliste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3805821D-9EAE-C20C-3B10-A17027DBA885}"/>
              </a:ext>
            </a:extLst>
          </p:cNvPr>
          <p:cNvSpPr txBox="1"/>
          <p:nvPr/>
        </p:nvSpPr>
        <p:spPr>
          <a:xfrm>
            <a:off x="3492708" y="3862869"/>
            <a:ext cx="26832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Aux lecteurs du Journal des jeunes (rubrique Arts &amp; Spectacles).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A157C097-A84E-E17D-6138-AD8B263F1F0B}"/>
              </a:ext>
            </a:extLst>
          </p:cNvPr>
          <p:cNvSpPr txBox="1"/>
          <p:nvPr/>
        </p:nvSpPr>
        <p:spPr>
          <a:xfrm>
            <a:off x="6220918" y="3847879"/>
            <a:ext cx="27282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Du spectacle d’humour Le Marrakech du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Rire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6E2968EF-ED08-00DC-BCDD-E3812416C3D6}"/>
              </a:ext>
            </a:extLst>
          </p:cNvPr>
          <p:cNvSpPr txBox="1"/>
          <p:nvPr/>
        </p:nvSpPr>
        <p:spPr>
          <a:xfrm>
            <a:off x="8874262" y="3847881"/>
            <a:ext cx="30129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Raconter  ce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qu’il </a:t>
            </a:r>
            <a:r>
              <a:rPr lang="fr-FR" sz="2000" b="1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 vu, et partager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son expérience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1118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658470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Répondez aux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questions afin de vérifier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compréhension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globale du texte.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2345" y="1264638"/>
            <a:ext cx="10569839" cy="2033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746627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6534B22-446D-A0F1-2779-604E1340F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E689CD2-064D-AFE2-92B2-5ED288D6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88E6371-2A48-4DCC-0355-916EC68BCA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phrase, choisir un binôme au hasard. Cibler celles et ceux qui hésitent. Demander de justifier les réponses.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E3E61097-DBBB-6C1B-AFB9-B74428C89A0B}"/>
              </a:ext>
            </a:extLst>
          </p:cNvPr>
          <p:cNvSpPr txBox="1"/>
          <p:nvPr/>
        </p:nvSpPr>
        <p:spPr>
          <a:xfrm>
            <a:off x="850366" y="3532214"/>
            <a:ext cx="1091691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</a:rPr>
              <a:t>Réponses: </a:t>
            </a:r>
          </a:p>
          <a:p>
            <a:pPr marL="342900" indent="-342900">
              <a:buAutoNum type="arabicPeriod"/>
            </a:pPr>
            <a:r>
              <a:rPr lang="fr-FR" b="1" i="1" dirty="0" smtClean="0">
                <a:solidFill>
                  <a:srgbClr val="00B0F0"/>
                </a:solidFill>
              </a:rPr>
              <a:t>Il </a:t>
            </a:r>
            <a:r>
              <a:rPr lang="fr-FR" b="1" i="1" dirty="0" smtClean="0">
                <a:solidFill>
                  <a:srgbClr val="00B0F0"/>
                </a:solidFill>
              </a:rPr>
              <a:t>a vu le spectacle Le Marrakech du Rire, présenté par </a:t>
            </a:r>
            <a:r>
              <a:rPr lang="fr-FR" b="1" i="1" dirty="0" err="1" smtClean="0">
                <a:solidFill>
                  <a:srgbClr val="00B0F0"/>
                </a:solidFill>
              </a:rPr>
              <a:t>Jamel</a:t>
            </a:r>
            <a:r>
              <a:rPr lang="fr-FR" b="1" i="1" dirty="0" smtClean="0">
                <a:solidFill>
                  <a:srgbClr val="00B0F0"/>
                </a:solidFill>
              </a:rPr>
              <a:t> </a:t>
            </a:r>
            <a:r>
              <a:rPr lang="fr-FR" b="1" i="1" dirty="0" err="1" smtClean="0">
                <a:solidFill>
                  <a:srgbClr val="00B0F0"/>
                </a:solidFill>
              </a:rPr>
              <a:t>Debbouze</a:t>
            </a:r>
            <a:r>
              <a:rPr lang="fr-FR" b="1" i="1" dirty="0" smtClean="0">
                <a:solidFill>
                  <a:srgbClr val="00B0F0"/>
                </a:solidFill>
              </a:rPr>
              <a:t>.</a:t>
            </a:r>
          </a:p>
          <a:p>
            <a:pPr marL="342900" indent="-342900">
              <a:buFontTx/>
              <a:buAutoNum type="arabicPeriod"/>
            </a:pPr>
            <a:r>
              <a:rPr lang="fr-FR" b="1" i="1" dirty="0" smtClean="0">
                <a:solidFill>
                  <a:srgbClr val="00B0F0"/>
                </a:solidFill>
              </a:rPr>
              <a:t>Il a particulièrement aimé les moments d’improvisation avec le public</a:t>
            </a:r>
            <a:r>
              <a:rPr lang="fr-FR" b="1" i="1" dirty="0" smtClean="0">
                <a:solidFill>
                  <a:srgbClr val="00B0F0"/>
                </a:solidFill>
              </a:rPr>
              <a:t>.</a:t>
            </a:r>
          </a:p>
          <a:p>
            <a:pPr marL="342900" indent="-342900">
              <a:buFontTx/>
              <a:buAutoNum type="arabicPeriod"/>
            </a:pPr>
            <a:r>
              <a:rPr lang="fr-FR" b="1" i="1" dirty="0" smtClean="0">
                <a:solidFill>
                  <a:srgbClr val="00B0F0"/>
                </a:solidFill>
              </a:rPr>
              <a:t>Le public nombreux, détendu et prêt à passer des moments inoubliables crée une atmosphère chaleureuse</a:t>
            </a:r>
            <a:r>
              <a:rPr lang="fr-FR" b="1" i="1" dirty="0" smtClean="0">
                <a:solidFill>
                  <a:srgbClr val="00B0F0"/>
                </a:solidFill>
              </a:rPr>
              <a:t>.</a:t>
            </a:r>
          </a:p>
          <a:p>
            <a:pPr marL="342900" indent="-342900">
              <a:buFontTx/>
              <a:buAutoNum type="arabicPeriod"/>
            </a:pPr>
            <a:r>
              <a:rPr lang="fr-FR" b="1" i="1" dirty="0" smtClean="0">
                <a:solidFill>
                  <a:srgbClr val="00B0F0"/>
                </a:solidFill>
              </a:rPr>
              <a:t>Il a passé un excellent moment, il a ri du début à la fin sans s’ennuyer, ce qui lui donne envie de recommander le spectacle.</a:t>
            </a:r>
            <a:endParaRPr lang="fr-FR" b="1" i="1" dirty="0">
              <a:solidFill>
                <a:srgbClr val="00B0F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2345" y="1264638"/>
            <a:ext cx="10569839" cy="2033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269523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2CC936A-3A12-31C9-A85E-8A58F03EE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E16AA65-3EA8-3BDB-EB09-6BD9E3203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2544116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0DF24C3-0BF1-DF03-21C2-959E7752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E3D8E32C-57A1-B18B-57A9-C7264978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trouvez des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indices et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répondez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à la question suivante.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3C18406F-72CC-CA87-2592-7B98F6088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599" y="2021013"/>
            <a:ext cx="11674581" cy="229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94689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37535AB-8E46-9847-F771-83DA15D1E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1A9CDC7F-2C37-A21B-3029-4E4BED353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E3542602-5799-1E4B-1248-FEC7491FED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599" y="2021013"/>
            <a:ext cx="11674581" cy="229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2475C06A-A030-4A03-C327-1CF2E613A94F}"/>
              </a:ext>
            </a:extLst>
          </p:cNvPr>
          <p:cNvSpPr txBox="1"/>
          <p:nvPr/>
        </p:nvSpPr>
        <p:spPr>
          <a:xfrm>
            <a:off x="1443115" y="2888510"/>
            <a:ext cx="103541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« J’ai particulièrement aimé les moments d’improvisation avec le public. »</a:t>
            </a:r>
            <a:b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</a:b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«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On sentait que les artistes s’amusaient autant que nous. »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2475C06A-A030-4A03-C327-1CF2E613A94F}"/>
              </a:ext>
            </a:extLst>
          </p:cNvPr>
          <p:cNvSpPr txBox="1"/>
          <p:nvPr/>
        </p:nvSpPr>
        <p:spPr>
          <a:xfrm>
            <a:off x="1415635" y="3625520"/>
            <a:ext cx="103541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On peut dire que les humoristes étaient proches du public parce qu’ils improvisaient avec lui et partageaient les mêmes émotions.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1755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52DFF987-96E8-D1FF-BE96-EA3C130A5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0F9BD57-F70B-22ED-D3C4-65CF6E65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au 2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cette séance de consolidation : la lecture fluence.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E361BC9F-E6DD-6807-212C-625BAE99D817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992784A8-F7EA-2875-4AC2-29F84CAD8A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1637B845-A0ED-3800-69F8-8DE2642809A1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63230A8F-B5E9-A526-0E65-A4B15C4CE53B}"/>
              </a:ext>
            </a:extLst>
          </p:cNvPr>
          <p:cNvSpPr txBox="1"/>
          <p:nvPr/>
        </p:nvSpPr>
        <p:spPr>
          <a:xfrm>
            <a:off x="4602350" y="2164189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Marrakech du Rire 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D2C8968-D8CA-A50F-A0BC-157AC9CFE9B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30712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20258CA-5E72-DEDE-0C40-A3842BA29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B175BF-40A7-0B42-85CA-D6B4E8B0E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groupes de mots pris dans le texte. Vous allez automatiser leur lecture.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D3CD3D6A-2900-A78F-D40A-92E434AED0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lire plusieurs élèves. Corriger systématiquement les erreurs de lecture.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6884269F-259C-D2DE-5EF1-04B549DB584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D71D2B63-4922-7539-3A18-DEABAE7B55D1}"/>
              </a:ext>
            </a:extLst>
          </p:cNvPr>
          <p:cNvSpPr txBox="1"/>
          <p:nvPr/>
        </p:nvSpPr>
        <p:spPr>
          <a:xfrm>
            <a:off x="543793" y="1357508"/>
            <a:ext cx="5162467" cy="502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spectacle d’humour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plusieurs artistes francophones et internationaux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cadre magnifique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lumières colorées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lieu chargé d’histoire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moments inoubliables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différences culturelles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moments d’improvisation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C68965E9-422A-D3AC-6984-119C4A2ED0F3}"/>
              </a:ext>
            </a:extLst>
          </p:cNvPr>
          <p:cNvSpPr txBox="1"/>
          <p:nvPr/>
        </p:nvSpPr>
        <p:spPr>
          <a:xfrm>
            <a:off x="6157780" y="1882157"/>
            <a:ext cx="5619822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réunit chaque année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tient chaque année à Marrakech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prêt à passer des moments inoubliables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chacun avec son style particulier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sans jamais devenir méchants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début à la fin</a:t>
            </a:r>
          </a:p>
          <a:p>
            <a:pPr>
              <a:lnSpc>
                <a:spcPct val="150000"/>
              </a:lnSpc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recommande vivement</a:t>
            </a:r>
          </a:p>
        </p:txBody>
      </p:sp>
    </p:spTree>
    <p:extLst>
      <p:ext uri="{BB962C8B-B14F-4D97-AF65-F5344CB8AC3E}">
        <p14:creationId xmlns="" xmlns:p14="http://schemas.microsoft.com/office/powerpoint/2010/main" val="2095112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CCB83F5-8F3F-7817-4317-4BBF9A3A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446370F-39FE-C17E-9831-A8498B68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haute voix les deux premiers paragraphes.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Anticipez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mots difficiles à lire.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Faites attention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 sens de la phrase et aux indices pour deviner ce qui suit.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1C5E10C-45DC-6F58-32D3-E63B59A4800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lire plusieurs élèves. Corriger systématiquement les erreurs de lecture.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86C3150D-6503-7F9E-D9C1-D8A4629AB0B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5134" y="1004497"/>
            <a:ext cx="10491731" cy="487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457715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4274511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E8F878-883E-BFE2-9DCB-AA090B73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90B500E-10F2-0BD9-7A4D-BB04B653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rappeler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que nous avons révisé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B368FAC-50AA-95EC-87E1-4B3793D335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82FA38C0-342B-0318-5095-945B257CB235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6120377-5255-31CA-5648-D86501CC881B}"/>
              </a:ext>
            </a:extLst>
          </p:cNvPr>
          <p:cNvSpPr/>
          <p:nvPr/>
        </p:nvSpPr>
        <p:spPr>
          <a:xfrm>
            <a:off x="877886" y="17877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FFF24AA-FC8D-2CF9-6262-0B1C1F21E579}"/>
              </a:ext>
            </a:extLst>
          </p:cNvPr>
          <p:cNvSpPr/>
          <p:nvPr/>
        </p:nvSpPr>
        <p:spPr>
          <a:xfrm>
            <a:off x="877886" y="39213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41422323-5B75-929E-0838-6A081BE3B381}"/>
              </a:ext>
            </a:extLst>
          </p:cNvPr>
          <p:cNvSpPr txBox="1"/>
          <p:nvPr/>
        </p:nvSpPr>
        <p:spPr>
          <a:xfrm>
            <a:off x="558800" y="331801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aussi révisé :</a:t>
            </a:r>
          </a:p>
        </p:txBody>
      </p:sp>
    </p:spTree>
    <p:extLst>
      <p:ext uri="{BB962C8B-B14F-4D97-AF65-F5344CB8AC3E}">
        <p14:creationId xmlns="" xmlns:p14="http://schemas.microsoft.com/office/powerpoint/2010/main" val="2903476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révisé aujourd’hui dans cette séance de consolidation.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7EC30F2-04F6-223D-D0ED-CE32BB829C1D}"/>
              </a:ext>
            </a:extLst>
          </p:cNvPr>
          <p:cNvSpPr/>
          <p:nvPr/>
        </p:nvSpPr>
        <p:spPr>
          <a:xfrm>
            <a:off x="877886" y="17877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de lecture compréhension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Repérer les mots-clés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Repérer les indices d’énonciation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Repérer les appréciations et les jugements.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EE5BFC-B98E-F55C-C293-B8E9801B6F60}"/>
              </a:ext>
            </a:extLst>
          </p:cNvPr>
          <p:cNvSpPr/>
          <p:nvPr/>
        </p:nvSpPr>
        <p:spPr>
          <a:xfrm>
            <a:off x="877886" y="39213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de lecture fluence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par groupes de mots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Reconnaître rapidement les mots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pas lire mot par mot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08FD5949-F3AD-0E0D-800F-1A385491725C}"/>
              </a:ext>
            </a:extLst>
          </p:cNvPr>
          <p:cNvSpPr txBox="1"/>
          <p:nvPr/>
        </p:nvSpPr>
        <p:spPr>
          <a:xfrm>
            <a:off x="558800" y="331801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aussi révisé :</a:t>
            </a:r>
          </a:p>
        </p:txBody>
      </p:sp>
    </p:spTree>
    <p:extLst>
      <p:ext uri="{BB962C8B-B14F-4D97-AF65-F5344CB8AC3E}">
        <p14:creationId xmlns="" xmlns:p14="http://schemas.microsoft.com/office/powerpoint/2010/main" val="892218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=""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583871" y="3693680"/>
            <a:ext cx="902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</a:rPr>
              <a:t>Lisez à haute voix la suite du texte, livret de l’élève p. </a:t>
            </a:r>
            <a:r>
              <a:rPr lang="fr-FR" sz="2000" b="1" dirty="0" smtClean="0">
                <a:latin typeface="Calibri" panose="020F0502020204030204" pitchFamily="34" charset="0"/>
              </a:rPr>
              <a:t>37: </a:t>
            </a: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b="1" dirty="0"/>
              <a:t>De « </a:t>
            </a:r>
            <a:r>
              <a:rPr lang="fr-FR" b="1" dirty="0" smtClean="0"/>
              <a:t>Plusieurs humoristes sont passés</a:t>
            </a:r>
            <a:r>
              <a:rPr lang="fr-FR" b="1" dirty="0"/>
              <a:t> » </a:t>
            </a:r>
            <a:r>
              <a:rPr lang="fr-FR" sz="2000" b="1" dirty="0">
                <a:latin typeface="Calibri" panose="020F0502020204030204" pitchFamily="34" charset="0"/>
              </a:rPr>
              <a:t> ... Jusqu’à la fin du texte.</a:t>
            </a:r>
          </a:p>
        </p:txBody>
      </p:sp>
    </p:spTree>
    <p:extLst>
      <p:ext uri="{BB962C8B-B14F-4D97-AF65-F5344CB8AC3E}">
        <p14:creationId xmlns=""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8581</TotalTime>
  <Words>1340</Words>
  <Application>Microsoft Office PowerPoint</Application>
  <PresentationFormat>Personnalisé</PresentationFormat>
  <Paragraphs>173</Paragraphs>
  <Slides>31</Slides>
  <Notes>0</Notes>
  <HiddenSlides>10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33" baseType="lpstr">
      <vt:lpstr>Thème Office</vt:lpstr>
      <vt:lpstr>2_Thème Office</vt:lpstr>
      <vt:lpstr>Diapositive 1</vt:lpstr>
      <vt:lpstr>Diapositive 2</vt:lpstr>
      <vt:lpstr>Diapositive 3</vt:lpstr>
      <vt:lpstr>Diapositive 4</vt:lpstr>
      <vt:lpstr>Repérage dans l’unité didactique (1/3)</vt:lpstr>
      <vt:lpstr>Repérage dans l’unité didactique (2/3)</vt:lpstr>
      <vt:lpstr>Repérage dans l’unité didactique (3/3)</vt:lpstr>
      <vt:lpstr>Diapositive 8</vt:lpstr>
      <vt:lpstr>Diapositive 9</vt:lpstr>
      <vt:lpstr>Diapositive 10</vt:lpstr>
      <vt:lpstr>Bonjour! Prêts pour démarrer notre séance ? Allons-y!</vt:lpstr>
      <vt:lpstr>Diapositive 12</vt:lpstr>
      <vt:lpstr>Pour commencer, je vais choisir quelques élèves. Ils vont lire le compte rendu  qu’ils ont rédigé à la maison.</vt:lpstr>
      <vt:lpstr>Nous allons consacrer le 1er moment de la séance de consolidation à la lecture compréhension.</vt:lpstr>
      <vt:lpstr>Voici l’objectif de cette séance de consolidation.</vt:lpstr>
      <vt:lpstr>Diapositive 16</vt:lpstr>
      <vt:lpstr>Identifiez la situation d’énonciation du texte «  Le Marrakech du Rire  ».</vt:lpstr>
      <vt:lpstr>Voici la situation d’énonciation du texte «  Le Marrakech du Rire  ».</vt:lpstr>
      <vt:lpstr>Diapositive 19</vt:lpstr>
      <vt:lpstr>Répondez aux questions afin de vérifier la compréhension globale du texte. Travaillez en binômes.</vt:lpstr>
      <vt:lpstr>Voici les réponses attendues.</vt:lpstr>
      <vt:lpstr>Diapositive 22</vt:lpstr>
      <vt:lpstr>Maintenant, trouvez des indices et répondez à la question suivante. Travaillez seuls.</vt:lpstr>
      <vt:lpstr>Voici les réponses attendues.</vt:lpstr>
      <vt:lpstr>Nous passons maintenant au 2ème moment de cette séance de consolidation : la lecture fluence.</vt:lpstr>
      <vt:lpstr>Voici quelques groupes de mots pris dans le texte. Vous allez automatiser leur lecture.</vt:lpstr>
      <vt:lpstr>Lisez à haute voix les deux premiers paragraphes. Anticipez les mots difficiles à lire. Faites attention au sens de la phrase et aux indices pour deviner ce qui suit.</vt:lpstr>
      <vt:lpstr>Diapositive 28</vt:lpstr>
      <vt:lpstr>Qui peut rappeler ce que nous avons révisé aujourd’hui ? </vt:lpstr>
      <vt:lpstr>Voici ce que nous avons révisé aujourd’hui dans cette séance de consolidation.</vt:lpstr>
      <vt:lpstr>N’oubliez pas de faire cette activité à la maison.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LENOVO</cp:lastModifiedBy>
  <cp:revision>187</cp:revision>
  <dcterms:created xsi:type="dcterms:W3CDTF">2025-11-03T10:55:47Z</dcterms:created>
  <dcterms:modified xsi:type="dcterms:W3CDTF">2026-02-24T19:32:50Z</dcterms:modified>
</cp:coreProperties>
</file>