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docProps/core.xml" ContentType="application/vnd.openxmlformats-package.core-properties+xml"/>
  <Default Extension="mp4" ContentType="video/mp4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34"/>
  </p:notesMasterIdLst>
  <p:sldIdLst>
    <p:sldId id="264" r:id="rId3"/>
    <p:sldId id="282" r:id="rId4"/>
    <p:sldId id="291" r:id="rId5"/>
    <p:sldId id="293" r:id="rId6"/>
    <p:sldId id="306" r:id="rId7"/>
    <p:sldId id="257" r:id="rId8"/>
    <p:sldId id="305" r:id="rId9"/>
    <p:sldId id="286" r:id="rId10"/>
    <p:sldId id="310" r:id="rId11"/>
    <p:sldId id="273" r:id="rId12"/>
    <p:sldId id="313" r:id="rId13"/>
    <p:sldId id="308" r:id="rId14"/>
    <p:sldId id="296" r:id="rId15"/>
    <p:sldId id="297" r:id="rId16"/>
    <p:sldId id="258" r:id="rId17"/>
    <p:sldId id="265" r:id="rId18"/>
    <p:sldId id="269" r:id="rId19"/>
    <p:sldId id="268" r:id="rId20"/>
    <p:sldId id="318" r:id="rId21"/>
    <p:sldId id="279" r:id="rId22"/>
    <p:sldId id="256" r:id="rId23"/>
    <p:sldId id="266" r:id="rId24"/>
    <p:sldId id="321" r:id="rId25"/>
    <p:sldId id="319" r:id="rId26"/>
    <p:sldId id="322" r:id="rId27"/>
    <p:sldId id="323" r:id="rId28"/>
    <p:sldId id="320" r:id="rId29"/>
    <p:sldId id="317" r:id="rId30"/>
    <p:sldId id="262" r:id="rId31"/>
    <p:sldId id="263" r:id="rId32"/>
    <p:sldId id="284" r:id="rId3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86"/>
            <p14:sldId id="310"/>
            <p14:sldId id="273"/>
            <p14:sldId id="313"/>
            <p14:sldId id="308"/>
            <p14:sldId id="296"/>
            <p14:sldId id="297"/>
            <p14:sldId id="258"/>
            <p14:sldId id="265"/>
            <p14:sldId id="269"/>
            <p14:sldId id="268"/>
            <p14:sldId id="318"/>
            <p14:sldId id="279"/>
            <p14:sldId id="256"/>
            <p14:sldId id="266"/>
            <p14:sldId id="321"/>
            <p14:sldId id="319"/>
            <p14:sldId id="322"/>
            <p14:sldId id="323"/>
            <p14:sldId id="320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8F5E8"/>
    <a:srgbClr val="156082"/>
    <a:srgbClr val="ECB963"/>
    <a:srgbClr val="DCEAF7"/>
    <a:srgbClr val="DCE6F2"/>
    <a:srgbClr val="E3EEF2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162" autoAdjust="0"/>
    <p:restoredTop sz="94660"/>
  </p:normalViewPr>
  <p:slideViewPr>
    <p:cSldViewPr snapToGrid="0">
      <p:cViewPr varScale="1">
        <p:scale>
          <a:sx n="64" d="100"/>
          <a:sy n="64" d="100"/>
        </p:scale>
        <p:origin x="-97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pPr/>
              <a:t>22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7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5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8.sv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2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5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8.sv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xmlns="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xmlns="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xmlns="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xmlns="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xmlns="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xmlns="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xmlns="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xmlns="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xmlns="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xmlns="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xmlns="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xmlns="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xmlns="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xmlns="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xmlns="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xmlns="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xmlns="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xmlns="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xmlns="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xmlns="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xmlns="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xmlns="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xmlns="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xmlns="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xmlns="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xmlns="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xmlns="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xmlns="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xmlns="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xmlns="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xmlns="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xmlns="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xmlns="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xmlns="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>
                <a:alphaModFix amt="72000"/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xmlns="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xmlns="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xmlns="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xmlns="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xmlns="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xmlns="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xmlns="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xmlns="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xmlns="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xmlns="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xmlns="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xmlns="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xmlns="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xmlns="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xmlns="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xmlns="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xmlns="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xmlns="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xmlns="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xmlns="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xmlns="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xmlns="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xmlns="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xmlns="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xmlns="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xmlns="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xmlns="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xmlns="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xmlns="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xmlns="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xmlns="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xmlns="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xmlns="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xmlns="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xmlns="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xmlns="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xmlns="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xmlns="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xmlns="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xmlns="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xmlns="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xmlns="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xmlns="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xmlns="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xmlns="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xmlns="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xmlns="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xmlns="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xmlns="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xmlns="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xmlns="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xmlns="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xmlns="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 cstate="print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xmlns="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xmlns="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xmlns="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xmlns="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xmlns="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xmlns="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xmlns="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xmlns="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xmlns="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 xmlns="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xmlns="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xmlns="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xmlns="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xmlns="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xmlns="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xmlns="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xmlns="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xmlns="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xmlns="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xmlns="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xmlns="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xmlns="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xmlns="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xmlns="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xmlns="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xmlns="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xmlns="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xmlns="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xmlns="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xmlns="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 cstate="print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xmlns="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xmlns="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xmlns="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xmlns="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xmlns="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xmlns="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xmlns="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xmlns="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xmlns="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xmlns="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xmlns="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xmlns="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xmlns="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xmlns="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xmlns="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xmlns="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xmlns="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xmlns="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xmlns="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xmlns="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xmlns="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xmlns="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xmlns="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xmlns="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xmlns="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xmlns="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xmlns="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xmlns="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xmlns="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xmlns="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xmlns="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xmlns="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xmlns="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xmlns="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xmlns="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xmlns="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xmlns="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xmlns="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xmlns="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xmlns="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xmlns="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xmlns="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xmlns="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xmlns="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xmlns="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xmlns="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xmlns="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xmlns="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xmlns="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xmlns="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xmlns="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xmlns="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xmlns="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xmlns="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xmlns="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xmlns="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xmlns="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xmlns="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xmlns="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xmlns="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xmlns="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xmlns="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xmlns="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xmlns="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xmlns="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xmlns="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xmlns="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xmlns="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xmlns="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xmlns="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xmlns="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xmlns="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xmlns="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xmlns="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xmlns="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xmlns="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xmlns="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xmlns="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xmlns="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xmlns="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xmlns="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xmlns="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xmlns="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xmlns="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xmlns="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xmlns="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xmlns="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xmlns="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xmlns="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xmlns="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xmlns="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xmlns="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xmlns="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xmlns="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xmlns="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xmlns="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xmlns="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xmlns="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xmlns="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xmlns="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xmlns="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xmlns="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xmlns="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xmlns="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xmlns="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xmlns="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xmlns="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xmlns="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xmlns="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xmlns="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xmlns="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xmlns="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xmlns="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xmlns="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xmlns="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xmlns="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xmlns="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xmlns="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xmlns="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xmlns="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xmlns="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xmlns="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xmlns="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xmlns="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xmlns="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xmlns="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xmlns="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xmlns="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444230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xmlns="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xmlns="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xmlns="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xmlns="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xmlns="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xmlns="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xmlns="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xmlns="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xmlns="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xmlns="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xmlns="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xmlns="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xmlns="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xmlns="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xmlns="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xmlns="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xmlns="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xmlns="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xmlns="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xmlns="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xmlns="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xmlns="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xmlns="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xmlns="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xmlns="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xmlns="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xmlns="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xmlns="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xmlns="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xmlns="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xmlns="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>
                <a:alphaModFix amt="72000"/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xmlns="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xmlns="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xmlns="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xmlns="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xmlns="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xmlns="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xmlns="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xmlns="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xmlns="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xmlns="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xmlns="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xmlns="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xmlns="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xmlns="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xmlns="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xmlns="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xmlns="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xmlns="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xmlns="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xmlns="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xmlns="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xmlns="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xmlns="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xmlns="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xmlns="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xmlns="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xmlns="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xmlns="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xmlns="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xmlns="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xmlns="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xmlns="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xmlns="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xmlns="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xmlns="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xmlns="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xmlns="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xmlns="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xmlns="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xmlns="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xmlns="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xmlns="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xmlns="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xmlns="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xmlns="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xmlns="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xmlns="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xmlns="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xmlns="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xmlns="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xmlns="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xmlns="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xmlns="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xmlns="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xmlns="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 cstate="print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xmlns="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xmlns="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xmlns="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xmlns="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xmlns="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xmlns="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xmlns="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xmlns="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xmlns="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xmlns="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xmlns="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xmlns="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xmlns="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xmlns="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xmlns="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xmlns="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xmlns="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xmlns="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xmlns="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xmlns="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xmlns="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xmlns="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xmlns="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xmlns="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xmlns="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xmlns="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xmlns="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xmlns="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xmlns="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xmlns="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xmlns="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xmlns="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xmlns="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xmlns="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xmlns="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xmlns="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xmlns="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xmlns="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xmlns="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xmlns="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xmlns="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xmlns="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xmlns="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xmlns="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xmlns="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xmlns="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xmlns="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xmlns="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xmlns="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xmlns="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xmlns="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xmlns="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xmlns="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xmlns="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xmlns="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xmlns="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xmlns="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xmlns="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xmlns="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xmlns="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xmlns="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xmlns="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xmlns="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xmlns="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xmlns="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xmlns="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xmlns="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xmlns="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xmlns="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xmlns="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xmlns="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xmlns="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xmlns="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xmlns="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xmlns="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xmlns="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xmlns="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xmlns="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xmlns="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xmlns="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 cstate="print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xmlns="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xmlns="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xmlns="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xmlns="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xmlns="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xmlns="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xmlns="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xmlns="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xmlns="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xmlns="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xmlns="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xmlns="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xmlns="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xmlns="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xmlns="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xmlns="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xmlns="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xmlns="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xmlns="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xmlns="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xmlns="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xmlns="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xmlns="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xmlns="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xmlns="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xmlns="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xmlns="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xmlns="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xmlns="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xmlns="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xmlns="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xmlns="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xmlns="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xmlns="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xmlns="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xmlns="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xmlns="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xmlns="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xmlns="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xmlns="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xmlns="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xmlns="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xmlns="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xmlns="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xmlns="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xmlns="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xmlns="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xmlns="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xmlns="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xmlns="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xmlns="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xmlns="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xmlns="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xmlns="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xmlns="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xmlns="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xmlns="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xmlns="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xmlns="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xmlns="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xmlns="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xmlns="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xmlns="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xmlns="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xmlns="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xmlns="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xmlns="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xmlns="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xmlns="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xmlns="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xmlns="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xmlns="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xmlns="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xmlns="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xmlns="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xmlns="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xmlns="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xmlns="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xmlns="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xmlns="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xmlns="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xmlns="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xmlns="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xmlns="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xmlns="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xmlns="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xmlns="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xmlns="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xmlns="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xmlns="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xmlns="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xmlns="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xmlns="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xmlns="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xmlns="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xmlns="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xmlns="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xmlns="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xmlns="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xmlns="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xmlns="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xmlns="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xmlns="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xmlns="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xmlns="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xmlns="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xmlns="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xmlns="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xmlns="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xmlns="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xmlns="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xmlns="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xmlns="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xmlns="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xmlns="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2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7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ideo" Target="NULL" TargetMode="Externa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microsoft.com/office/2007/relationships/media" Target="../media/media1.mp4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3.png"/><Relationship Id="rId2" Type="http://schemas.openxmlformats.org/officeDocument/2006/relationships/slideLayout" Target="../slideLayouts/slideLayout6.xml"/><Relationship Id="rId1" Type="http://schemas.openxmlformats.org/officeDocument/2006/relationships/video" Target="NULL" TargetMode="External"/><Relationship Id="rId6" Type="http://schemas.openxmlformats.org/officeDocument/2006/relationships/image" Target="../media/image60.png"/><Relationship Id="rId5" Type="http://schemas.microsoft.com/office/2007/relationships/media" Target="../media/media1.mp4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4.png"/><Relationship Id="rId2" Type="http://schemas.openxmlformats.org/officeDocument/2006/relationships/slideLayout" Target="../slideLayouts/slideLayout6.xml"/><Relationship Id="rId1" Type="http://schemas.openxmlformats.org/officeDocument/2006/relationships/video" Target="NULL" TargetMode="External"/><Relationship Id="rId6" Type="http://schemas.openxmlformats.org/officeDocument/2006/relationships/image" Target="../media/image60.png"/><Relationship Id="rId5" Type="http://schemas.microsoft.com/office/2007/relationships/media" Target="../media/media1.mp4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xmlns="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smtClean="0"/>
              <a:t>Spectacles à vivre !</a:t>
            </a:r>
            <a:endParaRPr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Tâche finale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 8</a:t>
            </a:r>
          </a:p>
        </p:txBody>
      </p:sp>
      <p:pic>
        <p:nvPicPr>
          <p:cNvPr id="12" name="Picture 4" descr="C:\Users\LENOVO\Desktop\1.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855" y="4243570"/>
            <a:ext cx="3179893" cy="2451788"/>
          </a:xfrm>
          <a:prstGeom prst="rect">
            <a:avLst/>
          </a:prstGeom>
          <a:noFill/>
        </p:spPr>
      </p:pic>
      <p:pic>
        <p:nvPicPr>
          <p:cNvPr id="13" name="Picture 5" descr="C:\Users\LENOVO\Desktop\2.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9819" y="4250857"/>
            <a:ext cx="3350588" cy="24197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217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5023595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95467310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xmlns="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xmlns="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xmlns="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xmlns="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xmlns="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6198571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  <p:sp>
        <p:nvSpPr>
          <p:cNvPr id="15" name="Google Shape;286;p29">
            <a:extLst>
              <a:ext uri="{FF2B5EF4-FFF2-40B4-BE49-F238E27FC236}">
                <a16:creationId xmlns=""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918914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vocabulaire du spectacle.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une appréciation, un jugement de valeur et sa justification.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287;p29">
            <a:extLst>
              <a:ext uri="{FF2B5EF4-FFF2-40B4-BE49-F238E27FC236}">
                <a16:creationId xmlns=""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56957" y="186157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17" name="Google Shape;286;p29">
            <a:extLst>
              <a:ext uri="{FF2B5EF4-FFF2-40B4-BE49-F238E27FC236}">
                <a16:creationId xmlns=""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86595" y="2829041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Exprimer des appréciations à propos d’un spectacle et le recommander.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Echanger autour d’une expérience de spectacle et exprimer ses appréciations.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287;p29">
            <a:extLst>
              <a:ext uri="{FF2B5EF4-FFF2-40B4-BE49-F238E27FC236}">
                <a16:creationId xmlns=""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3" y="2828851"/>
            <a:ext cx="17987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9" name="Google Shape;286;p29">
            <a:extLst>
              <a:ext uri="{FF2B5EF4-FFF2-40B4-BE49-F238E27FC236}">
                <a16:creationId xmlns=""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86595" y="3798328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Emettre des hypothèses sur le sens du texte à partir d’indices.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Anticiper sur le mot ou le groupe de mots suivants pour lire de manière fluide.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87;p29">
            <a:extLst>
              <a:ext uri="{FF2B5EF4-FFF2-40B4-BE49-F238E27FC236}">
                <a16:creationId xmlns=""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3" y="374098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21" name="Google Shape;286;p29">
            <a:extLst>
              <a:ext uri="{FF2B5EF4-FFF2-40B4-BE49-F238E27FC236}">
                <a16:creationId xmlns=""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86595" y="4755434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indices d’énonciation dans un texte (traces de subjectivité). 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287;p29">
            <a:extLst>
              <a:ext uri="{FF2B5EF4-FFF2-40B4-BE49-F238E27FC236}">
                <a16:creationId xmlns=""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3" y="469809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xmlns="" val="40905438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15" name="Rectangle: Rounded Corners 11">
            <a:extLst>
              <a:ext uri="{FF2B5EF4-FFF2-40B4-BE49-F238E27FC236}">
                <a16:creationId xmlns="" xmlns:a16="http://schemas.microsoft.com/office/drawing/2014/main" id="{D9CB9A7E-2603-3C9A-0BAF-C16552F6CF6B}"/>
              </a:ext>
            </a:extLst>
          </p:cNvPr>
          <p:cNvSpPr/>
          <p:nvPr/>
        </p:nvSpPr>
        <p:spPr>
          <a:xfrm>
            <a:off x="310645" y="4931754"/>
            <a:ext cx="11628766" cy="933282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6" name="Google Shape;286;p29">
            <a:extLst>
              <a:ext uri="{FF2B5EF4-FFF2-40B4-BE49-F238E27FC236}">
                <a16:creationId xmlns="" xmlns:a16="http://schemas.microsoft.com/office/drawing/2014/main" id="{EA4475E0-F528-6AD2-4193-CE9E0292C6F0}"/>
              </a:ext>
            </a:extLst>
          </p:cNvPr>
          <p:cNvSpPr/>
          <p:nvPr/>
        </p:nvSpPr>
        <p:spPr>
          <a:xfrm>
            <a:off x="2675710" y="2758190"/>
            <a:ext cx="9062397" cy="113925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indices d’énonciation dans un texte (traces de subjectivité).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Anticiper sur le mot ou le groupe de mots suivants pour lire de manière fluide.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Google Shape;287;p29">
            <a:extLst>
              <a:ext uri="{FF2B5EF4-FFF2-40B4-BE49-F238E27FC236}">
                <a16:creationId xmlns="" xmlns:a16="http://schemas.microsoft.com/office/drawing/2014/main" id="{699529DE-3EE6-0162-05B4-7B3894420301}"/>
              </a:ext>
            </a:extLst>
          </p:cNvPr>
          <p:cNvSpPr/>
          <p:nvPr/>
        </p:nvSpPr>
        <p:spPr>
          <a:xfrm>
            <a:off x="556957" y="2743678"/>
            <a:ext cx="1798795" cy="110879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8" name="Google Shape;286;p29">
            <a:extLst>
              <a:ext uri="{FF2B5EF4-FFF2-40B4-BE49-F238E27FC236}">
                <a16:creationId xmlns="" xmlns:a16="http://schemas.microsoft.com/office/drawing/2014/main" id="{07AF85E2-4CEE-A093-28AD-59A759775016}"/>
              </a:ext>
            </a:extLst>
          </p:cNvPr>
          <p:cNvSpPr/>
          <p:nvPr/>
        </p:nvSpPr>
        <p:spPr>
          <a:xfrm>
            <a:off x="2686595" y="4124707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Utiliser de manière correcte le gérondif pour exprimer différentes circonstances.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Google Shape;287;p29">
            <a:extLst>
              <a:ext uri="{FF2B5EF4-FFF2-40B4-BE49-F238E27FC236}">
                <a16:creationId xmlns="" xmlns:a16="http://schemas.microsoft.com/office/drawing/2014/main" id="{37F7C25D-FC4F-08E7-F711-D110677E33E1}"/>
              </a:ext>
            </a:extLst>
          </p:cNvPr>
          <p:cNvSpPr/>
          <p:nvPr/>
        </p:nvSpPr>
        <p:spPr>
          <a:xfrm>
            <a:off x="567843" y="4069067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20" name="Google Shape;286;p29">
            <a:extLst>
              <a:ext uri="{FF2B5EF4-FFF2-40B4-BE49-F238E27FC236}">
                <a16:creationId xmlns="" xmlns:a16="http://schemas.microsoft.com/office/drawing/2014/main" id="{E5002ECB-E3D0-948D-3098-04777882707D}"/>
              </a:ext>
            </a:extLst>
          </p:cNvPr>
          <p:cNvSpPr/>
          <p:nvPr/>
        </p:nvSpPr>
        <p:spPr>
          <a:xfrm>
            <a:off x="2686595" y="5038855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: </a:t>
            </a:r>
            <a:r>
              <a:rPr lang="fr-FR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Introduire un jugement, une appréciation dans un texte.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Google Shape;287;p29">
            <a:extLst>
              <a:ext uri="{FF2B5EF4-FFF2-40B4-BE49-F238E27FC236}">
                <a16:creationId xmlns="" xmlns:a16="http://schemas.microsoft.com/office/drawing/2014/main" id="{6D144360-83C4-DF01-9BC2-818CA77AC458}"/>
              </a:ext>
            </a:extLst>
          </p:cNvPr>
          <p:cNvSpPr/>
          <p:nvPr/>
        </p:nvSpPr>
        <p:spPr>
          <a:xfrm>
            <a:off x="567843" y="4983215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22" name="Google Shape;286;p29">
            <a:extLst>
              <a:ext uri="{FF2B5EF4-FFF2-40B4-BE49-F238E27FC236}">
                <a16:creationId xmlns="" xmlns:a16="http://schemas.microsoft.com/office/drawing/2014/main" id="{253E899D-4C8C-BAC2-5FF5-BF27FDC0ED1A}"/>
              </a:ext>
            </a:extLst>
          </p:cNvPr>
          <p:cNvSpPr/>
          <p:nvPr/>
        </p:nvSpPr>
        <p:spPr>
          <a:xfrm>
            <a:off x="2686595" y="1811530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vocabulaire du spectacle.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Emettre des hypothèses sur le sens du texte à partir d’indices</a:t>
            </a:r>
          </a:p>
        </p:txBody>
      </p:sp>
      <p:sp>
        <p:nvSpPr>
          <p:cNvPr id="23" name="Google Shape;287;p29">
            <a:extLst>
              <a:ext uri="{FF2B5EF4-FFF2-40B4-BE49-F238E27FC236}">
                <a16:creationId xmlns="" xmlns:a16="http://schemas.microsoft.com/office/drawing/2014/main" id="{E85731DD-F273-5FCE-B664-582D1E17479D}"/>
              </a:ext>
            </a:extLst>
          </p:cNvPr>
          <p:cNvSpPr/>
          <p:nvPr/>
        </p:nvSpPr>
        <p:spPr>
          <a:xfrm>
            <a:off x="567843" y="1754191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xmlns="" val="149490514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xmlns="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xmlns="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xmlns="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xmlns="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</a:t>
            </a:r>
            <a:r>
              <a:rPr lang="fr-F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419478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Rédiger un compte rendu (un article de 8-10 lignes) pour parler d’un spectacle.</a:t>
            </a:r>
            <a:endParaRPr lang="fr-F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Introduire des appréciations et des jugements </a:t>
            </a:r>
            <a:r>
              <a:rPr lang="fr-FR" dirty="0"/>
              <a:t>…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Appréciations, Jugements, </a:t>
            </a:r>
            <a:r>
              <a:rPr lang="fr-FR" dirty="0"/>
              <a:t>impressions personnelles, …</a:t>
            </a:r>
          </a:p>
          <a:p>
            <a:r>
              <a:rPr lang="fr-FR" dirty="0" smtClean="0"/>
              <a:t>Emouvant, impressionnant, je pense que… </a:t>
            </a:r>
            <a:endParaRPr lang="fr-FR" dirty="0"/>
          </a:p>
          <a:p>
            <a:r>
              <a:rPr lang="fr-FR" dirty="0" smtClean="0"/>
              <a:t>J’ai aimé, j’ai apprécié, ...</a:t>
            </a:r>
            <a:endParaRPr lang="fr-FR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xmlns="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Introduire des appréciations et des jugements, </a:t>
            </a:r>
            <a:r>
              <a:rPr lang="fr-FR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Structurer </a:t>
            </a:r>
            <a:r>
              <a:rPr lang="fr-FR" dirty="0" smtClean="0"/>
              <a:t>le compte rendu: introduction, développement, conclusion</a:t>
            </a:r>
            <a:r>
              <a:rPr lang="fr-FR" dirty="0" smtClean="0">
                <a:ea typeface="Calibri" panose="020F0502020204030204" pitchFamily="34" charset="0"/>
              </a:rPr>
              <a:t>.</a:t>
            </a:r>
            <a:endParaRPr lang="fr-FR" dirty="0"/>
          </a:p>
          <a:p>
            <a:pPr lvl="0"/>
            <a:r>
              <a:rPr lang="fr-FR" b="1" dirty="0"/>
              <a:t>Les outils : </a:t>
            </a:r>
            <a:r>
              <a:rPr lang="fr-FR" dirty="0"/>
              <a:t>feedback immédiat, verbalisation et justification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xmlns="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Produire </a:t>
            </a:r>
            <a:r>
              <a:rPr lang="fr-FR" dirty="0" smtClean="0"/>
              <a:t>un compte rendu  pauvre </a:t>
            </a:r>
            <a:r>
              <a:rPr lang="fr-FR" dirty="0"/>
              <a:t>(sans intégrer </a:t>
            </a:r>
            <a:r>
              <a:rPr lang="fr-FR" dirty="0" smtClean="0"/>
              <a:t>des appréciations  et des jugements, </a:t>
            </a:r>
            <a:r>
              <a:rPr lang="fr-FR" dirty="0"/>
              <a:t>…).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Ne pas s’en tenir à la structure </a:t>
            </a:r>
            <a:r>
              <a:rPr lang="fr-FR" dirty="0" smtClean="0"/>
              <a:t>du compte rendu; </a:t>
            </a:r>
            <a:r>
              <a:rPr lang="fr-FR" dirty="0"/>
              <a:t>ne pas respecter les paramètres de la situation. </a:t>
            </a:r>
          </a:p>
        </p:txBody>
      </p:sp>
      <p:sp>
        <p:nvSpPr>
          <p:cNvPr id="6" name="Google Shape;289;p29">
            <a:extLst>
              <a:ext uri="{FF2B5EF4-FFF2-40B4-BE49-F238E27FC236}">
                <a16:creationId xmlns:a16="http://schemas.microsoft.com/office/drawing/2014/main" xmlns="" id="{C3856963-9BED-6197-202B-2DC7FCE27198}"/>
              </a:ext>
            </a:extLst>
          </p:cNvPr>
          <p:cNvSpPr/>
          <p:nvPr/>
        </p:nvSpPr>
        <p:spPr>
          <a:xfrm>
            <a:off x="374754" y="1109272"/>
            <a:ext cx="1663908" cy="110927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i="0" u="none" strike="noStrike" kern="0" cap="none" spc="0" baseline="0" dirty="0" smtClean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Tâches </a:t>
            </a:r>
            <a:r>
              <a:rPr lang="fr-FR" sz="2000" b="1" i="0" u="none" strike="noStrike" kern="0" cap="none" spc="0" baseline="0" dirty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</a:t>
            </a:r>
            <a:r>
              <a:rPr lang="fr-FR" sz="2000" b="1" i="0" u="none" strike="noStrike" kern="0" cap="none" spc="0" baseline="0" dirty="0" smtClean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0" i="0" u="none" strike="noStrike" kern="0" cap="none" spc="0" baseline="0" dirty="0">
              <a:solidFill>
                <a:srgbClr val="000000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435147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xmlns="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xmlns="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xmlns="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xmlns="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xmlns="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xmlns="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xmlns="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xmlns="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846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45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79221" y="4443193"/>
            <a:ext cx="1147653" cy="460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Tâche finale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xmlns="" id="{C880D186-0C0E-A9BD-B1ED-5656634698D3}"/>
              </a:ext>
            </a:extLst>
          </p:cNvPr>
          <p:cNvSpPr txBox="1">
            <a:spLocks/>
          </p:cNvSpPr>
          <p:nvPr/>
        </p:nvSpPr>
        <p:spPr>
          <a:xfrm>
            <a:off x="2955191" y="3612806"/>
            <a:ext cx="4796056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xmlns="" id="{A9833DF7-51A3-7DC9-B7DB-86C1803BD932}"/>
              </a:ext>
            </a:extLst>
          </p:cNvPr>
          <p:cNvSpPr txBox="1">
            <a:spLocks/>
          </p:cNvSpPr>
          <p:nvPr/>
        </p:nvSpPr>
        <p:spPr>
          <a:xfrm>
            <a:off x="7879221" y="3656349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84991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02136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96BE2753-162C-A83B-1EEA-F3D4C5FC86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2400" b="1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xmlns="" val="314761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corriger le travail effectué à la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maison.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Livret de l’élève, p.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34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Contrôler le travail de quelques élèves au hasard. Demander de justifier les réponses.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xmlns="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C9FA3B4-F3EB-49B2-D0EE-CD735387480F}"/>
              </a:ext>
            </a:extLst>
          </p:cNvPr>
          <p:cNvSpPr/>
          <p:nvPr/>
        </p:nvSpPr>
        <p:spPr>
          <a:xfrm>
            <a:off x="5367336" y="6277368"/>
            <a:ext cx="1457325" cy="334241"/>
          </a:xfrm>
          <a:prstGeom prst="rect">
            <a:avLst/>
          </a:prstGeom>
          <a:solidFill>
            <a:srgbClr val="FDDF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solidFill>
                  <a:sysClr val="windowText" lastClr="000000"/>
                </a:solidFill>
              </a:rPr>
              <a:t>Page </a:t>
            </a:r>
            <a:r>
              <a:rPr lang="fr-FR" sz="2100" b="1" dirty="0" smtClean="0">
                <a:solidFill>
                  <a:sysClr val="windowText" lastClr="000000"/>
                </a:solidFill>
              </a:rPr>
              <a:t>34</a:t>
            </a:r>
            <a:endParaRPr lang="fr-FR" sz="2100" b="1" dirty="0">
              <a:solidFill>
                <a:sysClr val="windowText" lastClr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5615" y="924629"/>
            <a:ext cx="9827303" cy="5307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81279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6D00581-70C4-CB5B-BBFB-D5EE58E08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5CB8014-4F60-34F9-9C4D-64545F5E4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réponses.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6F923AE-9EC6-CFCE-2743-2E49572837E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Apporter</a:t>
            </a:r>
            <a:r>
              <a:rPr lang="fr-FR" sz="1600" i="1" dirty="0"/>
              <a:t> </a:t>
            </a: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 exemples ou des précisions complémentaires si nécessaire.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xmlns="" id="{171D1072-D346-3C15-D39C-104A7F0827F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6C9FA3B4-F3EB-49B2-D0EE-CD735387480F}"/>
              </a:ext>
            </a:extLst>
          </p:cNvPr>
          <p:cNvSpPr/>
          <p:nvPr/>
        </p:nvSpPr>
        <p:spPr>
          <a:xfrm>
            <a:off x="5367336" y="6277368"/>
            <a:ext cx="1457325" cy="334241"/>
          </a:xfrm>
          <a:prstGeom prst="rect">
            <a:avLst/>
          </a:prstGeom>
          <a:solidFill>
            <a:srgbClr val="FDDF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solidFill>
                  <a:sysClr val="windowText" lastClr="000000"/>
                </a:solidFill>
              </a:rPr>
              <a:t>Page </a:t>
            </a:r>
            <a:r>
              <a:rPr lang="fr-FR" sz="2100" b="1" dirty="0" smtClean="0">
                <a:solidFill>
                  <a:sysClr val="windowText" lastClr="000000"/>
                </a:solidFill>
              </a:rPr>
              <a:t>34</a:t>
            </a:r>
            <a:endParaRPr lang="fr-FR" sz="2100" b="1" dirty="0">
              <a:solidFill>
                <a:sysClr val="windowText" lastClr="000000"/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5615" y="924629"/>
            <a:ext cx="9827303" cy="5307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xmlns="" id="{249120CF-4615-53DA-438C-8008E0D44500}"/>
              </a:ext>
            </a:extLst>
          </p:cNvPr>
          <p:cNvSpPr txBox="1"/>
          <p:nvPr/>
        </p:nvSpPr>
        <p:spPr>
          <a:xfrm>
            <a:off x="1047961" y="3065560"/>
            <a:ext cx="106743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</a:rPr>
              <a:t>En </a:t>
            </a:r>
            <a:r>
              <a:rPr lang="fr-FR" sz="2000" b="1" i="1" dirty="0" smtClean="0">
                <a:solidFill>
                  <a:srgbClr val="00B0F0"/>
                </a:solidFill>
              </a:rPr>
              <a:t>suivant les conseils du metteur en </a:t>
            </a:r>
            <a:r>
              <a:rPr lang="fr-FR" sz="2000" b="1" i="1" dirty="0" smtClean="0">
                <a:solidFill>
                  <a:srgbClr val="00B0F0"/>
                </a:solidFill>
              </a:rPr>
              <a:t>scène, </a:t>
            </a:r>
            <a:r>
              <a:rPr lang="fr-FR" sz="2000" b="1" i="1" dirty="0" smtClean="0">
                <a:solidFill>
                  <a:srgbClr val="00B0F0"/>
                </a:solidFill>
              </a:rPr>
              <a:t>l</a:t>
            </a:r>
            <a:r>
              <a:rPr lang="fr-FR" sz="2000" b="1" i="1" dirty="0" smtClean="0">
                <a:solidFill>
                  <a:srgbClr val="00B0F0"/>
                </a:solidFill>
              </a:rPr>
              <a:t>es comédiens ont réussi leur prestation</a:t>
            </a:r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249120CF-4615-53DA-438C-8008E0D44500}"/>
              </a:ext>
            </a:extLst>
          </p:cNvPr>
          <p:cNvSpPr txBox="1"/>
          <p:nvPr/>
        </p:nvSpPr>
        <p:spPr>
          <a:xfrm>
            <a:off x="1095431" y="3937480"/>
            <a:ext cx="106743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</a:rPr>
              <a:t>J’ai ressenti des émotions très fortes en suivant ce spectacle en direct.</a:t>
            </a:r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xmlns="" id="{249120CF-4615-53DA-438C-8008E0D44500}"/>
              </a:ext>
            </a:extLst>
          </p:cNvPr>
          <p:cNvSpPr txBox="1"/>
          <p:nvPr/>
        </p:nvSpPr>
        <p:spPr>
          <a:xfrm>
            <a:off x="1187871" y="4824390"/>
            <a:ext cx="106743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</a:rPr>
              <a:t>En </a:t>
            </a:r>
            <a:r>
              <a:rPr lang="fr-FR" sz="2000" b="1" i="1" dirty="0" smtClean="0">
                <a:solidFill>
                  <a:srgbClr val="00B0F0"/>
                </a:solidFill>
              </a:rPr>
              <a:t>chantant </a:t>
            </a:r>
            <a:r>
              <a:rPr lang="fr-FR" sz="2000" b="1" i="1" dirty="0" smtClean="0">
                <a:solidFill>
                  <a:srgbClr val="00B0F0"/>
                </a:solidFill>
              </a:rPr>
              <a:t>doucement, la </a:t>
            </a:r>
            <a:r>
              <a:rPr lang="fr-FR" sz="2000" b="1" i="1" dirty="0" smtClean="0">
                <a:solidFill>
                  <a:srgbClr val="00B0F0"/>
                </a:solidFill>
              </a:rPr>
              <a:t>chanteuse a captivé le </a:t>
            </a:r>
            <a:r>
              <a:rPr lang="fr-FR" sz="2000" b="1" i="1" dirty="0" smtClean="0">
                <a:solidFill>
                  <a:srgbClr val="00B0F0"/>
                </a:solidFill>
              </a:rPr>
              <a:t>public.</a:t>
            </a:r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249120CF-4615-53DA-438C-8008E0D44500}"/>
              </a:ext>
            </a:extLst>
          </p:cNvPr>
          <p:cNvSpPr txBox="1"/>
          <p:nvPr/>
        </p:nvSpPr>
        <p:spPr>
          <a:xfrm>
            <a:off x="1220351" y="5726290"/>
            <a:ext cx="106743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</a:rPr>
              <a:t>L’acrobate a impressionné tout le public en réalisant des mouvements incroyables.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35960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xmlns="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76398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la séance d’aujourd’hui à la tâche finale.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xmlns="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Tâche finale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45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xmlns="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xmlns="" id="{AC0608E1-0418-1409-CCB3-5DFDC12F997D}"/>
              </a:ext>
            </a:extLst>
          </p:cNvPr>
          <p:cNvSpPr/>
          <p:nvPr/>
        </p:nvSpPr>
        <p:spPr>
          <a:xfrm>
            <a:off x="7692957" y="369512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9EB7DC4C-BE7D-9E3F-2262-586660DA086D}"/>
              </a:ext>
            </a:extLst>
          </p:cNvPr>
          <p:cNvSpPr txBox="1"/>
          <p:nvPr/>
        </p:nvSpPr>
        <p:spPr>
          <a:xfrm>
            <a:off x="4602350" y="1999527"/>
            <a:ext cx="667294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Rédiger </a:t>
            </a:r>
            <a:r>
              <a:rPr lang="fr-FR" sz="2400" b="1" i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un compte rendu pour parler d’un spectacle</a:t>
            </a:r>
            <a:endParaRPr lang="fr-FR" sz="2400" b="1" i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6EC403BD-5C2E-FCF0-918F-7925326D2E8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504854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318651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de la tâche finale.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Tâche finale : </a:t>
            </a:r>
            <a:r>
              <a:rPr lang="fr-FR" sz="24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Faire le compte-rendu d’un spectacle.</a:t>
            </a:r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xmlns="" id="{C1613534-DAB7-5F44-A1E0-3699381BAE5F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Déclarer l’objectif de manière assertive, avec une voix claire et audible.</a:t>
            </a:r>
          </a:p>
        </p:txBody>
      </p:sp>
    </p:spTree>
    <p:extLst>
      <p:ext uri="{BB962C8B-B14F-4D97-AF65-F5344CB8AC3E}">
        <p14:creationId xmlns:p14="http://schemas.microsoft.com/office/powerpoint/2010/main" xmlns="" val="36293994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05E3198-4F1C-0899-7742-2626B3E5B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117D80C-8FE9-E2B2-39A2-3A4A6BABD4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xmlns="" val="371743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6982745-A513-B773-3011-958A8790D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xmlns="" id="{232C4CB4-5396-4160-071F-F87271CB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 compte rendu. Est-ce qu’on a introduit les appréciations et les jugements ?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F1C17E9-5BF8-C543-5DCA-6C9E4A1B345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33533" y="640628"/>
            <a:ext cx="10790381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stratégie : 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introduire les appréciations et les jugements ,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… pour enrichir le texte.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CD34CE8C-BBCC-6F72-716A-E5DAA27C0753}"/>
              </a:ext>
            </a:extLst>
          </p:cNvPr>
          <p:cNvSpPr txBox="1"/>
          <p:nvPr/>
        </p:nvSpPr>
        <p:spPr>
          <a:xfrm>
            <a:off x="1723872" y="2096026"/>
            <a:ext cx="8709285" cy="2862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latin typeface="Calibri" pitchFamily="34" charset="0"/>
                <a:cs typeface="Calibri" pitchFamily="34" charset="0"/>
              </a:rPr>
              <a:t>Hier,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j’ai assisté avec ma classe au festival « Jeunes en Scène » au théâtre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municipal. Le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spectacle parlait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de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la solidarité entre les jeunes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/>
            <a:endParaRPr lang="fr-FR" sz="20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fr-FR" sz="2000" dirty="0" smtClean="0">
                <a:latin typeface="Calibri" pitchFamily="34" charset="0"/>
                <a:cs typeface="Calibri" pitchFamily="34" charset="0"/>
              </a:rPr>
              <a:t>Un moment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très émouvant était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la scène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finale.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Les comédiens ont présenté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la prestation.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La mise en scène était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organisée avec des costumes.</a:t>
            </a:r>
            <a:endParaRPr lang="fr-FR" sz="20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fr-FR" sz="2000" dirty="0" smtClean="0">
                <a:latin typeface="Calibri" pitchFamily="34" charset="0"/>
                <a:cs typeface="Calibri" pitchFamily="34" charset="0"/>
              </a:rPr>
              <a:t>À plusieurs reprises,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j’ai aimé l’histoire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. Personnellement, j’ai beaucoup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apprécié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ce spectacle parce qu’il était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réussi.</a:t>
            </a:r>
          </a:p>
          <a:p>
            <a:pPr algn="just"/>
            <a:endParaRPr lang="fr-FR" sz="20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fr-FR" sz="2000" dirty="0" smtClean="0">
                <a:latin typeface="Calibri" pitchFamily="34" charset="0"/>
                <a:cs typeface="Calibri" pitchFamily="34" charset="0"/>
              </a:rPr>
              <a:t>En sortant, j’étais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satisfait.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C’était une expérience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que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je recommande à tous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.</a:t>
            </a:r>
            <a:endParaRPr lang="fr-FR" sz="2000" dirty="0" smtClean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706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E4BBFCE-006F-33B9-5815-C54979AA4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xmlns="" id="{4515660E-21F9-EAB2-7361-B96FC7F64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maintenant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 compte rendu. 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2F43C4EF-5229-F2D4-DFC8-3355F98847F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33533" y="640628"/>
            <a:ext cx="10790381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Montrer que le premier texte est pauvre, le 2ème est  plus 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riche.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CD34CE8C-BBCC-6F72-716A-E5DAA27C0753}"/>
              </a:ext>
            </a:extLst>
          </p:cNvPr>
          <p:cNvSpPr txBox="1"/>
          <p:nvPr/>
        </p:nvSpPr>
        <p:spPr>
          <a:xfrm>
            <a:off x="2263512" y="1526406"/>
            <a:ext cx="8709285" cy="40934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latin typeface="Calibri" pitchFamily="34" charset="0"/>
                <a:cs typeface="Calibri" pitchFamily="34" charset="0"/>
              </a:rPr>
              <a:t>Hier,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j’ai assisté avec ma classe au festival « Jeunes en Scène » au théâtre municipal. Dès mon arrivée, l’ambiance était 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chaleureuse et dynamique</a:t>
            </a:r>
            <a:r>
              <a:rPr lang="fr-FR" sz="20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(appréciation : ressenti)</a:t>
            </a:r>
            <a:r>
              <a:rPr lang="fr-FR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Le spectacle parlait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de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la solidarité entre les jeunes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/>
            <a:endParaRPr lang="fr-FR" sz="20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fr-FR" sz="2000" dirty="0" smtClean="0">
                <a:latin typeface="Calibri" pitchFamily="34" charset="0"/>
                <a:cs typeface="Calibri" pitchFamily="34" charset="0"/>
              </a:rPr>
              <a:t>Un moment 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très émouvant</a:t>
            </a:r>
            <a:r>
              <a:rPr lang="fr-FR" sz="20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(appréciation)</a:t>
            </a:r>
            <a:r>
              <a:rPr lang="fr-FR" sz="2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était la scène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finale.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Les comédiens ont présenté une prestation 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remarquable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fr-F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jugement</a:t>
            </a:r>
            <a:r>
              <a:rPr lang="fr-FR" sz="2000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)</a:t>
            </a:r>
            <a:r>
              <a:rPr lang="fr-FR" sz="20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La mise en scène était 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bien</a:t>
            </a:r>
            <a:r>
              <a:rPr lang="fr-FR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organisée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i="1" dirty="0" smtClean="0">
                <a:latin typeface="Calibri" pitchFamily="34" charset="0"/>
                <a:cs typeface="Calibri" pitchFamily="34" charset="0"/>
              </a:rPr>
              <a:t>(jugement)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 et les costumes étaient 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magnifiques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i="1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fr-F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jugement</a:t>
            </a:r>
            <a:r>
              <a:rPr lang="fr-FR" sz="2000" i="1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/>
            <a:r>
              <a:rPr lang="fr-FR" sz="2000" dirty="0" smtClean="0">
                <a:latin typeface="Calibri" pitchFamily="34" charset="0"/>
                <a:cs typeface="Calibri" pitchFamily="34" charset="0"/>
              </a:rPr>
              <a:t>À plusieurs reprises, je me suis senti 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heureux</a:t>
            </a:r>
            <a:r>
              <a:rPr lang="fr-FR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et</a:t>
            </a:r>
            <a:r>
              <a:rPr lang="fr-FR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touché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i="1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fr-F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appréciation</a:t>
            </a:r>
            <a:r>
              <a:rPr lang="fr-FR" sz="2000" i="1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 par l’histoire. Personnellement, j’ai 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beaucoup apprécié</a:t>
            </a:r>
            <a:r>
              <a:rPr lang="fr-FR" sz="20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i="1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fr-F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appréciation</a:t>
            </a:r>
            <a:r>
              <a:rPr lang="fr-FR" sz="2000" i="1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 ce spectacle parce qu’il était 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réussi et original</a:t>
            </a:r>
            <a:r>
              <a:rPr lang="fr-FR" sz="20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i="1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fr-F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jugement</a:t>
            </a:r>
            <a:r>
              <a:rPr lang="fr-FR" sz="2000" i="1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/>
            <a:endParaRPr lang="fr-FR" sz="20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fr-FR" sz="2000" dirty="0" smtClean="0">
                <a:latin typeface="Calibri" pitchFamily="34" charset="0"/>
                <a:cs typeface="Calibri" pitchFamily="34" charset="0"/>
              </a:rPr>
              <a:t>En sortant, j’étais 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satisfait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i="1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fr-F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appréciation</a:t>
            </a:r>
            <a:r>
              <a:rPr lang="fr-FR" sz="2000" i="1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. C’était une expérience </a:t>
            </a:r>
            <a:r>
              <a:rPr lang="fr-FR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exceptionnelle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fr-FR" sz="2000" i="1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fr-F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jugement</a:t>
            </a:r>
            <a:r>
              <a:rPr lang="fr-FR" sz="2000" i="1" dirty="0" smtClean="0">
                <a:latin typeface="Calibri" pitchFamily="34" charset="0"/>
                <a:cs typeface="Calibri" pitchFamily="34" charset="0"/>
              </a:rPr>
              <a:t>)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 que je recommande à tous</a:t>
            </a:r>
            <a:r>
              <a:rPr lang="fr-FR" sz="2000" dirty="0" smtClean="0">
                <a:latin typeface="Calibri" pitchFamily="34" charset="0"/>
                <a:cs typeface="Calibri" pitchFamily="34" charset="0"/>
              </a:rPr>
              <a:t>.</a:t>
            </a:r>
            <a:endParaRPr lang="fr-FR" sz="20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7943B855-387B-EEA7-7653-46AF32868621}"/>
              </a:ext>
            </a:extLst>
          </p:cNvPr>
          <p:cNvSpPr txBox="1"/>
          <p:nvPr/>
        </p:nvSpPr>
        <p:spPr>
          <a:xfrm>
            <a:off x="239840" y="1689633"/>
            <a:ext cx="1618939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Introduction 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xmlns="" id="{CC9C7017-D3B4-6333-B248-76B8F6E23F28}"/>
              </a:ext>
            </a:extLst>
          </p:cNvPr>
          <p:cNvSpPr txBox="1"/>
          <p:nvPr/>
        </p:nvSpPr>
        <p:spPr>
          <a:xfrm>
            <a:off x="269819" y="3464794"/>
            <a:ext cx="190375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Développement 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xmlns="" id="{F8131D6A-C554-33E7-B9C2-5AD77A04BC2C}"/>
              </a:ext>
            </a:extLst>
          </p:cNvPr>
          <p:cNvSpPr txBox="1"/>
          <p:nvPr/>
        </p:nvSpPr>
        <p:spPr>
          <a:xfrm>
            <a:off x="284814" y="5123746"/>
            <a:ext cx="1651415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Conclusion 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862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B09DFBA-75D0-F750-EAC5-BAFE110BF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E5FF3160-AA15-8ACB-DC15-3C2147E226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35 min</a:t>
            </a:r>
          </a:p>
        </p:txBody>
      </p:sp>
    </p:spTree>
    <p:extLst>
      <p:ext uri="{BB962C8B-B14F-4D97-AF65-F5344CB8AC3E}">
        <p14:creationId xmlns:p14="http://schemas.microsoft.com/office/powerpoint/2010/main" xmlns="" val="32499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886AD55-C38F-D6CE-923B-CF39077D4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xmlns="" id="{8A523701-740A-4900-7E73-742E344A5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rédigez la 1</a:t>
            </a:r>
            <a:r>
              <a:rPr lang="fr-FR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votre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texte ( introduction).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xmlns="" id="{7270F6F6-424C-E481-6DEA-B6B7055314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5 min aux élèves pour réaliser la tâche. Circuler dans les rangs. Faire lire 4 ou 5 productions d’élèves.</a:t>
            </a:r>
          </a:p>
        </p:txBody>
      </p:sp>
      <p:pic>
        <p:nvPicPr>
          <p:cNvPr id="7" name="5 min">
            <a:hlinkClick r:id="" action="ppaction://media"/>
            <a:extLst>
              <a:ext uri="{FF2B5EF4-FFF2-40B4-BE49-F238E27FC236}">
                <a16:creationId xmlns:a16="http://schemas.microsoft.com/office/drawing/2014/main" xmlns="" id="{7BB4C0D0-769F-D556-02E0-C60B9619541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0347275" y="908177"/>
            <a:ext cx="1053192" cy="596809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1421" y="1685614"/>
            <a:ext cx="10795076" cy="3590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37223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80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E20C58F-A6A2-6DDD-5C86-8758BCBB8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xmlns="" id="{36F246CC-8F5B-21FB-174D-177648D5E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proposition</a:t>
            </a:r>
            <a:endParaRPr 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xmlns="" id="{05472E92-2589-98C3-2E2C-D2040F0360C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Mutualisation rapide. Apporter des précisions supplémentaires si nécessaire.</a:t>
            </a: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421" y="1685614"/>
            <a:ext cx="10795076" cy="3590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D8A7C260-0615-0E3D-3837-113D178FF25A}"/>
              </a:ext>
            </a:extLst>
          </p:cNvPr>
          <p:cNvSpPr txBox="1"/>
          <p:nvPr/>
        </p:nvSpPr>
        <p:spPr>
          <a:xfrm>
            <a:off x="7008436" y="2518637"/>
            <a:ext cx="4299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avec </a:t>
            </a:r>
            <a:r>
              <a:rPr lang="fr-FR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 ami au </a:t>
            </a:r>
            <a:r>
              <a:rPr lang="fr-FR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festival « </a:t>
            </a:r>
            <a:r>
              <a:rPr lang="fr-FR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Jeunes </a:t>
            </a:r>
            <a:endParaRPr lang="fr-FR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D8A7C260-0615-0E3D-3837-113D178FF25A}"/>
              </a:ext>
            </a:extLst>
          </p:cNvPr>
          <p:cNvSpPr txBox="1"/>
          <p:nvPr/>
        </p:nvSpPr>
        <p:spPr>
          <a:xfrm>
            <a:off x="3173453" y="2865908"/>
            <a:ext cx="4299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fr-FR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 Culture » </a:t>
            </a:r>
            <a:r>
              <a:rPr lang="fr-FR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 théâtre municipal.</a:t>
            </a:r>
            <a:endParaRPr lang="fr-FR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xmlns="" id="{D8A7C260-0615-0E3D-3837-113D178FF25A}"/>
              </a:ext>
            </a:extLst>
          </p:cNvPr>
          <p:cNvSpPr txBox="1"/>
          <p:nvPr/>
        </p:nvSpPr>
        <p:spPr>
          <a:xfrm>
            <a:off x="6490741" y="3138230"/>
            <a:ext cx="4567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l’ambiance était chaleureuse et festive.</a:t>
            </a:r>
            <a:endParaRPr lang="fr-FR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xmlns="" id="{D8A7C260-0615-0E3D-3837-113D178FF25A}"/>
              </a:ext>
            </a:extLst>
          </p:cNvPr>
          <p:cNvSpPr txBox="1"/>
          <p:nvPr/>
        </p:nvSpPr>
        <p:spPr>
          <a:xfrm>
            <a:off x="4469566" y="3785306"/>
            <a:ext cx="4567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  j’allais vivre</a:t>
            </a:r>
            <a:endParaRPr lang="fr-FR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D8A7C260-0615-0E3D-3837-113D178FF25A}"/>
              </a:ext>
            </a:extLst>
          </p:cNvPr>
          <p:cNvSpPr txBox="1"/>
          <p:nvPr/>
        </p:nvSpPr>
        <p:spPr>
          <a:xfrm>
            <a:off x="9658662" y="3802795"/>
            <a:ext cx="19737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spécial.</a:t>
            </a:r>
            <a:endParaRPr lang="fr-FR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813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3735F09-F3F6-C469-F90B-4A224D172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xmlns="" id="{F53F75F9-D420-F630-EF0C-0D929FC96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rédigez la 2</a:t>
            </a:r>
            <a:r>
              <a:rPr lang="fr-FR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ème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 partie de votre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texte ( développement) .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xmlns="" id="{33B150B3-7A30-9CDB-B93B-4B942E9CE5D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5 min aux élèves pour réaliser la tâche. Circuler dans les rangs. Faire lire 4 ou 5 productions d’élèves.</a:t>
            </a: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xmlns="" id="{22D4CF87-5295-5527-C6B7-152EC9F803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6879"/>
          <a:stretch>
            <a:fillRect/>
          </a:stretch>
        </p:blipFill>
        <p:spPr>
          <a:xfrm>
            <a:off x="871188" y="1234680"/>
            <a:ext cx="9953222" cy="485263"/>
          </a:xfrm>
          <a:prstGeom prst="rect">
            <a:avLst/>
          </a:prstGeom>
        </p:spPr>
      </p:pic>
      <p:pic>
        <p:nvPicPr>
          <p:cNvPr id="22" name="5 min">
            <a:hlinkClick r:id="" action="ppaction://media"/>
            <a:extLst>
              <a:ext uri="{FF2B5EF4-FFF2-40B4-BE49-F238E27FC236}">
                <a16:creationId xmlns:a16="http://schemas.microsoft.com/office/drawing/2014/main" xmlns="" id="{37122616-132E-6069-31E8-CD6EB46EEF1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0347275" y="908177"/>
            <a:ext cx="1053192" cy="596809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73579" y="1618549"/>
            <a:ext cx="9907918" cy="4752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9358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809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5AD7BBE-0EA7-A117-7D49-114B83A4F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xmlns="" id="{95B73742-1331-21A8-BC20-881A67202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proposition.</a:t>
            </a:r>
            <a:endParaRPr 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xmlns="" id="{509CF1A1-8BD4-7633-0EDA-CCDDEE5780D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Mutualisation rapide. Demander aux élèves d’enrichir leur texte en 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appréciations et des jugements,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…</a:t>
            </a: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xmlns="" id="{AA5A1DC2-E96C-6F9B-94DE-FFA56344F8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6879"/>
          <a:stretch>
            <a:fillRect/>
          </a:stretch>
        </p:blipFill>
        <p:spPr>
          <a:xfrm>
            <a:off x="871188" y="1234680"/>
            <a:ext cx="9953222" cy="485263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3579" y="1618549"/>
            <a:ext cx="9907918" cy="4752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EBF59597-F076-F037-91D7-597A4D1290EC}"/>
              </a:ext>
            </a:extLst>
          </p:cNvPr>
          <p:cNvSpPr txBox="1"/>
          <p:nvPr/>
        </p:nvSpPr>
        <p:spPr>
          <a:xfrm>
            <a:off x="4571822" y="2048327"/>
            <a:ext cx="62211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parlait de </a:t>
            </a:r>
            <a:r>
              <a:rPr lang="fr-FR" b="1" dirty="0" smtClean="0">
                <a:solidFill>
                  <a:srgbClr val="0070C0"/>
                </a:solidFill>
              </a:rPr>
              <a:t>l’importance de la culture chez les </a:t>
            </a:r>
            <a:r>
              <a:rPr lang="fr-FR" b="1" dirty="0" smtClean="0">
                <a:solidFill>
                  <a:srgbClr val="0070C0"/>
                </a:solidFill>
              </a:rPr>
              <a:t>jeunes.</a:t>
            </a:r>
            <a:r>
              <a:rPr lang="fr-FR" dirty="0" smtClean="0">
                <a:solidFill>
                  <a:srgbClr val="0070C0"/>
                </a:solidFill>
              </a:rPr>
              <a:t>.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EBF59597-F076-F037-91D7-597A4D1290EC}"/>
              </a:ext>
            </a:extLst>
          </p:cNvPr>
          <p:cNvSpPr txBox="1"/>
          <p:nvPr/>
        </p:nvSpPr>
        <p:spPr>
          <a:xfrm>
            <a:off x="4394438" y="2620452"/>
            <a:ext cx="41799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ont présenté une pièce dynamique.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xmlns="" id="{EBF59597-F076-F037-91D7-597A4D1290EC}"/>
              </a:ext>
            </a:extLst>
          </p:cNvPr>
          <p:cNvSpPr txBox="1"/>
          <p:nvPr/>
        </p:nvSpPr>
        <p:spPr>
          <a:xfrm>
            <a:off x="5086484" y="3207565"/>
            <a:ext cx="56164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la scène finale qui était fascinante.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xmlns="" id="{EBF59597-F076-F037-91D7-597A4D1290EC}"/>
              </a:ext>
            </a:extLst>
          </p:cNvPr>
          <p:cNvSpPr txBox="1"/>
          <p:nvPr/>
        </p:nvSpPr>
        <p:spPr>
          <a:xfrm>
            <a:off x="5913442" y="3779689"/>
            <a:ext cx="56164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émouvants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xmlns="" id="{EBF59597-F076-F037-91D7-597A4D1290EC}"/>
              </a:ext>
            </a:extLst>
          </p:cNvPr>
          <p:cNvSpPr txBox="1"/>
          <p:nvPr/>
        </p:nvSpPr>
        <p:spPr>
          <a:xfrm>
            <a:off x="4581816" y="4366804"/>
            <a:ext cx="56164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amusants</a:t>
            </a:r>
            <a:r>
              <a:rPr lang="fr-FR" b="1" dirty="0" smtClean="0"/>
              <a:t>.</a:t>
            </a:r>
            <a:endParaRPr lang="fr-FR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xmlns="" id="{EBF59597-F076-F037-91D7-597A4D1290EC}"/>
              </a:ext>
            </a:extLst>
          </p:cNvPr>
          <p:cNvSpPr txBox="1"/>
          <p:nvPr/>
        </p:nvSpPr>
        <p:spPr>
          <a:xfrm>
            <a:off x="6997732" y="4938930"/>
            <a:ext cx="38401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heureux et captivé par l’histoire.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011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50C7D5D-D761-8CC8-2DE4-7E31CA9D1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xmlns="" id="{29F5628E-61C9-D419-0F6C-4CA744B98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rédigez la dernière partie de votre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texte ( conclusion).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xmlns="" id="{243157DC-E51E-9452-8154-744C8DAF9FD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5 min aux élèves pour réaliser la tâche. Circuler dans les rangs. Faire lire 4 ou 5 productions d’élèves.</a:t>
            </a:r>
          </a:p>
        </p:txBody>
      </p:sp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xmlns="" id="{70168F85-5FC6-F379-E86F-AB12146D36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6879"/>
          <a:stretch>
            <a:fillRect/>
          </a:stretch>
        </p:blipFill>
        <p:spPr>
          <a:xfrm>
            <a:off x="871188" y="1234680"/>
            <a:ext cx="9953222" cy="485263"/>
          </a:xfrm>
          <a:prstGeom prst="rect">
            <a:avLst/>
          </a:prstGeom>
        </p:spPr>
      </p:pic>
      <p:pic>
        <p:nvPicPr>
          <p:cNvPr id="3" name="5 min">
            <a:hlinkClick r:id="" action="ppaction://media"/>
            <a:extLst>
              <a:ext uri="{FF2B5EF4-FFF2-40B4-BE49-F238E27FC236}">
                <a16:creationId xmlns:a16="http://schemas.microsoft.com/office/drawing/2014/main" xmlns="" id="{F7393F68-8495-2CD0-4919-E10844DC55A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0347275" y="908177"/>
            <a:ext cx="1053192" cy="596809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47828" y="1793590"/>
            <a:ext cx="10029903" cy="347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18327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8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D0F98D9-466C-E13A-4646-AC0A0CDAD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xmlns="" id="{2796D811-CA52-D7DF-8A67-FE0ED5A68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une proposition.</a:t>
            </a:r>
            <a:endParaRPr 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xmlns="" id="{68FA2712-2AD0-B074-002F-994175D86EE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Mutualisation rapide. </a:t>
            </a:r>
          </a:p>
        </p:txBody>
      </p:sp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xmlns="" id="{BE4B9C46-5988-482B-146C-1C1E37C067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6879"/>
          <a:stretch>
            <a:fillRect/>
          </a:stretch>
        </p:blipFill>
        <p:spPr>
          <a:xfrm>
            <a:off x="871188" y="1234680"/>
            <a:ext cx="9953222" cy="485263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7828" y="1793590"/>
            <a:ext cx="10029903" cy="347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xmlns="" id="{FF28FBFB-C833-382C-91D4-8BEA38F9DA15}"/>
              </a:ext>
            </a:extLst>
          </p:cNvPr>
          <p:cNvSpPr txBox="1"/>
          <p:nvPr/>
        </p:nvSpPr>
        <p:spPr>
          <a:xfrm>
            <a:off x="5889172" y="2158507"/>
            <a:ext cx="28500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 smtClean="0"/>
              <a:t>   </a:t>
            </a:r>
            <a:r>
              <a:rPr lang="fr-FR" b="1" dirty="0" smtClean="0">
                <a:solidFill>
                  <a:srgbClr val="0070C0"/>
                </a:solidFill>
              </a:rPr>
              <a:t>joyeux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xmlns="" id="{FF28FBFB-C833-382C-91D4-8BEA38F9DA15}"/>
              </a:ext>
            </a:extLst>
          </p:cNvPr>
          <p:cNvSpPr txBox="1"/>
          <p:nvPr/>
        </p:nvSpPr>
        <p:spPr>
          <a:xfrm>
            <a:off x="3628156" y="2715641"/>
            <a:ext cx="28500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 smtClean="0"/>
              <a:t> </a:t>
            </a:r>
            <a:r>
              <a:rPr lang="fr-FR" b="1" dirty="0" smtClean="0">
                <a:solidFill>
                  <a:srgbClr val="0070C0"/>
                </a:solidFill>
              </a:rPr>
              <a:t>satisfait</a:t>
            </a:r>
            <a:r>
              <a:rPr lang="fr-FR" b="1" dirty="0" smtClean="0"/>
              <a:t>.</a:t>
            </a:r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FF28FBFB-C833-382C-91D4-8BEA38F9DA15}"/>
              </a:ext>
            </a:extLst>
          </p:cNvPr>
          <p:cNvSpPr txBox="1"/>
          <p:nvPr/>
        </p:nvSpPr>
        <p:spPr>
          <a:xfrm>
            <a:off x="5714289" y="3287766"/>
            <a:ext cx="36995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enrichissante et agréable.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FF28FBFB-C833-382C-91D4-8BEA38F9DA15}"/>
              </a:ext>
            </a:extLst>
          </p:cNvPr>
          <p:cNvSpPr txBox="1"/>
          <p:nvPr/>
        </p:nvSpPr>
        <p:spPr>
          <a:xfrm>
            <a:off x="5072211" y="3889871"/>
            <a:ext cx="36995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ce spectacle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xmlns="" id="{FF28FBFB-C833-382C-91D4-8BEA38F9DA15}"/>
              </a:ext>
            </a:extLst>
          </p:cNvPr>
          <p:cNvSpPr txBox="1"/>
          <p:nvPr/>
        </p:nvSpPr>
        <p:spPr>
          <a:xfrm>
            <a:off x="5764257" y="4476985"/>
            <a:ext cx="5118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le théâtre et les histoires pleines d’émotion.</a:t>
            </a:r>
            <a:endParaRPr lang="fr-F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791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xmlns="" val="427451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rappeler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1C61653B-4F16-6F3C-81EA-8B3D70DACAE4}"/>
              </a:ext>
            </a:extLst>
          </p:cNvPr>
          <p:cNvSpPr txBox="1"/>
          <p:nvPr/>
        </p:nvSpPr>
        <p:spPr>
          <a:xfrm>
            <a:off x="558800" y="1202077"/>
            <a:ext cx="7634702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 smtClean="0"/>
              <a:t>Aujourd’hui</a:t>
            </a:r>
            <a:r>
              <a:rPr lang="fr-FR" dirty="0"/>
              <a:t>, nous avons appris à 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7EC30F2-04F6-223D-D0ED-CE32BB829C1D}"/>
              </a:ext>
            </a:extLst>
          </p:cNvPr>
          <p:cNvSpPr/>
          <p:nvPr/>
        </p:nvSpPr>
        <p:spPr>
          <a:xfrm>
            <a:off x="877886" y="1787713"/>
            <a:ext cx="9813337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221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ce que nous avons appris aujourd’hui.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 smtClean="0"/>
              <a:t> </a:t>
            </a:r>
            <a:r>
              <a:rPr lang="fr-FR" dirty="0"/>
              <a:t>Aujourd’hui, nous avons appris à 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32AFD05-680B-87CD-45B6-4EB910C95903}"/>
              </a:ext>
            </a:extLst>
          </p:cNvPr>
          <p:cNvSpPr/>
          <p:nvPr/>
        </p:nvSpPr>
        <p:spPr>
          <a:xfrm>
            <a:off x="877886" y="1787713"/>
            <a:ext cx="9813337" cy="28146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Rédiger 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compte rendu / article:</a:t>
            </a:r>
            <a:endParaRPr lang="fr-FR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Respecter la structure </a:t>
            </a: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 compte rendu (introduction, développement, conclusion)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Enrichir 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compte rendu en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ajoutant des 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appréciations :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J’étais très impressionné / émerveillé, ...</a:t>
            </a:r>
          </a:p>
          <a:p>
            <a:pPr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Enrichir 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compte en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ajoutant des 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jugements: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spectacle était impressionnant...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083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xmlns="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5A9FC6E5-9FB0-2F03-3399-84B3F265384A}"/>
              </a:ext>
            </a:extLst>
          </p:cNvPr>
          <p:cNvSpPr txBox="1"/>
          <p:nvPr/>
        </p:nvSpPr>
        <p:spPr>
          <a:xfrm>
            <a:off x="1752599" y="3682794"/>
            <a:ext cx="90242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</a:rPr>
              <a:t>Complétez votre </a:t>
            </a:r>
            <a:r>
              <a:rPr lang="fr-FR" sz="2000" b="1" dirty="0" smtClean="0">
                <a:latin typeface="Calibri" panose="020F0502020204030204" pitchFamily="34" charset="0"/>
              </a:rPr>
              <a:t>compte rendu </a:t>
            </a:r>
            <a:r>
              <a:rPr lang="fr-FR" sz="2000" b="1" dirty="0" smtClean="0">
                <a:latin typeface="Calibri" panose="020F0502020204030204" pitchFamily="34" charset="0"/>
              </a:rPr>
              <a:t>/ article à </a:t>
            </a:r>
            <a:r>
              <a:rPr lang="fr-FR" sz="2000" b="1" dirty="0">
                <a:latin typeface="Calibri" panose="020F0502020204030204" pitchFamily="34" charset="0"/>
              </a:rPr>
              <a:t>la maison. N’oubliez pas de l’enrichir en ajoutant </a:t>
            </a:r>
            <a:r>
              <a:rPr lang="fr-FR" sz="2000" b="1" dirty="0" smtClean="0">
                <a:latin typeface="Calibri" panose="020F0502020204030204" pitchFamily="34" charset="0"/>
              </a:rPr>
              <a:t>des appréciations et des jugements, </a:t>
            </a:r>
            <a:r>
              <a:rPr lang="fr-FR" sz="2000" b="1" dirty="0">
                <a:latin typeface="Calibri" panose="020F050202020403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xmlns="" val="412495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8355</TotalTime>
  <Words>1453</Words>
  <Application>Microsoft Office PowerPoint</Application>
  <PresentationFormat>Personnalisé</PresentationFormat>
  <Paragraphs>174</Paragraphs>
  <Slides>31</Slides>
  <Notes>1</Notes>
  <HiddenSlides>9</HiddenSlides>
  <MMClips>3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31</vt:i4>
      </vt:variant>
    </vt:vector>
  </HeadingPairs>
  <TitlesOfParts>
    <vt:vector size="33" baseType="lpstr">
      <vt:lpstr>Thème Office</vt:lpstr>
      <vt:lpstr>2_Thème Office</vt:lpstr>
      <vt:lpstr>Diapositive 1</vt:lpstr>
      <vt:lpstr>Diapositive 2</vt:lpstr>
      <vt:lpstr>Diapositive 3</vt:lpstr>
      <vt:lpstr>Diapositive 4</vt:lpstr>
      <vt:lpstr>Repérage dans l’unité didactique (1/3)</vt:lpstr>
      <vt:lpstr>Repérage dans l’unité didactique (2/3)</vt:lpstr>
      <vt:lpstr>Repérage dans l’unité didactique (3/3)</vt:lpstr>
      <vt:lpstr>Diapositive 8</vt:lpstr>
      <vt:lpstr>Diapositive 9</vt:lpstr>
      <vt:lpstr>Diapositive 10</vt:lpstr>
      <vt:lpstr>Diapositive 11</vt:lpstr>
      <vt:lpstr>Diapositive 12</vt:lpstr>
      <vt:lpstr>Nous allons corriger le travail effectué à la maison. Livret de l’élève, p. 34</vt:lpstr>
      <vt:lpstr>Voici les réponses.</vt:lpstr>
      <vt:lpstr>Bonjour! Prêts pour démarrer notre séance ? Allons-y!</vt:lpstr>
      <vt:lpstr>Nous allons consacrer la séance d’aujourd’hui à la tâche finale.</vt:lpstr>
      <vt:lpstr>Voici l’objectif de la tâche finale.</vt:lpstr>
      <vt:lpstr>Diapositive 18</vt:lpstr>
      <vt:lpstr>Lisez ce compte rendu. Est-ce qu’on a introduit les appréciations et les jugements ?</vt:lpstr>
      <vt:lpstr>Lisez maintenant ce compte rendu. </vt:lpstr>
      <vt:lpstr>Diapositive 21</vt:lpstr>
      <vt:lpstr>Maintenant, rédigez la 1ère partie de votre texte ( introduction). Travaillez seuls.</vt:lpstr>
      <vt:lpstr>Voici une proposition</vt:lpstr>
      <vt:lpstr>Maintenant, rédigez la 2ème  partie de votre texte ( développement) . Travaillez seuls.</vt:lpstr>
      <vt:lpstr>Voici une proposition.</vt:lpstr>
      <vt:lpstr>Maintenant, rédigez la dernière partie de votre texte ( conclusion). Travaillez seuls.</vt:lpstr>
      <vt:lpstr>Voici  une proposition.</vt:lpstr>
      <vt:lpstr>Diapositive 28</vt:lpstr>
      <vt:lpstr>Qui peut rappeler ce que nous avons appris aujourd’hui ? </vt:lpstr>
      <vt:lpstr>Voici ce que nous avons appris aujourd’hui.</vt:lpstr>
      <vt:lpstr>N’oubliez pas de faire cette activité à la maison.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LENOVO</cp:lastModifiedBy>
  <cp:revision>182</cp:revision>
  <dcterms:created xsi:type="dcterms:W3CDTF">2025-11-03T10:55:47Z</dcterms:created>
  <dcterms:modified xsi:type="dcterms:W3CDTF">2026-02-24T14:52:23Z</dcterms:modified>
</cp:coreProperties>
</file>