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7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y="6858000" cx="12192000"/>
  <p:notesSz cx="6858000" cy="9144000"/>
  <p:embeddedFontLst>
    <p:embeddedFont>
      <p:font typeface="Dosis"/>
      <p:regular r:id="rId53"/>
      <p:bold r:id="rId54"/>
    </p:embeddedFont>
    <p:embeddedFont>
      <p:font typeface="Play"/>
      <p:regular r:id="rId55"/>
      <p:bold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57" roundtripDataSignature="AMtx7mgLdLiIvVwZMQYJipVIYOGgFGC5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3BEF0F-878D-4A80-886C-B0A483822ADF}">
  <a:tblStyle styleId="{B83BEF0F-878D-4A80-886C-B0A483822ADF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3C3BDF4-3255-4E20-A800-F1A108B720C6}" styleName="Table_1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BEBE7"/>
          </a:solidFill>
        </a:fill>
      </a:tcStyle>
    </a:wholeTbl>
    <a:band1H>
      <a:tcTxStyle/>
      <a:tcStyle>
        <a:fill>
          <a:solidFill>
            <a:srgbClr val="F6D4CC"/>
          </a:solidFill>
        </a:fill>
      </a:tcStyle>
    </a:band1H>
    <a:band2H>
      <a:tcTxStyle/>
    </a:band2H>
    <a:band1V>
      <a:tcTxStyle/>
      <a:tcStyle>
        <a:fill>
          <a:solidFill>
            <a:srgbClr val="F6D4CC"/>
          </a:solidFill>
        </a:fill>
      </a:tcStyle>
    </a:band1V>
    <a:band2V>
      <a:tcTxStyle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2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2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2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font" Target="fonts/Dosis-regular.fntdata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font" Target="fonts/Play-regular.fntdata"/><Relationship Id="rId10" Type="http://schemas.openxmlformats.org/officeDocument/2006/relationships/slide" Target="slides/slide3.xml"/><Relationship Id="rId54" Type="http://schemas.openxmlformats.org/officeDocument/2006/relationships/font" Target="fonts/Dosis-bold.fntdata"/><Relationship Id="rId13" Type="http://schemas.openxmlformats.org/officeDocument/2006/relationships/slide" Target="slides/slide6.xml"/><Relationship Id="rId57" Type="http://customschemas.google.com/relationships/presentationmetadata" Target="metadata"/><Relationship Id="rId12" Type="http://schemas.openxmlformats.org/officeDocument/2006/relationships/slide" Target="slides/slide5.xml"/><Relationship Id="rId56" Type="http://schemas.openxmlformats.org/officeDocument/2006/relationships/font" Target="fonts/Play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9.png"/><Relationship Id="rId7" Type="http://schemas.openxmlformats.org/officeDocument/2006/relationships/image" Target="../media/image6.jpg"/><Relationship Id="rId8" Type="http://schemas.openxmlformats.org/officeDocument/2006/relationships/image" Target="../media/image5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31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gif"/><Relationship Id="rId3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gif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2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gif"/><Relationship Id="rId3" Type="http://schemas.openxmlformats.org/officeDocument/2006/relationships/image" Target="../media/image3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gif"/><Relationship Id="rId3" Type="http://schemas.openxmlformats.org/officeDocument/2006/relationships/image" Target="../media/image3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gif"/><Relationship Id="rId3" Type="http://schemas.openxmlformats.org/officeDocument/2006/relationships/image" Target="../media/image4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9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gif"/><Relationship Id="rId3" Type="http://schemas.openxmlformats.org/officeDocument/2006/relationships/image" Target="../media/image30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7.png"/><Relationship Id="rId4" Type="http://schemas.openxmlformats.org/officeDocument/2006/relationships/image" Target="../media/image59.png"/><Relationship Id="rId5" Type="http://schemas.openxmlformats.org/officeDocument/2006/relationships/image" Target="../media/image52.png"/><Relationship Id="rId6" Type="http://schemas.openxmlformats.org/officeDocument/2006/relationships/image" Target="../media/image3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0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58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2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37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39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9.png"/><Relationship Id="rId7" Type="http://schemas.openxmlformats.org/officeDocument/2006/relationships/image" Target="../media/image6.jpg"/><Relationship Id="rId8" Type="http://schemas.openxmlformats.org/officeDocument/2006/relationships/image" Target="../media/image5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6.png"/><Relationship Id="rId3" Type="http://schemas.openxmlformats.org/officeDocument/2006/relationships/image" Target="../media/image70.jpg"/><Relationship Id="rId4" Type="http://schemas.openxmlformats.org/officeDocument/2006/relationships/image" Target="../media/image73.png"/><Relationship Id="rId5" Type="http://schemas.openxmlformats.org/officeDocument/2006/relationships/image" Target="../media/image95.png"/><Relationship Id="rId6" Type="http://schemas.openxmlformats.org/officeDocument/2006/relationships/image" Target="../media/image74.png"/><Relationship Id="rId7" Type="http://schemas.openxmlformats.org/officeDocument/2006/relationships/image" Target="../media/image13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69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31.gif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gif"/><Relationship Id="rId3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0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7.jp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41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gif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gif"/><Relationship Id="rId3" Type="http://schemas.openxmlformats.org/officeDocument/2006/relationships/image" Target="../media/image33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gif"/><Relationship Id="rId3" Type="http://schemas.openxmlformats.org/officeDocument/2006/relationships/image" Target="../media/image36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37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37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gif"/><Relationship Id="rId3" Type="http://schemas.openxmlformats.org/officeDocument/2006/relationships/image" Target="../media/image44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39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gif"/><Relationship Id="rId3" Type="http://schemas.openxmlformats.org/officeDocument/2006/relationships/image" Target="../media/image30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7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7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7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7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47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47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7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7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7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7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7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7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7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7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47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7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8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8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48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8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8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8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48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48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6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48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48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49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49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4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49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49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49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49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49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49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4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49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49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49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49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49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49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49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49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49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49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49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49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49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4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0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0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50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50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5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51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1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5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2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52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52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52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2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52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2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52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5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5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55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55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5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5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5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55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5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5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55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55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5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55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55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5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5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55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55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55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55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55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55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55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5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5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5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4" name="Google Shape;134;p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7" name="Google Shape;137;p5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39" name="Google Shape;139;p57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0" name="Google Shape;140;p57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7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42" name="Google Shape;142;p5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7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5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46" name="Google Shape;146;p5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5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5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0" name="Google Shape;15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" name="Google Shape;151;p5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2" name="Google Shape;152;p58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5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6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5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5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7" name="Google Shape;157;p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8" name="Google Shape;158;p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" name="Google Shape;159;p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0" name="Google Shape;160;p5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61" name="Google Shape;161;p59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62" name="Google Shape;162;p59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6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59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59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59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6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9" name="Google Shape;169;p6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6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71" name="Google Shape;171;p6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6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6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76" name="Google Shape;176;p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7" name="Google Shape;177;p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8" name="Google Shape;178;p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9" name="Google Shape;179;p6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6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81" name="Google Shape;181;p6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6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61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6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" name="Google Shape;186;p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88" name="Google Shape;188;p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6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6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93" name="Google Shape;193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4" name="Google Shape;194;p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5" name="Google Shape;195;p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196" name="Google Shape;196;p6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63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199" name="Google Shape;199;p6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63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1" name="Google Shape;201;p63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04" name="Google Shape;204;p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206" name="Google Shape;206;p64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4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11" name="Google Shape;211;p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2" name="Google Shape;212;p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3" name="Google Shape;213;p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14" name="Google Shape;214;p6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65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6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65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9" name="Google Shape;219;p65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6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22" name="Google Shape;222;p6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6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26" name="Google Shape;22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66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6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0" name="Google Shape;230;p6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1" name="Google Shape;231;p6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2" name="Google Shape;232;p6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33" name="Google Shape;233;p6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6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35" name="Google Shape;235;p6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6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67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68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40" name="Google Shape;240;p6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68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42" name="Google Shape;242;p68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43" name="Google Shape;24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4" name="Google Shape;244;p68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45" name="Google Shape;245;p68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46" name="Google Shape;246;p68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descr="Handshake with solid fill" id="247" name="Google Shape;247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248" name="Google Shape;248;p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68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68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68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Warning with solid fill" id="252" name="Google Shape;252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7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59" name="Google Shape;259;p7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7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7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70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264" name="Google Shape;264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265" name="Google Shape;265;p70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6" name="Google Shape;266;p70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7" name="Google Shape;267;p7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7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0" name="Google Shape;270;p7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2" name="Google Shape;272;p7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7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71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275" name="Google Shape;275;p7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276" name="Google Shape;276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7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9" name="Google Shape;279;p7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7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7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7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72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84" name="Google Shape;284;p7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85" name="Google Shape;285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7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7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7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7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3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293" name="Google Shape;293;p7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94" name="Google Shape;294;p73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295" name="Google Shape;295;p7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7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9" name="Google Shape;299;p7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1" name="Google Shape;301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74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03" name="Google Shape;303;p7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7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6" name="Google Shape;306;p7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7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75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09" name="Google Shape;309;p7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0" name="Google Shape;310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7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3" name="Google Shape;313;p7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7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5" name="Google Shape;315;p7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76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7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7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7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7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7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7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7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7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7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37" name="Google Shape;337;p5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4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54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54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79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79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79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46" name="Google Shape;346;p79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9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48" name="Google Shape;348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79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1" name="Google Shape;351;p79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2" name="Google Shape;352;p79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79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9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p79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6" name="Google Shape;356;p79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7" name="Google Shape;357;p79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8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0" name="Google Shape;360;p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1" name="Google Shape;361;p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3" name="Google Shape;363;p8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8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8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66" name="Google Shape;366;p8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67" name="Google Shape;367;p8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8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69" name="Google Shape;369;p8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8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2" name="Google Shape;372;p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3" name="Google Shape;373;p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4" name="Google Shape;374;p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5" name="Google Shape;375;p8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8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7" name="Google Shape;377;p81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8" name="Google Shape;378;p81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79" name="Google Shape;379;p81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8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6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81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8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4" name="Google Shape;384;p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5" name="Google Shape;385;p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6" name="Google Shape;386;p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7" name="Google Shape;387;p8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82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9" name="Google Shape;389;p82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0" name="Google Shape;390;p82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91" name="Google Shape;391;p8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8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4" name="Google Shape;394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6" name="Google Shape;396;p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7" name="Google Shape;397;p8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8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83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0" name="Google Shape;400;p8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83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5" name="Google Shape;405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6" name="Google Shape;406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7" name="Google Shape;407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8" name="Google Shape;408;p84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8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84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11" name="Google Shape;411;p8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8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6" name="Google Shape;416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7" name="Google Shape;417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8" name="Google Shape;418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9" name="Google Shape;419;p8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8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1" name="Google Shape;421;p85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2" name="Google Shape;422;p85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23" name="Google Shape;423;p8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8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8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7" name="Google Shape;427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8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8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3" name="Google Shape;433;p8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8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8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38" name="Google Shape;438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9" name="Google Shape;439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0" name="Google Shape;440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1" name="Google Shape;441;p8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88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3" name="Google Shape;443;p88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44" name="Google Shape;444;p88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45" name="Google Shape;445;p88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88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47" name="Google Shape;447;p8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88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9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89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52" name="Google Shape;452;p89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89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89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89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7" name="Google Shape;457;p89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58" name="Google Shape;458;p89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8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6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0" name="Google Shape;460;p89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8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62" name="Google Shape;462;p89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90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65" name="Google Shape;465;p90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6" name="Google Shape;466;p9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7" name="Google Shape;467;p90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68" name="Google Shape;468;p90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69" name="Google Shape;469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0" name="Google Shape;470;p90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71" name="Google Shape;471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90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3" name="Google Shape;473;p90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74" name="Google Shape;474;p90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75" name="Google Shape;475;p9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90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77" name="Google Shape;477;p90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8" name="Google Shape;478;p90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79" name="Google Shape;479;p90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0" name="Google Shape;480;p90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1" name="Google Shape;481;p90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82" name="Google Shape;482;p90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3" name="Google Shape;483;p90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84" name="Google Shape;484;p90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5" name="Google Shape;485;p90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6" name="Google Shape;486;p9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90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p9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91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91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492" name="Google Shape;492;p91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493" name="Google Shape;493;p91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494" name="Google Shape;494;p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91"/>
          <p:cNvPicPr preferRelativeResize="0"/>
          <p:nvPr/>
        </p:nvPicPr>
        <p:blipFill rotWithShape="1">
          <a:blip r:embed="rId3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9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98" name="Google Shape;498;p91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499" name="Google Shape;499;p91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0" name="Google Shape;500;p9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1" name="Google Shape;501;p91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02" name="Google Shape;502;p91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03" name="Google Shape;503;p91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91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91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06" name="Google Shape;506;p91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92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09" name="Google Shape;509;p9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92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92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92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3" name="Google Shape;513;p92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4" name="Google Shape;514;p92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5" name="Google Shape;515;p92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6" name="Google Shape;516;p92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7" name="Google Shape;517;p92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8" name="Google Shape;518;p92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9" name="Google Shape;519;p92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0" name="Google Shape;520;p92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1" name="Google Shape;521;p92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92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92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93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26" name="Google Shape;526;p9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93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93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93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93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93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32" name="Google Shape;532;p93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93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34" name="Google Shape;534;p93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4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94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8" name="Google Shape;538;p94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94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0" name="Google Shape;540;p9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41" name="Google Shape;541;p9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9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94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44" name="Google Shape;544;p94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94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94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94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48" name="Google Shape;548;p94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49" name="Google Shape;549;p9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4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53" name="Google Shape;553;p94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54" name="Google Shape;554;p9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4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58" name="Google Shape;558;p94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59" name="Google Shape;559;p9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4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63" name="Google Shape;563;p94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64" name="Google Shape;564;p9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4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68" name="Google Shape;568;p94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9" name="Google Shape;569;p94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94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1" name="Google Shape;571;p94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2" name="Google Shape;572;p94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94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9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76" name="Google Shape;576;p9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9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0" name="Google Shape;580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9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9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85" name="Google Shape;585;p9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9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9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9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96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0" name="Google Shape;590;p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591" name="Google Shape;591;p96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2" name="Google Shape;592;p96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3" name="Google Shape;593;p9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9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6" name="Google Shape;596;p9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9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8" name="Google Shape;598;p9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9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97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01" name="Google Shape;601;p9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02" name="Google Shape;602;p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9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9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9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9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8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0" name="Google Shape;610;p9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11" name="Google Shape;611;p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14" name="Google Shape;614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5" name="Google Shape;615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6" name="Google Shape;616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7" name="Google Shape;617;p9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8" name="Google Shape;618;p99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9" name="Google Shape;619;p9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0" name="Google Shape;620;p99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21" name="Google Shape;621;p99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99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23" name="Google Shape;623;p9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10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26" name="Google Shape;626;p10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0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8" name="Google Shape;628;p10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0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100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31" name="Google Shape;631;p10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32" name="Google Shape;632;p100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33" name="Google Shape;633;p10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10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p101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37" name="Google Shape;637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01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41" name="Google Shape;641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2" name="Google Shape;642;p101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43" name="Google Shape;643;p101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0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6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5" name="Google Shape;645;p10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10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48" name="Google Shape;648;p10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10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0" name="Google Shape;650;p10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10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5" name="Google Shape;655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57" name="Google Shape;657;p10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8" name="Google Shape;658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Google Shape;661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62" name="Google Shape;662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3" name="Google Shape;663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4" name="Google Shape;664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5" name="Google Shape;665;p104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104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67" name="Google Shape;667;p10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04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0" name="Google Shape;670;p104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1" name="Google Shape;671;p104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10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4" name="Google Shape;674;p1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5" name="Google Shape;675;p1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6" name="Google Shape;676;p1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7" name="Google Shape;677;p10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105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9" name="Google Shape;679;p10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105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1" name="Google Shape;681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82" name="Google Shape;682;p105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3" name="Google Shape;683;p105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10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86" name="Google Shape;686;p10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0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88" name="Google Shape;688;p106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9" name="Google Shape;689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06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0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93" name="Google Shape;693;p1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4" name="Google Shape;694;p1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5" name="Google Shape;695;p1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96" name="Google Shape;696;p107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p107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98" name="Google Shape;698;p10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07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07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2" name="Google Shape;702;p107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10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05" name="Google Shape;705;p108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10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7" name="Google Shape;707;p10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08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09" name="Google Shape;709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108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0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10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14" name="Google Shape;714;p1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1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1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1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0" name="Google Shape;720;p1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1" name="Google Shape;721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6" name="Google Shape;726;p1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7" name="Google Shape;727;p1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8" name="Google Shape;728;p1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9" name="Google Shape;729;p1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1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1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6" name="Google Shape;736;p1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7" name="Google Shape;737;p1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5" name="Google Shape;745;p1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6" name="Google Shape;746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7" name="Google Shape;747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8" name="Google Shape;748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p1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2" name="Google Shape;752;p1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3" name="Google Shape;753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4" name="Google Shape;754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5" name="Google Shape;755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8" name="Google Shape;758;p1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9" name="Google Shape;759;p1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1" name="Google Shape;761;p1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5" name="Google Shape;765;p1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6" name="Google Shape;766;p1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50.xml"/><Relationship Id="rId41" Type="http://schemas.openxmlformats.org/officeDocument/2006/relationships/theme" Target="../theme/theme3.xml"/><Relationship Id="rId22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59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1" name="Google Shape;331;p5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4" name="Google Shape;334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6.png"/><Relationship Id="rId4" Type="http://schemas.openxmlformats.org/officeDocument/2006/relationships/image" Target="../media/image70.jpg"/><Relationship Id="rId9" Type="http://schemas.openxmlformats.org/officeDocument/2006/relationships/image" Target="../media/image88.png"/><Relationship Id="rId5" Type="http://schemas.openxmlformats.org/officeDocument/2006/relationships/image" Target="../media/image73.png"/><Relationship Id="rId6" Type="http://schemas.openxmlformats.org/officeDocument/2006/relationships/image" Target="../media/image95.png"/><Relationship Id="rId7" Type="http://schemas.openxmlformats.org/officeDocument/2006/relationships/image" Target="../media/image74.png"/><Relationship Id="rId8" Type="http://schemas.openxmlformats.org/officeDocument/2006/relationships/image" Target="../media/image9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47.png"/><Relationship Id="rId5" Type="http://schemas.openxmlformats.org/officeDocument/2006/relationships/image" Target="../media/image59.png"/><Relationship Id="rId6" Type="http://schemas.openxmlformats.org/officeDocument/2006/relationships/image" Target="../media/image52.png"/><Relationship Id="rId7" Type="http://schemas.openxmlformats.org/officeDocument/2006/relationships/image" Target="../media/image10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3.png"/><Relationship Id="rId4" Type="http://schemas.openxmlformats.org/officeDocument/2006/relationships/image" Target="../media/image31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3.png"/><Relationship Id="rId4" Type="http://schemas.openxmlformats.org/officeDocument/2006/relationships/image" Target="../media/image31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0.png"/><Relationship Id="rId4" Type="http://schemas.openxmlformats.org/officeDocument/2006/relationships/image" Target="../media/image10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0.png"/><Relationship Id="rId4" Type="http://schemas.openxmlformats.org/officeDocument/2006/relationships/image" Target="../media/image10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Spectacles à vivre !</a:t>
            </a:r>
            <a:endParaRPr/>
          </a:p>
        </p:txBody>
      </p:sp>
      <p:sp>
        <p:nvSpPr>
          <p:cNvPr id="773" name="Google Shape;773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Outils de langue et Préparation de la tâche</a:t>
            </a:r>
            <a:endParaRPr/>
          </a:p>
        </p:txBody>
      </p:sp>
      <p:sp>
        <p:nvSpPr>
          <p:cNvPr id="774" name="Google Shape;774;p1"/>
          <p:cNvSpPr txBox="1"/>
          <p:nvPr>
            <p:ph idx="3" type="body"/>
          </p:nvPr>
        </p:nvSpPr>
        <p:spPr>
          <a:xfrm>
            <a:off x="2285700" y="2060395"/>
            <a:ext cx="5487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5" name="Google Shape;775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6" name="Google Shape;776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2</a:t>
            </a:r>
            <a:endParaRPr/>
          </a:p>
        </p:txBody>
      </p:sp>
      <p:sp>
        <p:nvSpPr>
          <p:cNvPr id="777" name="Google Shape;777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 7</a:t>
            </a:r>
            <a:endParaRPr/>
          </a:p>
        </p:txBody>
      </p:sp>
      <p:pic>
        <p:nvPicPr>
          <p:cNvPr descr="C:\Users\LENOVO\Desktop\1..PNG" id="778" name="Google Shape;7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855" y="4243570"/>
            <a:ext cx="3179893" cy="24517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ENOVO\Desktop\2..PNG" id="779" name="Google Shape;77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9819" y="4250857"/>
            <a:ext cx="3350588" cy="2419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Google Shape;79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4"/>
          <p:cNvPicPr preferRelativeResize="0"/>
          <p:nvPr/>
        </p:nvPicPr>
        <p:blipFill rotWithShape="1">
          <a:blip r:embed="rId4">
            <a:alphaModFix/>
          </a:blip>
          <a:srcRect b="30055" l="11665" r="26247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794" name="Google Shape;79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796" name="Google Shape;796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797" name="Google Shape;797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798" name="Google Shape;79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799" name="Google Shape;799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00" name="Google Shape;800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01" name="Google Shape;801;p4"/>
          <p:cNvPicPr preferRelativeResize="0"/>
          <p:nvPr/>
        </p:nvPicPr>
        <p:blipFill rotWithShape="1">
          <a:blip r:embed="rId8">
            <a:alphaModFix/>
          </a:blip>
          <a:srcRect b="3573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02" name="Google Shape;802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08" name="Google Shape;808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14" name="Google Shape;814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  <p:sp>
        <p:nvSpPr>
          <p:cNvPr id="815" name="Google Shape;815;p6"/>
          <p:cNvSpPr/>
          <p:nvPr/>
        </p:nvSpPr>
        <p:spPr>
          <a:xfrm>
            <a:off x="310645" y="4002374"/>
            <a:ext cx="11628766" cy="933282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082836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21" name="Google Shape;821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22" name="Google Shape;822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 de l’unité 2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de manière correcte le gérondif pour exprimer différentes circonstances. 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Rédiger un compte rendu pour parler d’un spectacle.</a:t>
            </a:r>
            <a:endParaRPr/>
          </a:p>
        </p:txBody>
      </p:sp>
      <p:sp>
        <p:nvSpPr>
          <p:cNvPr id="828" name="Google Shape;828;p8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le gérondif,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Appréciations, jugements, impressions personnelles, …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Je pense que, selon moi…..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Introduction, développement, conclusion.</a:t>
            </a:r>
            <a:endParaRPr/>
          </a:p>
        </p:txBody>
      </p:sp>
      <p:sp>
        <p:nvSpPr>
          <p:cNvPr id="829" name="Google Shape;829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Utiliser de manière correcte le gérondif pour exprimer différentes circonstances. </a:t>
            </a:r>
            <a:endParaRPr>
              <a:solidFill>
                <a:srgbClr val="FF0000"/>
              </a:solidFill>
            </a:endParaRPr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Structurer un compte rendu.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compte rendu, gérondif, feedback immédiat, verbalisation et justification des réponses.</a:t>
            </a:r>
            <a:endParaRPr/>
          </a:p>
        </p:txBody>
      </p:sp>
      <p:sp>
        <p:nvSpPr>
          <p:cNvPr id="830" name="Google Shape;830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Produire des phrases pauvres (sans intégrer des appréciations et des jugements, …).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Ne pas s’en tenir à la structure du compte rendu; ne pas respecter les paramètres de la situation.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36" name="Google Shape;836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7" name="Google Shape;837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8" name="Google Shape;838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39" name="Google Shape;839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40" name="Google Shape;840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41" name="Google Shape;84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2" name="Google Shape;842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43" name="Google Shape;843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pic>
        <p:nvPicPr>
          <p:cNvPr descr="Handshake with solid fill" id="844" name="Google Shape;84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845" name="Google Shape;84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seye with solid fill" id="846" name="Google Shape;846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52" name="Google Shape;852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25 min</a:t>
            </a:r>
            <a:endParaRPr/>
          </a:p>
        </p:txBody>
      </p:sp>
      <p:sp>
        <p:nvSpPr>
          <p:cNvPr id="853" name="Google Shape;853;p10"/>
          <p:cNvSpPr txBox="1"/>
          <p:nvPr>
            <p:ph idx="4" type="body"/>
          </p:nvPr>
        </p:nvSpPr>
        <p:spPr>
          <a:xfrm>
            <a:off x="7879221" y="44431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54" name="Google Shape;854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Outils de langue</a:t>
            </a:r>
            <a:endParaRPr/>
          </a:p>
        </p:txBody>
      </p:sp>
      <p:sp>
        <p:nvSpPr>
          <p:cNvPr id="855" name="Google Shape;855;p10"/>
          <p:cNvSpPr txBox="1"/>
          <p:nvPr/>
        </p:nvSpPr>
        <p:spPr>
          <a:xfrm>
            <a:off x="2955191" y="3612806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Préparation de la tâche</a:t>
            </a:r>
            <a:endParaRPr/>
          </a:p>
        </p:txBody>
      </p:sp>
      <p:sp>
        <p:nvSpPr>
          <p:cNvPr id="856" name="Google Shape;856;p10"/>
          <p:cNvSpPr txBox="1"/>
          <p:nvPr/>
        </p:nvSpPr>
        <p:spPr>
          <a:xfrm>
            <a:off x="7879221" y="3656349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67" name="Google Shape;867;p12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consacrer la première partie de la séance d’aujourd’hui aux outils de langue.</a:t>
            </a:r>
            <a:endParaRPr/>
          </a:p>
        </p:txBody>
      </p:sp>
      <p:sp>
        <p:nvSpPr>
          <p:cNvPr id="873" name="Google Shape;873;p13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Outils de langue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4" name="Google Shape;87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13"/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13"/>
          <p:cNvSpPr txBox="1"/>
          <p:nvPr/>
        </p:nvSpPr>
        <p:spPr>
          <a:xfrm>
            <a:off x="4602350" y="2254078"/>
            <a:ext cx="667294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Exprimer une circonstance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autrement !</a:t>
            </a:r>
            <a:endParaRPr b="1" i="1"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13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i="1" sz="160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4"/>
          <p:cNvSpPr txBox="1"/>
          <p:nvPr>
            <p:ph type="title"/>
          </p:nvPr>
        </p:nvSpPr>
        <p:spPr>
          <a:xfrm>
            <a:off x="831360" y="31865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des outils de langue.</a:t>
            </a:r>
            <a:endParaRPr/>
          </a:p>
        </p:txBody>
      </p:sp>
      <p:sp>
        <p:nvSpPr>
          <p:cNvPr id="883" name="Google Shape;883;p14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Outils de langue :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Utiliser de manière correcte le gérondif pour exprimer différentes circonstances.</a:t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4" name="Google Shape;88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14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Déclarer l’objectif de manière assertive, avec une voix claire et audible.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6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utiliser de manière correcte le gérondif pour exprimer différentes circonstances.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16"/>
          <p:cNvSpPr txBox="1"/>
          <p:nvPr>
            <p:ph idx="2" type="body"/>
          </p:nvPr>
        </p:nvSpPr>
        <p:spPr>
          <a:xfrm>
            <a:off x="933533" y="59565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Commencer par expliciter l’emploi du gérondif pour exprimer une  manière.</a:t>
            </a:r>
            <a:endParaRPr sz="1600">
              <a:solidFill>
                <a:srgbClr val="A5A5A5"/>
              </a:solidFill>
            </a:endParaRPr>
          </a:p>
        </p:txBody>
      </p:sp>
      <p:sp>
        <p:nvSpPr>
          <p:cNvPr id="897" name="Google Shape;897;p16"/>
          <p:cNvSpPr txBox="1"/>
          <p:nvPr/>
        </p:nvSpPr>
        <p:spPr>
          <a:xfrm>
            <a:off x="719529" y="2490839"/>
            <a:ext cx="10912838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Regardez bien le premier exemple:</a:t>
            </a:r>
            <a:endParaRPr/>
          </a:p>
          <a:p>
            <a:pPr indent="0" lvl="0" marL="10795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D’abord, je repère le petit mot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Ensuite, je regarde le participe présent qui suit :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courant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10795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 je me dis :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➡ </a:t>
            </a:r>
            <a:r>
              <a:rPr b="1" i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en + participe présent  = gérondif.</a:t>
            </a:r>
            <a:endParaRPr b="1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Maintenant, je vérifie quelque chose d’important :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Qui est entré ?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➜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clown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Qui court ?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➜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clown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aussi.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Donc les deux actions ont le même sujet.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Ensuite, je me pose la question :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Comment est-il entré ?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Réponse :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courant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Donc ici, le gérondif exprime la manière. </a:t>
            </a:r>
            <a:endParaRPr b="1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8" name="Google Shape;89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5822" y="1059227"/>
            <a:ext cx="6678274" cy="126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7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voir l’emploi du gérondif pour exprimer deux actions simultanées. 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17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Expliciter l’emploi du gérondif pour exprimer deux actions simultanées.</a:t>
            </a:r>
            <a:endParaRPr sz="1600">
              <a:solidFill>
                <a:srgbClr val="A5A5A5"/>
              </a:solidFill>
            </a:endParaRPr>
          </a:p>
        </p:txBody>
      </p:sp>
      <p:sp>
        <p:nvSpPr>
          <p:cNvPr id="905" name="Google Shape;905;p17"/>
          <p:cNvSpPr txBox="1"/>
          <p:nvPr/>
        </p:nvSpPr>
        <p:spPr>
          <a:xfrm>
            <a:off x="899413" y="2146069"/>
            <a:ext cx="9653666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lis le deuxième exemple.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Je repère encore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+ lançant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vérifie le sujet :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Qui avançait</a:t>
            </a:r>
            <a:r>
              <a:rPr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➜ la jongleuse.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Qui lançait ?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➜ la jongleuse.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me pose la question :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Est-ce que les deux actions se passent en même temps 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Oui. Elle avance et elle lance en même temps.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Donc ici, le gérondif exprime deux actions simultanées. </a:t>
            </a:r>
            <a:endParaRPr b="1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6" name="Google Shape;90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7266" y="1106696"/>
            <a:ext cx="7558748" cy="886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8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voir l’emploi du gérondif pour exprimer une cause.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18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Expliciter l’emploi du gérondif pour exprimer la cause.</a:t>
            </a:r>
            <a:endParaRPr sz="1600">
              <a:solidFill>
                <a:srgbClr val="A5A5A5"/>
              </a:solidFill>
            </a:endParaRPr>
          </a:p>
        </p:txBody>
      </p:sp>
      <p:sp>
        <p:nvSpPr>
          <p:cNvPr id="913" name="Google Shape;913;p18"/>
          <p:cNvSpPr txBox="1"/>
          <p:nvPr/>
        </p:nvSpPr>
        <p:spPr>
          <a:xfrm>
            <a:off x="1229193" y="2430879"/>
            <a:ext cx="8967060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lis le troisième exemple. Suivez bien.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Je repère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tombant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</a:t>
            </a: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Toujours le même sujet : il / il.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pose la question 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Pourquoi s’est-il blessé 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Réponse: </a:t>
            </a: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Parce qu’il est tombé.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              Donc ici, le gérondif exprime la cause. </a:t>
            </a:r>
            <a:endParaRPr b="1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4" name="Google Shape;91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90945" y="1087646"/>
            <a:ext cx="7406131" cy="92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9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voir l’emploi du gérondif pour exprimer une condition.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19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Expliciter l’emploi du gérondif pour exprimer la condition.</a:t>
            </a:r>
            <a:endParaRPr sz="1600">
              <a:solidFill>
                <a:srgbClr val="A5A5A5"/>
              </a:solidFill>
            </a:endParaRPr>
          </a:p>
        </p:txBody>
      </p:sp>
      <p:sp>
        <p:nvSpPr>
          <p:cNvPr id="921" name="Google Shape;921;p19"/>
          <p:cNvSpPr txBox="1"/>
          <p:nvPr/>
        </p:nvSpPr>
        <p:spPr>
          <a:xfrm>
            <a:off x="1229193" y="2131079"/>
            <a:ext cx="9042012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lis le quatrième exemple.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Je repère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réservant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vérifie le sujet :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Qui réserve ?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➜ tu.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Qui seras bien placé ?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➜ tu.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me pose la question :</a:t>
            </a:r>
            <a:b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fr-FR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     À quelle condition seras-tu bien placé ?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Réponse: </a:t>
            </a: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Si tu réserves à l’avance.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             Donc ici, le gérondif exprime la condition. </a:t>
            </a:r>
            <a:endParaRPr b="1"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2" name="Google Shape;92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6337" y="1085537"/>
            <a:ext cx="7379611" cy="803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2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1"/>
          <p:cNvSpPr txBox="1"/>
          <p:nvPr>
            <p:ph type="title"/>
          </p:nvPr>
        </p:nvSpPr>
        <p:spPr>
          <a:xfrm>
            <a:off x="861188" y="35910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essayez de comprendre l’usage du gérondif et associez les énoncés de la colonne A à ceux  de la colonne B.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21"/>
          <p:cNvSpPr txBox="1"/>
          <p:nvPr>
            <p:ph idx="2" type="body"/>
          </p:nvPr>
        </p:nvSpPr>
        <p:spPr>
          <a:xfrm>
            <a:off x="871188" y="73056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Pour chaque réponse, choisir un élève au hasard. Demander de justifier les réponses.</a:t>
            </a:r>
            <a:endParaRPr/>
          </a:p>
        </p:txBody>
      </p:sp>
      <p:pic>
        <p:nvPicPr>
          <p:cNvPr id="934" name="Google Shape;93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007" y="1199369"/>
            <a:ext cx="10753383" cy="4916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22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22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précisions supplémentaires si nécessaire.</a:t>
            </a:r>
            <a:endParaRPr/>
          </a:p>
        </p:txBody>
      </p:sp>
      <p:pic>
        <p:nvPicPr>
          <p:cNvPr id="942" name="Google Shape;9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007" y="1199369"/>
            <a:ext cx="10753383" cy="49166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4" name="Google Shape;944;p22"/>
          <p:cNvCxnSpPr/>
          <p:nvPr/>
        </p:nvCxnSpPr>
        <p:spPr>
          <a:xfrm rot="-5400000">
            <a:off x="4849318" y="3844977"/>
            <a:ext cx="899410" cy="88442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945" name="Google Shape;945;p22"/>
          <p:cNvCxnSpPr/>
          <p:nvPr/>
        </p:nvCxnSpPr>
        <p:spPr>
          <a:xfrm flipH="1" rot="10800000">
            <a:off x="4841823" y="4766872"/>
            <a:ext cx="899410" cy="809469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946" name="Google Shape;946;p22"/>
          <p:cNvCxnSpPr/>
          <p:nvPr/>
        </p:nvCxnSpPr>
        <p:spPr>
          <a:xfrm flipH="1" rot="10800000">
            <a:off x="4856813" y="2998033"/>
            <a:ext cx="884420" cy="824459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Associez les énoncés de la colonne A à ceux  de la colonne B.</a:t>
            </a:r>
            <a:endParaRPr/>
          </a:p>
        </p:txBody>
      </p:sp>
      <p:sp>
        <p:nvSpPr>
          <p:cNvPr id="957" name="Google Shape;957;p24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un binôme au hasard. Cibler celles et ceux qui hésitent. Demander de justifier les réponses.</a:t>
            </a:r>
            <a:endParaRPr/>
          </a:p>
        </p:txBody>
      </p:sp>
      <p:graphicFrame>
        <p:nvGraphicFramePr>
          <p:cNvPr id="958" name="Google Shape;958;p24"/>
          <p:cNvGraphicFramePr/>
          <p:nvPr/>
        </p:nvGraphicFramePr>
        <p:xfrm>
          <a:off x="1295400" y="124097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{B83BEF0F-878D-4A80-886C-B0A483822ADF}</a:tableStyleId>
              </a:tblPr>
              <a:tblGrid>
                <a:gridCol w="4689825"/>
                <a:gridCol w="4900475"/>
              </a:tblGrid>
              <a:tr h="432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</a:tr>
              <a:tr h="778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400" u="none" cap="none" strike="noStrike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A. </a:t>
                      </a:r>
                      <a:r>
                        <a:rPr lang="fr-FR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saluant le public à la fin du spectacle,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Play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b="1"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le metteur en scène a créé une atmosphère magique.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60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portant des costumes colorés,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r>
                        <a:rPr b="1"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les acteurs ont attiré l’attention des spectateurs.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09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jouant avec beaucoup d’émotion,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</a:t>
                      </a:r>
                      <a:r>
                        <a:rPr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les acteurs ont montré leur reconnaissance.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694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D.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allumant les projecteurs,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</a:t>
                      </a:r>
                      <a:r>
                        <a:rPr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l’acteur a fait pleurer plusieurs personnes dans la salle</a:t>
                      </a:r>
                      <a:r>
                        <a:rPr lang="fr-FR" sz="2400"/>
                        <a:t>.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959" name="Google Shape;959;p24"/>
          <p:cNvGraphicFramePr/>
          <p:nvPr/>
        </p:nvGraphicFramePr>
        <p:xfrm>
          <a:off x="2026556" y="53747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{B83BEF0F-878D-4A80-886C-B0A483822ADF}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lang="fr-FR" sz="1800"/>
                        <a:t>A. ……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B. ……</a:t>
                      </a:r>
                      <a:endParaRPr b="1"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C. …….</a:t>
                      </a:r>
                      <a:endParaRPr b="1"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D……..</a:t>
                      </a:r>
                      <a:endParaRPr b="1"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2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réponses.</a:t>
            </a:r>
            <a:endParaRPr/>
          </a:p>
        </p:txBody>
      </p:sp>
      <p:sp>
        <p:nvSpPr>
          <p:cNvPr id="965" name="Google Shape;965;p25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précisions ou des exemples supplémentaires si nécessaire.</a:t>
            </a:r>
            <a:endParaRPr/>
          </a:p>
        </p:txBody>
      </p:sp>
      <p:graphicFrame>
        <p:nvGraphicFramePr>
          <p:cNvPr id="966" name="Google Shape;966;p25"/>
          <p:cNvGraphicFramePr/>
          <p:nvPr/>
        </p:nvGraphicFramePr>
        <p:xfrm>
          <a:off x="1295400" y="124097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{B83BEF0F-878D-4A80-886C-B0A483822ADF}</a:tableStyleId>
              </a:tblPr>
              <a:tblGrid>
                <a:gridCol w="4689825"/>
                <a:gridCol w="4900475"/>
              </a:tblGrid>
              <a:tr h="432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b="1"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b="1"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solidFill>
                      <a:srgbClr val="D8F2CF"/>
                    </a:solidFill>
                  </a:tcPr>
                </a:tc>
              </a:tr>
              <a:tr h="778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A.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saluant le public à la fin du spectacle,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Play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b="1"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le metteur en scène a créé une atmosphère magique.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60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portant des costumes colorés,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r>
                        <a:rPr b="1"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les acteurs ont attiré l’attention des spectateurs.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09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jouant avec beaucoup d’émotion,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</a:t>
                      </a:r>
                      <a:r>
                        <a:rPr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les acteurs ont montré leur reconnaissance.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694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D.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allumant les projecteurs, 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Pts val="2400"/>
                        <a:buFont typeface="Noto Sans Symbols"/>
                        <a:buNone/>
                      </a:pPr>
                      <a:r>
                        <a:rPr b="1" lang="fr-FR" sz="2400">
                          <a:solidFill>
                            <a:srgbClr val="00B0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</a:t>
                      </a:r>
                      <a:r>
                        <a:rPr lang="fr-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fr-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l’acteur a fait pleurer plusieurs personnes dans la salle</a:t>
                      </a:r>
                      <a:r>
                        <a:rPr lang="fr-FR" sz="2400"/>
                        <a:t>.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967" name="Google Shape;967;p25"/>
          <p:cNvGraphicFramePr/>
          <p:nvPr/>
        </p:nvGraphicFramePr>
        <p:xfrm>
          <a:off x="2026556" y="53747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{B83BEF0F-878D-4A80-886C-B0A483822ADF}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lang="fr-FR" sz="1800"/>
                        <a:t>A. 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B. 2</a:t>
                      </a:r>
                      <a:endParaRPr b="1"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C. 4</a:t>
                      </a:r>
                      <a:endParaRPr b="1"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D. 1</a:t>
                      </a:r>
                      <a:endParaRPr b="1"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26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2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Reliez les deux propositions en utilisant le gérondif formé à partir du verbe souligné pour établir un lien logique entre les actions.</a:t>
            </a:r>
            <a:endParaRPr/>
          </a:p>
        </p:txBody>
      </p:sp>
      <p:sp>
        <p:nvSpPr>
          <p:cNvPr id="978" name="Google Shape;978;p27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un binôme au hasard. Cibler celles et ceux qui hésitent. Demander de justifier les réponses.</a:t>
            </a:r>
            <a:endParaRPr/>
          </a:p>
        </p:txBody>
      </p:sp>
      <p:sp>
        <p:nvSpPr>
          <p:cNvPr id="979" name="Google Shape;979;p27"/>
          <p:cNvSpPr txBox="1"/>
          <p:nvPr/>
        </p:nvSpPr>
        <p:spPr>
          <a:xfrm>
            <a:off x="434716" y="1629543"/>
            <a:ext cx="11422504" cy="433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 Les élèves comprennent mieux la pièce. Les élèves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écoutent</a:t>
            </a:r>
            <a:r>
              <a:rPr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attentivement le dialogue.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 Le metteur en scène améliore le spectacle. Il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ajoute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 effets de lumière.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3- J’ai beaucoup appris. J’ai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regardé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 documentaire jusqu’à la fin.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4- Le public a beaucoup ri. Le comédien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imite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les gestes des autres acteurs.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5- Les artistes ont réussi leur numéro. Ils ont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travaillé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sérieusement pendant des semaines.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-3048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28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explications supplémentaires si nécessaire.</a:t>
            </a:r>
            <a:endParaRPr/>
          </a:p>
        </p:txBody>
      </p:sp>
      <p:sp>
        <p:nvSpPr>
          <p:cNvPr id="986" name="Google Shape;986;p28"/>
          <p:cNvSpPr txBox="1"/>
          <p:nvPr/>
        </p:nvSpPr>
        <p:spPr>
          <a:xfrm>
            <a:off x="434716" y="1629543"/>
            <a:ext cx="11422504" cy="433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 Les élèves comprennent mieux la pièce. Les élèves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écoutent</a:t>
            </a:r>
            <a:r>
              <a:rPr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attentivement le dialogue.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 Le metteur en scène améliore le spectacle. Il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ajoute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 effets de lumière.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3- J’ai beaucoup appris. J’ai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regardé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 documentaire jusqu’à la fin.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4- Le public a beaucoup ri. Le comédien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imite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les gestes des autres acteurs.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5- Les artistes ont réussi leur numéro. Ils ont </a:t>
            </a:r>
            <a:r>
              <a:rPr b="1"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travaillé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sérieusement pendant des semaines.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…………………………………………………………………………………………………………</a:t>
            </a:r>
            <a:endParaRPr/>
          </a:p>
          <a:p>
            <a:pPr indent="-3048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28"/>
          <p:cNvSpPr txBox="1"/>
          <p:nvPr/>
        </p:nvSpPr>
        <p:spPr>
          <a:xfrm>
            <a:off x="384391" y="1962393"/>
            <a:ext cx="940418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Les élèves comprennent mieux la pièce en écoutant attentivement le dialogue.</a:t>
            </a:r>
            <a:endParaRPr b="1" i="1" sz="22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28"/>
          <p:cNvSpPr txBox="1"/>
          <p:nvPr/>
        </p:nvSpPr>
        <p:spPr>
          <a:xfrm>
            <a:off x="416871" y="2699403"/>
            <a:ext cx="940418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metteur en scène améliore le spectacle en ajoutant des effets de lumière.</a:t>
            </a:r>
            <a:endParaRPr b="1" i="1" sz="22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28"/>
          <p:cNvSpPr txBox="1"/>
          <p:nvPr/>
        </p:nvSpPr>
        <p:spPr>
          <a:xfrm>
            <a:off x="614238" y="3451410"/>
            <a:ext cx="940418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J’ai beaucoup appris en regardant ce documentaire jusqu’à la fin.</a:t>
            </a:r>
            <a:endParaRPr b="1" i="1" sz="22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28"/>
          <p:cNvSpPr txBox="1"/>
          <p:nvPr/>
        </p:nvSpPr>
        <p:spPr>
          <a:xfrm>
            <a:off x="631727" y="4173436"/>
            <a:ext cx="940418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public a beaucoup ri en imitant les gestes des autres acteurs.</a:t>
            </a:r>
            <a:endParaRPr b="1" i="1" sz="22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28"/>
          <p:cNvSpPr txBox="1"/>
          <p:nvPr/>
        </p:nvSpPr>
        <p:spPr>
          <a:xfrm>
            <a:off x="664206" y="4895456"/>
            <a:ext cx="11208003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Les artistes ont réussi leur numéro en travaillant sérieusement pendant des semaines.</a:t>
            </a:r>
            <a:endParaRPr b="1" i="1" sz="22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2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partie de la séance consacrée à la préparation de la tâche finale.</a:t>
            </a:r>
            <a:endParaRPr/>
          </a:p>
        </p:txBody>
      </p:sp>
      <p:sp>
        <p:nvSpPr>
          <p:cNvPr id="997" name="Google Shape;997;p29"/>
          <p:cNvSpPr txBox="1"/>
          <p:nvPr/>
        </p:nvSpPr>
        <p:spPr>
          <a:xfrm>
            <a:off x="4717524" y="1836866"/>
            <a:ext cx="6564084" cy="336611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Préparation de la tâche</a:t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 sz="4267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8" name="Google Shape;99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29"/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29"/>
          <p:cNvSpPr txBox="1"/>
          <p:nvPr/>
        </p:nvSpPr>
        <p:spPr>
          <a:xfrm>
            <a:off x="4717524" y="2504260"/>
            <a:ext cx="6672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Faire le compte-rendu d’un spectacle.</a:t>
            </a:r>
            <a:endParaRPr b="1" i="1"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3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2</a:t>
            </a:r>
            <a:r>
              <a:rPr baseline="30000"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partie de cette séance.</a:t>
            </a:r>
            <a:endParaRPr/>
          </a:p>
        </p:txBody>
      </p:sp>
      <p:pic>
        <p:nvPicPr>
          <p:cNvPr id="1006" name="Google Shape;100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423" y="2501112"/>
            <a:ext cx="1006687" cy="100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30"/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85725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Préparation de la tâche :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Introduire un jugement, une appréciation dans un texte.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30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Rappeler aux élèves que le travail de production du compte rendu aura lieu dans la séance suivante.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3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32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introduire une appréciation et un jugement dans un texte. Suivez bien.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32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Lire le texte à haute voix. Verbaliser la démarche.</a:t>
            </a:r>
            <a:endParaRPr/>
          </a:p>
        </p:txBody>
      </p:sp>
      <p:sp>
        <p:nvSpPr>
          <p:cNvPr id="1020" name="Google Shape;1020;p32"/>
          <p:cNvSpPr txBox="1"/>
          <p:nvPr/>
        </p:nvSpPr>
        <p:spPr>
          <a:xfrm>
            <a:off x="854439" y="1429924"/>
            <a:ext cx="1064301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Noto Sans Symbols"/>
              <a:buChar char="✔"/>
            </a:pPr>
            <a:r>
              <a:rPr b="1" lang="fr-FR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Je lis ce petit texte: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Je suis allé au spectacle. C’était bien. J’ai aimé. Il y avait des acteurs. </a:t>
            </a:r>
            <a:endParaRPr/>
          </a:p>
        </p:txBody>
      </p:sp>
      <p:sp>
        <p:nvSpPr>
          <p:cNvPr id="1021" name="Google Shape;1021;p32"/>
          <p:cNvSpPr txBox="1"/>
          <p:nvPr/>
        </p:nvSpPr>
        <p:spPr>
          <a:xfrm>
            <a:off x="824459" y="2888920"/>
            <a:ext cx="10638352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Noto Sans Symbols"/>
              <a:buChar char="✔"/>
            </a:pPr>
            <a:r>
              <a:rPr b="1" lang="fr-FR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Je me pose les questions suivantes: </a:t>
            </a:r>
            <a:endParaRPr/>
          </a:p>
          <a:p>
            <a:pPr indent="-152400" lvl="0" marL="7191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Est-ce que j’ai précisé le lieu ? </a:t>
            </a:r>
            <a:endParaRPr/>
          </a:p>
          <a:p>
            <a:pPr indent="-152400" lvl="0" marL="7191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Est-ce que j’ai parlé du thème ? </a:t>
            </a:r>
            <a:endParaRPr/>
          </a:p>
          <a:p>
            <a:pPr indent="-152400" lvl="0" marL="7191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Est-ce que j’ai décrit un moment important ? </a:t>
            </a:r>
            <a:endParaRPr/>
          </a:p>
          <a:p>
            <a:pPr indent="-152400" lvl="0" marL="7191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Est-ce que j’ai parlé de l’ambiance ? </a:t>
            </a:r>
            <a:endParaRPr/>
          </a:p>
          <a:p>
            <a:pPr indent="-152400" lvl="0" marL="7191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Est-ce que j’ai vraiment développé mon avis ?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Non, ce texte est trop court et trop pauvre.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Noto Sans Symbols"/>
              <a:buChar char="✔"/>
            </a:pPr>
            <a:r>
              <a:rPr b="1" lang="fr-FR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Je ne dois pas écrire des phrases vagues comme « c’était bien ».</a:t>
            </a:r>
            <a:endParaRPr b="1" sz="24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2" name="Google Shape;102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2375" y="3341323"/>
            <a:ext cx="2476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2295" y="3701083"/>
            <a:ext cx="2476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41209" y="4060850"/>
            <a:ext cx="2476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6908" y="4450595"/>
            <a:ext cx="2476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1169" y="4795369"/>
            <a:ext cx="247650" cy="2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33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introduire une appréciation et un jugement dans un texte. Suivez bien.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33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Lire le texte à haute voix. Verbaliser la démarche.</a:t>
            </a:r>
            <a:endParaRPr/>
          </a:p>
        </p:txBody>
      </p:sp>
      <p:sp>
        <p:nvSpPr>
          <p:cNvPr id="1033" name="Google Shape;1033;p33"/>
          <p:cNvSpPr txBox="1"/>
          <p:nvPr/>
        </p:nvSpPr>
        <p:spPr>
          <a:xfrm>
            <a:off x="569629" y="1021046"/>
            <a:ext cx="10781293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Maintenant, j’améliore pas à pas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Étape 1 :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 lieu de: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  <a:r>
              <a:rPr b="1" lang="fr-FR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« Je suis allé au spectacle. »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J’ajoute : le moment, le lieu, avec qui et le thème du spectacle.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Cette semaine, j’ai assisté avec ma classe au festival « Jeunes en scène » au théâtre municipal. Le spectacle parlait de l’importance de l’amitié entre les jeunes.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34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introduire une appréciation et un jugement dans un texte. Suivez bien.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34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Montrer que le texte n’est plus pauvre. Il devient riche et intéressant.</a:t>
            </a:r>
            <a:endParaRPr/>
          </a:p>
        </p:txBody>
      </p:sp>
      <p:sp>
        <p:nvSpPr>
          <p:cNvPr id="1040" name="Google Shape;1040;p34"/>
          <p:cNvSpPr txBox="1"/>
          <p:nvPr/>
        </p:nvSpPr>
        <p:spPr>
          <a:xfrm>
            <a:off x="644577" y="1725576"/>
            <a:ext cx="10916205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Étape 2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J’ajoute une appréciation et un jugement: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Toutes les scènes étaient émouvante. Le public applaudissait avec enthousiasme. Personnellement, j’ai beaucoup apprécié ce spectacle parce qu’il était bien organisé et très touchant.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35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allons apprendre à introduire une appréciation et un jugement dans un texte. Suivez bien.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35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Montrer que le texte n’est plus pauvre. Il devient riche et intéressant.</a:t>
            </a:r>
            <a:endParaRPr/>
          </a:p>
        </p:txBody>
      </p:sp>
      <p:sp>
        <p:nvSpPr>
          <p:cNvPr id="1047" name="Google Shape;1047;p35"/>
          <p:cNvSpPr txBox="1"/>
          <p:nvPr/>
        </p:nvSpPr>
        <p:spPr>
          <a:xfrm>
            <a:off x="644577" y="1725576"/>
            <a:ext cx="10916205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Maintenant, mon texte est riche et intéressant: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Cette semaine, j’ai assisté avec ma classe au festival « Jeunes en scène » au théâtre municipal. Le spectacle parlait de l’importance de l’amitié entre les jeunes.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Toutes les scènes étaient émouvante. Le public applaudissait avec enthousiasme. Personnellement, j’ai beaucoup apprécié ce spectacle parce qu’il était bien organisé et très touchant.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3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37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répondez à ces questions pour bien comprendre la tâche 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37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Pour chaque rubrique, choisir un élève au hasard. Demander de justifier les réponses.</a:t>
            </a:r>
            <a:endParaRPr/>
          </a:p>
        </p:txBody>
      </p:sp>
      <p:pic>
        <p:nvPicPr>
          <p:cNvPr id="1059" name="Google Shape;10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37"/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37"/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2" name="Google Shape;106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291" y="1420942"/>
            <a:ext cx="11536434" cy="4125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38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dans les détails la tâche attendue : rédiger une lettre à un ami pour raconter un récit de voyage.</a:t>
            </a:r>
            <a:endParaRPr/>
          </a:p>
        </p:txBody>
      </p:sp>
      <p:sp>
        <p:nvSpPr>
          <p:cNvPr id="1068" name="Google Shape;1068;p38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explications supplémentaires si nécessaire.</a:t>
            </a:r>
            <a:endParaRPr/>
          </a:p>
        </p:txBody>
      </p:sp>
      <p:pic>
        <p:nvPicPr>
          <p:cNvPr id="1069" name="Google Shape;106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38"/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38"/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2" name="Google Shape;107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291" y="1420942"/>
            <a:ext cx="11536434" cy="4125417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38"/>
          <p:cNvSpPr txBox="1"/>
          <p:nvPr/>
        </p:nvSpPr>
        <p:spPr>
          <a:xfrm>
            <a:off x="3085654" y="2727530"/>
            <a:ext cx="73914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élève (moi), qui a assisté au spectacle avec sa classe.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38"/>
          <p:cNvSpPr txBox="1"/>
          <p:nvPr/>
        </p:nvSpPr>
        <p:spPr>
          <a:xfrm>
            <a:off x="3088153" y="3284660"/>
            <a:ext cx="872409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Aux lecteurs du club journal du collège (les élèves).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38"/>
          <p:cNvSpPr txBox="1"/>
          <p:nvPr/>
        </p:nvSpPr>
        <p:spPr>
          <a:xfrm>
            <a:off x="3150613" y="3856780"/>
            <a:ext cx="872409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spectacle présenté au festival « Jeunes en Scène ».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38"/>
          <p:cNvSpPr txBox="1"/>
          <p:nvPr/>
        </p:nvSpPr>
        <p:spPr>
          <a:xfrm>
            <a:off x="3183093" y="4428900"/>
            <a:ext cx="872409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raconter ce que j’ai vu et partager mes impressions.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38"/>
          <p:cNvSpPr txBox="1"/>
          <p:nvPr/>
        </p:nvSpPr>
        <p:spPr>
          <a:xfrm>
            <a:off x="3185593" y="4941060"/>
            <a:ext cx="872409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article / un compte rendu de 8 à 10 lignes.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3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4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Suivez les étapes suivantes pour structurer votre texte.</a:t>
            </a:r>
            <a:endParaRPr/>
          </a:p>
        </p:txBody>
      </p:sp>
      <p:sp>
        <p:nvSpPr>
          <p:cNvPr id="1088" name="Google Shape;1088;p40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du travail en binôme : d’abord, travaillez seul, puis comparez avec votre binôme.</a:t>
            </a:r>
            <a:endParaRPr/>
          </a:p>
        </p:txBody>
      </p:sp>
      <p:pic>
        <p:nvPicPr>
          <p:cNvPr descr="C:\Users\LENOVO\Desktop\Capture.PNG" id="1089" name="Google Shape;108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447" y="1093346"/>
            <a:ext cx="5690330" cy="535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41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la structure de votre texte.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41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quelques binômes présenter le travail devant la classe. Demander de justifier les réponses.</a:t>
            </a:r>
            <a:endParaRPr sz="1600"/>
          </a:p>
        </p:txBody>
      </p:sp>
      <p:pic>
        <p:nvPicPr>
          <p:cNvPr descr="C:\Users\LENOVO\Desktop\Capture.PNG" id="1096" name="Google Shape;109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447" y="1093346"/>
            <a:ext cx="5690330" cy="53524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97" name="Google Shape;1097;p41"/>
          <p:cNvGraphicFramePr/>
          <p:nvPr/>
        </p:nvGraphicFramePr>
        <p:xfrm>
          <a:off x="6175948" y="13042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{A3C3BDF4-3255-4E20-A800-F1A108B720C6}</a:tableStyleId>
              </a:tblPr>
              <a:tblGrid>
                <a:gridCol w="1364100"/>
                <a:gridCol w="1244175"/>
                <a:gridCol w="2979700"/>
              </a:tblGrid>
              <a:tr h="414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Partie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Rôle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Éléments à mentionner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455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Introduction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Présenter le spectacle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Type de spectacle (pièce, concert, cirque…)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Titre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Lieu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Date / moment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Avec qui ? 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940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Développement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Raconter ce qu’on a vu et ressenti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Moments marquants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Qui a joué ?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Leur performance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Décor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Lumières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Musique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Ce que j’ai ressenti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Ce qui m’a impressionné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9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Conclusion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Donner son avis final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Ai-je aimé ? Pourquoi ?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Points positifs / négatifs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Est-ce que je recommande ? </a:t>
                      </a:r>
                      <a:b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fr-FR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Sentiment en quittant la salle</a:t>
                      </a:r>
                      <a:endParaRPr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42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43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rappeler ce que nous avons appris aujourd’hui ? </a:t>
            </a:r>
            <a:endParaRPr/>
          </a:p>
        </p:txBody>
      </p:sp>
      <p:sp>
        <p:nvSpPr>
          <p:cNvPr id="1108" name="Google Shape;1108;p43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109" name="Google Shape;1109;p43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:</a:t>
            </a:r>
            <a:endParaRPr/>
          </a:p>
        </p:txBody>
      </p:sp>
      <p:sp>
        <p:nvSpPr>
          <p:cNvPr id="1110" name="Google Shape;1110;p43"/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43"/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43"/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Nous avons également appris :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44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ce que nous avons appris aujourd’hui.</a:t>
            </a:r>
            <a:endParaRPr/>
          </a:p>
        </p:txBody>
      </p:sp>
      <p:sp>
        <p:nvSpPr>
          <p:cNvPr id="1118" name="Google Shape;1118;p44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1119" name="Google Shape;1119;p44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appris à :</a:t>
            </a:r>
            <a:endParaRPr/>
          </a:p>
        </p:txBody>
      </p:sp>
      <p:sp>
        <p:nvSpPr>
          <p:cNvPr id="1120" name="Google Shape;1120;p44"/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Utiliser de manière correcte le gérondif pour exprimer différentes circonstances.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élèves ont découvert le thème 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observant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costumes et le décor.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public a exprimé sa joie 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applaudissant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acteurs.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J’ai appris beaucoup de choses 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regardant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 spectacle.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p44"/>
          <p:cNvSpPr/>
          <p:nvPr/>
        </p:nvSpPr>
        <p:spPr>
          <a:xfrm>
            <a:off x="909092" y="4019285"/>
            <a:ext cx="9813337" cy="10156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Introduire une appréciation et un jugement dans un texte: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J’ai assisté à un spectacle. Personnellement, j’ai beaucoup apprécié la prestation des acteurs. J’ai beaucoup aimé ce spectacle, il  est bien organisé.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44"/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Nous avons également appris à :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45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1128" name="Google Shape;1128;p45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129" name="Google Shape;112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45"/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Faites à la maison l’activité 2</a:t>
            </a:r>
            <a:r>
              <a:rPr b="1" i="0" lang="fr-FR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livret de l’élève, p. 34. </a:t>
            </a:r>
            <a:endParaRPr b="1" i="0" sz="2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