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35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258" r:id="rId13"/>
    <p:sldId id="313" r:id="rId14"/>
    <p:sldId id="296" r:id="rId15"/>
    <p:sldId id="265" r:id="rId16"/>
    <p:sldId id="269" r:id="rId17"/>
    <p:sldId id="263" r:id="rId18"/>
    <p:sldId id="294" r:id="rId19"/>
    <p:sldId id="319" r:id="rId20"/>
    <p:sldId id="267" r:id="rId21"/>
    <p:sldId id="268" r:id="rId22"/>
    <p:sldId id="320" r:id="rId23"/>
    <p:sldId id="330" r:id="rId24"/>
    <p:sldId id="324" r:id="rId25"/>
    <p:sldId id="325" r:id="rId26"/>
    <p:sldId id="322" r:id="rId27"/>
    <p:sldId id="328" r:id="rId28"/>
    <p:sldId id="326" r:id="rId29"/>
    <p:sldId id="327" r:id="rId30"/>
    <p:sldId id="317" r:id="rId31"/>
    <p:sldId id="256" r:id="rId32"/>
    <p:sldId id="262" r:id="rId33"/>
    <p:sldId id="284" r:id="rId3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258"/>
            <p14:sldId id="313"/>
            <p14:sldId id="296"/>
            <p14:sldId id="265"/>
            <p14:sldId id="269"/>
            <p14:sldId id="263"/>
            <p14:sldId id="294"/>
            <p14:sldId id="319"/>
            <p14:sldId id="267"/>
            <p14:sldId id="268"/>
            <p14:sldId id="320"/>
            <p14:sldId id="330"/>
            <p14:sldId id="324"/>
            <p14:sldId id="325"/>
            <p14:sldId id="322"/>
            <p14:sldId id="328"/>
            <p14:sldId id="326"/>
            <p14:sldId id="327"/>
            <p14:sldId id="317"/>
            <p14:sldId id="256"/>
            <p14:sldId id="262"/>
            <p14:sldId id="284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8F5E8"/>
    <a:srgbClr val="156082"/>
    <a:srgbClr val="ECB963"/>
    <a:srgbClr val="DCEAF7"/>
    <a:srgbClr val="DCE6F2"/>
    <a:srgbClr val="E3EEF2"/>
    <a:srgbClr val="E0EFE9"/>
    <a:srgbClr val="BFE0D2"/>
    <a:srgbClr val="94CFB7"/>
    <a:srgbClr val="1D6FA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162" autoAdjust="0"/>
    <p:restoredTop sz="94660"/>
  </p:normalViewPr>
  <p:slideViewPr>
    <p:cSldViewPr snapToGrid="0">
      <p:cViewPr varScale="1">
        <p:scale>
          <a:sx n="64" d="100"/>
          <a:sy n="64" d="100"/>
        </p:scale>
        <p:origin x="-97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5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.sv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2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5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.sv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=""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=""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=""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=""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=""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=""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=""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=""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=""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=""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=""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=""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=""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=""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=""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=""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=""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=""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=""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=""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=""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=""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=""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=""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=""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=""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=""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=""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=""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=""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=""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=""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=""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=""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=""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=""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=""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=""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=""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=""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=""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=""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=""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=""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=""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=""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=""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=""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=""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=""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=""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=""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=""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=""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=""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=""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=""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=""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=""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=""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=""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=""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=""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=""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=""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 cstate="print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=""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=""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=""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=""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=""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=""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=""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=""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=""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=""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=""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=""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=""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=""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=""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=""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=""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=""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=""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=""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=""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=""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=""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=""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=""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=""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=""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=""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=""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 cstate="print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=""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=""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=""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=""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=""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=""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=""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=""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=""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=""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=""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=""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=""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=""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=""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=""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=""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=""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=""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=""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=""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=""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=""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=""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=""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=""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=""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=""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=""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=""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=""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=""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=""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=""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=""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=""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=""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=""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=""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=""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=""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=""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=""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=""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=""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=""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=""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=""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=""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=""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=""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=""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=""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=""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=""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=""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=""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=""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444230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=""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=""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=""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=""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=""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=""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=""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=""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=""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=""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=""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=""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=""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=""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=""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=""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=""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=""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=""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=""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=""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=""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=""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=""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=""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=""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=""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=""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=""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=""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=""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=""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=""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=""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=""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=""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=""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=""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=""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=""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=""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=""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=""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=""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=""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=""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=""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=""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=""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=""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 cstate="print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=""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=""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=""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=""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=""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=""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=""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=""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=""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=""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=""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=""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=""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=""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=""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=""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=""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=""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=""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=""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=""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=""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=""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=""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=""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=""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=""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=""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=""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=""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=""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=""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=""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=""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=""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=""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=""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=""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=""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=""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=""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>
          <p:sp>
            <p:nvSpPr>
              <p:cNvPr id="38" name="Text Placeholder 30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=""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=""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=""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=""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=""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=""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=""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=""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=""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=""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=""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=""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=""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=""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=""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=""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=""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=""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=""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=""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=""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=""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=""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=""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=""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=""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=""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=""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=""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=""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=""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=""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=""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=""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=""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=""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=""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=""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 cstate="print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=""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=""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=""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=""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=""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=""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=""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=""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=""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=""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=""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=""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=""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=""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=""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=""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=""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=""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=""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=""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=""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=""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=""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=""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=""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=""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=""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=""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=""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=""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=""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=""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=""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=""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=""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=""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=""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=""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=""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=""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2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pPr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6.jpeg"/><Relationship Id="rId7" Type="http://schemas.openxmlformats.org/officeDocument/2006/relationships/image" Target="../media/image5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smtClean="0"/>
              <a:t>Spectacles à vivre !</a:t>
            </a:r>
            <a:endParaRPr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Consolidation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40049" y="3783094"/>
            <a:ext cx="627494" cy="392400"/>
          </a:xfrm>
        </p:spPr>
        <p:txBody>
          <a:bodyPr/>
          <a:lstStyle/>
          <a:p>
            <a:r>
              <a:rPr lang="fr-FR" dirty="0"/>
              <a:t> 10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8F1C9BA6-2BA6-0FE7-471A-F33E4DDC0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54" y="4437262"/>
            <a:ext cx="2365479" cy="189822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="" xmlns:a16="http://schemas.microsoft.com/office/drawing/2014/main" id="{9DD45D08-D48D-FCBD-553D-10381AC49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066" y="4437262"/>
            <a:ext cx="2365479" cy="18924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="" xmlns:a16="http://schemas.microsoft.com/office/drawing/2014/main" id="{46E3D587-9135-CFCB-EBA9-0BF50BA69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78" y="4437261"/>
            <a:ext cx="2268132" cy="18924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217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1502359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5467310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=""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=""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=""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=""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=""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96198571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  <p:sp>
        <p:nvSpPr>
          <p:cNvPr id="15" name="Google Shape;286;p29">
            <a:extLst>
              <a:ext uri="{FF2B5EF4-FFF2-40B4-BE49-F238E27FC236}">
                <a16:creationId xmlns=""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91891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du spectacle.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une appréciation, un jugement de valeur et sa justification.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287;p29">
            <a:extLst>
              <a:ext uri="{FF2B5EF4-FFF2-40B4-BE49-F238E27FC236}">
                <a16:creationId xmlns=""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56957" y="186157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=""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86595" y="2829041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Exprimer des appréciations à propos d’un spectacle et le recommander.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Echanger autour d’une expérience de spectacle et exprimer ses appréciations.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287;p29">
            <a:extLst>
              <a:ext uri="{FF2B5EF4-FFF2-40B4-BE49-F238E27FC236}">
                <a16:creationId xmlns=""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3" y="2828851"/>
            <a:ext cx="17987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9" name="Google Shape;286;p29">
            <a:extLst>
              <a:ext uri="{FF2B5EF4-FFF2-40B4-BE49-F238E27FC236}">
                <a16:creationId xmlns=""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86595" y="3798328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Anticiper sur le mot ou le groupe de mots suivants pour lire de manière fluide.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7;p29">
            <a:extLst>
              <a:ext uri="{FF2B5EF4-FFF2-40B4-BE49-F238E27FC236}">
                <a16:creationId xmlns=""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3" y="374098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=""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86595" y="475543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 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87;p29">
            <a:extLst>
              <a:ext uri="{FF2B5EF4-FFF2-40B4-BE49-F238E27FC236}">
                <a16:creationId xmlns=""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3" y="469809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</p:spTree>
    <p:extLst>
      <p:ext uri="{BB962C8B-B14F-4D97-AF65-F5344CB8AC3E}">
        <p14:creationId xmlns="" xmlns:p14="http://schemas.microsoft.com/office/powerpoint/2010/main" val="40905438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15" name="Google Shape;286;p29">
            <a:extLst>
              <a:ext uri="{FF2B5EF4-FFF2-40B4-BE49-F238E27FC236}">
                <a16:creationId xmlns="" xmlns:a16="http://schemas.microsoft.com/office/drawing/2014/main" id="{EA4475E0-F528-6AD2-4193-CE9E0292C6F0}"/>
              </a:ext>
            </a:extLst>
          </p:cNvPr>
          <p:cNvSpPr/>
          <p:nvPr/>
        </p:nvSpPr>
        <p:spPr>
          <a:xfrm>
            <a:off x="2675710" y="2758190"/>
            <a:ext cx="9062397" cy="113925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Anticiper sur le mot ou le groupe de mots suivants pour lire de manière fluide.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287;p29">
            <a:extLst>
              <a:ext uri="{FF2B5EF4-FFF2-40B4-BE49-F238E27FC236}">
                <a16:creationId xmlns="" xmlns:a16="http://schemas.microsoft.com/office/drawing/2014/main" id="{699529DE-3EE6-0162-05B4-7B3894420301}"/>
              </a:ext>
            </a:extLst>
          </p:cNvPr>
          <p:cNvSpPr/>
          <p:nvPr/>
        </p:nvSpPr>
        <p:spPr>
          <a:xfrm>
            <a:off x="556957" y="2743678"/>
            <a:ext cx="1798795" cy="110879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="" xmlns:a16="http://schemas.microsoft.com/office/drawing/2014/main" id="{07AF85E2-4CEE-A093-28AD-59A759775016}"/>
              </a:ext>
            </a:extLst>
          </p:cNvPr>
          <p:cNvSpPr/>
          <p:nvPr/>
        </p:nvSpPr>
        <p:spPr>
          <a:xfrm>
            <a:off x="2686595" y="4124707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de manière correcte le gérondif pour exprimer différentes circonstances.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287;p29">
            <a:extLst>
              <a:ext uri="{FF2B5EF4-FFF2-40B4-BE49-F238E27FC236}">
                <a16:creationId xmlns="" xmlns:a16="http://schemas.microsoft.com/office/drawing/2014/main" id="{37F7C25D-FC4F-08E7-F711-D110677E33E1}"/>
              </a:ext>
            </a:extLst>
          </p:cNvPr>
          <p:cNvSpPr/>
          <p:nvPr/>
        </p:nvSpPr>
        <p:spPr>
          <a:xfrm>
            <a:off x="567843" y="4069067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9" name="Google Shape;286;p29">
            <a:extLst>
              <a:ext uri="{FF2B5EF4-FFF2-40B4-BE49-F238E27FC236}">
                <a16:creationId xmlns="" xmlns:a16="http://schemas.microsoft.com/office/drawing/2014/main" id="{E5002ECB-E3D0-948D-3098-04777882707D}"/>
              </a:ext>
            </a:extLst>
          </p:cNvPr>
          <p:cNvSpPr/>
          <p:nvPr/>
        </p:nvSpPr>
        <p:spPr>
          <a:xfrm>
            <a:off x="2686595" y="5038855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Introduire un jugement, une appréciation dans un texte.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7;p29">
            <a:extLst>
              <a:ext uri="{FF2B5EF4-FFF2-40B4-BE49-F238E27FC236}">
                <a16:creationId xmlns="" xmlns:a16="http://schemas.microsoft.com/office/drawing/2014/main" id="{6D144360-83C4-DF01-9BC2-818CA77AC458}"/>
              </a:ext>
            </a:extLst>
          </p:cNvPr>
          <p:cNvSpPr/>
          <p:nvPr/>
        </p:nvSpPr>
        <p:spPr>
          <a:xfrm>
            <a:off x="567843" y="4983215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="" xmlns:a16="http://schemas.microsoft.com/office/drawing/2014/main" id="{253E899D-4C8C-BAC2-5FF5-BF27FDC0ED1A}"/>
              </a:ext>
            </a:extLst>
          </p:cNvPr>
          <p:cNvSpPr/>
          <p:nvPr/>
        </p:nvSpPr>
        <p:spPr>
          <a:xfrm>
            <a:off x="2686595" y="181153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du spectacle.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Emettre des hypothèses sur le sens du texte à partir d’indices</a:t>
            </a:r>
          </a:p>
        </p:txBody>
      </p:sp>
      <p:sp>
        <p:nvSpPr>
          <p:cNvPr id="22" name="Google Shape;287;p29">
            <a:extLst>
              <a:ext uri="{FF2B5EF4-FFF2-40B4-BE49-F238E27FC236}">
                <a16:creationId xmlns="" xmlns:a16="http://schemas.microsoft.com/office/drawing/2014/main" id="{E85731DD-F273-5FCE-B664-582D1E17479D}"/>
              </a:ext>
            </a:extLst>
          </p:cNvPr>
          <p:cNvSpPr/>
          <p:nvPr/>
        </p:nvSpPr>
        <p:spPr>
          <a:xfrm>
            <a:off x="567843" y="1754191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</p:spTree>
    <p:extLst>
      <p:ext uri="{BB962C8B-B14F-4D97-AF65-F5344CB8AC3E}">
        <p14:creationId xmlns="" xmlns:p14="http://schemas.microsoft.com/office/powerpoint/2010/main" val="14949051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=""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79441" y="2657402"/>
            <a:ext cx="11547066" cy="993963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xmlns="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 : Consolider les acquis de l’unité didactique : vocabulaire, </a:t>
            </a:r>
            <a:r>
              <a:rPr lang="fr-FR" sz="2000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structures, actes </a:t>
            </a: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parole, fluence, stratégies de lecture, ... 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xmlns="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xmlns="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 : Consolider les acquis de l’unité didactique : vocabulaire, structures, actes de parole, fluence, stratégies de lecture, ...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xmlns="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</a:t>
            </a:r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419478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Repérer les indices énonciatifs et les traces de subjectivité.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prstClr val="black"/>
                </a:solidFill>
              </a:rPr>
              <a:t>Lire correctement des phrases en respectant les groupes de mots.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Automatiser la lecture</a:t>
            </a:r>
          </a:p>
          <a:p>
            <a:r>
              <a:rPr lang="fr-FR" dirty="0" smtClean="0"/>
              <a:t>Groupes de mots, groupe de sens.</a:t>
            </a:r>
          </a:p>
          <a:p>
            <a:r>
              <a:rPr lang="fr-FR" dirty="0" smtClean="0"/>
              <a:t>Appréciations, jugements,…</a:t>
            </a:r>
          </a:p>
          <a:p>
            <a:r>
              <a:rPr lang="fr-FR" dirty="0" smtClean="0"/>
              <a:t>Indices d’énonciation</a:t>
            </a:r>
            <a:endParaRPr lang="fr-FR" dirty="0"/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 smtClean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 smtClean="0"/>
              <a:t>Tableaux structurants : appréciations, jugements….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Lecture répétée pour automatiser la reconnaissance des groupes de mots.</a:t>
            </a:r>
          </a:p>
          <a:p>
            <a:pPr lvl="0"/>
            <a:r>
              <a:rPr lang="fr-FR" b="1" dirty="0" smtClean="0"/>
              <a:t>Les outils : </a:t>
            </a:r>
            <a:r>
              <a:rPr lang="fr-FR" dirty="0" smtClean="0"/>
              <a:t>Questionnement guidé, feedback immédiat, justification systématique des réponses.</a:t>
            </a:r>
            <a:endParaRPr lang="fr-FR" dirty="0"/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 smtClean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 smtClean="0"/>
              <a:t>Lister des mots sans les regrouper et sans établir le lien entre ces mots et l’idée principale.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Lire mot par mot, ne pas s’entraîner fréquemment.. </a:t>
            </a:r>
            <a:endParaRPr lang="fr-FR" dirty="0"/>
          </a:p>
        </p:txBody>
      </p:sp>
      <p:sp>
        <p:nvSpPr>
          <p:cNvPr id="6" name="Google Shape;289;p29">
            <a:extLst>
              <a:ext uri="{FF2B5EF4-FFF2-40B4-BE49-F238E27FC236}">
                <a16:creationId xmlns:a16="http://schemas.microsoft.com/office/drawing/2014/main" xmlns="" id="{C3856963-9BED-6197-202B-2DC7FCE27198}"/>
              </a:ext>
            </a:extLst>
          </p:cNvPr>
          <p:cNvSpPr/>
          <p:nvPr/>
        </p:nvSpPr>
        <p:spPr>
          <a:xfrm>
            <a:off x="374754" y="1109272"/>
            <a:ext cx="1663908" cy="110927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i="0" u="none" strike="noStrike" kern="0" cap="none" spc="0" baseline="0" dirty="0" smtClean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Tâches </a:t>
            </a:r>
            <a:r>
              <a:rPr lang="fr-FR" sz="2000" b="1" i="0" u="none" strike="noStrike" kern="0" cap="none" spc="0" baseline="0" dirty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</a:t>
            </a:r>
            <a:r>
              <a:rPr lang="fr-FR" sz="2000" b="1" i="0" u="none" strike="noStrike" kern="0" cap="none" spc="0" baseline="0" dirty="0" smtClean="0">
                <a:solidFill>
                  <a:srgbClr val="00000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0" i="0" u="none" strike="noStrike" kern="0" cap="none" spc="0" baseline="0" dirty="0">
              <a:solidFill>
                <a:srgbClr val="000000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435147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=""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=""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=""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=""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=""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=""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=""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=""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46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Outils de langue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="" xmlns:a16="http://schemas.microsoft.com/office/drawing/2014/main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Production de l’écrit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="" xmlns:a16="http://schemas.microsoft.com/office/drawing/2014/main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8" name="Text Placeholder 2">
            <a:extLst>
              <a:ext uri="{FF2B5EF4-FFF2-40B4-BE49-F238E27FC236}">
                <a16:creationId xmlns="" xmlns:a16="http://schemas.microsoft.com/office/drawing/2014/main" id="{A804C173-6E15-3CCD-A4E6-EAA9DC4BC1B3}"/>
              </a:ext>
            </a:extLst>
          </p:cNvPr>
          <p:cNvSpPr txBox="1">
            <a:spLocks/>
          </p:cNvSpPr>
          <p:nvPr/>
        </p:nvSpPr>
        <p:spPr>
          <a:xfrm>
            <a:off x="7879221" y="3621628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25 min</a:t>
            </a:r>
          </a:p>
        </p:txBody>
      </p:sp>
    </p:spTree>
    <p:extLst>
      <p:ext uri="{BB962C8B-B14F-4D97-AF65-F5344CB8AC3E}">
        <p14:creationId xmlns="" xmlns:p14="http://schemas.microsoft.com/office/powerpoint/2010/main" val="84991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=""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76398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 5 min</a:t>
            </a:r>
          </a:p>
        </p:txBody>
      </p:sp>
    </p:spTree>
    <p:extLst>
      <p:ext uri="{BB962C8B-B14F-4D97-AF65-F5344CB8AC3E}">
        <p14:creationId xmlns="" xmlns:p14="http://schemas.microsoft.com/office/powerpoint/2010/main" val="102136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Pour commencer, je vais choisir quelques élèves. Ils vont lire à haute voix ce texte.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5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4 ou 5 élèves pour lire à haute voix la suite du texte « </a:t>
            </a:r>
            <a:r>
              <a:rPr lang="fr-FR" sz="1500" i="1" dirty="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Marrakech du Rire</a:t>
            </a:r>
            <a:r>
              <a:rPr lang="fr-FR" sz="15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». </a:t>
            </a:r>
          </a:p>
        </p:txBody>
      </p:sp>
      <p:pic>
        <p:nvPicPr>
          <p:cNvPr id="5" name="Picture 52">
            <a:extLst>
              <a:ext uri="{FF2B5EF4-FFF2-40B4-BE49-F238E27FC236}">
                <a16:creationId xmlns=""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7371" y="1026983"/>
            <a:ext cx="9960417" cy="892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9800" y="1991584"/>
            <a:ext cx="9994280" cy="4244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81279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passons maintenant au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er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moment de la séance de de consolidation : Outils de langue et Vocabulaire.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9476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i="1" dirty="0">
                <a:solidFill>
                  <a:srgbClr val="44546A"/>
                </a:solidFill>
                <a:latin typeface="Calibri"/>
              </a:rPr>
              <a:t>Outils de langue</a:t>
            </a:r>
          </a:p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&amp; Vocabulaire</a:t>
            </a:r>
            <a:endParaRPr lang="fr-FR" sz="32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0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=""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=""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788712" y="3848776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717524" y="2530152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 Marrakech du Rire</a:t>
            </a:r>
            <a:endParaRPr lang="fr-FR" sz="24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504854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8651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cette séance de consolidation.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741716" y="2847983"/>
            <a:ext cx="92976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algn="just" defTabSz="685783">
              <a:buFont typeface="Wingdings" panose="05000000000000000000" pitchFamily="2" charset="2"/>
              <a:buChar char="§"/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Réviser et consolider le lexique </a:t>
            </a:r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du spectacle.</a:t>
            </a: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 defTabSz="685783">
              <a:buFont typeface="Wingdings" panose="05000000000000000000" pitchFamily="2" charset="2"/>
              <a:buChar char="§"/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Réviser et consolider l’emploi </a:t>
            </a:r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du gérondif pour </a:t>
            </a:r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exprimer différentes circonstances.</a:t>
            </a:r>
            <a:endParaRPr lang="fr-FR" sz="2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="" xmlns:a16="http://schemas.microsoft.com/office/drawing/2014/main" id="{C1613534-DAB7-5F44-A1E0-3699381BAE5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Déclarer l’objectif de manière assertive, avec une voix claire et audible.</a:t>
            </a:r>
          </a:p>
        </p:txBody>
      </p:sp>
    </p:spTree>
    <p:extLst>
      <p:ext uri="{BB962C8B-B14F-4D97-AF65-F5344CB8AC3E}">
        <p14:creationId xmlns="" xmlns:p14="http://schemas.microsoft.com/office/powerpoint/2010/main" val="362939944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994EBCC-57D9-1BA2-E6C8-AB141E588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597DF668-A0A6-A066-7E25-2B91A045F8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="" xmlns:p14="http://schemas.microsoft.com/office/powerpoint/2010/main" val="152889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les phrases avec le lexique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du </a:t>
            </a:r>
            <a:r>
              <a:rPr lang="fr-FR" dirty="0" err="1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spectcale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.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Travaillez en binômes.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des élèves au hasard. Demander de justifier les réponses. Apporter un feedback.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657" y="1894538"/>
            <a:ext cx="11067395" cy="269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74662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98E7926-B6F2-CC44-1235-1D51F6A03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58ADB92-DD8D-3130-A090-B4FCCF87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phrases avec le lexique du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spectacle.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06DBFE61-BD44-8F73-17C2-02619A6B6B6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exemples ou des explications supplémentaires si nécessaire.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657" y="1894538"/>
            <a:ext cx="11067395" cy="269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958B280E-1112-5E11-AB16-4FD48E399F25}"/>
              </a:ext>
            </a:extLst>
          </p:cNvPr>
          <p:cNvSpPr txBox="1"/>
          <p:nvPr/>
        </p:nvSpPr>
        <p:spPr>
          <a:xfrm>
            <a:off x="5986330" y="2573197"/>
            <a:ext cx="2046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i</a:t>
            </a:r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nterpréter le rôle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958B280E-1112-5E11-AB16-4FD48E399F25}"/>
              </a:ext>
            </a:extLst>
          </p:cNvPr>
          <p:cNvSpPr txBox="1"/>
          <p:nvPr/>
        </p:nvSpPr>
        <p:spPr>
          <a:xfrm>
            <a:off x="1249441" y="3052883"/>
            <a:ext cx="2046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Les acteurs 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958B280E-1112-5E11-AB16-4FD48E399F25}"/>
              </a:ext>
            </a:extLst>
          </p:cNvPr>
          <p:cNvSpPr txBox="1"/>
          <p:nvPr/>
        </p:nvSpPr>
        <p:spPr>
          <a:xfrm>
            <a:off x="7530320" y="3562549"/>
            <a:ext cx="2046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décor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958B280E-1112-5E11-AB16-4FD48E399F25}"/>
              </a:ext>
            </a:extLst>
          </p:cNvPr>
          <p:cNvSpPr txBox="1"/>
          <p:nvPr/>
        </p:nvSpPr>
        <p:spPr>
          <a:xfrm>
            <a:off x="6718352" y="4054727"/>
            <a:ext cx="2046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 smtClean="0">
                <a:solidFill>
                  <a:srgbClr val="00B0F0"/>
                </a:solidFill>
                <a:latin typeface="Calibri" panose="020F0502020204030204"/>
              </a:rPr>
              <a:t>applaudir</a:t>
            </a:r>
            <a:endParaRPr lang="fr-FR" sz="2000" b="1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125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2CC936A-3A12-31C9-A85E-8A58F03EE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0E16AA65-3EA8-3BDB-EB09-6BD9E3203F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="" xmlns:p14="http://schemas.microsoft.com/office/powerpoint/2010/main" val="254411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0DF24C3-0BF1-DF03-21C2-959E7752D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E3D8E32C-57A1-B18B-57A9-C72649783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Reliez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deux propositions en utilisant le gérondif formé à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partir du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verbe </a:t>
            </a:r>
            <a:r>
              <a:rPr lang="fr-FR" dirty="0" err="1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souligné.Travaillez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3C18406F-72CC-CA87-2592-7B98F608877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rangs. Apporter de l’aide aux élèves en difficulté.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5579" y="1041818"/>
            <a:ext cx="9437872" cy="293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89468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126905E-456B-A737-BAB5-83B6CB219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98EBF5AE-9BFB-C5B4-14F5-46DE881CA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réponses.</a:t>
            </a:r>
            <a:endParaRPr 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42F5E762-4924-C5F4-56B6-0738AD8FDAA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exemples ou des explications supplémentaires si nécessaire.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958B280E-1112-5E11-AB16-4FD48E399F25}"/>
              </a:ext>
            </a:extLst>
          </p:cNvPr>
          <p:cNvSpPr txBox="1"/>
          <p:nvPr/>
        </p:nvSpPr>
        <p:spPr>
          <a:xfrm>
            <a:off x="649834" y="4072213"/>
            <a:ext cx="1065275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En regardant le spectacle, j’ai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ressenti beaucoup d’émotion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Le public montre son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enthousiasme en applaudissant longuement les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artistes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En jouant plusieurs rôles, le comédien a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surpris tout le monde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Les techniciens préparent la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scène en installant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les décors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La comédienne a fait rire toute la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salle en exagérant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ses gestes et ses mimiques.</a:t>
            </a:r>
            <a:endParaRPr lang="fr-FR" sz="2000" b="1" i="1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5579" y="1041818"/>
            <a:ext cx="9437872" cy="293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3382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83999492-8FB5-B1FF-5AF3-F69EBD661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F5198-E3EB-26C4-6A16-98EB124DD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passons maintenant à la 2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ème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de consolidation.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CD18DF52-6B05-437E-00E2-D6903313FF98}"/>
              </a:ext>
            </a:extLst>
          </p:cNvPr>
          <p:cNvSpPr txBox="1"/>
          <p:nvPr/>
        </p:nvSpPr>
        <p:spPr>
          <a:xfrm>
            <a:off x="4630230" y="1293928"/>
            <a:ext cx="6645063" cy="42701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i="1" dirty="0">
                <a:solidFill>
                  <a:srgbClr val="44546A"/>
                </a:solidFill>
                <a:latin typeface="Calibri"/>
              </a:rPr>
              <a:t>Dictée </a:t>
            </a:r>
          </a:p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i="1" dirty="0">
                <a:solidFill>
                  <a:srgbClr val="44546A"/>
                </a:solidFill>
                <a:latin typeface="Calibri"/>
              </a:rPr>
              <a:t>&amp; Compréhension de l’écrit</a:t>
            </a: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="" xmlns:a16="http://schemas.microsoft.com/office/drawing/2014/main" id="{C3320E0A-68FE-4020-0586-0A87F4E386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="" xmlns:a16="http://schemas.microsoft.com/office/drawing/2014/main" id="{12B05FA3-5511-9D31-33A4-41F4F1524BF2}"/>
              </a:ext>
            </a:extLst>
          </p:cNvPr>
          <p:cNvSpPr/>
          <p:nvPr/>
        </p:nvSpPr>
        <p:spPr>
          <a:xfrm>
            <a:off x="7858722" y="3948306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8C3D28C6-0EE2-782F-18D2-A3E08EE41A81}"/>
              </a:ext>
            </a:extLst>
          </p:cNvPr>
          <p:cNvSpPr txBox="1"/>
          <p:nvPr/>
        </p:nvSpPr>
        <p:spPr>
          <a:xfrm>
            <a:off x="5000606" y="2704678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 Marrakech du Rire</a:t>
            </a:r>
            <a:endParaRPr lang="fr-FR" sz="24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F35969F2-4091-8521-4F6D-222F7DB18830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776951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ED5319F-B1FF-2817-1C00-D741DA16B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AF4C34C1-4371-3FDD-A30F-DF3DF9890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l’étape 1 de la dictée. Mémorisez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ces phrases.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Je vais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cacher et vous allez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réécrire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. 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D2F06421-2E30-C2DF-52CD-ABD76BE4829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pPr algn="just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d’observer 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les phrases et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 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les mémoriser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078BFA11-C85D-627C-99C4-5BD324BC0C9E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479" y="2093860"/>
            <a:ext cx="11039094" cy="2073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43242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7577D53-0069-4555-6384-1F4FB9070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58CC28BE-935A-6B1C-A608-BEF58B1D4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Etape 2 : Maintenant, écrivez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phrases sur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votre cahier d’exercices. 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EB8F365F-B151-D221-1F9F-30896CFA4D2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pPr algn="just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S’assurer que tous les livrets sont fermés.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BCD27F7E-DB9A-EB8F-D19A-8B5F162A0BF9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 14" descr="Une image contenant capture d’écran, texte&#10;&#10;Le contenu généré par l’IA peut être incorrect.">
            <a:extLst>
              <a:ext uri="{FF2B5EF4-FFF2-40B4-BE49-F238E27FC236}">
                <a16:creationId xmlns="" xmlns:a16="http://schemas.microsoft.com/office/drawing/2014/main" id="{A04250E4-EB31-CC0F-4E2F-16DE34494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764" y="1877145"/>
            <a:ext cx="10488489" cy="28147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9250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377D5B9-A8F7-F039-2799-DDDAC5B6A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9C109510-1C7A-5835-5104-82B0AF6A4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Etape 3. Voici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phrases.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Vérifiez votre dictée. Vous avez fait combien d’erreurs ? 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88B19969-E6DE-9829-F72A-046E9F1B6DC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2 min pour la vérification et la correction des erreurs.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6A710229-C772-B8D5-2F5D-251A2A12C752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479" y="2093860"/>
            <a:ext cx="11039094" cy="2073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93013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707396C3-8D3E-CF0C-37C1-C054A48CB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354490-87A2-7B7C-C54C-323B80BB2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passons maintenant à la production de l’écrit.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5CD82FDD-8742-7B72-B145-8FE36C3BA9ED}"/>
              </a:ext>
            </a:extLst>
          </p:cNvPr>
          <p:cNvSpPr txBox="1"/>
          <p:nvPr/>
        </p:nvSpPr>
        <p:spPr>
          <a:xfrm>
            <a:off x="4630230" y="1293928"/>
            <a:ext cx="6645063" cy="35444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i="1" dirty="0">
                <a:solidFill>
                  <a:srgbClr val="44546A"/>
                </a:solidFill>
                <a:latin typeface="Calibri"/>
              </a:rPr>
              <a:t>Production de l’écrit</a:t>
            </a: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="" xmlns:a16="http://schemas.microsoft.com/office/drawing/2014/main" id="{BBAC059A-2C49-A66C-D2E4-3B4412C612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="" xmlns:a16="http://schemas.microsoft.com/office/drawing/2014/main" id="{FAE2DA2F-7325-C403-E111-87E5F96476CD}"/>
              </a:ext>
            </a:extLst>
          </p:cNvPr>
          <p:cNvSpPr/>
          <p:nvPr/>
        </p:nvSpPr>
        <p:spPr>
          <a:xfrm>
            <a:off x="7858722" y="3300166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A07C3591-5108-059A-9B8D-4406EB7ACA58}"/>
              </a:ext>
            </a:extLst>
          </p:cNvPr>
          <p:cNvSpPr txBox="1"/>
          <p:nvPr/>
        </p:nvSpPr>
        <p:spPr>
          <a:xfrm>
            <a:off x="4782055" y="1919153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 Marrakech du Rire</a:t>
            </a:r>
            <a:endParaRPr lang="fr-FR" sz="24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6DD6E57F-E4D5-44EA-4915-99CC5F7D7F6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490782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D2A3B3-81E5-C161-898C-7A6227686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33A0F696-6DD1-0D3A-C14D-B33F4455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Rédigez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un compte rendu en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suivant ces indications.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8520F822-4A91-B186-3BEA-16DE17B089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: ne pas accumuler les actions. Ajouter des 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appréciations et des jugements pour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enrichir 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le </a:t>
            </a:r>
            <a:r>
              <a:rPr lang="fr-FR" sz="1600" smtClean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compte rendu.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CEC3BC1C-485B-F3CE-5414-D801D66046BC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2550" y="2096903"/>
            <a:ext cx="11529619" cy="138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44718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FFDDFCB-AF35-E16D-413A-95285F292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2EAD18F9-B51F-5AFE-D593-A2C0C658B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forme globale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du compte rendu.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Commencez la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rédaction.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Travaillez seuls. 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AA8E70F5-0BB9-0F3B-8AB2-63D664A0916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10 min pour le travail de production. Apporter de l’aide aux élèves en difficulté.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D9FD4681-D1AE-094C-B805-1F39732A37A9}"/>
              </a:ext>
            </a:extLst>
          </p:cNvPr>
          <p:cNvSpPr txBox="1"/>
          <p:nvPr/>
        </p:nvSpPr>
        <p:spPr>
          <a:xfrm>
            <a:off x="5758543" y="5105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2863122" y="1124400"/>
          <a:ext cx="6086006" cy="527639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85674"/>
                <a:gridCol w="1355067"/>
                <a:gridCol w="3245265"/>
              </a:tblGrid>
              <a:tr h="4577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Partie</a:t>
                      </a:r>
                      <a:endParaRPr lang="fr-FR" sz="13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b="1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Rôle</a:t>
                      </a:r>
                      <a:endParaRPr lang="fr-FR" sz="13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Éléments à mentionner</a:t>
                      </a:r>
                      <a:endParaRPr lang="fr-FR" sz="13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16062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Introduction</a:t>
                      </a:r>
                      <a:endParaRPr lang="fr-FR" sz="13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Présenter le spectacle</a:t>
                      </a:r>
                      <a:endParaRPr lang="fr-FR" sz="13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Type de spectacle (pièce, concert, cirque…) </a:t>
                      </a:r>
                      <a:b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</a:b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Titre </a:t>
                      </a:r>
                      <a:b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</a:b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Lieu </a:t>
                      </a:r>
                      <a:b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</a:b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Date / moment </a:t>
                      </a:r>
                      <a:b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</a:b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Avec qui ? </a:t>
                      </a:r>
                      <a:endParaRPr lang="fr-FR" sz="13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2141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Développement</a:t>
                      </a:r>
                      <a:endParaRPr lang="fr-FR" sz="13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Raconter ce qu’on a vu et ressenti</a:t>
                      </a:r>
                      <a:endParaRPr lang="fr-FR" sz="13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</a:t>
                      </a: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Moments marquants </a:t>
                      </a:r>
                      <a:b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</a:b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Qui a joué ? </a:t>
                      </a:r>
                      <a:b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</a:b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Leur performance </a:t>
                      </a:r>
                      <a:b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</a:b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Décor </a:t>
                      </a:r>
                      <a:b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</a:b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Lumières </a:t>
                      </a:r>
                      <a:b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</a:b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Musique </a:t>
                      </a:r>
                      <a:b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</a:b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Ce que j’ai ressenti </a:t>
                      </a:r>
                      <a:b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</a:b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Ce qui m’a impressionné</a:t>
                      </a:r>
                      <a:endParaRPr lang="fr-FR" sz="13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1070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b="1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Conclusion</a:t>
                      </a:r>
                      <a:endParaRPr lang="fr-FR" sz="13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Donner son avis final</a:t>
                      </a:r>
                      <a:endParaRPr lang="fr-FR" sz="130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Ai-je aimé ? Pourquoi ? </a:t>
                      </a:r>
                      <a:b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</a:b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Points positifs / négatifs </a:t>
                      </a:r>
                      <a:b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</a:b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Est-ce que je recommande ? </a:t>
                      </a:r>
                      <a:b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</a:br>
                      <a:r>
                        <a:rPr lang="fr-FR" sz="1300" dirty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 Sentiment en quittant la salle</a:t>
                      </a:r>
                      <a:endParaRPr lang="fr-FR" sz="130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5948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427451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EE8F878-883E-BFE2-9DCB-AA090B738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90B500E-10F2-0BD9-7A4D-BB04B653D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ce que nous avons révisé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4B368FAC-50AA-95EC-87E1-4B3793D335D8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82FA38C0-342B-0318-5095-945B257CB235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révisé 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6120377-5255-31CA-5648-D86501CC881B}"/>
              </a:ext>
            </a:extLst>
          </p:cNvPr>
          <p:cNvSpPr/>
          <p:nvPr/>
        </p:nvSpPr>
        <p:spPr>
          <a:xfrm>
            <a:off x="877886" y="1787713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8FFF24AA-FC8D-2CF9-6262-0B1C1F21E579}"/>
              </a:ext>
            </a:extLst>
          </p:cNvPr>
          <p:cNvSpPr/>
          <p:nvPr/>
        </p:nvSpPr>
        <p:spPr>
          <a:xfrm>
            <a:off x="877886" y="3921313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41422323-5B75-929E-0838-6A081BE3B381}"/>
              </a:ext>
            </a:extLst>
          </p:cNvPr>
          <p:cNvSpPr txBox="1"/>
          <p:nvPr/>
        </p:nvSpPr>
        <p:spPr>
          <a:xfrm>
            <a:off x="558800" y="3318014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aussi révisé :</a:t>
            </a:r>
          </a:p>
        </p:txBody>
      </p:sp>
    </p:spTree>
    <p:extLst>
      <p:ext uri="{BB962C8B-B14F-4D97-AF65-F5344CB8AC3E}">
        <p14:creationId xmlns="" xmlns:p14="http://schemas.microsoft.com/office/powerpoint/2010/main" val="290347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révisé aujourd’hui dans cette séance de consolidation.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="" xmlns:a16="http://schemas.microsoft.com/office/drawing/2014/main" id="{1C61653B-4F16-6F3C-81EA-8B3D70DACAE4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révisé 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7EC30F2-04F6-223D-D0ED-CE32BB829C1D}"/>
              </a:ext>
            </a:extLst>
          </p:cNvPr>
          <p:cNvSpPr/>
          <p:nvPr/>
        </p:nvSpPr>
        <p:spPr>
          <a:xfrm>
            <a:off x="877886" y="1787713"/>
            <a:ext cx="9813337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Utiliser de manière correcte le gérondif pour exprimer différentes circonstances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vocabulaire du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spectacle: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Acteurs, interpréter, fascinant, émouvant, 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EE5BFC-B98E-F55C-C293-B8E9801B6F60}"/>
              </a:ext>
            </a:extLst>
          </p:cNvPr>
          <p:cNvSpPr/>
          <p:nvPr/>
        </p:nvSpPr>
        <p:spPr>
          <a:xfrm>
            <a:off x="877886" y="3921313"/>
            <a:ext cx="9813337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L’orthographe des mots importants à travers une dictée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magicien, clown, émerveillé, décor.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1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structure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compte rendu: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Introduction, développement, conclusion,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Enrichir 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compte rendu par les appréciations et les jugements.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08FD5949-F3AD-0E0D-800F-1A385491725C}"/>
              </a:ext>
            </a:extLst>
          </p:cNvPr>
          <p:cNvSpPr txBox="1"/>
          <p:nvPr/>
        </p:nvSpPr>
        <p:spPr>
          <a:xfrm>
            <a:off x="558800" y="3318014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aussi révisé :</a:t>
            </a:r>
          </a:p>
        </p:txBody>
      </p:sp>
    </p:spTree>
    <p:extLst>
      <p:ext uri="{BB962C8B-B14F-4D97-AF65-F5344CB8AC3E}">
        <p14:creationId xmlns="" xmlns:p14="http://schemas.microsoft.com/office/powerpoint/2010/main" val="89221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=""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583871" y="3693680"/>
            <a:ext cx="90242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</a:rPr>
              <a:t>Compléter </a:t>
            </a:r>
            <a:r>
              <a:rPr lang="fr-FR" sz="2000" b="1" dirty="0" smtClean="0">
                <a:latin typeface="Calibri" panose="020F0502020204030204" pitchFamily="34" charset="0"/>
              </a:rPr>
              <a:t>le compte rendu à </a:t>
            </a:r>
            <a:r>
              <a:rPr lang="fr-FR" sz="2000" b="1" dirty="0">
                <a:latin typeface="Calibri" panose="020F0502020204030204" pitchFamily="34" charset="0"/>
              </a:rPr>
              <a:t>la maison. N’oubliez pas d’enrichir </a:t>
            </a:r>
            <a:r>
              <a:rPr lang="fr-FR" sz="2000" b="1" dirty="0" smtClean="0">
                <a:latin typeface="Calibri" panose="020F0502020204030204" pitchFamily="34" charset="0"/>
              </a:rPr>
              <a:t>votre compte rendu par des appréciations et des jugements.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12495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8893</TotalTime>
  <Words>1299</Words>
  <Application>Microsoft Office PowerPoint</Application>
  <PresentationFormat>Personnalisé</PresentationFormat>
  <Paragraphs>179</Paragraphs>
  <Slides>32</Slides>
  <Notes>0</Notes>
  <HiddenSlides>11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32</vt:i4>
      </vt:variant>
    </vt:vector>
  </HeadingPairs>
  <TitlesOfParts>
    <vt:vector size="34" baseType="lpstr">
      <vt:lpstr>Thème Office</vt:lpstr>
      <vt:lpstr>2_Thème Office</vt:lpstr>
      <vt:lpstr>Diapositive 1</vt:lpstr>
      <vt:lpstr>Diapositive 2</vt:lpstr>
      <vt:lpstr>Diapositive 3</vt:lpstr>
      <vt:lpstr>Diapositive 4</vt:lpstr>
      <vt:lpstr>Repérage dans l’unité didactique (1/3)</vt:lpstr>
      <vt:lpstr>Repérage dans l’unité didactique (2/3)</vt:lpstr>
      <vt:lpstr>Repérage dans l’unité didactique (3/3)</vt:lpstr>
      <vt:lpstr>Diapositive 8</vt:lpstr>
      <vt:lpstr>Diapositive 9</vt:lpstr>
      <vt:lpstr>Diapositive 10</vt:lpstr>
      <vt:lpstr>Bonjour! Prêts pour démarrer notre séance ? Allons-y!</vt:lpstr>
      <vt:lpstr>Diapositive 12</vt:lpstr>
      <vt:lpstr>Pour commencer, je vais choisir quelques élèves. Ils vont lire à haute voix ce texte.</vt:lpstr>
      <vt:lpstr>Nous passons maintenant au 1er moment de la séance de de consolidation : Outils de langue et Vocabulaire.</vt:lpstr>
      <vt:lpstr>Voici l’objectif de la 1ère partie de cette séance de consolidation.</vt:lpstr>
      <vt:lpstr>Diapositive 16</vt:lpstr>
      <vt:lpstr>Complétez les phrases avec le lexique du spectcale. Travaillez en binômes.</vt:lpstr>
      <vt:lpstr>Voici les phrases avec le lexique du spectacle.</vt:lpstr>
      <vt:lpstr>Diapositive 19</vt:lpstr>
      <vt:lpstr>Reliez les deux propositions en utilisant le gérondif formé à partir du verbe souligné.Travaillez seuls.</vt:lpstr>
      <vt:lpstr>Voici les réponses.</vt:lpstr>
      <vt:lpstr>Nous passons maintenant à la 2ème partie de la séance de consolidation.</vt:lpstr>
      <vt:lpstr>Voici l’étape 1 de la dictée. Mémorisez ces phrases. Je vais les cacher et vous allez les réécrire. </vt:lpstr>
      <vt:lpstr>Etape 2 : Maintenant, écrivez les phrases sur votre cahier d’exercices. </vt:lpstr>
      <vt:lpstr>Etape 3. Voici les phrases. Vérifiez votre dictée. Vous avez fait combien d’erreurs ? </vt:lpstr>
      <vt:lpstr>Nous passons maintenant à la production de l’écrit.</vt:lpstr>
      <vt:lpstr>Rédigez un compte rendu en suivant ces indications.</vt:lpstr>
      <vt:lpstr>Voici la forme globale du compte rendu. Commencez la rédaction. Travaillez seuls. </vt:lpstr>
      <vt:lpstr>Diapositive 29</vt:lpstr>
      <vt:lpstr>Qui peut me rappeler ce que nous avons révisé aujourd’hui ? </vt:lpstr>
      <vt:lpstr>Voici ce que nous avons révisé aujourd’hui dans cette séance de consolidation.</vt:lpstr>
      <vt:lpstr>N’oubliez pas de faire cette activité à la maison.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LENOVO</cp:lastModifiedBy>
  <cp:revision>194</cp:revision>
  <dcterms:created xsi:type="dcterms:W3CDTF">2025-11-03T10:55:47Z</dcterms:created>
  <dcterms:modified xsi:type="dcterms:W3CDTF">2026-02-24T22:13:53Z</dcterms:modified>
</cp:coreProperties>
</file>