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147483647" r:id="rId18"/>
    <p:sldId id="260" r:id="rId19"/>
    <p:sldId id="274" r:id="rId20"/>
    <p:sldId id="288" r:id="rId21"/>
    <p:sldId id="294" r:id="rId22"/>
    <p:sldId id="275" r:id="rId23"/>
    <p:sldId id="267" r:id="rId24"/>
    <p:sldId id="268" r:id="rId25"/>
    <p:sldId id="276" r:id="rId26"/>
    <p:sldId id="259" r:id="rId27"/>
    <p:sldId id="270" r:id="rId28"/>
    <p:sldId id="271" r:id="rId29"/>
    <p:sldId id="317" r:id="rId30"/>
    <p:sldId id="256" r:id="rId31"/>
    <p:sldId id="262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258"/>
            <p14:sldId id="313"/>
            <p14:sldId id="296"/>
            <p14:sldId id="265"/>
            <p14:sldId id="269"/>
            <p14:sldId id="2147483647"/>
            <p14:sldId id="260"/>
            <p14:sldId id="274"/>
            <p14:sldId id="288"/>
            <p14:sldId id="294"/>
            <p14:sldId id="275"/>
            <p14:sldId id="267"/>
            <p14:sldId id="268"/>
            <p14:sldId id="276"/>
            <p14:sldId id="259"/>
            <p14:sldId id="270"/>
            <p14:sldId id="271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9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l’automatisation de la reconnaissance des groupes de mots.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22467" y="1665276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l’idée générale en repérant les mots-clés et en regroupant ces mots par thème.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Lire correctement des phrases en respectant les groupes de mots.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Automatiser la lecture</a:t>
            </a:r>
          </a:p>
          <a:p>
            <a:r>
              <a:rPr lang="fr-FR" dirty="0"/>
              <a:t>Groupes de mots, groupe de sens.</a:t>
            </a:r>
          </a:p>
          <a:p>
            <a:r>
              <a:rPr lang="fr-FR" dirty="0"/>
              <a:t>Mots-clés, idée générale, thème</a:t>
            </a:r>
          </a:p>
          <a:p>
            <a:r>
              <a:rPr lang="fr-FR" dirty="0"/>
              <a:t>Regroupement lexical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Mots-clés, thème, idée générale, idées principales.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groupes de mots.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Lister des mots sans les regrouper et sans établir le lien entre ces mots et l’idée principale.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Lire mot par mot, ne pas s’entraîner fréquemment.. 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Lecture compréhension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les lettres qu’ils ont rédigées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devant la classe la lettre qu’ils ont rédigée.. Apporter un feedback.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8" name="Image 7" descr="Une image contenant habits, personne, Enseignement, intérieur&#10;&#10;Le contenu généré par l’IA peut être incorrect.">
            <a:extLst>
              <a:ext uri="{FF2B5EF4-FFF2-40B4-BE49-F238E27FC236}">
                <a16:creationId xmlns:a16="http://schemas.microsoft.com/office/drawing/2014/main" id="{3BF2B897-6CAF-ABD7-7DB6-809B4DDE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5" y="1110342"/>
            <a:ext cx="7445829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le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consolidation à la lecture compréhension.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compréhension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602350" y="2164189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Consolider les stratégies de lecture compréhension et de lecture fluence apprises pendant l’unité didactique.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Identifiez la situation d’énonciation du texte « Au cœur de Marrakech 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DFA6BFC-EB6A-F97D-5FE9-22624C2F7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01" y="1535735"/>
            <a:ext cx="987699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BFD4-CB59-F549-7239-F93327A7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49FF8-4057-37F0-2C8C-ADAEDFE5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 « Au cœur de Marrakech 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20C06-0726-D1A1-07FE-0E6A4C2B7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40EBED-A58D-ECD0-DF7A-B8B4C18D20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5CF327F-CF95-C68D-2A04-5534FECA2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01" y="1535735"/>
            <a:ext cx="9876998" cy="2209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75C06A-A030-4A03-C327-1CF2E613A94F}"/>
              </a:ext>
            </a:extLst>
          </p:cNvPr>
          <p:cNvSpPr txBox="1"/>
          <p:nvPr/>
        </p:nvSpPr>
        <p:spPr>
          <a:xfrm>
            <a:off x="1428128" y="3772928"/>
            <a:ext cx="2423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Ana, jeune touriste en vacances à Marrakech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05821D-9EAE-C20C-3B10-A17027DBA885}"/>
              </a:ext>
            </a:extLst>
          </p:cNvPr>
          <p:cNvSpPr txBox="1"/>
          <p:nvPr/>
        </p:nvSpPr>
        <p:spPr>
          <a:xfrm>
            <a:off x="4318596" y="3772928"/>
            <a:ext cx="2304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À sa cousine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57C097-A84E-E17D-6138-AD8B263F1F0B}"/>
              </a:ext>
            </a:extLst>
          </p:cNvPr>
          <p:cNvSpPr txBox="1"/>
          <p:nvPr/>
        </p:nvSpPr>
        <p:spPr>
          <a:xfrm>
            <a:off x="6285294" y="3772928"/>
            <a:ext cx="2304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Elle parle de son séjour à Marrakech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2968EF-ED08-00DC-BCDD-E3812416C3D6}"/>
              </a:ext>
            </a:extLst>
          </p:cNvPr>
          <p:cNvSpPr txBox="1"/>
          <p:nvPr/>
        </p:nvSpPr>
        <p:spPr>
          <a:xfrm>
            <a:off x="8589449" y="3772928"/>
            <a:ext cx="26701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Raconter  ce qu’elle a vu, et partager ses impressions de voyage. </a:t>
            </a:r>
          </a:p>
        </p:txBody>
      </p:sp>
    </p:spTree>
    <p:extLst>
      <p:ext uri="{BB962C8B-B14F-4D97-AF65-F5344CB8AC3E}">
        <p14:creationId xmlns:p14="http://schemas.microsoft.com/office/powerpoint/2010/main" val="142111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Mobilisez les stratégies apprises pour identifier les idées principales du texte.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repérer les mots-clés, les regroupe par thème, déduire l’idée générale.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00CABC9-6F35-0A65-BBF3-A8F5D0A2A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58" y="1382486"/>
            <a:ext cx="10440083" cy="382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4B22-446D-A0F1-2779-604E1340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89CD2-064D-AFE2-92B2-5ED288D6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les phrases suivantes et associez-les au sens qu’elles expriment.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8E6371-2A48-4DCC-0355-916EC68BCA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binôme au hasard. Cibler celles et ceux qui hésitent. Demander de justifier les réponses.</a:t>
            </a: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2BEDE28-3624-33A7-C48C-7F117AD1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58" y="1382486"/>
            <a:ext cx="10440083" cy="38235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50C2F9A-75FB-5F43-0D2B-6880DCB789B5}"/>
              </a:ext>
            </a:extLst>
          </p:cNvPr>
          <p:cNvSpPr txBox="1"/>
          <p:nvPr/>
        </p:nvSpPr>
        <p:spPr>
          <a:xfrm>
            <a:off x="1150170" y="2237996"/>
            <a:ext cx="9971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Ana observe des couleurs, sons, rues animées, vendeurs, musiciens, artistes, 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D98AA4-9D2D-D08F-5924-3F94E2508AF1}"/>
              </a:ext>
            </a:extLst>
          </p:cNvPr>
          <p:cNvSpPr txBox="1"/>
          <p:nvPr/>
        </p:nvSpPr>
        <p:spPr>
          <a:xfrm>
            <a:off x="1150170" y="3113709"/>
            <a:ext cx="9971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1. Elle écrit à sa cousine. 2. Elle prend des photos. 3. Elle discute avec les marchands.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41DD4F-BBCB-7164-2CC5-FE1D06105FE6}"/>
              </a:ext>
            </a:extLst>
          </p:cNvPr>
          <p:cNvSpPr txBox="1"/>
          <p:nvPr/>
        </p:nvSpPr>
        <p:spPr>
          <a:xfrm>
            <a:off x="1150170" y="3976499"/>
            <a:ext cx="9971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1. Elle a visité les jardins Majorelle. 2. La mosquée </a:t>
            </a:r>
            <a:r>
              <a:rPr lang="fr-FR" b="1" i="1" dirty="0" err="1">
                <a:solidFill>
                  <a:srgbClr val="00B0F0"/>
                </a:solidFill>
              </a:rPr>
              <a:t>Koutoubia</a:t>
            </a:r>
            <a:r>
              <a:rPr lang="fr-FR" b="1" i="1" dirty="0">
                <a:solidFill>
                  <a:srgbClr val="00B0F0"/>
                </a:solidFill>
              </a:rPr>
              <a:t>. 3. Les souks de la médina.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E61097-DBBB-6C1B-AFB9-B74428C89A0B}"/>
              </a:ext>
            </a:extLst>
          </p:cNvPr>
          <p:cNvSpPr txBox="1"/>
          <p:nvPr/>
        </p:nvSpPr>
        <p:spPr>
          <a:xfrm>
            <a:off x="1150170" y="5106182"/>
            <a:ext cx="9971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</a:rPr>
              <a:t>1. Elle est ravie. 2. Elle est impressionnée. Elle est heureuse.</a:t>
            </a:r>
          </a:p>
        </p:txBody>
      </p:sp>
    </p:spTree>
    <p:extLst>
      <p:ext uri="{BB962C8B-B14F-4D97-AF65-F5344CB8AC3E}">
        <p14:creationId xmlns:p14="http://schemas.microsoft.com/office/powerpoint/2010/main" val="426952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1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votre lettre en suivant les indications suivantes.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4D6C5E9-9836-ADAD-4711-EABB0FA3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77" y="1567543"/>
            <a:ext cx="10483190" cy="372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535AB-8E46-9847-F771-83DA15D1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A9CDC7F-2C37-A21B-3029-4E4BED35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1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votre lettre en suivant les indications suivantes.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3542602-5799-1E4B-1248-FEC7491FE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9F69C74-98D9-A567-ADE5-84CA207D3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77" y="1567543"/>
            <a:ext cx="10483190" cy="372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55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2DFF987-96E8-D1FF-BE96-EA3C130A5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9BD57-F70B-22ED-D3C4-65CF6E65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cette séance de consolidation : la lecture fluence.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361BC9F-E6DD-6807-212C-625BAE99D817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992784A8-F7EA-2875-4AC2-29F84CAD8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637B845-A0ED-3800-69F8-8DE2642809A1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230A8F-B5E9-A526-0E65-A4B15C4CE53B}"/>
              </a:ext>
            </a:extLst>
          </p:cNvPr>
          <p:cNvSpPr txBox="1"/>
          <p:nvPr/>
        </p:nvSpPr>
        <p:spPr>
          <a:xfrm>
            <a:off x="4602350" y="2164189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2C8968-D8CA-A50F-A0BC-157AC9CFE9B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307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258CA-5E72-DEDE-0C40-A3842BA2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175BF-40A7-0B42-85CA-D6B4E8B0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Vous allez automatiser leur lecture.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CD3D6A-2900-A78F-D40A-92E434AED0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6884269F-259C-D2DE-5EF1-04B549DB584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1D2B63-4922-7539-3A18-DEABAE7B55D1}"/>
              </a:ext>
            </a:extLst>
          </p:cNvPr>
          <p:cNvSpPr txBox="1"/>
          <p:nvPr/>
        </p:nvSpPr>
        <p:spPr>
          <a:xfrm>
            <a:off x="933533" y="1372498"/>
            <a:ext cx="5162467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J’espère que tu vas bien.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mon arrivée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matin jusqu’au soir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marche me fait beaucoup de bien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L’endroit est très calme.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pris quelques photos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meilleur moment de ce séjour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C’était vraiment impressionnant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8965E9-422A-D3AC-6984-119C4A2ED0F3}"/>
              </a:ext>
            </a:extLst>
          </p:cNvPr>
          <p:cNvSpPr txBox="1"/>
          <p:nvPr/>
        </p:nvSpPr>
        <p:spPr>
          <a:xfrm>
            <a:off x="5842990" y="1372497"/>
            <a:ext cx="5619822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fin de soirée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parcouru les souks de la médina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pu discuter avec plusieurs d’entre eux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adoré ce voyage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impatiente de voir ça.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absolument ravie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ça te dit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pourrait faire le voyage ensemble </a:t>
            </a:r>
          </a:p>
        </p:txBody>
      </p:sp>
    </p:spTree>
    <p:extLst>
      <p:ext uri="{BB962C8B-B14F-4D97-AF65-F5344CB8AC3E}">
        <p14:creationId xmlns:p14="http://schemas.microsoft.com/office/powerpoint/2010/main" val="2095112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B83F5-8F3F-7817-4317-4BBF9A3A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6370F-39FE-C17E-9831-A8498B68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texte suivant en respectant les groupes de mots.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5E10C-45DC-6F58-32D3-E63B59A4800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86C3150D-6503-7F9E-D9C1-D8A4629AB0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8D121F7-A9F6-ADBC-64C4-B0BD2A304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1026077"/>
            <a:ext cx="9427028" cy="535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1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FA38C0-342B-0318-5095-945B257CB235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120377-5255-31CA-5648-D86501CC881B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F24AA-FC8D-2CF9-6262-0B1C1F21E579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422323-5B75-929E-0838-6A081BE3B381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de lecture compréhension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mots-clés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Regrouper ces mots par thème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l’idée générale.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E5BFC-B98E-F55C-C293-B8E9801B6F60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de lecture fluence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par groupes de mots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Reconnaître rapidement les mots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pas lire mot par mot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FD5949-F3AD-0E0D-800F-1A385491725C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</a:rPr>
              <a:t>Lisez à haute voix la suite du texte, livret de l’élève p. 20 : 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b="1" dirty="0"/>
              <a:t>De « Le meilleur moment de ce séjour » </a:t>
            </a:r>
            <a:r>
              <a:rPr lang="fr-FR" sz="2000" b="1" dirty="0">
                <a:latin typeface="Calibri" panose="020F0502020204030204" pitchFamily="34" charset="0"/>
              </a:rPr>
              <a:t> ... Jusqu’à la fin du texte.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8501</TotalTime>
  <Words>1473</Words>
  <Application>Microsoft Office PowerPoint</Application>
  <PresentationFormat>Grand écran</PresentationFormat>
  <Paragraphs>170</Paragraphs>
  <Slides>31</Slides>
  <Notes>0</Notes>
  <HiddenSlides>10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les lettres qu’ils ont rédigées à la maison.</vt:lpstr>
      <vt:lpstr>Nous allons consacrer le 1er moment de la séance de consolidation à la lecture compréhension.</vt:lpstr>
      <vt:lpstr>Voici l’objectif de cette séance de consolidation.</vt:lpstr>
      <vt:lpstr>Présentation PowerPoint</vt:lpstr>
      <vt:lpstr>Identifiez la situation d’énonciation du texte « Au cœur de Marrakech ».</vt:lpstr>
      <vt:lpstr>Voici la situation d’énonciation du texte « Au cœur de Marrakech ».</vt:lpstr>
      <vt:lpstr>Présentation PowerPoint</vt:lpstr>
      <vt:lpstr>Mobilisez les stratégies apprises pour identifier les idées principales du texte. Travaillez en binômes.</vt:lpstr>
      <vt:lpstr>Lisez les phrases suivantes et associez-les au sens qu’elles expriment.</vt:lpstr>
      <vt:lpstr>Présentation PowerPoint</vt:lpstr>
      <vt:lpstr>Maintenant, rédigez la 1ère partie de votre lettre en suivant les indications suivantes. Travaillez seuls.</vt:lpstr>
      <vt:lpstr>Maintenant, rédigez la 1ère partie de votre lettre en suivant les indications suivantes. Travaillez seuls.</vt:lpstr>
      <vt:lpstr>Nous passons maintenant au 2ème moment de cette séance de consolidation : la lecture fluence.</vt:lpstr>
      <vt:lpstr>Voici quelques groupes de mots pris dans le texte. Vous allez automatiser leur lecture.</vt:lpstr>
      <vt:lpstr>Lisez à haute voix le texte suivant en respectant les groupes de mots.</vt:lpstr>
      <vt:lpstr>Présentation PowerPoint</vt:lpstr>
      <vt:lpstr>Qui peut me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183</cp:revision>
  <dcterms:created xsi:type="dcterms:W3CDTF">2025-11-03T10:55:47Z</dcterms:created>
  <dcterms:modified xsi:type="dcterms:W3CDTF">2026-01-05T17:30:41Z</dcterms:modified>
</cp:coreProperties>
</file>