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34"/>
  </p:notesMasterIdLst>
  <p:sldIdLst>
    <p:sldId id="264" r:id="rId3"/>
    <p:sldId id="282" r:id="rId4"/>
    <p:sldId id="291" r:id="rId5"/>
    <p:sldId id="293" r:id="rId6"/>
    <p:sldId id="306" r:id="rId7"/>
    <p:sldId id="257" r:id="rId8"/>
    <p:sldId id="305" r:id="rId9"/>
    <p:sldId id="286" r:id="rId10"/>
    <p:sldId id="310" r:id="rId11"/>
    <p:sldId id="273" r:id="rId12"/>
    <p:sldId id="313" r:id="rId13"/>
    <p:sldId id="308" r:id="rId14"/>
    <p:sldId id="296" r:id="rId15"/>
    <p:sldId id="297" r:id="rId16"/>
    <p:sldId id="258" r:id="rId17"/>
    <p:sldId id="265" r:id="rId18"/>
    <p:sldId id="269" r:id="rId19"/>
    <p:sldId id="268" r:id="rId20"/>
    <p:sldId id="318" r:id="rId21"/>
    <p:sldId id="279" r:id="rId22"/>
    <p:sldId id="256" r:id="rId23"/>
    <p:sldId id="266" r:id="rId24"/>
    <p:sldId id="321" r:id="rId25"/>
    <p:sldId id="319" r:id="rId26"/>
    <p:sldId id="322" r:id="rId27"/>
    <p:sldId id="323" r:id="rId28"/>
    <p:sldId id="320" r:id="rId29"/>
    <p:sldId id="317" r:id="rId30"/>
    <p:sldId id="262" r:id="rId31"/>
    <p:sldId id="263" r:id="rId32"/>
    <p:sldId id="284" r:id="rId3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306"/>
            <p14:sldId id="257"/>
            <p14:sldId id="305"/>
            <p14:sldId id="286"/>
            <p14:sldId id="310"/>
            <p14:sldId id="273"/>
            <p14:sldId id="313"/>
            <p14:sldId id="308"/>
            <p14:sldId id="296"/>
            <p14:sldId id="297"/>
            <p14:sldId id="258"/>
            <p14:sldId id="265"/>
            <p14:sldId id="269"/>
            <p14:sldId id="268"/>
            <p14:sldId id="318"/>
            <p14:sldId id="279"/>
            <p14:sldId id="256"/>
            <p14:sldId id="266"/>
            <p14:sldId id="321"/>
            <p14:sldId id="319"/>
            <p14:sldId id="322"/>
            <p14:sldId id="323"/>
            <p14:sldId id="320"/>
            <p14:sldId id="317"/>
            <p14:sldId id="262"/>
            <p14:sldId id="263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F5E8"/>
    <a:srgbClr val="156082"/>
    <a:srgbClr val="ECB963"/>
    <a:srgbClr val="DCEAF7"/>
    <a:srgbClr val="DCE6F2"/>
    <a:srgbClr val="E3EEF2"/>
    <a:srgbClr val="E0EFE9"/>
    <a:srgbClr val="BFE0D2"/>
    <a:srgbClr val="94CFB7"/>
    <a:srgbClr val="1D6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2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7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44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13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7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44423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515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648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2940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23688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685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3043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6781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1063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9205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1120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281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3709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4706609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82374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14771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0291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19616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970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104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312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54718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5958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6521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0743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06544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9503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9800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4356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03590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9043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778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4912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17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1413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60779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4427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6948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9" Type="http://schemas.openxmlformats.org/officeDocument/2006/relationships/slideLayout" Target="../slideLayouts/slideLayout69.xml"/><Relationship Id="rId21" Type="http://schemas.openxmlformats.org/officeDocument/2006/relationships/slideLayout" Target="../slideLayouts/slideLayout51.xml"/><Relationship Id="rId34" Type="http://schemas.openxmlformats.org/officeDocument/2006/relationships/slideLayout" Target="../slideLayouts/slideLayout64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32" Type="http://schemas.openxmlformats.org/officeDocument/2006/relationships/slideLayout" Target="../slideLayouts/slideLayout62.xml"/><Relationship Id="rId37" Type="http://schemas.openxmlformats.org/officeDocument/2006/relationships/slideLayout" Target="../slideLayouts/slideLayout67.xml"/><Relationship Id="rId40" Type="http://schemas.openxmlformats.org/officeDocument/2006/relationships/slideLayout" Target="../slideLayouts/slideLayout70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36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slideLayout" Target="../slideLayouts/slideLayout61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60.xml"/><Relationship Id="rId35" Type="http://schemas.openxmlformats.org/officeDocument/2006/relationships/slideLayout" Target="../slideLayouts/slideLayout65.xml"/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33" Type="http://schemas.openxmlformats.org/officeDocument/2006/relationships/slideLayout" Target="../slideLayouts/slideLayout63.xml"/><Relationship Id="rId38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55" r:id="rId14"/>
    <p:sldLayoutId id="2147483744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49" r:id="rId22"/>
    <p:sldLayoutId id="2147483737" r:id="rId23"/>
    <p:sldLayoutId id="2147483738" r:id="rId24"/>
    <p:sldLayoutId id="2147483739" r:id="rId25"/>
    <p:sldLayoutId id="2147483742" r:id="rId26"/>
    <p:sldLayoutId id="2147483745" r:id="rId27"/>
    <p:sldLayoutId id="2147483658" r:id="rId28"/>
    <p:sldLayoutId id="2147483659" r:id="rId29"/>
    <p:sldLayoutId id="2147483752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04/01/2026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6.jpeg"/><Relationship Id="rId7" Type="http://schemas.openxmlformats.org/officeDocument/2006/relationships/image" Target="../media/image5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56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3.png"/><Relationship Id="rId5" Type="http://schemas.openxmlformats.org/officeDocument/2006/relationships/image" Target="../media/image64.png"/><Relationship Id="rId4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3.png"/><Relationship Id="rId5" Type="http://schemas.openxmlformats.org/officeDocument/2006/relationships/image" Target="../media/image65.png"/><Relationship Id="rId4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lang="fr-FR" dirty="0"/>
              <a:t>Voyages et découvertes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Tâche finale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 8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F1C9BA6-2BA6-0FE7-471A-F33E4DDC0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54" y="4437262"/>
            <a:ext cx="2365479" cy="189822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DD45D08-D48D-FCBD-553D-10381AC49B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9066" y="4437262"/>
            <a:ext cx="2365479" cy="189247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6E3D587-9135-CFCB-EBA9-0BF50BA699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1978" y="4437261"/>
            <a:ext cx="2268132" cy="189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S’approprier et utiliser le lexique des voyages et des déplacements.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émotions dans un récit oral.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Partager des impressions sur un voyage en décrivant les lieux et en exprimant clairement ses émotions.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Partager des impressions dans une discussion autour d’un voyage.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Emettre des hypothèses sur le sens du texte à partir d’indices.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Automatiser la reconnaissance des groupes de mots.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Regrouper le vocabulaire par thème pour déduire l’idée générale et les idées principales d’un texte. 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</p:spTree>
    <p:extLst>
      <p:ext uri="{BB962C8B-B14F-4D97-AF65-F5344CB8AC3E}">
        <p14:creationId xmlns:p14="http://schemas.microsoft.com/office/powerpoint/2010/main" val="409054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83218125-9D59-3EE2-6CAF-70045D6F8749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S’approprier et utiliser le lexique de l’aventure et de la découverte.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Emettre des hypothèses sur le sens du texte à partir d’indices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3E25862D-A8FD-A837-1D07-4072439734E9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CF134C50-C56A-843C-67DA-049C9BBB3569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Regrouper le vocabulaire par thème pour déduire l’idée générale et les idées principales d’un texte.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Renforcer l’automatisation de la reconnaissance des groupes de mots.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6F65994F-85B3-54C6-6CFB-2FDD46D99C43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B368B947-04FE-81CA-7E50-C567FF2E873F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: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Utiliser les marqueurs temporels pour situer une action dans le temps.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Préparation de la tâche :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Comprendre la consigne et élaborer le plan de la lettre.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1E65A586-5B55-D720-A853-3A627BEAC603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DFBBED07-BA91-B904-A42F-2A3670250BC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: Écrire une lettre pour raconter un voyage, décrire les lieux visités et exprimer ses impressions et ses émotions.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76FCAF22-ECB0-51F8-8E9A-F11BBFD57684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  <p:sp>
        <p:nvSpPr>
          <p:cNvPr id="4" name="Rectangle: Rounded Corners 11">
            <a:extLst>
              <a:ext uri="{FF2B5EF4-FFF2-40B4-BE49-F238E27FC236}">
                <a16:creationId xmlns:a16="http://schemas.microsoft.com/office/drawing/2014/main" id="{D9CB9A7E-2603-3C9A-0BAF-C16552F6CF6B}"/>
              </a:ext>
            </a:extLst>
          </p:cNvPr>
          <p:cNvSpPr/>
          <p:nvPr/>
        </p:nvSpPr>
        <p:spPr>
          <a:xfrm>
            <a:off x="351495" y="4690099"/>
            <a:ext cx="11547066" cy="993963"/>
          </a:xfrm>
          <a:prstGeom prst="roundRect">
            <a:avLst>
              <a:gd name="adj" fmla="val 50000"/>
            </a:avLst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49490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1</a:t>
            </a:r>
          </a:p>
        </p:txBody>
      </p:sp>
    </p:spTree>
    <p:extLst>
      <p:ext uri="{BB962C8B-B14F-4D97-AF65-F5344CB8AC3E}">
        <p14:creationId xmlns:p14="http://schemas.microsoft.com/office/powerpoint/2010/main" val="704194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Rédiger une lettre personnelle suivant </a:t>
            </a:r>
            <a:r>
              <a:rPr lang="fr-FR" dirty="0">
                <a:ea typeface="Calibri" panose="020F0502020204030204" pitchFamily="34" charset="0"/>
              </a:rPr>
              <a:t>la structure (en-tête, corps, prise de congé)</a:t>
            </a:r>
            <a:r>
              <a:rPr lang="fr-FR" dirty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Enrichir la lettre en ajoutant des émotions, sentiments, impressions, …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r>
              <a:rPr lang="fr-FR" dirty="0"/>
              <a:t>Émotions, sensations, impressions personnelles, …</a:t>
            </a:r>
          </a:p>
          <a:p>
            <a:r>
              <a:rPr lang="fr-FR" dirty="0"/>
              <a:t>Lieux visités, activités, moments importants </a:t>
            </a:r>
          </a:p>
          <a:p>
            <a:r>
              <a:rPr lang="fr-FR" dirty="0"/>
              <a:t>En-tête, formule d’appel, prise de congé.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/>
              <a:t>Les stratégies enseignées pendant le modelage et pratiques pendant la séance sont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Exprimer des émotions, sensations, impressions personnelles, 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Structurer une lettre personnelle : </a:t>
            </a:r>
            <a:r>
              <a:rPr lang="fr-FR" dirty="0">
                <a:ea typeface="Calibri" panose="020F0502020204030204" pitchFamily="34" charset="0"/>
              </a:rPr>
              <a:t>en-tête, corps, prise de congé.</a:t>
            </a:r>
            <a:endParaRPr lang="fr-FR" dirty="0"/>
          </a:p>
          <a:p>
            <a:pPr lvl="0"/>
            <a:r>
              <a:rPr lang="fr-FR" b="1" dirty="0"/>
              <a:t>Les outils : </a:t>
            </a:r>
            <a:r>
              <a:rPr lang="fr-FR" dirty="0"/>
              <a:t>feedback immédiat, verbalisation et justification des réponses.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fr-FR" b="1" dirty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Produire une lettre pauvre (sans intégrer des sentiments, sensations, impressions, …).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Ne pas s’en tenir à la structure de la lettre personnelle ; ne pas respecter les paramètres de la situation. </a:t>
            </a:r>
          </a:p>
        </p:txBody>
      </p:sp>
    </p:spTree>
    <p:extLst>
      <p:ext uri="{BB962C8B-B14F-4D97-AF65-F5344CB8AC3E}">
        <p14:creationId xmlns:p14="http://schemas.microsoft.com/office/powerpoint/2010/main" val="1544351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45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79221" y="4443193"/>
            <a:ext cx="1147653" cy="4608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Tâche finale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C880D186-0C0E-A9BD-B1ED-5656634698D3}"/>
              </a:ext>
            </a:extLst>
          </p:cNvPr>
          <p:cNvSpPr txBox="1">
            <a:spLocks/>
          </p:cNvSpPr>
          <p:nvPr/>
        </p:nvSpPr>
        <p:spPr>
          <a:xfrm>
            <a:off x="2955191" y="3612806"/>
            <a:ext cx="4796056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9833DF7-51A3-7DC9-B7DB-86C1803BD932}"/>
              </a:ext>
            </a:extLst>
          </p:cNvPr>
          <p:cNvSpPr txBox="1">
            <a:spLocks/>
          </p:cNvSpPr>
          <p:nvPr/>
        </p:nvSpPr>
        <p:spPr>
          <a:xfrm>
            <a:off x="7879221" y="3656349"/>
            <a:ext cx="1147653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BE2753-162C-A83B-1EEA-F3D4C5FC86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2400" b="1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147618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9BD5B2-7762-593D-23DF-48AD015E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corriger le travail effectué à la maison (localiser dans le temps). Livret de l’élève, p. 17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ED7B69-F6CB-60BE-821F-AE2197D23FA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Contrôler le travail de quelques élèves au hasard. Demander de justifier les réponses.</a:t>
            </a:r>
          </a:p>
          <a:p>
            <a:endParaRPr lang="fr-FR" dirty="0"/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id="{F905DF4D-BE2A-A7D3-B5B9-13E9F3B9E7B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9FA3B4-F3EB-49B2-D0EE-CD735387480F}"/>
              </a:ext>
            </a:extLst>
          </p:cNvPr>
          <p:cNvSpPr/>
          <p:nvPr/>
        </p:nvSpPr>
        <p:spPr>
          <a:xfrm>
            <a:off x="5367336" y="5752718"/>
            <a:ext cx="1457325" cy="334241"/>
          </a:xfrm>
          <a:prstGeom prst="rect">
            <a:avLst/>
          </a:prstGeom>
          <a:solidFill>
            <a:srgbClr val="FDDF4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00" b="1" dirty="0">
                <a:solidFill>
                  <a:sysClr val="windowText" lastClr="000000"/>
                </a:solidFill>
              </a:rPr>
              <a:t>Page 17</a:t>
            </a:r>
          </a:p>
        </p:txBody>
      </p: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0E561F8-D9C9-780A-80EA-53EC4379D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434" y="1567543"/>
            <a:ext cx="9849166" cy="363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792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00581-70C4-CB5B-BBFB-D5EE58E08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CB8014-4F60-34F9-9C4D-64545F5E4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marqueurs de temps qui aident à localiser des actions dans le temps.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6F923AE-9EC6-CFCE-2743-2E49572837E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Apporter</a:t>
            </a:r>
            <a:r>
              <a:rPr lang="fr-FR" sz="1600" i="1" dirty="0"/>
              <a:t> </a:t>
            </a: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 exemples ou des précisions complémentaires si nécessaire.</a:t>
            </a:r>
          </a:p>
          <a:p>
            <a:endParaRPr lang="fr-FR" dirty="0"/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id="{171D1072-D346-3C15-D39C-104A7F0827F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59F4477-67BC-452A-CAFF-7FDDF371B789}"/>
              </a:ext>
            </a:extLst>
          </p:cNvPr>
          <p:cNvSpPr/>
          <p:nvPr/>
        </p:nvSpPr>
        <p:spPr>
          <a:xfrm>
            <a:off x="5367336" y="5752718"/>
            <a:ext cx="1457325" cy="334241"/>
          </a:xfrm>
          <a:prstGeom prst="rect">
            <a:avLst/>
          </a:prstGeom>
          <a:solidFill>
            <a:srgbClr val="FDDF4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00" b="1" dirty="0">
                <a:solidFill>
                  <a:sysClr val="windowText" lastClr="000000"/>
                </a:solidFill>
              </a:rPr>
              <a:t>Page 17</a:t>
            </a:r>
          </a:p>
        </p:txBody>
      </p: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514D920-F170-9DDA-4337-3E0812CE2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434" y="1567543"/>
            <a:ext cx="9849166" cy="3631486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6B10B1-5D5C-6D45-0DF0-678F02AFD9BE}"/>
              </a:ext>
            </a:extLst>
          </p:cNvPr>
          <p:cNvSpPr txBox="1"/>
          <p:nvPr/>
        </p:nvSpPr>
        <p:spPr>
          <a:xfrm>
            <a:off x="1676478" y="2130194"/>
            <a:ext cx="24819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solidFill>
                  <a:srgbClr val="00B0F0"/>
                </a:solidFill>
              </a:rPr>
              <a:t>Pendant</a:t>
            </a:r>
            <a:r>
              <a:rPr lang="fr-FR" dirty="0"/>
              <a:t>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C44DC49-5A8B-9C5D-E03C-CE7CBF611761}"/>
              </a:ext>
            </a:extLst>
          </p:cNvPr>
          <p:cNvSpPr txBox="1"/>
          <p:nvPr/>
        </p:nvSpPr>
        <p:spPr>
          <a:xfrm>
            <a:off x="7097563" y="2750680"/>
            <a:ext cx="24819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solidFill>
                  <a:srgbClr val="00B0F0"/>
                </a:solidFill>
              </a:rPr>
              <a:t>il y a </a:t>
            </a:r>
            <a:r>
              <a:rPr lang="fr-FR" dirty="0"/>
              <a:t>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C8A1C11-6E74-A577-9993-7DBB2165D6FB}"/>
              </a:ext>
            </a:extLst>
          </p:cNvPr>
          <p:cNvSpPr txBox="1"/>
          <p:nvPr/>
        </p:nvSpPr>
        <p:spPr>
          <a:xfrm>
            <a:off x="1534963" y="3350628"/>
            <a:ext cx="24819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solidFill>
                  <a:srgbClr val="00B0F0"/>
                </a:solidFill>
              </a:rPr>
              <a:t>Dans</a:t>
            </a:r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C25EE75-E069-1F8F-BC65-F7DE9151E244}"/>
              </a:ext>
            </a:extLst>
          </p:cNvPr>
          <p:cNvSpPr txBox="1"/>
          <p:nvPr/>
        </p:nvSpPr>
        <p:spPr>
          <a:xfrm>
            <a:off x="4783558" y="3974854"/>
            <a:ext cx="24819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solidFill>
                  <a:srgbClr val="00B0F0"/>
                </a:solidFill>
              </a:rPr>
              <a:t>depuis</a:t>
            </a:r>
            <a:r>
              <a:rPr lang="fr-FR" dirty="0"/>
              <a:t>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49120CF-4615-53DA-438C-8008E0D44500}"/>
              </a:ext>
            </a:extLst>
          </p:cNvPr>
          <p:cNvSpPr txBox="1"/>
          <p:nvPr/>
        </p:nvSpPr>
        <p:spPr>
          <a:xfrm>
            <a:off x="4615620" y="4579566"/>
            <a:ext cx="24819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i="1" dirty="0">
                <a:solidFill>
                  <a:srgbClr val="00B0F0"/>
                </a:solidFill>
              </a:rPr>
              <a:t>pendant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59606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 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consacrer la séance d’aujourd’hui à la tâche finale.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dirty="0">
                <a:solidFill>
                  <a:srgbClr val="44546A"/>
                </a:solidFill>
                <a:latin typeface="Calibri"/>
              </a:rPr>
              <a:t>Tâche finale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45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692957" y="369512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4602350" y="1999527"/>
            <a:ext cx="667294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Rédiger une lettre </a:t>
            </a:r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pour raconter un voyage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C403BD-5C2E-FCF0-918F-7925326D2E8A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1600" i="1" dirty="0">
              <a:solidFill>
                <a:schemeClr val="bg1">
                  <a:lumMod val="65000"/>
                </a:schemeClr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0485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360" y="318651"/>
            <a:ext cx="10529279" cy="267549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des outils de langue.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894116" y="2855464"/>
            <a:ext cx="90786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783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Tâche finale :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Écrire une lettre pour raconter un voyage, décrire les lieux visités et exprimer ses impressions et ses émotions.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C1613534-DAB7-5F44-A1E0-3699381BAE5F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Déclarer l’objectif de manière assertive, avec une voix claire et audible.</a:t>
            </a:r>
          </a:p>
        </p:txBody>
      </p:sp>
    </p:spTree>
    <p:extLst>
      <p:ext uri="{BB962C8B-B14F-4D97-AF65-F5344CB8AC3E}">
        <p14:creationId xmlns:p14="http://schemas.microsoft.com/office/powerpoint/2010/main" val="3629399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E3198-4F1C-0899-7742-2626B3E5B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17D80C-8FE9-E2B2-39A2-3A4A6BABD4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37174357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82745-A513-B773-3011-958A8790D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232C4CB4-5396-4160-071F-F87271CB3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Lisez cette lettre  personnelle. Dounia exprime-t-elle ses sentiments, sensations, impressions ?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F1C17E9-5BF8-C543-5DCA-6C9E4A1B345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33533" y="640628"/>
            <a:ext cx="10790381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stratégie : ne pas accumuler des actions, ajouter des sentiments, sensations, impressions, … pour enrichir le texte.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E2A70B8-1C28-C361-4B82-C2377DF025DE}"/>
              </a:ext>
            </a:extLst>
          </p:cNvPr>
          <p:cNvSpPr txBox="1"/>
          <p:nvPr/>
        </p:nvSpPr>
        <p:spPr>
          <a:xfrm>
            <a:off x="3845461" y="1369891"/>
            <a:ext cx="4966523" cy="4524315"/>
          </a:xfrm>
          <a:prstGeom prst="rect">
            <a:avLst/>
          </a:prstGeom>
          <a:solidFill>
            <a:srgbClr val="C8F5E8"/>
          </a:solidFill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atin typeface="Bradley Hand ITC" panose="030704020503020302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Meknès, 13 janvier 2026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atin typeface="Bradley Hand ITC" panose="030704020503020302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Chère Rania,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atin typeface="Bradley Hand ITC" panose="030704020503020302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Pendant mon séjour à Meknès, je suis allée à la médina avec ma famille. Nous avons visité le musée dans la vieille ville. Le soir, au coucher du soleil, nous avons mangé un couscous au restaurant.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atin typeface="Bradley Hand ITC" panose="030704020503020302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A bientôt,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atin typeface="Bradley Hand ITC" panose="030704020503020302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Dounia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Image 11" descr="Une image contenant intérieur, meubles, tabl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815819C-91B1-F567-6945-4DFF2C458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984" y="1104517"/>
            <a:ext cx="2800329" cy="186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0624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BBFCE-006F-33B9-5815-C54979AA4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515660E-21F9-EAB2-7361-B96FC7F64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Lisez maintenant cette lettre. Dounia exprime-t-elle ses sentiments, sensations, impressions ?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F43C4EF-5229-F2D4-DFC8-3355F98847F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33533" y="640628"/>
            <a:ext cx="10790381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Montrer que le premier texte est pauvre, le 2ème est  plus riche en sentiments et en sensations.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D34CE8C-BBCC-6F72-716A-E5DAA27C0753}"/>
              </a:ext>
            </a:extLst>
          </p:cNvPr>
          <p:cNvSpPr txBox="1"/>
          <p:nvPr/>
        </p:nvSpPr>
        <p:spPr>
          <a:xfrm>
            <a:off x="4274749" y="1046726"/>
            <a:ext cx="4966523" cy="517064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r-FR" sz="2200" b="1" dirty="0">
                <a:latin typeface="Bradley Hand ITC" panose="030704020503020302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Meknès, 13 janvier 2026</a:t>
            </a:r>
          </a:p>
          <a:p>
            <a:pPr algn="just"/>
            <a:r>
              <a:rPr lang="fr-FR" sz="2200" b="1" dirty="0">
                <a:latin typeface="Bradley Hand ITC" panose="030704020503020302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Chère Rania,</a:t>
            </a:r>
          </a:p>
          <a:p>
            <a:pPr algn="just"/>
            <a:r>
              <a:rPr lang="fr-FR" sz="2200" b="1" dirty="0">
                <a:latin typeface="Bradley Hand ITC" panose="030704020503020302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Pendant mon séjour à Meknès, je suis allée à la médina avec ma famille. </a:t>
            </a:r>
            <a:r>
              <a:rPr lang="fr-FR" sz="2200" b="1" dirty="0">
                <a:highlight>
                  <a:srgbClr val="FFFF00"/>
                </a:highlight>
                <a:latin typeface="Bradley Hand ITC" panose="030704020503020302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J’étais très contente et impressionnée par l’ambiance</a:t>
            </a:r>
            <a:r>
              <a:rPr lang="fr-FR" sz="2200" b="1" dirty="0">
                <a:latin typeface="Bradley Hand ITC" panose="030704020503020302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. Nous avons visité le musée. </a:t>
            </a:r>
            <a:r>
              <a:rPr lang="fr-FR" sz="2200" b="1" dirty="0">
                <a:highlight>
                  <a:srgbClr val="FFFF00"/>
                </a:highlight>
                <a:latin typeface="Bradley Hand ITC" panose="030704020503020302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J’ai admiré les objets anciens et j’ai vu de belles décorations</a:t>
            </a:r>
            <a:r>
              <a:rPr lang="fr-FR" sz="2200" b="1" dirty="0">
                <a:latin typeface="Bradley Hand ITC" panose="030704020503020302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. Le soir, nous avons mangé au restaurant. L’endroit </a:t>
            </a:r>
            <a:r>
              <a:rPr lang="fr-FR" sz="2200" b="1" dirty="0">
                <a:highlight>
                  <a:srgbClr val="FFFF00"/>
                </a:highlight>
                <a:latin typeface="Bradley Hand ITC" panose="030704020503020302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était magnifique </a:t>
            </a:r>
            <a:r>
              <a:rPr lang="fr-FR" sz="2200" b="1" dirty="0">
                <a:latin typeface="Bradley Hand ITC" panose="030704020503020302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et le plat de couscous était </a:t>
            </a:r>
            <a:r>
              <a:rPr lang="fr-FR" sz="2200" b="1" dirty="0">
                <a:highlight>
                  <a:srgbClr val="FFFF00"/>
                </a:highlight>
                <a:latin typeface="Bradley Hand ITC" panose="030704020503020302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vraiment délicieux</a:t>
            </a:r>
            <a:r>
              <a:rPr lang="fr-FR" sz="2200" b="1" dirty="0">
                <a:latin typeface="Bradley Hand ITC" panose="030704020503020302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. Ce voyage </a:t>
            </a:r>
            <a:r>
              <a:rPr lang="fr-FR" sz="2200" b="1" dirty="0">
                <a:highlight>
                  <a:srgbClr val="FFFF00"/>
                </a:highlight>
                <a:latin typeface="Bradley Hand ITC" panose="030704020503020302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m’a beaucoup apporté et m’a permis de découvrir une nouvelle culture.</a:t>
            </a:r>
          </a:p>
          <a:p>
            <a:pPr lvl="0" algn="just">
              <a:defRPr/>
            </a:pPr>
            <a:r>
              <a:rPr lang="fr-FR" sz="2200" b="1" dirty="0">
                <a:latin typeface="Bradley Hand ITC" panose="030704020503020302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A bientôt, </a:t>
            </a:r>
          </a:p>
          <a:p>
            <a:pPr lvl="0" algn="just">
              <a:defRPr/>
            </a:pPr>
            <a:r>
              <a:rPr lang="fr-FR" sz="2200" b="1" dirty="0">
                <a:latin typeface="Bradley Hand ITC" panose="03070402050302030203" pitchFamily="66" charset="0"/>
                <a:ea typeface="Calibri" panose="020F0502020204030204" pitchFamily="34" charset="0"/>
                <a:cs typeface="Calibri" panose="020F0502020204030204" pitchFamily="34" charset="0"/>
              </a:rPr>
              <a:t>Dounia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EC142BC-3640-D371-EED1-1AC11D5BACF6}"/>
              </a:ext>
            </a:extLst>
          </p:cNvPr>
          <p:cNvSpPr txBox="1"/>
          <p:nvPr/>
        </p:nvSpPr>
        <p:spPr>
          <a:xfrm>
            <a:off x="9557660" y="2103903"/>
            <a:ext cx="17961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Sentiments et émotions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CDE120F-85B7-2A65-E0EE-9B284F31BB1B}"/>
              </a:ext>
            </a:extLst>
          </p:cNvPr>
          <p:cNvSpPr txBox="1"/>
          <p:nvPr/>
        </p:nvSpPr>
        <p:spPr>
          <a:xfrm>
            <a:off x="9606644" y="3101310"/>
            <a:ext cx="1698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Sensations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4924B8C-021D-7B93-71DC-B18B2C1C160C}"/>
              </a:ext>
            </a:extLst>
          </p:cNvPr>
          <p:cNvSpPr txBox="1"/>
          <p:nvPr/>
        </p:nvSpPr>
        <p:spPr>
          <a:xfrm>
            <a:off x="9606644" y="4046212"/>
            <a:ext cx="1698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Impressions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832631C-2AC5-7B76-0AA9-17DB1637E9B4}"/>
              </a:ext>
            </a:extLst>
          </p:cNvPr>
          <p:cNvSpPr txBox="1"/>
          <p:nvPr/>
        </p:nvSpPr>
        <p:spPr>
          <a:xfrm>
            <a:off x="9198429" y="4750764"/>
            <a:ext cx="26561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Termine par une impression personnelle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3778D93F-1702-48BC-D60D-1E138158007D}"/>
              </a:ext>
            </a:extLst>
          </p:cNvPr>
          <p:cNvCxnSpPr/>
          <p:nvPr/>
        </p:nvCxnSpPr>
        <p:spPr>
          <a:xfrm>
            <a:off x="4274749" y="1730829"/>
            <a:ext cx="496652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FA88A5C5-4296-A403-2335-7FAD6BE437A7}"/>
              </a:ext>
            </a:extLst>
          </p:cNvPr>
          <p:cNvCxnSpPr/>
          <p:nvPr/>
        </p:nvCxnSpPr>
        <p:spPr>
          <a:xfrm>
            <a:off x="4274749" y="5458650"/>
            <a:ext cx="496652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7943B855-387B-EEA7-7653-46AF32868621}"/>
              </a:ext>
            </a:extLst>
          </p:cNvPr>
          <p:cNvSpPr txBox="1"/>
          <p:nvPr/>
        </p:nvSpPr>
        <p:spPr>
          <a:xfrm>
            <a:off x="2792885" y="1164980"/>
            <a:ext cx="17961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En-tête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C9C7017-D3B4-6333-B248-76B8F6E23F28}"/>
              </a:ext>
            </a:extLst>
          </p:cNvPr>
          <p:cNvSpPr txBox="1"/>
          <p:nvPr/>
        </p:nvSpPr>
        <p:spPr>
          <a:xfrm>
            <a:off x="2631002" y="3075057"/>
            <a:ext cx="17961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Corps de la lettre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8131D6A-C554-33E7-B9C2-5AD77A04BC2C}"/>
              </a:ext>
            </a:extLst>
          </p:cNvPr>
          <p:cNvSpPr txBox="1"/>
          <p:nvPr/>
        </p:nvSpPr>
        <p:spPr>
          <a:xfrm>
            <a:off x="2445945" y="5573456"/>
            <a:ext cx="19811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Prise de congé</a:t>
            </a:r>
          </a:p>
        </p:txBody>
      </p:sp>
      <p:pic>
        <p:nvPicPr>
          <p:cNvPr id="22" name="Image 21" descr="Une image contenant intérieur, meubles, tabl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DEC394F-6DF8-6617-C6C2-EA325529E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984" y="1104517"/>
            <a:ext cx="2800329" cy="186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6279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9DFBA-75D0-F750-EAC5-BAFE110BF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5FF3160-AA15-8ACB-DC15-3C2147E226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/>
              <a:t>35 min</a:t>
            </a:r>
          </a:p>
        </p:txBody>
      </p:sp>
    </p:spTree>
    <p:extLst>
      <p:ext uri="{BB962C8B-B14F-4D97-AF65-F5344CB8AC3E}">
        <p14:creationId xmlns:p14="http://schemas.microsoft.com/office/powerpoint/2010/main" val="3249954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6AD55-C38F-D6CE-923B-CF39077D4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A523701-740A-4900-7E73-742E344A5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rédigez la 1</a:t>
            </a:r>
            <a:r>
              <a:rPr lang="fr-FR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ère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partie de votre lettre en suivant les indications suivantes. 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7270F6F6-424C-E481-6DEA-B6B70553145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Accorder 5 min aux élèves pour réaliser la tâche. Circuler dans les rangs. Faire lire 4 ou 5 productions d’élèves.</a:t>
            </a:r>
          </a:p>
        </p:txBody>
      </p: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FB61948-0BBA-4108-CFCC-C446F8294B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188" y="1234680"/>
            <a:ext cx="9953222" cy="369846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CD996C0-7D0D-58D6-6099-570335948B82}"/>
              </a:ext>
            </a:extLst>
          </p:cNvPr>
          <p:cNvSpPr txBox="1"/>
          <p:nvPr/>
        </p:nvSpPr>
        <p:spPr>
          <a:xfrm>
            <a:off x="4669971" y="2547257"/>
            <a:ext cx="5921829" cy="400110"/>
          </a:xfrm>
          <a:prstGeom prst="rect">
            <a:avLst/>
          </a:prstGeom>
          <a:solidFill>
            <a:srgbClr val="C8F5E8"/>
          </a:solidFill>
        </p:spPr>
        <p:txBody>
          <a:bodyPr wrap="squar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5 min">
            <a:hlinkClick r:id="" action="ppaction://media"/>
            <a:extLst>
              <a:ext uri="{FF2B5EF4-FFF2-40B4-BE49-F238E27FC236}">
                <a16:creationId xmlns:a16="http://schemas.microsoft.com/office/drawing/2014/main" id="{7BB4C0D0-769F-D556-02E0-C60B961954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347275" y="908177"/>
            <a:ext cx="1053192" cy="59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23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80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0C58F-A6A2-6DDD-5C86-8758BCBB8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B06F33AC-E5E7-D93B-6152-FCD05A8E7344}"/>
              </a:ext>
            </a:extLst>
          </p:cNvPr>
          <p:cNvSpPr txBox="1"/>
          <p:nvPr/>
        </p:nvSpPr>
        <p:spPr>
          <a:xfrm>
            <a:off x="7326086" y="4363240"/>
            <a:ext cx="3069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Karim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36F246CC-8F5B-21FB-174D-177648D5E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proposition pour l’en-tête et la présentation du voyage.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05472E92-2589-98C3-2E2C-D2040F0360C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Mutualisation rapide. Apporter des précisions supplémentaires si nécessaire.</a:t>
            </a:r>
          </a:p>
        </p:txBody>
      </p: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617BFF40-C330-A0A5-D898-BDCF046AE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188" y="1234680"/>
            <a:ext cx="9953222" cy="369846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8953D4A-2BD7-A424-6C11-E76139FBB3FF}"/>
              </a:ext>
            </a:extLst>
          </p:cNvPr>
          <p:cNvSpPr txBox="1"/>
          <p:nvPr/>
        </p:nvSpPr>
        <p:spPr>
          <a:xfrm>
            <a:off x="4669971" y="2547257"/>
            <a:ext cx="5921829" cy="400110"/>
          </a:xfrm>
          <a:prstGeom prst="rect">
            <a:avLst/>
          </a:prstGeom>
          <a:solidFill>
            <a:srgbClr val="C8F5E8"/>
          </a:solidFill>
        </p:spPr>
        <p:txBody>
          <a:bodyPr wrap="squar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30C8317-8B37-15F9-BA70-06FC2BF8213F}"/>
              </a:ext>
            </a:extLst>
          </p:cNvPr>
          <p:cNvSpPr txBox="1"/>
          <p:nvPr/>
        </p:nvSpPr>
        <p:spPr>
          <a:xfrm>
            <a:off x="5312229" y="1977088"/>
            <a:ext cx="4299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15 janvier 2026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8A7C260-0615-0E3D-3837-113D178FF25A}"/>
              </a:ext>
            </a:extLst>
          </p:cNvPr>
          <p:cNvSpPr txBox="1"/>
          <p:nvPr/>
        </p:nvSpPr>
        <p:spPr>
          <a:xfrm>
            <a:off x="4669971" y="2503646"/>
            <a:ext cx="4299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Karim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788AC0A-85CE-5847-365D-C1A34586E242}"/>
              </a:ext>
            </a:extLst>
          </p:cNvPr>
          <p:cNvSpPr txBox="1"/>
          <p:nvPr/>
        </p:nvSpPr>
        <p:spPr>
          <a:xfrm>
            <a:off x="6400800" y="3415331"/>
            <a:ext cx="4299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Tanger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341712-EF20-1BE5-379C-BF08C59454A4}"/>
              </a:ext>
            </a:extLst>
          </p:cNvPr>
          <p:cNvSpPr txBox="1"/>
          <p:nvPr/>
        </p:nvSpPr>
        <p:spPr>
          <a:xfrm>
            <a:off x="6673515" y="3818778"/>
            <a:ext cx="4212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passé quelques jours à Tanger </a:t>
            </a:r>
          </a:p>
          <a:p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avec ma famille.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D9AD78-20E1-A1A2-3A37-541ADAA958B6}"/>
              </a:ext>
            </a:extLst>
          </p:cNvPr>
          <p:cNvSpPr txBox="1"/>
          <p:nvPr/>
        </p:nvSpPr>
        <p:spPr>
          <a:xfrm>
            <a:off x="7326086" y="4363240"/>
            <a:ext cx="3265714" cy="400110"/>
          </a:xfrm>
          <a:prstGeom prst="rect">
            <a:avLst/>
          </a:prstGeom>
          <a:solidFill>
            <a:srgbClr val="C8F5E8"/>
          </a:solidFill>
        </p:spPr>
        <p:txBody>
          <a:bodyPr wrap="squar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EA051DC-3236-FDBB-E82E-A4EF41418D16}"/>
              </a:ext>
            </a:extLst>
          </p:cNvPr>
          <p:cNvSpPr txBox="1"/>
          <p:nvPr/>
        </p:nvSpPr>
        <p:spPr>
          <a:xfrm>
            <a:off x="7326086" y="4327016"/>
            <a:ext cx="4299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dans cette ville magnifique.</a:t>
            </a:r>
          </a:p>
        </p:txBody>
      </p:sp>
    </p:spTree>
    <p:extLst>
      <p:ext uri="{BB962C8B-B14F-4D97-AF65-F5344CB8AC3E}">
        <p14:creationId xmlns:p14="http://schemas.microsoft.com/office/powerpoint/2010/main" val="15581393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35F09-F3F6-C469-F90B-4A224D172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F53F75F9-D420-F630-EF0C-0D929FC96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rédigez la 2</a:t>
            </a:r>
            <a:r>
              <a:rPr lang="fr-FR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ème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 partie de votre lettre en suivant les indications suivantes. 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33B150B3-7A30-9CDB-B93B-4B942E9CE5D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Accorder 5 min aux élèves pour réaliser la tâche. Circuler dans les rangs. Faire lire 4 ou 5 productions d’élèves.</a:t>
            </a:r>
          </a:p>
        </p:txBody>
      </p: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2D4CF87-5295-5527-C6B7-152EC9F803D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86879"/>
          <a:stretch>
            <a:fillRect/>
          </a:stretch>
        </p:blipFill>
        <p:spPr>
          <a:xfrm>
            <a:off x="871188" y="1234680"/>
            <a:ext cx="9953222" cy="485263"/>
          </a:xfrm>
          <a:prstGeom prst="rect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5564D994-1D6D-7F36-11B5-C3D21D0E84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187" y="1577248"/>
            <a:ext cx="9953221" cy="3888440"/>
          </a:xfrm>
          <a:prstGeom prst="rect">
            <a:avLst/>
          </a:prstGeom>
        </p:spPr>
      </p:pic>
      <p:pic>
        <p:nvPicPr>
          <p:cNvPr id="22" name="5 min">
            <a:hlinkClick r:id="" action="ppaction://media"/>
            <a:extLst>
              <a:ext uri="{FF2B5EF4-FFF2-40B4-BE49-F238E27FC236}">
                <a16:creationId xmlns:a16="http://schemas.microsoft.com/office/drawing/2014/main" id="{37122616-132E-6069-31E8-CD6EB46EEF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47275" y="908177"/>
            <a:ext cx="1053192" cy="59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580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809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D7BBE-0EA7-A117-7D49-114B83A4F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95B73742-1331-21A8-BC20-881A67202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description des activités et des lieux visités.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509CF1A1-8BD4-7633-0EDA-CCDDEE5780D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Mutualisation rapide. Demander aux élèves d’enrichir leur texte en ajoutant des émotions, sensations, impressions, …</a:t>
            </a:r>
          </a:p>
        </p:txBody>
      </p: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A5A1DC2-E96C-6F9B-94DE-FFA56344F8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6879"/>
          <a:stretch>
            <a:fillRect/>
          </a:stretch>
        </p:blipFill>
        <p:spPr>
          <a:xfrm>
            <a:off x="871188" y="1234680"/>
            <a:ext cx="9953222" cy="485263"/>
          </a:xfrm>
          <a:prstGeom prst="rect">
            <a:avLst/>
          </a:prstGeom>
        </p:spPr>
      </p:pic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2D95ED76-AD02-F4D1-1BD7-E03466563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187" y="1577248"/>
            <a:ext cx="9953221" cy="388844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6D7FD31-C58F-15F5-51D2-E8CE1597342C}"/>
              </a:ext>
            </a:extLst>
          </p:cNvPr>
          <p:cNvSpPr txBox="1"/>
          <p:nvPr/>
        </p:nvSpPr>
        <p:spPr>
          <a:xfrm>
            <a:off x="4953000" y="174262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la vieille médina.</a:t>
            </a:r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E0B6C7A-4581-8F88-FED0-E1A2572D9F8F}"/>
              </a:ext>
            </a:extLst>
          </p:cNvPr>
          <p:cNvSpPr txBox="1"/>
          <p:nvPr/>
        </p:nvSpPr>
        <p:spPr>
          <a:xfrm>
            <a:off x="5224813" y="220434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le port de la ville et la corniche.</a:t>
            </a:r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71C89D4-AB33-7FCD-C7C5-4C5B302DA503}"/>
              </a:ext>
            </a:extLst>
          </p:cNvPr>
          <p:cNvSpPr txBox="1"/>
          <p:nvPr/>
        </p:nvSpPr>
        <p:spPr>
          <a:xfrm>
            <a:off x="5471192" y="2565219"/>
            <a:ext cx="54655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de petites ruelles animées et des marchés traditionnels</a:t>
            </a:r>
            <a:r>
              <a:rPr lang="fr-FR" dirty="0"/>
              <a:t>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0F8837F-ADB4-314C-5DFA-A7AD5EFDF980}"/>
              </a:ext>
            </a:extLst>
          </p:cNvPr>
          <p:cNvSpPr txBox="1"/>
          <p:nvPr/>
        </p:nvSpPr>
        <p:spPr>
          <a:xfrm>
            <a:off x="6520543" y="3059668"/>
            <a:ext cx="43038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marché longtemps dans la ville et j’ai pris beaucoup de photos</a:t>
            </a:r>
            <a:r>
              <a:rPr lang="fr-FR" dirty="0"/>
              <a:t>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9771476-6035-45D8-5254-34AA289C658A}"/>
              </a:ext>
            </a:extLst>
          </p:cNvPr>
          <p:cNvSpPr txBox="1"/>
          <p:nvPr/>
        </p:nvSpPr>
        <p:spPr>
          <a:xfrm>
            <a:off x="6346372" y="395079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la mer, les bateaux et de beaux paysages</a:t>
            </a:r>
            <a:r>
              <a:rPr lang="fr-FR" dirty="0"/>
              <a:t>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E2D4862-160D-4F11-BB8B-DA4BFDF2C133}"/>
              </a:ext>
            </a:extLst>
          </p:cNvPr>
          <p:cNvSpPr txBox="1"/>
          <p:nvPr/>
        </p:nvSpPr>
        <p:spPr>
          <a:xfrm>
            <a:off x="5561884" y="4445240"/>
            <a:ext cx="62211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des cafés animés et des places très vivantes</a:t>
            </a:r>
            <a:r>
              <a:rPr lang="fr-FR" dirty="0"/>
              <a:t>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BF59597-F076-F037-91D7-597A4D1290EC}"/>
              </a:ext>
            </a:extLst>
          </p:cNvPr>
          <p:cNvSpPr txBox="1"/>
          <p:nvPr/>
        </p:nvSpPr>
        <p:spPr>
          <a:xfrm>
            <a:off x="6520543" y="4851488"/>
            <a:ext cx="62211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le port, surtout au coucher du soleil</a:t>
            </a:r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401130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C7D5D-D761-8CC8-2DE4-7E31CA9D1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9F5628E-61C9-D419-0F6C-4CA744B98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rédigez la dernière partie de votre lettre en suivant les indications suivantes. 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243157DC-E51E-9452-8154-744C8DAF9FD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Accorder 5 min aux élèves pour réaliser la tâche. Circuler dans les rangs. Faire lire 4 ou 5 productions d’élèves.</a:t>
            </a:r>
          </a:p>
        </p:txBody>
      </p:sp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70168F85-5FC6-F379-E86F-AB12146D36E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86879"/>
          <a:stretch>
            <a:fillRect/>
          </a:stretch>
        </p:blipFill>
        <p:spPr>
          <a:xfrm>
            <a:off x="871188" y="1234680"/>
            <a:ext cx="9953222" cy="485263"/>
          </a:xfrm>
          <a:prstGeom prst="rect">
            <a:avLst/>
          </a:prstGeom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CBF6C20-005B-BDC3-B843-3C156BD524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448" y="1632857"/>
            <a:ext cx="9904961" cy="333102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A7F4365-3401-76EC-D673-0FF1CEAB5721}"/>
              </a:ext>
            </a:extLst>
          </p:cNvPr>
          <p:cNvSpPr txBox="1"/>
          <p:nvPr/>
        </p:nvSpPr>
        <p:spPr>
          <a:xfrm>
            <a:off x="6008914" y="2318657"/>
            <a:ext cx="4735286" cy="400110"/>
          </a:xfrm>
          <a:prstGeom prst="rect">
            <a:avLst/>
          </a:prstGeom>
          <a:solidFill>
            <a:srgbClr val="C8F5E8"/>
          </a:solidFill>
        </p:spPr>
        <p:txBody>
          <a:bodyPr wrap="squar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5 min">
            <a:hlinkClick r:id="" action="ppaction://media"/>
            <a:extLst>
              <a:ext uri="{FF2B5EF4-FFF2-40B4-BE49-F238E27FC236}">
                <a16:creationId xmlns:a16="http://schemas.microsoft.com/office/drawing/2014/main" id="{F7393F68-8495-2CD0-4919-E10844DC55A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47275" y="908177"/>
            <a:ext cx="1053192" cy="59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27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8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F98D9-466C-E13A-4646-AC0A0CDAD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2796D811-CA52-D7DF-8A67-FE0ED5A68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la partie réservée à la description des émotions, impressions, et prise de congé.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68FA2712-2AD0-B074-002F-994175D86EE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Mutualisation rapide. Demander aux élèves d’enrichir leur texte en ajoutant des émotions, sensations, impressions, …</a:t>
            </a:r>
          </a:p>
        </p:txBody>
      </p:sp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E4B9C46-5988-482B-146C-1C1E37C067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6879"/>
          <a:stretch>
            <a:fillRect/>
          </a:stretch>
        </p:blipFill>
        <p:spPr>
          <a:xfrm>
            <a:off x="871188" y="1234680"/>
            <a:ext cx="9953222" cy="485263"/>
          </a:xfrm>
          <a:prstGeom prst="rect">
            <a:avLst/>
          </a:prstGeom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3BA7D18F-00EE-D31E-14A2-519D393CC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448" y="1632857"/>
            <a:ext cx="9904961" cy="333102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AF8CF05-1376-9798-31CF-513A929427DB}"/>
              </a:ext>
            </a:extLst>
          </p:cNvPr>
          <p:cNvSpPr txBox="1"/>
          <p:nvPr/>
        </p:nvSpPr>
        <p:spPr>
          <a:xfrm>
            <a:off x="6008914" y="2318657"/>
            <a:ext cx="4735286" cy="400110"/>
          </a:xfrm>
          <a:prstGeom prst="rect">
            <a:avLst/>
          </a:prstGeom>
          <a:solidFill>
            <a:srgbClr val="C8F5E8"/>
          </a:solidFill>
        </p:spPr>
        <p:txBody>
          <a:bodyPr wrap="squar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EFAD30E-8AA6-EA3B-D422-C5184FD82CB6}"/>
              </a:ext>
            </a:extLst>
          </p:cNvPr>
          <p:cNvSpPr txBox="1"/>
          <p:nvPr/>
        </p:nvSpPr>
        <p:spPr>
          <a:xfrm>
            <a:off x="6008914" y="231865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l’ambiance de la ville et la gentillesse des habitants</a:t>
            </a:r>
            <a:r>
              <a:rPr lang="fr-FR" dirty="0"/>
              <a:t>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7DB888B-B362-8136-DEBE-5B1ACFADC8BE}"/>
              </a:ext>
            </a:extLst>
          </p:cNvPr>
          <p:cNvSpPr txBox="1"/>
          <p:nvPr/>
        </p:nvSpPr>
        <p:spPr>
          <a:xfrm>
            <a:off x="6008914" y="186178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magnifique. J’ai beaucoup aimé.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87D48EC-B70E-0134-4241-53F4FAEB50DB}"/>
              </a:ext>
            </a:extLst>
          </p:cNvPr>
          <p:cNvSpPr txBox="1"/>
          <p:nvPr/>
        </p:nvSpPr>
        <p:spPr>
          <a:xfrm>
            <a:off x="6509657" y="271676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passer des moments aussi agréables.</a:t>
            </a:r>
            <a:endParaRPr lang="fr-FR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7B75B1B-7F89-5745-D336-EBE756867AB1}"/>
              </a:ext>
            </a:extLst>
          </p:cNvPr>
          <p:cNvSpPr txBox="1"/>
          <p:nvPr/>
        </p:nvSpPr>
        <p:spPr>
          <a:xfrm>
            <a:off x="5412205" y="3587234"/>
            <a:ext cx="63028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tu vas bien et que tout se passe bien pour toi</a:t>
            </a:r>
            <a:r>
              <a:rPr lang="fr-FR" dirty="0"/>
              <a:t>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F28FBFB-C833-382C-91D4-8BEA38F9DA15}"/>
              </a:ext>
            </a:extLst>
          </p:cNvPr>
          <p:cNvSpPr txBox="1"/>
          <p:nvPr/>
        </p:nvSpPr>
        <p:spPr>
          <a:xfrm>
            <a:off x="6302829" y="4017288"/>
            <a:ext cx="63028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visiter Tanger, tu vas adorer cette ville</a:t>
            </a:r>
            <a:r>
              <a:rPr lang="fr-FR" dirty="0"/>
              <a:t>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76DC9A4-02FC-E791-35A3-4C79D9F31AC5}"/>
              </a:ext>
            </a:extLst>
          </p:cNvPr>
          <p:cNvSpPr txBox="1"/>
          <p:nvPr/>
        </p:nvSpPr>
        <p:spPr>
          <a:xfrm>
            <a:off x="5087639" y="4401392"/>
            <a:ext cx="12151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Hakim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79162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rappeler ce que nous avons appris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C61653B-4F16-6F3C-81EA-8B3D70DACAE4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à 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EC30F2-04F6-223D-D0ED-CE32BB829C1D}"/>
              </a:ext>
            </a:extLst>
          </p:cNvPr>
          <p:cNvSpPr/>
          <p:nvPr/>
        </p:nvSpPr>
        <p:spPr>
          <a:xfrm>
            <a:off x="877886" y="1787713"/>
            <a:ext cx="9813337" cy="2554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0A5AC-577F-3D2F-1D00-C1D966F3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627BEF-F451-8995-F2EF-4777660C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ce que nous avons appris aujourd’hui.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E25022-8F8A-D101-F54B-EE5468246CF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 notes peuvent éventuellement servir de traces écrites.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4198A0A-7084-3831-B4E0-09030458A679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à 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2AFD05-680B-87CD-45B6-4EB910C95903}"/>
              </a:ext>
            </a:extLst>
          </p:cNvPr>
          <p:cNvSpPr/>
          <p:nvPr/>
        </p:nvSpPr>
        <p:spPr>
          <a:xfrm>
            <a:off x="877886" y="1787713"/>
            <a:ext cx="9813337" cy="2554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Rédiger une lettre personnelle 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Respecter la structure de la lettre (en-tête, corps, prise de congé)</a:t>
            </a:r>
          </a:p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Enrichir la lettre en ajoutant des sentiments :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J’étais très impressionné / émerveillé, ...</a:t>
            </a:r>
          </a:p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Enrichir la lettre en ajoutant des sensations :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portes étaient bien décorées, et il y avait de belles couleurs.</a:t>
            </a:r>
          </a:p>
          <a:p>
            <a:pPr>
              <a:buNone/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Terminer par une impression personnelle 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C’était un très beau voyage. J’ai adoré l’ambiance.</a:t>
            </a:r>
          </a:p>
        </p:txBody>
      </p:sp>
    </p:spTree>
    <p:extLst>
      <p:ext uri="{BB962C8B-B14F-4D97-AF65-F5344CB8AC3E}">
        <p14:creationId xmlns:p14="http://schemas.microsoft.com/office/powerpoint/2010/main" val="17908366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cette activité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A9FC6E5-9FB0-2F03-3399-84B3F265384A}"/>
              </a:ext>
            </a:extLst>
          </p:cNvPr>
          <p:cNvSpPr txBox="1"/>
          <p:nvPr/>
        </p:nvSpPr>
        <p:spPr>
          <a:xfrm>
            <a:off x="1752599" y="3682794"/>
            <a:ext cx="9024257" cy="970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dirty="0">
                <a:latin typeface="Calibri" panose="020F0502020204030204" pitchFamily="34" charset="0"/>
              </a:rPr>
              <a:t>Complétez votre lettre à la maison. N’oubliez pas de l’enrichir en ajoutant des émotions, sensations, impressions, …</a:t>
            </a:r>
          </a:p>
        </p:txBody>
      </p:sp>
    </p:spTree>
    <p:extLst>
      <p:ext uri="{BB962C8B-B14F-4D97-AF65-F5344CB8AC3E}">
        <p14:creationId xmlns:p14="http://schemas.microsoft.com/office/powerpoint/2010/main" val="41249527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8159</TotalTime>
  <Words>1629</Words>
  <Application>Microsoft Office PowerPoint</Application>
  <PresentationFormat>Grand écran</PresentationFormat>
  <Paragraphs>183</Paragraphs>
  <Slides>31</Slides>
  <Notes>0</Notes>
  <HiddenSlides>9</HiddenSlides>
  <MMClips>3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31</vt:i4>
      </vt:variant>
    </vt:vector>
  </HeadingPairs>
  <TitlesOfParts>
    <vt:vector size="42" baseType="lpstr">
      <vt:lpstr>Aptos</vt:lpstr>
      <vt:lpstr>Aptos Display</vt:lpstr>
      <vt:lpstr>Arial</vt:lpstr>
      <vt:lpstr>Bradley Hand ITC</vt:lpstr>
      <vt:lpstr>Calibri</vt:lpstr>
      <vt:lpstr>Cambria Math</vt:lpstr>
      <vt:lpstr>Dosis</vt:lpstr>
      <vt:lpstr>Georgia</vt:lpstr>
      <vt:lpstr>Wingdings</vt:lpstr>
      <vt:lpstr>Thème Office</vt:lpstr>
      <vt:lpstr>2_Thème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Nous allons corriger le travail effectué à la maison (localiser dans le temps). Livret de l’élève, p. 17</vt:lpstr>
      <vt:lpstr>Voici les marqueurs de temps qui aident à localiser des actions dans le temps.</vt:lpstr>
      <vt:lpstr>Bonjour! Prêts pour démarrer notre séance ? Allons-y!</vt:lpstr>
      <vt:lpstr>Nous allons consacrer la séance d’aujourd’hui à la tâche finale.</vt:lpstr>
      <vt:lpstr>Voici l’objectif des outils de langue.</vt:lpstr>
      <vt:lpstr>Présentation PowerPoint</vt:lpstr>
      <vt:lpstr>Lisez cette lettre  personnelle. Dounia exprime-t-elle ses sentiments, sensations, impressions ?</vt:lpstr>
      <vt:lpstr>Lisez maintenant cette lettre. Dounia exprime-t-elle ses sentiments, sensations, impressions ?</vt:lpstr>
      <vt:lpstr>Présentation PowerPoint</vt:lpstr>
      <vt:lpstr>Maintenant, rédigez la 1ère partie de votre lettre en suivant les indications suivantes. Travaillez seuls.</vt:lpstr>
      <vt:lpstr>Voici une proposition pour l’en-tête et la présentation du voyage.</vt:lpstr>
      <vt:lpstr>Maintenant, rédigez la 2ème  partie de votre lettre en suivant les indications suivantes. Travaillez seuls.</vt:lpstr>
      <vt:lpstr>Voici une description des activités et des lieux visités.</vt:lpstr>
      <vt:lpstr>Maintenant, rédigez la dernière partie de votre lettre en suivant les indications suivantes. Travaillez seuls.</vt:lpstr>
      <vt:lpstr>Voici la partie réservée à la description des émotions, impressions, et prise de congé.</vt:lpstr>
      <vt:lpstr>Présentation PowerPoint</vt:lpstr>
      <vt:lpstr>Qui peut me rappeler ce que nous avons appris aujourd’hui ? </vt:lpstr>
      <vt:lpstr>Voici ce que nous avons appris aujourd’hui.</vt:lpstr>
      <vt:lpstr>N’oubliez pas de faire cette activité à la maison.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M. MAIMOUNI</cp:lastModifiedBy>
  <cp:revision>174</cp:revision>
  <dcterms:created xsi:type="dcterms:W3CDTF">2025-11-03T10:55:47Z</dcterms:created>
  <dcterms:modified xsi:type="dcterms:W3CDTF">2026-01-04T12:15:51Z</dcterms:modified>
</cp:coreProperties>
</file>