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48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65" r:id="rId15"/>
    <p:sldId id="269" r:id="rId16"/>
    <p:sldId id="268" r:id="rId17"/>
    <p:sldId id="270" r:id="rId18"/>
    <p:sldId id="274" r:id="rId19"/>
    <p:sldId id="278" r:id="rId20"/>
    <p:sldId id="285" r:id="rId21"/>
    <p:sldId id="2147483647" r:id="rId22"/>
    <p:sldId id="260" r:id="rId23"/>
    <p:sldId id="272" r:id="rId24"/>
    <p:sldId id="288" r:id="rId25"/>
    <p:sldId id="294" r:id="rId26"/>
    <p:sldId id="283" r:id="rId27"/>
    <p:sldId id="256" r:id="rId28"/>
    <p:sldId id="266" r:id="rId29"/>
    <p:sldId id="261" r:id="rId30"/>
    <p:sldId id="267" r:id="rId31"/>
    <p:sldId id="277" r:id="rId32"/>
    <p:sldId id="314" r:id="rId33"/>
    <p:sldId id="259" r:id="rId34"/>
    <p:sldId id="271" r:id="rId35"/>
    <p:sldId id="275" r:id="rId36"/>
    <p:sldId id="276" r:id="rId37"/>
    <p:sldId id="280" r:id="rId38"/>
    <p:sldId id="287" r:id="rId39"/>
    <p:sldId id="289" r:id="rId40"/>
    <p:sldId id="295" r:id="rId41"/>
    <p:sldId id="290" r:id="rId42"/>
    <p:sldId id="340" r:id="rId43"/>
    <p:sldId id="317" r:id="rId44"/>
    <p:sldId id="262" r:id="rId45"/>
    <p:sldId id="263" r:id="rId46"/>
    <p:sldId id="284" r:id="rId4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65"/>
            <p14:sldId id="269"/>
            <p14:sldId id="268"/>
            <p14:sldId id="270"/>
            <p14:sldId id="274"/>
            <p14:sldId id="278"/>
            <p14:sldId id="285"/>
            <p14:sldId id="2147483647"/>
            <p14:sldId id="260"/>
            <p14:sldId id="272"/>
            <p14:sldId id="288"/>
            <p14:sldId id="294"/>
            <p14:sldId id="283"/>
            <p14:sldId id="256"/>
            <p14:sldId id="266"/>
            <p14:sldId id="261"/>
            <p14:sldId id="267"/>
            <p14:sldId id="277"/>
            <p14:sldId id="314"/>
            <p14:sldId id="259"/>
            <p14:sldId id="271"/>
            <p14:sldId id="275"/>
            <p14:sldId id="276"/>
            <p14:sldId id="280"/>
            <p14:sldId id="287"/>
            <p14:sldId id="289"/>
            <p14:sldId id="295"/>
            <p14:sldId id="290"/>
            <p14:sldId id="340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Outils de langue et Préparation de la tâche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7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Renforcer l’automatisation de la reconnaissance des groupes de mots.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51495" y="3703888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prstClr val="black"/>
                </a:solidFill>
              </a:rPr>
              <a:t>Localiser des actions dans le temps avec des marqueurs de temps : pendant, dans, depuis, il y a.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Rédiger une lettre personnelle à un ami pour raconter un voyage.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Localiser dans le temps, </a:t>
            </a:r>
          </a:p>
          <a:p>
            <a:r>
              <a:rPr lang="fr-FR" dirty="0"/>
              <a:t>Émotions, sensations, impressions personnelles, …</a:t>
            </a:r>
          </a:p>
          <a:p>
            <a:r>
              <a:rPr lang="fr-FR" dirty="0"/>
              <a:t>Lieux visités, activités, moments importants </a:t>
            </a:r>
          </a:p>
          <a:p>
            <a:r>
              <a:rPr lang="fr-FR" dirty="0"/>
              <a:t>En-tête, formule d’appel, développement, conclusion.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Exprimer des émotions, sensations, impressions personnelles,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Structurer une lettre personnelle.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Grille, schéma, feedback immédiat, verbalisation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Produire des phrases pauvres (sans intégrer des sentiments, sensations, impressions, …).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s’en tenir à la structure de la lettre personnelle ; ne pas respecter les paramètres de la situation. 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Outils de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Préparation de la tâche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première partie de la séance d’aujourd’hui aux outils de langue.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Outils de langue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602350" y="2254078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Des repères pour raconter !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des outils de langue.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les marqueurs temporels pour situer une action dans le temps.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E3198-4F1C-0899-7742-2626B3E5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17D80C-8FE9-E2B2-39A2-3A4A6BABD4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717435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4AE14-9E72-FE82-37B9-98DD7F847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86B3E5A-8514-B82B-E9B8-1C098C84E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Aujourd’hui, nous allons apprendre à situer une action dans le temps en utilisant : </a:t>
            </a:r>
            <a:r>
              <a:rPr lang="fr-FR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pendant, depuis, il y a, dans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B964C90-607E-FB87-6AFE-659D1756C08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Commencer par expliciter le sens et l’emploi du marqueur temporel « pendant »</a:t>
            </a: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9C73329B-07CC-8C27-76D3-56ECD1A82C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5475"/>
          <a:stretch>
            <a:fillRect/>
          </a:stretch>
        </p:blipFill>
        <p:spPr>
          <a:xfrm>
            <a:off x="1695943" y="1338943"/>
            <a:ext cx="8800114" cy="1582226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A922A03-61FD-4A20-E455-28743C775BA8}"/>
              </a:ext>
            </a:extLst>
          </p:cNvPr>
          <p:cNvSpPr txBox="1"/>
          <p:nvPr/>
        </p:nvSpPr>
        <p:spPr>
          <a:xfrm>
            <a:off x="1695943" y="3090446"/>
            <a:ext cx="8800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u="none" strike="noStrike" baseline="0" dirty="0">
                <a:latin typeface="Calibri" panose="020F0502020204030204" pitchFamily="34" charset="0"/>
              </a:rPr>
              <a:t>Pendant</a:t>
            </a:r>
            <a:r>
              <a:rPr lang="fr-FR" sz="2000" b="0" i="0" u="none" strike="noStrike" baseline="0" dirty="0">
                <a:latin typeface="Calibri" panose="020F0502020204030204" pitchFamily="34" charset="0"/>
              </a:rPr>
              <a:t> est une expression de temps </a:t>
            </a:r>
            <a:r>
              <a:rPr lang="fr-FR" sz="2000" dirty="0">
                <a:latin typeface="Calibri" panose="020F0502020204030204" pitchFamily="34" charset="0"/>
              </a:rPr>
              <a:t>qui indique la d</a:t>
            </a:r>
            <a:r>
              <a:rPr lang="fr-FR" sz="2000" b="0" i="0" u="none" strike="noStrike" baseline="0" dirty="0">
                <a:latin typeface="Calibri" panose="020F0502020204030204" pitchFamily="34" charset="0"/>
              </a:rPr>
              <a:t>urée totale et limitée d’une action.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Pendant la visite </a:t>
            </a:r>
            <a:r>
              <a:rPr lang="fr-FR" sz="2000" dirty="0">
                <a:latin typeface="Calibri" panose="020F0502020204030204" pitchFamily="34" charset="0"/>
              </a:rPr>
              <a:t>(de 15h00 à 18h00, du lundi au mercredi, …)</a:t>
            </a:r>
            <a:endParaRPr lang="fr-FR" sz="2000" u="none" strike="noStrike" baseline="0" dirty="0">
              <a:latin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B9F9964-205F-2B1E-7D55-09FD639BEFC0}"/>
              </a:ext>
            </a:extLst>
          </p:cNvPr>
          <p:cNvSpPr txBox="1"/>
          <p:nvPr/>
        </p:nvSpPr>
        <p:spPr>
          <a:xfrm>
            <a:off x="1695943" y="4275386"/>
            <a:ext cx="8800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</a:rPr>
              <a:t>Voici un autre exemple :</a:t>
            </a:r>
            <a:endParaRPr lang="fr-FR" sz="2000" b="0" i="0" u="none" strike="noStrike" baseline="0" dirty="0">
              <a:latin typeface="Calibri" panose="020F0502020204030204" pitchFamily="34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Pendant les vacances, </a:t>
            </a:r>
            <a:r>
              <a:rPr lang="fr-FR" sz="2000" b="1" i="1" dirty="0">
                <a:latin typeface="Calibri" panose="020F0502020204030204" pitchFamily="34" charset="0"/>
              </a:rPr>
              <a:t>j’ai visité plusieurs villes </a:t>
            </a:r>
            <a:r>
              <a:rPr lang="fr-FR" sz="2000" dirty="0">
                <a:latin typeface="Calibri" panose="020F0502020204030204" pitchFamily="34" charset="0"/>
              </a:rPr>
              <a:t>(du 15 juillet au 1</a:t>
            </a:r>
            <a:r>
              <a:rPr lang="fr-FR" sz="2000" baseline="30000" dirty="0">
                <a:latin typeface="Calibri" panose="020F0502020204030204" pitchFamily="34" charset="0"/>
              </a:rPr>
              <a:t>er</a:t>
            </a:r>
            <a:r>
              <a:rPr lang="fr-FR" sz="2000" dirty="0">
                <a:latin typeface="Calibri" panose="020F0502020204030204" pitchFamily="34" charset="0"/>
              </a:rPr>
              <a:t> septembre, …).</a:t>
            </a:r>
            <a:endParaRPr lang="fr-FR" sz="2000" b="0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7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E6DE3-3F40-DD10-388B-4F5199ABA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F3FA022-B6E5-1806-BCE7-6D16A43FF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voir l’emploi du marqueur temporel « depuis » et je vais vous donner des exemples.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13533E-046E-2198-AFD0-627FE10F3C9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Expliciter le sens et l’emploi de « depuis »</a:t>
            </a: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48CA0A5-892D-AB40-860D-A14503A718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7174"/>
          <a:stretch>
            <a:fillRect/>
          </a:stretch>
        </p:blipFill>
        <p:spPr>
          <a:xfrm>
            <a:off x="1695943" y="1338943"/>
            <a:ext cx="8800114" cy="58782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7D1150B-CEDB-E68C-0865-C9286FD625A0}"/>
              </a:ext>
            </a:extLst>
          </p:cNvPr>
          <p:cNvSpPr txBox="1"/>
          <p:nvPr/>
        </p:nvSpPr>
        <p:spPr>
          <a:xfrm>
            <a:off x="1695943" y="3090446"/>
            <a:ext cx="8800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u="none" strike="noStrike" baseline="0" dirty="0">
                <a:latin typeface="Calibri" panose="020F0502020204030204" pitchFamily="34" charset="0"/>
              </a:rPr>
              <a:t>Depuis</a:t>
            </a:r>
            <a:r>
              <a:rPr lang="fr-FR" sz="2000" b="0" i="0" u="none" strike="noStrike" baseline="0" dirty="0">
                <a:latin typeface="Calibri" panose="020F0502020204030204" pitchFamily="34" charset="0"/>
              </a:rPr>
              <a:t> est une expression de temps </a:t>
            </a:r>
            <a:r>
              <a:rPr lang="fr-FR" sz="2000" dirty="0">
                <a:latin typeface="Calibri" panose="020F0502020204030204" pitchFamily="34" charset="0"/>
              </a:rPr>
              <a:t>qui indique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a commencé dans le passé et elle continue maintenant.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Depuis une semaine </a:t>
            </a:r>
            <a:r>
              <a:rPr lang="fr-FR" sz="2000" dirty="0">
                <a:latin typeface="Calibri" panose="020F0502020204030204" pitchFamily="34" charset="0"/>
              </a:rPr>
              <a:t>: (cela fait une semaine que je suis dans cet hôtel).</a:t>
            </a:r>
            <a:endParaRPr lang="fr-FR" sz="2000" b="1" u="none" strike="noStrike" baseline="0" dirty="0">
              <a:latin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3429E78-2D75-B23D-785B-BDE92893B095}"/>
              </a:ext>
            </a:extLst>
          </p:cNvPr>
          <p:cNvSpPr txBox="1"/>
          <p:nvPr/>
        </p:nvSpPr>
        <p:spPr>
          <a:xfrm>
            <a:off x="1695943" y="4275386"/>
            <a:ext cx="88001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</a:rPr>
              <a:t>Voici d’autres exemples :</a:t>
            </a:r>
            <a:endParaRPr lang="fr-FR" sz="2000" b="0" i="0" u="none" strike="noStrike" baseline="0" dirty="0">
              <a:latin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>
                <a:latin typeface="Calibri" panose="020F0502020204030204" pitchFamily="34" charset="0"/>
              </a:rPr>
              <a:t>Mes parents sont en voyage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depuis 15 jours.</a:t>
            </a:r>
            <a:endParaRPr lang="fr-FR" sz="2000" b="1" dirty="0">
              <a:solidFill>
                <a:srgbClr val="00B0F0"/>
              </a:solidFill>
              <a:latin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>
                <a:latin typeface="Calibri" panose="020F0502020204030204" pitchFamily="34" charset="0"/>
              </a:rPr>
              <a:t>Ma sœur est en France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d</a:t>
            </a:r>
            <a:r>
              <a:rPr lang="fr-FR" sz="2000" b="1" i="1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epuis le 1</a:t>
            </a:r>
            <a:r>
              <a:rPr lang="fr-FR" sz="2000" b="1" i="1" u="none" strike="noStrike" baseline="30000" dirty="0">
                <a:solidFill>
                  <a:srgbClr val="00B0F0"/>
                </a:solidFill>
                <a:latin typeface="Calibri" panose="020F0502020204030204" pitchFamily="34" charset="0"/>
              </a:rPr>
              <a:t>er</a:t>
            </a:r>
            <a:r>
              <a:rPr lang="fr-FR" sz="2000" b="1" i="1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 janvier.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Depuis mon arrivée à Marrakech, </a:t>
            </a:r>
            <a:r>
              <a:rPr lang="fr-FR" sz="2000" b="1" i="1" dirty="0">
                <a:latin typeface="Calibri" panose="020F0502020204030204" pitchFamily="34" charset="0"/>
              </a:rPr>
              <a:t>je passe des moments agréables.</a:t>
            </a:r>
          </a:p>
        </p:txBody>
      </p:sp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84272EA-82B6-3683-29C1-FB72D8D47B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525" b="43468"/>
          <a:stretch>
            <a:fillRect/>
          </a:stretch>
        </p:blipFill>
        <p:spPr>
          <a:xfrm>
            <a:off x="1695943" y="1926771"/>
            <a:ext cx="8800114" cy="100857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2A1529-E28C-FFEA-B363-6839E604FA98}"/>
              </a:ext>
            </a:extLst>
          </p:cNvPr>
          <p:cNvSpPr txBox="1"/>
          <p:nvPr/>
        </p:nvSpPr>
        <p:spPr>
          <a:xfrm>
            <a:off x="7794171" y="1926771"/>
            <a:ext cx="270188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L’action a commencé dans le passé et elle continue maintenant.</a:t>
            </a:r>
          </a:p>
        </p:txBody>
      </p:sp>
    </p:spTree>
    <p:extLst>
      <p:ext uri="{BB962C8B-B14F-4D97-AF65-F5344CB8AC3E}">
        <p14:creationId xmlns:p14="http://schemas.microsoft.com/office/powerpoint/2010/main" val="2573239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91D34-1868-57E8-E95B-C99479CBB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C3B6020-4E1C-4767-E450-716200A93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voir l’emploi du marqueur temporel « il y a » et je vais vous donner des exemples.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52CCD0F-CBDA-5B72-55EF-E2EBF5295DF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Expliciter le sens et l’emploi de « il y a »</a:t>
            </a: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C6379F6-9B32-3F72-63A0-05AB0B2887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7174"/>
          <a:stretch>
            <a:fillRect/>
          </a:stretch>
        </p:blipFill>
        <p:spPr>
          <a:xfrm>
            <a:off x="1695943" y="1338943"/>
            <a:ext cx="8800114" cy="58782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BFC0B08-CCFB-6453-CDE0-5310397898F8}"/>
              </a:ext>
            </a:extLst>
          </p:cNvPr>
          <p:cNvSpPr txBox="1"/>
          <p:nvPr/>
        </p:nvSpPr>
        <p:spPr>
          <a:xfrm>
            <a:off x="1695943" y="3090446"/>
            <a:ext cx="8800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u="none" strike="noStrike" baseline="0" dirty="0">
                <a:latin typeface="Calibri" panose="020F0502020204030204" pitchFamily="34" charset="0"/>
              </a:rPr>
              <a:t>Il y a</a:t>
            </a:r>
            <a:r>
              <a:rPr lang="fr-FR" sz="2000" b="0" i="1" u="none" strike="noStrike" baseline="0" dirty="0">
                <a:latin typeface="Calibri" panose="020F0502020204030204" pitchFamily="34" charset="0"/>
              </a:rPr>
              <a:t> </a:t>
            </a:r>
            <a:r>
              <a:rPr lang="fr-FR" sz="2000" b="0" i="0" u="none" strike="noStrike" baseline="0" dirty="0">
                <a:latin typeface="Calibri" panose="020F0502020204030204" pitchFamily="34" charset="0"/>
              </a:rPr>
              <a:t>est une expression de temps </a:t>
            </a:r>
            <a:r>
              <a:rPr lang="fr-FR" sz="2000" dirty="0">
                <a:latin typeface="Calibri" panose="020F0502020204030204" pitchFamily="34" charset="0"/>
              </a:rPr>
              <a:t>qui indique la durée d’une action terminée dans le passé.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Il y a un mois </a:t>
            </a:r>
            <a:r>
              <a:rPr lang="fr-FR" sz="2000" dirty="0">
                <a:latin typeface="Calibri" panose="020F0502020204030204" pitchFamily="34" charset="0"/>
              </a:rPr>
              <a:t>: (cela fait un mois que j’ai visité Chefchaouen).</a:t>
            </a:r>
            <a:endParaRPr lang="fr-FR" sz="2000" b="1" u="none" strike="noStrike" baseline="0" dirty="0">
              <a:latin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67E728-1A4C-D529-0805-BB3850F0530F}"/>
              </a:ext>
            </a:extLst>
          </p:cNvPr>
          <p:cNvSpPr txBox="1"/>
          <p:nvPr/>
        </p:nvSpPr>
        <p:spPr>
          <a:xfrm>
            <a:off x="1695943" y="4275386"/>
            <a:ext cx="8800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</a:rPr>
              <a:t>Voici d’autres exemples :</a:t>
            </a:r>
            <a:endParaRPr lang="fr-FR" sz="2000" b="0" i="0" u="none" strike="noStrike" baseline="0" dirty="0">
              <a:latin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Il y a deux heures </a:t>
            </a:r>
            <a:r>
              <a:rPr lang="fr-FR" sz="2000" b="1" i="1" u="none" strike="noStrike" baseline="0" dirty="0">
                <a:latin typeface="Calibri" panose="020F0502020204030204" pitchFamily="34" charset="0"/>
              </a:rPr>
              <a:t>que je regarde ces œuvres d’art. Elles sont magnifiques !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>
                <a:latin typeface="Calibri" panose="020F0502020204030204" pitchFamily="34" charset="0"/>
              </a:rPr>
              <a:t>J’ai découvert ce joli musée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il y a trois jours.</a:t>
            </a:r>
          </a:p>
        </p:txBody>
      </p:sp>
      <p:pic>
        <p:nvPicPr>
          <p:cNvPr id="7" name="Image 6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D74586F9-AF72-0418-FF42-494A9869D6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762" b="22090"/>
          <a:stretch>
            <a:fillRect/>
          </a:stretch>
        </p:blipFill>
        <p:spPr>
          <a:xfrm>
            <a:off x="1695943" y="1926771"/>
            <a:ext cx="8800114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71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BD89A-5787-B672-4A5D-DB9B08559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CF60119-2B2F-0CEE-14F0-424765EE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voir l’emploi du marqueur temporel « dans » et je vais vous donner des exemples.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28B3F2-1BAD-9486-E36E-0F404BF682B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Expliciter le sens et l’emploi de « dans ». </a:t>
            </a:r>
          </a:p>
        </p:txBody>
      </p:sp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2982AA37-801C-1208-A82B-0568658526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7174"/>
          <a:stretch>
            <a:fillRect/>
          </a:stretch>
        </p:blipFill>
        <p:spPr>
          <a:xfrm>
            <a:off x="1695943" y="1338943"/>
            <a:ext cx="8800114" cy="58782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808D5D8-7DE0-BAA8-D6FA-71E6D09B7DA7}"/>
              </a:ext>
            </a:extLst>
          </p:cNvPr>
          <p:cNvSpPr txBox="1"/>
          <p:nvPr/>
        </p:nvSpPr>
        <p:spPr>
          <a:xfrm>
            <a:off x="1695943" y="3090446"/>
            <a:ext cx="88001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lang="fr-FR" sz="2000" b="0" i="0" u="none" strike="noStrike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une expression de temps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indique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délai après lequel une action se produira dans le futur.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Dans deux semaines </a:t>
            </a:r>
            <a:r>
              <a:rPr lang="fr-FR" sz="2000" dirty="0">
                <a:latin typeface="Calibri" panose="020F0502020204030204" pitchFamily="34" charset="0"/>
              </a:rPr>
              <a:t>(cela veut dire que l’action n’a pas encore commencé. Elle va se produire plus tard, dans le futur).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33024DB-EBD1-D07D-2C24-C365C8AA7638}"/>
              </a:ext>
            </a:extLst>
          </p:cNvPr>
          <p:cNvSpPr txBox="1"/>
          <p:nvPr/>
        </p:nvSpPr>
        <p:spPr>
          <a:xfrm>
            <a:off x="1695943" y="4503394"/>
            <a:ext cx="88001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</a:rPr>
              <a:t>Voici d’autres exemples :</a:t>
            </a:r>
            <a:endParaRPr lang="fr-FR" sz="2000" b="0" i="0" u="none" strike="noStrike" baseline="0" dirty="0">
              <a:latin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b="1" i="1" u="none" strike="noStrike" baseline="0" dirty="0">
                <a:latin typeface="Calibri" panose="020F0502020204030204" pitchFamily="34" charset="0"/>
              </a:rPr>
              <a:t>Je partirai en voyage à l’étranger </a:t>
            </a:r>
            <a:r>
              <a:rPr lang="fr-FR" sz="2000" b="1" i="1" dirty="0">
                <a:solidFill>
                  <a:srgbClr val="00B0F0"/>
                </a:solidFill>
                <a:latin typeface="Calibri" panose="020F0502020204030204" pitchFamily="34" charset="0"/>
              </a:rPr>
              <a:t>dans 15 jours </a:t>
            </a:r>
            <a:r>
              <a:rPr lang="fr-FR" sz="2000" i="1" dirty="0">
                <a:latin typeface="Calibri" panose="020F0502020204030204" pitchFamily="34" charset="0"/>
              </a:rPr>
              <a:t>(je n’ai pas encore fait le voyage. Je vais faire ce voyage après 15 jours)</a:t>
            </a:r>
            <a:r>
              <a:rPr lang="fr-FR" sz="2000" i="1" u="none" strike="noStrike" baseline="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DB68A01-92BC-3258-7A59-499D28A77E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853"/>
          <a:stretch>
            <a:fillRect/>
          </a:stretch>
        </p:blipFill>
        <p:spPr>
          <a:xfrm>
            <a:off x="1695943" y="1926771"/>
            <a:ext cx="8800114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06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732A-78AB-D677-26AF-68A27ECA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DDE04E-DE10-74E8-27AA-3291DFA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Soulignez les marqueurs qui servent à localiser des actions dans le temps.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9327A-1410-11DD-9C60-37E18081EC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phrase, choisir un élève au hasard. Demander de justifier les réponses.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904F6314-0DEF-9AD1-35EB-0C58F5FA8E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916EE35-F48D-39EB-AF96-CD21E6A785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683"/>
          <a:stretch>
            <a:fillRect/>
          </a:stretch>
        </p:blipFill>
        <p:spPr>
          <a:xfrm>
            <a:off x="1072713" y="1446097"/>
            <a:ext cx="10126228" cy="318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45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53FE5-293B-E4DB-84D9-F91E3D08B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17186-4C3A-AF35-7BBC-C0064E80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marqueurs de temps qui servent à localiser des actions dans le temps.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A50E48-6BBF-90AA-C74D-30C2AA8C79C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488956BC-5CE9-6F61-64A1-79874F983F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D4778D55-9E42-339B-390D-DAC510C644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683"/>
          <a:stretch>
            <a:fillRect/>
          </a:stretch>
        </p:blipFill>
        <p:spPr>
          <a:xfrm>
            <a:off x="1072713" y="1446097"/>
            <a:ext cx="10126228" cy="3180332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B2C060C-5464-CB37-723F-144900FB46E8}"/>
              </a:ext>
            </a:extLst>
          </p:cNvPr>
          <p:cNvCxnSpPr/>
          <p:nvPr/>
        </p:nvCxnSpPr>
        <p:spPr>
          <a:xfrm>
            <a:off x="4931229" y="3265714"/>
            <a:ext cx="210094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916EB0F-EDE0-9005-3346-4F26E398A0E9}"/>
              </a:ext>
            </a:extLst>
          </p:cNvPr>
          <p:cNvCxnSpPr>
            <a:cxnSpLocks/>
          </p:cNvCxnSpPr>
          <p:nvPr/>
        </p:nvCxnSpPr>
        <p:spPr>
          <a:xfrm>
            <a:off x="6215743" y="3886199"/>
            <a:ext cx="395151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176F287F-6B8D-D408-03DF-3D0881EB466E}"/>
              </a:ext>
            </a:extLst>
          </p:cNvPr>
          <p:cNvCxnSpPr>
            <a:cxnSpLocks/>
          </p:cNvCxnSpPr>
          <p:nvPr/>
        </p:nvCxnSpPr>
        <p:spPr>
          <a:xfrm>
            <a:off x="1600201" y="4463143"/>
            <a:ext cx="232954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233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les phrases suivantes et associez-les au sens qu’elles expriment.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un binôme au hasard. Cibler celles et ceux qui hésitent. Demander de justifier les réponses.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3572757-8465-683F-5A80-E0169EBD7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625603"/>
              </p:ext>
            </p:extLst>
          </p:nvPr>
        </p:nvGraphicFramePr>
        <p:xfrm>
          <a:off x="1295400" y="1240971"/>
          <a:ext cx="9590313" cy="374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89834">
                  <a:extLst>
                    <a:ext uri="{9D8B030D-6E8A-4147-A177-3AD203B41FA5}">
                      <a16:colId xmlns:a16="http://schemas.microsoft.com/office/drawing/2014/main" val="2707816578"/>
                    </a:ext>
                  </a:extLst>
                </a:gridCol>
                <a:gridCol w="4900479">
                  <a:extLst>
                    <a:ext uri="{9D8B030D-6E8A-4147-A177-3AD203B41FA5}">
                      <a16:colId xmlns:a16="http://schemas.microsoft.com/office/drawing/2014/main" val="2336990153"/>
                    </a:ext>
                  </a:extLst>
                </a:gridCol>
              </a:tblGrid>
              <a:tr h="432701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Phrases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Sens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700575"/>
                  </a:ext>
                </a:extLst>
              </a:tr>
              <a:tr h="7788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séjourne dans cette auberge depuis quatre jours.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fr-FR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4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ction terminée dans le passé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55603"/>
                  </a:ext>
                </a:extLst>
              </a:tr>
              <a:tr h="6052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J’ai profité des paysages naturels pendant ce voyage.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fr-FR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Action 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43218"/>
                  </a:ext>
                </a:extLst>
              </a:tr>
              <a:tr h="5094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pars en vacances dans un mois.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Durée limitée d’une action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06744"/>
                  </a:ext>
                </a:extLst>
              </a:tr>
              <a:tr h="6945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D.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J’ai découvert ce bazar il y a trois jours.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Action commencée dans le passé et continue dans le présent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568588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8415CD4-9D8D-FB79-C2D6-88090C3F1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374814"/>
              </p:ext>
            </p:extLst>
          </p:nvPr>
        </p:nvGraphicFramePr>
        <p:xfrm>
          <a:off x="2026556" y="5374735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416234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476197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835654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4215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1. 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2. 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3. 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4. …….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16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42863-8A43-0C59-1D74-1FB49B609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3FFB4-AA47-34EA-3807-CF4F0A038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sens exprimées par les phrases.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61FEA-E2DC-1FF9-2357-D4EB595FF85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ou des exemples supplémentaires si nécessaire.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086246B-0999-8E32-BF56-0B66F27E2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329415"/>
              </p:ext>
            </p:extLst>
          </p:nvPr>
        </p:nvGraphicFramePr>
        <p:xfrm>
          <a:off x="2026556" y="5374735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416234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1476197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8356540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4215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1. 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2.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3.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4. 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1618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FE001826-988E-9DE4-FA99-27714F153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1553"/>
              </p:ext>
            </p:extLst>
          </p:nvPr>
        </p:nvGraphicFramePr>
        <p:xfrm>
          <a:off x="1295400" y="1240971"/>
          <a:ext cx="9590313" cy="3749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89834">
                  <a:extLst>
                    <a:ext uri="{9D8B030D-6E8A-4147-A177-3AD203B41FA5}">
                      <a16:colId xmlns:a16="http://schemas.microsoft.com/office/drawing/2014/main" val="2707816578"/>
                    </a:ext>
                  </a:extLst>
                </a:gridCol>
                <a:gridCol w="4900479">
                  <a:extLst>
                    <a:ext uri="{9D8B030D-6E8A-4147-A177-3AD203B41FA5}">
                      <a16:colId xmlns:a16="http://schemas.microsoft.com/office/drawing/2014/main" val="2336990153"/>
                    </a:ext>
                  </a:extLst>
                </a:gridCol>
              </a:tblGrid>
              <a:tr h="432701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Phrases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fr-FR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Sens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700575"/>
                  </a:ext>
                </a:extLst>
              </a:tr>
              <a:tr h="7788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séjourne dans cette auberge depuis quatre jours.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fr-FR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400" b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ction terminée dans le passé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55603"/>
                  </a:ext>
                </a:extLst>
              </a:tr>
              <a:tr h="6052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J’ai profité des paysages naturels pendant ce voyage.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fr-FR" sz="2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Action future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243218"/>
                  </a:ext>
                </a:extLst>
              </a:tr>
              <a:tr h="5094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pars en vacances dans un mois.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Durée limitée d’une action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06744"/>
                  </a:ext>
                </a:extLst>
              </a:tr>
              <a:tr h="6945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D.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J’ai découvert ce bazar il y a trois jours.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Action commencée dans le passé et continue dans le présent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568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9291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les phrases avec (dans, pendant, il y a, depuis) pour localiser correctement les actions dans le temps.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un binôme au hasard. Cibler celles et ceux qui hésitent. Demander de justifier les réponses.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FE1F4A-E86D-24C3-7FB9-DD4D422CA941}"/>
              </a:ext>
            </a:extLst>
          </p:cNvPr>
          <p:cNvSpPr txBox="1"/>
          <p:nvPr/>
        </p:nvSpPr>
        <p:spPr>
          <a:xfrm>
            <a:off x="1208314" y="1749469"/>
            <a:ext cx="9568543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fin des vacances. ……………………………… deux jours, je rentrerai chez moi.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 mon voyage, j’ai rencontré des personnes sympathiques et très gentilles.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visité ce musée ……………………………… deux ou trois jours, je vous le recommande.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dans cette magnifique ville ……………………………… deux semaines.</a:t>
            </a:r>
          </a:p>
        </p:txBody>
      </p:sp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414D-F054-E946-29C6-57090369A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5734E89-A0EF-70F4-13DE-581775B5F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correctement complétées avec les localisateurs de temps.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C69ACB6D-A25D-FFB5-88B9-54526EE3275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0955EFC-9E0B-2110-E3E5-A8429CCFD64A}"/>
              </a:ext>
            </a:extLst>
          </p:cNvPr>
          <p:cNvSpPr txBox="1"/>
          <p:nvPr/>
        </p:nvSpPr>
        <p:spPr>
          <a:xfrm>
            <a:off x="1208314" y="1749469"/>
            <a:ext cx="9568543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fin des vacances. ……………………………… deux jours, je rentrerai chez moi.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 mon voyage, j’ai rencontré des personnes sympathiques et très gentilles.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visité ce musée ……………………………… deux ou trois jours, je vous le recommande.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dans cette magnifique ville ……………………………… deux semaines.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EE9551-3C72-528D-517D-4DA741584F07}"/>
              </a:ext>
            </a:extLst>
          </p:cNvPr>
          <p:cNvSpPr txBox="1"/>
          <p:nvPr/>
        </p:nvSpPr>
        <p:spPr>
          <a:xfrm>
            <a:off x="2264228" y="2929984"/>
            <a:ext cx="1828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</a:t>
            </a:r>
            <a:endParaRPr lang="fr-FR" sz="2200" b="1" i="1" dirty="0">
              <a:solidFill>
                <a:srgbClr val="00B0F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635E6F-AC9B-3525-40D0-4E633C57E145}"/>
              </a:ext>
            </a:extLst>
          </p:cNvPr>
          <p:cNvSpPr txBox="1"/>
          <p:nvPr/>
        </p:nvSpPr>
        <p:spPr>
          <a:xfrm>
            <a:off x="6335485" y="5095338"/>
            <a:ext cx="1828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depuis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743A49-B161-03BF-0AE2-F87270B4F8D0}"/>
              </a:ext>
            </a:extLst>
          </p:cNvPr>
          <p:cNvSpPr txBox="1"/>
          <p:nvPr/>
        </p:nvSpPr>
        <p:spPr>
          <a:xfrm>
            <a:off x="4757057" y="4005945"/>
            <a:ext cx="1828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y 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6D42C9-8912-F2F8-CF4F-C3E784A4DC24}"/>
              </a:ext>
            </a:extLst>
          </p:cNvPr>
          <p:cNvSpPr txBox="1"/>
          <p:nvPr/>
        </p:nvSpPr>
        <p:spPr>
          <a:xfrm>
            <a:off x="5529942" y="1814785"/>
            <a:ext cx="1828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2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</a:t>
            </a:r>
          </a:p>
        </p:txBody>
      </p:sp>
    </p:spTree>
    <p:extLst>
      <p:ext uri="{BB962C8B-B14F-4D97-AF65-F5344CB8AC3E}">
        <p14:creationId xmlns:p14="http://schemas.microsoft.com/office/powerpoint/2010/main" val="38951744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préparation de la tâche finale.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717524" y="1836866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Préparation de la tâche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CD93D2-F58F-0FDE-1BD0-34072A9A2D8C}"/>
              </a:ext>
            </a:extLst>
          </p:cNvPr>
          <p:cNvSpPr txBox="1"/>
          <p:nvPr/>
        </p:nvSpPr>
        <p:spPr>
          <a:xfrm>
            <a:off x="4717524" y="2504260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Rédiger une lettre pour raconter un voyage. 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2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cette séance.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133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Préparation de la tâche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ses sentiments et ses sensations dans un récit de voyage.</a:t>
            </a:r>
          </a:p>
          <a:p>
            <a:pPr marL="85725" lvl="1" algn="ctr">
              <a:lnSpc>
                <a:spcPct val="107000"/>
              </a:lnSpc>
              <a:spcAft>
                <a:spcPts val="600"/>
              </a:spcAft>
            </a:pPr>
            <a:r>
              <a:rPr lang="fr-FR" sz="2400" b="1" i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(Comprendre la consigne et élaborer le plan de la lettre)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Rappeler aux élèves que le travail de production de la lettre aura lieu dans la séance suivante.</a:t>
            </a:r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51867-9654-16E9-802C-3389C990E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C4B9342-9992-4B94-A83B-F5F8F8BBC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Aujourd’hui, nous allons apprendre à enrichir un texte avec des sentiments et des sensations.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CADC38-5181-E05E-B3CA-892A62FE501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Lire le texte à haute voix. Verbaliser la démarche.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CD5FCF-E0F9-3B40-2030-CA8490F1694C}"/>
              </a:ext>
            </a:extLst>
          </p:cNvPr>
          <p:cNvSpPr txBox="1"/>
          <p:nvPr/>
        </p:nvSpPr>
        <p:spPr>
          <a:xfrm>
            <a:off x="1437068" y="1429924"/>
            <a:ext cx="94268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Texte 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 mon séjour à Fès, je suis allé à la médina avec ma famille.</a:t>
            </a:r>
            <a:b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avons visité le musée, et le soir nous avons mangé au restaurant.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146BAD4-54E2-DD69-B54C-8D4891AF8C67}"/>
              </a:ext>
            </a:extLst>
          </p:cNvPr>
          <p:cNvSpPr txBox="1"/>
          <p:nvPr/>
        </p:nvSpPr>
        <p:spPr>
          <a:xfrm>
            <a:off x="1437067" y="2888920"/>
            <a:ext cx="100257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Est-ce que nous avons des informations sur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que la personne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ressenti ?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qu’elle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aimé ?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qu’elle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découvert ?</a:t>
            </a:r>
          </a:p>
          <a:p>
            <a:pPr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texte est correct, mais il est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pauvre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Il faut donc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l’enrichir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71483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CA963-419C-F8AF-E445-3E09DD1E1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E55B18E-A5A1-66AA-72D7-697366C1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Aujourd’hui, nous allons apprendre à enrichir un texte avec des sentiments et des sensations.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BAF14C-3304-F2E7-4D32-7A5387CD949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Lire le texte à haute voix. Verbaliser la démarche.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2B812A4-6E4D-BF55-98D3-FA1936CE00F5}"/>
              </a:ext>
            </a:extLst>
          </p:cNvPr>
          <p:cNvSpPr txBox="1"/>
          <p:nvPr/>
        </p:nvSpPr>
        <p:spPr>
          <a:xfrm>
            <a:off x="1535039" y="1680606"/>
            <a:ext cx="100257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lieu de dire seulement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allé à la médina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peux ajouter un sentiment 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allé à la médina et j’étais très impressionné par l’ambiance.</a:t>
            </a:r>
          </a:p>
          <a:p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642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B13B1-700A-4E99-BA67-085941239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247A35-2AC1-CC98-165E-D451A38D0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Aujourd’hui, nous allons apprendre à enrichir un texte avec des sentiments et des sensations.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3E01BC-FF9D-1DD4-3897-45BFD247BF2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Montrer que le texte n’est plus pauvre. Il de vient riche et intéressant.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8B12E02-3BB9-5B4D-5FBC-F571EB9347B8}"/>
              </a:ext>
            </a:extLst>
          </p:cNvPr>
          <p:cNvSpPr txBox="1"/>
          <p:nvPr/>
        </p:nvSpPr>
        <p:spPr>
          <a:xfrm>
            <a:off x="1535039" y="1680606"/>
            <a:ext cx="1002574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lieu de dire seulement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avons visité le musée.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peux ajouter des sensations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Nous avons visité le musée. J’ai admiré les objets anciens et j’ai vu de belles décorations.</a:t>
            </a:r>
          </a:p>
        </p:txBody>
      </p:sp>
    </p:spTree>
    <p:extLst>
      <p:ext uri="{BB962C8B-B14F-4D97-AF65-F5344CB8AC3E}">
        <p14:creationId xmlns:p14="http://schemas.microsoft.com/office/powerpoint/2010/main" val="35626966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0EA2A-5BE0-8BB5-72BC-58E17072C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D477A32E-53A2-AAF0-CDE1-E7AE57C0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Aujourd’hui, nous allons apprendre à enrichir un texte avec des sentiments et des sensations.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9804713-4022-8E3B-F645-3655220D76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Montrer que le texte n’est plus pauvre. Il de vient riche et intéressant.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0629682-C650-908F-454D-F1D4C98BCC8F}"/>
              </a:ext>
            </a:extLst>
          </p:cNvPr>
          <p:cNvSpPr txBox="1"/>
          <p:nvPr/>
        </p:nvSpPr>
        <p:spPr>
          <a:xfrm>
            <a:off x="1535039" y="1680606"/>
            <a:ext cx="100257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lieu de laisser un vide à la fin du texte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…………………………………………………………………. 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peux terminer par une impression personnelle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C’était un voyage intéressant. J’ai adoré l’ambiance.</a:t>
            </a:r>
          </a:p>
        </p:txBody>
      </p:sp>
    </p:spTree>
    <p:extLst>
      <p:ext uri="{BB962C8B-B14F-4D97-AF65-F5344CB8AC3E}">
        <p14:creationId xmlns:p14="http://schemas.microsoft.com/office/powerpoint/2010/main" val="23875024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8C9E9-6AF0-CA9A-1EC8-A4D61F02F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7648A7-0E92-9BC9-5951-8BF635146A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962955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75D87-A861-B834-3663-1C03B342C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7EEB26-21FD-F764-AE6A-9FBB200A1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répondez à ces questions pour bien comprendre la tâche et mieux se l’approprier.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E1E4D-BD10-FEF2-83AB-52A9E7E14C3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rubrique, choisir un élève au hasard. Demander de justifier les réponses.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828545B-1714-4934-20D4-710F94FF1A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2885852-72DE-8A59-939A-047809E2F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33" y="1359598"/>
            <a:ext cx="10211453" cy="328860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F6B9B89-AF0F-C767-AD2C-0F43B92CE3BF}"/>
              </a:ext>
            </a:extLst>
          </p:cNvPr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7EEDA0-35EF-8667-97EF-206074063D0E}"/>
              </a:ext>
            </a:extLst>
          </p:cNvPr>
          <p:cNvSpPr txBox="1"/>
          <p:nvPr/>
        </p:nvSpPr>
        <p:spPr>
          <a:xfrm>
            <a:off x="1175657" y="2100943"/>
            <a:ext cx="11756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4136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30213-E699-E479-10AF-67E45752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7994C-8B9D-00A5-2CE0-8501311C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dans les détails la tâche attendue : rédiger une lettre à un ami pour raconter un récit de voyage.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62A53-A148-4144-D0BA-8780D430A89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A4077B40-FDD6-EFB9-7EE5-F3442EAC28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4EA325B-07DF-0E05-4CF7-BB6262C33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33" y="1359598"/>
            <a:ext cx="10211453" cy="328860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463CAAB-2C1A-3F98-A5BA-D0DB77DF8589}"/>
              </a:ext>
            </a:extLst>
          </p:cNvPr>
          <p:cNvSpPr txBox="1"/>
          <p:nvPr/>
        </p:nvSpPr>
        <p:spPr>
          <a:xfrm>
            <a:off x="3385457" y="2547648"/>
            <a:ext cx="7391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/>
              </a:rPr>
              <a:t>Rédiger une lettre personnelle.</a:t>
            </a:r>
            <a:endParaRPr lang="fr-FR" sz="20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34B758-DC48-FC85-4D5B-41E1E62AF33C}"/>
              </a:ext>
            </a:extLst>
          </p:cNvPr>
          <p:cNvSpPr txBox="1"/>
          <p:nvPr/>
        </p:nvSpPr>
        <p:spPr>
          <a:xfrm>
            <a:off x="3385457" y="3028890"/>
            <a:ext cx="7391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/>
              </a:rPr>
              <a:t>Rédiger une lettre à un ami.</a:t>
            </a:r>
            <a:endParaRPr lang="fr-FR" sz="2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D47AE3-CD1D-4175-1DF4-C233ADD78425}"/>
              </a:ext>
            </a:extLst>
          </p:cNvPr>
          <p:cNvSpPr txBox="1"/>
          <p:nvPr/>
        </p:nvSpPr>
        <p:spPr>
          <a:xfrm>
            <a:off x="3385457" y="3638490"/>
            <a:ext cx="7391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/>
              </a:rPr>
              <a:t>Pour raconter un récit de voyage.</a:t>
            </a:r>
            <a:endParaRPr lang="fr-FR" sz="2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3071FF-E61E-F3B6-C7E2-4C8E0637593E}"/>
              </a:ext>
            </a:extLst>
          </p:cNvPr>
          <p:cNvSpPr txBox="1"/>
          <p:nvPr/>
        </p:nvSpPr>
        <p:spPr>
          <a:xfrm>
            <a:off x="3385457" y="4152780"/>
            <a:ext cx="7391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/>
              </a:rPr>
              <a:t>Parler des activités faites, lieux visités, impressions et émotions, …</a:t>
            </a:r>
            <a:endParaRPr lang="fr-FR" sz="2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4E55B8-E0B1-689E-53CB-E3D9A9940CDF}"/>
              </a:ext>
            </a:extLst>
          </p:cNvPr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9DA0F3-C594-1EC1-294D-6CC63D19777C}"/>
              </a:ext>
            </a:extLst>
          </p:cNvPr>
          <p:cNvSpPr txBox="1"/>
          <p:nvPr/>
        </p:nvSpPr>
        <p:spPr>
          <a:xfrm>
            <a:off x="1175657" y="2100943"/>
            <a:ext cx="117565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56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les étapes suivantes pour structurer votre lettre.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 : d’abord, travaillez seul, puis comparez avec votre binôme.</a:t>
            </a:r>
          </a:p>
        </p:txBody>
      </p:sp>
      <p:pic>
        <p:nvPicPr>
          <p:cNvPr id="6" name="Image 5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02EBC83-0FE0-06C4-1339-86E108641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34" y="990673"/>
            <a:ext cx="4500438" cy="536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Structurer une lettre personnelle : en-tête, formule d’appel, développement, conclusion.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présenter le travail devant la classe. Demander de justifier les réponses.</a:t>
            </a:r>
            <a:endParaRPr lang="fr-FR" sz="1600" dirty="0"/>
          </a:p>
        </p:txBody>
      </p:sp>
      <p:pic>
        <p:nvPicPr>
          <p:cNvPr id="20" name="Image 1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8F54525-35ED-2586-DF20-6E0D255C9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34" y="990673"/>
            <a:ext cx="4500438" cy="5368690"/>
          </a:xfrm>
          <a:prstGeom prst="rect">
            <a:avLst/>
          </a:prstGeom>
        </p:spPr>
      </p:pic>
      <p:pic>
        <p:nvPicPr>
          <p:cNvPr id="21" name="Image 2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DB2CD0F-F400-11D8-783F-CFF28DD0F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234" y="1181913"/>
            <a:ext cx="5448049" cy="517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883270" y="1682945"/>
            <a:ext cx="9839160" cy="18946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2AC86-DE48-FE63-A9FE-868B9E5938CC}"/>
              </a:ext>
            </a:extLst>
          </p:cNvPr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33FA17-911E-C19C-DC6C-5433FFF3F2F2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Nous avons également appris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1785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Localiser des actions dans le temps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profité des paysages naturels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 voyage.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séjourne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cette auberge depuis quatre jours.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découvert ce bazar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y a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trois jours.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pars en vacances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 mois.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6BDF42-E88F-F48D-CA39-3F90FB08A5D1}"/>
              </a:ext>
            </a:extLst>
          </p:cNvPr>
          <p:cNvSpPr/>
          <p:nvPr/>
        </p:nvSpPr>
        <p:spPr>
          <a:xfrm>
            <a:off x="909092" y="4019285"/>
            <a:ext cx="9813337" cy="20005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Enrichir un texte en ajoutant des sentiments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allé à la médina et j’étais très impressionné par l’ambiance.</a:t>
            </a:r>
          </a:p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Enrichir un texte en ajoutant des sensations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 musée, j’ai admiré les objets anciens et j’ai vu de belles décorations.</a:t>
            </a:r>
          </a:p>
          <a:p>
            <a:pPr>
              <a:buNone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Terminer par une impression personnelle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C’était un voyage intéressant. J’ai adoré l’ambiance.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A09BB5-5C87-5700-936A-3A9E930B0339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Nous avons également appris à :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Faites à la maison l’activité 2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, livret de l’élève, p. 17.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7881</TotalTime>
  <Words>2430</Words>
  <Application>Microsoft Office PowerPoint</Application>
  <PresentationFormat>Grand écran</PresentationFormat>
  <Paragraphs>263</Paragraphs>
  <Slides>45</Slides>
  <Notes>0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45</vt:i4>
      </vt:variant>
    </vt:vector>
  </HeadingPairs>
  <TitlesOfParts>
    <vt:vector size="55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 ? Allons-y!</vt:lpstr>
      <vt:lpstr>Nous allons consacrer la première partie de la séance d’aujourd’hui aux outils de langue.</vt:lpstr>
      <vt:lpstr>Voici l’objectif des outils de langue.</vt:lpstr>
      <vt:lpstr>Présentation PowerPoint</vt:lpstr>
      <vt:lpstr>Aujourd’hui, nous allons apprendre à situer une action dans le temps en utilisant : pendant, depuis, il y a, dans.</vt:lpstr>
      <vt:lpstr>Maintenant, nous allons voir l’emploi du marqueur temporel « depuis » et je vais vous donner des exemples.</vt:lpstr>
      <vt:lpstr>Maintenant, nous allons voir l’emploi du marqueur temporel « il y a » et je vais vous donner des exemples.</vt:lpstr>
      <vt:lpstr>Maintenant, nous allons voir l’emploi du marqueur temporel « dans » et je vais vous donner des exemples.</vt:lpstr>
      <vt:lpstr>Présentation PowerPoint</vt:lpstr>
      <vt:lpstr>Soulignez les marqueurs qui servent à localiser des actions dans le temps.</vt:lpstr>
      <vt:lpstr>Voici les marqueurs de temps qui servent à localiser des actions dans le temps.</vt:lpstr>
      <vt:lpstr>Présentation PowerPoint</vt:lpstr>
      <vt:lpstr>Lisez les phrases suivantes et associez-les au sens qu’elles expriment.</vt:lpstr>
      <vt:lpstr>Voici le sens exprimées par les phrases.</vt:lpstr>
      <vt:lpstr>Présentation PowerPoint</vt:lpstr>
      <vt:lpstr>Complétez les phrases avec (dans, pendant, il y a, depuis) pour localiser correctement les actions dans le temps.</vt:lpstr>
      <vt:lpstr>Voici les phrases correctement complétées avec les localisateurs de temps.</vt:lpstr>
      <vt:lpstr>Maintenant, on passe à la deuxième partie de la séance consacrée à la préparation de la tâche finale.</vt:lpstr>
      <vt:lpstr>Voici l’objectif de la 2ème partie de cette séance.</vt:lpstr>
      <vt:lpstr>Présentation PowerPoint</vt:lpstr>
      <vt:lpstr>Aujourd’hui, nous allons apprendre à enrichir un texte avec des sentiments et des sensations.</vt:lpstr>
      <vt:lpstr>Aujourd’hui, nous allons apprendre à enrichir un texte avec des sentiments et des sensations.</vt:lpstr>
      <vt:lpstr>Aujourd’hui, nous allons apprendre à enrichir un texte avec des sentiments et des sensations.</vt:lpstr>
      <vt:lpstr>Aujourd’hui, nous allons apprendre à enrichir un texte avec des sentiments et des sensations.</vt:lpstr>
      <vt:lpstr>Présentation PowerPoint</vt:lpstr>
      <vt:lpstr>Maintenant, répondez à ces questions pour bien comprendre la tâche et mieux se l’approprier.</vt:lpstr>
      <vt:lpstr>Voici dans les détails la tâche attendue : rédiger une lettre à un ami pour raconter un récit de voyage.</vt:lpstr>
      <vt:lpstr>Présentation PowerPoint</vt:lpstr>
      <vt:lpstr>Suivez les étapes suivantes pour structurer votre lettre.</vt:lpstr>
      <vt:lpstr>Structurer une lettre personnelle : en-tête, formule d’appel, développement, conclusion.</vt:lpstr>
      <vt:lpstr>Présentation PowerPoint</vt:lpstr>
      <vt:lpstr>Qui peut me rappeler ce que nous avons appris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162</cp:revision>
  <dcterms:created xsi:type="dcterms:W3CDTF">2025-11-03T10:55:47Z</dcterms:created>
  <dcterms:modified xsi:type="dcterms:W3CDTF">2026-01-04T12:22:13Z</dcterms:modified>
</cp:coreProperties>
</file>