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46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308" r:id="rId14"/>
    <p:sldId id="268" r:id="rId15"/>
    <p:sldId id="270" r:id="rId16"/>
    <p:sldId id="258" r:id="rId17"/>
    <p:sldId id="265" r:id="rId18"/>
    <p:sldId id="269" r:id="rId19"/>
    <p:sldId id="2147483647" r:id="rId20"/>
    <p:sldId id="259" r:id="rId21"/>
    <p:sldId id="260" r:id="rId22"/>
    <p:sldId id="281" r:id="rId23"/>
    <p:sldId id="261" r:id="rId24"/>
    <p:sldId id="288" r:id="rId25"/>
    <p:sldId id="294" r:id="rId26"/>
    <p:sldId id="271" r:id="rId27"/>
    <p:sldId id="256" r:id="rId28"/>
    <p:sldId id="266" r:id="rId29"/>
    <p:sldId id="276" r:id="rId30"/>
    <p:sldId id="267" r:id="rId31"/>
    <p:sldId id="277" r:id="rId32"/>
    <p:sldId id="314" r:id="rId33"/>
    <p:sldId id="279" r:id="rId34"/>
    <p:sldId id="280" r:id="rId35"/>
    <p:sldId id="289" r:id="rId36"/>
    <p:sldId id="295" r:id="rId37"/>
    <p:sldId id="290" r:id="rId38"/>
    <p:sldId id="340" r:id="rId39"/>
    <p:sldId id="341" r:id="rId40"/>
    <p:sldId id="342" r:id="rId41"/>
    <p:sldId id="317" r:id="rId42"/>
    <p:sldId id="262" r:id="rId43"/>
    <p:sldId id="263" r:id="rId44"/>
    <p:sldId id="284" r:id="rId4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308"/>
            <p14:sldId id="268"/>
            <p14:sldId id="270"/>
            <p14:sldId id="258"/>
            <p14:sldId id="265"/>
            <p14:sldId id="269"/>
            <p14:sldId id="2147483647"/>
            <p14:sldId id="259"/>
            <p14:sldId id="260"/>
            <p14:sldId id="281"/>
            <p14:sldId id="261"/>
            <p14:sldId id="288"/>
            <p14:sldId id="294"/>
            <p14:sldId id="271"/>
            <p14:sldId id="256"/>
            <p14:sldId id="266"/>
            <p14:sldId id="276"/>
            <p14:sldId id="267"/>
            <p14:sldId id="277"/>
            <p14:sldId id="314"/>
            <p14:sldId id="279"/>
            <p14:sldId id="280"/>
            <p14:sldId id="289"/>
            <p14:sldId id="295"/>
            <p14:sldId id="290"/>
            <p14:sldId id="340"/>
            <p14:sldId id="341"/>
            <p14:sldId id="342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26" Type="http://schemas.openxmlformats.org/officeDocument/2006/relationships/slideLayout" Target="../slideLayouts/slideLayout56.xml"/><Relationship Id="rId39" Type="http://schemas.openxmlformats.org/officeDocument/2006/relationships/slideLayout" Target="../slideLayouts/slideLayout69.xml"/><Relationship Id="rId21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64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50.xml"/><Relationship Id="rId29" Type="http://schemas.openxmlformats.org/officeDocument/2006/relationships/slideLayout" Target="../slideLayouts/slideLayout59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54.xml"/><Relationship Id="rId32" Type="http://schemas.openxmlformats.org/officeDocument/2006/relationships/slideLayout" Target="../slideLayouts/slideLayout62.xml"/><Relationship Id="rId37" Type="http://schemas.openxmlformats.org/officeDocument/2006/relationships/slideLayout" Target="../slideLayouts/slideLayout67.xml"/><Relationship Id="rId40" Type="http://schemas.openxmlformats.org/officeDocument/2006/relationships/slideLayout" Target="../slideLayouts/slideLayout70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slideLayout" Target="../slideLayouts/slideLayout53.xml"/><Relationship Id="rId28" Type="http://schemas.openxmlformats.org/officeDocument/2006/relationships/slideLayout" Target="../slideLayouts/slideLayout58.xml"/><Relationship Id="rId36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0.xml"/><Relationship Id="rId19" Type="http://schemas.openxmlformats.org/officeDocument/2006/relationships/slideLayout" Target="../slideLayouts/slideLayout49.xml"/><Relationship Id="rId31" Type="http://schemas.openxmlformats.org/officeDocument/2006/relationships/slideLayout" Target="../slideLayouts/slideLayout61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slideLayout" Target="../slideLayouts/slideLayout52.xml"/><Relationship Id="rId27" Type="http://schemas.openxmlformats.org/officeDocument/2006/relationships/slideLayout" Target="../slideLayouts/slideLayout57.xml"/><Relationship Id="rId30" Type="http://schemas.openxmlformats.org/officeDocument/2006/relationships/slideLayout" Target="../slideLayouts/slideLayout60.xml"/><Relationship Id="rId35" Type="http://schemas.openxmlformats.org/officeDocument/2006/relationships/slideLayout" Target="../slideLayouts/slideLayout65.xml"/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slideLayout" Target="../slideLayouts/slideLayout55.xml"/><Relationship Id="rId33" Type="http://schemas.openxmlformats.org/officeDocument/2006/relationships/slideLayout" Target="../slideLayouts/slideLayout63.xml"/><Relationship Id="rId38" Type="http://schemas.openxmlformats.org/officeDocument/2006/relationships/slideLayout" Target="../slideLayouts/slideLayout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2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03/01/2026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6.xml"/><Relationship Id="rId7" Type="http://schemas.openxmlformats.org/officeDocument/2006/relationships/customXml" Target="../ink/ink3.xml"/><Relationship Id="rId12" Type="http://schemas.openxmlformats.org/officeDocument/2006/relationships/image" Target="NUL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image" Target="NULL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4.xml"/><Relationship Id="rId14" Type="http://schemas.openxmlformats.org/officeDocument/2006/relationships/image" Target="NUL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Compréhension détaillée et Lecture fluence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/>
              <a:t> 6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: Regrouper le vocabulaire par thème pour déduire l’idée générale et les idées principales d’un texte.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Renforcer l’automatisation de la reconnaissance des groupes de mots.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51495" y="2685090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lnSpcReduction="10000"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Déduire </a:t>
            </a:r>
            <a:r>
              <a:rPr lang="fr-FR" b="1" dirty="0"/>
              <a:t>l’idée générale </a:t>
            </a:r>
            <a:r>
              <a:rPr lang="fr-FR" dirty="0"/>
              <a:t>en repérant les </a:t>
            </a:r>
            <a:r>
              <a:rPr lang="fr-FR" b="1" dirty="0"/>
              <a:t>mots-clés </a:t>
            </a:r>
            <a:r>
              <a:rPr lang="fr-FR" dirty="0"/>
              <a:t>et en les regroupant par</a:t>
            </a:r>
            <a:r>
              <a:rPr lang="fr-FR" b="1" dirty="0"/>
              <a:t> thème.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Compléter des </a:t>
            </a:r>
            <a:r>
              <a:rPr lang="fr-FR" b="1" dirty="0"/>
              <a:t>tableaux de synthèse </a:t>
            </a:r>
            <a:r>
              <a:rPr lang="fr-FR" dirty="0"/>
              <a:t>: thème - mots associés - idée principale.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Lire à voix haute </a:t>
            </a:r>
            <a:r>
              <a:rPr lang="fr-FR" b="1" dirty="0"/>
              <a:t>par groupes de mots</a:t>
            </a:r>
            <a:r>
              <a:rPr lang="fr-FR" dirty="0"/>
              <a:t> et non mot par mot.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dirty="0"/>
              <a:t>Repérer les mots-clés, </a:t>
            </a:r>
          </a:p>
          <a:p>
            <a:r>
              <a:rPr lang="fr-FR" dirty="0"/>
              <a:t>Déduire l’idée générale, </a:t>
            </a:r>
          </a:p>
          <a:p>
            <a:r>
              <a:rPr lang="fr-FR" dirty="0"/>
              <a:t>Déduire les idées principales, </a:t>
            </a:r>
          </a:p>
          <a:p>
            <a:r>
              <a:rPr lang="fr-FR" dirty="0"/>
              <a:t>Regroupement lexical par thème …</a:t>
            </a:r>
          </a:p>
          <a:p>
            <a:r>
              <a:rPr lang="fr-FR" dirty="0"/>
              <a:t>Automatiser la lecture</a:t>
            </a:r>
          </a:p>
          <a:p>
            <a:r>
              <a:rPr lang="fr-FR" dirty="0"/>
              <a:t>Groupes de mots, groupe de sens.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Tableaux structurants : Mots-clés, thème, idée générale, idées principales.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Lecture répétée pour automatiser la reconnaissance des groupes de mots.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Questionnement guidé, feedback immédiat, justification systématique des réponses.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Lister des mots sans les regrouper et sans établir le lien entre ces mots et l’idée principale.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Lire mot par mot, ne pas s’entraîner à reconnaître rapidement les mots et les groupes de mots.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/>
              <a:t>20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879221" y="4443193"/>
            <a:ext cx="1147653" cy="4608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Compréhension détaillée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80D186-0C0E-A9BD-B1ED-5656634698D3}"/>
              </a:ext>
            </a:extLst>
          </p:cNvPr>
          <p:cNvSpPr txBox="1">
            <a:spLocks/>
          </p:cNvSpPr>
          <p:nvPr/>
        </p:nvSpPr>
        <p:spPr>
          <a:xfrm>
            <a:off x="2955191" y="3612806"/>
            <a:ext cx="4796056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Lecture fluence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9833DF7-51A3-7DC9-B7DB-86C1803BD932}"/>
              </a:ext>
            </a:extLst>
          </p:cNvPr>
          <p:cNvSpPr txBox="1">
            <a:spLocks/>
          </p:cNvSpPr>
          <p:nvPr/>
        </p:nvSpPr>
        <p:spPr>
          <a:xfrm>
            <a:off x="7879221" y="3656349"/>
            <a:ext cx="1147653" cy="46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25 min</a:t>
            </a:r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BE2753-162C-A83B-1EEA-F3D4C5FC86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1476189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9BD5B2-7762-593D-23DF-48AD015E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corriger ensemble le travail effectué à la maison. Livret de l’élève, p. 13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9ED7B69-F6CB-60BE-821F-AE2197D23FA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Contrôler le travail de quelques élèves au hasard. Demander de justifier les réponses.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F905DF4D-BE2A-A7D3-B5B9-13E9F3B9E7B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C9FA3B4-F3EB-49B2-D0EE-CD735387480F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13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124903BA-C88B-566E-5526-178F92CAD0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597" y="1602796"/>
            <a:ext cx="9587208" cy="384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79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00581-70C4-CB5B-BBFB-D5EE58E08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CB8014-4F60-34F9-9C4D-64545F5E4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Voilà, nous avons complété les phrases avec le vocabulaire des voyages et des déplacements.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6F923AE-9EC6-CFCE-2743-2E49572837E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sz="1600" i="1" dirty="0"/>
              <a:t>Apporter des exemples ou des précisions complémentaires si nécessaire.</a:t>
            </a:r>
          </a:p>
          <a:p>
            <a:endParaRPr lang="fr-FR" dirty="0"/>
          </a:p>
        </p:txBody>
      </p:sp>
      <p:pic>
        <p:nvPicPr>
          <p:cNvPr id="5" name="Picture 52">
            <a:extLst>
              <a:ext uri="{FF2B5EF4-FFF2-40B4-BE49-F238E27FC236}">
                <a16:creationId xmlns:a16="http://schemas.microsoft.com/office/drawing/2014/main" id="{171D1072-D346-3C15-D39C-104A7F0827F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655045" y="457806"/>
            <a:ext cx="404207" cy="412994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59F4477-67BC-452A-CAFF-7FDDF371B789}"/>
              </a:ext>
            </a:extLst>
          </p:cNvPr>
          <p:cNvSpPr/>
          <p:nvPr/>
        </p:nvSpPr>
        <p:spPr>
          <a:xfrm>
            <a:off x="5367336" y="5752718"/>
            <a:ext cx="1457325" cy="334241"/>
          </a:xfrm>
          <a:prstGeom prst="rect">
            <a:avLst/>
          </a:prstGeom>
          <a:solidFill>
            <a:srgbClr val="FDDF4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00" b="1" dirty="0">
                <a:solidFill>
                  <a:sysClr val="windowText" lastClr="000000"/>
                </a:solidFill>
              </a:rPr>
              <a:t>Page 13</a:t>
            </a:r>
          </a:p>
        </p:txBody>
      </p:sp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CD65C32-990A-6C7E-D5DB-54E2CACF3C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597" y="1602796"/>
            <a:ext cx="9587208" cy="384006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CA448DB-786A-F814-3B14-59843C68B3E0}"/>
              </a:ext>
            </a:extLst>
          </p:cNvPr>
          <p:cNvSpPr txBox="1"/>
          <p:nvPr/>
        </p:nvSpPr>
        <p:spPr>
          <a:xfrm>
            <a:off x="4513527" y="2708833"/>
            <a:ext cx="2928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partis à l’aventure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630FEAA-817C-0B0C-6A42-7300F27FF435}"/>
              </a:ext>
            </a:extLst>
          </p:cNvPr>
          <p:cNvSpPr txBox="1"/>
          <p:nvPr/>
        </p:nvSpPr>
        <p:spPr>
          <a:xfrm>
            <a:off x="2652069" y="3429000"/>
            <a:ext cx="2928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séjourner</a:t>
            </a:r>
            <a:endParaRPr lang="fr-FR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23F1C25-1543-ADC1-7934-01C0C8EB6808}"/>
              </a:ext>
            </a:extLst>
          </p:cNvPr>
          <p:cNvSpPr txBox="1"/>
          <p:nvPr/>
        </p:nvSpPr>
        <p:spPr>
          <a:xfrm>
            <a:off x="4116198" y="4032194"/>
            <a:ext cx="2928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admiré</a:t>
            </a:r>
            <a:endParaRPr lang="fr-FR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76C80426-AB33-F356-0E6D-FBAAA3B62FC4}"/>
              </a:ext>
            </a:extLst>
          </p:cNvPr>
          <p:cNvSpPr txBox="1"/>
          <p:nvPr/>
        </p:nvSpPr>
        <p:spPr>
          <a:xfrm>
            <a:off x="5134013" y="4706412"/>
            <a:ext cx="29282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00B0F0"/>
                </a:solidFill>
                <a:latin typeface="Calibri" panose="020F0502020204030204" pitchFamily="34" charset="0"/>
              </a:rPr>
              <a:t>exploré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9606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Passons maintenant à la première partie de la séance d’aujourd’hui : la compréhension détaillée du texte.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Compréhension détaillée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95121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4961759" y="2253387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Les moments forts de mon voyage !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C403BD-5C2E-FCF0-918F-7925326D2E8A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aux élèves que le texte a déjà fait l’objet d’une lecture globale lors d’une séance précédente.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60" y="427508"/>
            <a:ext cx="10529279" cy="267549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avons déjà travaillé cette stratégie quand nous avons étudié le texte :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 la découverte d’Agadir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 Maintenant, nous allons appliquer cette même stratégie au texte : </a:t>
            </a:r>
            <a:r>
              <a:rPr lang="fr-FR" sz="1800" i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Dans les ruelles de Fès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détaillée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3DA0F7-CA71-CF37-2730-866F7E3A8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D2255-50F1-28B1-E94F-F25729C81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 thème. Trouvez les mots-clés et l’idée générale.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125636-3F71-B8C7-458F-731B3FD5609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stratégie : repérer les mots-clés, regrouper les mots par thème, déduire l’idée générale.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6F0638F-7AA8-362A-B3A5-103D70C0966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A52B112D-62B6-C0FF-1A40-7F67A6F47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970" y="1460499"/>
            <a:ext cx="4357309" cy="45793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CB7550A-56F0-AA15-92A0-3D9143C30491}"/>
              </a:ext>
            </a:extLst>
          </p:cNvPr>
          <p:cNvGraphicFramePr>
            <a:graphicFrameLocks noGrp="1"/>
          </p:cNvGraphicFramePr>
          <p:nvPr/>
        </p:nvGraphicFramePr>
        <p:xfrm>
          <a:off x="1031505" y="1460499"/>
          <a:ext cx="5989782" cy="45793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89782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460269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1513215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les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Mots-clés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………………………………………………………..………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………………………………………………………..………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1230444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regroupe les mots par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Patrimoine et monuments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1375449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l’idée générale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B0F0"/>
                        </a:solidFill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………………………………………………………..………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………………………………………………………..………</a:t>
                      </a:r>
                      <a:endParaRPr lang="fr-FR" sz="2000" b="1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669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86C0A-D444-0FE4-16C3-3D07FC28A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227DA-9BC1-9E5E-1093-73CDEA341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Repérer les mots-clés et le thème aide à comprendre l’idée générale.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0585FE-9DCF-9176-1246-0749298583E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Cibler celles et ceux qui hésitent. Demander de justifier les réponses.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55FABD6F-0469-30D6-A26C-A104ED537CB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lettre&#10;&#10;Le contenu généré par l’IA peut être incorrect.">
            <a:extLst>
              <a:ext uri="{FF2B5EF4-FFF2-40B4-BE49-F238E27FC236}">
                <a16:creationId xmlns:a16="http://schemas.microsoft.com/office/drawing/2014/main" id="{C9A75223-A424-A8F3-DEC2-1E8A162E06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1970" y="1460499"/>
            <a:ext cx="4357309" cy="4579376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7F940E4-3571-76B5-D69E-6B3C9FC3ACAF}"/>
              </a:ext>
            </a:extLst>
          </p:cNvPr>
          <p:cNvGraphicFramePr>
            <a:graphicFrameLocks noGrp="1"/>
          </p:cNvGraphicFramePr>
          <p:nvPr/>
        </p:nvGraphicFramePr>
        <p:xfrm>
          <a:off x="1031505" y="1460499"/>
          <a:ext cx="5989782" cy="45793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89782">
                  <a:extLst>
                    <a:ext uri="{9D8B030D-6E8A-4147-A177-3AD203B41FA5}">
                      <a16:colId xmlns:a16="http://schemas.microsoft.com/office/drawing/2014/main" val="3585730640"/>
                    </a:ext>
                  </a:extLst>
                </a:gridCol>
              </a:tblGrid>
              <a:tr h="456063"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Démarche à suivre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0969068"/>
                  </a:ext>
                </a:extLst>
              </a:tr>
              <a:tr h="1499387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repère les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Mots-clés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B0F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Médersa Bou </a:t>
                      </a:r>
                      <a:r>
                        <a:rPr lang="fr-FR" sz="2000" b="1" i="1" kern="1200" dirty="0" err="1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Inania</a:t>
                      </a:r>
                      <a:r>
                        <a:rPr lang="fr-FR" sz="2000" b="1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, architecture incroyable, portes décorées, ancienne médina, 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098038"/>
                  </a:ext>
                </a:extLst>
              </a:tr>
              <a:tr h="1124540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regroupe les mots par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thème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Patrimoine et monuments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98064"/>
                  </a:ext>
                </a:extLst>
              </a:tr>
              <a:tr h="1499387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§"/>
                      </a:pP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Je déduis </a:t>
                      </a:r>
                      <a:r>
                        <a:rPr lang="fr-FR" sz="2400" dirty="0"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l’idée générale </a:t>
                      </a:r>
                      <a:r>
                        <a:rPr lang="fr-FR" sz="2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fr-FR" sz="1000" b="1" i="1" dirty="0">
                        <a:solidFill>
                          <a:srgbClr val="00B0F0"/>
                        </a:solidFill>
                      </a:endParaRPr>
                    </a:p>
                    <a:p>
                      <a:pPr marL="457200" marR="0" lvl="1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2000" b="1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L’auteur visite des sites historiques et admire l’architecture de la ville.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1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7617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53014-BB72-1E96-3DCD-95669DE59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294982-B11D-8EC9-7D47-320CFBBCC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repérez dans le texte les mots-clés et les thèmes correspondants.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374370-4F9D-B900-0EE9-D86381E3AE3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Cibler celles et ceux qui hésitent. Demander de justifier les réponses.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26B954B6-C7FF-A571-D125-60FFC0F8EDE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B59CB701-BBD4-442A-B413-4170CEA92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270" y="1436914"/>
            <a:ext cx="9604191" cy="3907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95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97E79-AF78-FC8D-2AA4-E9252F314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7DCEAC-C0FD-0DFD-5E3F-E8B5FAA0B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54170"/>
            <a:ext cx="10848212" cy="350045"/>
          </a:xfrm>
        </p:spPr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Trouver les mots-clés et les thèmes correspondants facilite la compréhension du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14705A-031E-D729-FAD4-966455285080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58318C5-716B-BB8D-6283-954D71FDB23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402736A7-910B-4E88-19BD-499082DD5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270" y="1436914"/>
            <a:ext cx="9604191" cy="390797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F5719E0-281E-C7DA-578D-5FFC6D9F868D}"/>
              </a:ext>
            </a:extLst>
          </p:cNvPr>
          <p:cNvSpPr txBox="1"/>
          <p:nvPr/>
        </p:nvSpPr>
        <p:spPr>
          <a:xfrm>
            <a:off x="1643743" y="2275505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Artisans, cuivre, tissus, poteries, ateliers de cuir, ...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DCC610-3F59-F4E7-A6A8-0FDE10BC7E4A}"/>
              </a:ext>
            </a:extLst>
          </p:cNvPr>
          <p:cNvSpPr txBox="1"/>
          <p:nvPr/>
        </p:nvSpPr>
        <p:spPr>
          <a:xfrm>
            <a:off x="1643743" y="311409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Architecture de la vielle ville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566CD98-3C4A-46B2-2B83-FB88B68AEBCA}"/>
              </a:ext>
            </a:extLst>
          </p:cNvPr>
          <p:cNvSpPr txBox="1"/>
          <p:nvPr/>
        </p:nvSpPr>
        <p:spPr>
          <a:xfrm>
            <a:off x="1643743" y="398233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Impressions et émotions positives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2F2CF1-1C44-51FC-DF9F-493408309B1E}"/>
              </a:ext>
            </a:extLst>
          </p:cNvPr>
          <p:cNvSpPr txBox="1"/>
          <p:nvPr/>
        </p:nvSpPr>
        <p:spPr>
          <a:xfrm>
            <a:off x="1545770" y="4857394"/>
            <a:ext cx="98408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Aujourd’hui, quelques jours, chaque matin, hier, l’après-midi, demain</a:t>
            </a:r>
          </a:p>
        </p:txBody>
      </p:sp>
    </p:spTree>
    <p:extLst>
      <p:ext uri="{BB962C8B-B14F-4D97-AF65-F5344CB8AC3E}">
        <p14:creationId xmlns:p14="http://schemas.microsoft.com/office/powerpoint/2010/main" val="3240922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3F3804-28CB-BBE4-BA81-E83023923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8EF8E94-D6BE-AD9B-C377-6CABDA149A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6584700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20E90-505E-0E3E-BAB1-43C8524FC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0F91FA-07C3-176A-3826-24D6A8F29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repérez dans le texte les passages qui correspondent aux thèmes proposés. Travaillez en binômes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8602F3-9027-D725-BD0C-3CF103F36E5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des élèves au hasard. Cibler celles et ceux qui hésitent. Demander de justifier les réponses.</a:t>
            </a:r>
          </a:p>
        </p:txBody>
      </p:sp>
      <p:pic>
        <p:nvPicPr>
          <p:cNvPr id="9" name="Image 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C901EF9A-D222-9008-B463-F9772BFD4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076" y="1643743"/>
            <a:ext cx="9973064" cy="3722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6277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531A3-74C6-1507-8A30-04567AF87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221626-AA55-50D7-8794-EA085B6B6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passages du texte qui correspondent aux thèmes proposés.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E477FBA-B668-1E58-6B92-58E9E5580AD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12" name="Image 1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991BC05-8D5E-1269-D4FD-4496AC36E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076" y="1643743"/>
            <a:ext cx="9973064" cy="372291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D483DDB-A945-44A9-41B2-9B119E711A50}"/>
              </a:ext>
            </a:extLst>
          </p:cNvPr>
          <p:cNvSpPr txBox="1"/>
          <p:nvPr/>
        </p:nvSpPr>
        <p:spPr>
          <a:xfrm>
            <a:off x="1502228" y="2504274"/>
            <a:ext cx="99730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Les ruelles sont anciennes … La ville est très animée et je m’y sens très à l’aise.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125BD8C-4808-6C9D-0B5F-F2DC0853CFB8}"/>
              </a:ext>
            </a:extLst>
          </p:cNvPr>
          <p:cNvSpPr txBox="1"/>
          <p:nvPr/>
        </p:nvSpPr>
        <p:spPr>
          <a:xfrm>
            <a:off x="1502228" y="3320534"/>
            <a:ext cx="98843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Hier, j’ai visité la médersa Bou </a:t>
            </a:r>
            <a:r>
              <a:rPr lang="fr-FR" sz="2000" b="1" i="1" dirty="0" err="1">
                <a:solidFill>
                  <a:srgbClr val="00B0F0"/>
                </a:solidFill>
              </a:rPr>
              <a:t>Inania</a:t>
            </a:r>
            <a:r>
              <a:rPr lang="fr-FR" sz="2000" b="1" i="1" dirty="0">
                <a:solidFill>
                  <a:srgbClr val="00B0F0"/>
                </a:solidFill>
              </a:rPr>
              <a:t> ... car je voulais garder un souvenir de ce lieu.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094A00A-AC0F-057D-E10E-232BBC54F8BB}"/>
              </a:ext>
            </a:extLst>
          </p:cNvPr>
          <p:cNvSpPr txBox="1"/>
          <p:nvPr/>
        </p:nvSpPr>
        <p:spPr>
          <a:xfrm>
            <a:off x="1502228" y="4136794"/>
            <a:ext cx="103523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J’ai découvert des tissus, des poteries et même des ateliers de cuir. 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4062C5B-5DC0-5346-93BE-A35CAD3CBC7C}"/>
              </a:ext>
            </a:extLst>
          </p:cNvPr>
          <p:cNvSpPr txBox="1"/>
          <p:nvPr/>
        </p:nvSpPr>
        <p:spPr>
          <a:xfrm>
            <a:off x="1502227" y="4947072"/>
            <a:ext cx="98843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1. Cette ville m’a vraiment impressionné. 2. Je m’y sens très à l’aise.</a:t>
            </a:r>
          </a:p>
        </p:txBody>
      </p:sp>
    </p:spTree>
    <p:extLst>
      <p:ext uri="{BB962C8B-B14F-4D97-AF65-F5344CB8AC3E}">
        <p14:creationId xmlns:p14="http://schemas.microsoft.com/office/powerpoint/2010/main" val="4094582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9DFBA-75D0-F750-EAC5-BAFE110BF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FF3160-AA15-8ACB-DC15-3C2147E226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249954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6AD55-C38F-D6CE-923B-CF39077D4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A523701-740A-4900-7E73-742E344A5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Trouvez les Mots-clés du texte, et reliez-les au thème et à l’idée principale.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270F6F6-424C-E481-6DEA-B6B70553145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131D5A5-F904-5AE5-5F91-4C3C0FB510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603" y="1119820"/>
            <a:ext cx="8665044" cy="5097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336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3585-5A29-310B-3BFA-0723C96FE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E9B58D74-212D-952B-8386-E60762738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Mots-clés du texte, reliés au thème et à l’idée principale.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EFC64970-8E47-B717-58AE-6375925D8CFB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explications supplémentaires si nécessaire.</a:t>
            </a:r>
          </a:p>
        </p:txBody>
      </p:sp>
      <p:pic>
        <p:nvPicPr>
          <p:cNvPr id="14" name="Image 1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0AFF5F6A-C6B4-13B9-2BE3-363FD4804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7603" y="1119820"/>
            <a:ext cx="8665044" cy="5097551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800CA2B-E72D-C755-EB9E-82F1A3E03D98}"/>
              </a:ext>
            </a:extLst>
          </p:cNvPr>
          <p:cNvSpPr txBox="1"/>
          <p:nvPr/>
        </p:nvSpPr>
        <p:spPr>
          <a:xfrm>
            <a:off x="4698912" y="2850683"/>
            <a:ext cx="30734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Souks, tissus, poteries, ateliers de cuir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B860E3D-F15C-E2DB-16CD-1C5A0AA2A353}"/>
              </a:ext>
            </a:extLst>
          </p:cNvPr>
          <p:cNvSpPr txBox="1"/>
          <p:nvPr/>
        </p:nvSpPr>
        <p:spPr>
          <a:xfrm>
            <a:off x="7641771" y="2850682"/>
            <a:ext cx="26908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Lieu incontournable pour les amateurs de l’artisanat local.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22F1832-171D-D868-747B-CB6628E75D27}"/>
              </a:ext>
            </a:extLst>
          </p:cNvPr>
          <p:cNvSpPr txBox="1"/>
          <p:nvPr/>
        </p:nvSpPr>
        <p:spPr>
          <a:xfrm>
            <a:off x="4698911" y="3978957"/>
            <a:ext cx="27904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Terrasse, ancienne médina, vue magnifique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0CD6B04-558F-E9DF-7138-04CE3256B8AF}"/>
              </a:ext>
            </a:extLst>
          </p:cNvPr>
          <p:cNvSpPr txBox="1"/>
          <p:nvPr/>
        </p:nvSpPr>
        <p:spPr>
          <a:xfrm>
            <a:off x="7542188" y="3978956"/>
            <a:ext cx="27904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Lieu célèbre, travail de cuir, à visiter absolument. 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2F661522-8418-A401-3725-D37CC33A5EFF}"/>
              </a:ext>
            </a:extLst>
          </p:cNvPr>
          <p:cNvSpPr txBox="1"/>
          <p:nvPr/>
        </p:nvSpPr>
        <p:spPr>
          <a:xfrm>
            <a:off x="4698911" y="5155901"/>
            <a:ext cx="27904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</a:rPr>
              <a:t>Impressionné, ambiance spéciale, impatient, très à l’aise</a:t>
            </a: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C08728C9-873A-D6D7-1580-4AA2EEB5AB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848266"/>
              </p:ext>
            </p:extLst>
          </p:nvPr>
        </p:nvGraphicFramePr>
        <p:xfrm>
          <a:off x="7701886" y="5206532"/>
          <a:ext cx="2818792" cy="1005840"/>
        </p:xfrm>
        <a:graphic>
          <a:graphicData uri="http://schemas.openxmlformats.org/drawingml/2006/table">
            <a:tbl>
              <a:tblPr/>
              <a:tblGrid>
                <a:gridCol w="2818792">
                  <a:extLst>
                    <a:ext uri="{9D8B030D-6E8A-4147-A177-3AD203B41FA5}">
                      <a16:colId xmlns:a16="http://schemas.microsoft.com/office/drawing/2014/main" val="4193789761"/>
                    </a:ext>
                  </a:extLst>
                </a:gridCol>
              </a:tblGrid>
              <a:tr h="2573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2000" b="1" i="1" kern="1200" dirty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L’auteur ressent de d’admiration pour la ville de Fès.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319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88920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lecture fluence.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717524" y="1836866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CD93D2-F58F-0FDE-1BD0-34072A9A2D8C}"/>
              </a:ext>
            </a:extLst>
          </p:cNvPr>
          <p:cNvSpPr txBox="1"/>
          <p:nvPr/>
        </p:nvSpPr>
        <p:spPr>
          <a:xfrm>
            <a:off x="4717524" y="2504260"/>
            <a:ext cx="6672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Les moments forts de mon voyage ! 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lecture fluence.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Renforcer l’automatisation de la reconnaissance des groupes de mots.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 dirty="0"/>
              <a:t>Rappeler aux élèves que cette stratégie a déjà été traitée pendant la 1</a:t>
            </a:r>
            <a:r>
              <a:rPr lang="fr-FR" sz="1600" i="1" baseline="30000" dirty="0"/>
              <a:t>ère</a:t>
            </a:r>
            <a:r>
              <a:rPr lang="fr-FR" sz="1600" i="1" dirty="0"/>
              <a:t> séance de lecture fluence.</a:t>
            </a:r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F6311-8DCA-99A6-76A7-A22244403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C986563-3D28-A616-83DB-16A257C7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des groupes de mots pris dans le texte. Je vais les lire à haute voix. Ecoutez bien !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A960F7-E869-47A8-A2FC-F683DA04FD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Donner un modèle de lecture. Rappeler la démarche : ne pas lire mot par mot mais par groupes de mots.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971216-5385-B64D-829D-97648D3DA12F}"/>
              </a:ext>
            </a:extLst>
          </p:cNvPr>
          <p:cNvSpPr txBox="1"/>
          <p:nvPr/>
        </p:nvSpPr>
        <p:spPr>
          <a:xfrm>
            <a:off x="933533" y="1372498"/>
            <a:ext cx="516246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Dès mon arrivée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vous écris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passe quelques jours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Très à l’aise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gens sont très accueillants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pu discuter avec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impatient de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y a beaucoup de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0ED20A-9E98-AA9D-D1CE-E97EAF6AB223}"/>
              </a:ext>
            </a:extLst>
          </p:cNvPr>
          <p:cNvSpPr txBox="1"/>
          <p:nvPr/>
        </p:nvSpPr>
        <p:spPr>
          <a:xfrm>
            <a:off x="5842990" y="1372497"/>
            <a:ext cx="5162467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continué jusqu’à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cœur de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meilleur moment de cette promenade,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ville m’a vraiment impressionné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certain que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vous embrasse</a:t>
            </a:r>
          </a:p>
        </p:txBody>
      </p:sp>
    </p:spTree>
    <p:extLst>
      <p:ext uri="{BB962C8B-B14F-4D97-AF65-F5344CB8AC3E}">
        <p14:creationId xmlns:p14="http://schemas.microsoft.com/office/powerpoint/2010/main" val="7812927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1141-AD2E-9AE4-3B33-EF8BF7A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:a16="http://schemas.microsoft.com/office/drawing/2014/main" id="{EBB43B95-F456-F71D-D25E-804033C5FBDD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Titre 8">
            <a:extLst>
              <a:ext uri="{FF2B5EF4-FFF2-40B4-BE49-F238E27FC236}">
                <a16:creationId xmlns:a16="http://schemas.microsoft.com/office/drawing/2014/main" id="{4EB7673E-30F4-F84A-F37F-5337CB04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 vous de jouer maintenant. Lisez à haute voix ces groupes de mots.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D7EEEAB-3F67-9B9A-435B-04B132A81F4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marquer une petite pause après chaque groupe de mots.  Corriger systématiquement.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5F60CF2-A72E-D507-47C4-CF777D92DC0C}"/>
              </a:ext>
            </a:extLst>
          </p:cNvPr>
          <p:cNvSpPr txBox="1"/>
          <p:nvPr/>
        </p:nvSpPr>
        <p:spPr>
          <a:xfrm>
            <a:off x="933533" y="1372498"/>
            <a:ext cx="516246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Dès mon arrivée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vous écris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passe quelques jours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Très à l’aise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Les gens sont très accueillants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pu discuter avec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impatient de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y a beaucoup de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6EED01D-F68A-1D60-B941-97DA6046F3E2}"/>
              </a:ext>
            </a:extLst>
          </p:cNvPr>
          <p:cNvSpPr txBox="1"/>
          <p:nvPr/>
        </p:nvSpPr>
        <p:spPr>
          <a:xfrm>
            <a:off x="5842990" y="1372497"/>
            <a:ext cx="5162467" cy="4467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continué jusqu’à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cœur de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meilleur moment de cette promenade,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Cette ville m’a vraiment impressionné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certain que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vous embrasse</a:t>
            </a:r>
          </a:p>
        </p:txBody>
      </p:sp>
    </p:spTree>
    <p:extLst>
      <p:ext uri="{BB962C8B-B14F-4D97-AF65-F5344CB8AC3E}">
        <p14:creationId xmlns:p14="http://schemas.microsoft.com/office/powerpoint/2010/main" val="1302141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les phrases suivantes en respectant les groupes de mots.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marquer une petite pause après chaque groupe de mots.</a:t>
            </a:r>
          </a:p>
        </p:txBody>
      </p:sp>
      <p:pic>
        <p:nvPicPr>
          <p:cNvPr id="12" name="Image 11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0ACC65F6-F665-9D32-73D3-94FC598D3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76" y="1509310"/>
            <a:ext cx="9997168" cy="304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découpées en fonction des groupes de mots.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pour faire des lectures à haute voix. Demander de justifier les réponses.</a:t>
            </a:r>
            <a:endParaRPr lang="fr-FR" sz="1600" dirty="0"/>
          </a:p>
        </p:txBody>
      </p:sp>
      <p:pic>
        <p:nvPicPr>
          <p:cNvPr id="12" name="Image 11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1EA4F7F4-49BC-1B1B-39F9-C694A38EE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76" y="1509310"/>
            <a:ext cx="9997168" cy="3040655"/>
          </a:xfrm>
          <a:prstGeom prst="rect">
            <a:avLst/>
          </a:prstGeom>
        </p:spPr>
      </p:pic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BD160384-51E9-14B1-CBBC-67EF871C7EDD}"/>
              </a:ext>
            </a:extLst>
          </p:cNvPr>
          <p:cNvCxnSpPr>
            <a:cxnSpLocks/>
          </p:cNvCxnSpPr>
          <p:nvPr/>
        </p:nvCxnSpPr>
        <p:spPr>
          <a:xfrm>
            <a:off x="5603654" y="2757968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C29C9E28-BD0A-D89A-1C49-2EA616B9DF41}"/>
              </a:ext>
            </a:extLst>
          </p:cNvPr>
          <p:cNvCxnSpPr>
            <a:cxnSpLocks/>
          </p:cNvCxnSpPr>
          <p:nvPr/>
        </p:nvCxnSpPr>
        <p:spPr>
          <a:xfrm>
            <a:off x="9118033" y="2757968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9D090AE-1FF8-CB87-EA5E-B803A98D52E3}"/>
              </a:ext>
            </a:extLst>
          </p:cNvPr>
          <p:cNvCxnSpPr>
            <a:cxnSpLocks/>
          </p:cNvCxnSpPr>
          <p:nvPr/>
        </p:nvCxnSpPr>
        <p:spPr>
          <a:xfrm>
            <a:off x="4061292" y="3074390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73C09E9-D282-B295-AE45-A2DC191AC8E9}"/>
              </a:ext>
            </a:extLst>
          </p:cNvPr>
          <p:cNvCxnSpPr>
            <a:cxnSpLocks/>
          </p:cNvCxnSpPr>
          <p:nvPr/>
        </p:nvCxnSpPr>
        <p:spPr>
          <a:xfrm>
            <a:off x="8710411" y="3107441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5D42DE1F-0683-FFA0-6A77-9955396FF84D}"/>
              </a:ext>
            </a:extLst>
          </p:cNvPr>
          <p:cNvCxnSpPr>
            <a:cxnSpLocks/>
          </p:cNvCxnSpPr>
          <p:nvPr/>
        </p:nvCxnSpPr>
        <p:spPr>
          <a:xfrm>
            <a:off x="3653668" y="3804571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 texte suivant. N’oubliez pas, lisez par groupes de mots et non mot par mot.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Corrigez systématiquement les erreurs de lecture.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DC46CB5-18ED-BC7F-DBBB-45715E10B9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718"/>
          <a:stretch>
            <a:fillRect/>
          </a:stretch>
        </p:blipFill>
        <p:spPr>
          <a:xfrm>
            <a:off x="1864899" y="5388428"/>
            <a:ext cx="7264773" cy="1069563"/>
          </a:xfrm>
          <a:prstGeom prst="rect">
            <a:avLst/>
          </a:prstGeom>
        </p:spPr>
      </p:pic>
      <p:pic>
        <p:nvPicPr>
          <p:cNvPr id="7" name="Image 6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5CF81F42-652C-E65B-5A86-A417D364A1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763" y="990673"/>
            <a:ext cx="8794721" cy="443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rappeler les stratégies que nous avons appliquées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C61653B-4F16-6F3C-81EA-8B3D70DACAE4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appliqué cette stratégie de lecture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231242C-DE2D-AF44-104E-CEDA63BD5ABC}"/>
              </a:ext>
            </a:extLst>
          </p:cNvPr>
          <p:cNvSpPr/>
          <p:nvPr/>
        </p:nvSpPr>
        <p:spPr>
          <a:xfrm>
            <a:off x="883270" y="1682945"/>
            <a:ext cx="9839160" cy="18946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  <a:p>
            <a:pPr>
              <a:lnSpc>
                <a:spcPct val="150000"/>
              </a:lnSpc>
            </a:pPr>
            <a:endParaRPr lang="fr-FR" sz="2000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DD2AC86-DE48-FE63-A9FE-868B9E5938CC}"/>
              </a:ext>
            </a:extLst>
          </p:cNvPr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B33FA17-911E-C19C-DC6C-5433FFF3F2F2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Nous avons également appliqué cette stratégie de lecture fluence :</a:t>
            </a:r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stratégies que nous avons appliquées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appliqué cette stratégie de lecture 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1785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d’un texte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Repérer les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Mots-clés : </a:t>
            </a:r>
            <a:r>
              <a:rPr lang="fr-FR" sz="2000" i="1" dirty="0"/>
              <a:t>tissus, poteries, ateliers de cuir,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Regrouper les mots par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thème : </a:t>
            </a:r>
            <a:r>
              <a:rPr lang="fr-FR" sz="2000" i="1" dirty="0"/>
              <a:t>Artisanat</a:t>
            </a:r>
            <a:endParaRPr lang="fr-FR" sz="2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Déduire 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l’idée générale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 texte : </a:t>
            </a:r>
            <a:r>
              <a:rPr lang="fr-FR" sz="2000" i="1" dirty="0"/>
              <a:t>ville historique avec souks traditionnels et boutiques d’artisanat.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6BDF42-E88F-F48D-CA39-3F90FB08A5D1}"/>
              </a:ext>
            </a:extLst>
          </p:cNvPr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par groupes de mots et non mot par mot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Dès mon arrivée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y a beaucoup de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certain que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cœur de.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A09BB5-5C87-5700-936A-3A9E930B0339}"/>
              </a:ext>
            </a:extLst>
          </p:cNvPr>
          <p:cNvSpPr txBox="1"/>
          <p:nvPr/>
        </p:nvSpPr>
        <p:spPr>
          <a:xfrm>
            <a:off x="558800" y="3590450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Nous avons également appliqué cette stratégie de lecture fluence :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latin typeface="Calibri" panose="020F0502020204030204" pitchFamily="34" charset="0"/>
              </a:rPr>
              <a:t>Faites à la maison l’activité 3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, livret de l’élève, p. 15. </a:t>
            </a:r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7315</TotalTime>
  <Words>1968</Words>
  <Application>Microsoft Office PowerPoint</Application>
  <PresentationFormat>Grand écran</PresentationFormat>
  <Paragraphs>241</Paragraphs>
  <Slides>43</Slides>
  <Notes>0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43</vt:i4>
      </vt:variant>
    </vt:vector>
  </HeadingPairs>
  <TitlesOfParts>
    <vt:vector size="53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Nous allons corriger ensemble le travail effectué à la maison. Livret de l’élève, p. 13</vt:lpstr>
      <vt:lpstr>Voilà, nous avons complété les phrases avec le vocabulaire des voyages et des déplacements.</vt:lpstr>
      <vt:lpstr>Bonjour! Prêts pour démarrer notre séance ? Allons-y!</vt:lpstr>
      <vt:lpstr>Passons maintenant à la première partie de la séance d’aujourd’hui : la compréhension détaillée du texte.</vt:lpstr>
      <vt:lpstr>Nous avons déjà travaillé cette stratégie quand nous avons étudié le texte : A la découverte d’Agadir. Maintenant, nous allons appliquer cette même stratégie au texte : Dans les ruelles de Fès.</vt:lpstr>
      <vt:lpstr>Présentation PowerPoint</vt:lpstr>
      <vt:lpstr>Voici le thème. Trouvez les mots-clés et l’idée générale.</vt:lpstr>
      <vt:lpstr>Repérer les mots-clés et le thème aide à comprendre l’idée générale.</vt:lpstr>
      <vt:lpstr>Maintenant, repérez dans le texte les mots-clés et les thèmes correspondants.</vt:lpstr>
      <vt:lpstr>Trouver les mots-clés et les thèmes correspondants facilite la compréhension du texte.</vt:lpstr>
      <vt:lpstr>Présentation PowerPoint</vt:lpstr>
      <vt:lpstr>Maintenant, repérez dans le texte les passages qui correspondent aux thèmes proposés. Travaillez en binômes</vt:lpstr>
      <vt:lpstr>Voici les passages du texte qui correspondent aux thèmes proposés.</vt:lpstr>
      <vt:lpstr>Présentation PowerPoint</vt:lpstr>
      <vt:lpstr>Trouvez les Mots-clés du texte, et reliez-les au thème et à l’idée principale. Travaillez seuls.</vt:lpstr>
      <vt:lpstr>Voici les Mots-clés du texte, reliés au thème et à l’idée principale.</vt:lpstr>
      <vt:lpstr>Maintenant, on passe à la deuxième partie de la séance consacrée à la lecture fluence.</vt:lpstr>
      <vt:lpstr>Voici l’objectif de la lecture fluence.</vt:lpstr>
      <vt:lpstr>Présentation PowerPoint</vt:lpstr>
      <vt:lpstr>Voici des groupes de mots pris dans le texte. Je vais les lire à haute voix. Ecoutez bien !</vt:lpstr>
      <vt:lpstr>Présentation PowerPoint</vt:lpstr>
      <vt:lpstr>A vous de jouer maintenant. Lisez à haute voix ces groupes de mots.</vt:lpstr>
      <vt:lpstr>Présentation PowerPoint</vt:lpstr>
      <vt:lpstr>Lisez à haute voix les phrases suivantes en respectant les groupes de mots. Travaillez en binômes.</vt:lpstr>
      <vt:lpstr>Voici les phrases découpées en fonction des groupes de mots.</vt:lpstr>
      <vt:lpstr>Présentation PowerPoint</vt:lpstr>
      <vt:lpstr>Lisez à haute voix le texte suivant. N’oubliez pas, lisez par groupes de mots et non mot par mot. Travaillez seuls.</vt:lpstr>
      <vt:lpstr>Présentation PowerPoint</vt:lpstr>
      <vt:lpstr>Qui peut me rappeler les stratégies que nous avons appliquées aujourd’hui ? </vt:lpstr>
      <vt:lpstr>Voici les stratégies que nous avons appliquées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143</cp:revision>
  <dcterms:created xsi:type="dcterms:W3CDTF">2025-11-03T10:55:47Z</dcterms:created>
  <dcterms:modified xsi:type="dcterms:W3CDTF">2026-01-03T08:09:16Z</dcterms:modified>
</cp:coreProperties>
</file>