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7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</p:sldIdLst>
  <p:sldSz cy="6858000" cx="12192000"/>
  <p:notesSz cx="6858000" cy="9144000"/>
  <p:embeddedFontLst>
    <p:embeddedFont>
      <p:font typeface="Dosis"/>
      <p:regular r:id="rId50"/>
      <p:bold r:id="rId51"/>
    </p:embeddedFont>
    <p:embeddedFont>
      <p:font typeface="Play"/>
      <p:regular r:id="rId52"/>
      <p:bold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54" roundtripDataSignature="AMtx7mjfEORnEt6wOa+7qHjgvIW+0Mkx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Dosis-bold.fntdata"/><Relationship Id="rId50" Type="http://schemas.openxmlformats.org/officeDocument/2006/relationships/font" Target="fonts/Dosis-regular.fntdata"/><Relationship Id="rId53" Type="http://schemas.openxmlformats.org/officeDocument/2006/relationships/font" Target="fonts/Play-bold.fntdata"/><Relationship Id="rId52" Type="http://schemas.openxmlformats.org/officeDocument/2006/relationships/font" Target="fonts/Play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54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6" name="Google Shape;92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29.png"/><Relationship Id="rId7" Type="http://schemas.openxmlformats.org/officeDocument/2006/relationships/image" Target="../media/image19.jpg"/><Relationship Id="rId8" Type="http://schemas.openxmlformats.org/officeDocument/2006/relationships/image" Target="../media/image2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5.gif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gif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gif"/><Relationship Id="rId3" Type="http://schemas.openxmlformats.org/officeDocument/2006/relationships/image" Target="../media/image2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gif"/><Relationship Id="rId3" Type="http://schemas.openxmlformats.org/officeDocument/2006/relationships/image" Target="../media/image2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2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gif"/><Relationship Id="rId3" Type="http://schemas.openxmlformats.org/officeDocument/2006/relationships/image" Target="../media/image5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gif"/><Relationship Id="rId3" Type="http://schemas.openxmlformats.org/officeDocument/2006/relationships/image" Target="../media/image43.png"/><Relationship Id="rId4" Type="http://schemas.openxmlformats.org/officeDocument/2006/relationships/image" Target="../media/image17.png"/><Relationship Id="rId5" Type="http://schemas.openxmlformats.org/officeDocument/2006/relationships/image" Target="../media/image34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5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gif"/><Relationship Id="rId3" Type="http://schemas.openxmlformats.org/officeDocument/2006/relationships/image" Target="../media/image2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8.png"/><Relationship Id="rId4" Type="http://schemas.openxmlformats.org/officeDocument/2006/relationships/image" Target="../media/image61.png"/><Relationship Id="rId5" Type="http://schemas.openxmlformats.org/officeDocument/2006/relationships/image" Target="../media/image55.png"/><Relationship Id="rId6" Type="http://schemas.openxmlformats.org/officeDocument/2006/relationships/image" Target="../media/image5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6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8.png"/><Relationship Id="rId3" Type="http://schemas.openxmlformats.org/officeDocument/2006/relationships/image" Target="../media/image4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0.jp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4.png"/><Relationship Id="rId3" Type="http://schemas.openxmlformats.org/officeDocument/2006/relationships/image" Target="../media/image1.png"/><Relationship Id="rId4" Type="http://schemas.openxmlformats.org/officeDocument/2006/relationships/image" Target="../media/image7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35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28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5" Type="http://schemas.openxmlformats.org/officeDocument/2006/relationships/image" Target="../media/image21.png"/><Relationship Id="rId6" Type="http://schemas.openxmlformats.org/officeDocument/2006/relationships/image" Target="../media/image29.png"/><Relationship Id="rId7" Type="http://schemas.openxmlformats.org/officeDocument/2006/relationships/image" Target="../media/image19.jpg"/><Relationship Id="rId8" Type="http://schemas.openxmlformats.org/officeDocument/2006/relationships/image" Target="../media/image23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8.png"/><Relationship Id="rId3" Type="http://schemas.openxmlformats.org/officeDocument/2006/relationships/image" Target="../media/image53.jpg"/><Relationship Id="rId4" Type="http://schemas.openxmlformats.org/officeDocument/2006/relationships/image" Target="../media/image83.png"/><Relationship Id="rId5" Type="http://schemas.openxmlformats.org/officeDocument/2006/relationships/image" Target="../media/image87.png"/><Relationship Id="rId6" Type="http://schemas.openxmlformats.org/officeDocument/2006/relationships/image" Target="../media/image67.png"/><Relationship Id="rId7" Type="http://schemas.openxmlformats.org/officeDocument/2006/relationships/image" Target="../media/image2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8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25.gif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gif"/><Relationship Id="rId3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6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jp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6.jp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8.png"/><Relationship Id="rId3" Type="http://schemas.openxmlformats.org/officeDocument/2006/relationships/image" Target="../media/image41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gif"/><Relationship Id="rId3" Type="http://schemas.openxmlformats.org/officeDocument/2006/relationships/image" Target="../media/image43.png"/><Relationship Id="rId4" Type="http://schemas.openxmlformats.org/officeDocument/2006/relationships/image" Target="../media/image17.png"/><Relationship Id="rId5" Type="http://schemas.openxmlformats.org/officeDocument/2006/relationships/image" Target="../media/image34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gif"/><Relationship Id="rId3" Type="http://schemas.openxmlformats.org/officeDocument/2006/relationships/image" Target="../media/image24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gif"/><Relationship Id="rId3" Type="http://schemas.openxmlformats.org/officeDocument/2006/relationships/image" Target="../media/image27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28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28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0.gif"/><Relationship Id="rId3" Type="http://schemas.openxmlformats.org/officeDocument/2006/relationships/image" Target="../media/image52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1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gif"/><Relationship Id="rId3" Type="http://schemas.openxmlformats.org/officeDocument/2006/relationships/image" Target="../media/image22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5"/>
          <p:cNvSpPr txBox="1"/>
          <p:nvPr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Français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5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45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45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21" name="Google Shape;21;p45"/>
          <p:cNvSpPr/>
          <p:nvPr/>
        </p:nvSpPr>
        <p:spPr>
          <a:xfrm>
            <a:off x="271218" y="2956390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Unité</a:t>
            </a:r>
            <a:endParaRPr/>
          </a:p>
        </p:txBody>
      </p:sp>
      <p:sp>
        <p:nvSpPr>
          <p:cNvPr id="22" name="Google Shape;22;p45"/>
          <p:cNvSpPr/>
          <p:nvPr/>
        </p:nvSpPr>
        <p:spPr>
          <a:xfrm>
            <a:off x="271218" y="3653494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Séance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23" name="Google Shape;2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5"/>
          <p:cNvSpPr/>
          <p:nvPr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5"/>
          <p:cNvSpPr txBox="1"/>
          <p:nvPr>
            <p:ph idx="1" type="body"/>
          </p:nvPr>
        </p:nvSpPr>
        <p:spPr>
          <a:xfrm>
            <a:off x="2120816" y="301286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5"/>
          <p:cNvSpPr txBox="1"/>
          <p:nvPr>
            <p:ph idx="2" type="body"/>
          </p:nvPr>
        </p:nvSpPr>
        <p:spPr>
          <a:xfrm>
            <a:off x="2120816" y="371017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5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5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5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5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" name="Google Shape;31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09943" y="3778594"/>
            <a:ext cx="4166562" cy="279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5"/>
          <p:cNvSpPr/>
          <p:nvPr>
            <p:ph idx="7" type="pic"/>
          </p:nvPr>
        </p:nvSpPr>
        <p:spPr>
          <a:xfrm>
            <a:off x="380618" y="4604084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45"/>
          <p:cNvSpPr/>
          <p:nvPr>
            <p:ph idx="8" type="pic"/>
          </p:nvPr>
        </p:nvSpPr>
        <p:spPr>
          <a:xfrm>
            <a:off x="2962541" y="4604083"/>
            <a:ext cx="2330497" cy="1968487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5"/>
          <p:cNvSpPr/>
          <p:nvPr>
            <p:ph idx="9" type="pic"/>
          </p:nvPr>
        </p:nvSpPr>
        <p:spPr>
          <a:xfrm>
            <a:off x="5423723" y="4604082"/>
            <a:ext cx="2330497" cy="196848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AF7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6"/>
          <p:cNvSpPr txBox="1"/>
          <p:nvPr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6"/>
          <p:cNvSpPr txBox="1"/>
          <p:nvPr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8" name="Google Shape;38;p46"/>
          <p:cNvPicPr preferRelativeResize="0"/>
          <p:nvPr/>
        </p:nvPicPr>
        <p:blipFill rotWithShape="1">
          <a:blip r:embed="rId2">
            <a:alphaModFix/>
          </a:blip>
          <a:srcRect b="60699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46"/>
          <p:cNvSpPr txBox="1"/>
          <p:nvPr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6"/>
          <p:cNvSpPr txBox="1"/>
          <p:nvPr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6"/>
          <p:cNvSpPr/>
          <p:nvPr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" name="Google Shape;43;p46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4" name="Google Shape;44;p46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46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6" name="Google Shape;46;p46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8" name="Google Shape;48;p46"/>
          <p:cNvSpPr txBox="1"/>
          <p:nvPr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AF7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47"/>
          <p:cNvGrpSpPr/>
          <p:nvPr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51" name="Google Shape;51;p47"/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2" name="Google Shape;52;p4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3" name="Google Shape;53;p47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54" name="Google Shape;54;p47"/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55" name="Google Shape;55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6" name="Google Shape;56;p47"/>
          <p:cNvGrpSpPr/>
          <p:nvPr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57" name="Google Shape;57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47"/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" name="Google Shape;59;p47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60" name="Google Shape;60;p47"/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61" name="Google Shape;61;p4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" name="Google Shape;62;p47"/>
          <p:cNvGrpSpPr/>
          <p:nvPr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63" name="Google Shape;63;p47"/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4" name="Google Shape;64;p47"/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65" name="Google Shape;65;p47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" name="Google Shape;66;p47"/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7" name="Google Shape;67;p47"/>
          <p:cNvGrpSpPr/>
          <p:nvPr/>
        </p:nvGrpSpPr>
        <p:grpSpPr>
          <a:xfrm>
            <a:off x="915782" y="3007446"/>
            <a:ext cx="8342892" cy="508585"/>
            <a:chOff x="686836" y="2255584"/>
            <a:chExt cx="6257169" cy="381439"/>
          </a:xfrm>
        </p:grpSpPr>
        <p:sp>
          <p:nvSpPr>
            <p:cNvPr id="68" name="Google Shape;68;p47"/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9" name="Google Shape;69;p47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70" name="Google Shape;70;p47"/>
              <p:cNvPicPr preferRelativeResize="0"/>
              <p:nvPr/>
            </p:nvPicPr>
            <p:blipFill rotWithShape="1">
              <a:blip r:embed="rId7">
                <a:alphaModFix/>
              </a:blip>
              <a:srcRect b="30054" l="11664" r="25922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47"/>
              <p:cNvPicPr preferRelativeResize="0"/>
              <p:nvPr/>
            </p:nvPicPr>
            <p:blipFill rotWithShape="1">
              <a:blip r:embed="rId8">
                <a:alphaModFix/>
              </a:blip>
              <a:srcRect b="30054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47"/>
          <p:cNvSpPr/>
          <p:nvPr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" name="Google Shape;73;p47"/>
          <p:cNvGrpSpPr/>
          <p:nvPr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74" name="Google Shape;74;p47"/>
            <p:cNvSpPr txBox="1"/>
            <p:nvPr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passent au tableau</a:t>
              </a:r>
              <a:endParaRPr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" name="Google Shape;75;p47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863575" y="5247959"/>
              <a:ext cx="648055" cy="64805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AF7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8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8"/>
          <p:cNvSpPr/>
          <p:nvPr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79" name="Google Shape;79;p48"/>
          <p:cNvSpPr txBox="1"/>
          <p:nvPr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80" name="Google Shape;80;p48"/>
          <p:cNvSpPr txBox="1"/>
          <p:nvPr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72000" wrap="square" tIns="72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descr="Image générée" id="81" name="Google Shape;81;p48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enseignant">
  <p:cSld name="Slide enseignant">
    <p:bg>
      <p:bgPr>
        <a:solidFill>
          <a:srgbClr val="DCEAF7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83" name="Google Shape;83;p49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185965" y="150932"/>
            <a:ext cx="639795" cy="75103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49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  <a:defRPr b="1" i="0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0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87" name="Google Shape;87;p5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0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50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50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50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0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93" name="Google Shape;93;p50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0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95" name="Google Shape;95;p50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3"/>
          <p:cNvSpPr/>
          <p:nvPr/>
        </p:nvSpPr>
        <p:spPr>
          <a:xfrm>
            <a:off x="2110915" y="1649437"/>
            <a:ext cx="7970171" cy="374650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3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99" name="Google Shape;99;p53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53"/>
          <p:cNvGrpSpPr/>
          <p:nvPr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01" name="Google Shape;101;p53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102" name="Google Shape;102;p53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53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53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105" name="Google Shape;105;p53"/>
          <p:cNvSpPr/>
          <p:nvPr/>
        </p:nvSpPr>
        <p:spPr>
          <a:xfrm>
            <a:off x="2336945" y="2817194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15608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3"/>
          <p:cNvSpPr/>
          <p:nvPr/>
        </p:nvSpPr>
        <p:spPr>
          <a:xfrm>
            <a:off x="2860122" y="2740793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3"/>
          <p:cNvSpPr/>
          <p:nvPr/>
        </p:nvSpPr>
        <p:spPr>
          <a:xfrm>
            <a:off x="9301364" y="2754997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8" name="Google Shape;108;p53"/>
          <p:cNvGrpSpPr/>
          <p:nvPr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109" name="Google Shape;109;p53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56082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53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53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p53"/>
          <p:cNvGrpSpPr/>
          <p:nvPr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113" name="Google Shape;113;p53"/>
            <p:cNvSpPr/>
            <p:nvPr/>
          </p:nvSpPr>
          <p:spPr>
            <a:xfrm>
              <a:off x="1785565" y="1117931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53"/>
            <p:cNvSpPr/>
            <p:nvPr/>
          </p:nvSpPr>
          <p:spPr>
            <a:xfrm>
              <a:off x="2181743" y="1049983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53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53"/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 de la séance</a:t>
              </a:r>
              <a:endParaRPr/>
            </a:p>
          </p:txBody>
        </p:sp>
      </p:grpSp>
      <p:sp>
        <p:nvSpPr>
          <p:cNvPr id="117" name="Google Shape;117;p53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53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53"/>
          <p:cNvSpPr txBox="1"/>
          <p:nvPr>
            <p:ph idx="3" type="body"/>
          </p:nvPr>
        </p:nvSpPr>
        <p:spPr>
          <a:xfrm>
            <a:off x="7879220" y="3610774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53"/>
          <p:cNvSpPr txBox="1"/>
          <p:nvPr>
            <p:ph idx="4" type="body"/>
          </p:nvPr>
        </p:nvSpPr>
        <p:spPr>
          <a:xfrm>
            <a:off x="7859086" y="444388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53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53"/>
          <p:cNvSpPr txBox="1"/>
          <p:nvPr>
            <p:ph idx="6" type="body"/>
          </p:nvPr>
        </p:nvSpPr>
        <p:spPr>
          <a:xfrm>
            <a:off x="2936913" y="3621380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54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125" name="Google Shape;125;p54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5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7" name="Google Shape;127;p54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4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129" name="Google Shape;12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4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5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134" name="Google Shape;134;p5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5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5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5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139" name="Google Shape;139;p5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140" name="Google Shape;140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5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43" name="Google Shape;143;p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4" name="Google Shape;144;p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5" name="Google Shape;145;p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6" name="Google Shape;146;p5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5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148" name="Google Shape;148;p5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149" name="Google Shape;149;p5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151" name="Google Shape;151;p56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56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collective">
  <p:cSld name="intercalaire 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57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55" name="Google Shape;155;p5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5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157" name="Google Shape;157;p57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57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5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62" name="Google Shape;162;p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3" name="Google Shape;163;p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64" name="Google Shape;164;p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65" name="Google Shape;165;p5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5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167" name="Google Shape;167;p58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5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58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Pratique en binôme">
  <p:cSld name="intercalaire 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59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72" name="Google Shape;172;p5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5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174" name="Google Shape;174;p5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5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6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79" name="Google Shape;179;p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0" name="Google Shape;180;p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81" name="Google Shape;181;p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182" name="Google Shape;182;p60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60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185" name="Google Shape;185;p6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60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60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6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190" name="Google Shape;190;p6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6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192" name="Google Shape;192;p61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1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6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197" name="Google Shape;197;p6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8" name="Google Shape;198;p6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99" name="Google Shape;199;p6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descr="Image générée" id="200" name="Google Shape;200;p62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62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62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62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62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Modelage">
  <p:cSld name="intercalaire 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63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208" name="Google Shape;208;p6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6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0" name="Google Shape;210;p6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3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212" name="Google Shape;21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63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214" name="Google Shape;214;p63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3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6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64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19" name="Google Shape;219;p6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0" name="Google Shape;220;p6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21" name="Google Shape;221;p6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22" name="Google Shape;222;p64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23" name="Google Shape;223;p64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224" name="Google Shape;224;p64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64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6" name="Google Shape;226;p64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64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64"/>
          <p:cNvSpPr txBox="1"/>
          <p:nvPr>
            <p:ph idx="2" type="body"/>
          </p:nvPr>
        </p:nvSpPr>
        <p:spPr>
          <a:xfrm>
            <a:off x="9335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ôture de la séance">
  <p:cSld name="Clô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65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231" name="Google Shape;231;p65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65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65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65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235" name="Google Shape;235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65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6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239" name="Google Shape;239;p6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0" name="Google Shape;240;p6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241" name="Google Shape;241;p6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242" name="Google Shape;242;p66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3" name="Google Shape;243;p66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44" name="Google Shape;244;p66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6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66"/>
          <p:cNvSpPr txBox="1"/>
          <p:nvPr>
            <p:ph idx="2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">
  <p:cSld name="Pratique Pédagogique Efficace">
    <p:bg>
      <p:bgPr>
        <a:solidFill>
          <a:srgbClr val="DCE6F2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67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249" name="Google Shape;249;p67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67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251" name="Google Shape;251;p67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252" name="Google Shape;25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53" name="Google Shape;253;p67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254" name="Google Shape;254;p67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sp>
        <p:nvSpPr>
          <p:cNvPr id="255" name="Google Shape;255;p67"/>
          <p:cNvSpPr/>
          <p:nvPr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 Lien drive 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pic>
        <p:nvPicPr>
          <p:cNvPr descr="Handshake with solid fill" id="256" name="Google Shape;256;p6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257" name="Google Shape;257;p6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67"/>
          <p:cNvSpPr txBox="1"/>
          <p:nvPr>
            <p:ph idx="1" type="body"/>
          </p:nvPr>
        </p:nvSpPr>
        <p:spPr>
          <a:xfrm>
            <a:off x="253322" y="3190552"/>
            <a:ext cx="2873248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67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0" name="Google Shape;260;p67"/>
          <p:cNvSpPr txBox="1"/>
          <p:nvPr>
            <p:ph idx="3" type="body"/>
          </p:nvPr>
        </p:nvSpPr>
        <p:spPr>
          <a:xfrm>
            <a:off x="7816647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Warning with solid fill" id="261" name="Google Shape;261;p6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19774" y="2014765"/>
            <a:ext cx="488744" cy="488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69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68" name="Google Shape;268;p69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69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69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69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69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273" name="Google Shape;273;p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274" name="Google Shape;274;p69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5" name="Google Shape;275;p69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6" name="Google Shape;276;p69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oogle Shape;278;p70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79" name="Google Shape;279;p70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70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1" name="Google Shape;281;p70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70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70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284" name="Google Shape;284;p70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85" name="Google Shape;285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71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88" name="Google Shape;288;p71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71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71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1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1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293" name="Google Shape;293;p71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94" name="Google Shape;294;p71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295" name="Google Shape;295;p7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6" name="Google Shape;296;p7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Compréhension globale">
  <p:cSld name="Intercalaire Compréhension globale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72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299" name="Google Shape;299;p7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01" name="Google Shape;301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61539" y="1553667"/>
            <a:ext cx="3291362" cy="3291362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72"/>
          <p:cNvSpPr txBox="1"/>
          <p:nvPr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Compréhension globale</a:t>
            </a:r>
            <a:endParaRPr/>
          </a:p>
        </p:txBody>
      </p:sp>
      <p:sp>
        <p:nvSpPr>
          <p:cNvPr id="303" name="Google Shape;303;p7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lecture fluence">
  <p:cSld name="intercalaire lecture fluence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73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06" name="Google Shape;306;p7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7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73"/>
          <p:cNvSpPr txBox="1"/>
          <p:nvPr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rPr>
              <a:t>Lecture fluence</a:t>
            </a:r>
            <a:endParaRPr/>
          </a:p>
        </p:txBody>
      </p:sp>
      <p:sp>
        <p:nvSpPr>
          <p:cNvPr id="309" name="Google Shape;309;p73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10" name="Google Shape;310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98853" y="1567032"/>
            <a:ext cx="3528999" cy="352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vide">
  <p:cSld name="Intercalaire vide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7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313" name="Google Shape;313;p7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7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56082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5" name="Google Shape;315;p7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74"/>
          <p:cNvSpPr txBox="1"/>
          <p:nvPr>
            <p:ph idx="2" type="body"/>
          </p:nvPr>
        </p:nvSpPr>
        <p:spPr>
          <a:xfrm>
            <a:off x="5025419" y="2287934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6082"/>
              </a:buClr>
              <a:buSzPts val="4400"/>
              <a:buNone/>
              <a:defRPr b="1" i="0" sz="4400" u="none" cap="none" strike="noStrike">
                <a:solidFill>
                  <a:srgbClr val="15608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7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0" name="Google Shape;320;p7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7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7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7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7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7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7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7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Pédagogique Efficace de la Semaine">
  <p:cSld name="Pratique Pédagogique Efficace de la Semaine">
    <p:bg>
      <p:bgPr>
        <a:solidFill>
          <a:srgbClr val="DCE6F2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Pratique Pédagogique Efficace de la Semaine</a:t>
            </a:r>
            <a:endParaRPr/>
          </a:p>
        </p:txBody>
      </p:sp>
      <p:pic>
        <p:nvPicPr>
          <p:cNvPr descr="Image générée" id="337" name="Google Shape;337;p5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2"/>
          <p:cNvSpPr txBox="1"/>
          <p:nvPr>
            <p:ph idx="1" type="body"/>
          </p:nvPr>
        </p:nvSpPr>
        <p:spPr>
          <a:xfrm>
            <a:off x="253322" y="3190552"/>
            <a:ext cx="3051854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p52"/>
          <p:cNvSpPr txBox="1"/>
          <p:nvPr>
            <p:ph idx="2" type="body"/>
          </p:nvPr>
        </p:nvSpPr>
        <p:spPr>
          <a:xfrm>
            <a:off x="3627796" y="3190551"/>
            <a:ext cx="3759199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0" name="Google Shape;340;p52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garde">
  <p:cSld name="Page de garde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77"/>
          <p:cNvSpPr txBox="1"/>
          <p:nvPr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</a:t>
            </a:r>
            <a:r>
              <a:rPr b="1" i="0" lang="fr-FR" sz="10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</a:t>
            </a:r>
            <a:r>
              <a:rPr b="1" i="0" lang="fr-FR" sz="1200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            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77"/>
          <p:cNvSpPr txBox="1"/>
          <p:nvPr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835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Niveau</a:t>
            </a:r>
            <a:r>
              <a:rPr b="1" i="0" lang="fr-FR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77"/>
          <p:cNvSpPr txBox="1"/>
          <p:nvPr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>
            <a:noFill/>
          </a:ln>
        </p:spPr>
        <p:txBody>
          <a:bodyPr anchorCtr="1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rPr>
              <a:t> AC</a:t>
            </a:r>
            <a:endParaRPr/>
          </a:p>
        </p:txBody>
      </p:sp>
      <p:sp>
        <p:nvSpPr>
          <p:cNvPr id="346" name="Google Shape;346;p77"/>
          <p:cNvSpPr/>
          <p:nvPr/>
        </p:nvSpPr>
        <p:spPr>
          <a:xfrm>
            <a:off x="271218" y="4592685"/>
            <a:ext cx="6693265" cy="522000"/>
          </a:xfrm>
          <a:prstGeom prst="rect">
            <a:avLst/>
          </a:prstGeom>
          <a:solidFill>
            <a:srgbClr val="12501B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7"/>
          <p:cNvSpPr/>
          <p:nvPr/>
        </p:nvSpPr>
        <p:spPr>
          <a:xfrm>
            <a:off x="271218" y="5289789"/>
            <a:ext cx="6693265" cy="522000"/>
          </a:xfrm>
          <a:prstGeom prst="rect">
            <a:avLst/>
          </a:prstGeom>
          <a:solidFill>
            <a:srgbClr val="54AFE9"/>
          </a:solidFill>
          <a:ln>
            <a:noFill/>
          </a:ln>
        </p:spPr>
        <p:txBody>
          <a:bodyPr anchorCtr="0" anchor="ctr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الصفحة الرئيسية" id="348" name="Google Shape;348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6201" y="3429000"/>
            <a:ext cx="4495799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77"/>
          <p:cNvSpPr txBox="1"/>
          <p:nvPr>
            <p:ph idx="1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  <a:defRPr b="1" i="0" sz="1800" u="none" cap="none" strike="noStrike">
                <a:solidFill>
                  <a:srgbClr val="FCBF1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1" name="Google Shape;351;p77"/>
          <p:cNvSpPr txBox="1"/>
          <p:nvPr>
            <p:ph idx="2" type="body"/>
          </p:nvPr>
        </p:nvSpPr>
        <p:spPr>
          <a:xfrm>
            <a:off x="1686856" y="2366503"/>
            <a:ext cx="409473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3000"/>
              <a:buNone/>
              <a:defRPr b="1" i="0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2" name="Google Shape;352;p77"/>
          <p:cNvSpPr txBox="1"/>
          <p:nvPr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Mathématiques</a:t>
            </a:r>
            <a:endParaRPr b="1" i="0" sz="5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77"/>
          <p:cNvSpPr txBox="1"/>
          <p:nvPr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0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Période</a:t>
            </a:r>
            <a:endParaRPr b="1" i="0" sz="3000" u="none" cap="none" strike="noStrik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77"/>
          <p:cNvSpPr txBox="1"/>
          <p:nvPr>
            <p:ph idx="3" type="body"/>
          </p:nvPr>
        </p:nvSpPr>
        <p:spPr>
          <a:xfrm>
            <a:off x="2120815" y="4591216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5" name="Google Shape;355;p77"/>
          <p:cNvSpPr txBox="1"/>
          <p:nvPr>
            <p:ph idx="4" type="body"/>
          </p:nvPr>
        </p:nvSpPr>
        <p:spPr>
          <a:xfrm>
            <a:off x="271217" y="4591216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6" name="Google Shape;356;p77"/>
          <p:cNvSpPr txBox="1"/>
          <p:nvPr>
            <p:ph idx="5" type="body"/>
          </p:nvPr>
        </p:nvSpPr>
        <p:spPr>
          <a:xfrm>
            <a:off x="271217" y="5288319"/>
            <a:ext cx="1288409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7" name="Google Shape;357;p77"/>
          <p:cNvSpPr txBox="1"/>
          <p:nvPr>
            <p:ph idx="6" type="body"/>
          </p:nvPr>
        </p:nvSpPr>
        <p:spPr>
          <a:xfrm>
            <a:off x="2120815" y="5288319"/>
            <a:ext cx="4843667" cy="521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b="1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Ouverture">
  <p:cSld name="Slide Ouverture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7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60" name="Google Shape;360;p7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1" name="Google Shape;361;p7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2" name="Google Shape;362;p7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63" name="Google Shape;363;p78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78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5" name="Google Shape;365;p78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66" name="Google Shape;366;p78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367" name="Google Shape;367;p78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78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369" name="Google Shape;369;p78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Modelage">
  <p:cSld name="Slide Modelage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79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72" name="Google Shape;372;p7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3" name="Google Shape;373;p7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4" name="Google Shape;374;p7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75" name="Google Shape;375;p79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79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7" name="Google Shape;377;p79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78" name="Google Shape;378;p79"/>
          <p:cNvGrpSpPr/>
          <p:nvPr/>
        </p:nvGrpSpPr>
        <p:grpSpPr>
          <a:xfrm>
            <a:off x="326095" y="244988"/>
            <a:ext cx="593731" cy="480730"/>
            <a:chOff x="277892" y="2283969"/>
            <a:chExt cx="939577" cy="824904"/>
          </a:xfrm>
        </p:grpSpPr>
        <p:sp>
          <p:nvSpPr>
            <p:cNvPr id="379" name="Google Shape;379;p7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7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79"/>
          <p:cNvSpPr txBox="1"/>
          <p:nvPr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C">
  <p:cSld name="Slide PC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oogle Shape;383;p80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84" name="Google Shape;384;p8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5" name="Google Shape;385;p8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86" name="Google Shape;386;p8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7" name="Google Shape;387;p80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80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9" name="Google Shape;389;p80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0" name="Google Shape;390;p80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391" name="Google Shape;391;p80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B">
  <p:cSld name="Slide PB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81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94" name="Google Shape;394;p8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5" name="Google Shape;395;p8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96" name="Google Shape;396;p8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97" name="Google Shape;397;p81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81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9" name="Google Shape;399;p81"/>
          <p:cNvSpPr txBox="1"/>
          <p:nvPr>
            <p:ph idx="2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00" name="Google Shape;400;p81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81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PA">
  <p:cSld name="Slide PA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4" name="Google Shape;404;p8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05" name="Google Shape;405;p8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6" name="Google Shape;406;p8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07" name="Google Shape;407;p8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08" name="Google Shape;408;p82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82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0" name="Google Shape;410;p82"/>
          <p:cNvSpPr txBox="1"/>
          <p:nvPr>
            <p:ph idx="2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411" name="Google Shape;411;p82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82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lôture">
  <p:cSld name="Slide Clôture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8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16" name="Google Shape;416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7" name="Google Shape;417;p8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18" name="Google Shape;418;p8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19" name="Google Shape;419;p83"/>
          <p:cNvSpPr txBox="1"/>
          <p:nvPr>
            <p:ph type="title"/>
          </p:nvPr>
        </p:nvSpPr>
        <p:spPr>
          <a:xfrm>
            <a:off x="1030246" y="318293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83"/>
          <p:cNvSpPr txBox="1"/>
          <p:nvPr>
            <p:ph idx="1" type="body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1" name="Google Shape;421;p83"/>
          <p:cNvSpPr txBox="1"/>
          <p:nvPr>
            <p:ph idx="2" type="body"/>
          </p:nvPr>
        </p:nvSpPr>
        <p:spPr>
          <a:xfrm>
            <a:off x="1030288" y="668338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2" name="Google Shape;422;p83"/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b="1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423" name="Google Shape;423;p83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8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7" name="Google Shape;427;p8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8" name="Google Shape;428;p8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8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8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8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3" name="Google Shape;433;p8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8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8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ôle des cahiers">
  <p:cSld name="Contrôle des cahiers"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86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438" name="Google Shape;438;p8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9" name="Google Shape;439;p8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40" name="Google Shape;440;p8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1" name="Google Shape;441;p86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2" name="Google Shape;442;p86"/>
          <p:cNvSpPr txBox="1"/>
          <p:nvPr>
            <p:ph idx="1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3" name="Google Shape;443;p86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44" name="Google Shape;444;p86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445" name="Google Shape;445;p86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86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447" name="Google Shape;447;p86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86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enseignant">
  <p:cSld name="Icônes pour l’enseignant">
    <p:bg>
      <p:bgPr>
        <a:solidFill>
          <a:srgbClr val="DCE6F2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7"/>
          <p:cNvSpPr txBox="1"/>
          <p:nvPr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87"/>
          <p:cNvSpPr txBox="1"/>
          <p:nvPr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452" name="Google Shape;452;p87"/>
          <p:cNvPicPr preferRelativeResize="0"/>
          <p:nvPr/>
        </p:nvPicPr>
        <p:blipFill rotWithShape="1">
          <a:blip r:embed="rId2">
            <a:alphaModFix/>
          </a:blip>
          <a:srcRect b="60699" l="0" r="71114" t="23545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87"/>
          <p:cNvSpPr txBox="1"/>
          <p:nvPr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87"/>
          <p:cNvSpPr txBox="1"/>
          <p:nvPr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87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7" name="Google Shape;457;p87"/>
          <p:cNvGrpSpPr/>
          <p:nvPr/>
        </p:nvGrpSpPr>
        <p:grpSpPr>
          <a:xfrm>
            <a:off x="1153868" y="1985795"/>
            <a:ext cx="923513" cy="733132"/>
            <a:chOff x="277892" y="2283969"/>
            <a:chExt cx="939577" cy="824904"/>
          </a:xfrm>
        </p:grpSpPr>
        <p:sp>
          <p:nvSpPr>
            <p:cNvPr id="458" name="Google Shape;458;p87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87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Image générée" id="460" name="Google Shape;460;p87"/>
          <p:cNvPicPr preferRelativeResize="0"/>
          <p:nvPr/>
        </p:nvPicPr>
        <p:blipFill rotWithShape="1">
          <a:blip r:embed="rId6">
            <a:alphaModFix/>
          </a:blip>
          <a:srcRect b="10678" l="0" r="0" t="11064"/>
          <a:stretch/>
        </p:blipFill>
        <p:spPr>
          <a:xfrm>
            <a:off x="1153867" y="1023539"/>
            <a:ext cx="727815" cy="85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8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462" name="Google Shape;462;p87"/>
          <p:cNvSpPr txBox="1"/>
          <p:nvPr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cônes pour l’élève">
  <p:cSld name="Icônes pour l’élève">
    <p:bg>
      <p:bgPr>
        <a:solidFill>
          <a:srgbClr val="DCE6F2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oogle Shape;464;p88"/>
          <p:cNvGrpSpPr/>
          <p:nvPr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465" name="Google Shape;465;p88"/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autonomie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6" name="Google Shape;466;p8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7" name="Google Shape;467;p88"/>
          <p:cNvGrpSpPr/>
          <p:nvPr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468" name="Google Shape;468;p88"/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travaillent en binômes</a:t>
              </a:r>
              <a:endParaRPr/>
            </a:p>
          </p:txBody>
        </p:sp>
        <p:pic>
          <p:nvPicPr>
            <p:cNvPr id="469" name="Google Shape;469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0" name="Google Shape;470;p88"/>
          <p:cNvGrpSpPr/>
          <p:nvPr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471" name="Google Shape;471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88"/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3" name="Google Shape;473;p88"/>
          <p:cNvGrpSpPr/>
          <p:nvPr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474" name="Google Shape;474;p88"/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Lever la main - Icônes mains et gestes gratuites" id="475" name="Google Shape;475;p8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76" name="Google Shape;476;p88"/>
          <p:cNvGrpSpPr/>
          <p:nvPr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477" name="Google Shape;477;p88"/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00" spcFirstLastPara="1" rIns="91400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8" name="Google Shape;478;p88"/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descr="Une image contenant Dessin animé, clipart, Animation, illustration&#10;&#10;Description générée automatiquement" id="479" name="Google Shape;479;p88"/>
              <p:cNvPicPr preferRelativeResize="0"/>
              <p:nvPr/>
            </p:nvPicPr>
            <p:blipFill rotWithShape="1">
              <a:blip r:embed="rId6">
                <a:alphaModFix/>
              </a:blip>
              <a:srcRect b="23864" l="18242" r="18458" t="934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0" name="Google Shape;480;p88"/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67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481" name="Google Shape;481;p88"/>
          <p:cNvGrpSpPr/>
          <p:nvPr/>
        </p:nvGrpSpPr>
        <p:grpSpPr>
          <a:xfrm>
            <a:off x="915782" y="3007446"/>
            <a:ext cx="8342891" cy="490417"/>
            <a:chOff x="686836" y="2255584"/>
            <a:chExt cx="6257168" cy="367813"/>
          </a:xfrm>
        </p:grpSpPr>
        <p:sp>
          <p:nvSpPr>
            <p:cNvPr id="482" name="Google Shape;482;p88"/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50" lIns="91425" spcFirstLastPara="1" rIns="91425" wrap="square" tIns="456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00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3" name="Google Shape;483;p88"/>
            <p:cNvGrpSpPr/>
            <p:nvPr/>
          </p:nvGrpSpPr>
          <p:grpSpPr>
            <a:xfrm>
              <a:off x="686836" y="2255584"/>
              <a:ext cx="413750" cy="359624"/>
              <a:chOff x="10280460" y="4841540"/>
              <a:chExt cx="630930" cy="597556"/>
            </a:xfrm>
          </p:grpSpPr>
          <p:pic>
            <p:nvPicPr>
              <p:cNvPr id="484" name="Google Shape;484;p88"/>
              <p:cNvPicPr preferRelativeResize="0"/>
              <p:nvPr/>
            </p:nvPicPr>
            <p:blipFill rotWithShape="1">
              <a:blip r:embed="rId7">
                <a:alphaModFix/>
              </a:blip>
              <a:srcRect b="30054" l="11664" r="25922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5" name="Google Shape;485;p88"/>
              <p:cNvPicPr preferRelativeResize="0"/>
              <p:nvPr/>
            </p:nvPicPr>
            <p:blipFill rotWithShape="1">
              <a:blip r:embed="rId8">
                <a:alphaModFix/>
              </a:blip>
              <a:srcRect b="30054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6" name="Google Shape;486;p88"/>
          <p:cNvSpPr/>
          <p:nvPr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25" spcFirstLastPara="1" rIns="91425" wrap="square" tIns="456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sz="18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88"/>
          <p:cNvSpPr txBox="1"/>
          <p:nvPr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400" spcFirstLastPara="1" rIns="91400" wrap="square" tIns="456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Les élèves passent au tableau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8" name="Google Shape;488;p8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63575" y="5298758"/>
            <a:ext cx="648055" cy="6480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tériel nécessaire">
  <p:cSld name="Matériel nécessaire">
    <p:bg>
      <p:bgPr>
        <a:solidFill>
          <a:srgbClr val="DCE6F2"/>
        </a:solidFill>
      </p:bgPr>
    </p:bg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89"/>
          <p:cNvSpPr/>
          <p:nvPr/>
        </p:nvSpPr>
        <p:spPr>
          <a:xfrm>
            <a:off x="1421762" y="1110377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89"/>
          <p:cNvSpPr/>
          <p:nvPr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sp>
        <p:nvSpPr>
          <p:cNvPr id="492" name="Google Shape;492;p89"/>
          <p:cNvSpPr txBox="1"/>
          <p:nvPr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l’enseignant</a:t>
            </a:r>
            <a:endParaRPr/>
          </a:p>
        </p:txBody>
      </p:sp>
      <p:sp>
        <p:nvSpPr>
          <p:cNvPr id="493" name="Google Shape;493;p89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Matériel de l’élève</a:t>
            </a:r>
            <a:endParaRPr/>
          </a:p>
        </p:txBody>
      </p:sp>
      <p:pic>
        <p:nvPicPr>
          <p:cNvPr id="494" name="Google Shape;494;p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924716">
            <a:off x="8544238" y="4865352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89"/>
          <p:cNvPicPr preferRelativeResize="0"/>
          <p:nvPr/>
        </p:nvPicPr>
        <p:blipFill rotWithShape="1">
          <a:blip r:embed="rId3">
            <a:alphaModFix/>
          </a:blip>
          <a:srcRect b="30054" l="11665" r="26246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496" name="Google Shape;496;p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9492110" y="5381605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98" name="Google Shape;498;p89"/>
          <p:cNvSpPr txBox="1"/>
          <p:nvPr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499" name="Google Shape;499;p89"/>
          <p:cNvSpPr/>
          <p:nvPr/>
        </p:nvSpPr>
        <p:spPr>
          <a:xfrm>
            <a:off x="4218715" y="3878375"/>
            <a:ext cx="134929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500" name="Google Shape;500;p8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01" name="Google Shape;501;p89"/>
          <p:cNvSpPr/>
          <p:nvPr/>
        </p:nvSpPr>
        <p:spPr>
          <a:xfrm>
            <a:off x="2118499" y="3514273"/>
            <a:ext cx="1349291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502" name="Google Shape;502;p89"/>
          <p:cNvSpPr txBox="1"/>
          <p:nvPr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</a:t>
            </a:r>
            <a:endParaRPr/>
          </a:p>
        </p:txBody>
      </p:sp>
      <p:sp>
        <p:nvSpPr>
          <p:cNvPr id="503" name="Google Shape;503;p89"/>
          <p:cNvSpPr/>
          <p:nvPr>
            <p:ph idx="2" type="pic"/>
          </p:nvPr>
        </p:nvSpPr>
        <p:spPr>
          <a:xfrm>
            <a:off x="1773800" y="2320200"/>
            <a:ext cx="1976400" cy="1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89"/>
          <p:cNvSpPr/>
          <p:nvPr>
            <p:ph idx="3" type="pic"/>
          </p:nvPr>
        </p:nvSpPr>
        <p:spPr>
          <a:xfrm>
            <a:off x="1847600" y="4260622"/>
            <a:ext cx="1828800" cy="17280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89"/>
          <p:cNvSpPr/>
          <p:nvPr>
            <p:ph idx="4" type="pic"/>
          </p:nvPr>
        </p:nvSpPr>
        <p:spPr>
          <a:xfrm>
            <a:off x="6770034" y="2373367"/>
            <a:ext cx="1134000" cy="158760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Image générée" id="506" name="Google Shape;506;p89"/>
          <p:cNvPicPr preferRelativeResize="0"/>
          <p:nvPr/>
        </p:nvPicPr>
        <p:blipFill rotWithShape="1">
          <a:blip r:embed="rId7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pérage dans la semaine">
  <p:cSld name="Repérage dans la semaine">
    <p:bg>
      <p:bgPr>
        <a:solidFill>
          <a:srgbClr val="DCE6F2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0"/>
          <p:cNvSpPr/>
          <p:nvPr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la semaine</a:t>
            </a:r>
            <a:endParaRPr i="1" sz="3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09" name="Google Shape;509;p90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90"/>
          <p:cNvSpPr/>
          <p:nvPr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90"/>
          <p:cNvSpPr/>
          <p:nvPr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90"/>
          <p:cNvSpPr txBox="1"/>
          <p:nvPr>
            <p:ph idx="1" type="body"/>
          </p:nvPr>
        </p:nvSpPr>
        <p:spPr>
          <a:xfrm>
            <a:off x="956582" y="1087930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3" name="Google Shape;513;p90"/>
          <p:cNvSpPr txBox="1"/>
          <p:nvPr>
            <p:ph idx="2" type="body"/>
          </p:nvPr>
        </p:nvSpPr>
        <p:spPr>
          <a:xfrm>
            <a:off x="945044" y="4471023"/>
            <a:ext cx="103212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4" name="Google Shape;514;p90"/>
          <p:cNvSpPr txBox="1"/>
          <p:nvPr>
            <p:ph idx="3" type="body"/>
          </p:nvPr>
        </p:nvSpPr>
        <p:spPr>
          <a:xfrm>
            <a:off x="1342224" y="1731987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5" name="Google Shape;515;p90"/>
          <p:cNvSpPr txBox="1"/>
          <p:nvPr>
            <p:ph idx="4" type="body"/>
          </p:nvPr>
        </p:nvSpPr>
        <p:spPr>
          <a:xfrm>
            <a:off x="1321651" y="262293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6" name="Google Shape;516;p90"/>
          <p:cNvSpPr txBox="1"/>
          <p:nvPr>
            <p:ph idx="5" type="body"/>
          </p:nvPr>
        </p:nvSpPr>
        <p:spPr>
          <a:xfrm>
            <a:off x="1321651" y="3494242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90"/>
          <p:cNvSpPr txBox="1"/>
          <p:nvPr>
            <p:ph idx="6" type="body"/>
          </p:nvPr>
        </p:nvSpPr>
        <p:spPr>
          <a:xfrm>
            <a:off x="3133380" y="1731987"/>
            <a:ext cx="8144401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8" name="Google Shape;518;p90"/>
          <p:cNvSpPr txBox="1"/>
          <p:nvPr>
            <p:ph idx="7" type="body"/>
          </p:nvPr>
        </p:nvSpPr>
        <p:spPr>
          <a:xfrm>
            <a:off x="3167034" y="2610870"/>
            <a:ext cx="81107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0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9" name="Google Shape;519;p90"/>
          <p:cNvSpPr txBox="1"/>
          <p:nvPr>
            <p:ph idx="8" type="body"/>
          </p:nvPr>
        </p:nvSpPr>
        <p:spPr>
          <a:xfrm>
            <a:off x="3167034" y="3497922"/>
            <a:ext cx="8110747" cy="7344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0" name="Google Shape;520;p90"/>
          <p:cNvSpPr txBox="1"/>
          <p:nvPr>
            <p:ph idx="9" type="body"/>
          </p:nvPr>
        </p:nvSpPr>
        <p:spPr>
          <a:xfrm>
            <a:off x="1321651" y="5106725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1" name="Google Shape;521;p90"/>
          <p:cNvSpPr txBox="1"/>
          <p:nvPr>
            <p:ph idx="13" type="body"/>
          </p:nvPr>
        </p:nvSpPr>
        <p:spPr>
          <a:xfrm>
            <a:off x="1321651" y="5987454"/>
            <a:ext cx="12276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2" name="Google Shape;522;p90"/>
          <p:cNvSpPr txBox="1"/>
          <p:nvPr>
            <p:ph idx="14" type="body"/>
          </p:nvPr>
        </p:nvSpPr>
        <p:spPr>
          <a:xfrm>
            <a:off x="3167034" y="5987454"/>
            <a:ext cx="8109547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90"/>
          <p:cNvSpPr txBox="1"/>
          <p:nvPr>
            <p:ph idx="15" type="body"/>
          </p:nvPr>
        </p:nvSpPr>
        <p:spPr>
          <a:xfrm>
            <a:off x="3133380" y="5103730"/>
            <a:ext cx="8150400" cy="73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b="1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ientations didactiques">
  <p:cSld name="Orientations didactiques">
    <p:bg>
      <p:bgPr>
        <a:solidFill>
          <a:srgbClr val="DCEAF7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91"/>
          <p:cNvSpPr/>
          <p:nvPr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Orientations didactiques pour cette séance</a:t>
            </a:r>
            <a:endParaRPr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26" name="Google Shape;526;p91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91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8" name="Google Shape;528;p91"/>
          <p:cNvSpPr txBox="1"/>
          <p:nvPr>
            <p:ph idx="2" type="body"/>
          </p:nvPr>
        </p:nvSpPr>
        <p:spPr>
          <a:xfrm>
            <a:off x="2217704" y="2440832"/>
            <a:ext cx="9478724" cy="94526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91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0" name="Google Shape;530;p91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sz="18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91"/>
          <p:cNvSpPr/>
          <p:nvPr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Notions clés</a:t>
            </a:r>
            <a:endParaRPr/>
          </a:p>
        </p:txBody>
      </p:sp>
      <p:sp>
        <p:nvSpPr>
          <p:cNvPr id="532" name="Google Shape;532;p91"/>
          <p:cNvSpPr/>
          <p:nvPr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Tâches a réussir</a:t>
            </a:r>
            <a:endParaRPr b="1"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91"/>
          <p:cNvSpPr/>
          <p:nvPr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Stratégies et outils didactiques</a:t>
            </a:r>
            <a:endParaRPr/>
          </a:p>
        </p:txBody>
      </p:sp>
      <p:sp>
        <p:nvSpPr>
          <p:cNvPr id="534" name="Google Shape;534;p91"/>
          <p:cNvSpPr/>
          <p:nvPr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Eléments de feedback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ucture de la séance">
  <p:cSld name="Structure de la séance">
    <p:bg>
      <p:bgPr>
        <a:solidFill>
          <a:srgbClr val="DCE6F2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2"/>
          <p:cNvSpPr/>
          <p:nvPr/>
        </p:nvSpPr>
        <p:spPr>
          <a:xfrm>
            <a:off x="2110915" y="1103970"/>
            <a:ext cx="7970171" cy="5009540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92"/>
          <p:cNvSpPr/>
          <p:nvPr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538" name="Google Shape;538;p92"/>
          <p:cNvPicPr preferRelativeResize="0"/>
          <p:nvPr/>
        </p:nvPicPr>
        <p:blipFill rotWithShape="1">
          <a:blip r:embed="rId2">
            <a:alphaModFix/>
          </a:blip>
          <a:srcRect b="10678" l="0" r="0" t="11064"/>
          <a:stretch/>
        </p:blipFill>
        <p:spPr>
          <a:xfrm>
            <a:off x="220262" y="30483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92"/>
          <p:cNvGrpSpPr/>
          <p:nvPr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540" name="Google Shape;540;p9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2133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541" name="Google Shape;541;p9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9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B3E5A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92"/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Ouverture de la séance</a:t>
              </a:r>
              <a:endParaRPr/>
            </a:p>
          </p:txBody>
        </p:sp>
      </p:grpSp>
      <p:sp>
        <p:nvSpPr>
          <p:cNvPr id="544" name="Google Shape;544;p92"/>
          <p:cNvSpPr/>
          <p:nvPr/>
        </p:nvSpPr>
        <p:spPr>
          <a:xfrm>
            <a:off x="2336945" y="2310757"/>
            <a:ext cx="395203" cy="395203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6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92"/>
          <p:cNvSpPr/>
          <p:nvPr/>
        </p:nvSpPr>
        <p:spPr>
          <a:xfrm>
            <a:off x="2860122" y="2234356"/>
            <a:ext cx="6994935" cy="548005"/>
          </a:xfrm>
          <a:custGeom>
            <a:rect b="b" l="l" r="r" t="t"/>
            <a:pathLst>
              <a:path extrusionOk="0" h="120000" w="120000">
                <a:moveTo>
                  <a:pt x="0" y="20000"/>
                </a:moveTo>
                <a:lnTo>
                  <a:pt x="0" y="20000"/>
                </a:lnTo>
                <a:cubicBezTo>
                  <a:pt x="0" y="8954"/>
                  <a:pt x="702" y="0"/>
                  <a:pt x="1567" y="0"/>
                </a:cubicBezTo>
                <a:lnTo>
                  <a:pt x="118433" y="0"/>
                </a:lnTo>
                <a:cubicBezTo>
                  <a:pt x="118849" y="0"/>
                  <a:pt x="119247" y="2107"/>
                  <a:pt x="119541" y="5858"/>
                </a:cubicBezTo>
                <a:cubicBezTo>
                  <a:pt x="119835" y="9609"/>
                  <a:pt x="120000" y="14696"/>
                  <a:pt x="120000" y="20000"/>
                </a:cubicBezTo>
                <a:lnTo>
                  <a:pt x="120000" y="100000"/>
                </a:lnTo>
                <a:cubicBezTo>
                  <a:pt x="120000" y="111046"/>
                  <a:pt x="119298" y="120000"/>
                  <a:pt x="118433" y="120000"/>
                </a:cubicBezTo>
                <a:lnTo>
                  <a:pt x="1567" y="120000"/>
                </a:lnTo>
                <a:lnTo>
                  <a:pt x="1567" y="120000"/>
                </a:lnTo>
                <a:cubicBezTo>
                  <a:pt x="1151" y="120000"/>
                  <a:pt x="753" y="117893"/>
                  <a:pt x="459" y="114142"/>
                </a:cubicBezTo>
                <a:cubicBezTo>
                  <a:pt x="165" y="110391"/>
                  <a:pt x="0" y="105304"/>
                  <a:pt x="0" y="100000"/>
                </a:cubicBezTo>
                <a:close/>
              </a:path>
            </a:pathLst>
          </a:custGeom>
          <a:solidFill>
            <a:srgbClr val="F2F2F2"/>
          </a:solidFill>
          <a:ln cap="flat" cmpd="sng" w="285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92"/>
          <p:cNvSpPr/>
          <p:nvPr/>
        </p:nvSpPr>
        <p:spPr>
          <a:xfrm>
            <a:off x="9301364" y="2248560"/>
            <a:ext cx="519597" cy="519597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0" y="60000"/>
                </a:lnTo>
                <a:cubicBezTo>
                  <a:pt x="0" y="26863"/>
                  <a:pt x="26863" y="0"/>
                  <a:pt x="60000" y="0"/>
                </a:cubicBezTo>
                <a:cubicBezTo>
                  <a:pt x="93137" y="0"/>
                  <a:pt x="120000" y="26863"/>
                  <a:pt x="120000" y="60000"/>
                </a:cubicBezTo>
                <a:cubicBezTo>
                  <a:pt x="120000" y="93137"/>
                  <a:pt x="93137" y="120000"/>
                  <a:pt x="60000" y="120000"/>
                </a:cubicBezTo>
                <a:cubicBezTo>
                  <a:pt x="26863" y="120000"/>
                  <a:pt x="0" y="93137"/>
                  <a:pt x="0" y="6000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92"/>
          <p:cNvSpPr txBox="1"/>
          <p:nvPr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grpSp>
        <p:nvGrpSpPr>
          <p:cNvPr id="548" name="Google Shape;548;p92"/>
          <p:cNvGrpSpPr/>
          <p:nvPr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549" name="Google Shape;549;p9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F9ED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F9ED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grpSp>
        <p:nvGrpSpPr>
          <p:cNvPr id="553" name="Google Shape;553;p92"/>
          <p:cNvGrpSpPr/>
          <p:nvPr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554" name="Google Shape;554;p9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grpSp>
        <p:nvGrpSpPr>
          <p:cNvPr id="558" name="Google Shape;558;p92"/>
          <p:cNvGrpSpPr/>
          <p:nvPr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559" name="Google Shape;559;p9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8BC145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92D05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grpSp>
        <p:nvGrpSpPr>
          <p:cNvPr id="563" name="Google Shape;563;p92"/>
          <p:cNvGrpSpPr/>
          <p:nvPr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64" name="Google Shape;564;p92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F19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sz="14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2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2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2"/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Clôture</a:t>
              </a:r>
              <a:endParaRPr/>
            </a:p>
          </p:txBody>
        </p:sp>
      </p:grpSp>
      <p:sp>
        <p:nvSpPr>
          <p:cNvPr id="568" name="Google Shape;568;p92"/>
          <p:cNvSpPr txBox="1"/>
          <p:nvPr>
            <p:ph idx="1" type="body"/>
          </p:nvPr>
        </p:nvSpPr>
        <p:spPr>
          <a:xfrm>
            <a:off x="7879221" y="1447571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9" name="Google Shape;569;p92"/>
          <p:cNvSpPr txBox="1"/>
          <p:nvPr>
            <p:ph idx="2" type="body"/>
          </p:nvPr>
        </p:nvSpPr>
        <p:spPr>
          <a:xfrm>
            <a:off x="7879221" y="227795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0" name="Google Shape;570;p92"/>
          <p:cNvSpPr txBox="1"/>
          <p:nvPr>
            <p:ph idx="3" type="body"/>
          </p:nvPr>
        </p:nvSpPr>
        <p:spPr>
          <a:xfrm>
            <a:off x="7879220" y="310433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1" name="Google Shape;571;p92"/>
          <p:cNvSpPr txBox="1"/>
          <p:nvPr>
            <p:ph idx="4" type="body"/>
          </p:nvPr>
        </p:nvSpPr>
        <p:spPr>
          <a:xfrm>
            <a:off x="7879219" y="3928027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2" name="Google Shape;572;p92"/>
          <p:cNvSpPr txBox="1"/>
          <p:nvPr>
            <p:ph idx="5" type="body"/>
          </p:nvPr>
        </p:nvSpPr>
        <p:spPr>
          <a:xfrm>
            <a:off x="7879218" y="47570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92"/>
          <p:cNvSpPr txBox="1"/>
          <p:nvPr>
            <p:ph idx="6" type="body"/>
          </p:nvPr>
        </p:nvSpPr>
        <p:spPr>
          <a:xfrm>
            <a:off x="7879217" y="558347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  <a:defRPr b="1" i="0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verture de la séance">
  <p:cSld name="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5" name="Google Shape;575;p93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576" name="Google Shape;576;p93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93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93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Ouverture de la séance</a:t>
            </a:r>
            <a:endParaRPr/>
          </a:p>
        </p:txBody>
      </p:sp>
      <p:pic>
        <p:nvPicPr>
          <p:cNvPr id="580" name="Google Shape;580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9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9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informelle">
  <p:cSld name="Discussion informelle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4" name="Google Shape;584;p94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85" name="Google Shape;585;p94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94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94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94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94"/>
          <p:cNvSpPr txBox="1"/>
          <p:nvPr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Discussion informelle</a:t>
            </a:r>
            <a:endParaRPr/>
          </a:p>
        </p:txBody>
      </p:sp>
      <p:pic>
        <p:nvPicPr>
          <p:cNvPr id="590" name="Google Shape;590;p9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4103" y="1875577"/>
            <a:ext cx="2856443" cy="2856443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  <p:sp>
        <p:nvSpPr>
          <p:cNvPr id="591" name="Google Shape;591;p94"/>
          <p:cNvSpPr/>
          <p:nvPr/>
        </p:nvSpPr>
        <p:spPr>
          <a:xfrm>
            <a:off x="1890297" y="1779907"/>
            <a:ext cx="691824" cy="704171"/>
          </a:xfrm>
          <a:custGeom>
            <a:rect b="b" l="l" r="r" t="t"/>
            <a:pathLst>
              <a:path extrusionOk="0" h="2558" w="2759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2" name="Google Shape;592;p94"/>
          <p:cNvSpPr/>
          <p:nvPr/>
        </p:nvSpPr>
        <p:spPr>
          <a:xfrm rot="-560173">
            <a:off x="2207633" y="1946096"/>
            <a:ext cx="584715" cy="634720"/>
          </a:xfrm>
          <a:custGeom>
            <a:rect b="b" l="l" r="r" t="t"/>
            <a:pathLst>
              <a:path extrusionOk="0" h="2303" w="2331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>
            <a:noFill/>
          </a:ln>
        </p:spPr>
        <p:txBody>
          <a:bodyPr anchorCtr="0" anchor="t" bIns="60950" lIns="121900" spcFirstLastPara="1" rIns="121900" wrap="square" tIns="609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3" name="Google Shape;593;p94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Contrôle des cahiers">
  <p:cSld name="Slide Contrôle des cahiers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95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596" name="Google Shape;596;p95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95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8" name="Google Shape;598;p95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95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95"/>
          <p:cNvSpPr txBox="1"/>
          <p:nvPr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Contrôle des cahiers et correction des devoirs</a:t>
            </a:r>
            <a:endParaRPr/>
          </a:p>
        </p:txBody>
      </p:sp>
      <p:sp>
        <p:nvSpPr>
          <p:cNvPr id="601" name="Google Shape;601;p95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ne image contenant Visage humain, personne, habits, dessin&#10;&#10;Le contenu généré par l’IA peut être incorrect." id="602" name="Google Shape;602;p9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9743" y="1746941"/>
            <a:ext cx="3766659" cy="3766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vation des prérequis">
  <p:cSld name="Activation des prérequis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" name="Google Shape;604;p96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05" name="Google Shape;605;p9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9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7" name="Google Shape;607;p96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96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96"/>
          <p:cNvSpPr txBox="1"/>
          <p:nvPr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Activation des prérequis</a:t>
            </a:r>
            <a:endParaRPr/>
          </a:p>
        </p:txBody>
      </p:sp>
      <p:sp>
        <p:nvSpPr>
          <p:cNvPr id="610" name="Google Shape;610;p96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11" name="Google Shape;611;p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616" y="1583362"/>
            <a:ext cx="3843765" cy="3843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ynthèse des prérequis">
  <p:cSld name="Synthèse des prérequis"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3" name="Google Shape;613;p97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14" name="Google Shape;614;p9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5" name="Google Shape;615;p9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6" name="Google Shape;616;p9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17" name="Google Shape;617;p97"/>
          <p:cNvSpPr txBox="1"/>
          <p:nvPr>
            <p:ph type="title"/>
          </p:nvPr>
        </p:nvSpPr>
        <p:spPr>
          <a:xfrm>
            <a:off x="778058" y="31829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8" name="Google Shape;618;p97"/>
          <p:cNvSpPr txBox="1"/>
          <p:nvPr>
            <p:ph idx="1" type="body"/>
          </p:nvPr>
        </p:nvSpPr>
        <p:spPr>
          <a:xfrm>
            <a:off x="530225" y="1136650"/>
            <a:ext cx="11174095" cy="5264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9" name="Google Shape;619;p97"/>
          <p:cNvSpPr txBox="1"/>
          <p:nvPr>
            <p:ph idx="2" type="body"/>
          </p:nvPr>
        </p:nvSpPr>
        <p:spPr>
          <a:xfrm>
            <a:off x="778058" y="66833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20" name="Google Shape;620;p97"/>
          <p:cNvGrpSpPr/>
          <p:nvPr/>
        </p:nvGrpSpPr>
        <p:grpSpPr>
          <a:xfrm>
            <a:off x="11779124" y="79508"/>
            <a:ext cx="232364" cy="304873"/>
            <a:chOff x="3292012" y="1302714"/>
            <a:chExt cx="867138" cy="384316"/>
          </a:xfrm>
        </p:grpSpPr>
        <p:sp>
          <p:nvSpPr>
            <p:cNvPr id="621" name="Google Shape;621;p97"/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solidFill>
              <a:srgbClr val="F19D19"/>
            </a:solidFill>
            <a:ln cap="flat" cmpd="sng" w="25400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C47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7"/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 b="1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Image générée" id="623" name="Google Shape;623;p97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éclaration de l’objectif">
  <p:cSld name="Déclaration de l’objectif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98"/>
          <p:cNvGrpSpPr/>
          <p:nvPr/>
        </p:nvGrpSpPr>
        <p:grpSpPr>
          <a:xfrm>
            <a:off x="4932835" y="1459304"/>
            <a:ext cx="6054377" cy="3711725"/>
            <a:chOff x="1715066" y="1103461"/>
            <a:chExt cx="5717724" cy="3124203"/>
          </a:xfrm>
        </p:grpSpPr>
        <p:sp>
          <p:nvSpPr>
            <p:cNvPr id="626" name="Google Shape;626;p9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9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19D1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5098"/>
                </a:srgbClr>
              </a:outerShdw>
            </a:effectLst>
          </p:spPr>
          <p:txBody>
            <a:bodyPr anchorCtr="1" anchor="ctr" bIns="60950" lIns="121900" spcFirstLastPara="1" rIns="121900" wrap="square" tIns="609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8" name="Google Shape;628;p98"/>
          <p:cNvSpPr/>
          <p:nvPr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cap="flat" cmpd="sng" w="25400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60950" lIns="121900" spcFirstLastPara="1" rIns="121900" wrap="square" tIns="609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98"/>
          <p:cNvSpPr/>
          <p:nvPr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 cmpd="sng" w="9525">
            <a:solidFill>
              <a:srgbClr val="F19D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0950" lIns="121900" spcFirstLastPara="1" rIns="121900" wrap="square" tIns="609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98"/>
          <p:cNvSpPr txBox="1"/>
          <p:nvPr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4400"/>
              <a:buFont typeface="Calibri"/>
              <a:buNone/>
            </a:pP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Déclaration de l’objectif </a:t>
            </a:r>
            <a:b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-FR" sz="44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de la séance</a:t>
            </a:r>
            <a:endParaRPr/>
          </a:p>
        </p:txBody>
      </p:sp>
      <p:sp>
        <p:nvSpPr>
          <p:cNvPr id="631" name="Google Shape;631;p98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i="1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i="1"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632" name="Google Shape;632;p98"/>
          <p:cNvGrpSpPr/>
          <p:nvPr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633" name="Google Shape;633;p9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4" name="Google Shape;634;p9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elage">
  <p:cSld name="Modelage">
    <p:bg>
      <p:bgPr>
        <a:gradFill>
          <a:gsLst>
            <a:gs pos="0">
              <a:schemeClr val="lt1"/>
            </a:gs>
            <a:gs pos="71000">
              <a:schemeClr val="lt1"/>
            </a:gs>
            <a:gs pos="85000">
              <a:srgbClr val="FF0000"/>
            </a:gs>
            <a:gs pos="100000">
              <a:srgbClr val="C000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6" name="Google Shape;636;p99"/>
          <p:cNvGrpSpPr/>
          <p:nvPr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637" name="Google Shape;637;p99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9050">
              <a:solidFill>
                <a:srgbClr val="C0000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9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9" name="Google Shape;639;p99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99"/>
          <p:cNvSpPr txBox="1"/>
          <p:nvPr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Modelage</a:t>
            </a:r>
            <a:endParaRPr/>
          </a:p>
        </p:txBody>
      </p:sp>
      <p:pic>
        <p:nvPicPr>
          <p:cNvPr id="641" name="Google Shape;641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253" y="1192462"/>
            <a:ext cx="3503492" cy="2545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2" name="Google Shape;642;p99"/>
          <p:cNvGrpSpPr/>
          <p:nvPr/>
        </p:nvGrpSpPr>
        <p:grpSpPr>
          <a:xfrm>
            <a:off x="5759801" y="1118243"/>
            <a:ext cx="670236" cy="588434"/>
            <a:chOff x="277892" y="2283969"/>
            <a:chExt cx="939577" cy="824904"/>
          </a:xfrm>
        </p:grpSpPr>
        <p:sp>
          <p:nvSpPr>
            <p:cNvPr id="643" name="Google Shape;643;p99"/>
            <p:cNvSpPr/>
            <p:nvPr/>
          </p:nvSpPr>
          <p:spPr>
            <a:xfrm>
              <a:off x="277892" y="2557025"/>
              <a:ext cx="685139" cy="551848"/>
            </a:xfrm>
            <a:custGeom>
              <a:rect b="b" l="l" r="r" t="t"/>
              <a:pathLst>
                <a:path extrusionOk="0" h="2757643" w="3423710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99"/>
            <p:cNvSpPr/>
            <p:nvPr/>
          </p:nvSpPr>
          <p:spPr>
            <a:xfrm rot="-1930306">
              <a:off x="819513" y="2322046"/>
              <a:ext cx="287035" cy="499407"/>
            </a:xfrm>
            <a:custGeom>
              <a:rect b="b" l="l" r="r" t="t"/>
              <a:pathLst>
                <a:path extrusionOk="0" h="2076288" w="1193350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72000"/>
              </a:blip>
              <a:stretch>
                <a:fillRect b="0" l="-101442" r="0" t="-167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5" name="Google Shape;645;p99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collective">
  <p:cSld name="Pratique collective">
    <p:bg>
      <p:bgPr>
        <a:gradFill>
          <a:gsLst>
            <a:gs pos="0">
              <a:srgbClr val="FFFFFF"/>
            </a:gs>
            <a:gs pos="21000">
              <a:srgbClr val="FFFFFF"/>
            </a:gs>
            <a:gs pos="41000">
              <a:srgbClr val="1D6FA9"/>
            </a:gs>
            <a:gs pos="100000">
              <a:srgbClr val="FFFFF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100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48" name="Google Shape;648;p100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F9ED5"/>
            </a:solidFill>
            <a:ln cap="flat" cmpd="sng" w="19050">
              <a:solidFill>
                <a:srgbClr val="0F9ED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100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F9ED5"/>
                  </a:solidFill>
                  <a:latin typeface="Calibri"/>
                  <a:ea typeface="Calibri"/>
                  <a:cs typeface="Calibri"/>
                  <a:sym typeface="Calibri"/>
                </a:rPr>
                <a:t>Pratique collective</a:t>
              </a:r>
              <a:endParaRPr/>
            </a:p>
          </p:txBody>
        </p:sp>
      </p:grpSp>
      <p:sp>
        <p:nvSpPr>
          <p:cNvPr id="650" name="Google Shape;650;p100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1" name="Google Shape;651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92506" y="1398207"/>
            <a:ext cx="2206989" cy="2206989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100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en binôme">
  <p:cSld name="Pratique en binôme">
    <p:bg>
      <p:bgPr>
        <a:gradFill>
          <a:gsLst>
            <a:gs pos="0">
              <a:srgbClr val="16537F"/>
            </a:gs>
            <a:gs pos="8000">
              <a:srgbClr val="16537F"/>
            </a:gs>
            <a:gs pos="39000">
              <a:srgbClr val="FFFFFF"/>
            </a:gs>
            <a:gs pos="73000">
              <a:srgbClr val="16537F"/>
            </a:gs>
            <a:gs pos="100000">
              <a:srgbClr val="16537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4" name="Google Shape;654;p101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55" name="Google Shape;655;p101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0070C0"/>
            </a:solidFill>
            <a:ln cap="flat" cmpd="sng" w="19050">
              <a:solidFill>
                <a:srgbClr val="0070C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101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Pratique en binôme</a:t>
              </a:r>
              <a:endParaRPr/>
            </a:p>
          </p:txBody>
        </p:sp>
      </p:grpSp>
      <p:sp>
        <p:nvSpPr>
          <p:cNvPr id="657" name="Google Shape;657;p101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8" name="Google Shape;658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9577" y="1244095"/>
            <a:ext cx="2494771" cy="2494771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'exercice à travailler">
  <p:cSld name="l'exercice à travailler"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1" name="Google Shape;661;p102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62" name="Google Shape;662;p10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3" name="Google Shape;663;p10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4" name="Google Shape;664;p10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65" name="Google Shape;665;p102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02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67" name="Google Shape;667;p102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2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70" name="Google Shape;670;p102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1" name="Google Shape;671;p102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rection de l'exercice">
  <p:cSld name="Correction de l'exercice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3" name="Google Shape;673;p103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74" name="Google Shape;674;p10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5" name="Google Shape;675;p10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6" name="Google Shape;676;p10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77" name="Google Shape;677;p103"/>
          <p:cNvSpPr txBox="1"/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8" name="Google Shape;678;p103"/>
          <p:cNvSpPr txBox="1"/>
          <p:nvPr>
            <p:ph idx="1" type="body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79" name="Google Shape;679;p103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103"/>
          <p:cNvSpPr txBox="1"/>
          <p:nvPr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PB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1" name="Google Shape;681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41563" y="450975"/>
            <a:ext cx="469925" cy="43871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3137"/>
              </a:srgbClr>
            </a:outerShdw>
          </a:effectLst>
        </p:spPr>
      </p:pic>
      <p:sp>
        <p:nvSpPr>
          <p:cNvPr id="682" name="Google Shape;682;p103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3" name="Google Shape;683;p103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tique autonome">
  <p:cSld name="Pratique autonome">
    <p:bg>
      <p:bgPr>
        <a:gradFill>
          <a:gsLst>
            <a:gs pos="0">
              <a:srgbClr val="8BC145"/>
            </a:gs>
            <a:gs pos="2000">
              <a:srgbClr val="8BC145"/>
            </a:gs>
            <a:gs pos="74000">
              <a:srgbClr val="FFFFFF"/>
            </a:gs>
            <a:gs pos="91000">
              <a:srgbClr val="8BC145"/>
            </a:gs>
            <a:gs pos="100000">
              <a:srgbClr val="8BC14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5" name="Google Shape;685;p104"/>
          <p:cNvGrpSpPr/>
          <p:nvPr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686" name="Google Shape;686;p104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8BC145"/>
            </a:solidFill>
            <a:ln cap="flat" cmpd="sng" w="19050">
              <a:solidFill>
                <a:srgbClr val="8BC145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104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4400">
                  <a:solidFill>
                    <a:srgbClr val="8BC145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</p:grpSp>
      <p:sp>
        <p:nvSpPr>
          <p:cNvPr id="688" name="Google Shape;688;p104"/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9" name="Google Shape;68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0599" y="1158197"/>
            <a:ext cx="2270803" cy="2270803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104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Slide PA">
  <p:cSld name="1_Slide PA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05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693" name="Google Shape;693;p105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4" name="Google Shape;694;p105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95" name="Google Shape;695;p105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96" name="Google Shape;696;p105"/>
          <p:cNvSpPr txBox="1"/>
          <p:nvPr>
            <p:ph type="title"/>
          </p:nvPr>
        </p:nvSpPr>
        <p:spPr>
          <a:xfrm>
            <a:off x="935304" y="271092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b="1" sz="16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7" name="Google Shape;697;p105"/>
          <p:cNvSpPr txBox="1"/>
          <p:nvPr>
            <p:ph idx="1" type="body"/>
          </p:nvPr>
        </p:nvSpPr>
        <p:spPr>
          <a:xfrm>
            <a:off x="935304" y="621137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i="1" sz="1050"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i="1" sz="12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Image générée" id="698" name="Google Shape;698;p105"/>
          <p:cNvPicPr preferRelativeResize="0"/>
          <p:nvPr/>
        </p:nvPicPr>
        <p:blipFill rotWithShape="1">
          <a:blip r:embed="rId2">
            <a:alphaModFix/>
          </a:blip>
          <a:srcRect b="62431" l="6026" r="75345" t="25226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277" y="423251"/>
            <a:ext cx="490171" cy="490174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05"/>
          <p:cNvSpPr txBox="1"/>
          <p:nvPr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05"/>
          <p:cNvSpPr txBox="1"/>
          <p:nvPr>
            <p:ph idx="2" type="body"/>
          </p:nvPr>
        </p:nvSpPr>
        <p:spPr>
          <a:xfrm>
            <a:off x="530225" y="1136650"/>
            <a:ext cx="11174095" cy="44132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2" name="Google Shape;702;p105"/>
          <p:cNvSpPr txBox="1"/>
          <p:nvPr>
            <p:ph idx="3" type="body"/>
          </p:nvPr>
        </p:nvSpPr>
        <p:spPr>
          <a:xfrm>
            <a:off x="5483225" y="5953918"/>
            <a:ext cx="1225550" cy="471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uverture de la séance">
  <p:cSld name="1_Ouverture de la séance">
    <p:bg>
      <p:bgPr>
        <a:gradFill>
          <a:gsLst>
            <a:gs pos="0">
              <a:srgbClr val="F19D19"/>
            </a:gs>
            <a:gs pos="3000">
              <a:schemeClr val="lt1"/>
            </a:gs>
            <a:gs pos="94000">
              <a:srgbClr val="F19D19"/>
            </a:gs>
            <a:gs pos="100000">
              <a:srgbClr val="F19D1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4" name="Google Shape;704;p106"/>
          <p:cNvGrpSpPr/>
          <p:nvPr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705" name="Google Shape;705;p106"/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F19D19"/>
            </a:solidFill>
            <a:ln cap="flat" cmpd="sng" w="19050">
              <a:solidFill>
                <a:srgbClr val="F19D19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7058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6" name="Google Shape;706;p10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7" name="Google Shape;707;p106"/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6"/>
          <p:cNvSpPr txBox="1"/>
          <p:nvPr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400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Clôture de la séance</a:t>
            </a:r>
            <a:endParaRPr/>
          </a:p>
        </p:txBody>
      </p:sp>
      <p:pic>
        <p:nvPicPr>
          <p:cNvPr id="709" name="Google Shape;709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3623" y="1310778"/>
            <a:ext cx="2096135" cy="2158333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106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0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3" name="Google Shape;713;p10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714" name="Google Shape;714;p10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5" name="Google Shape;715;p10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6" name="Google Shape;716;p10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10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0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0" name="Google Shape;720;p10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1" name="Google Shape;721;p10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2" name="Google Shape;722;p10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3" name="Google Shape;723;p10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0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10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7" name="Google Shape;727;p10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8" name="Google Shape;728;p10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29" name="Google Shape;729;p10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0" name="Google Shape;730;p10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1" name="Google Shape;731;p10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2" name="Google Shape;732;p10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5" name="Google Shape;735;p1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6" name="Google Shape;736;p1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7" name="Google Shape;737;p1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1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4" name="Google Shape;744;p1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5" name="Google Shape;745;p1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46" name="Google Shape;746;p1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7" name="Google Shape;747;p1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8" name="Google Shape;748;p1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1" name="Google Shape;751;p1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52" name="Google Shape;752;p1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3" name="Google Shape;753;p1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1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1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8" name="Google Shape;758;p1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9" name="Google Shape;759;p1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1" name="Google Shape;761;p1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4" name="Google Shape;764;p1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5" name="Google Shape;765;p1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6" name="Google Shape;766;p1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1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theme" Target="../theme/theme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50.xml"/><Relationship Id="rId41" Type="http://schemas.openxmlformats.org/officeDocument/2006/relationships/theme" Target="../theme/theme3.xml"/><Relationship Id="rId22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51.xml"/><Relationship Id="rId24" Type="http://schemas.openxmlformats.org/officeDocument/2006/relationships/slideLayout" Target="../slideLayouts/slideLayout54.xml"/><Relationship Id="rId23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26" Type="http://schemas.openxmlformats.org/officeDocument/2006/relationships/slideLayout" Target="../slideLayouts/slideLayout56.xml"/><Relationship Id="rId25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57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59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42.xml"/><Relationship Id="rId34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1" name="Google Shape;331;p5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2" name="Google Shape;332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4" name="Google Shape;334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0.png"/><Relationship Id="rId4" Type="http://schemas.openxmlformats.org/officeDocument/2006/relationships/image" Target="../media/image8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8.png"/><Relationship Id="rId4" Type="http://schemas.openxmlformats.org/officeDocument/2006/relationships/image" Target="../media/image53.jpg"/><Relationship Id="rId9" Type="http://schemas.openxmlformats.org/officeDocument/2006/relationships/image" Target="../media/image103.png"/><Relationship Id="rId5" Type="http://schemas.openxmlformats.org/officeDocument/2006/relationships/image" Target="../media/image83.png"/><Relationship Id="rId6" Type="http://schemas.openxmlformats.org/officeDocument/2006/relationships/image" Target="../media/image87.png"/><Relationship Id="rId7" Type="http://schemas.openxmlformats.org/officeDocument/2006/relationships/image" Target="../media/image67.png"/><Relationship Id="rId8" Type="http://schemas.openxmlformats.org/officeDocument/2006/relationships/image" Target="../media/image10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rive.google.com/drive/folders/15A4aThGXboZ7RlTminYue4etFTXwyFRM?usp=drive_link" TargetMode="External"/><Relationship Id="rId4" Type="http://schemas.openxmlformats.org/officeDocument/2006/relationships/image" Target="../media/image48.png"/><Relationship Id="rId5" Type="http://schemas.openxmlformats.org/officeDocument/2006/relationships/image" Target="../media/image61.png"/><Relationship Id="rId6" Type="http://schemas.openxmlformats.org/officeDocument/2006/relationships/image" Target="../media/image55.png"/><Relationship Id="rId7" Type="http://schemas.openxmlformats.org/officeDocument/2006/relationships/image" Target="../media/image10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8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8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2.png"/><Relationship Id="rId4" Type="http://schemas.openxmlformats.org/officeDocument/2006/relationships/image" Target="../media/image25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8.png"/><Relationship Id="rId4" Type="http://schemas.openxmlformats.org/officeDocument/2006/relationships/image" Target="../media/image9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8.png"/><Relationship Id="rId4" Type="http://schemas.openxmlformats.org/officeDocument/2006/relationships/image" Target="../media/image9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8.png"/><Relationship Id="rId4" Type="http://schemas.openxmlformats.org/officeDocument/2006/relationships/image" Target="../media/image10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8.png"/><Relationship Id="rId4" Type="http://schemas.openxmlformats.org/officeDocument/2006/relationships/image" Target="../media/image10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02.png"/><Relationship Id="rId4" Type="http://schemas.openxmlformats.org/officeDocument/2006/relationships/image" Target="../media/image25.gif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9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6.png"/><Relationship Id="rId4" Type="http://schemas.openxmlformats.org/officeDocument/2006/relationships/image" Target="../media/image11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"/>
          <p:cNvSpPr txBox="1"/>
          <p:nvPr>
            <p:ph idx="1" type="body"/>
          </p:nvPr>
        </p:nvSpPr>
        <p:spPr>
          <a:xfrm>
            <a:off x="2120816" y="3042840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Spectacles à vivre !</a:t>
            </a:r>
            <a:endParaRPr/>
          </a:p>
        </p:txBody>
      </p:sp>
      <p:sp>
        <p:nvSpPr>
          <p:cNvPr id="773" name="Google Shape;773;p1"/>
          <p:cNvSpPr txBox="1"/>
          <p:nvPr>
            <p:ph idx="2" type="body"/>
          </p:nvPr>
        </p:nvSpPr>
        <p:spPr>
          <a:xfrm>
            <a:off x="2120816" y="3740158"/>
            <a:ext cx="479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Compréhension détaillée et Lecture fluence</a:t>
            </a:r>
            <a:endParaRPr/>
          </a:p>
        </p:txBody>
      </p:sp>
      <p:sp>
        <p:nvSpPr>
          <p:cNvPr id="774" name="Google Shape;774;p1"/>
          <p:cNvSpPr txBox="1"/>
          <p:nvPr>
            <p:ph idx="3" type="body"/>
          </p:nvPr>
        </p:nvSpPr>
        <p:spPr>
          <a:xfrm>
            <a:off x="2285700" y="2060395"/>
            <a:ext cx="548607" cy="445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None/>
            </a:pPr>
            <a:r>
              <a:rPr lang="fr-FR"/>
              <a:t>1</a:t>
            </a:r>
            <a:endParaRPr/>
          </a:p>
        </p:txBody>
      </p:sp>
      <p:sp>
        <p:nvSpPr>
          <p:cNvPr id="775" name="Google Shape;775;p1"/>
          <p:cNvSpPr txBox="1"/>
          <p:nvPr>
            <p:ph idx="4" type="body"/>
          </p:nvPr>
        </p:nvSpPr>
        <p:spPr>
          <a:xfrm>
            <a:off x="10803924" y="1882678"/>
            <a:ext cx="356925" cy="3462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BF18"/>
              </a:buClr>
              <a:buSzPts val="1800"/>
              <a:buNone/>
            </a:pPr>
            <a:r>
              <a:rPr lang="fr-FR"/>
              <a:t>3</a:t>
            </a:r>
            <a:endParaRPr/>
          </a:p>
        </p:txBody>
      </p:sp>
      <p:sp>
        <p:nvSpPr>
          <p:cNvPr id="776" name="Google Shape;776;p1"/>
          <p:cNvSpPr txBox="1"/>
          <p:nvPr>
            <p:ph idx="5" type="body"/>
          </p:nvPr>
        </p:nvSpPr>
        <p:spPr>
          <a:xfrm>
            <a:off x="848298" y="3085990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2</a:t>
            </a:r>
            <a:endParaRPr/>
          </a:p>
        </p:txBody>
      </p:sp>
      <p:sp>
        <p:nvSpPr>
          <p:cNvPr id="777" name="Google Shape;777;p1"/>
          <p:cNvSpPr txBox="1"/>
          <p:nvPr>
            <p:ph idx="6" type="body"/>
          </p:nvPr>
        </p:nvSpPr>
        <p:spPr>
          <a:xfrm>
            <a:off x="940049" y="3783094"/>
            <a:ext cx="360741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</a:pPr>
            <a:r>
              <a:rPr lang="fr-FR"/>
              <a:t> 6</a:t>
            </a:r>
            <a:endParaRPr/>
          </a:p>
        </p:txBody>
      </p:sp>
      <p:pic>
        <p:nvPicPr>
          <p:cNvPr descr="C:\Users\LENOVO\Desktop\1..PNG" id="778" name="Google Shape;7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855" y="4243570"/>
            <a:ext cx="3179893" cy="24517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LENOVO\Desktop\2..PNG" id="779" name="Google Shape;77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49819" y="4250857"/>
            <a:ext cx="3350588" cy="24197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" name="Google Shape;79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24716">
            <a:off x="8557753" y="4294257"/>
            <a:ext cx="1564020" cy="174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4"/>
          <p:cNvPicPr preferRelativeResize="0"/>
          <p:nvPr/>
        </p:nvPicPr>
        <p:blipFill rotWithShape="1">
          <a:blip r:embed="rId4">
            <a:alphaModFix/>
          </a:blip>
          <a:srcRect b="30054" l="11665" r="26246" t="23325"/>
          <a:stretch/>
        </p:blipFill>
        <p:spPr>
          <a:xfrm>
            <a:off x="8786281" y="2316888"/>
            <a:ext cx="1478097" cy="1109845"/>
          </a:xfrm>
          <a:prstGeom prst="rect">
            <a:avLst/>
          </a:prstGeom>
          <a:noFill/>
          <a:ln>
            <a:noFill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</p:pic>
      <p:pic>
        <p:nvPicPr>
          <p:cNvPr id="794" name="Google Shape;79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9505625" y="4810510"/>
            <a:ext cx="413335" cy="397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69475" y="4700745"/>
            <a:ext cx="1491516" cy="1080393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6" name="Google Shape;796;p4"/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Cahier de l’élève</a:t>
            </a:r>
            <a:endParaRPr/>
          </a:p>
        </p:txBody>
      </p:sp>
      <p:sp>
        <p:nvSpPr>
          <p:cNvPr id="797" name="Google Shape;797;p4"/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Fiche technique de préparation de la séance</a:t>
            </a:r>
            <a:endParaRPr/>
          </a:p>
        </p:txBody>
      </p:sp>
      <p:pic>
        <p:nvPicPr>
          <p:cNvPr id="798" name="Google Shape;798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10586" y="2316888"/>
            <a:ext cx="1765551" cy="1457749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sp>
        <p:nvSpPr>
          <p:cNvPr id="799" name="Google Shape;799;p4"/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PPT</a:t>
            </a:r>
            <a:endParaRPr/>
          </a:p>
        </p:txBody>
      </p:sp>
      <p:sp>
        <p:nvSpPr>
          <p:cNvPr id="800" name="Google Shape;800;p4"/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0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Livret de l’élève</a:t>
            </a:r>
            <a:endParaRPr/>
          </a:p>
        </p:txBody>
      </p:sp>
      <p:pic>
        <p:nvPicPr>
          <p:cNvPr id="801" name="Google Shape;801;p4"/>
          <p:cNvPicPr preferRelativeResize="0"/>
          <p:nvPr/>
        </p:nvPicPr>
        <p:blipFill rotWithShape="1">
          <a:blip r:embed="rId8">
            <a:alphaModFix/>
          </a:blip>
          <a:srcRect b="3572" l="1131" r="957" t="3129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802" name="Google Shape;802;p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31967" y="2311503"/>
            <a:ext cx="2007221" cy="1109845"/>
          </a:xfrm>
          <a:prstGeom prst="rect">
            <a:avLst/>
          </a:prstGeom>
          <a:noFill/>
          <a:ln cap="flat" cmpd="sng" w="9525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5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(1/3)</a:t>
            </a:r>
            <a:endParaRPr/>
          </a:p>
        </p:txBody>
      </p:sp>
      <p:sp>
        <p:nvSpPr>
          <p:cNvPr id="808" name="Google Shape;808;p5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1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(2/3)</a:t>
            </a:r>
            <a:endParaRPr/>
          </a:p>
        </p:txBody>
      </p:sp>
      <p:sp>
        <p:nvSpPr>
          <p:cNvPr id="814" name="Google Shape;814;p6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2</a:t>
            </a:r>
            <a:endParaRPr/>
          </a:p>
        </p:txBody>
      </p:sp>
      <p:sp>
        <p:nvSpPr>
          <p:cNvPr id="815" name="Google Shape;815;p6"/>
          <p:cNvSpPr/>
          <p:nvPr/>
        </p:nvSpPr>
        <p:spPr>
          <a:xfrm>
            <a:off x="310645" y="2668250"/>
            <a:ext cx="11628766" cy="1308046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082836"/>
            </a:solidFill>
            <a:prstDash val="lg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7"/>
          <p:cNvSpPr txBox="1"/>
          <p:nvPr>
            <p:ph type="title"/>
          </p:nvPr>
        </p:nvSpPr>
        <p:spPr>
          <a:xfrm>
            <a:off x="867228" y="214619"/>
            <a:ext cx="10515600" cy="716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lang="fr-FR"/>
              <a:t>Repérage dans l’unité didactique (3/3)</a:t>
            </a:r>
            <a:endParaRPr/>
          </a:p>
        </p:txBody>
      </p:sp>
      <p:sp>
        <p:nvSpPr>
          <p:cNvPr id="821" name="Google Shape;821;p7"/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SEMAINE 3</a:t>
            </a:r>
            <a:endParaRPr/>
          </a:p>
        </p:txBody>
      </p:sp>
      <p:sp>
        <p:nvSpPr>
          <p:cNvPr id="822" name="Google Shape;822;p7"/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 de l’unité 2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8"/>
          <p:cNvSpPr txBox="1"/>
          <p:nvPr>
            <p:ph idx="1" type="body"/>
          </p:nvPr>
        </p:nvSpPr>
        <p:spPr>
          <a:xfrm>
            <a:off x="2233324" y="1132548"/>
            <a:ext cx="9463104" cy="1071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lnSpcReduction="10000"/>
          </a:bodyPr>
          <a:lstStyle/>
          <a:p>
            <a:pPr indent="-285750" lvl="0" marL="28575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Repérer les indices d’énonciation pour déduire les traces de subjectivisé.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Compléter des tableaux de synthèse : appréciation- jugement- explication.</a:t>
            </a:r>
            <a:endParaRPr/>
          </a:p>
          <a:p>
            <a:pPr indent="-285750" lvl="0" marL="28575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Anticiper sur le mot ou le groupe de mots suivants pour lire de manière fluide.</a:t>
            </a:r>
            <a:endParaRPr/>
          </a:p>
        </p:txBody>
      </p:sp>
      <p:sp>
        <p:nvSpPr>
          <p:cNvPr id="828" name="Google Shape;828;p8"/>
          <p:cNvSpPr txBox="1"/>
          <p:nvPr>
            <p:ph idx="2" type="body"/>
          </p:nvPr>
        </p:nvSpPr>
        <p:spPr>
          <a:xfrm>
            <a:off x="2217704" y="2563318"/>
            <a:ext cx="9478724" cy="822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Repérer les mots-clés,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Repérer les indices d’énonciation, 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Anticiper les groupes de mots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Groupes de mots, groupe de sens.</a:t>
            </a:r>
            <a:endParaRPr/>
          </a:p>
        </p:txBody>
      </p:sp>
      <p:sp>
        <p:nvSpPr>
          <p:cNvPr id="829" name="Google Shape;829;p8"/>
          <p:cNvSpPr txBox="1"/>
          <p:nvPr>
            <p:ph idx="3" type="body"/>
          </p:nvPr>
        </p:nvSpPr>
        <p:spPr>
          <a:xfrm>
            <a:off x="2235852" y="3654221"/>
            <a:ext cx="9478724" cy="173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stratégies enseignées pendant le modelage et pratiques pendant la séance sont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Tableaux structurants : Mots-clés, indices d’énonciation, appréciation , jugement.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/>
              <a:t>Lecture pour  anticiper sur le mot ou le groupe de mots suivants pour lire de manière fluide.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fr-FR"/>
              <a:t>Les outils : </a:t>
            </a:r>
            <a:r>
              <a:rPr lang="fr-FR"/>
              <a:t>Questionnement guidé, feedback immédiat, justification systématique des réponses.</a:t>
            </a:r>
            <a:endParaRPr/>
          </a:p>
        </p:txBody>
      </p:sp>
      <p:sp>
        <p:nvSpPr>
          <p:cNvPr id="830" name="Google Shape;830;p8"/>
          <p:cNvSpPr txBox="1"/>
          <p:nvPr>
            <p:ph idx="4" type="body"/>
          </p:nvPr>
        </p:nvSpPr>
        <p:spPr>
          <a:xfrm>
            <a:off x="2253062" y="5636360"/>
            <a:ext cx="9478724" cy="9771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fr-FR"/>
              <a:t>Pendant le feedback, attirer l’attention des élèves sur les erreurs fréquentes :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Lister les indices d’énonciation sans savoir distinguer subjectivité et informations objectives.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r-FR"/>
              <a:t>Lire mot par mot, ne pas s’entraîner à reconnaître rapidement les mots et les groupes de mots.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9"/>
          <p:cNvSpPr txBox="1"/>
          <p:nvPr>
            <p:ph idx="1" type="body"/>
          </p:nvPr>
        </p:nvSpPr>
        <p:spPr>
          <a:xfrm>
            <a:off x="253312" y="3106967"/>
            <a:ext cx="3374484" cy="2912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ne doit pas être un jugement sur l’élève ni sur ses capacités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est une opportunité d’apprentissage pour les élèves en exploitant des erreurs ou de bonnes réponses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permet aux élèves d’être conscients des critères de réussite d’une tâche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r-FR" sz="1200"/>
              <a:t>Le feedback encourage les élèves à identifier les erreurs à ne pas reproduire, ou alors les bonnes pratiques à renforcer</a:t>
            </a:r>
            <a:endParaRPr/>
          </a:p>
          <a:p>
            <a:pPr indent="-203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t/>
            </a:r>
            <a:endParaRPr sz="400"/>
          </a:p>
        </p:txBody>
      </p:sp>
      <p:sp>
        <p:nvSpPr>
          <p:cNvPr id="836" name="Google Shape;836;p9"/>
          <p:cNvSpPr txBox="1"/>
          <p:nvPr>
            <p:ph idx="2" type="body"/>
          </p:nvPr>
        </p:nvSpPr>
        <p:spPr>
          <a:xfrm>
            <a:off x="3724275" y="3190551"/>
            <a:ext cx="3779300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Demander aux élèves de justifier leurs réponses et de verbaliser leur raisonnement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des feedback aux élèves de manière instantanée à chaque fois que l’occasion se présente (ne pas laisser passer des erreurs)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spécifique, détaillé et objectif aux élèves: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bonne réponse »; « Voici ce que tu as bien fait …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« Voici pourquoi c’est une réponse incomplète. Voici l’erreur »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7" name="Google Shape;837;p9"/>
          <p:cNvSpPr txBox="1"/>
          <p:nvPr>
            <p:ph idx="3" type="body"/>
          </p:nvPr>
        </p:nvSpPr>
        <p:spPr>
          <a:xfrm>
            <a:off x="7816646" y="3190551"/>
            <a:ext cx="3880053" cy="1591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Ne pas donner de feedback ou donner du feedback de manière occasionnelle seulement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Donner un feedback générique sans préciser pourquoi: « Bien »; « C’est faux » ; « Excellent »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Porter un jugement de valeur sur l’élève: « Tu es intelligent »; « Tu es paresseux »; …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fr-FR" sz="4800"/>
              <a:t>S’adresser uniquement à l’élève concerné</a:t>
            </a:r>
            <a:endParaRPr/>
          </a:p>
          <a:p>
            <a:pPr indent="-2000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38" name="Google Shape;838;p9"/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80990" lvl="0" marL="3809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Pour plus d’informations Veuillez consulter le lien Suivant : «</a:t>
            </a:r>
            <a:r>
              <a:rPr lang="fr-FR" sz="14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des pratiques pédagogiques efficaces </a:t>
            </a: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/>
          </a:p>
          <a:p>
            <a:pPr indent="-380990" lvl="0" marL="38099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fr-F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Autres questions ? Veuillez Contacter l’inspecteur encadrant</a:t>
            </a:r>
            <a:endParaRPr/>
          </a:p>
        </p:txBody>
      </p:sp>
      <p:sp>
        <p:nvSpPr>
          <p:cNvPr id="839" name="Google Shape;839;p9"/>
          <p:cNvSpPr/>
          <p:nvPr/>
        </p:nvSpPr>
        <p:spPr>
          <a:xfrm>
            <a:off x="304800" y="1262245"/>
            <a:ext cx="11291147" cy="5597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Donner un feedback de manière efficace aux élèves</a:t>
            </a:r>
            <a:endParaRPr/>
          </a:p>
        </p:txBody>
      </p:sp>
      <p:sp>
        <p:nvSpPr>
          <p:cNvPr id="840" name="Google Shape;840;p9"/>
          <p:cNvSpPr/>
          <p:nvPr/>
        </p:nvSpPr>
        <p:spPr>
          <a:xfrm>
            <a:off x="304800" y="2628796"/>
            <a:ext cx="2873248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Pourquoi c’est important ?</a:t>
            </a:r>
            <a:endParaRPr/>
          </a:p>
        </p:txBody>
      </p:sp>
      <p:pic>
        <p:nvPicPr>
          <p:cNvPr id="841" name="Google Shape;84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41874" y="1158017"/>
            <a:ext cx="1137399" cy="751840"/>
          </a:xfrm>
          <a:prstGeom prst="rect">
            <a:avLst/>
          </a:prstGeom>
          <a:noFill/>
          <a:ln cap="flat" cmpd="sng" w="38100">
            <a:solidFill>
              <a:srgbClr val="15608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2" name="Google Shape;842;p9"/>
          <p:cNvSpPr/>
          <p:nvPr/>
        </p:nvSpPr>
        <p:spPr>
          <a:xfrm>
            <a:off x="362779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Bonnes pratiques</a:t>
            </a:r>
            <a:endParaRPr/>
          </a:p>
        </p:txBody>
      </p:sp>
      <p:sp>
        <p:nvSpPr>
          <p:cNvPr id="843" name="Google Shape;843;p9"/>
          <p:cNvSpPr/>
          <p:nvPr/>
        </p:nvSpPr>
        <p:spPr>
          <a:xfrm>
            <a:off x="7836747" y="2628796"/>
            <a:ext cx="3759200" cy="389965"/>
          </a:xfrm>
          <a:prstGeom prst="roundRect">
            <a:avLst>
              <a:gd fmla="val 16667" name="adj"/>
            </a:avLst>
          </a:prstGeom>
          <a:solidFill>
            <a:srgbClr val="D9E5F8"/>
          </a:solidFill>
          <a:ln cap="flat" cmpd="sng" w="19050">
            <a:solidFill>
              <a:srgbClr val="0F465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074F6A"/>
                </a:solidFill>
                <a:latin typeface="Calibri"/>
                <a:ea typeface="Calibri"/>
                <a:cs typeface="Calibri"/>
                <a:sym typeface="Calibri"/>
              </a:rPr>
              <a:t>Pratiques à éviter</a:t>
            </a:r>
            <a:endParaRPr/>
          </a:p>
        </p:txBody>
      </p:sp>
      <p:pic>
        <p:nvPicPr>
          <p:cNvPr descr="Handshake with solid fill" id="844" name="Google Shape;84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21083" y="1993815"/>
            <a:ext cx="549076" cy="549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 sign with solid fill" id="845" name="Google Shape;845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40956" y="2013585"/>
            <a:ext cx="500918" cy="5009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ullseye with solid fill" id="846" name="Google Shape;846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39746" y="2014103"/>
            <a:ext cx="500400" cy="5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10"/>
          <p:cNvSpPr txBox="1"/>
          <p:nvPr>
            <p:ph idx="1" type="body"/>
          </p:nvPr>
        </p:nvSpPr>
        <p:spPr>
          <a:xfrm>
            <a:off x="7879221" y="1954008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5 min</a:t>
            </a:r>
            <a:endParaRPr/>
          </a:p>
        </p:txBody>
      </p:sp>
      <p:sp>
        <p:nvSpPr>
          <p:cNvPr id="852" name="Google Shape;852;p10"/>
          <p:cNvSpPr txBox="1"/>
          <p:nvPr>
            <p:ph idx="2" type="body"/>
          </p:nvPr>
        </p:nvSpPr>
        <p:spPr>
          <a:xfrm>
            <a:off x="7879221" y="2784395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20 min</a:t>
            </a:r>
            <a:endParaRPr/>
          </a:p>
        </p:txBody>
      </p:sp>
      <p:sp>
        <p:nvSpPr>
          <p:cNvPr id="853" name="Google Shape;853;p10"/>
          <p:cNvSpPr txBox="1"/>
          <p:nvPr>
            <p:ph idx="4" type="body"/>
          </p:nvPr>
        </p:nvSpPr>
        <p:spPr>
          <a:xfrm>
            <a:off x="7879221" y="4443193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854" name="Google Shape;854;p10"/>
          <p:cNvSpPr txBox="1"/>
          <p:nvPr>
            <p:ph idx="5" type="body"/>
          </p:nvPr>
        </p:nvSpPr>
        <p:spPr>
          <a:xfrm>
            <a:off x="2955191" y="2784395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None/>
            </a:pPr>
            <a:r>
              <a:rPr lang="fr-FR"/>
              <a:t>Compréhension détaillée</a:t>
            </a:r>
            <a:endParaRPr/>
          </a:p>
        </p:txBody>
      </p:sp>
      <p:sp>
        <p:nvSpPr>
          <p:cNvPr id="855" name="Google Shape;855;p10"/>
          <p:cNvSpPr txBox="1"/>
          <p:nvPr/>
        </p:nvSpPr>
        <p:spPr>
          <a:xfrm>
            <a:off x="2955191" y="3612806"/>
            <a:ext cx="4796056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Lecture fluence</a:t>
            </a:r>
            <a:endParaRPr/>
          </a:p>
        </p:txBody>
      </p:sp>
      <p:sp>
        <p:nvSpPr>
          <p:cNvPr id="856" name="Google Shape;856;p10"/>
          <p:cNvSpPr txBox="1"/>
          <p:nvPr/>
        </p:nvSpPr>
        <p:spPr>
          <a:xfrm>
            <a:off x="7879221" y="3656349"/>
            <a:ext cx="1147653" cy="46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Arial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2"/>
          <p:cNvSpPr txBox="1"/>
          <p:nvPr>
            <p:ph idx="1" type="body"/>
          </p:nvPr>
        </p:nvSpPr>
        <p:spPr>
          <a:xfrm>
            <a:off x="5025419" y="4219335"/>
            <a:ext cx="5869201" cy="41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</a:pPr>
            <a:r>
              <a:rPr b="1" lang="fr-FR" sz="2400"/>
              <a:t>5 min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3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allons corriger ensemble le travail effectué à la maison. Livret de l’élève, p. 30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13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</a:rPr>
              <a:t>Contrôler le travail de quelques élèves au hasard. Demander de justifier les réponses.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873" name="Google Shape;87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874" name="Google Shape;874;p13"/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30</a:t>
            </a:r>
            <a:endParaRPr b="1" sz="2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5" name="Google Shape;87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199" y="1573496"/>
            <a:ext cx="11129496" cy="3193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1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Voilà, nous avons complété les phrases avec le vocabulaire du spectacle.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14"/>
          <p:cNvSpPr txBox="1"/>
          <p:nvPr>
            <p:ph idx="4294967295" type="body"/>
          </p:nvPr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100000"/>
              <a:buNone/>
            </a:pPr>
            <a:r>
              <a:rPr i="1" lang="fr-FR" sz="1600">
                <a:solidFill>
                  <a:srgbClr val="A5A5A5"/>
                </a:solidFill>
              </a:rPr>
              <a:t>Apporter des exemples ou des précisions complémentaires si nécessaire.</a:t>
            </a:r>
            <a:endParaRPr/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  <p:pic>
        <p:nvPicPr>
          <p:cNvPr id="882" name="Google Shape;88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883" name="Google Shape;883;p14"/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Page 13</a:t>
            </a:r>
            <a:endParaRPr/>
          </a:p>
        </p:txBody>
      </p:sp>
      <p:pic>
        <p:nvPicPr>
          <p:cNvPr id="884" name="Google Shape;88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199" y="1573496"/>
            <a:ext cx="11129496" cy="3193373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14"/>
          <p:cNvSpPr txBox="1"/>
          <p:nvPr/>
        </p:nvSpPr>
        <p:spPr>
          <a:xfrm>
            <a:off x="4783350" y="3068597"/>
            <a:ext cx="29282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 interprété le rôle </a:t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14"/>
          <p:cNvSpPr txBox="1"/>
          <p:nvPr/>
        </p:nvSpPr>
        <p:spPr>
          <a:xfrm>
            <a:off x="4875789" y="3655711"/>
            <a:ext cx="29282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se déplacent sur scène</a:t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14"/>
          <p:cNvSpPr txBox="1"/>
          <p:nvPr/>
        </p:nvSpPr>
        <p:spPr>
          <a:xfrm>
            <a:off x="3481705" y="4300289"/>
            <a:ext cx="292825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fascinés</a:t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Bonjour! Prêts pour démarrer notre séance ? Allons-y!</a:t>
            </a:r>
            <a:endParaRPr/>
          </a:p>
        </p:txBody>
      </p:sp>
      <p:pic>
        <p:nvPicPr>
          <p:cNvPr descr="Une fusée Soyouz décolle vers l'ISS avec un Russe et un Américain à bord, fusée  qui décolle - heartfeltfuneralcompany.co.uk" id="893" name="Google Shape;893;p15"/>
          <p:cNvPicPr preferRelativeResize="0"/>
          <p:nvPr/>
        </p:nvPicPr>
        <p:blipFill rotWithShape="1">
          <a:blip r:embed="rId3">
            <a:alphaModFix/>
          </a:blip>
          <a:srcRect b="0" l="12628" r="42945" t="0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Passons maintenant à la première partie de la séance d’aujourd’hui : la compréhension détaillée du texte.</a:t>
            </a:r>
            <a:endParaRPr/>
          </a:p>
        </p:txBody>
      </p:sp>
      <p:sp>
        <p:nvSpPr>
          <p:cNvPr id="899" name="Google Shape;899;p16"/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Compréhension détaillée</a:t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20 min</a:t>
            </a:r>
            <a:endParaRPr sz="4800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0" name="Google Shape;90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16"/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16"/>
          <p:cNvSpPr txBox="1"/>
          <p:nvPr/>
        </p:nvSpPr>
        <p:spPr>
          <a:xfrm>
            <a:off x="4961759" y="2253387"/>
            <a:ext cx="6672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Chut ! Le rideau se lève !</a:t>
            </a:r>
            <a:endParaRPr b="1" i="1"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16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Rappeler aux élèves que le texte a déjà fait l’objet d’une lecture globale lors d’une séance précédente.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7"/>
          <p:cNvSpPr txBox="1"/>
          <p:nvPr>
            <p:ph type="title"/>
          </p:nvPr>
        </p:nvSpPr>
        <p:spPr>
          <a:xfrm>
            <a:off x="831360" y="42750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Nous avons déjà travaillé cette stratégie quand nous avons étudié le texte :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Sous le chapiteau des rêves! </a:t>
            </a: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nous allons appliquer cette même stratégie au texte : </a:t>
            </a:r>
            <a:r>
              <a:rPr i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Le Petit Poucet au théâtre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17"/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Compréhension détaillée : </a:t>
            </a: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Identifier les indices d’énonciation dans un texte (traces de subjectivité).</a:t>
            </a:r>
            <a:endParaRPr b="1"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0" name="Google Shape;9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701" y="2855463"/>
            <a:ext cx="830997" cy="83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8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19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Répondez aux questions afin de vérifier la compréhension globale du texte. 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19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 sz="1600">
              <a:solidFill>
                <a:srgbClr val="A5A5A5"/>
              </a:solidFill>
            </a:endParaRPr>
          </a:p>
        </p:txBody>
      </p:sp>
      <p:pic>
        <p:nvPicPr>
          <p:cNvPr id="922" name="Google Shape;92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948" y="1304145"/>
            <a:ext cx="10660548" cy="4324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20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20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des élèves au hasard. Cibler celles et ceux qui hésitent. Demander de justifier les réponses.</a:t>
            </a:r>
            <a:endParaRPr/>
          </a:p>
        </p:txBody>
      </p:sp>
      <p:pic>
        <p:nvPicPr>
          <p:cNvPr id="930" name="Google Shape;93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948" y="1304145"/>
            <a:ext cx="10660548" cy="4324432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20"/>
          <p:cNvSpPr txBox="1"/>
          <p:nvPr/>
        </p:nvSpPr>
        <p:spPr>
          <a:xfrm>
            <a:off x="1089105" y="2244667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Petit Poucet porte une petite cape rouge.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20"/>
          <p:cNvSpPr txBox="1"/>
          <p:nvPr/>
        </p:nvSpPr>
        <p:spPr>
          <a:xfrm>
            <a:off x="1091603" y="3161565"/>
            <a:ext cx="1049579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Ce qui surprend le narrateur, c’est le décor simple.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20"/>
          <p:cNvSpPr txBox="1"/>
          <p:nvPr/>
        </p:nvSpPr>
        <p:spPr>
          <a:xfrm>
            <a:off x="1139072" y="4138424"/>
            <a:ext cx="107031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Ce qui impressionne le narrateur, c’est que le même acteur joue deux rôles différents.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20"/>
          <p:cNvSpPr txBox="1"/>
          <p:nvPr/>
        </p:nvSpPr>
        <p:spPr>
          <a:xfrm>
            <a:off x="1126580" y="5085301"/>
            <a:ext cx="1070315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L’ogre porte un manteau noir, ce qui le rend encore plus effrayant.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1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repérez dans le texte les indices et répondez aux questions.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21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des élèves au hasard. Cibler celles et ceux qui hésitent. Demander de justifier les réponses.</a:t>
            </a:r>
            <a:endParaRPr/>
          </a:p>
        </p:txBody>
      </p:sp>
      <p:pic>
        <p:nvPicPr>
          <p:cNvPr id="942" name="Google Shape;94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069" y="2053653"/>
            <a:ext cx="10919064" cy="2578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22"/>
          <p:cNvSpPr txBox="1"/>
          <p:nvPr>
            <p:ph type="title"/>
          </p:nvPr>
        </p:nvSpPr>
        <p:spPr>
          <a:xfrm>
            <a:off x="861188" y="254170"/>
            <a:ext cx="10848212" cy="3500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22"/>
          <p:cNvSpPr txBox="1"/>
          <p:nvPr>
            <p:ph idx="2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/>
          </a:p>
        </p:txBody>
      </p:sp>
      <p:pic>
        <p:nvPicPr>
          <p:cNvPr id="950" name="Google Shape;95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9069" y="2053653"/>
            <a:ext cx="10919064" cy="2578308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22"/>
          <p:cNvSpPr txBox="1"/>
          <p:nvPr/>
        </p:nvSpPr>
        <p:spPr>
          <a:xfrm>
            <a:off x="1928578" y="3069122"/>
            <a:ext cx="956890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spectacle raconte l’histoire du Petit Poucet, qui est un conte pour enfants.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22"/>
          <p:cNvSpPr txBox="1"/>
          <p:nvPr/>
        </p:nvSpPr>
        <p:spPr>
          <a:xfrm>
            <a:off x="1946068" y="3596272"/>
            <a:ext cx="956890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texte parle d’un Magazine culturel pour adolescents.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22"/>
          <p:cNvSpPr txBox="1"/>
          <p:nvPr/>
        </p:nvSpPr>
        <p:spPr>
          <a:xfrm>
            <a:off x="1918587" y="4033486"/>
            <a:ext cx="983373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On peut dire que le spectacle est destiné à un jeune public parce qu’il s’agit d’un conte pour enfants (Le Petit Poucet) et que l’article est publié dans un magazine pour adolescents.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2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2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repérez dans le texte les indices et donnez  des explications. Travaillez en binômes</a:t>
            </a:r>
            <a:endParaRPr/>
          </a:p>
        </p:txBody>
      </p:sp>
      <p:sp>
        <p:nvSpPr>
          <p:cNvPr id="965" name="Google Shape;965;p24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des élèves au hasard. Cibler celles et ceux qui hésitent. Demander de justifier les réponses.</a:t>
            </a:r>
            <a:endParaRPr/>
          </a:p>
        </p:txBody>
      </p:sp>
      <p:pic>
        <p:nvPicPr>
          <p:cNvPr id="966" name="Google Shape;96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510" y="1048061"/>
            <a:ext cx="10885360" cy="5442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5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réponses attendues.</a:t>
            </a:r>
            <a:endParaRPr/>
          </a:p>
        </p:txBody>
      </p:sp>
      <p:sp>
        <p:nvSpPr>
          <p:cNvPr id="972" name="Google Shape;972;p25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/>
          </a:p>
        </p:txBody>
      </p:sp>
      <p:pic>
        <p:nvPicPr>
          <p:cNvPr id="973" name="Google Shape;97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510" y="1048061"/>
            <a:ext cx="10885360" cy="5442680"/>
          </a:xfrm>
          <a:prstGeom prst="rect">
            <a:avLst/>
          </a:prstGeom>
          <a:noFill/>
          <a:ln>
            <a:noFill/>
          </a:ln>
        </p:spPr>
      </p:pic>
      <p:sp>
        <p:nvSpPr>
          <p:cNvPr id="974" name="Google Shape;974;p25"/>
          <p:cNvSpPr txBox="1"/>
          <p:nvPr/>
        </p:nvSpPr>
        <p:spPr>
          <a:xfrm>
            <a:off x="4648200" y="2474294"/>
            <a:ext cx="347472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« Je me sentais curieux et un peu excité. »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25"/>
          <p:cNvSpPr txBox="1"/>
          <p:nvPr/>
        </p:nvSpPr>
        <p:spPr>
          <a:xfrm>
            <a:off x="8183880" y="3967814"/>
            <a:ext cx="332232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narrateur ressent une émotion intense (ému / impressionné).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25"/>
          <p:cNvSpPr txBox="1"/>
          <p:nvPr/>
        </p:nvSpPr>
        <p:spPr>
          <a:xfrm>
            <a:off x="4861560" y="5385134"/>
            <a:ext cx="310896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« J’ai vraiment aimé ce spectacle. »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25"/>
          <p:cNvSpPr txBox="1"/>
          <p:nvPr/>
        </p:nvSpPr>
        <p:spPr>
          <a:xfrm>
            <a:off x="8199120" y="5339414"/>
            <a:ext cx="332232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 narrateur donne son opinion et montre qu’il a apprécié le spectacle.</a:t>
            </a:r>
            <a:endParaRPr b="1" i="1"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26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2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Créez la carte mentale des indices qui montrent l’opinion et les émotions du narrateur. Travaillez seuls.</a:t>
            </a:r>
            <a:endParaRPr/>
          </a:p>
        </p:txBody>
      </p:sp>
      <p:sp>
        <p:nvSpPr>
          <p:cNvPr id="988" name="Google Shape;988;p27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Circuler dans les rangs. Accompagner les élèves en difficulté. </a:t>
            </a:r>
            <a:endParaRPr/>
          </a:p>
        </p:txBody>
      </p:sp>
      <p:pic>
        <p:nvPicPr>
          <p:cNvPr id="989" name="Google Shape;98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146" y="1338027"/>
            <a:ext cx="11083779" cy="4388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8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la carte mentale des indices.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28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Apporter des explications supplémentaires si nécessaire.</a:t>
            </a:r>
            <a:endParaRPr/>
          </a:p>
        </p:txBody>
      </p:sp>
      <p:pic>
        <p:nvPicPr>
          <p:cNvPr id="996" name="Google Shape;99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146" y="1338027"/>
            <a:ext cx="11083779" cy="4388214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28"/>
          <p:cNvSpPr txBox="1"/>
          <p:nvPr/>
        </p:nvSpPr>
        <p:spPr>
          <a:xfrm>
            <a:off x="1281149" y="2910647"/>
            <a:ext cx="307348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Je,  J’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Me,  Mon</a:t>
            </a:r>
            <a:endParaRPr/>
          </a:p>
        </p:txBody>
      </p:sp>
      <p:sp>
        <p:nvSpPr>
          <p:cNvPr id="998" name="Google Shape;998;p28"/>
          <p:cNvSpPr txBox="1"/>
          <p:nvPr/>
        </p:nvSpPr>
        <p:spPr>
          <a:xfrm>
            <a:off x="7360172" y="2868172"/>
            <a:ext cx="33228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J’ai trouvé,  J’ai compris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recommande,  J’ai aimé…</a:t>
            </a:r>
            <a:endParaRPr/>
          </a:p>
        </p:txBody>
      </p:sp>
      <p:sp>
        <p:nvSpPr>
          <p:cNvPr id="999" name="Google Shape;999;p28"/>
          <p:cNvSpPr txBox="1"/>
          <p:nvPr/>
        </p:nvSpPr>
        <p:spPr>
          <a:xfrm>
            <a:off x="1351610" y="4534580"/>
            <a:ext cx="332281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Curieux,  Excité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Un petit frisson,  Impressionné,  Ému</a:t>
            </a:r>
            <a:endParaRPr/>
          </a:p>
        </p:txBody>
      </p:sp>
      <p:sp>
        <p:nvSpPr>
          <p:cNvPr id="1000" name="Google Shape;1000;p28"/>
          <p:cNvSpPr txBox="1"/>
          <p:nvPr/>
        </p:nvSpPr>
        <p:spPr>
          <a:xfrm>
            <a:off x="7165299" y="4537078"/>
            <a:ext cx="434714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Vraiment impressionnant,  Très simple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Vraiment aimé,  Spectacle plus vivant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Je recommande vivement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2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on passe à la deuxième partie de la séance consacrée à la lecture fluence.</a:t>
            </a:r>
            <a:endParaRPr/>
          </a:p>
        </p:txBody>
      </p:sp>
      <p:sp>
        <p:nvSpPr>
          <p:cNvPr id="1006" name="Google Shape;1006;p29"/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Lecture fluence</a:t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267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267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25 min</a:t>
            </a:r>
            <a:endParaRPr sz="4267">
              <a:solidFill>
                <a:srgbClr val="44546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7" name="Google Shape;10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147" y="993046"/>
            <a:ext cx="4373612" cy="4373612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29"/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p29"/>
          <p:cNvSpPr txBox="1"/>
          <p:nvPr/>
        </p:nvSpPr>
        <p:spPr>
          <a:xfrm>
            <a:off x="4717524" y="2504260"/>
            <a:ext cx="6672943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Chut ! Le rideau se lève !</a:t>
            </a:r>
            <a:endParaRPr b="1" i="1" sz="2400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30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l’objectif de la lecture fluence.</a:t>
            </a:r>
            <a:endParaRPr/>
          </a:p>
        </p:txBody>
      </p:sp>
      <p:pic>
        <p:nvPicPr>
          <p:cNvPr id="1015" name="Google Shape;101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9423" y="2501112"/>
            <a:ext cx="1006687" cy="1006687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30"/>
          <p:cNvSpPr txBox="1"/>
          <p:nvPr/>
        </p:nvSpPr>
        <p:spPr>
          <a:xfrm>
            <a:off x="2079171" y="2596484"/>
            <a:ext cx="9097381" cy="8826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85725" marR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Lecture Fluence : </a:t>
            </a:r>
            <a:r>
              <a:rPr b="1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Anticiper sur le mot ou le groupe de mots suivants pour lire de manière fluide.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p30"/>
          <p:cNvSpPr txBox="1"/>
          <p:nvPr/>
        </p:nvSpPr>
        <p:spPr>
          <a:xfrm>
            <a:off x="857333" y="640628"/>
            <a:ext cx="10334395" cy="287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Rappeler aux élèves que cette stratégie a déjà été traitée pendant la 1ère séance de lecture fluence.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31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32"/>
          <p:cNvSpPr txBox="1"/>
          <p:nvPr>
            <p:ph type="title"/>
          </p:nvPr>
        </p:nvSpPr>
        <p:spPr>
          <a:xfrm>
            <a:off x="93375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je vais anticiper sur le mot ou le groupe de mots suivants pour lire de manière fluide. Ecoutez bien.</a:t>
            </a:r>
            <a:endParaRPr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32"/>
          <p:cNvSpPr txBox="1"/>
          <p:nvPr/>
        </p:nvSpPr>
        <p:spPr>
          <a:xfrm>
            <a:off x="404734" y="2032058"/>
            <a:ext cx="10957811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 les lumières se sont éteintes </a:t>
            </a:r>
            <a:r>
              <a:rPr b="1" i="0" lang="fr-F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j’ai eu un petit frisson.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décor était très simple </a:t>
            </a:r>
            <a:r>
              <a:rPr b="1" i="0" lang="fr-F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quelques arbres en carton </a:t>
            </a:r>
            <a:r>
              <a:rPr b="1" i="0" lang="fr-F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une lumière verte.</a:t>
            </a:r>
            <a:endParaRPr/>
          </a:p>
          <a:p>
            <a:pPr indent="-342900" lvl="1" marL="8001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J’ai vraiment aimé ce spectacle </a:t>
            </a:r>
            <a:r>
              <a:rPr b="1" i="0" lang="fr-F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parce qu’il permet de vivre </a:t>
            </a:r>
            <a:r>
              <a:rPr b="1" i="0" lang="fr-FR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 mélange d’émotions.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32"/>
          <p:cNvSpPr txBox="1"/>
          <p:nvPr>
            <p:ph idx="2" type="body"/>
          </p:nvPr>
        </p:nvSpPr>
        <p:spPr>
          <a:xfrm>
            <a:off x="933533" y="56567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démarche. Apporter des explications supplémentaires si nécessaire.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33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34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 vous de jouer maintenant. Lisez à haute voix en groupes de mots.</a:t>
            </a:r>
            <a:endParaRPr/>
          </a:p>
        </p:txBody>
      </p:sp>
      <p:sp>
        <p:nvSpPr>
          <p:cNvPr id="1040" name="Google Shape;1040;p34"/>
          <p:cNvSpPr txBox="1"/>
          <p:nvPr/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Rappeler la démarche : marquer une petite pause après chaque groupe de mots.  Corriger systématiquement. </a:t>
            </a:r>
            <a:endParaRPr/>
          </a:p>
        </p:txBody>
      </p:sp>
      <p:sp>
        <p:nvSpPr>
          <p:cNvPr id="1041" name="Google Shape;1041;p34"/>
          <p:cNvSpPr txBox="1"/>
          <p:nvPr/>
        </p:nvSpPr>
        <p:spPr>
          <a:xfrm>
            <a:off x="539646" y="2122006"/>
            <a:ext cx="10792917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Ce que j’ai préféré,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c’était le numéro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des trapézistes. Ils volaient au-dessus de la piste,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à chaque saut,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//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musique devenait plus forte.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J’avais le cœur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 battait vite,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parce que j’avais peur 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 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eux,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//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mais en même temps,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//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j’étais complètement fascinée</a:t>
            </a:r>
            <a:r>
              <a:rPr b="1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//</a:t>
            </a:r>
            <a:r>
              <a:rPr b="0" i="0" lang="fr-FR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 le spectacle.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35"/>
          <p:cNvSpPr txBox="1"/>
          <p:nvPr>
            <p:ph idx="1" type="body"/>
          </p:nvPr>
        </p:nvSpPr>
        <p:spPr>
          <a:xfrm>
            <a:off x="8799191" y="5236960"/>
            <a:ext cx="148634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36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à haute voix les phrases suivantes en repérant les groupes de mots. Travaillez en binômes.</a:t>
            </a:r>
            <a:endParaRPr/>
          </a:p>
        </p:txBody>
      </p:sp>
      <p:sp>
        <p:nvSpPr>
          <p:cNvPr id="1052" name="Google Shape;1052;p36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Rappeler la démarche : marquer une petite pause après chaque groupe de mots.</a:t>
            </a:r>
            <a:endParaRPr/>
          </a:p>
        </p:txBody>
      </p:sp>
      <p:pic>
        <p:nvPicPr>
          <p:cNvPr id="1053" name="Google Shape;105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323" y="2218544"/>
            <a:ext cx="11295086" cy="2053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37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phrases découpées en fonction des groupes de mots.</a:t>
            </a:r>
            <a:endParaRPr/>
          </a:p>
        </p:txBody>
      </p:sp>
      <p:sp>
        <p:nvSpPr>
          <p:cNvPr id="1059" name="Google Shape;1059;p37"/>
          <p:cNvSpPr txBox="1"/>
          <p:nvPr>
            <p:ph idx="1" type="body"/>
          </p:nvPr>
        </p:nvSpPr>
        <p:spPr>
          <a:xfrm>
            <a:off x="857333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Choisir quelques binômes pour faire des lectures à haute voix. Demander de justifier les réponses.</a:t>
            </a:r>
            <a:endParaRPr sz="1600"/>
          </a:p>
        </p:txBody>
      </p:sp>
      <p:pic>
        <p:nvPicPr>
          <p:cNvPr id="1060" name="Google Shape;106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323" y="2218544"/>
            <a:ext cx="11295086" cy="20536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1" name="Google Shape;1061;p37"/>
          <p:cNvCxnSpPr/>
          <p:nvPr/>
        </p:nvCxnSpPr>
        <p:spPr>
          <a:xfrm>
            <a:off x="3386735" y="3059399"/>
            <a:ext cx="0" cy="566058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2" name="Google Shape;1062;p37"/>
          <p:cNvCxnSpPr/>
          <p:nvPr/>
        </p:nvCxnSpPr>
        <p:spPr>
          <a:xfrm>
            <a:off x="4363594" y="3376691"/>
            <a:ext cx="0" cy="566058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3" name="Google Shape;1063;p37"/>
          <p:cNvCxnSpPr/>
          <p:nvPr/>
        </p:nvCxnSpPr>
        <p:spPr>
          <a:xfrm>
            <a:off x="2492322" y="3409170"/>
            <a:ext cx="0" cy="566058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4" name="Google Shape;1064;p37"/>
          <p:cNvCxnSpPr/>
          <p:nvPr/>
        </p:nvCxnSpPr>
        <p:spPr>
          <a:xfrm>
            <a:off x="7019352" y="3379189"/>
            <a:ext cx="0" cy="566058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5" name="Google Shape;1065;p37"/>
          <p:cNvCxnSpPr/>
          <p:nvPr/>
        </p:nvCxnSpPr>
        <p:spPr>
          <a:xfrm>
            <a:off x="3436702" y="3783924"/>
            <a:ext cx="0" cy="566058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66" name="Google Shape;1066;p37"/>
          <p:cNvCxnSpPr/>
          <p:nvPr/>
        </p:nvCxnSpPr>
        <p:spPr>
          <a:xfrm>
            <a:off x="6914421" y="3813905"/>
            <a:ext cx="0" cy="566058"/>
          </a:xfrm>
          <a:prstGeom prst="straightConnector1">
            <a:avLst/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38"/>
          <p:cNvSpPr txBox="1"/>
          <p:nvPr>
            <p:ph idx="1" type="body"/>
          </p:nvPr>
        </p:nvSpPr>
        <p:spPr>
          <a:xfrm>
            <a:off x="9143533" y="5148686"/>
            <a:ext cx="1324651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850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10 min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39"/>
          <p:cNvSpPr txBox="1"/>
          <p:nvPr>
            <p:ph type="title"/>
          </p:nvPr>
        </p:nvSpPr>
        <p:spPr>
          <a:xfrm>
            <a:off x="861188" y="290583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Lisez à haute voix le texte suivant. N’oubliez pas, lisez par groupes de mots et non mot par mot. Travaillez seuls.</a:t>
            </a:r>
            <a:endParaRPr/>
          </a:p>
        </p:txBody>
      </p:sp>
      <p:sp>
        <p:nvSpPr>
          <p:cNvPr id="1077" name="Google Shape;1077;p39"/>
          <p:cNvSpPr txBox="1"/>
          <p:nvPr>
            <p:ph idx="1" type="body"/>
          </p:nvPr>
        </p:nvSpPr>
        <p:spPr>
          <a:xfrm>
            <a:off x="871188" y="640628"/>
            <a:ext cx="10529279" cy="26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lang="fr-FR" sz="1600">
                <a:solidFill>
                  <a:srgbClr val="A5A5A5"/>
                </a:solidFill>
              </a:rPr>
              <a:t>Circuler dans les rangs. Accompagner les élèves en difficulté. Corrigez systématiquement les erreurs de lecture.</a:t>
            </a:r>
            <a:endParaRPr/>
          </a:p>
        </p:txBody>
      </p:sp>
      <p:pic>
        <p:nvPicPr>
          <p:cNvPr descr="Une image contenant texte, capture d’écran, Police, nombre&#10;&#10;Le contenu généré par l’IA peut être incorrect." id="1078" name="Google Shape;1078;p39"/>
          <p:cNvPicPr preferRelativeResize="0"/>
          <p:nvPr/>
        </p:nvPicPr>
        <p:blipFill rotWithShape="1">
          <a:blip r:embed="rId3">
            <a:alphaModFix/>
          </a:blip>
          <a:srcRect b="0" l="0" r="0" t="34717"/>
          <a:stretch/>
        </p:blipFill>
        <p:spPr>
          <a:xfrm>
            <a:off x="2239649" y="5388428"/>
            <a:ext cx="7264773" cy="1069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99208" y="1220293"/>
            <a:ext cx="9931509" cy="4161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40"/>
          <p:cNvSpPr txBox="1"/>
          <p:nvPr>
            <p:ph idx="1" type="body"/>
          </p:nvPr>
        </p:nvSpPr>
        <p:spPr>
          <a:xfrm>
            <a:off x="9110087" y="5229083"/>
            <a:ext cx="1250065" cy="5033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fr-FR"/>
              <a:t>5 min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41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Qui peut rappeler les stratégies que nous avons appliquées aujourd’hui ? </a:t>
            </a:r>
            <a:endParaRPr/>
          </a:p>
        </p:txBody>
      </p:sp>
      <p:sp>
        <p:nvSpPr>
          <p:cNvPr id="1090" name="Google Shape;1090;p41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Désigner quelques élèves.</a:t>
            </a:r>
            <a:endParaRPr/>
          </a:p>
        </p:txBody>
      </p:sp>
      <p:sp>
        <p:nvSpPr>
          <p:cNvPr id="1091" name="Google Shape;1091;p41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appliqué cette stratégie de lecture :</a:t>
            </a:r>
            <a:endParaRPr/>
          </a:p>
        </p:txBody>
      </p:sp>
      <p:sp>
        <p:nvSpPr>
          <p:cNvPr id="1092" name="Google Shape;1092;p41"/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41"/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41"/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Nous avons également appliqué cette stratégie de lecture fluence :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42"/>
          <p:cNvSpPr txBox="1"/>
          <p:nvPr>
            <p:ph type="title"/>
          </p:nvPr>
        </p:nvSpPr>
        <p:spPr>
          <a:xfrm>
            <a:off x="852446" y="284489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600"/>
              <a:buFont typeface="Calibri"/>
              <a:buNone/>
            </a:pPr>
            <a:r>
              <a:rPr lang="fr-FR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Voici les stratégies que nous avons appliquées aujourd’hui.</a:t>
            </a:r>
            <a:endParaRPr/>
          </a:p>
        </p:txBody>
      </p:sp>
      <p:sp>
        <p:nvSpPr>
          <p:cNvPr id="1100" name="Google Shape;1100;p42"/>
          <p:cNvSpPr txBox="1"/>
          <p:nvPr>
            <p:ph idx="4294967295" type="body"/>
          </p:nvPr>
        </p:nvSpPr>
        <p:spPr>
          <a:xfrm>
            <a:off x="877886" y="601210"/>
            <a:ext cx="10277475" cy="2682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Ces notes peuvent éventuellement servir de traces écrites.</a:t>
            </a:r>
            <a:endParaRPr/>
          </a:p>
        </p:txBody>
      </p:sp>
      <p:sp>
        <p:nvSpPr>
          <p:cNvPr id="1101" name="Google Shape;1101;p42"/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Aujourd’hui, nous avons appliqué cette stratégie de lecture :</a:t>
            </a:r>
            <a:endParaRPr/>
          </a:p>
        </p:txBody>
      </p:sp>
      <p:sp>
        <p:nvSpPr>
          <p:cNvPr id="1102" name="Google Shape;1102;p42"/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Identifier les indices d’énonciation dans un texte (traces de subjectivité). </a:t>
            </a:r>
            <a:endParaRPr/>
          </a:p>
          <a:p>
            <a:pPr indent="-269875" lvl="0" marL="809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Pronoms: je, me, m’, moi, mon …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809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Verbes d’opinion: je pense, je recommande, je suggère, je propose…</a:t>
            </a:r>
            <a:endParaRPr sz="2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9875" lvl="0" marL="809625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▪"/>
            </a:pPr>
            <a:r>
              <a:rPr lang="fr-FR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Mots d’émotion / jugements: peur, heureuse, impressionnant, fascinant…</a:t>
            </a:r>
            <a:endParaRPr/>
          </a:p>
        </p:txBody>
      </p:sp>
      <p:sp>
        <p:nvSpPr>
          <p:cNvPr id="1103" name="Google Shape;1103;p42"/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rgbClr val="FAE2D5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Anticiper sur le groupe de mots suivants pour lire de manière fluide 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1" marL="8001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Il y avait aussi un clown, / bien sûr. / Je dois dire / que je ne suis pas fan / des clowns, mais celui-là / m’a vraiment fait rire.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4" name="Google Shape;1104;p42"/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Nous avons également appliqué cette stratégie de lecture fluence :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43"/>
          <p:cNvSpPr txBox="1"/>
          <p:nvPr>
            <p:ph type="title"/>
          </p:nvPr>
        </p:nvSpPr>
        <p:spPr>
          <a:xfrm>
            <a:off x="842874" y="323471"/>
            <a:ext cx="10277091" cy="2675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fr-FR"/>
              <a:t>N’oubliez pas de faire cette activité à la maison.</a:t>
            </a:r>
            <a:endParaRPr/>
          </a:p>
        </p:txBody>
      </p:sp>
      <p:sp>
        <p:nvSpPr>
          <p:cNvPr id="1110" name="Google Shape;1110;p43"/>
          <p:cNvSpPr txBox="1"/>
          <p:nvPr>
            <p:ph idx="4294967295" type="body"/>
          </p:nvPr>
        </p:nvSpPr>
        <p:spPr>
          <a:xfrm>
            <a:off x="839788" y="654050"/>
            <a:ext cx="10277475" cy="268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Cet exercice fera l’objet d’une correction collective au début de la prochaine séance.</a:t>
            </a:r>
            <a:endParaRPr/>
          </a:p>
        </p:txBody>
      </p:sp>
      <p:pic>
        <p:nvPicPr>
          <p:cNvPr id="1111" name="Google Shape;111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83315" y="1479916"/>
            <a:ext cx="3418169" cy="123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43"/>
          <p:cNvSpPr txBox="1"/>
          <p:nvPr/>
        </p:nvSpPr>
        <p:spPr>
          <a:xfrm>
            <a:off x="1752599" y="3682794"/>
            <a:ext cx="902425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Faites à la maison l’activité 3 (1 ) </a:t>
            </a:r>
            <a:r>
              <a:rPr b="1" i="0" lang="fr-FR" sz="2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livret de l’élève, p. 32. </a:t>
            </a:r>
            <a:endParaRPr b="1" i="0" sz="2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2025-11-03T10:55:47Z</dcterms:created>
  <dc:creator>Mehdi Alaoui</dc:creator>
</cp:coreProperties>
</file>