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63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79" r:id="rId10"/>
    <p:sldId id="310" r:id="rId11"/>
    <p:sldId id="273" r:id="rId12"/>
    <p:sldId id="313" r:id="rId13"/>
    <p:sldId id="267" r:id="rId14"/>
    <p:sldId id="2147483645" r:id="rId15"/>
    <p:sldId id="258" r:id="rId16"/>
    <p:sldId id="265" r:id="rId17"/>
    <p:sldId id="269" r:id="rId18"/>
    <p:sldId id="320" r:id="rId19"/>
    <p:sldId id="324" r:id="rId20"/>
    <p:sldId id="325" r:id="rId21"/>
    <p:sldId id="326" r:id="rId22"/>
    <p:sldId id="321" r:id="rId23"/>
    <p:sldId id="322" r:id="rId24"/>
    <p:sldId id="323" r:id="rId25"/>
    <p:sldId id="327" r:id="rId26"/>
    <p:sldId id="328" r:id="rId27"/>
    <p:sldId id="329" r:id="rId28"/>
    <p:sldId id="330" r:id="rId29"/>
    <p:sldId id="331" r:id="rId30"/>
    <p:sldId id="332" r:id="rId31"/>
    <p:sldId id="333" r:id="rId32"/>
    <p:sldId id="334" r:id="rId33"/>
    <p:sldId id="335" r:id="rId34"/>
    <p:sldId id="336" r:id="rId35"/>
    <p:sldId id="337" r:id="rId36"/>
    <p:sldId id="338" r:id="rId37"/>
    <p:sldId id="2147483647" r:id="rId38"/>
    <p:sldId id="339" r:id="rId39"/>
    <p:sldId id="259" r:id="rId40"/>
    <p:sldId id="316" r:id="rId41"/>
    <p:sldId id="289" r:id="rId42"/>
    <p:sldId id="271" r:id="rId43"/>
    <p:sldId id="275" r:id="rId44"/>
    <p:sldId id="260" r:id="rId45"/>
    <p:sldId id="256" r:id="rId46"/>
    <p:sldId id="261" r:id="rId47"/>
    <p:sldId id="278" r:id="rId48"/>
    <p:sldId id="280" r:id="rId49"/>
    <p:sldId id="266" r:id="rId50"/>
    <p:sldId id="268" r:id="rId51"/>
    <p:sldId id="270" r:id="rId52"/>
    <p:sldId id="2147483646" r:id="rId53"/>
    <p:sldId id="272" r:id="rId54"/>
    <p:sldId id="274" r:id="rId55"/>
    <p:sldId id="341" r:id="rId56"/>
    <p:sldId id="342" r:id="rId57"/>
    <p:sldId id="276" r:id="rId58"/>
    <p:sldId id="317" r:id="rId59"/>
    <p:sldId id="262" r:id="rId60"/>
    <p:sldId id="263" r:id="rId61"/>
    <p:sldId id="277" r:id="rId6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79"/>
            <p14:sldId id="310"/>
            <p14:sldId id="273"/>
            <p14:sldId id="313"/>
            <p14:sldId id="267"/>
            <p14:sldId id="2147483645"/>
            <p14:sldId id="258"/>
            <p14:sldId id="265"/>
            <p14:sldId id="269"/>
            <p14:sldId id="320"/>
            <p14:sldId id="324"/>
            <p14:sldId id="325"/>
            <p14:sldId id="326"/>
            <p14:sldId id="321"/>
            <p14:sldId id="322"/>
            <p14:sldId id="323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2147483647"/>
            <p14:sldId id="339"/>
            <p14:sldId id="259"/>
            <p14:sldId id="316"/>
            <p14:sldId id="289"/>
            <p14:sldId id="271"/>
            <p14:sldId id="275"/>
            <p14:sldId id="260"/>
            <p14:sldId id="256"/>
            <p14:sldId id="261"/>
            <p14:sldId id="278"/>
            <p14:sldId id="280"/>
            <p14:sldId id="266"/>
            <p14:sldId id="268"/>
            <p14:sldId id="270"/>
            <p14:sldId id="2147483646"/>
            <p14:sldId id="272"/>
            <p14:sldId id="274"/>
            <p14:sldId id="341"/>
            <p14:sldId id="342"/>
            <p14:sldId id="276"/>
            <p14:sldId id="317"/>
            <p14:sldId id="262"/>
            <p14:sldId id="263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heme" Target="theme/theme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9026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8666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9" Type="http://schemas.openxmlformats.org/officeDocument/2006/relationships/slideLayout" Target="../slideLayouts/slideLayout70.xml"/><Relationship Id="rId21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65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slideLayout" Target="../slideLayouts/slideLayout63.xml"/><Relationship Id="rId37" Type="http://schemas.openxmlformats.org/officeDocument/2006/relationships/slideLayout" Target="../slideLayouts/slideLayout68.xml"/><Relationship Id="rId40" Type="http://schemas.openxmlformats.org/officeDocument/2006/relationships/slideLayout" Target="../slideLayouts/slideLayout71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36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slideLayout" Target="../slideLayouts/slideLayout6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Relationship Id="rId35" Type="http://schemas.openxmlformats.org/officeDocument/2006/relationships/slideLayout" Target="../slideLayouts/slideLayout66.xml"/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33" Type="http://schemas.openxmlformats.org/officeDocument/2006/relationships/slideLayout" Target="../slideLayouts/slideLayout64.xml"/><Relationship Id="rId38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89" r:id="rId14"/>
    <p:sldLayoutId id="2147483655" r:id="rId15"/>
    <p:sldLayoutId id="2147483744" r:id="rId16"/>
    <p:sldLayoutId id="2147483731" r:id="rId17"/>
    <p:sldLayoutId id="2147483732" r:id="rId18"/>
    <p:sldLayoutId id="2147483733" r:id="rId19"/>
    <p:sldLayoutId id="2147483734" r:id="rId20"/>
    <p:sldLayoutId id="2147483735" r:id="rId21"/>
    <p:sldLayoutId id="2147483736" r:id="rId22"/>
    <p:sldLayoutId id="2147483749" r:id="rId23"/>
    <p:sldLayoutId id="2147483737" r:id="rId24"/>
    <p:sldLayoutId id="2147483738" r:id="rId25"/>
    <p:sldLayoutId id="2147483739" r:id="rId26"/>
    <p:sldLayoutId id="2147483742" r:id="rId27"/>
    <p:sldLayoutId id="2147483745" r:id="rId28"/>
    <p:sldLayoutId id="2147483658" r:id="rId29"/>
    <p:sldLayoutId id="2147483659" r:id="rId30"/>
    <p:sldLayoutId id="2147483750" r:id="rId3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02/01/2026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Vocabulaire et compréhension globale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5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10645" y="1683758"/>
            <a:ext cx="11628766" cy="913457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Identifier et utiliser le lexique de l’aventure et de la découverte.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Utiliser des expressions variées pour parler d’aventures et de découverte 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Formuler des hypothèses de lecture à partir d’indices.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endParaRPr lang="fr-FR" dirty="0"/>
          </a:p>
          <a:p>
            <a:r>
              <a:rPr lang="fr-FR" dirty="0"/>
              <a:t>Séjourner, partir à l’aventure, admirer le coucher du soleil, découvrir par hasard, explorer, faire de nouvelles rencontres, ... 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Formuler des hypothèses sur le sens global d’un texte avant la lecture détaillée.</a:t>
            </a:r>
          </a:p>
          <a:p>
            <a:r>
              <a:rPr lang="fr-FR" dirty="0"/>
              <a:t>Genre textuel, lettre personnelle.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Varier les expressions pour raconter ses aventures et ses découvertes.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Démarche : Observer, inférer, anticiper / Classer, associer, compléter.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carte lexicale, texte, images, exercices d’association, répétitions orales, ...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Commencer la lecture sans observer préalablement le texte et émettre des hypothèses.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Répondre trop vite sans réfléchir et sans justifier ses réponses.</a:t>
            </a:r>
          </a:p>
        </p:txBody>
      </p:sp>
    </p:spTree>
    <p:extLst>
      <p:ext uri="{BB962C8B-B14F-4D97-AF65-F5344CB8AC3E}">
        <p14:creationId xmlns:p14="http://schemas.microsoft.com/office/powerpoint/2010/main" val="3313366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Vocabulaire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Compréhension globale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1E043-C9AD-216F-E9FB-0C2361B23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D7F5A48-86BE-C96B-9F83-7BE4B45D7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36" y="1360714"/>
            <a:ext cx="10266645" cy="39624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2CD5AC2-A29E-4D18-2378-7CDC8EEF4B5E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Nous allons corriger le travail effectué hors-classe : repérage des mots-clés et identification des thèmes.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751A1C4-3841-4170-0F0E-1010954262C3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Contrôler le travail de quelques élèves. Pour chaque phrase, désigner un élève au hasard.</a:t>
            </a:r>
          </a:p>
        </p:txBody>
      </p:sp>
    </p:spTree>
    <p:extLst>
      <p:ext uri="{BB962C8B-B14F-4D97-AF65-F5344CB8AC3E}">
        <p14:creationId xmlns:p14="http://schemas.microsoft.com/office/powerpoint/2010/main" val="2590389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CB883B81-1284-B6B9-4BD4-2B0B79AD7AA8}"/>
              </a:ext>
            </a:extLst>
          </p:cNvPr>
          <p:cNvSpPr txBox="1">
            <a:spLocks/>
          </p:cNvSpPr>
          <p:nvPr/>
        </p:nvSpPr>
        <p:spPr>
          <a:xfrm>
            <a:off x="861188" y="290583"/>
            <a:ext cx="10529279" cy="26754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cs typeface="Calibri" panose="020F0502020204030204" pitchFamily="34" charset="0"/>
              </a:rPr>
              <a:t>Voici les mots-clés et les thèmes correspondants. 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4CE0DE1F-3793-BF47-A096-518648D0BC1F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529279" cy="26754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Donner des exemples supplémentaires si nécessaire.</a:t>
            </a:r>
          </a:p>
        </p:txBody>
      </p:sp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4AC182B-135D-B196-7769-9ACCCB491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36" y="1360714"/>
            <a:ext cx="10266645" cy="39624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A3851D7-7711-F3A6-99D5-D5E5374C6FA0}"/>
              </a:ext>
            </a:extLst>
          </p:cNvPr>
          <p:cNvSpPr txBox="1"/>
          <p:nvPr/>
        </p:nvSpPr>
        <p:spPr>
          <a:xfrm>
            <a:off x="1418100" y="2808905"/>
            <a:ext cx="8904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Activités touristiques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88232AF-00FB-65D9-2724-678A9644ECEA}"/>
              </a:ext>
            </a:extLst>
          </p:cNvPr>
          <p:cNvSpPr txBox="1"/>
          <p:nvPr/>
        </p:nvSpPr>
        <p:spPr>
          <a:xfrm>
            <a:off x="1436913" y="2133987"/>
            <a:ext cx="8904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plage, bord de la mer, vagues, eau, …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398AF70-5286-2889-025C-2F7B63F8644A}"/>
              </a:ext>
            </a:extLst>
          </p:cNvPr>
          <p:cNvSpPr txBox="1"/>
          <p:nvPr/>
        </p:nvSpPr>
        <p:spPr>
          <a:xfrm>
            <a:off x="1418099" y="3510837"/>
            <a:ext cx="8904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La ville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2F65E3-A95A-3774-B028-504D83E02D24}"/>
              </a:ext>
            </a:extLst>
          </p:cNvPr>
          <p:cNvSpPr txBox="1"/>
          <p:nvPr/>
        </p:nvSpPr>
        <p:spPr>
          <a:xfrm>
            <a:off x="1418098" y="4171851"/>
            <a:ext cx="8904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Cher Nassim, je t’écris, à bientôt, Naji (signature), …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1FDE030-5A13-B14F-FCC2-3937051410DC}"/>
              </a:ext>
            </a:extLst>
          </p:cNvPr>
          <p:cNvSpPr txBox="1"/>
          <p:nvPr/>
        </p:nvSpPr>
        <p:spPr>
          <a:xfrm>
            <a:off x="1418097" y="4909101"/>
            <a:ext cx="89045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Émotions positives</a:t>
            </a:r>
          </a:p>
        </p:txBody>
      </p:sp>
    </p:spTree>
    <p:extLst>
      <p:ext uri="{BB962C8B-B14F-4D97-AF65-F5344CB8AC3E}">
        <p14:creationId xmlns:p14="http://schemas.microsoft.com/office/powerpoint/2010/main" val="1231774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au vocabulaire.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Vocabulaire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749955" y="379428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070526" y="2589012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Vers de nouveaux horizons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du vocabulaire.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S’approprier et utiliser le lexique de l’aventure et de la découverte.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6F763-6D50-F39C-79E9-0D114AD7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BAB858-C0D0-EE0D-D7C7-52D90F054D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8998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369D4-60B2-7173-B1E2-25406E89F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78A63A-74B2-ECC7-54C6-22C33B618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bien l’image. Qui sont ces deux jeunes filles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Où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12A86C5-5A38-F0C4-4EC0-D449413427A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93CC413-D61B-1028-0A13-0B8D72C68A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sacs à dos, entrée d’un bâtiment, sourire, …</a:t>
            </a:r>
          </a:p>
        </p:txBody>
      </p:sp>
      <p:pic>
        <p:nvPicPr>
          <p:cNvPr id="12" name="Image 11" descr="Une image contenant personne, habits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77AE3AC0-4DCD-2017-E51E-DEFCA3BB5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5"/>
            <a:ext cx="5339444" cy="355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12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F69C2-6584-FC4A-3E04-7B2B40E5C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806A57-2226-CC9E-DE34-137E887FE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Ces deux jeunes européennes sont en vacances au Maroc. Elles vont séjourner dans une auberge.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D69F79F6-B12C-FEB2-5C86-70AD0BFF2F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1A36041C-5BD7-2119-3BD9-07BF9F1346E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séjourner dans une auberge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pic>
        <p:nvPicPr>
          <p:cNvPr id="9" name="Image 8" descr="Une image contenant personne, habits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CFCE4F42-EA88-7573-186F-6CE35461D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5"/>
            <a:ext cx="5339444" cy="35596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9CEE6A03-157F-16DF-D29B-5341821613B5}"/>
              </a:ext>
            </a:extLst>
          </p:cNvPr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Séjourner dans une auberge</a:t>
            </a:r>
          </a:p>
        </p:txBody>
      </p:sp>
    </p:spTree>
    <p:extLst>
      <p:ext uri="{BB962C8B-B14F-4D97-AF65-F5344CB8AC3E}">
        <p14:creationId xmlns:p14="http://schemas.microsoft.com/office/powerpoint/2010/main" val="136232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5CC73-9382-41C9-EE1B-1E8D11EA9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2E9ACE-9F20-F795-2B36-5F56F391D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séjourner dans une auberge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42CF165-57F4-DD59-C3E6-73BC542142E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0AC885B-5B19-31B2-7336-0C5620AA68F7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671321E-DF0F-A324-7408-650B8768B949}"/>
              </a:ext>
            </a:extLst>
          </p:cNvPr>
          <p:cNvSpPr txBox="1"/>
          <p:nvPr/>
        </p:nvSpPr>
        <p:spPr>
          <a:xfrm>
            <a:off x="1393371" y="4846061"/>
            <a:ext cx="92202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Nous avons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séjourné</a:t>
            </a:r>
            <a:r>
              <a:rPr lang="fr-FR" sz="2400" dirty="0">
                <a:latin typeface="Calibri" panose="020F0502020204030204" pitchFamily="34" charset="0"/>
              </a:rPr>
              <a:t> dans une petite auberge, au cœur de la médina.  </a:t>
            </a:r>
          </a:p>
        </p:txBody>
      </p:sp>
      <p:pic>
        <p:nvPicPr>
          <p:cNvPr id="7" name="Image 6" descr="Une image contenant personne, habits, Visage humain, sourire&#10;&#10;Le contenu généré par l’IA peut être incorrect.">
            <a:extLst>
              <a:ext uri="{FF2B5EF4-FFF2-40B4-BE49-F238E27FC236}">
                <a16:creationId xmlns:a16="http://schemas.microsoft.com/office/drawing/2014/main" id="{09A0E6D5-90A0-B9E9-2FC6-4F9B02726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5"/>
            <a:ext cx="5339444" cy="355963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F468824-01A0-09B9-CA73-D9F4D3F48744}"/>
              </a:ext>
            </a:extLst>
          </p:cNvPr>
          <p:cNvSpPr txBox="1"/>
          <p:nvPr/>
        </p:nvSpPr>
        <p:spPr>
          <a:xfrm>
            <a:off x="7707086" y="3067538"/>
            <a:ext cx="27867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Séjourner dans une auberge</a:t>
            </a:r>
          </a:p>
        </p:txBody>
      </p:sp>
    </p:spTree>
    <p:extLst>
      <p:ext uri="{BB962C8B-B14F-4D97-AF65-F5344CB8AC3E}">
        <p14:creationId xmlns:p14="http://schemas.microsoft.com/office/powerpoint/2010/main" val="397725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9CD89-C70A-1174-5245-D80810B54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D2F3E5-FEF1-E879-C70E-FDDBC3D3F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l’image. Que représente-t-elle ?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18632E3-47E2-7225-646C-6D21DE2748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4B43242-B751-8BFD-29D3-23595FFF740A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touristes, objets d’artisanat, culture marocaine, …</a:t>
            </a:r>
          </a:p>
        </p:txBody>
      </p:sp>
      <p:pic>
        <p:nvPicPr>
          <p:cNvPr id="14" name="Image 13" descr="Une image contenant personne, habits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5597A4D7-168F-2C01-E8B9-BDD410EDFB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3"/>
            <a:ext cx="5468525" cy="36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37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05A504-C9F2-3B01-54DB-1C248704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FF0196-1CF6-F728-FF92-1F9467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deux jeunes touristes découvrent par hasard un musée qui propose des objets très anciens.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A7E2C3A5-AEC2-9205-1CBE-C2880DC485B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6F3F5CE-833E-6B04-5D98-1C76A00C6AE6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découvrir par hasard</a:t>
            </a:r>
            <a:r>
              <a:rPr lang="fr-FR" sz="1800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</a:rPr>
              <a:t>.</a:t>
            </a:r>
          </a:p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  <a:endParaRPr lang="fr-FR" sz="1600" dirty="0">
              <a:solidFill>
                <a:srgbClr val="E7E6E6">
                  <a:lumMod val="75000"/>
                </a:srgbClr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0B09DEC-BF4D-43FD-932F-AC09362B7489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Découvrir par hasard</a:t>
            </a:r>
          </a:p>
        </p:txBody>
      </p:sp>
      <p:pic>
        <p:nvPicPr>
          <p:cNvPr id="11" name="Image 10" descr="Une image contenant personne, habits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93B511C5-9D90-5EC0-214F-FE33DB04E3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3"/>
            <a:ext cx="5468525" cy="36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45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83B9-2319-DB93-6250-918A96185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4192A6-D1EF-A58B-5C8D-9C51C9379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découvrir par hasard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9C149EE-98DC-2AF5-0F9E-1BA10C5086E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A628D91-8B06-284E-571B-3B08C6892BD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B08FA84-F38B-18F5-C3EE-BE906332DCD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Découvrir par hasard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D3BC46A-846C-9DCB-AF32-C4D04DEDE09E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Pendant mon voyage, j’ai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découvert par hasard </a:t>
            </a:r>
            <a:r>
              <a:rPr lang="fr-FR" sz="2400" dirty="0">
                <a:latin typeface="Calibri" panose="020F0502020204030204" pitchFamily="34" charset="0"/>
              </a:rPr>
              <a:t>un musée très intéressant.</a:t>
            </a:r>
            <a:r>
              <a:rPr lang="fr-FR" sz="2400" b="0" i="0" u="none" strike="noStrike" baseline="0" dirty="0"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10" name="Image 9" descr="Une image contenant personne, habits, Visage humain, intérieur&#10;&#10;Le contenu généré par l’IA peut être incorrect.">
            <a:extLst>
              <a:ext uri="{FF2B5EF4-FFF2-40B4-BE49-F238E27FC236}">
                <a16:creationId xmlns:a16="http://schemas.microsoft.com/office/drawing/2014/main" id="{939D091E-D247-1A15-83B6-33D754290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3"/>
            <a:ext cx="5468525" cy="364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700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575DF-07CF-7BDE-913A-CBB4331CB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00C714-BA7C-C57F-A244-AF2F03325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Examinez cette image. Que fait le jeune homme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834FE289-CEB1-414C-D5C3-F404B33F7F8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3161663-A085-6643-7AFB-5ABADD8C5DE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sacs à dos, bâton, montagne, sentier, …</a:t>
            </a:r>
          </a:p>
        </p:txBody>
      </p:sp>
      <p:pic>
        <p:nvPicPr>
          <p:cNvPr id="12" name="Image 11" descr="Une image contenant plein air, ciel, région sauvage, plante&#10;&#10;Le contenu généré par l’IA peut être incorrect.">
            <a:extLst>
              <a:ext uri="{FF2B5EF4-FFF2-40B4-BE49-F238E27FC236}">
                <a16:creationId xmlns:a16="http://schemas.microsoft.com/office/drawing/2014/main" id="{561219F8-9021-35F2-0566-52E9B027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4"/>
            <a:ext cx="5392326" cy="359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89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7135-F31E-72B7-6B38-8AB6DE282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D5F32-15BD-5DC2-1DBA-B10EE1438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 jeune homme fait une randonnée en montagne. Il part à l’aventure seul.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7AC979A-56EF-EA79-F716-AA02A6EA242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048F37EC-EA11-785A-0F44-96888A1461D9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partir à l’aventure 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7" name="Image 6" descr="Une image contenant plein air, ciel, région sauvage, plante&#10;&#10;Le contenu généré par l’IA peut être incorrect.">
            <a:extLst>
              <a:ext uri="{FF2B5EF4-FFF2-40B4-BE49-F238E27FC236}">
                <a16:creationId xmlns:a16="http://schemas.microsoft.com/office/drawing/2014/main" id="{4802F1DA-F14F-38C7-D9B4-CEFDCF5A0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4"/>
            <a:ext cx="5392326" cy="359488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81FC6006-A254-C000-F444-B293B4F03722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Partir à l’aventure</a:t>
            </a:r>
          </a:p>
        </p:txBody>
      </p:sp>
    </p:spTree>
    <p:extLst>
      <p:ext uri="{BB962C8B-B14F-4D97-AF65-F5344CB8AC3E}">
        <p14:creationId xmlns:p14="http://schemas.microsoft.com/office/powerpoint/2010/main" val="24199139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01F89-0231-73C7-A5C4-1E983500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066390-EBE4-3F89-B6B6-C4067BAC9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l’expression « partir à l’aventure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FA9D8BA7-BF40-D870-171C-DF5B2314E1F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3C653B62-C3CD-D3B4-32ED-9B620C0CF87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4C2DF7F-22C3-3C67-188B-1A158DDC6913}"/>
              </a:ext>
            </a:extLst>
          </p:cNvPr>
          <p:cNvSpPr txBox="1"/>
          <p:nvPr/>
        </p:nvSpPr>
        <p:spPr>
          <a:xfrm>
            <a:off x="1393371" y="4846061"/>
            <a:ext cx="92202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r-F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 jeune randonneur a pris son sac à dos et il est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parti à l’aventure </a:t>
            </a:r>
            <a:r>
              <a:rPr lang="fr-FR" sz="2400" dirty="0">
                <a:latin typeface="Calibri" panose="020F0502020204030204" pitchFamily="34" charset="0"/>
              </a:rPr>
              <a:t>dans les montagnes.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BD5BD85-5F2A-C38D-FE51-AAF4241A6F67}"/>
              </a:ext>
            </a:extLst>
          </p:cNvPr>
          <p:cNvSpPr txBox="1"/>
          <p:nvPr/>
        </p:nvSpPr>
        <p:spPr>
          <a:xfrm>
            <a:off x="6794338" y="3067538"/>
            <a:ext cx="40042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Partir à l’aventure</a:t>
            </a:r>
          </a:p>
        </p:txBody>
      </p:sp>
      <p:pic>
        <p:nvPicPr>
          <p:cNvPr id="9" name="Image 8" descr="Une image contenant plein air, ciel, région sauvage, plante&#10;&#10;Le contenu généré par l’IA peut être incorrect.">
            <a:extLst>
              <a:ext uri="{FF2B5EF4-FFF2-40B4-BE49-F238E27FC236}">
                <a16:creationId xmlns:a16="http://schemas.microsoft.com/office/drawing/2014/main" id="{1DA741F1-8995-36B2-D91F-AEA3F9C90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6" y="1518554"/>
            <a:ext cx="5392326" cy="359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970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6E7B9-BAE3-59B0-40C4-8213BE25F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0BBB0-1CD5-E619-71B6-A725A9D61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Observons l’image. Que font ces touristes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4FB1184C-518A-48BD-2E2A-3C240A926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EB173B8-3F91-378B-1190-EE06D49FD9E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sac à dos, rue animée, vieille ville, …</a:t>
            </a:r>
          </a:p>
        </p:txBody>
      </p:sp>
      <p:pic>
        <p:nvPicPr>
          <p:cNvPr id="11" name="Image 10" descr="Une image contenant habits, personne, plein air, bâtiment&#10;&#10;Le contenu généré par l’IA peut être incorrect.">
            <a:extLst>
              <a:ext uri="{FF2B5EF4-FFF2-40B4-BE49-F238E27FC236}">
                <a16:creationId xmlns:a16="http://schemas.microsoft.com/office/drawing/2014/main" id="{C2FB6F44-3646-EBF8-04BD-530FEEB9D9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5" y="1665515"/>
            <a:ext cx="5100288" cy="340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454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985382-1F8E-E428-9D2F-E2527F20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0A1301-E78F-93B3-225A-36CA0C0D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Les jeunes touristes explorent les ruelles de la vieille médina.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3325EB33-B4D0-BB12-EC06-16127851274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C10250C-147A-6752-B4D7-E0A6E09D8CF0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explorer les ruelles de la ville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pic>
        <p:nvPicPr>
          <p:cNvPr id="5" name="Image 4" descr="Une image contenant habits, personne, plein air, bâtiment&#10;&#10;Le contenu généré par l’IA peut être incorrect.">
            <a:extLst>
              <a:ext uri="{FF2B5EF4-FFF2-40B4-BE49-F238E27FC236}">
                <a16:creationId xmlns:a16="http://schemas.microsoft.com/office/drawing/2014/main" id="{CF9B547E-529C-3226-433F-0A0ED0D73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5" y="1665515"/>
            <a:ext cx="5100288" cy="34001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80150C8-446C-B8D1-6AD3-2276F38B1CEE}"/>
              </a:ext>
            </a:extLst>
          </p:cNvPr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Explorer les ruelles de la ville</a:t>
            </a:r>
          </a:p>
        </p:txBody>
      </p:sp>
    </p:spTree>
    <p:extLst>
      <p:ext uri="{BB962C8B-B14F-4D97-AF65-F5344CB8AC3E}">
        <p14:creationId xmlns:p14="http://schemas.microsoft.com/office/powerpoint/2010/main" val="33178240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AE1F3-358F-71A3-C8CB-FA8FBCD39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63ED0-E5E0-8F6C-CC17-DB9386693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explorer les ruelles de la ville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B41BD84-373C-D255-235D-D8CD6CAE7AE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7F0F99F3-AD8A-7968-92C4-2CE847F181EC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594935-49D5-B105-144F-C95C18ABD592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Cet après-midi, nous allons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explorer les ruelles de la ville </a:t>
            </a:r>
            <a:r>
              <a:rPr lang="fr-FR" sz="2400" dirty="0">
                <a:latin typeface="Calibri" panose="020F0502020204030204" pitchFamily="34" charset="0"/>
              </a:rPr>
              <a:t>et découvrir de nouveaux endroits.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CD6CBA-732B-E320-2A66-399A39487E80}"/>
              </a:ext>
            </a:extLst>
          </p:cNvPr>
          <p:cNvSpPr txBox="1"/>
          <p:nvPr/>
        </p:nvSpPr>
        <p:spPr>
          <a:xfrm>
            <a:off x="6794339" y="3067538"/>
            <a:ext cx="27306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Explorer les ruelles de la ville</a:t>
            </a:r>
          </a:p>
        </p:txBody>
      </p:sp>
      <p:pic>
        <p:nvPicPr>
          <p:cNvPr id="7" name="Image 6" descr="Une image contenant habits, personne, plein air, bâtiment&#10;&#10;Le contenu généré par l’IA peut être incorrect.">
            <a:extLst>
              <a:ext uri="{FF2B5EF4-FFF2-40B4-BE49-F238E27FC236}">
                <a16:creationId xmlns:a16="http://schemas.microsoft.com/office/drawing/2014/main" id="{062AB35C-8E66-6F2C-116A-F3D38ED61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55" y="1665515"/>
            <a:ext cx="5100288" cy="3400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9075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2050-0AD8-6249-9C50-C62C2881C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6A7CC-6623-B3E4-BE46-DB873063C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Regardez attentivement l’image. Qui sont ces personnes et dans quel endroit se trouvent-elles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6A6A0F17-9B64-EB8E-EAA6-C5006C906B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278713F0-C862-3E85-CF0B-7B43AAD00675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bus, route, plage, coucher du soleil, … </a:t>
            </a:r>
          </a:p>
        </p:txBody>
      </p:sp>
      <p:pic>
        <p:nvPicPr>
          <p:cNvPr id="4" name="Image 3" descr="Une image contenant plein air, personne, ciel, habits&#10;&#10;Le contenu généré par l’IA peut être incorrect.">
            <a:extLst>
              <a:ext uri="{FF2B5EF4-FFF2-40B4-BE49-F238E27FC236}">
                <a16:creationId xmlns:a16="http://schemas.microsoft.com/office/drawing/2014/main" id="{EE555C5F-8A47-5B5C-5D15-C925AA12C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5" y="1518555"/>
            <a:ext cx="5305241" cy="353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148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E3586-7C87-E820-933F-2CAA4018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777254-1603-2C7E-30FB-85D87D433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Ce sont des touristes. Ils s’arrêtent pour admirer le coucher du soleil.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C7692244-C0CF-8FFE-AF23-48E51A48EEA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51A26897-034D-E048-0B83-1E5627D4305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le verbe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admirer le coucher du soleil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22CDD0C-5C2F-E068-96F1-8643F5605B65}"/>
              </a:ext>
            </a:extLst>
          </p:cNvPr>
          <p:cNvSpPr txBox="1"/>
          <p:nvPr/>
        </p:nvSpPr>
        <p:spPr>
          <a:xfrm>
            <a:off x="7336971" y="3067538"/>
            <a:ext cx="2623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Admirer le coucher du soleil</a:t>
            </a:r>
          </a:p>
        </p:txBody>
      </p:sp>
      <p:pic>
        <p:nvPicPr>
          <p:cNvPr id="4" name="Image 3" descr="Une image contenant plein air, personne, ciel, habits&#10;&#10;Le contenu généré par l’IA peut être incorrect.">
            <a:extLst>
              <a:ext uri="{FF2B5EF4-FFF2-40B4-BE49-F238E27FC236}">
                <a16:creationId xmlns:a16="http://schemas.microsoft.com/office/drawing/2014/main" id="{8516CCA8-8DB3-4852-9CB8-F30DD17A1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5" y="1518555"/>
            <a:ext cx="5305241" cy="353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55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F8F01-BB4C-D956-3477-8FEC57EFF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8D23EA-4BB9-63D2-CEE0-A8AEB5E9A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« admirer le coucher du soleil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7FD9F9A1-250D-4C38-E7DB-380997B6F02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A21713E0-F22A-56BF-72D1-5193F8E2B12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6B6D2FE-612B-CF68-CC78-370092046DE6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Les touristes se sont arrêtés pour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admirer</a:t>
            </a:r>
            <a:r>
              <a:rPr lang="fr-FR" sz="2400" dirty="0">
                <a:latin typeface="Calibri" panose="020F0502020204030204" pitchFamily="34" charset="0"/>
              </a:rPr>
              <a:t> le coucher du soleil sur la plage.</a:t>
            </a:r>
          </a:p>
        </p:txBody>
      </p:sp>
      <p:pic>
        <p:nvPicPr>
          <p:cNvPr id="11" name="Image 10" descr="Une image contenant plein air, personne, ciel, habits&#10;&#10;Le contenu généré par l’IA peut être incorrect.">
            <a:extLst>
              <a:ext uri="{FF2B5EF4-FFF2-40B4-BE49-F238E27FC236}">
                <a16:creationId xmlns:a16="http://schemas.microsoft.com/office/drawing/2014/main" id="{8E8A9CBD-0EFC-D854-AB27-BEB75098C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245" y="1518555"/>
            <a:ext cx="5305241" cy="35368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60B3403-616F-FCF2-068F-28DA3993DA0B}"/>
              </a:ext>
            </a:extLst>
          </p:cNvPr>
          <p:cNvSpPr txBox="1"/>
          <p:nvPr/>
        </p:nvSpPr>
        <p:spPr>
          <a:xfrm>
            <a:off x="7336971" y="3067538"/>
            <a:ext cx="2623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Admirer le coucher du soleil</a:t>
            </a:r>
          </a:p>
        </p:txBody>
      </p:sp>
    </p:spTree>
    <p:extLst>
      <p:ext uri="{BB962C8B-B14F-4D97-AF65-F5344CB8AC3E}">
        <p14:creationId xmlns:p14="http://schemas.microsoft.com/office/powerpoint/2010/main" val="2388728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1377-61DD-2136-BF0A-F1D7EC14A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69B9DE-4F07-348C-E341-E79C5E4A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Observez cette image. Qui sont ces personnes en présence 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? Dans quel endroit se trouvent-elles ?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99B33CC0-611F-A5C2-C379-E410B98814A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4B40CC7B-F222-22D8-9729-ECDF0F757D0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</a:rPr>
              <a:t>Demander aux élèves de faire attention aux détails : jeune touriste, habitants de la région, …</a:t>
            </a:r>
          </a:p>
        </p:txBody>
      </p:sp>
      <p:pic>
        <p:nvPicPr>
          <p:cNvPr id="4" name="Image 3" descr="Une image contenant habits, Visage humai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D54686F4-5C66-53F9-BE7E-9BCA198E5F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5514"/>
            <a:ext cx="5192486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88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E02F1-B7A2-D14F-8A48-215ECDEA2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2D032E-1587-9C4B-7F47-06B291DD7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La jeune femme parle aux habitants de la région. Elle aime faire de nouvelles rencontres.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E26B59A6-771B-CE9B-35C3-E50F5C379E9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6C6176B5-751E-D85B-04E8-13F4666AD064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à 3 élèves de répéter l’expression : </a:t>
            </a:r>
            <a:r>
              <a:rPr lang="fr-FR" sz="16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faire de nouvelles rencontres</a:t>
            </a:r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. 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C6CE6E-D4FC-0D58-FF8D-DC025A176985}"/>
              </a:ext>
            </a:extLst>
          </p:cNvPr>
          <p:cNvSpPr txBox="1"/>
          <p:nvPr/>
        </p:nvSpPr>
        <p:spPr>
          <a:xfrm>
            <a:off x="6411687" y="3067538"/>
            <a:ext cx="372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Faire de nouvelles rencontres</a:t>
            </a:r>
          </a:p>
        </p:txBody>
      </p:sp>
      <p:pic>
        <p:nvPicPr>
          <p:cNvPr id="10" name="Image 9" descr="Une image contenant habits, Visage humai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2BD0EF14-71AA-9C8E-587E-3168A7845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5514"/>
            <a:ext cx="5192486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26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F218-76C6-BFE7-F2CC-7DDEBE137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64ACC8-6E33-644E-56D6-4F8FAD0AC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46" y="318293"/>
            <a:ext cx="10277091" cy="267549"/>
          </a:xfrm>
        </p:spPr>
        <p:txBody>
          <a:bodyPr/>
          <a:lstStyle/>
          <a:p>
            <a:pPr defTabSz="342900">
              <a:spcAft>
                <a:spcPts val="450"/>
              </a:spcAft>
            </a:pP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une phrase avec « faire de nouvelles rencontres ». Je vais la lire à haute voix. Ecoutez bien!</a:t>
            </a:r>
            <a:r>
              <a:rPr lang="fr-FR" alt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Google Shape;289;p51">
            <a:extLst>
              <a:ext uri="{FF2B5EF4-FFF2-40B4-BE49-F238E27FC236}">
                <a16:creationId xmlns:a16="http://schemas.microsoft.com/office/drawing/2014/main" id="{07627EBD-2D44-3BF7-0438-C3A6696695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D92CCA8E-BAFA-F119-DC79-B167D0DC786E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3 élèves pour lire la phrase à haute voix.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5AB79A3-1996-CAD3-C407-5982611F7DD0}"/>
              </a:ext>
            </a:extLst>
          </p:cNvPr>
          <p:cNvSpPr txBox="1"/>
          <p:nvPr/>
        </p:nvSpPr>
        <p:spPr>
          <a:xfrm>
            <a:off x="1393371" y="4846061"/>
            <a:ext cx="92202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just"/>
            <a:r>
              <a:rPr lang="fr-FR" sz="2400" dirty="0">
                <a:latin typeface="Calibri" panose="020F0502020204030204" pitchFamily="34" charset="0"/>
              </a:rPr>
              <a:t>Pendant mes voyages, j’aime </a:t>
            </a: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</a:rPr>
              <a:t>faire de nouvelles rencontres </a:t>
            </a:r>
            <a:r>
              <a:rPr lang="fr-FR" sz="2400" dirty="0">
                <a:latin typeface="Calibri" panose="020F0502020204030204" pitchFamily="34" charset="0"/>
              </a:rPr>
              <a:t>et parler avec les habitants.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FCEBD6-5097-741F-137B-5C2D19CE5649}"/>
              </a:ext>
            </a:extLst>
          </p:cNvPr>
          <p:cNvSpPr txBox="1"/>
          <p:nvPr/>
        </p:nvSpPr>
        <p:spPr>
          <a:xfrm>
            <a:off x="6411687" y="3067538"/>
            <a:ext cx="372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/>
              <a:t>Faire de nouvelles rencontres</a:t>
            </a:r>
          </a:p>
        </p:txBody>
      </p:sp>
      <p:pic>
        <p:nvPicPr>
          <p:cNvPr id="9" name="Image 8" descr="Une image contenant habits, Visage humain, personne, plein air&#10;&#10;Le contenu généré par l’IA peut être incorrect.">
            <a:extLst>
              <a:ext uri="{FF2B5EF4-FFF2-40B4-BE49-F238E27FC236}">
                <a16:creationId xmlns:a16="http://schemas.microsoft.com/office/drawing/2014/main" id="{5C3CF4CA-C31E-FC55-A0F5-65AD4D283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7" y="1665514"/>
            <a:ext cx="5192486" cy="346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776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3D895BC-CB9D-00B3-197B-20E3B1C239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96148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exploiter les expressions étudiées pour répondre à cet exercice.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2DF1B3DF-415D-2969-7CDA-EE49DBA09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196223"/>
            <a:ext cx="8958943" cy="502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6C2109-6376-CBCB-6809-8B8CE8E26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allons exploité les expressions étudiées pour compléter les phrases.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7B0B2-AF03-96C7-604E-3810ADC3786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Demander aux élèves de recopier les réponses dans le livret.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D09B3BAE-E4D7-1516-4381-9A945BEE420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F349845-D9CA-6D87-BB3A-C05F70027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196223"/>
            <a:ext cx="8958943" cy="502114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E43A414-0319-C795-AB11-0A6B194E4571}"/>
              </a:ext>
            </a:extLst>
          </p:cNvPr>
          <p:cNvSpPr txBox="1"/>
          <p:nvPr/>
        </p:nvSpPr>
        <p:spPr>
          <a:xfrm>
            <a:off x="3610429" y="3429000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admirer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4253672-C0F6-0078-DBB2-38CDA6DA020C}"/>
              </a:ext>
            </a:extLst>
          </p:cNvPr>
          <p:cNvSpPr txBox="1"/>
          <p:nvPr/>
        </p:nvSpPr>
        <p:spPr>
          <a:xfrm>
            <a:off x="6164437" y="4159808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partis à l’aventure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0C93D1-E037-7A04-81EB-A2B165934839}"/>
              </a:ext>
            </a:extLst>
          </p:cNvPr>
          <p:cNvSpPr txBox="1"/>
          <p:nvPr/>
        </p:nvSpPr>
        <p:spPr>
          <a:xfrm>
            <a:off x="5957610" y="5335989"/>
            <a:ext cx="24275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</a:rPr>
              <a:t>séjourné</a:t>
            </a:r>
          </a:p>
        </p:txBody>
      </p:sp>
    </p:spTree>
    <p:extLst>
      <p:ext uri="{BB962C8B-B14F-4D97-AF65-F5344CB8AC3E}">
        <p14:creationId xmlns:p14="http://schemas.microsoft.com/office/powerpoint/2010/main" val="15726101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9F946B-2761-85EB-66C6-4B4797B5FD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1371636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5B9EB2-C4FC-9FA7-4AA7-0384B80D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vous allez associez ces images aux phrases correspondantes. Travaillez en binôme.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C47EAA0A-05B5-3D7A-4D1E-DA747BA9EF96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Choisir 1 binôme pour présenter le travail devant la classe. Demander de justifier les réponses.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E9301B0-952F-70C8-58AA-37D185EFBD05}"/>
              </a:ext>
            </a:extLst>
          </p:cNvPr>
          <p:cNvSpPr txBox="1"/>
          <p:nvPr/>
        </p:nvSpPr>
        <p:spPr>
          <a:xfrm>
            <a:off x="2962479" y="3307283"/>
            <a:ext cx="2143392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Ils se promenaient dans la médina quand ils ont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découvert par hasard </a:t>
            </a:r>
            <a:r>
              <a:rPr lang="fr-FR" dirty="0">
                <a:latin typeface="Calibri" panose="020F0502020204030204"/>
              </a:rPr>
              <a:t>une jolie boutique artisanale.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FFBEA5-EB61-2011-6D4B-E767F060ECFB}"/>
              </a:ext>
            </a:extLst>
          </p:cNvPr>
          <p:cNvSpPr txBox="1"/>
          <p:nvPr/>
        </p:nvSpPr>
        <p:spPr>
          <a:xfrm>
            <a:off x="7398531" y="3321332"/>
            <a:ext cx="2023586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Pendant notre voyage à </a:t>
            </a:r>
            <a:r>
              <a:rPr lang="fr-FR" dirty="0" err="1"/>
              <a:t>Merzouga</a:t>
            </a:r>
            <a:r>
              <a:rPr lang="fr-FR" dirty="0"/>
              <a:t> , nous avons </a:t>
            </a:r>
            <a:r>
              <a:rPr lang="fr-FR" b="1" dirty="0">
                <a:solidFill>
                  <a:srgbClr val="00B0F0"/>
                </a:solidFill>
              </a:rPr>
              <a:t>séjourné sous une tente </a:t>
            </a:r>
            <a:r>
              <a:rPr lang="fr-FR" dirty="0"/>
              <a:t>pour découvrir le mode de vie local.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9B9B95-DE8D-BCD0-3D37-52EEC23E3F6A}"/>
              </a:ext>
            </a:extLst>
          </p:cNvPr>
          <p:cNvSpPr txBox="1"/>
          <p:nvPr/>
        </p:nvSpPr>
        <p:spPr>
          <a:xfrm>
            <a:off x="9599967" y="3321332"/>
            <a:ext cx="1959607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Chaque été, 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part à l’aventure </a:t>
            </a:r>
            <a:r>
              <a:rPr lang="fr-FR" dirty="0">
                <a:latin typeface="Calibri" panose="020F0502020204030204"/>
              </a:rPr>
              <a:t>pour découvrir de nouveaux paysages et de nouvelles cultures.</a:t>
            </a:r>
          </a:p>
          <a:p>
            <a:pPr algn="ctr"/>
            <a:endParaRPr lang="fr-FR" dirty="0">
              <a:latin typeface="Calibri" panose="020F050202020403020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8AC266B-952F-AA56-011B-87F6B5DFC9A3}"/>
              </a:ext>
            </a:extLst>
          </p:cNvPr>
          <p:cNvSpPr txBox="1"/>
          <p:nvPr/>
        </p:nvSpPr>
        <p:spPr>
          <a:xfrm>
            <a:off x="5266048" y="3307282"/>
            <a:ext cx="1998247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 jeune touriste aime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admirer le coucher du soleil </a:t>
            </a:r>
            <a:r>
              <a:rPr lang="fr-FR" dirty="0">
                <a:latin typeface="Calibri" panose="020F0502020204030204"/>
              </a:rPr>
              <a:t>en plein désert, car les couleurs sont magnifiques.</a:t>
            </a:r>
          </a:p>
          <a:p>
            <a:pPr algn="ctr"/>
            <a:endParaRPr lang="fr-FR" dirty="0">
              <a:latin typeface="Calibri" panose="020F050202020403020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D3C1CA-C103-DD01-6130-7AFFCF8C68D8}"/>
              </a:ext>
            </a:extLst>
          </p:cNvPr>
          <p:cNvSpPr txBox="1"/>
          <p:nvPr/>
        </p:nvSpPr>
        <p:spPr>
          <a:xfrm>
            <a:off x="4034175" y="53825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2BD2643-3494-343F-7556-01A90E776BBD}"/>
              </a:ext>
            </a:extLst>
          </p:cNvPr>
          <p:cNvSpPr txBox="1"/>
          <p:nvPr/>
        </p:nvSpPr>
        <p:spPr>
          <a:xfrm>
            <a:off x="8351878" y="537919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AC95352-C694-8F67-DB63-5698F33A8520}"/>
              </a:ext>
            </a:extLst>
          </p:cNvPr>
          <p:cNvSpPr txBox="1"/>
          <p:nvPr/>
        </p:nvSpPr>
        <p:spPr>
          <a:xfrm>
            <a:off x="10431977" y="539242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5CA56F1-FE47-A15C-D6F1-8AD39827316D}"/>
              </a:ext>
            </a:extLst>
          </p:cNvPr>
          <p:cNvSpPr txBox="1"/>
          <p:nvPr/>
        </p:nvSpPr>
        <p:spPr>
          <a:xfrm>
            <a:off x="6266923" y="539242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FA62EE5-328C-4F69-87F2-6FBDDD6F29D0}"/>
              </a:ext>
            </a:extLst>
          </p:cNvPr>
          <p:cNvSpPr txBox="1"/>
          <p:nvPr/>
        </p:nvSpPr>
        <p:spPr>
          <a:xfrm>
            <a:off x="833703" y="3307283"/>
            <a:ext cx="2056229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Elle voyage souvent seule pour </a:t>
            </a:r>
            <a:r>
              <a:rPr lang="fr-FR" b="1" dirty="0">
                <a:solidFill>
                  <a:srgbClr val="00B0F0"/>
                </a:solidFill>
              </a:rPr>
              <a:t>faire de nouvelles rencontres </a:t>
            </a:r>
            <a:r>
              <a:rPr lang="fr-FR" dirty="0"/>
              <a:t>et échanger avec des personnes différentes.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4F2EB02-5730-BBA0-3127-C9CBB698EAB3}"/>
              </a:ext>
            </a:extLst>
          </p:cNvPr>
          <p:cNvSpPr txBox="1"/>
          <p:nvPr/>
        </p:nvSpPr>
        <p:spPr>
          <a:xfrm>
            <a:off x="1880194" y="53825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10F0632-FCF4-3413-F5EE-AB8DB0087634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5D3180E-8905-E96A-ABB6-09E421E93044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F196900-23D2-85F4-F87B-85BEB643AEF4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88794F7-B24A-6C51-2316-3266067CA96D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A2E5B09-DFA5-F3F7-6740-EE9B7E3189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graphicFrame>
        <p:nvGraphicFramePr>
          <p:cNvPr id="37" name="Tableau 36">
            <a:extLst>
              <a:ext uri="{FF2B5EF4-FFF2-40B4-BE49-F238E27FC236}">
                <a16:creationId xmlns:a16="http://schemas.microsoft.com/office/drawing/2014/main" id="{0CADAD0F-6711-6452-76FE-39FE1604CD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370261"/>
              </p:ext>
            </p:extLst>
          </p:nvPr>
        </p:nvGraphicFramePr>
        <p:xfrm>
          <a:off x="3217171" y="597359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…..</a:t>
                      </a:r>
                      <a:endParaRPr lang="fr-FR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pic>
        <p:nvPicPr>
          <p:cNvPr id="19" name="Image 18" descr="Une image contenant ciel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D85F46D7-A6DF-0077-F5E0-D3D8C0F1E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478" y="1135210"/>
            <a:ext cx="2127471" cy="1578504"/>
          </a:xfrm>
          <a:prstGeom prst="rect">
            <a:avLst/>
          </a:prstGeom>
        </p:spPr>
      </p:pic>
      <p:pic>
        <p:nvPicPr>
          <p:cNvPr id="38" name="Image 37" descr="Une image contenant habits, Visage humain, Dessin animé, peinture&#10;&#10;Le contenu généré par l’IA peut être incorrect.">
            <a:extLst>
              <a:ext uri="{FF2B5EF4-FFF2-40B4-BE49-F238E27FC236}">
                <a16:creationId xmlns:a16="http://schemas.microsoft.com/office/drawing/2014/main" id="{20389BB7-2D87-EE4C-3521-C5E70A21B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24" y="1129367"/>
            <a:ext cx="2193297" cy="1584346"/>
          </a:xfrm>
          <a:prstGeom prst="rect">
            <a:avLst/>
          </a:prstGeom>
        </p:spPr>
      </p:pic>
      <p:pic>
        <p:nvPicPr>
          <p:cNvPr id="40" name="Image 39" descr="Une image contenant habits, dessin humoristique, temple, art&#10;&#10;Le contenu généré par l’IA peut être incorrect.">
            <a:extLst>
              <a:ext uri="{FF2B5EF4-FFF2-40B4-BE49-F238E27FC236}">
                <a16:creationId xmlns:a16="http://schemas.microsoft.com/office/drawing/2014/main" id="{AAB50F07-AFBE-4B77-F205-0A14FF4104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967" y="1139844"/>
            <a:ext cx="1959607" cy="1573869"/>
          </a:xfrm>
          <a:prstGeom prst="rect">
            <a:avLst/>
          </a:prstGeom>
        </p:spPr>
      </p:pic>
      <p:pic>
        <p:nvPicPr>
          <p:cNvPr id="42" name="Image 41" descr="Une image contenant chameau d’Arabie, Camélidé, plein air, Relief éolien&#10;&#10;Le contenu généré par l’IA peut être incorrect.">
            <a:extLst>
              <a:ext uri="{FF2B5EF4-FFF2-40B4-BE49-F238E27FC236}">
                <a16:creationId xmlns:a16="http://schemas.microsoft.com/office/drawing/2014/main" id="{559D6A47-A719-0437-45FF-B807EEAF41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46" y="1139844"/>
            <a:ext cx="2034495" cy="1546498"/>
          </a:xfrm>
          <a:prstGeom prst="rect">
            <a:avLst/>
          </a:prstGeom>
        </p:spPr>
      </p:pic>
      <p:pic>
        <p:nvPicPr>
          <p:cNvPr id="44" name="Image 43" descr="Une image contenant désert, ciel, Relief éolien, plein air&#10;&#10;Le contenu généré par l’IA peut être incorrect.">
            <a:extLst>
              <a:ext uri="{FF2B5EF4-FFF2-40B4-BE49-F238E27FC236}">
                <a16:creationId xmlns:a16="http://schemas.microsoft.com/office/drawing/2014/main" id="{26553358-B008-847C-1ACA-D549EF4EC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3" y="1139844"/>
            <a:ext cx="2026949" cy="154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71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3BC09-EE6F-793F-788D-37C3AAA2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12942-F518-F8AB-D501-38F738400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04" y="318293"/>
            <a:ext cx="10372033" cy="267549"/>
          </a:xfrm>
        </p:spPr>
        <p:txBody>
          <a:bodyPr/>
          <a:lstStyle/>
          <a:p>
            <a:r>
              <a:rPr lang="fr-MA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Voilà. Nous avons associé correctement les images aux phrases correspondantes.</a:t>
            </a:r>
            <a:endParaRPr lang="fr-FR" sz="1800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8DF399B-9A3D-F351-74BF-718DB1E3BD12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3704" y="636642"/>
            <a:ext cx="10372459" cy="2993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Mettre l’accent sur les expressions et le vocabulaire étudié.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0E4DBD9F-6490-42CA-45EA-C35620974469}"/>
              </a:ext>
            </a:extLst>
          </p:cNvPr>
          <p:cNvSpPr txBox="1"/>
          <p:nvPr/>
        </p:nvSpPr>
        <p:spPr>
          <a:xfrm>
            <a:off x="4034175" y="53825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B</a:t>
            </a:r>
            <a:endParaRPr lang="fr-FR" sz="1200" b="1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5E0FFFAE-9510-8FBE-F207-D1999874AB4F}"/>
              </a:ext>
            </a:extLst>
          </p:cNvPr>
          <p:cNvSpPr txBox="1"/>
          <p:nvPr/>
        </p:nvSpPr>
        <p:spPr>
          <a:xfrm>
            <a:off x="8351878" y="537919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D</a:t>
            </a:r>
            <a:endParaRPr lang="fr-FR" sz="12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DD0D5D5-B16B-859D-A356-DC8F13DBE92A}"/>
              </a:ext>
            </a:extLst>
          </p:cNvPr>
          <p:cNvSpPr txBox="1"/>
          <p:nvPr/>
        </p:nvSpPr>
        <p:spPr>
          <a:xfrm>
            <a:off x="10431977" y="539242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E</a:t>
            </a:r>
            <a:endParaRPr lang="fr-FR" sz="1200" b="1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06FB84-32FE-0D02-F303-03B519095C58}"/>
              </a:ext>
            </a:extLst>
          </p:cNvPr>
          <p:cNvSpPr txBox="1"/>
          <p:nvPr/>
        </p:nvSpPr>
        <p:spPr>
          <a:xfrm>
            <a:off x="6266923" y="5392425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C</a:t>
            </a:r>
            <a:endParaRPr lang="fr-FR" sz="1200" b="1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DAEC340-8FE3-FFAE-590F-328B7CF2B172}"/>
              </a:ext>
            </a:extLst>
          </p:cNvPr>
          <p:cNvSpPr txBox="1"/>
          <p:nvPr/>
        </p:nvSpPr>
        <p:spPr>
          <a:xfrm>
            <a:off x="1880194" y="538251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A</a:t>
            </a:r>
            <a:endParaRPr lang="fr-FR" sz="1200" b="1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6C60CE65-0619-F0B3-BD63-8D1C4A778221}"/>
              </a:ext>
            </a:extLst>
          </p:cNvPr>
          <p:cNvSpPr txBox="1"/>
          <p:nvPr/>
        </p:nvSpPr>
        <p:spPr>
          <a:xfrm>
            <a:off x="10438065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5</a:t>
            </a:r>
            <a:endParaRPr lang="fr-FR" sz="1200" b="1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3D0310B-C46A-0917-E0CB-2520D6677523}"/>
              </a:ext>
            </a:extLst>
          </p:cNvPr>
          <p:cNvSpPr txBox="1"/>
          <p:nvPr/>
        </p:nvSpPr>
        <p:spPr>
          <a:xfrm>
            <a:off x="8416627" y="2919148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4</a:t>
            </a:r>
            <a:endParaRPr lang="fr-FR" sz="12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03BFD56-F700-232C-098F-84B5168CC5C0}"/>
              </a:ext>
            </a:extLst>
          </p:cNvPr>
          <p:cNvSpPr txBox="1"/>
          <p:nvPr/>
        </p:nvSpPr>
        <p:spPr>
          <a:xfrm>
            <a:off x="6266923" y="2919147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3</a:t>
            </a:r>
            <a:endParaRPr lang="fr-FR" sz="1200" b="1" dirty="0"/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FA53DEC5-3B44-1D3B-7B7B-FD6430D2EAA4}"/>
              </a:ext>
            </a:extLst>
          </p:cNvPr>
          <p:cNvSpPr txBox="1"/>
          <p:nvPr/>
        </p:nvSpPr>
        <p:spPr>
          <a:xfrm>
            <a:off x="1922087" y="2885199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1</a:t>
            </a:r>
            <a:endParaRPr lang="fr-FR" sz="12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C56A335C-8809-A7EE-33ED-3D8304C9488B}"/>
              </a:ext>
            </a:extLst>
          </p:cNvPr>
          <p:cNvSpPr txBox="1"/>
          <p:nvPr/>
        </p:nvSpPr>
        <p:spPr>
          <a:xfrm>
            <a:off x="4009073" y="2882534"/>
            <a:ext cx="295586" cy="276999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r>
              <a:rPr lang="fr-MA" sz="1200" b="1" dirty="0">
                <a:latin typeface="Calibri" panose="020F0502020204030204"/>
              </a:rPr>
              <a:t>2</a:t>
            </a:r>
            <a:endParaRPr lang="fr-FR" sz="1200" b="1" dirty="0"/>
          </a:p>
        </p:txBody>
      </p:sp>
      <p:pic>
        <p:nvPicPr>
          <p:cNvPr id="40" name="Image 39" descr="Une image contenant ciel, habits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7D7DCFC-E025-83FF-2C46-C5BFC5D9C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478" y="1135210"/>
            <a:ext cx="2127471" cy="1578504"/>
          </a:xfrm>
          <a:prstGeom prst="rect">
            <a:avLst/>
          </a:prstGeom>
        </p:spPr>
      </p:pic>
      <p:pic>
        <p:nvPicPr>
          <p:cNvPr id="41" name="Image 40" descr="Une image contenant habits, Visage humain, Dessin animé, peinture&#10;&#10;Le contenu généré par l’IA peut être incorrect.">
            <a:extLst>
              <a:ext uri="{FF2B5EF4-FFF2-40B4-BE49-F238E27FC236}">
                <a16:creationId xmlns:a16="http://schemas.microsoft.com/office/drawing/2014/main" id="{F3F1D66C-44E5-5AA5-3087-74F867610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524" y="1129367"/>
            <a:ext cx="2193297" cy="1584346"/>
          </a:xfrm>
          <a:prstGeom prst="rect">
            <a:avLst/>
          </a:prstGeom>
        </p:spPr>
      </p:pic>
      <p:pic>
        <p:nvPicPr>
          <p:cNvPr id="42" name="Image 41" descr="Une image contenant habits, dessin humoristique, temple, art&#10;&#10;Le contenu généré par l’IA peut être incorrect.">
            <a:extLst>
              <a:ext uri="{FF2B5EF4-FFF2-40B4-BE49-F238E27FC236}">
                <a16:creationId xmlns:a16="http://schemas.microsoft.com/office/drawing/2014/main" id="{1895A185-7C6C-861D-D5A5-22D47CD779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967" y="1139844"/>
            <a:ext cx="1959607" cy="1573869"/>
          </a:xfrm>
          <a:prstGeom prst="rect">
            <a:avLst/>
          </a:prstGeom>
        </p:spPr>
      </p:pic>
      <p:pic>
        <p:nvPicPr>
          <p:cNvPr id="43" name="Image 42" descr="Une image contenant chameau d’Arabie, Camélidé, plein air, Relief éolien&#10;&#10;Le contenu généré par l’IA peut être incorrect.">
            <a:extLst>
              <a:ext uri="{FF2B5EF4-FFF2-40B4-BE49-F238E27FC236}">
                <a16:creationId xmlns:a16="http://schemas.microsoft.com/office/drawing/2014/main" id="{A656B0F4-54ED-67C6-E612-AD49369E0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46" y="1139844"/>
            <a:ext cx="2034495" cy="1546498"/>
          </a:xfrm>
          <a:prstGeom prst="rect">
            <a:avLst/>
          </a:prstGeom>
        </p:spPr>
      </p:pic>
      <p:pic>
        <p:nvPicPr>
          <p:cNvPr id="44" name="Image 43" descr="Une image contenant désert, ciel, Relief éolien, plein air&#10;&#10;Le contenu généré par l’IA peut être incorrect.">
            <a:extLst>
              <a:ext uri="{FF2B5EF4-FFF2-40B4-BE49-F238E27FC236}">
                <a16:creationId xmlns:a16="http://schemas.microsoft.com/office/drawing/2014/main" id="{B139BBF4-0058-85D2-DCC0-F17F9E098D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3" y="1139844"/>
            <a:ext cx="2026949" cy="1546498"/>
          </a:xfrm>
          <a:prstGeom prst="rect">
            <a:avLst/>
          </a:prstGeom>
        </p:spPr>
      </p:pic>
      <p:graphicFrame>
        <p:nvGraphicFramePr>
          <p:cNvPr id="45" name="Tableau 44">
            <a:extLst>
              <a:ext uri="{FF2B5EF4-FFF2-40B4-BE49-F238E27FC236}">
                <a16:creationId xmlns:a16="http://schemas.microsoft.com/office/drawing/2014/main" id="{47B73CCC-DFB1-AEE9-4E54-7439AD76D8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024244"/>
              </p:ext>
            </p:extLst>
          </p:nvPr>
        </p:nvGraphicFramePr>
        <p:xfrm>
          <a:off x="3217171" y="597359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9038769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5234537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3845435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85898043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16432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1 - C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2 - </a:t>
                      </a:r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3 - </a:t>
                      </a:r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4 - </a:t>
                      </a:r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MA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5 - </a:t>
                      </a:r>
                      <a:r>
                        <a:rPr lang="fr-MA" sz="16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fr-FR" sz="16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454195"/>
                  </a:ext>
                </a:extLst>
              </a:tr>
            </a:tbl>
          </a:graphicData>
        </a:graphic>
      </p:graphicFrame>
      <p:sp>
        <p:nvSpPr>
          <p:cNvPr id="46" name="ZoneTexte 45">
            <a:extLst>
              <a:ext uri="{FF2B5EF4-FFF2-40B4-BE49-F238E27FC236}">
                <a16:creationId xmlns:a16="http://schemas.microsoft.com/office/drawing/2014/main" id="{AA0D557E-5213-B6A8-5286-508A55F5E03F}"/>
              </a:ext>
            </a:extLst>
          </p:cNvPr>
          <p:cNvSpPr txBox="1"/>
          <p:nvPr/>
        </p:nvSpPr>
        <p:spPr>
          <a:xfrm>
            <a:off x="2962479" y="3307283"/>
            <a:ext cx="2143392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Ils se promenaient dans la médina quand ils ont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découvert par hasard </a:t>
            </a:r>
            <a:r>
              <a:rPr lang="fr-FR" dirty="0">
                <a:latin typeface="Calibri" panose="020F0502020204030204"/>
              </a:rPr>
              <a:t>une jolie boutique artisanale.</a:t>
            </a:r>
          </a:p>
          <a:p>
            <a:pPr algn="ctr"/>
            <a:endParaRPr lang="fr-FR" sz="1800" dirty="0">
              <a:latin typeface="Calibri" panose="020F0502020204030204"/>
            </a:endParaRP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FB30BB52-1EC9-754E-9A7C-3668F15097DB}"/>
              </a:ext>
            </a:extLst>
          </p:cNvPr>
          <p:cNvSpPr txBox="1"/>
          <p:nvPr/>
        </p:nvSpPr>
        <p:spPr>
          <a:xfrm>
            <a:off x="7398531" y="3321332"/>
            <a:ext cx="2023586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Pendant notre voyage à </a:t>
            </a:r>
            <a:r>
              <a:rPr lang="fr-FR" dirty="0" err="1"/>
              <a:t>Merzouga</a:t>
            </a:r>
            <a:r>
              <a:rPr lang="fr-FR" dirty="0"/>
              <a:t> , nous avons </a:t>
            </a:r>
            <a:r>
              <a:rPr lang="fr-FR" b="1" dirty="0">
                <a:solidFill>
                  <a:srgbClr val="00B0F0"/>
                </a:solidFill>
              </a:rPr>
              <a:t>séjourné sous une tente </a:t>
            </a:r>
            <a:r>
              <a:rPr lang="fr-FR" dirty="0"/>
              <a:t>pour découvrir le mode de vie local.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0E66547C-025D-787F-5EBE-200B64897C2B}"/>
              </a:ext>
            </a:extLst>
          </p:cNvPr>
          <p:cNvSpPr txBox="1"/>
          <p:nvPr/>
        </p:nvSpPr>
        <p:spPr>
          <a:xfrm>
            <a:off x="9599967" y="3321332"/>
            <a:ext cx="1959607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Chaque été, elle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part à l’aventure </a:t>
            </a:r>
            <a:r>
              <a:rPr lang="fr-FR" dirty="0">
                <a:latin typeface="Calibri" panose="020F0502020204030204"/>
              </a:rPr>
              <a:t>pour découvrir de nouveaux paysages et de nouvelles cultures.</a:t>
            </a:r>
          </a:p>
          <a:p>
            <a:pPr algn="ctr"/>
            <a:endParaRPr lang="fr-FR" dirty="0">
              <a:latin typeface="Calibri" panose="020F0502020204030204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1D116B1-6EF1-610B-D5DF-6D8D3C284460}"/>
              </a:ext>
            </a:extLst>
          </p:cNvPr>
          <p:cNvSpPr txBox="1"/>
          <p:nvPr/>
        </p:nvSpPr>
        <p:spPr>
          <a:xfrm>
            <a:off x="5266048" y="3307282"/>
            <a:ext cx="1998247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>
                <a:latin typeface="Calibri" panose="020F0502020204030204"/>
              </a:rPr>
              <a:t>Le jeune touriste aime </a:t>
            </a:r>
            <a:r>
              <a:rPr lang="fr-FR" b="1" dirty="0">
                <a:solidFill>
                  <a:srgbClr val="00B0F0"/>
                </a:solidFill>
                <a:latin typeface="Calibri" panose="020F0502020204030204"/>
              </a:rPr>
              <a:t>admirer le coucher du soleil </a:t>
            </a:r>
            <a:r>
              <a:rPr lang="fr-FR" dirty="0">
                <a:latin typeface="Calibri" panose="020F0502020204030204"/>
              </a:rPr>
              <a:t>en plein désert, car les couleurs sont magnifiques.</a:t>
            </a:r>
          </a:p>
          <a:p>
            <a:pPr algn="ctr"/>
            <a:endParaRPr lang="fr-FR" dirty="0">
              <a:latin typeface="Calibri" panose="020F0502020204030204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E6139814-94BC-B8E6-BF0D-B289B9B41309}"/>
              </a:ext>
            </a:extLst>
          </p:cNvPr>
          <p:cNvSpPr txBox="1"/>
          <p:nvPr/>
        </p:nvSpPr>
        <p:spPr>
          <a:xfrm>
            <a:off x="833703" y="3307283"/>
            <a:ext cx="2056229" cy="2031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dirty="0"/>
              <a:t>Elle voyage souvent seule pour </a:t>
            </a:r>
            <a:r>
              <a:rPr lang="fr-FR" b="1" dirty="0">
                <a:solidFill>
                  <a:srgbClr val="00B0F0"/>
                </a:solidFill>
              </a:rPr>
              <a:t>faire de nouvelles rencontres </a:t>
            </a:r>
            <a:r>
              <a:rPr lang="fr-FR" dirty="0"/>
              <a:t>et échanger avec des personnes différentes.</a:t>
            </a:r>
          </a:p>
        </p:txBody>
      </p:sp>
    </p:spTree>
    <p:extLst>
      <p:ext uri="{BB962C8B-B14F-4D97-AF65-F5344CB8AC3E}">
        <p14:creationId xmlns:p14="http://schemas.microsoft.com/office/powerpoint/2010/main" val="1347270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compréhension globale.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moments forts de mon voyage !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compréhension globale.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d’indices.</a:t>
            </a:r>
            <a:endParaRPr lang="fr-FR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la démarche à suivre pour deviner le sens global d’un texte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1757B5-17A0-83D4-9A6B-BFF7BC155E4D}"/>
              </a:ext>
            </a:extLst>
          </p:cNvPr>
          <p:cNvSpPr txBox="1"/>
          <p:nvPr/>
        </p:nvSpPr>
        <p:spPr>
          <a:xfrm>
            <a:off x="566056" y="1664582"/>
            <a:ext cx="694508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39B1C57D-CAEE-E60A-61C2-A28B005E6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978" y="1396880"/>
            <a:ext cx="3698422" cy="43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48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5ECC-33DF-C306-DBE2-56DA24FF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20CCA-A190-06A3-CA4C-42330A2A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deviner le sens global d’un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164797-3336-28EF-792D-E9CA3CDB891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EF1A7B3-8EDE-1DE0-9D2E-D0A503159E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F2AFB0-4C76-7CE4-3FEB-C2A8395A81F9}"/>
              </a:ext>
            </a:extLst>
          </p:cNvPr>
          <p:cNvSpPr txBox="1"/>
          <p:nvPr/>
        </p:nvSpPr>
        <p:spPr>
          <a:xfrm>
            <a:off x="566056" y="1664582"/>
            <a:ext cx="6945087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FC35E83-6750-BE56-F8F8-D132DD34B979}"/>
              </a:ext>
            </a:extLst>
          </p:cNvPr>
          <p:cNvSpPr txBox="1"/>
          <p:nvPr/>
        </p:nvSpPr>
        <p:spPr>
          <a:xfrm>
            <a:off x="921203" y="2730573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8B871A-E5A4-8F0A-016E-6362F93577C9}"/>
              </a:ext>
            </a:extLst>
          </p:cNvPr>
          <p:cNvSpPr txBox="1"/>
          <p:nvPr/>
        </p:nvSpPr>
        <p:spPr>
          <a:xfrm>
            <a:off x="1415143" y="338216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3A40A7-53B2-2FC5-4224-A0A72F42432B}"/>
              </a:ext>
            </a:extLst>
          </p:cNvPr>
          <p:cNvSpPr txBox="1"/>
          <p:nvPr/>
        </p:nvSpPr>
        <p:spPr>
          <a:xfrm>
            <a:off x="921203" y="3782270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  <p:pic>
        <p:nvPicPr>
          <p:cNvPr id="4" name="Image 3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31EA4CD0-34A3-2B2E-9B1A-3B70E6F31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2978" y="1396880"/>
            <a:ext cx="3698422" cy="43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4106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 sens global à partir de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D162E77-B776-19BF-8564-5D82EA6C45DE}"/>
              </a:ext>
            </a:extLst>
          </p:cNvPr>
          <p:cNvSpPr txBox="1"/>
          <p:nvPr/>
        </p:nvSpPr>
        <p:spPr>
          <a:xfrm>
            <a:off x="1121229" y="1324189"/>
            <a:ext cx="587828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les ruelles de Fès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l’emplacement de ce lieu : ville moderne ou ancienne médina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la forme générale du document et devinez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3" name="Image 2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D6D9CD60-E1E9-A9DA-2832-A63A0D6A9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920" y="1396880"/>
            <a:ext cx="3959480" cy="46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29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59ACA-54D6-0B93-234C-1FA05955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805055-0124-6FDD-A64D-DD7B76A9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A913B-5F1C-3BAD-9A5C-9C1E18968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FC847D4-2DC0-BF3B-4485-14F2D838E6F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1B918BE-C2D2-3085-94FF-98BE7483498F}"/>
              </a:ext>
            </a:extLst>
          </p:cNvPr>
          <p:cNvSpPr txBox="1"/>
          <p:nvPr/>
        </p:nvSpPr>
        <p:spPr>
          <a:xfrm>
            <a:off x="1121229" y="1324189"/>
            <a:ext cx="587828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Dans les ruelles de Fès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l’emplacement de ce lieu : ville moderne ou ancienne médina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la forme générale du document et devinez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4" name="Image 3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400974BA-8B30-8E14-5356-95DB0C05A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920" y="1396880"/>
            <a:ext cx="3959480" cy="462292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284E081-08D4-6F4B-13D2-72F85637D62F}"/>
              </a:ext>
            </a:extLst>
          </p:cNvPr>
          <p:cNvSpPr txBox="1"/>
          <p:nvPr/>
        </p:nvSpPr>
        <p:spPr>
          <a:xfrm>
            <a:off x="1581174" y="2034073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titre  me fait penser que le texte parle d’un voyage à Fès.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F4222E-464B-01D8-0FF9-12E9D1981F92}"/>
              </a:ext>
            </a:extLst>
          </p:cNvPr>
          <p:cNvSpPr txBox="1"/>
          <p:nvPr/>
        </p:nvSpPr>
        <p:spPr>
          <a:xfrm>
            <a:off x="1581174" y="3854615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Ce lieu se trouve dans l’ancienne médina. Ce sont </a:t>
            </a:r>
            <a:endParaRPr lang="fr-FR" dirty="0"/>
          </a:p>
          <a:p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les tanneries </a:t>
            </a:r>
            <a:r>
              <a:rPr lang="fr-FR" sz="2000" b="1" dirty="0" err="1">
                <a:solidFill>
                  <a:srgbClr val="00B0F0"/>
                </a:solidFill>
                <a:latin typeface="Calibri" panose="020F0502020204030204"/>
              </a:rPr>
              <a:t>Chouara</a:t>
            </a:r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CA53845-1CE1-0809-7BD1-CEB81B42208F}"/>
              </a:ext>
            </a:extLst>
          </p:cNvPr>
          <p:cNvSpPr txBox="1"/>
          <p:nvPr/>
        </p:nvSpPr>
        <p:spPr>
          <a:xfrm>
            <a:off x="1581174" y="5321214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La forme générale du document montre que c’est une lettre personnelle.</a:t>
            </a:r>
          </a:p>
        </p:txBody>
      </p:sp>
    </p:spTree>
    <p:extLst>
      <p:ext uri="{BB962C8B-B14F-4D97-AF65-F5344CB8AC3E}">
        <p14:creationId xmlns:p14="http://schemas.microsoft.com/office/powerpoint/2010/main" val="16160711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4290213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6" name="Image 5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CBC02B4F-E258-FC56-5E7D-52F49F5CC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242" y="1396880"/>
            <a:ext cx="3633158" cy="4241920"/>
          </a:xfrm>
          <a:prstGeom prst="rect">
            <a:avLst/>
          </a:prstGeom>
        </p:spPr>
      </p:pic>
      <p:pic>
        <p:nvPicPr>
          <p:cNvPr id="8" name="Image 7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A028B67C-718B-5B37-7F63-E6623DE21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71" y="2043276"/>
            <a:ext cx="6760029" cy="27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73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pic>
        <p:nvPicPr>
          <p:cNvPr id="7" name="Image 6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5E8501E5-8C44-D09A-84DE-8B61F488D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242" y="1396880"/>
            <a:ext cx="3633158" cy="4241920"/>
          </a:xfrm>
          <a:prstGeom prst="rect">
            <a:avLst/>
          </a:prstGeom>
        </p:spPr>
      </p:pic>
      <p:pic>
        <p:nvPicPr>
          <p:cNvPr id="10" name="Image 9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E4FDCAD-3D6C-D8FA-C487-D8AC9058A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71" y="2043276"/>
            <a:ext cx="6760029" cy="277144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5050810-8728-7376-0014-875658595942}"/>
              </a:ext>
            </a:extLst>
          </p:cNvPr>
          <p:cNvSpPr txBox="1"/>
          <p:nvPr/>
        </p:nvSpPr>
        <p:spPr>
          <a:xfrm>
            <a:off x="990600" y="276518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C’est une lettre : chers parents, Mehdi (signature), à bientôt, je vous embrasse, …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64DE682-41BD-29FD-FD26-B472EF95E602}"/>
              </a:ext>
            </a:extLst>
          </p:cNvPr>
          <p:cNvSpPr txBox="1"/>
          <p:nvPr/>
        </p:nvSpPr>
        <p:spPr>
          <a:xfrm>
            <a:off x="990600" y="363794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Le texte parle d’un voyage à Fès, surtout la vieille médina.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0E3BD6F-BC39-753A-21EC-E83C9E8FEB59}"/>
              </a:ext>
            </a:extLst>
          </p:cNvPr>
          <p:cNvSpPr txBox="1"/>
          <p:nvPr/>
        </p:nvSpPr>
        <p:spPr>
          <a:xfrm>
            <a:off x="963385" y="44366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B0F0"/>
                </a:solidFill>
                <a:latin typeface="Calibri" panose="020F0502020204030204"/>
              </a:rPr>
              <a:t>C’est une lettre personnelle : c’est Mehdi qui écrit une lettre à ses parents.</a:t>
            </a:r>
          </a:p>
        </p:txBody>
      </p:sp>
    </p:spTree>
    <p:extLst>
      <p:ext uri="{BB962C8B-B14F-4D97-AF65-F5344CB8AC3E}">
        <p14:creationId xmlns:p14="http://schemas.microsoft.com/office/powerpoint/2010/main" val="3064884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8A79-D3C1-49C1-1739-96621E5D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25BED-211D-947B-29B0-0B236D1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d’identifier la situation d’énonciation du texte en complétant le tableau suivant.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22A2EB-957B-B8F8-6919-BA8C2723BB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5AED6D1-C5CC-CA8F-E9DE-85A26A242F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2D72C4C-7F29-C47D-A2E7-438C201BE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970586"/>
            <a:ext cx="10181267" cy="20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591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51E38-5634-F0D7-18CD-843B29E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FD116-93A3-A439-C8C0-9704F649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7A6CF-5B9D-5BB2-5DF1-B98B915A9D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C6FCAB56-03FA-8A4E-C958-700122910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7CACCC1-19C0-FA11-C582-768D59A95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970586"/>
            <a:ext cx="10181267" cy="2050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374347" y="2996004"/>
            <a:ext cx="1956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Mehdi, un jeune homme en visite à Fès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4694489" y="3005759"/>
            <a:ext cx="19566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À ses parents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7989061" y="3005759"/>
            <a:ext cx="2490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Raconter ses impressions à propos d’un voyage à Fès</a:t>
            </a:r>
          </a:p>
        </p:txBody>
      </p:sp>
    </p:spTree>
    <p:extLst>
      <p:ext uri="{BB962C8B-B14F-4D97-AF65-F5344CB8AC3E}">
        <p14:creationId xmlns:p14="http://schemas.microsoft.com/office/powerpoint/2010/main" val="27356621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Parcourez rapidement le texte, sans entrer dans les détails, et répondez à ces questions.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Accordez aux élèves une seule minute pour parcourir le texte et se faire une idée.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8F1761E-5C3A-D99D-CBC0-43C0F027045E}"/>
              </a:ext>
            </a:extLst>
          </p:cNvPr>
          <p:cNvSpPr txBox="1"/>
          <p:nvPr/>
        </p:nvSpPr>
        <p:spPr>
          <a:xfrm>
            <a:off x="424873" y="1284311"/>
            <a:ext cx="6444012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L’auteur exprime-t-il des émotions positives ou négatives à propos de son voyage ? 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Repère quelques indices qui permettent de le comprendre.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</p:txBody>
      </p:sp>
      <p:pic>
        <p:nvPicPr>
          <p:cNvPr id="4" name="Image 3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3A570A17-9E0F-151C-77F7-B58275AF99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242" y="1396880"/>
            <a:ext cx="3633158" cy="424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76ADB-914C-9B58-967A-EE58C4A2D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6AE986C4-8069-37BF-47F3-EDD29167A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formulées rapidement à partir d’indices, sans lecture approfondie du texte.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5627495B-BE2A-6D0C-DAE3-A6D3FD7AA02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rangs, apporter de l’aide aux élèves en difficulté.</a:t>
            </a:r>
          </a:p>
        </p:txBody>
      </p:sp>
      <p:pic>
        <p:nvPicPr>
          <p:cNvPr id="4" name="Image 3" descr="Une image contenant texte, capture d’écran, lettre, document&#10;&#10;Le contenu généré par l’IA peut être incorrect.">
            <a:extLst>
              <a:ext uri="{FF2B5EF4-FFF2-40B4-BE49-F238E27FC236}">
                <a16:creationId xmlns:a16="http://schemas.microsoft.com/office/drawing/2014/main" id="{EA4EDAC5-1D3A-8A70-94D0-141E38920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8242" y="1396880"/>
            <a:ext cx="3633158" cy="424192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57FA445-BFE2-6AEE-A46D-9DC913719C67}"/>
              </a:ext>
            </a:extLst>
          </p:cNvPr>
          <p:cNvSpPr txBox="1"/>
          <p:nvPr/>
        </p:nvSpPr>
        <p:spPr>
          <a:xfrm>
            <a:off x="424873" y="1284311"/>
            <a:ext cx="6444012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L’auteur exprime-t-il des émotions positives ou négatives à propos de son voyage ? 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Repère quelques indices qui permettent de le comprendre.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  <a:p>
            <a:pPr lvl="2" algn="just">
              <a:lnSpc>
                <a:spcPct val="150000"/>
              </a:lnSpc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28D7AC4-46EF-0178-54C9-3DF6390C0A94}"/>
              </a:ext>
            </a:extLst>
          </p:cNvPr>
          <p:cNvSpPr txBox="1"/>
          <p:nvPr/>
        </p:nvSpPr>
        <p:spPr>
          <a:xfrm>
            <a:off x="1371600" y="247144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Mehdi exprime émotions positives à propose de son voyage à Fès.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8A4318-0996-4A95-18C6-76BE5358992F}"/>
              </a:ext>
            </a:extLst>
          </p:cNvPr>
          <p:cNvSpPr txBox="1"/>
          <p:nvPr/>
        </p:nvSpPr>
        <p:spPr>
          <a:xfrm>
            <a:off x="1371600" y="461593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Je me sens très à l’aise, les gens sont accueillants, c’était impressionnant, ... </a:t>
            </a:r>
          </a:p>
        </p:txBody>
      </p:sp>
    </p:spTree>
    <p:extLst>
      <p:ext uri="{BB962C8B-B14F-4D97-AF65-F5344CB8AC3E}">
        <p14:creationId xmlns:p14="http://schemas.microsoft.com/office/powerpoint/2010/main" val="352635001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AD2AB5-65BF-3F12-336D-23F9162EE8EE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AECE639-D7E2-8ABE-5411-ABB3596BCB9E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F8B1CC9-6056-7333-CB1A-B57095DBF2FB}"/>
              </a:ext>
            </a:extLst>
          </p:cNvPr>
          <p:cNvSpPr/>
          <p:nvPr/>
        </p:nvSpPr>
        <p:spPr>
          <a:xfrm>
            <a:off x="893488" y="4435385"/>
            <a:ext cx="9839161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635E54-E812-CEA5-4B5D-28A9998F119B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réponses attendues.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558800" y="3814243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mis en pratique la stratégie suivante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mis en pratique la stratégie suivante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893489" y="443538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des hypothèses sur le sens global d’un texte à partir d’indices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1A836B-4286-FBB5-2608-4CB5696D555E}"/>
              </a:ext>
            </a:extLst>
          </p:cNvPr>
          <p:cNvSpPr/>
          <p:nvPr/>
        </p:nvSpPr>
        <p:spPr>
          <a:xfrm>
            <a:off x="883270" y="1682945"/>
            <a:ext cx="9839160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Lexique de l’aventure et de la découverte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Mon frère adore </a:t>
            </a:r>
            <a:r>
              <a:rPr lang="fr-FR" sz="2000" b="1" dirty="0"/>
              <a:t>faire de nouvelles rencontres </a:t>
            </a:r>
            <a:r>
              <a:rPr lang="fr-FR" sz="2000" dirty="0"/>
              <a:t>pendant ses voyages.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Les touristes ont </a:t>
            </a:r>
            <a:r>
              <a:rPr lang="fr-FR" sz="2000" b="1" dirty="0"/>
              <a:t>séjourné sous une tente </a:t>
            </a:r>
            <a:r>
              <a:rPr lang="fr-FR" sz="2000" dirty="0"/>
              <a:t>en plein désert.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Elle </a:t>
            </a:r>
            <a:r>
              <a:rPr lang="fr-FR" sz="2000" b="1" dirty="0"/>
              <a:t>part à l’aventure </a:t>
            </a:r>
            <a:r>
              <a:rPr lang="fr-FR" sz="2000" dirty="0"/>
              <a:t>pour découvrir de nouvelles cultures.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Chaque soir, je vais au bord de la mer pour </a:t>
            </a:r>
            <a:r>
              <a:rPr lang="fr-FR" sz="2000" b="1" dirty="0"/>
              <a:t>admirer le coucher du soleil</a:t>
            </a:r>
            <a:r>
              <a:rPr lang="fr-FR" sz="2000" dirty="0"/>
              <a:t>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/>
              <a:t>Ils ont </a:t>
            </a:r>
            <a:r>
              <a:rPr lang="fr-FR" sz="2000" b="1" dirty="0"/>
              <a:t>découvert par hasard </a:t>
            </a:r>
            <a:r>
              <a:rPr lang="fr-FR" sz="2000" dirty="0"/>
              <a:t>une belle auberge dans la vielle médina.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A77412-A4BC-AF6B-B620-1C8318A66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85DA5-FC4B-BC66-F899-56411EBE1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ces activités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687BCAA-7DA8-AF9F-79B5-A514E8058374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5CB2CBAD-B1BC-B477-299D-3A5018A3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062300-4362-31EE-9FE2-6B3E98B8D085}"/>
              </a:ext>
            </a:extLst>
          </p:cNvPr>
          <p:cNvSpPr txBox="1"/>
          <p:nvPr/>
        </p:nvSpPr>
        <p:spPr>
          <a:xfrm>
            <a:off x="2188029" y="3944404"/>
            <a:ext cx="8817427" cy="398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fr-FR" sz="2000" b="1" kern="100" dirty="0">
                <a:latin typeface="Calibri" panose="020F0502020204030204" pitchFamily="34" charset="0"/>
                <a:cs typeface="Calibri" panose="020F0502020204030204" pitchFamily="34" charset="0"/>
              </a:rPr>
              <a:t>Faites l’activité 2, p. 13 du livret. </a:t>
            </a:r>
          </a:p>
        </p:txBody>
      </p:sp>
    </p:spTree>
    <p:extLst>
      <p:ext uri="{BB962C8B-B14F-4D97-AF65-F5344CB8AC3E}">
        <p14:creationId xmlns:p14="http://schemas.microsoft.com/office/powerpoint/2010/main" val="157583981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4585</TotalTime>
  <Words>2874</Words>
  <Application>Microsoft Office PowerPoint</Application>
  <PresentationFormat>Grand écran</PresentationFormat>
  <Paragraphs>326</Paragraphs>
  <Slides>60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60</vt:i4>
      </vt:variant>
    </vt:vector>
  </HeadingPairs>
  <TitlesOfParts>
    <vt:vector size="70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séance? Allons-y!</vt:lpstr>
      <vt:lpstr>Nous allons consacrer la 1ère partie de la séance au vocabulaire.</vt:lpstr>
      <vt:lpstr>Voici l’objectif de la séance du vocabulaire.</vt:lpstr>
      <vt:lpstr>Présentation PowerPoint</vt:lpstr>
      <vt:lpstr>Regardez bien l’image. Qui sont ces deux jeunes filles ? Où se trouvent-elles ?</vt:lpstr>
      <vt:lpstr>Ces deux jeunes européennes sont en vacances au Maroc. Elles vont séjourner dans une auberge.</vt:lpstr>
      <vt:lpstr>Voici une phrase avec « séjourner dans une auberge ». Je vais la lire à haute voix. Ecoutez bien! </vt:lpstr>
      <vt:lpstr>Observez l’image. Que représente-t-elle ? </vt:lpstr>
      <vt:lpstr>Les deux jeunes touristes découvrent par hasard un musée qui propose des objets très anciens. </vt:lpstr>
      <vt:lpstr>Voici une phrase avec l’expression « découvrir par hasard ». Je vais la lire à haute voix. Ecoutez bien!  </vt:lpstr>
      <vt:lpstr>Examinez cette image. Que fait le jeune homme ?</vt:lpstr>
      <vt:lpstr>Le jeune homme fait une randonnée en montagne. Il part à l’aventure seul. </vt:lpstr>
      <vt:lpstr>Voici une phrase avec l’expression « partir à l’aventure ». Je vais la lire à haute voix. Ecoutez bien! </vt:lpstr>
      <vt:lpstr>Observons l’image. Que font ces touristes ?</vt:lpstr>
      <vt:lpstr>Les jeunes touristes explorent les ruelles de la vieille médina.</vt:lpstr>
      <vt:lpstr>Voici une phrase avec « explorer les ruelles de la ville ». Je vais la lire à haute voix. Ecoutez bien! </vt:lpstr>
      <vt:lpstr>Regardez attentivement l’image. Qui sont ces personnes et dans quel endroit se trouvent-elles ?</vt:lpstr>
      <vt:lpstr>Ce sont des touristes. Ils s’arrêtent pour admirer le coucher du soleil.</vt:lpstr>
      <vt:lpstr>Voici une phrase « admirer le coucher du soleil ». Je vais la lire à haute voix. Ecoutez bien! </vt:lpstr>
      <vt:lpstr>Observez cette image. Qui sont ces personnes en présence ? Dans quel endroit se trouvent-elles ?</vt:lpstr>
      <vt:lpstr>La jeune femme parle aux habitants de la région. Elle aime faire de nouvelles rencontres.</vt:lpstr>
      <vt:lpstr>Voici une phrase avec « faire de nouvelles rencontres ». Je vais la lire à haute voix. Ecoutez bien! </vt:lpstr>
      <vt:lpstr>Présentation PowerPoint</vt:lpstr>
      <vt:lpstr>Maintenant, nous allons exploiter les expressions étudiées pour répondre à cet exercice.</vt:lpstr>
      <vt:lpstr>Voilà. Nous allons exploité les expressions étudiées pour compléter les phrases.</vt:lpstr>
      <vt:lpstr>Présentation PowerPoint</vt:lpstr>
      <vt:lpstr>Maintenant, vous allez associez ces images aux phrases correspondantes. Travaillez en binôme.</vt:lpstr>
      <vt:lpstr>Voilà. Nous avons associé correctement les images aux phrases correspondantes.</vt:lpstr>
      <vt:lpstr>Maintenant, on passe à la deuxième partie de la séance consacrée à la compréhension globale.</vt:lpstr>
      <vt:lpstr>Voici l’objectif de la compréhension globale.</vt:lpstr>
      <vt:lpstr>Présentation PowerPoint</vt:lpstr>
      <vt:lpstr>Avant de commencer, qui peut me rappeler la démarche à suivre pour deviner le sens global d’un texte ?</vt:lpstr>
      <vt:lpstr>Voici la démarche à suivre pour deviner le sens global d’un texte.</vt:lpstr>
      <vt:lpstr>Maintenant, observez le texte et devinez le sens global à partir de ces questions.</vt:lpstr>
      <vt:lpstr>Voici les hypothèses que l’on peut deviner sur le sens global du texte.</vt:lpstr>
      <vt:lpstr>Présentation PowerPoint</vt:lpstr>
      <vt:lpstr>Maintenant, travaillez en binômes et formulez des hypothèses à partir de ces questions.</vt:lpstr>
      <vt:lpstr>Voici les hypothèses que l’on peut deviner sur le sens global du texte.</vt:lpstr>
      <vt:lpstr>Maintenant, essayez d’identifier la situation d’énonciation du texte en complétant le tableau suivant.</vt:lpstr>
      <vt:lpstr>Voici la situation d’énonciation du texte.</vt:lpstr>
      <vt:lpstr>Présentation PowerPoint</vt:lpstr>
      <vt:lpstr>Parcourez rapidement le texte, sans entrer dans les détails, et répondez à ces questions. Travaillez seuls.</vt:lpstr>
      <vt:lpstr>Voici les réponses formulées rapidement à partir d’indices, sans lecture approfondie du texte.</vt:lpstr>
      <vt:lpstr>Présentation PowerPoint</vt:lpstr>
      <vt:lpstr>Qui peut me dire ce que nous avons appris aujourd’hui ? </vt:lpstr>
      <vt:lpstr>Voici les réponses attendues.</vt:lpstr>
      <vt:lpstr>N’oubliez pas de faire ces activités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100</cp:revision>
  <dcterms:created xsi:type="dcterms:W3CDTF">2025-11-03T10:55:47Z</dcterms:created>
  <dcterms:modified xsi:type="dcterms:W3CDTF">2026-01-02T16:16:53Z</dcterms:modified>
</cp:coreProperties>
</file>