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58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63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79" r:id="rId10"/>
    <p:sldId id="310" r:id="rId11"/>
    <p:sldId id="273" r:id="rId12"/>
    <p:sldId id="313" r:id="rId13"/>
    <p:sldId id="267" r:id="rId14"/>
    <p:sldId id="2147483645" r:id="rId15"/>
    <p:sldId id="258" r:id="rId16"/>
    <p:sldId id="265" r:id="rId17"/>
    <p:sldId id="269" r:id="rId18"/>
    <p:sldId id="320" r:id="rId19"/>
    <p:sldId id="324" r:id="rId20"/>
    <p:sldId id="325" r:id="rId21"/>
    <p:sldId id="326" r:id="rId22"/>
    <p:sldId id="321" r:id="rId23"/>
    <p:sldId id="322" r:id="rId24"/>
    <p:sldId id="323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37" r:id="rId36"/>
    <p:sldId id="338" r:id="rId37"/>
    <p:sldId id="2147483647" r:id="rId38"/>
    <p:sldId id="339" r:id="rId39"/>
    <p:sldId id="259" r:id="rId40"/>
    <p:sldId id="316" r:id="rId41"/>
    <p:sldId id="289" r:id="rId42"/>
    <p:sldId id="271" r:id="rId43"/>
    <p:sldId id="275" r:id="rId44"/>
    <p:sldId id="260" r:id="rId45"/>
    <p:sldId id="256" r:id="rId46"/>
    <p:sldId id="261" r:id="rId47"/>
    <p:sldId id="278" r:id="rId48"/>
    <p:sldId id="280" r:id="rId49"/>
    <p:sldId id="266" r:id="rId50"/>
    <p:sldId id="268" r:id="rId51"/>
    <p:sldId id="270" r:id="rId52"/>
    <p:sldId id="2147483646" r:id="rId53"/>
    <p:sldId id="272" r:id="rId54"/>
    <p:sldId id="274" r:id="rId55"/>
    <p:sldId id="341" r:id="rId56"/>
    <p:sldId id="342" r:id="rId57"/>
    <p:sldId id="276" r:id="rId58"/>
    <p:sldId id="317" r:id="rId59"/>
    <p:sldId id="262" r:id="rId60"/>
    <p:sldId id="263" r:id="rId61"/>
    <p:sldId id="277" r:id="rId6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79"/>
            <p14:sldId id="310"/>
            <p14:sldId id="273"/>
            <p14:sldId id="313"/>
            <p14:sldId id="267"/>
            <p14:sldId id="2147483645"/>
            <p14:sldId id="258"/>
            <p14:sldId id="265"/>
            <p14:sldId id="269"/>
            <p14:sldId id="320"/>
            <p14:sldId id="324"/>
            <p14:sldId id="325"/>
            <p14:sldId id="326"/>
            <p14:sldId id="321"/>
            <p14:sldId id="322"/>
            <p14:sldId id="323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2147483647"/>
            <p14:sldId id="339"/>
            <p14:sldId id="259"/>
            <p14:sldId id="316"/>
            <p14:sldId id="289"/>
            <p14:sldId id="271"/>
            <p14:sldId id="275"/>
            <p14:sldId id="260"/>
            <p14:sldId id="256"/>
            <p14:sldId id="261"/>
            <p14:sldId id="278"/>
            <p14:sldId id="280"/>
            <p14:sldId id="266"/>
            <p14:sldId id="268"/>
            <p14:sldId id="270"/>
            <p14:sldId id="2147483646"/>
            <p14:sldId id="272"/>
            <p14:sldId id="274"/>
            <p14:sldId id="341"/>
            <p14:sldId id="342"/>
            <p14:sldId id="276"/>
            <p14:sldId id="317"/>
            <p14:sldId id="262"/>
            <p14:sldId id="263"/>
            <p14:sldId id="277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162" autoAdjust="0"/>
    <p:restoredTop sz="94624" autoAdjust="0"/>
  </p:normalViewPr>
  <p:slideViewPr>
    <p:cSldViewPr snapToGrid="0">
      <p:cViewPr varScale="1">
        <p:scale>
          <a:sx n="65" d="100"/>
          <a:sy n="65" d="100"/>
        </p:scale>
        <p:origin x="-930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102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5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.sv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2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.sv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=""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=""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=""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=""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=""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=""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=""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=""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=""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=""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=""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=""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=""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=""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=""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=""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=""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=""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=""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=""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=""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=""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=""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=""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=""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=""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=""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=""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=""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=""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=""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=""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=""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=""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=""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=""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=""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=""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=""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=""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=""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=""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=""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=""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=""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=""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=""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=""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=""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=""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=""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=""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=""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=""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=""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=""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=""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=""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=""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=""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=""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=""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=""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=""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=""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=""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=""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=""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=""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=""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=""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=""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=""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=""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=""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=""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=""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=""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=""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=""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=""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=""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=""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=""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=""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=""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=""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=""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=""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=""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=""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=""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=""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=""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=""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=""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=""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=""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=""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=""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=""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=""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=""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=""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=""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=""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=""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=""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=""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=""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=""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=""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=""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=""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=""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=""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=""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=""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=""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=""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=""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=""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=""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=""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=""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=""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=""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=""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=""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=""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=""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=""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=""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=""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=""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902648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=""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=""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=""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=""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=""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=""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=""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=""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=""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=""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=""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=""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=""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=""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=""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=""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eme diap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5" y="129894"/>
            <a:ext cx="232364" cy="375276"/>
            <a:chOff x="3292012" y="1302714"/>
            <a:chExt cx="867138" cy="473061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5" y="168984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5586667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=""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=""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=""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=""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=""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=""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=""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=""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=""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=""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=""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=""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=""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=""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=""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=""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=""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=""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973515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=""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=""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82648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032940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623688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59685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=""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573043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536781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121063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6389205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=""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=""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=""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=""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=""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=""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=""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=""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=""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=""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=""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=""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=""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01120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=""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=""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=""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=""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=""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=""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=""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=""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=""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=""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=""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=""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=""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=""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=""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=""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=""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=""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=""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=""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=""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=""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=""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=""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=""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50281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=""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=""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=""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=""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=""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=""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=""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=""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=""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=""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=""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=""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=""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=""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993709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=""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=""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=""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=""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=""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=""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=""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=""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=""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=""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=""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=""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=""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=""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=""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=""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=""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>
          <p:sp>
            <p:nvSpPr>
              <p:cNvPr id="38" name="Text Placeholder 3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=""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=""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=""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=""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="" xmlns:p14="http://schemas.microsoft.com/office/powerpoint/2010/main" val="4706609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=""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=""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=""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=""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=""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=""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=""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=""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=""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=""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=""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=""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=""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=""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=""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=""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=""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82374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=""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=""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=""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=""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=""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=""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=""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=""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=""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=""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=""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=""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=""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=""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=""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=""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=""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=""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=""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=""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=""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=""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=""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=""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=""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=""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=""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=""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=""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=""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=""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=""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=""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=""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=""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=""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=""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=""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91477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=""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0260291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=""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=""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=""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719616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=""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277970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=""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931104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346312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=""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=""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=""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="" xmlns:p14="http://schemas.microsoft.com/office/powerpoint/2010/main" val="40654718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=""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=""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=""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3015958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=""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8306521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390743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=""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2206544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=""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449503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2989800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=""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0924356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5803590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3659043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553778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794912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5417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8914138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7060779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8434427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226948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9" Type="http://schemas.openxmlformats.org/officeDocument/2006/relationships/slideLayout" Target="../slideLayouts/slideLayout70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34" Type="http://schemas.openxmlformats.org/officeDocument/2006/relationships/slideLayout" Target="../slideLayouts/slideLayout65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33" Type="http://schemas.openxmlformats.org/officeDocument/2006/relationships/slideLayout" Target="../slideLayouts/slideLayout64.xml"/><Relationship Id="rId38" Type="http://schemas.openxmlformats.org/officeDocument/2006/relationships/slideLayout" Target="../slideLayouts/slideLayout69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slideLayout" Target="../slideLayouts/slideLayout63.xml"/><Relationship Id="rId37" Type="http://schemas.openxmlformats.org/officeDocument/2006/relationships/slideLayout" Target="../slideLayouts/slideLayout68.xml"/><Relationship Id="rId40" Type="http://schemas.openxmlformats.org/officeDocument/2006/relationships/slideLayout" Target="../slideLayouts/slideLayout71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36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6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Relationship Id="rId35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89" r:id="rId14"/>
    <p:sldLayoutId id="2147483655" r:id="rId15"/>
    <p:sldLayoutId id="2147483744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49" r:id="rId23"/>
    <p:sldLayoutId id="2147483737" r:id="rId24"/>
    <p:sldLayoutId id="2147483738" r:id="rId25"/>
    <p:sldLayoutId id="2147483739" r:id="rId26"/>
    <p:sldLayoutId id="2147483742" r:id="rId27"/>
    <p:sldLayoutId id="2147483745" r:id="rId28"/>
    <p:sldLayoutId id="2147483658" r:id="rId29"/>
    <p:sldLayoutId id="2147483659" r:id="rId30"/>
    <p:sldLayoutId id="2147483750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21/02/2026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smtClean="0"/>
              <a:t>Spectacles à vivre !</a:t>
            </a:r>
            <a:endParaRPr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Vocabulaire et compréhension globale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pic>
        <p:nvPicPr>
          <p:cNvPr id="12" name="Picture 4" descr="C:\Users\LENOVO\Desktop\1.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855" y="4243570"/>
            <a:ext cx="3179893" cy="2451788"/>
          </a:xfrm>
          <a:prstGeom prst="rect">
            <a:avLst/>
          </a:prstGeom>
          <a:noFill/>
        </p:spPr>
      </p:pic>
      <p:pic>
        <p:nvPicPr>
          <p:cNvPr id="13" name="Picture 5" descr="C:\Users\LENOVO\Desktop\2.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9819" y="4250857"/>
            <a:ext cx="3350588" cy="24197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217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502359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5467310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=""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=""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=""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=""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=""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96198571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15" name="Google Shape;286;p29">
            <a:extLst>
              <a:ext uri="{FF2B5EF4-FFF2-40B4-BE49-F238E27FC236}">
                <a16:creationId xmlns=""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91891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du spectacle.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une appréciation, un jugement de valeur et sa justification.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287;p29">
            <a:extLst>
              <a:ext uri="{FF2B5EF4-FFF2-40B4-BE49-F238E27FC236}">
                <a16:creationId xmlns=""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56957" y="186157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=""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86595" y="2829041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Exprimer des appréciations à propos d’un spectacle et le recommander.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Echanger autour d’une expérience de spectacle et exprimer ses appréciations.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287;p29">
            <a:extLst>
              <a:ext uri="{FF2B5EF4-FFF2-40B4-BE49-F238E27FC236}">
                <a16:creationId xmlns=""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3" y="2828851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9" name="Google Shape;286;p29">
            <a:extLst>
              <a:ext uri="{FF2B5EF4-FFF2-40B4-BE49-F238E27FC236}">
                <a16:creationId xmlns=""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86595" y="3798328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Anticiper sur le mot ou le groupe de mots suivants pour lire de manière fluide.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7;p29">
            <a:extLst>
              <a:ext uri="{FF2B5EF4-FFF2-40B4-BE49-F238E27FC236}">
                <a16:creationId xmlns=""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3" y="374098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=""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86595" y="475543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 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87;p29">
            <a:extLst>
              <a:ext uri="{FF2B5EF4-FFF2-40B4-BE49-F238E27FC236}">
                <a16:creationId xmlns=""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3" y="469809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</p:spTree>
    <p:extLst>
      <p:ext uri="{BB962C8B-B14F-4D97-AF65-F5344CB8AC3E}">
        <p14:creationId xmlns="" xmlns:p14="http://schemas.microsoft.com/office/powerpoint/2010/main" val="40905438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=""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10645" y="1683758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Google Shape;286;p29">
            <a:extLst>
              <a:ext uri="{FF2B5EF4-FFF2-40B4-BE49-F238E27FC236}">
                <a16:creationId xmlns="" xmlns:a16="http://schemas.microsoft.com/office/drawing/2014/main" id="{EA4475E0-F528-6AD2-4193-CE9E0292C6F0}"/>
              </a:ext>
            </a:extLst>
          </p:cNvPr>
          <p:cNvSpPr/>
          <p:nvPr/>
        </p:nvSpPr>
        <p:spPr>
          <a:xfrm>
            <a:off x="2675710" y="2758190"/>
            <a:ext cx="9062397" cy="113925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Anticiper sur le mot ou le groupe de mots suivants pour lire de manière fluide.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287;p29">
            <a:extLst>
              <a:ext uri="{FF2B5EF4-FFF2-40B4-BE49-F238E27FC236}">
                <a16:creationId xmlns="" xmlns:a16="http://schemas.microsoft.com/office/drawing/2014/main" id="{699529DE-3EE6-0162-05B4-7B3894420301}"/>
              </a:ext>
            </a:extLst>
          </p:cNvPr>
          <p:cNvSpPr/>
          <p:nvPr/>
        </p:nvSpPr>
        <p:spPr>
          <a:xfrm>
            <a:off x="556957" y="2743678"/>
            <a:ext cx="1798795" cy="110879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="" xmlns:a16="http://schemas.microsoft.com/office/drawing/2014/main" id="{07AF85E2-4CEE-A093-28AD-59A759775016}"/>
              </a:ext>
            </a:extLst>
          </p:cNvPr>
          <p:cNvSpPr/>
          <p:nvPr/>
        </p:nvSpPr>
        <p:spPr>
          <a:xfrm>
            <a:off x="2686595" y="4124707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de manière correcte le gérondif pour exprimer différentes circonstances.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287;p29">
            <a:extLst>
              <a:ext uri="{FF2B5EF4-FFF2-40B4-BE49-F238E27FC236}">
                <a16:creationId xmlns="" xmlns:a16="http://schemas.microsoft.com/office/drawing/2014/main" id="{37F7C25D-FC4F-08E7-F711-D110677E33E1}"/>
              </a:ext>
            </a:extLst>
          </p:cNvPr>
          <p:cNvSpPr/>
          <p:nvPr/>
        </p:nvSpPr>
        <p:spPr>
          <a:xfrm>
            <a:off x="567843" y="4069067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9" name="Google Shape;286;p29">
            <a:extLst>
              <a:ext uri="{FF2B5EF4-FFF2-40B4-BE49-F238E27FC236}">
                <a16:creationId xmlns="" xmlns:a16="http://schemas.microsoft.com/office/drawing/2014/main" id="{E5002ECB-E3D0-948D-3098-04777882707D}"/>
              </a:ext>
            </a:extLst>
          </p:cNvPr>
          <p:cNvSpPr/>
          <p:nvPr/>
        </p:nvSpPr>
        <p:spPr>
          <a:xfrm>
            <a:off x="2686595" y="5038855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Introduire un jugement, une appréciation dans un texte.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7;p29">
            <a:extLst>
              <a:ext uri="{FF2B5EF4-FFF2-40B4-BE49-F238E27FC236}">
                <a16:creationId xmlns="" xmlns:a16="http://schemas.microsoft.com/office/drawing/2014/main" id="{6D144360-83C4-DF01-9BC2-818CA77AC458}"/>
              </a:ext>
            </a:extLst>
          </p:cNvPr>
          <p:cNvSpPr/>
          <p:nvPr/>
        </p:nvSpPr>
        <p:spPr>
          <a:xfrm>
            <a:off x="567843" y="4983215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="" xmlns:a16="http://schemas.microsoft.com/office/drawing/2014/main" id="{253E899D-4C8C-BAC2-5FF5-BF27FDC0ED1A}"/>
              </a:ext>
            </a:extLst>
          </p:cNvPr>
          <p:cNvSpPr/>
          <p:nvPr/>
        </p:nvSpPr>
        <p:spPr>
          <a:xfrm>
            <a:off x="2686595" y="181153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du spectacle.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Emettre des hypothèses sur le sens du texte à partir d’indices</a:t>
            </a:r>
          </a:p>
        </p:txBody>
      </p:sp>
      <p:sp>
        <p:nvSpPr>
          <p:cNvPr id="22" name="Google Shape;287;p29">
            <a:extLst>
              <a:ext uri="{FF2B5EF4-FFF2-40B4-BE49-F238E27FC236}">
                <a16:creationId xmlns="" xmlns:a16="http://schemas.microsoft.com/office/drawing/2014/main" id="{E85731DD-F273-5FCE-B664-582D1E17479D}"/>
              </a:ext>
            </a:extLst>
          </p:cNvPr>
          <p:cNvSpPr/>
          <p:nvPr/>
        </p:nvSpPr>
        <p:spPr>
          <a:xfrm>
            <a:off x="567843" y="1754191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</p:spTree>
    <p:extLst>
      <p:ext uri="{BB962C8B-B14F-4D97-AF65-F5344CB8AC3E}">
        <p14:creationId xmlns="" xmlns:p14="http://schemas.microsoft.com/office/powerpoint/2010/main" val="14949051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xmlns="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xmlns="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xmlns="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xmlns="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419478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Identifier et utiliser le lexique </a:t>
            </a:r>
            <a:r>
              <a:rPr lang="fr-FR" dirty="0" smtClean="0"/>
              <a:t>du spectacle.</a:t>
            </a:r>
            <a:endParaRPr lang="fr-F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Utiliser des expressions variées pour parler </a:t>
            </a:r>
            <a:r>
              <a:rPr lang="fr-FR" dirty="0" smtClean="0"/>
              <a:t>des spectacles.</a:t>
            </a:r>
            <a:endParaRPr lang="fr-F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Formuler des hypothèses de lecture à partir d’indices.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7704" y="2305922"/>
            <a:ext cx="9478724" cy="945261"/>
          </a:xfrm>
        </p:spPr>
        <p:txBody>
          <a:bodyPr>
            <a:noAutofit/>
          </a:bodyPr>
          <a:lstStyle/>
          <a:p>
            <a:endParaRPr lang="fr-FR" dirty="0"/>
          </a:p>
          <a:p>
            <a:r>
              <a:rPr lang="fr-FR" dirty="0" smtClean="0"/>
              <a:t>fascinés, a interprété le rôle, se déplacer sur scène, émouvant</a:t>
            </a:r>
            <a:endParaRPr lang="fr-FR" dirty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Formuler </a:t>
            </a:r>
            <a:r>
              <a:rPr lang="fr-FR" dirty="0"/>
              <a:t>des hypothèses sur le sens global d’un texte avant la lecture détaillée.</a:t>
            </a:r>
          </a:p>
          <a:p>
            <a:r>
              <a:rPr lang="fr-FR" dirty="0"/>
              <a:t>Genre textuel, </a:t>
            </a:r>
            <a:r>
              <a:rPr lang="fr-FR" dirty="0" smtClean="0"/>
              <a:t>article de magazine culturel.</a:t>
            </a:r>
            <a:endParaRPr lang="fr-FR" dirty="0"/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Varier les expressions pour </a:t>
            </a:r>
            <a:r>
              <a:rPr lang="fr-FR" dirty="0" smtClean="0"/>
              <a:t>parler d’un spectacle.</a:t>
            </a:r>
            <a:endParaRPr lang="fr-F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Démarche : Observer, inférer, anticiper / Classer, associer, compléter.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carte lexicale, texte, images, exercices d’association, répétitions orales, ...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Commencer la lecture sans observer préalablement le texte et émettre des hypothèses.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Répondre trop vite sans réfléchir et sans justifier ses réponses.</a:t>
            </a:r>
          </a:p>
        </p:txBody>
      </p:sp>
      <p:sp>
        <p:nvSpPr>
          <p:cNvPr id="6" name="Google Shape;289;p29">
            <a:extLst>
              <a:ext uri="{FF2B5EF4-FFF2-40B4-BE49-F238E27FC236}">
                <a16:creationId xmlns="" xmlns:a16="http://schemas.microsoft.com/office/drawing/2014/main" id="{C3856963-9BED-6197-202B-2DC7FCE27198}"/>
              </a:ext>
            </a:extLst>
          </p:cNvPr>
          <p:cNvSpPr/>
          <p:nvPr/>
        </p:nvSpPr>
        <p:spPr>
          <a:xfrm>
            <a:off x="374754" y="1109272"/>
            <a:ext cx="1663908" cy="110927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i="0" u="none" strike="noStrike" kern="0" cap="none" spc="0" baseline="0" dirty="0" smtClean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Tâches </a:t>
            </a:r>
            <a:r>
              <a:rPr lang="fr-FR" sz="2000" b="1" i="0" u="none" strike="noStrike" kern="0" cap="none" spc="0" baseline="0" dirty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</a:t>
            </a:r>
            <a:r>
              <a:rPr lang="fr-FR" sz="2000" b="1" i="0" u="none" strike="noStrike" kern="0" cap="none" spc="0" baseline="0" dirty="0" smtClean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0" i="0" u="none" strike="noStrike" kern="0" cap="none" spc="0" baseline="0" dirty="0">
              <a:solidFill>
                <a:srgbClr val="000000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336638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=""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=""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=""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=""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=""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=""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=""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=""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46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Vocabulaire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Compréhension globale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84991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102136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4F1E043-C9AD-216F-E9FB-0C2361B23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="" xmlns:a16="http://schemas.microsoft.com/office/drawing/2014/main" id="{42CD5AC2-A29E-4D18-2378-7CDC8EEF4B5E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Nous allons corriger le travail effectué hors-classe </a:t>
            </a:r>
            <a:r>
              <a:rPr lang="fr-FR" sz="1600" b="1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.</a:t>
            </a:r>
            <a:endParaRPr lang="fr-FR" sz="1600" b="1" dirty="0">
              <a:solidFill>
                <a:srgbClr val="E7E6E6">
                  <a:lumMod val="50000"/>
                </a:srgb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="" xmlns:a16="http://schemas.microsoft.com/office/drawing/2014/main" id="{B751A1C4-3841-4170-0F0E-1010954262C3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Contrôler le travail de quelques élèves. Pour chaque phrase, désigner un élève au hasard.</a:t>
            </a:r>
          </a:p>
        </p:txBody>
      </p:sp>
      <p:pic>
        <p:nvPicPr>
          <p:cNvPr id="1026" name="Picture 2" descr="C:\Users\LENOVO\Desktop\123.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240" y="1154533"/>
            <a:ext cx="9677885" cy="2007020"/>
          </a:xfrm>
          <a:prstGeom prst="rect">
            <a:avLst/>
          </a:prstGeom>
          <a:noFill/>
        </p:spPr>
      </p:pic>
      <p:pic>
        <p:nvPicPr>
          <p:cNvPr id="1027" name="Picture 3" descr="C:\Users\LENOVO\Desktop\45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1965" y="3129510"/>
            <a:ext cx="9296416" cy="33841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9038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9FCFE12-3B45-DF9D-5B42-A9E1AD755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="" xmlns:a16="http://schemas.microsoft.com/office/drawing/2014/main" id="{CB883B81-1284-B6B9-4BD4-2B0B79AD7AA8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Voici les </a:t>
            </a:r>
            <a:r>
              <a:rPr lang="fr-FR" sz="1600" b="1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réponses. </a:t>
            </a:r>
            <a:endParaRPr lang="fr-FR" sz="1600" b="1" dirty="0">
              <a:solidFill>
                <a:srgbClr val="E7E6E6">
                  <a:lumMod val="50000"/>
                </a:srgb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="" xmlns:a16="http://schemas.microsoft.com/office/drawing/2014/main" id="{4CE0DE1F-3793-BF47-A096-518648D0BC1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Accompagner les élèves en difficulté. Donner des exemples supplémentaires si nécessaire.</a:t>
            </a:r>
          </a:p>
        </p:txBody>
      </p:sp>
      <p:pic>
        <p:nvPicPr>
          <p:cNvPr id="10" name="Picture 2" descr="C:\Users\LENOVO\Desktop\123.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240" y="1154533"/>
            <a:ext cx="9677885" cy="2007020"/>
          </a:xfrm>
          <a:prstGeom prst="rect">
            <a:avLst/>
          </a:prstGeom>
          <a:noFill/>
        </p:spPr>
      </p:pic>
      <p:pic>
        <p:nvPicPr>
          <p:cNvPr id="16" name="Picture 3" descr="C:\Users\LENOVO\Desktop\45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1965" y="3129509"/>
            <a:ext cx="9581228" cy="3487805"/>
          </a:xfrm>
          <a:prstGeom prst="rect">
            <a:avLst/>
          </a:prstGeom>
          <a:noFill/>
        </p:spPr>
      </p:pic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888232AF-00FB-65D9-2724-678A9644ECEA}"/>
              </a:ext>
            </a:extLst>
          </p:cNvPr>
          <p:cNvSpPr txBox="1"/>
          <p:nvPr/>
        </p:nvSpPr>
        <p:spPr>
          <a:xfrm>
            <a:off x="1013691" y="1896642"/>
            <a:ext cx="106936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La fille a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retenu sa respiration parce que les acrobates sautaient et tournaient dans les airs. </a:t>
            </a:r>
            <a:endParaRPr lang="fr-FR" sz="2000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="" xmlns:a16="http://schemas.microsoft.com/office/drawing/2014/main" id="{888232AF-00FB-65D9-2724-678A9644ECEA}"/>
              </a:ext>
            </a:extLst>
          </p:cNvPr>
          <p:cNvSpPr txBox="1"/>
          <p:nvPr/>
        </p:nvSpPr>
        <p:spPr>
          <a:xfrm>
            <a:off x="1046169" y="2603680"/>
            <a:ext cx="106936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Le numéro de jonglage était fascinant parce que le jongleur lançait les quilles très haut et ne les ratait jamais.</a:t>
            </a:r>
            <a:endParaRPr lang="fr-FR" sz="2000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="" xmlns:a16="http://schemas.microsoft.com/office/drawing/2014/main" id="{888232AF-00FB-65D9-2724-678A9644ECEA}"/>
              </a:ext>
            </a:extLst>
          </p:cNvPr>
          <p:cNvSpPr txBox="1"/>
          <p:nvPr/>
        </p:nvSpPr>
        <p:spPr>
          <a:xfrm>
            <a:off x="1063659" y="3415640"/>
            <a:ext cx="106936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Elle a préféré le numéro des trapézistes parce qu’ils volaient au-dessus de la piste. </a:t>
            </a:r>
            <a:endParaRPr lang="fr-FR" sz="2000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="" xmlns:a16="http://schemas.microsoft.com/office/drawing/2014/main" id="{888232AF-00FB-65D9-2724-678A9644ECEA}"/>
              </a:ext>
            </a:extLst>
          </p:cNvPr>
          <p:cNvSpPr txBox="1"/>
          <p:nvPr/>
        </p:nvSpPr>
        <p:spPr>
          <a:xfrm>
            <a:off x="1096138" y="4167647"/>
            <a:ext cx="106936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Même si elle n’est pas fan des clowns, celui-ci l’a vraiment fait rire. Elle a changé d’avis et a beaucoup apprécié son numéro.</a:t>
            </a:r>
            <a:endParaRPr lang="fr-FR" sz="2000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="" xmlns:a16="http://schemas.microsoft.com/office/drawing/2014/main" id="{888232AF-00FB-65D9-2724-678A9644ECEA}"/>
              </a:ext>
            </a:extLst>
          </p:cNvPr>
          <p:cNvSpPr txBox="1"/>
          <p:nvPr/>
        </p:nvSpPr>
        <p:spPr>
          <a:xfrm>
            <a:off x="1770694" y="5621693"/>
            <a:ext cx="9996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« Ils volaient au-dessus de la piste », « à chaque saut », « j’avais le cœur qui battait vite ».</a:t>
            </a:r>
            <a:endParaRPr lang="fr-FR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="" xmlns:a16="http://schemas.microsoft.com/office/drawing/2014/main" id="{888232AF-00FB-65D9-2724-678A9644ECEA}"/>
              </a:ext>
            </a:extLst>
          </p:cNvPr>
          <p:cNvSpPr txBox="1"/>
          <p:nvPr/>
        </p:nvSpPr>
        <p:spPr>
          <a:xfrm>
            <a:off x="1833155" y="5998947"/>
            <a:ext cx="99965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On peut dire que les trapézistes sont des sportifs très qualifiés parce qu’ils réalisent des sauts difficiles et dangereux dans les airs</a:t>
            </a:r>
            <a:endParaRPr lang="fr-FR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177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=""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76398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au vocabulaire.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Vocabulaire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=""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=""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749955" y="379428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5070526" y="2589012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Parlons de spectacle !</a:t>
            </a:r>
            <a:endParaRPr lang="fr-FR" sz="24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504854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du vocabulaire.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et utiliser le lexique </a:t>
            </a:r>
            <a:r>
              <a:rPr lang="fr-FR" sz="24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 spectacle.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939944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5D6F763-6D50-F39C-79E9-0D114AD7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BBAB858-C0D0-EE0D-D7C7-52D90F054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0389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57369D4-60B2-7173-B1E2-25406E89F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E78A63A-74B2-ECC7-54C6-22C33B618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722043" cy="326284"/>
          </a:xfrm>
        </p:spPr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bien l’image. Qui sont ces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personnes ?</a:t>
            </a:r>
            <a:r>
              <a:rPr lang="fr-FR" alt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Comment appelle-t-on un groupe d’acteurs qui jouent ensemble dans une pièce 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812A86C5-5A38-F0C4-4EC0-D449413427A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C93CC413-D61B-1028-0A13-0B8D72C68A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 smtClean="0">
                <a:solidFill>
                  <a:srgbClr val="E7E6E6">
                    <a:lumMod val="75000"/>
                  </a:srgbClr>
                </a:solidFill>
                <a:latin typeface="Calibri"/>
              </a:rPr>
              <a:t>    Demander </a:t>
            </a: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aux élèves de faire attention aux détails : </a:t>
            </a:r>
            <a:r>
              <a:rPr lang="fr-FR" sz="1600" dirty="0" smtClean="0">
                <a:solidFill>
                  <a:srgbClr val="E7E6E6">
                    <a:lumMod val="75000"/>
                  </a:srgbClr>
                </a:solidFill>
                <a:latin typeface="Calibri"/>
              </a:rPr>
              <a:t>scène, costumes, décor, </a:t>
            </a: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…</a:t>
            </a:r>
          </a:p>
        </p:txBody>
      </p:sp>
      <p:pic>
        <p:nvPicPr>
          <p:cNvPr id="1026" name="Picture 2" descr="C:\Users\LENOVO\Desktop\37f76346-b917-47f1-8c75-03ff1a74e3d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2479" y="1274163"/>
            <a:ext cx="5758097" cy="38387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8521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2CF69C2-6584-FC4A-3E04-7B2B40E5C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8806A57-2226-CC9E-DE34-137E887FE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Ces </a:t>
            </a:r>
            <a:r>
              <a:rPr lang="fr-FR" alt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personnes sont des acteurs. On les appelle une troupe de théâtre. 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D69F79F6-B12C-FEB2-5C86-70AD0BFF2F3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1A36041C-5BD7-2119-3BD9-07BF9F1346E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     Demander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à 3 élèves de répéter l’expression : </a:t>
            </a:r>
            <a:r>
              <a:rPr lang="fr-FR" sz="1600" b="1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troupe </a:t>
            </a:r>
            <a:r>
              <a:rPr lang="fr-FR" sz="1600" b="1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 théâtre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9CEE6A03-157F-16DF-D29B-5341821613B5}"/>
              </a:ext>
            </a:extLst>
          </p:cNvPr>
          <p:cNvSpPr txBox="1"/>
          <p:nvPr/>
        </p:nvSpPr>
        <p:spPr>
          <a:xfrm>
            <a:off x="7707086" y="3067538"/>
            <a:ext cx="2786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 smtClean="0"/>
              <a:t>troupe de </a:t>
            </a:r>
          </a:p>
          <a:p>
            <a:pPr lvl="0" algn="ctr" defTabSz="914423">
              <a:defRPr/>
            </a:pPr>
            <a:r>
              <a:rPr lang="fr-FR" sz="2400" b="1" dirty="0" smtClean="0"/>
              <a:t>théâtre</a:t>
            </a:r>
            <a:endParaRPr lang="fr-FR" sz="2400" b="1" dirty="0"/>
          </a:p>
        </p:txBody>
      </p:sp>
      <p:pic>
        <p:nvPicPr>
          <p:cNvPr id="7" name="Picture 2" descr="C:\Users\LENOVO\Desktop\37f76346-b917-47f1-8c75-03ff1a74e3d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2479" y="1274163"/>
            <a:ext cx="5758097" cy="38387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623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0B5CC73-9382-41C9-EE1B-1E8D11EA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E2E9ACE-9F20-F795-2B36-5F56F391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troupe de théâtre ».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442CF165-57F4-DD59-C3E6-73BC542142E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30AC885B-5B19-31B2-7336-0C5620AA68F7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A671321E-DF0F-A324-7408-650B8768B949}"/>
              </a:ext>
            </a:extLst>
          </p:cNvPr>
          <p:cNvSpPr txBox="1"/>
          <p:nvPr/>
        </p:nvSpPr>
        <p:spPr>
          <a:xfrm>
            <a:off x="1393371" y="4846061"/>
            <a:ext cx="92202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 smtClean="0">
                <a:latin typeface="Calibri" panose="020F0502020204030204" pitchFamily="34" charset="0"/>
              </a:rPr>
              <a:t>Les comédiens de cette </a:t>
            </a:r>
            <a:r>
              <a:rPr lang="fr-FR" sz="24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troupe de théâtre</a:t>
            </a:r>
            <a:r>
              <a:rPr lang="fr-FR" sz="2400" dirty="0" smtClean="0">
                <a:latin typeface="Calibri" panose="020F0502020204030204" pitchFamily="34" charset="0"/>
              </a:rPr>
              <a:t> jouent ensemble depuis plusieurs années.</a:t>
            </a:r>
            <a:endParaRPr lang="fr-FR" sz="2400" dirty="0">
              <a:latin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5F468824-01A0-09B9-CA73-D9F4D3F48744}"/>
              </a:ext>
            </a:extLst>
          </p:cNvPr>
          <p:cNvSpPr txBox="1"/>
          <p:nvPr/>
        </p:nvSpPr>
        <p:spPr>
          <a:xfrm>
            <a:off x="7707086" y="3067538"/>
            <a:ext cx="2786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 smtClean="0"/>
              <a:t>troupe de </a:t>
            </a:r>
          </a:p>
          <a:p>
            <a:pPr lvl="0" algn="ctr" defTabSz="914423">
              <a:defRPr/>
            </a:pPr>
            <a:r>
              <a:rPr lang="fr-FR" sz="2400" b="1" dirty="0" smtClean="0"/>
              <a:t>théâtre</a:t>
            </a:r>
            <a:endParaRPr lang="fr-FR" sz="2400" b="1" dirty="0"/>
          </a:p>
        </p:txBody>
      </p:sp>
      <p:pic>
        <p:nvPicPr>
          <p:cNvPr id="7" name="Picture 2" descr="C:\Users\LENOVO\Desktop\37f76346-b917-47f1-8c75-03ff1a74e3d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2479" y="1274163"/>
            <a:ext cx="5758097" cy="38387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772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A49CD89-C70A-1174-5245-D80810B5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3D2F3E5-FEF1-E879-C70E-FDDBC3D3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l’image.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Que  fait cet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acteur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sur scène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 Quel rôle cet acteur a-t-il réussi à jouer 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418632E3-47E2-7225-646C-6D21DE27480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B4B43242-B751-8BFD-29D3-23595FFF740A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</a:t>
            </a:r>
            <a:r>
              <a:rPr lang="fr-FR" sz="1600" dirty="0" smtClean="0">
                <a:solidFill>
                  <a:srgbClr val="E7E6E6">
                    <a:lumMod val="75000"/>
                  </a:srgbClr>
                </a:solidFill>
                <a:latin typeface="Calibri"/>
              </a:rPr>
              <a:t>décor, costumes, </a:t>
            </a: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…</a:t>
            </a:r>
          </a:p>
        </p:txBody>
      </p:sp>
      <p:pic>
        <p:nvPicPr>
          <p:cNvPr id="5" name="Picture 2" descr="C:\Users\LENOVO\Desktop\72e1b42c-a7fd-40af-9fa5-ac1fdea5d03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8141" y="1080729"/>
            <a:ext cx="5992761" cy="39951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7503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505A504-C9F2-3B01-54DB-1C248704D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EFF0196-1CF6-F728-FF92-1F946738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Cet acteur interprète le rôle du Petit Poucet.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A7E2C3A5-AEC2-9205-1CBE-C2880DC485B0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66F3F5CE-833E-6B04-5D98-1C76A00C6AE6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interpréter le rôle</a:t>
            </a:r>
            <a:r>
              <a:rPr lang="fr-FR" sz="1800" b="1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j-ea"/>
              </a:rPr>
              <a:t>.</a:t>
            </a:r>
            <a:endParaRPr lang="fr-FR" sz="1800" b="1" dirty="0">
              <a:solidFill>
                <a:srgbClr val="E7E6E6">
                  <a:lumMod val="50000"/>
                </a:srgbClr>
              </a:solidFill>
              <a:latin typeface="Calibri" panose="020F0502020204030204"/>
              <a:ea typeface="+mj-ea"/>
            </a:endParaRPr>
          </a:p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90B09DEC-BF4D-43FD-932F-AC09362B7489}"/>
              </a:ext>
            </a:extLst>
          </p:cNvPr>
          <p:cNvSpPr txBox="1"/>
          <p:nvPr/>
        </p:nvSpPr>
        <p:spPr>
          <a:xfrm>
            <a:off x="6794338" y="3067538"/>
            <a:ext cx="4004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 smtClean="0"/>
              <a:t>interpréter </a:t>
            </a:r>
          </a:p>
          <a:p>
            <a:pPr lvl="0" algn="ctr" defTabSz="914423">
              <a:defRPr/>
            </a:pPr>
            <a:r>
              <a:rPr lang="fr-FR" sz="2400" b="1" dirty="0" smtClean="0"/>
              <a:t>le rôle</a:t>
            </a:r>
            <a:endParaRPr lang="fr-FR" sz="2400" b="1" dirty="0"/>
          </a:p>
        </p:txBody>
      </p:sp>
      <p:pic>
        <p:nvPicPr>
          <p:cNvPr id="7" name="Picture 2" descr="C:\Users\LENOVO\Desktop\72e1b42c-a7fd-40af-9fa5-ac1fdea5d03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8141" y="1080729"/>
            <a:ext cx="5992761" cy="39951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8334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5F583B9-2319-DB93-6250-918A96185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E4192A6-D1EF-A58B-5C8D-9C51C93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interpréter le rôle ».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39C149EE-98DC-2AF5-0F9E-1BA10C5086E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BA628D91-8B06-284E-571B-3B08C6892B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="" xmlns:a16="http://schemas.microsoft.com/office/drawing/2014/main" id="{EB08FA84-F38B-18F5-C3EE-BE906332DCD2}"/>
              </a:ext>
            </a:extLst>
          </p:cNvPr>
          <p:cNvSpPr txBox="1"/>
          <p:nvPr/>
        </p:nvSpPr>
        <p:spPr>
          <a:xfrm>
            <a:off x="6794338" y="3067538"/>
            <a:ext cx="4004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 smtClean="0"/>
              <a:t>interpréter </a:t>
            </a:r>
          </a:p>
          <a:p>
            <a:pPr lvl="0" algn="ctr" defTabSz="914423">
              <a:defRPr/>
            </a:pPr>
            <a:r>
              <a:rPr lang="fr-FR" sz="2400" b="1" dirty="0" smtClean="0"/>
              <a:t>le rôle</a:t>
            </a:r>
            <a:endParaRPr lang="fr-FR" sz="2400" b="1" dirty="0"/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8D3BC46A-846C-9DCB-AF32-C4D04DEDE09E}"/>
              </a:ext>
            </a:extLst>
          </p:cNvPr>
          <p:cNvSpPr txBox="1"/>
          <p:nvPr/>
        </p:nvSpPr>
        <p:spPr>
          <a:xfrm>
            <a:off x="1393371" y="4846061"/>
            <a:ext cx="9220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2400" dirty="0" smtClean="0">
                <a:latin typeface="Calibri" panose="020F0502020204030204" pitchFamily="34" charset="0"/>
              </a:rPr>
              <a:t>Cet acteur a réussi à </a:t>
            </a:r>
            <a:r>
              <a:rPr lang="fr-FR" sz="24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interpréter le rôle </a:t>
            </a:r>
            <a:r>
              <a:rPr lang="fr-FR" sz="2400" dirty="0" smtClean="0">
                <a:latin typeface="Calibri" panose="020F0502020204030204" pitchFamily="34" charset="0"/>
              </a:rPr>
              <a:t>du Petit Poucet. </a:t>
            </a:r>
            <a:endParaRPr lang="fr-FR" sz="2400" b="0" i="0" u="none" strike="noStrike" baseline="0" dirty="0">
              <a:latin typeface="Calibri" panose="020F0502020204030204" pitchFamily="34" charset="0"/>
            </a:endParaRPr>
          </a:p>
        </p:txBody>
      </p:sp>
      <p:pic>
        <p:nvPicPr>
          <p:cNvPr id="1026" name="Picture 2" descr="C:\Users\LENOVO\Desktop\72e1b42c-a7fd-40af-9fa5-ac1fdea5d03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8141" y="1080729"/>
            <a:ext cx="5992761" cy="39951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9070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30575DF-07CF-7BDE-913A-CBB4331CB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600C714-BA7C-C57F-A244-AF2F03325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Examinez cette image.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Quelle émotion ressent le public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 Pourquoi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spectateurs sont-ils émus 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834FE289-CEB1-414C-D5C3-F404B33F7F86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43161663-A085-6643-7AFB-5ABADD8C5DE5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</a:t>
            </a:r>
            <a:r>
              <a:rPr lang="fr-FR" sz="1600" dirty="0" smtClean="0">
                <a:solidFill>
                  <a:srgbClr val="E7E6E6">
                    <a:lumMod val="75000"/>
                  </a:srgbClr>
                </a:solidFill>
                <a:latin typeface="Calibri"/>
              </a:rPr>
              <a:t>les larmes, les acteurs, décor, </a:t>
            </a: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…</a:t>
            </a:r>
          </a:p>
        </p:txBody>
      </p:sp>
      <p:pic>
        <p:nvPicPr>
          <p:cNvPr id="5" name="Picture 2" descr="C:\Users\LENOVO\Desktop\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3393" y="1112683"/>
            <a:ext cx="5663381" cy="37755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3788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7857135-F31E-72B7-6B38-8AB6DE282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27D5F32-15BD-5DC2-1DBA-B10EE1438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</a:t>
            </a:r>
            <a:r>
              <a:rPr lang="fr-FR" alt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es </a:t>
            </a:r>
            <a:r>
              <a:rPr lang="fr-FR" alt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spectateurs </a:t>
            </a:r>
            <a:r>
              <a:rPr lang="fr-FR" alt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sont émus  parce que le spectacle est émouvant.</a:t>
            </a:r>
            <a:endParaRPr lang="fr-FR" altLang="fr-FR" sz="1800" dirty="0" smtClean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37AC979A-56EF-EA79-F716-AA02A6EA242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048F37EC-EA11-785A-0F44-96888A1461D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le mot: </a:t>
            </a:r>
            <a:r>
              <a:rPr lang="fr-FR" sz="1600" b="1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émouvant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81FC6006-A254-C000-F444-B293B4F03722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 smtClean="0"/>
              <a:t>émouvant</a:t>
            </a:r>
            <a:endParaRPr lang="fr-FR" sz="2400" b="1" dirty="0"/>
          </a:p>
        </p:txBody>
      </p:sp>
      <p:pic>
        <p:nvPicPr>
          <p:cNvPr id="7" name="Picture 2" descr="C:\Users\LENOVO\Desktop\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3393" y="1112683"/>
            <a:ext cx="5663381" cy="37755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1991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9701F89-0231-73C7-A5C4-1E983500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1066390-EBE4-3F89-B6B6-C4067BAC9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mot «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 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émouvant ».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FA9D8BA7-BF40-D870-171C-DF5B2314E1F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3C653B62-C3CD-D3B4-32ED-9B620C0CF87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A4C2DF7F-22C3-3C67-188B-1A158DDC6913}"/>
              </a:ext>
            </a:extLst>
          </p:cNvPr>
          <p:cNvSpPr txBox="1"/>
          <p:nvPr/>
        </p:nvSpPr>
        <p:spPr>
          <a:xfrm>
            <a:off x="1393371" y="4846061"/>
            <a:ext cx="9220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2400" dirty="0" smtClean="0">
                <a:latin typeface="Calibri" panose="020F0502020204030204" pitchFamily="34" charset="0"/>
              </a:rPr>
              <a:t>Quel spectacle </a:t>
            </a:r>
            <a:r>
              <a:rPr lang="fr-FR" sz="24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émouvant</a:t>
            </a:r>
            <a:r>
              <a:rPr lang="fr-FR" sz="2400" dirty="0" smtClean="0">
                <a:latin typeface="Calibri" panose="020F0502020204030204" pitchFamily="34" charset="0"/>
              </a:rPr>
              <a:t> ! Le public avait les larmes aux yeux. </a:t>
            </a:r>
            <a:endParaRPr lang="fr-FR" sz="2400" dirty="0">
              <a:latin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BBD5BD85-5F2A-C38D-FE51-AAF4241A6F67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 smtClean="0"/>
              <a:t>émouvant</a:t>
            </a:r>
            <a:endParaRPr lang="fr-FR" sz="2400" b="1" dirty="0"/>
          </a:p>
        </p:txBody>
      </p:sp>
      <p:pic>
        <p:nvPicPr>
          <p:cNvPr id="2050" name="Picture 2" descr="C:\Users\LENOVO\Desktop\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3393" y="1112683"/>
            <a:ext cx="5663381" cy="37755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4349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456E7B9-BAE3-59B0-40C4-8213BE25F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C40BBB0-1CD5-E619-71B6-A725A9D6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Observons l’image. Que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fait l’acteur sur scène 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4FB1184C-518A-48BD-2E2A-3C240A92619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2EB173B8-3F91-378B-1190-EE06D49FD9E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</a:t>
            </a:r>
            <a:r>
              <a:rPr lang="fr-FR" sz="1600" dirty="0" smtClean="0">
                <a:solidFill>
                  <a:srgbClr val="E7E6E6">
                    <a:lumMod val="75000"/>
                  </a:srgbClr>
                </a:solidFill>
                <a:latin typeface="Calibri"/>
              </a:rPr>
              <a:t>costumes, déplacement, position de l’acteur, </a:t>
            </a: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…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226" y="1167428"/>
            <a:ext cx="4174715" cy="3979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38424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A985382-1F8E-E428-9D2F-E2527F20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10A1301-E78F-93B3-225A-36CA0C0D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L’acteur se déplace sur scène pour bien jouer son rôle.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3325EB33-B4D0-BB12-EC06-16127851274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BC10250C-147A-6752-B4D7-E0A6E09D8CF0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se déplacer sur scène.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E80150C8-446C-B8D1-6AD3-2276F38B1CEE}"/>
              </a:ext>
            </a:extLst>
          </p:cNvPr>
          <p:cNvSpPr txBox="1"/>
          <p:nvPr/>
        </p:nvSpPr>
        <p:spPr>
          <a:xfrm>
            <a:off x="6794339" y="3067538"/>
            <a:ext cx="27306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 smtClean="0"/>
              <a:t>se déplacer </a:t>
            </a:r>
          </a:p>
          <a:p>
            <a:pPr lvl="0" algn="ctr" defTabSz="914423">
              <a:defRPr/>
            </a:pPr>
            <a:r>
              <a:rPr lang="fr-FR" sz="2400" b="1" dirty="0" smtClean="0"/>
              <a:t>sur scène</a:t>
            </a:r>
            <a:endParaRPr lang="fr-FR" sz="2400" b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226" y="1167428"/>
            <a:ext cx="4174715" cy="3979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1782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34AE1F3-358F-71A3-C8CB-FA8FBCD3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763ED0-E5E0-8F6C-CC17-DB938669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se déplacer sur scène ».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EB41BD84-373C-D255-235D-D8CD6CAE7AE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7F0F99F3-AD8A-7968-92C4-2CE847F181EC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B2594935-49D5-B105-144F-C95C18ABD592}"/>
              </a:ext>
            </a:extLst>
          </p:cNvPr>
          <p:cNvSpPr txBox="1"/>
          <p:nvPr/>
        </p:nvSpPr>
        <p:spPr>
          <a:xfrm>
            <a:off x="1393371" y="4846061"/>
            <a:ext cx="950447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 smtClean="0">
                <a:latin typeface="Calibri" panose="020F0502020204030204" pitchFamily="34" charset="0"/>
              </a:rPr>
              <a:t>Les acteurs doivent savoir </a:t>
            </a:r>
            <a:r>
              <a:rPr lang="fr-FR" sz="24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se déplacer sur scène</a:t>
            </a:r>
            <a:r>
              <a:rPr lang="fr-FR" sz="2400" dirty="0" smtClean="0">
                <a:latin typeface="Calibri" panose="020F0502020204030204" pitchFamily="34" charset="0"/>
              </a:rPr>
              <a:t> pour bien jouer leur rôle. </a:t>
            </a:r>
            <a:endParaRPr lang="fr-FR" sz="2400" dirty="0">
              <a:latin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7CCD6CBA-732B-E320-2A66-399A39487E80}"/>
              </a:ext>
            </a:extLst>
          </p:cNvPr>
          <p:cNvSpPr txBox="1"/>
          <p:nvPr/>
        </p:nvSpPr>
        <p:spPr>
          <a:xfrm>
            <a:off x="6794339" y="3067538"/>
            <a:ext cx="27306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 smtClean="0"/>
              <a:t>se déplacer </a:t>
            </a:r>
          </a:p>
          <a:p>
            <a:pPr lvl="0" algn="ctr" defTabSz="914423">
              <a:defRPr/>
            </a:pPr>
            <a:r>
              <a:rPr lang="fr-FR" sz="2400" b="1" dirty="0" smtClean="0"/>
              <a:t>sur scène</a:t>
            </a:r>
            <a:endParaRPr lang="fr-FR" sz="2400" b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226" y="1167428"/>
            <a:ext cx="4174715" cy="3979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92390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EB92050-0AD8-6249-9C50-C62C2881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7C6A7CC-6623-B3E4-BE46-DB873063C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attentivement l’image.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Que remarquez-vous à propos des vêtements des acteurs 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6A6A0F17-9B64-EB8E-EAA6-C5006C906B0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278713F0-C862-3E85-CF0B-7B43AAD00675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</a:t>
            </a:r>
            <a:r>
              <a:rPr lang="fr-FR" sz="1600" dirty="0" smtClean="0">
                <a:solidFill>
                  <a:srgbClr val="E7E6E6">
                    <a:lumMod val="75000"/>
                  </a:srgbClr>
                </a:solidFill>
                <a:latin typeface="Calibri"/>
              </a:rPr>
              <a:t>acteurs, costumes, scène, </a:t>
            </a: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…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203869"/>
            <a:ext cx="6253317" cy="3738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85714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98E3586-7C87-E820-933F-2CAA4018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4777254-1603-2C7E-30FB-85D87D43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acteurs portent des costumes pour interpréter des rôles.  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C7692244-C0CF-8FFE-AF23-48E51A48EEA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51A26897-034D-E048-0B83-1E5627D4305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le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mot: </a:t>
            </a:r>
            <a:r>
              <a:rPr lang="fr-FR" sz="1600" b="1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costumes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022CDD0C-5C2F-E068-96F1-8643F5605B65}"/>
              </a:ext>
            </a:extLst>
          </p:cNvPr>
          <p:cNvSpPr txBox="1"/>
          <p:nvPr/>
        </p:nvSpPr>
        <p:spPr>
          <a:xfrm>
            <a:off x="7336971" y="3067538"/>
            <a:ext cx="2623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 smtClean="0"/>
              <a:t>Les costumes</a:t>
            </a:r>
            <a:endParaRPr lang="fr-FR" sz="24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203869"/>
            <a:ext cx="6253317" cy="3738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74795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3AF8F01-BB4C-D956-3477-8FEC57EFF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E8D23EA-4BB9-63D2-CEE0-A8AEB5E9A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« 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costumes ».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7FD9F9A1-250D-4C38-E7DB-380997B6F02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A21713E0-F22A-56BF-72D1-5193F8E2B12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36B6D2FE-612B-CF68-CC78-370092046DE6}"/>
              </a:ext>
            </a:extLst>
          </p:cNvPr>
          <p:cNvSpPr txBox="1"/>
          <p:nvPr/>
        </p:nvSpPr>
        <p:spPr>
          <a:xfrm>
            <a:off x="1393371" y="4846061"/>
            <a:ext cx="92202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Les</a:t>
            </a:r>
            <a:r>
              <a:rPr lang="fr-FR" sz="2400" dirty="0" smtClean="0">
                <a:latin typeface="Calibri" panose="020F0502020204030204" pitchFamily="34" charset="0"/>
              </a:rPr>
              <a:t> </a:t>
            </a:r>
            <a:r>
              <a:rPr lang="fr-FR" sz="24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costumes</a:t>
            </a:r>
            <a:r>
              <a:rPr lang="fr-FR" sz="2400" dirty="0" smtClean="0">
                <a:latin typeface="Calibri" panose="020F0502020204030204" pitchFamily="34" charset="0"/>
              </a:rPr>
              <a:t> jouent un rôle important dans une pièce de théâtre. </a:t>
            </a:r>
            <a:endParaRPr lang="fr-FR" sz="2400" dirty="0">
              <a:latin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160B3403-616F-FCF2-068F-28DA3993DA0B}"/>
              </a:ext>
            </a:extLst>
          </p:cNvPr>
          <p:cNvSpPr txBox="1"/>
          <p:nvPr/>
        </p:nvSpPr>
        <p:spPr>
          <a:xfrm>
            <a:off x="7336971" y="3067538"/>
            <a:ext cx="2623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 smtClean="0"/>
              <a:t>Les costumes</a:t>
            </a:r>
            <a:endParaRPr lang="fr-FR" sz="2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203869"/>
            <a:ext cx="6253317" cy="3738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38872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27E1377-61DD-2136-BF0A-F1D7EC14A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569B9DE-4F07-348C-E341-E79C5E4A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cette image.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Comment réagit le public devant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beauté du spectacle des jongleurs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99B33CC0-611F-A5C2-C379-E410B98814A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4B40CC7B-F222-22D8-9729-ECDF0F757D0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</a:t>
            </a:r>
            <a:r>
              <a:rPr lang="fr-FR" sz="1600" dirty="0" smtClean="0">
                <a:solidFill>
                  <a:srgbClr val="E7E6E6">
                    <a:lumMod val="75000"/>
                  </a:srgbClr>
                </a:solidFill>
                <a:latin typeface="Calibri"/>
              </a:rPr>
              <a:t>jongleurs, le public, </a:t>
            </a: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…</a:t>
            </a:r>
          </a:p>
        </p:txBody>
      </p:sp>
      <p:pic>
        <p:nvPicPr>
          <p:cNvPr id="3074" name="Picture 2" descr="C:\Users\LENOVO\Desktop\c08558a6-4948-4714-9573-f7a46a7d14b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0154" y="1120057"/>
            <a:ext cx="5668297" cy="37788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4088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51E02F1-B7A2-D14F-8A48-215ECDEA2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02D032E-1587-9C4B-7F47-06B291DD7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jongleurs lancent des quilles dans l’air. Le public est fasciné.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E26B59A6-771B-CE9B-35C3-E50F5C379E9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6C6176B5-751E-D85B-04E8-13F4666AD06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le mot: </a:t>
            </a:r>
            <a:r>
              <a:rPr lang="fr-FR" sz="1600" b="1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fasciné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EDC6CE6E-D4FC-0D58-FF8D-DC025A176985}"/>
              </a:ext>
            </a:extLst>
          </p:cNvPr>
          <p:cNvSpPr txBox="1"/>
          <p:nvPr/>
        </p:nvSpPr>
        <p:spPr>
          <a:xfrm>
            <a:off x="6411687" y="3067538"/>
            <a:ext cx="3722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 smtClean="0"/>
              <a:t>fascinés</a:t>
            </a:r>
            <a:endParaRPr lang="fr-FR" sz="2400" b="1" dirty="0"/>
          </a:p>
        </p:txBody>
      </p:sp>
      <p:pic>
        <p:nvPicPr>
          <p:cNvPr id="7" name="Picture 2" descr="C:\Users\LENOVO\Desktop\c08558a6-4948-4714-9573-f7a46a7d14b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0154" y="1120057"/>
            <a:ext cx="5668297" cy="37788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4592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643F218-76C6-BFE7-F2CC-7DDEBE13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464ACC8-6E33-644E-56D6-4F8FAD0A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fascinés ».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07627EBD-2D44-3BF7-0438-C3A6696695B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D92CCA8E-BAFA-F119-DC79-B167D0DC786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65AB79A3-1996-CAD3-C407-5982611F7DD0}"/>
              </a:ext>
            </a:extLst>
          </p:cNvPr>
          <p:cNvSpPr txBox="1"/>
          <p:nvPr/>
        </p:nvSpPr>
        <p:spPr>
          <a:xfrm>
            <a:off x="1393371" y="4846061"/>
            <a:ext cx="92202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dirty="0" smtClean="0">
                <a:latin typeface="Calibri" panose="020F0502020204030204" pitchFamily="34" charset="0"/>
              </a:rPr>
              <a:t>Les spectateurs étaient </a:t>
            </a:r>
            <a:r>
              <a:rPr lang="fr-FR" sz="24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fascinés</a:t>
            </a:r>
            <a:r>
              <a:rPr lang="fr-FR" sz="2400" dirty="0" smtClean="0">
                <a:latin typeface="Calibri" panose="020F0502020204030204" pitchFamily="34" charset="0"/>
              </a:rPr>
              <a:t> par la beauté du spectacle. </a:t>
            </a:r>
            <a:endParaRPr lang="fr-FR" sz="2400" dirty="0">
              <a:latin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94FCEBD6-5097-741F-137B-5C2D19CE5649}"/>
              </a:ext>
            </a:extLst>
          </p:cNvPr>
          <p:cNvSpPr txBox="1"/>
          <p:nvPr/>
        </p:nvSpPr>
        <p:spPr>
          <a:xfrm>
            <a:off x="6411687" y="3067538"/>
            <a:ext cx="3722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 smtClean="0"/>
              <a:t>fascinés</a:t>
            </a:r>
            <a:endParaRPr lang="fr-FR" sz="2400" b="1" dirty="0"/>
          </a:p>
        </p:txBody>
      </p:sp>
      <p:pic>
        <p:nvPicPr>
          <p:cNvPr id="7" name="Picture 2" descr="C:\Users\LENOVO\Desktop\c08558a6-4948-4714-9573-f7a46a7d14b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0154" y="1120057"/>
            <a:ext cx="5668297" cy="37788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5237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3D895BC-CB9D-00B3-197B-20E3B1C23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24961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exploiter les expressions étudiées pour répondre à cet exercice.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4956" y="990524"/>
            <a:ext cx="8668295" cy="563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21058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86C2109-6376-CBCB-6809-8B8CE8E2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allons exploité les expressions étudiées pour compléter les phrases.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987B0B2-AF03-96C7-604E-3810ADC3786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D09B3BAE-E4D7-1516-4381-9A945BEE4206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4956" y="990524"/>
            <a:ext cx="8668295" cy="563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>
            <a:extLst>
              <a:ext uri="{FF2B5EF4-FFF2-40B4-BE49-F238E27FC236}">
                <a16:creationId xmlns="" xmlns:a16="http://schemas.microsoft.com/office/drawing/2014/main" id="{7E43A414-0319-C795-AB11-0A6B194E4571}"/>
              </a:ext>
            </a:extLst>
          </p:cNvPr>
          <p:cNvSpPr txBox="1"/>
          <p:nvPr/>
        </p:nvSpPr>
        <p:spPr>
          <a:xfrm>
            <a:off x="5289327" y="3159177"/>
            <a:ext cx="2427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 interprété</a:t>
            </a:r>
            <a:endParaRPr lang="fr-FR" sz="2000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7E43A414-0319-C795-AB11-0A6B194E4571}"/>
              </a:ext>
            </a:extLst>
          </p:cNvPr>
          <p:cNvSpPr txBox="1"/>
          <p:nvPr/>
        </p:nvSpPr>
        <p:spPr>
          <a:xfrm>
            <a:off x="5081964" y="4345899"/>
            <a:ext cx="2427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fasciné</a:t>
            </a:r>
            <a:endParaRPr lang="fr-FR" sz="2000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7E43A414-0319-C795-AB11-0A6B194E4571}"/>
              </a:ext>
            </a:extLst>
          </p:cNvPr>
          <p:cNvSpPr txBox="1"/>
          <p:nvPr/>
        </p:nvSpPr>
        <p:spPr>
          <a:xfrm>
            <a:off x="3702868" y="5739983"/>
            <a:ext cx="2427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Les costumes</a:t>
            </a:r>
            <a:endParaRPr lang="fr-FR" sz="2000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261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939F946B-2761-85EB-66C6-4B4797B5F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="" xmlns:p14="http://schemas.microsoft.com/office/powerpoint/2010/main" val="213716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55B9EB2-C4FC-9FA7-4AA7-0384B80DB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vous allez associez ces images aux phrases correspondantes. Travaillez en binôme.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="" xmlns:a16="http://schemas.microsoft.com/office/drawing/2014/main" id="{C47EAA0A-05B5-3D7A-4D1E-DA747BA9EF9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1 binôme pour présenter le travail devant la classe. Demander de justifier les réponses.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1CD3C1CA-C103-DD01-6130-7AFFCF8C68D8}"/>
              </a:ext>
            </a:extLst>
          </p:cNvPr>
          <p:cNvSpPr txBox="1"/>
          <p:nvPr/>
        </p:nvSpPr>
        <p:spPr>
          <a:xfrm>
            <a:off x="4034175" y="560736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62BD2643-3494-343F-7556-01A90E776BBD}"/>
              </a:ext>
            </a:extLst>
          </p:cNvPr>
          <p:cNvSpPr txBox="1"/>
          <p:nvPr/>
        </p:nvSpPr>
        <p:spPr>
          <a:xfrm>
            <a:off x="8351878" y="560404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7AC95352-C694-8F67-DB63-5698F33A8520}"/>
              </a:ext>
            </a:extLst>
          </p:cNvPr>
          <p:cNvSpPr txBox="1"/>
          <p:nvPr/>
        </p:nvSpPr>
        <p:spPr>
          <a:xfrm>
            <a:off x="10431977" y="561727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E</a:t>
            </a:r>
            <a:endParaRPr lang="fr-FR" sz="1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75CA56F1-FE47-A15C-D6F1-8AD39827316D}"/>
              </a:ext>
            </a:extLst>
          </p:cNvPr>
          <p:cNvSpPr txBox="1"/>
          <p:nvPr/>
        </p:nvSpPr>
        <p:spPr>
          <a:xfrm>
            <a:off x="6266923" y="5617275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34F2EB02-5730-BBA0-3127-C9CBB698EAB3}"/>
              </a:ext>
            </a:extLst>
          </p:cNvPr>
          <p:cNvSpPr txBox="1"/>
          <p:nvPr/>
        </p:nvSpPr>
        <p:spPr>
          <a:xfrm>
            <a:off x="1880194" y="560736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E10F0632-FCF4-3413-F5EE-AB8DB0087634}"/>
              </a:ext>
            </a:extLst>
          </p:cNvPr>
          <p:cNvSpPr txBox="1"/>
          <p:nvPr/>
        </p:nvSpPr>
        <p:spPr>
          <a:xfrm>
            <a:off x="10438065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5</a:t>
            </a:r>
            <a:endParaRPr lang="fr-FR" sz="1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A5D3180E-8905-E96A-ABB6-09E421E93044}"/>
              </a:ext>
            </a:extLst>
          </p:cNvPr>
          <p:cNvSpPr txBox="1"/>
          <p:nvPr/>
        </p:nvSpPr>
        <p:spPr>
          <a:xfrm>
            <a:off x="8416627" y="291914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="" xmlns:a16="http://schemas.microsoft.com/office/drawing/2014/main" id="{6F196900-23D2-85F4-F87B-85BEB643AEF4}"/>
              </a:ext>
            </a:extLst>
          </p:cNvPr>
          <p:cNvSpPr txBox="1"/>
          <p:nvPr/>
        </p:nvSpPr>
        <p:spPr>
          <a:xfrm>
            <a:off x="6266923" y="291914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="" xmlns:a16="http://schemas.microsoft.com/office/drawing/2014/main" id="{B88794F7-B24A-6C51-2316-3266067CA96D}"/>
              </a:ext>
            </a:extLst>
          </p:cNvPr>
          <p:cNvSpPr txBox="1"/>
          <p:nvPr/>
        </p:nvSpPr>
        <p:spPr>
          <a:xfrm>
            <a:off x="1922087" y="28851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="" xmlns:a16="http://schemas.microsoft.com/office/drawing/2014/main" id="{DA2E5B09-DFA5-F3F7-6740-EE9B7E31898B}"/>
              </a:ext>
            </a:extLst>
          </p:cNvPr>
          <p:cNvSpPr txBox="1"/>
          <p:nvPr/>
        </p:nvSpPr>
        <p:spPr>
          <a:xfrm>
            <a:off x="4009073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graphicFrame>
        <p:nvGraphicFramePr>
          <p:cNvPr id="37" name="Tableau 36">
            <a:extLst>
              <a:ext uri="{FF2B5EF4-FFF2-40B4-BE49-F238E27FC236}">
                <a16:creationId xmlns="" xmlns:a16="http://schemas.microsoft.com/office/drawing/2014/main" id="{0CADAD0F-6711-6452-76FE-39FE1604C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64370261"/>
              </p:ext>
            </p:extLst>
          </p:nvPr>
        </p:nvGraphicFramePr>
        <p:xfrm>
          <a:off x="3217171" y="5973597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=""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63454195"/>
                  </a:ext>
                </a:extLst>
              </a:tr>
            </a:tbl>
          </a:graphicData>
        </a:graphic>
      </p:graphicFrame>
      <p:sp>
        <p:nvSpPr>
          <p:cNvPr id="20" name="ZoneTexte 19">
            <a:extLst>
              <a:ext uri="{FF2B5EF4-FFF2-40B4-BE49-F238E27FC236}">
                <a16:creationId xmlns="" xmlns:a16="http://schemas.microsoft.com/office/drawing/2014/main" id="{AE9301B0-952F-70C8-58AA-37D185EFBD05}"/>
              </a:ext>
            </a:extLst>
          </p:cNvPr>
          <p:cNvSpPr txBox="1"/>
          <p:nvPr/>
        </p:nvSpPr>
        <p:spPr>
          <a:xfrm>
            <a:off x="2962479" y="3307283"/>
            <a:ext cx="2143392" cy="17851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200" dirty="0" smtClean="0">
                <a:latin typeface="Calibri" panose="020F0502020204030204"/>
              </a:rPr>
              <a:t>Elle a </a:t>
            </a:r>
            <a:r>
              <a:rPr lang="fr-FR" sz="2200" b="1" dirty="0" smtClean="0">
                <a:solidFill>
                  <a:srgbClr val="00B0F0"/>
                </a:solidFill>
                <a:latin typeface="Calibri" panose="020F0502020204030204"/>
              </a:rPr>
              <a:t>interprété le rôle</a:t>
            </a:r>
            <a:r>
              <a:rPr lang="fr-FR" sz="2200" dirty="0" smtClean="0">
                <a:latin typeface="Calibri" panose="020F0502020204030204"/>
              </a:rPr>
              <a:t> de la mère avec beaucoup de sensibilité.</a:t>
            </a:r>
            <a:endParaRPr lang="fr-FR" sz="2200" dirty="0">
              <a:latin typeface="Calibri" panose="020F0502020204030204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="" xmlns:a16="http://schemas.microsoft.com/office/drawing/2014/main" id="{B2FFBEA5-EB61-2011-6D4B-E767F060ECFB}"/>
              </a:ext>
            </a:extLst>
          </p:cNvPr>
          <p:cNvSpPr txBox="1"/>
          <p:nvPr/>
        </p:nvSpPr>
        <p:spPr>
          <a:xfrm>
            <a:off x="7398531" y="3321332"/>
            <a:ext cx="2023586" cy="144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200" dirty="0" smtClean="0">
                <a:latin typeface="Calibri" panose="020F0502020204030204"/>
              </a:rPr>
              <a:t>La scène finale était </a:t>
            </a:r>
            <a:r>
              <a:rPr lang="fr-FR" sz="2200" b="1" dirty="0" smtClean="0">
                <a:solidFill>
                  <a:srgbClr val="00B0F0"/>
                </a:solidFill>
                <a:latin typeface="Calibri" panose="020F0502020204030204"/>
              </a:rPr>
              <a:t>émouvante</a:t>
            </a:r>
            <a:r>
              <a:rPr lang="fr-FR" sz="2200" dirty="0" smtClean="0">
                <a:latin typeface="Calibri" panose="020F0502020204030204"/>
              </a:rPr>
              <a:t> et touchante.</a:t>
            </a:r>
            <a:endParaRPr lang="fr-FR" sz="2200" dirty="0">
              <a:latin typeface="Calibri" panose="020F0502020204030204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="" xmlns:a16="http://schemas.microsoft.com/office/drawing/2014/main" id="{1C9B9B95-DE8D-BCD0-3D37-52EEC23E3F6A}"/>
              </a:ext>
            </a:extLst>
          </p:cNvPr>
          <p:cNvSpPr txBox="1"/>
          <p:nvPr/>
        </p:nvSpPr>
        <p:spPr>
          <a:xfrm>
            <a:off x="9599967" y="3321332"/>
            <a:ext cx="2107351" cy="1708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100" dirty="0" smtClean="0">
                <a:latin typeface="Calibri" panose="020F0502020204030204"/>
              </a:rPr>
              <a:t>Ces acteurs jouent ensemble. Ils forment une </a:t>
            </a:r>
            <a:r>
              <a:rPr lang="fr-FR" sz="2100" b="1" dirty="0" smtClean="0">
                <a:solidFill>
                  <a:srgbClr val="00B0F0"/>
                </a:solidFill>
                <a:latin typeface="Calibri" panose="020F0502020204030204"/>
              </a:rPr>
              <a:t>troupe de théâtre.</a:t>
            </a:r>
            <a:endParaRPr lang="fr-FR" sz="2100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A8AC266B-952F-AA56-011B-87F6B5DFC9A3}"/>
              </a:ext>
            </a:extLst>
          </p:cNvPr>
          <p:cNvSpPr txBox="1"/>
          <p:nvPr/>
        </p:nvSpPr>
        <p:spPr>
          <a:xfrm>
            <a:off x="5266048" y="3307282"/>
            <a:ext cx="1998247" cy="144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200" dirty="0" smtClean="0">
                <a:latin typeface="Calibri" panose="020F0502020204030204"/>
              </a:rPr>
              <a:t>L’acteur sait bien </a:t>
            </a:r>
            <a:r>
              <a:rPr lang="fr-FR" sz="2200" b="1" dirty="0" smtClean="0">
                <a:solidFill>
                  <a:srgbClr val="00B0F0"/>
                </a:solidFill>
                <a:latin typeface="Calibri" panose="020F0502020204030204"/>
              </a:rPr>
              <a:t>se déplacer</a:t>
            </a:r>
            <a:r>
              <a:rPr lang="fr-FR" sz="2200" dirty="0" smtClean="0">
                <a:latin typeface="Calibri" panose="020F0502020204030204"/>
              </a:rPr>
              <a:t> </a:t>
            </a:r>
            <a:r>
              <a:rPr lang="fr-FR" sz="2200" b="1" dirty="0" smtClean="0">
                <a:solidFill>
                  <a:srgbClr val="00B0F0"/>
                </a:solidFill>
                <a:latin typeface="Calibri" panose="020F0502020204030204"/>
              </a:rPr>
              <a:t>sur scène</a:t>
            </a:r>
            <a:r>
              <a:rPr lang="fr-FR" sz="2200" dirty="0" smtClean="0">
                <a:latin typeface="Calibri" panose="020F0502020204030204"/>
              </a:rPr>
              <a:t>.</a:t>
            </a:r>
            <a:endParaRPr lang="fr-FR" sz="2200" dirty="0">
              <a:latin typeface="Calibri" panose="020F0502020204030204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="" xmlns:a16="http://schemas.microsoft.com/office/drawing/2014/main" id="{8FA62EE5-328C-4F69-87F2-6FBDDD6F29D0}"/>
              </a:ext>
            </a:extLst>
          </p:cNvPr>
          <p:cNvSpPr txBox="1"/>
          <p:nvPr/>
        </p:nvSpPr>
        <p:spPr>
          <a:xfrm>
            <a:off x="833703" y="3307283"/>
            <a:ext cx="2056229" cy="21236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200" dirty="0" smtClean="0">
                <a:latin typeface="Calibri" panose="020F0502020204030204"/>
              </a:rPr>
              <a:t>Les enfants regardaient la pièce, </a:t>
            </a:r>
            <a:r>
              <a:rPr lang="fr-FR" sz="2200" b="1" dirty="0" smtClean="0">
                <a:solidFill>
                  <a:srgbClr val="00B0F0"/>
                </a:solidFill>
                <a:latin typeface="Calibri" panose="020F0502020204030204"/>
              </a:rPr>
              <a:t>fascinés</a:t>
            </a:r>
            <a:r>
              <a:rPr lang="fr-FR" sz="2200" dirty="0" smtClean="0">
                <a:latin typeface="Calibri" panose="020F0502020204030204"/>
              </a:rPr>
              <a:t> par les costumes et le décor.</a:t>
            </a:r>
            <a:endParaRPr lang="fr-FR" sz="2200" dirty="0">
              <a:latin typeface="Calibri" panose="020F0502020204030204"/>
            </a:endParaRPr>
          </a:p>
        </p:txBody>
      </p:sp>
      <p:pic>
        <p:nvPicPr>
          <p:cNvPr id="1026" name="Picture 2" descr="C:\Users\LENOVO\Desktop\72e1b42c-a7fd-40af-9fa5-ac1fdea5d03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8748" y="1049312"/>
            <a:ext cx="2238531" cy="1800068"/>
          </a:xfrm>
          <a:prstGeom prst="rect">
            <a:avLst/>
          </a:prstGeom>
          <a:noFill/>
        </p:spPr>
      </p:pic>
      <p:pic>
        <p:nvPicPr>
          <p:cNvPr id="1027" name="Picture 3" descr="C:\Users\LENOVO\Desktop\7903652e-4ed3-4098-b3c2-074981bcf7e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941" y="1061884"/>
            <a:ext cx="2394159" cy="1814051"/>
          </a:xfrm>
          <a:prstGeom prst="rect">
            <a:avLst/>
          </a:prstGeom>
          <a:noFill/>
        </p:spPr>
      </p:pic>
      <p:pic>
        <p:nvPicPr>
          <p:cNvPr id="1028" name="Picture 4" descr="C:\Users\LENOVO\Desktop\85efb8cd-9bae-446b-ae54-abcfa103f3b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6183" y="1051233"/>
            <a:ext cx="2123765" cy="1824701"/>
          </a:xfrm>
          <a:prstGeom prst="rect">
            <a:avLst/>
          </a:prstGeom>
          <a:noFill/>
        </p:spPr>
      </p:pic>
      <p:pic>
        <p:nvPicPr>
          <p:cNvPr id="1029" name="Picture 5" descr="C:\Users\LENOVO\Desktop\fa5b63fe-083c-4b65-b94e-35efc289cd9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71736" y="1047136"/>
            <a:ext cx="2111478" cy="1799303"/>
          </a:xfrm>
          <a:prstGeom prst="rect">
            <a:avLst/>
          </a:prstGeom>
          <a:noFill/>
        </p:spPr>
      </p:pic>
      <p:pic>
        <p:nvPicPr>
          <p:cNvPr id="1031" name="Picture 7" descr="C:\Users\LENOVO\Desktop\37f76346-b917-47f1-8c75-03ff1a74e3d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64427" y="1061883"/>
            <a:ext cx="2197508" cy="18435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617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683BC09-EE6F-793F-788D-37C3AAA26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D12942-F518-F8AB-D501-38F738400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associé correctement les images aux phrases correspondantes.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="" xmlns:a16="http://schemas.microsoft.com/office/drawing/2014/main" id="{48DF399B-9A3D-F351-74BF-718DB1E3BD1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l’accent sur les expressions et le vocabulaire étudié.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="" xmlns:a16="http://schemas.microsoft.com/office/drawing/2014/main" id="{6C60CE65-0619-F0B3-BD63-8D1C4A778221}"/>
              </a:ext>
            </a:extLst>
          </p:cNvPr>
          <p:cNvSpPr txBox="1"/>
          <p:nvPr/>
        </p:nvSpPr>
        <p:spPr>
          <a:xfrm>
            <a:off x="10438065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5</a:t>
            </a:r>
            <a:endParaRPr lang="fr-FR" sz="1200" b="1" dirty="0"/>
          </a:p>
        </p:txBody>
      </p:sp>
      <p:sp>
        <p:nvSpPr>
          <p:cNvPr id="35" name="ZoneTexte 34">
            <a:extLst>
              <a:ext uri="{FF2B5EF4-FFF2-40B4-BE49-F238E27FC236}">
                <a16:creationId xmlns="" xmlns:a16="http://schemas.microsoft.com/office/drawing/2014/main" id="{63D0310B-C46A-0917-E0CB-2520D6677523}"/>
              </a:ext>
            </a:extLst>
          </p:cNvPr>
          <p:cNvSpPr txBox="1"/>
          <p:nvPr/>
        </p:nvSpPr>
        <p:spPr>
          <a:xfrm>
            <a:off x="8416627" y="291914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37" name="ZoneTexte 36">
            <a:extLst>
              <a:ext uri="{FF2B5EF4-FFF2-40B4-BE49-F238E27FC236}">
                <a16:creationId xmlns="" xmlns:a16="http://schemas.microsoft.com/office/drawing/2014/main" id="{B03BFD56-F700-232C-098F-84B5168CC5C0}"/>
              </a:ext>
            </a:extLst>
          </p:cNvPr>
          <p:cNvSpPr txBox="1"/>
          <p:nvPr/>
        </p:nvSpPr>
        <p:spPr>
          <a:xfrm>
            <a:off x="6266923" y="291914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38" name="ZoneTexte 37">
            <a:extLst>
              <a:ext uri="{FF2B5EF4-FFF2-40B4-BE49-F238E27FC236}">
                <a16:creationId xmlns="" xmlns:a16="http://schemas.microsoft.com/office/drawing/2014/main" id="{FA53DEC5-3B44-1D3B-7B7B-FD6430D2EAA4}"/>
              </a:ext>
            </a:extLst>
          </p:cNvPr>
          <p:cNvSpPr txBox="1"/>
          <p:nvPr/>
        </p:nvSpPr>
        <p:spPr>
          <a:xfrm>
            <a:off x="1922087" y="28851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="" xmlns:a16="http://schemas.microsoft.com/office/drawing/2014/main" id="{C56A335C-8809-A7EE-33ED-3D8304C9488B}"/>
              </a:ext>
            </a:extLst>
          </p:cNvPr>
          <p:cNvSpPr txBox="1"/>
          <p:nvPr/>
        </p:nvSpPr>
        <p:spPr>
          <a:xfrm>
            <a:off x="4009073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graphicFrame>
        <p:nvGraphicFramePr>
          <p:cNvPr id="45" name="Tableau 44">
            <a:extLst>
              <a:ext uri="{FF2B5EF4-FFF2-40B4-BE49-F238E27FC236}">
                <a16:creationId xmlns="" xmlns:a16="http://schemas.microsoft.com/office/drawing/2014/main" id="{47B73CCC-DFB1-AEE9-4E54-7439AD76D8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00024244"/>
              </p:ext>
            </p:extLst>
          </p:nvPr>
        </p:nvGraphicFramePr>
        <p:xfrm>
          <a:off x="3217171" y="5973597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=""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</a:t>
                      </a:r>
                      <a:r>
                        <a:rPr lang="fr-MA" sz="16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</a:t>
                      </a:r>
                      <a:r>
                        <a:rPr lang="fr-MA" sz="16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</a:t>
                      </a:r>
                      <a:r>
                        <a:rPr lang="fr-MA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</a:t>
                      </a:r>
                      <a:r>
                        <a:rPr lang="fr-MA" sz="16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</a:t>
                      </a:r>
                      <a:r>
                        <a:rPr lang="fr-MA" sz="16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63454195"/>
                  </a:ext>
                </a:extLst>
              </a:tr>
            </a:tbl>
          </a:graphicData>
        </a:graphic>
      </p:graphicFrame>
      <p:sp>
        <p:nvSpPr>
          <p:cNvPr id="28" name="ZoneTexte 27">
            <a:extLst>
              <a:ext uri="{FF2B5EF4-FFF2-40B4-BE49-F238E27FC236}">
                <a16:creationId xmlns="" xmlns:a16="http://schemas.microsoft.com/office/drawing/2014/main" id="{1CD3C1CA-C103-DD01-6130-7AFFCF8C68D8}"/>
              </a:ext>
            </a:extLst>
          </p:cNvPr>
          <p:cNvSpPr txBox="1"/>
          <p:nvPr/>
        </p:nvSpPr>
        <p:spPr>
          <a:xfrm>
            <a:off x="4034175" y="560736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="" xmlns:a16="http://schemas.microsoft.com/office/drawing/2014/main" id="{62BD2643-3494-343F-7556-01A90E776BBD}"/>
              </a:ext>
            </a:extLst>
          </p:cNvPr>
          <p:cNvSpPr txBox="1"/>
          <p:nvPr/>
        </p:nvSpPr>
        <p:spPr>
          <a:xfrm>
            <a:off x="8351878" y="560404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30" name="ZoneTexte 29">
            <a:extLst>
              <a:ext uri="{FF2B5EF4-FFF2-40B4-BE49-F238E27FC236}">
                <a16:creationId xmlns="" xmlns:a16="http://schemas.microsoft.com/office/drawing/2014/main" id="{7AC95352-C694-8F67-DB63-5698F33A8520}"/>
              </a:ext>
            </a:extLst>
          </p:cNvPr>
          <p:cNvSpPr txBox="1"/>
          <p:nvPr/>
        </p:nvSpPr>
        <p:spPr>
          <a:xfrm>
            <a:off x="10431977" y="561727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E</a:t>
            </a:r>
            <a:endParaRPr lang="fr-FR" sz="12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="" xmlns:a16="http://schemas.microsoft.com/office/drawing/2014/main" id="{75CA56F1-FE47-A15C-D6F1-8AD39827316D}"/>
              </a:ext>
            </a:extLst>
          </p:cNvPr>
          <p:cNvSpPr txBox="1"/>
          <p:nvPr/>
        </p:nvSpPr>
        <p:spPr>
          <a:xfrm>
            <a:off x="6266923" y="5617275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="" xmlns:a16="http://schemas.microsoft.com/office/drawing/2014/main" id="{34F2EB02-5730-BBA0-3127-C9CBB698EAB3}"/>
              </a:ext>
            </a:extLst>
          </p:cNvPr>
          <p:cNvSpPr txBox="1"/>
          <p:nvPr/>
        </p:nvSpPr>
        <p:spPr>
          <a:xfrm>
            <a:off x="1880194" y="560736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="" xmlns:a16="http://schemas.microsoft.com/office/drawing/2014/main" id="{AE9301B0-952F-70C8-58AA-37D185EFBD05}"/>
              </a:ext>
            </a:extLst>
          </p:cNvPr>
          <p:cNvSpPr txBox="1"/>
          <p:nvPr/>
        </p:nvSpPr>
        <p:spPr>
          <a:xfrm>
            <a:off x="2962479" y="3307283"/>
            <a:ext cx="2143392" cy="17851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200" dirty="0" smtClean="0">
                <a:latin typeface="Calibri" panose="020F0502020204030204"/>
              </a:rPr>
              <a:t>Elle a </a:t>
            </a:r>
            <a:r>
              <a:rPr lang="fr-FR" sz="2200" b="1" dirty="0" smtClean="0">
                <a:solidFill>
                  <a:srgbClr val="00B0F0"/>
                </a:solidFill>
                <a:latin typeface="Calibri" panose="020F0502020204030204"/>
              </a:rPr>
              <a:t>interprété le rôle</a:t>
            </a:r>
            <a:r>
              <a:rPr lang="fr-FR" sz="2200" dirty="0" smtClean="0">
                <a:latin typeface="Calibri" panose="020F0502020204030204"/>
              </a:rPr>
              <a:t> de la mère avec beaucoup de sensibilité.</a:t>
            </a:r>
            <a:endParaRPr lang="fr-FR" sz="2200" dirty="0">
              <a:latin typeface="Calibri" panose="020F0502020204030204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="" xmlns:a16="http://schemas.microsoft.com/office/drawing/2014/main" id="{B2FFBEA5-EB61-2011-6D4B-E767F060ECFB}"/>
              </a:ext>
            </a:extLst>
          </p:cNvPr>
          <p:cNvSpPr txBox="1"/>
          <p:nvPr/>
        </p:nvSpPr>
        <p:spPr>
          <a:xfrm>
            <a:off x="7398531" y="3321332"/>
            <a:ext cx="2023586" cy="144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200" dirty="0" smtClean="0">
                <a:latin typeface="Calibri" panose="020F0502020204030204"/>
              </a:rPr>
              <a:t>La scène finale était </a:t>
            </a:r>
            <a:r>
              <a:rPr lang="fr-FR" sz="2200" b="1" dirty="0" smtClean="0">
                <a:solidFill>
                  <a:srgbClr val="00B0F0"/>
                </a:solidFill>
                <a:latin typeface="Calibri" panose="020F0502020204030204"/>
              </a:rPr>
              <a:t>émouvante</a:t>
            </a:r>
            <a:r>
              <a:rPr lang="fr-FR" sz="2200" dirty="0" smtClean="0">
                <a:latin typeface="Calibri" panose="020F0502020204030204"/>
              </a:rPr>
              <a:t> et touchante.</a:t>
            </a:r>
            <a:endParaRPr lang="fr-FR" sz="2200" dirty="0">
              <a:latin typeface="Calibri" panose="020F0502020204030204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="" xmlns:a16="http://schemas.microsoft.com/office/drawing/2014/main" id="{1C9B9B95-DE8D-BCD0-3D37-52EEC23E3F6A}"/>
              </a:ext>
            </a:extLst>
          </p:cNvPr>
          <p:cNvSpPr txBox="1"/>
          <p:nvPr/>
        </p:nvSpPr>
        <p:spPr>
          <a:xfrm>
            <a:off x="9599967" y="3321332"/>
            <a:ext cx="2107351" cy="1708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100" dirty="0" smtClean="0">
                <a:latin typeface="Calibri" panose="020F0502020204030204"/>
              </a:rPr>
              <a:t>Ces acteurs jouent ensemble. Ils forment une </a:t>
            </a:r>
            <a:r>
              <a:rPr lang="fr-FR" sz="2100" b="1" dirty="0" smtClean="0">
                <a:solidFill>
                  <a:srgbClr val="00B0F0"/>
                </a:solidFill>
                <a:latin typeface="Calibri" panose="020F0502020204030204"/>
              </a:rPr>
              <a:t>troupe de théâtre.</a:t>
            </a:r>
            <a:endParaRPr lang="fr-FR" sz="2100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A8AC266B-952F-AA56-011B-87F6B5DFC9A3}"/>
              </a:ext>
            </a:extLst>
          </p:cNvPr>
          <p:cNvSpPr txBox="1"/>
          <p:nvPr/>
        </p:nvSpPr>
        <p:spPr>
          <a:xfrm>
            <a:off x="5266048" y="3307282"/>
            <a:ext cx="1998247" cy="144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200" dirty="0" smtClean="0">
                <a:latin typeface="Calibri" panose="020F0502020204030204"/>
              </a:rPr>
              <a:t>L’acteur sait bien </a:t>
            </a:r>
            <a:r>
              <a:rPr lang="fr-FR" sz="2200" b="1" dirty="0" smtClean="0">
                <a:solidFill>
                  <a:srgbClr val="00B0F0"/>
                </a:solidFill>
                <a:latin typeface="Calibri" panose="020F0502020204030204"/>
              </a:rPr>
              <a:t>se déplacer</a:t>
            </a:r>
            <a:r>
              <a:rPr lang="fr-FR" sz="2200" dirty="0" smtClean="0">
                <a:latin typeface="Calibri" panose="020F0502020204030204"/>
              </a:rPr>
              <a:t> </a:t>
            </a:r>
            <a:r>
              <a:rPr lang="fr-FR" sz="2200" b="1" dirty="0" smtClean="0">
                <a:solidFill>
                  <a:srgbClr val="00B0F0"/>
                </a:solidFill>
                <a:latin typeface="Calibri" panose="020F0502020204030204"/>
              </a:rPr>
              <a:t>sur scène</a:t>
            </a:r>
            <a:r>
              <a:rPr lang="fr-FR" sz="2200" dirty="0" smtClean="0">
                <a:latin typeface="Calibri" panose="020F0502020204030204"/>
              </a:rPr>
              <a:t>.</a:t>
            </a:r>
            <a:endParaRPr lang="fr-FR" sz="2200" dirty="0">
              <a:latin typeface="Calibri" panose="020F0502020204030204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="" xmlns:a16="http://schemas.microsoft.com/office/drawing/2014/main" id="{8FA62EE5-328C-4F69-87F2-6FBDDD6F29D0}"/>
              </a:ext>
            </a:extLst>
          </p:cNvPr>
          <p:cNvSpPr txBox="1"/>
          <p:nvPr/>
        </p:nvSpPr>
        <p:spPr>
          <a:xfrm>
            <a:off x="833703" y="3307283"/>
            <a:ext cx="2056229" cy="21236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200" dirty="0" smtClean="0">
                <a:latin typeface="Calibri" panose="020F0502020204030204"/>
              </a:rPr>
              <a:t>Les enfants regardaient la pièce, </a:t>
            </a:r>
            <a:r>
              <a:rPr lang="fr-FR" sz="2200" b="1" dirty="0" smtClean="0">
                <a:solidFill>
                  <a:srgbClr val="00B0F0"/>
                </a:solidFill>
                <a:latin typeface="Calibri" panose="020F0502020204030204"/>
              </a:rPr>
              <a:t>fascinés</a:t>
            </a:r>
            <a:r>
              <a:rPr lang="fr-FR" sz="2200" dirty="0" smtClean="0">
                <a:latin typeface="Calibri" panose="020F0502020204030204"/>
              </a:rPr>
              <a:t> par les costumes et le décor.</a:t>
            </a:r>
            <a:endParaRPr lang="fr-FR" sz="2200" dirty="0">
              <a:latin typeface="Calibri" panose="020F0502020204030204"/>
            </a:endParaRPr>
          </a:p>
        </p:txBody>
      </p:sp>
      <p:pic>
        <p:nvPicPr>
          <p:cNvPr id="25" name="Picture 2" descr="C:\Users\LENOVO\Desktop\72e1b42c-a7fd-40af-9fa5-ac1fdea5d03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8748" y="1049312"/>
            <a:ext cx="2238531" cy="1800068"/>
          </a:xfrm>
          <a:prstGeom prst="rect">
            <a:avLst/>
          </a:prstGeom>
          <a:noFill/>
        </p:spPr>
      </p:pic>
      <p:pic>
        <p:nvPicPr>
          <p:cNvPr id="26" name="Picture 3" descr="C:\Users\LENOVO\Desktop\7903652e-4ed3-4098-b3c2-074981bcf7e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941" y="1061884"/>
            <a:ext cx="2394159" cy="1814051"/>
          </a:xfrm>
          <a:prstGeom prst="rect">
            <a:avLst/>
          </a:prstGeom>
          <a:noFill/>
        </p:spPr>
      </p:pic>
      <p:pic>
        <p:nvPicPr>
          <p:cNvPr id="27" name="Picture 4" descr="C:\Users\LENOVO\Desktop\85efb8cd-9bae-446b-ae54-abcfa103f3b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6183" y="1051233"/>
            <a:ext cx="2123765" cy="1824701"/>
          </a:xfrm>
          <a:prstGeom prst="rect">
            <a:avLst/>
          </a:prstGeom>
          <a:noFill/>
        </p:spPr>
      </p:pic>
      <p:pic>
        <p:nvPicPr>
          <p:cNvPr id="31" name="Picture 5" descr="C:\Users\LENOVO\Desktop\fa5b63fe-083c-4b65-b94e-35efc289cd9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71736" y="1047136"/>
            <a:ext cx="2111478" cy="1799303"/>
          </a:xfrm>
          <a:prstGeom prst="rect">
            <a:avLst/>
          </a:prstGeom>
          <a:noFill/>
        </p:spPr>
      </p:pic>
      <p:pic>
        <p:nvPicPr>
          <p:cNvPr id="36" name="Picture 7" descr="C:\Users\LENOVO\Desktop\37f76346-b917-47f1-8c75-03ff1a74e3d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64427" y="1061883"/>
            <a:ext cx="2197508" cy="18435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4727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compréhension globale.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Compréhension globale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=""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=""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74783D43-F3AA-C766-0CD7-7E6B89FAFFB9}"/>
              </a:ext>
            </a:extLst>
          </p:cNvPr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Chut ! Le rideau se lève !</a:t>
            </a:r>
            <a:endParaRPr lang="fr-FR" sz="24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7125689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compréhension globale.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88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globale: </a:t>
            </a:r>
            <a:r>
              <a:rPr lang="fr-FR" sz="24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l’objectif de la séance avec une voix claire et audible.</a:t>
            </a:r>
          </a:p>
        </p:txBody>
      </p:sp>
    </p:spTree>
    <p:extLst>
      <p:ext uri="{BB962C8B-B14F-4D97-AF65-F5344CB8AC3E}">
        <p14:creationId xmlns="" xmlns:p14="http://schemas.microsoft.com/office/powerpoint/2010/main" val="2071168164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="" xmlns:p14="http://schemas.microsoft.com/office/powerpoint/2010/main" val="22767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Avant de commencer, qui peut me rappeler la démarche à suivre pour deviner le sens global d’un texte 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F29D1D09-2B57-BCCC-7E36-CC7B1A89A51B}"/>
              </a:ext>
            </a:extLst>
          </p:cNvPr>
          <p:cNvSpPr txBox="1"/>
          <p:nvPr/>
        </p:nvSpPr>
        <p:spPr>
          <a:xfrm>
            <a:off x="269823" y="2054326"/>
            <a:ext cx="643078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deviner le sens global d’un texte (avant la lecture) :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6795" y="1142296"/>
            <a:ext cx="4845492" cy="486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1205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A175ECC-33DF-C306-DBE2-56DA24FFC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0320CCA-A190-06A3-CA4C-42330A2A6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démarche à suivre pour deviner le sens global d’un texte.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2164797-3336-28EF-792D-E9CA3CDB891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supplémentaires si nécessaire. 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2EF1A7B3-8EDE-1DE0-9D2E-D0A503159E1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6795" y="1142296"/>
            <a:ext cx="4845492" cy="486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F29D1D09-2B57-BCCC-7E36-CC7B1A89A51B}"/>
              </a:ext>
            </a:extLst>
          </p:cNvPr>
          <p:cNvSpPr txBox="1"/>
          <p:nvPr/>
        </p:nvSpPr>
        <p:spPr>
          <a:xfrm>
            <a:off x="269823" y="2054326"/>
            <a:ext cx="643078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deviner le sens global d’un texte (avant la lecture) :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DFC35E83-6750-BE56-F8F8-D132DD34B979}"/>
              </a:ext>
            </a:extLst>
          </p:cNvPr>
          <p:cNvSpPr txBox="1"/>
          <p:nvPr/>
        </p:nvSpPr>
        <p:spPr>
          <a:xfrm>
            <a:off x="591424" y="3120317"/>
            <a:ext cx="6096000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J’observe le titre, l’image, la forme générale, …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F38B871A-E5A4-8F0A-016E-6362F93577C9}"/>
              </a:ext>
            </a:extLst>
          </p:cNvPr>
          <p:cNvSpPr txBox="1"/>
          <p:nvPr/>
        </p:nvSpPr>
        <p:spPr>
          <a:xfrm>
            <a:off x="1055379" y="378689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quelques mots importants.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F23A40A7-53B2-2FC5-4224-A0A72F42432B}"/>
              </a:ext>
            </a:extLst>
          </p:cNvPr>
          <p:cNvSpPr txBox="1"/>
          <p:nvPr/>
        </p:nvSpPr>
        <p:spPr>
          <a:xfrm>
            <a:off x="591423" y="4246965"/>
            <a:ext cx="6096000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formule des hypothèses.</a:t>
            </a:r>
          </a:p>
        </p:txBody>
      </p:sp>
    </p:spTree>
    <p:extLst>
      <p:ext uri="{BB962C8B-B14F-4D97-AF65-F5344CB8AC3E}">
        <p14:creationId xmlns="" xmlns:p14="http://schemas.microsoft.com/office/powerpoint/2010/main" val="292141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D4C5F5E-6173-7494-C95A-E34A64D96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6744167-7CE9-7BE0-8ADB-ED514502A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observez le texte et devinez le sens global à partir de ces questions.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5D5693E-7B7E-45C8-7A28-3723617F49B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BBFAC3FC-A8AA-BAB0-7690-DD3242B22D7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6795" y="1142296"/>
            <a:ext cx="4845492" cy="486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2D162E77-B776-19BF-8564-5D82EA6C45DE}"/>
              </a:ext>
            </a:extLst>
          </p:cNvPr>
          <p:cNvSpPr txBox="1"/>
          <p:nvPr/>
        </p:nvSpPr>
        <p:spPr>
          <a:xfrm>
            <a:off x="314793" y="1713933"/>
            <a:ext cx="6400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quoi vous fait penser le titre : « Le Petit Poucet au théâtre » ?</a:t>
            </a:r>
            <a:b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20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/>
            <a:endParaRPr lang="fr-FR" sz="2000" b="1" i="1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Regardez l’image et devinez le lieu où se passe la scène.</a:t>
            </a:r>
            <a:b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20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fr-FR" sz="2000" b="1" i="1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fr-FR" sz="2000" b="1" i="1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Regardez la forme générale du document. Devinez le genre de ce texte.</a:t>
            </a:r>
            <a:b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2000" b="1" i="1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853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D459ACA-54D6-0B93-234C-1FA059551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8805055-0124-6FDD-A64D-DD7B76A9E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hypothèses que l’on peut deviner sur le sens global du texte.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B0A913B-5F1C-3BAD-9A5C-9C1E18968F7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Confirmer ou infirmer les réponses en cherchant des indices dans le texte.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2FC847D4-2DC0-BF3B-4485-14F2D838E6F6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6795" y="1142296"/>
            <a:ext cx="4845492" cy="486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2D162E77-B776-19BF-8564-5D82EA6C45DE}"/>
              </a:ext>
            </a:extLst>
          </p:cNvPr>
          <p:cNvSpPr txBox="1"/>
          <p:nvPr/>
        </p:nvSpPr>
        <p:spPr>
          <a:xfrm>
            <a:off x="314793" y="1713933"/>
            <a:ext cx="6400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quoi vous fait penser le titre : « Le Petit Poucet au théâtre » ?</a:t>
            </a:r>
            <a:b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20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/>
            <a:endParaRPr lang="fr-FR" sz="2000" b="1" i="1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Regardez l’image et devinez le lieu où se passe la scène.</a:t>
            </a:r>
            <a:b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20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fr-FR" sz="2000" b="1" i="1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fr-FR" sz="2000" b="1" i="1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Regardez la forme générale du document. Devinez le genre de ce texte.</a:t>
            </a:r>
            <a:b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2000" b="1" i="1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8284E081-08D4-6F4B-13D2-72F85637D62F}"/>
              </a:ext>
            </a:extLst>
          </p:cNvPr>
          <p:cNvSpPr txBox="1"/>
          <p:nvPr/>
        </p:nvSpPr>
        <p:spPr>
          <a:xfrm>
            <a:off x="726732" y="2438809"/>
            <a:ext cx="58989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Le titre me fait penser à une pièce de théâtre inspirée du conte Le Petit Poucet. </a:t>
            </a:r>
            <a:endParaRPr lang="fr-FR" sz="20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D0F4222E-464B-01D8-0FF9-12E9D1981F92}"/>
              </a:ext>
            </a:extLst>
          </p:cNvPr>
          <p:cNvSpPr txBox="1"/>
          <p:nvPr/>
        </p:nvSpPr>
        <p:spPr>
          <a:xfrm>
            <a:off x="756690" y="3689723"/>
            <a:ext cx="61088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En regardant l’image, on peut deviner que la scène se passe dans un théâtre. </a:t>
            </a:r>
            <a:endParaRPr lang="fr-FR" sz="20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3CA53845-1CE1-0809-7BD1-CEB81B42208F}"/>
              </a:ext>
            </a:extLst>
          </p:cNvPr>
          <p:cNvSpPr txBox="1"/>
          <p:nvPr/>
        </p:nvSpPr>
        <p:spPr>
          <a:xfrm>
            <a:off x="756694" y="5141332"/>
            <a:ext cx="54183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La forme du document montre qu’il s’agit d’un article de magazine culturel.</a:t>
            </a:r>
            <a:endParaRPr lang="fr-FR" sz="20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60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1C01257-FDEB-A242-E64B-67F3217AC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B096F4C6-B839-BA5F-6C8E-6243887B5A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242902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442618D-3B49-7888-5DEF-7C9A0122A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1E8D2B2-E4F0-81A2-0621-917836DD2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travaillez en binômes et formulez des hypothèses à partir de ces questions.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F5F9C08-3D76-F8AC-9AEA-8F37C599896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du travail en binômes : travaillez seul puis comparez avec votre camarade.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06795" y="1142296"/>
            <a:ext cx="4845492" cy="486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794" y="1917726"/>
            <a:ext cx="67437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81394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F34BC47-C3E3-FD1B-6603-EB6882E5A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3D40736-7B3D-8D65-F836-275D4F4B3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hypothèses que l’on peut deviner sur le sens global du texte.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262D7DD-24F0-258A-F7EE-A74D1EDBA9C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Confirmer ou infirmer les réponses en cherchant des indices dans le texte. Demander de justifier les réponses.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06795" y="1142296"/>
            <a:ext cx="4845492" cy="486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794" y="1917726"/>
            <a:ext cx="67437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164DE682-41BD-29FD-FD26-B472EF95E602}"/>
              </a:ext>
            </a:extLst>
          </p:cNvPr>
          <p:cNvSpPr txBox="1"/>
          <p:nvPr/>
        </p:nvSpPr>
        <p:spPr>
          <a:xfrm>
            <a:off x="1979951" y="2633606"/>
            <a:ext cx="47356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 smtClean="0">
                <a:solidFill>
                  <a:srgbClr val="00B0F0"/>
                </a:solidFill>
                <a:latin typeface="Calibri" panose="020F0502020204030204"/>
              </a:rPr>
              <a:t>Petit Poucet, </a:t>
            </a:r>
            <a:r>
              <a:rPr lang="fr-FR" b="1" i="1" dirty="0" smtClean="0">
                <a:solidFill>
                  <a:srgbClr val="00B0F0"/>
                </a:solidFill>
                <a:latin typeface="Calibri" panose="020F0502020204030204"/>
              </a:rPr>
              <a:t>théâtre, </a:t>
            </a:r>
            <a:r>
              <a:rPr lang="fr-FR" b="1" i="1" dirty="0" smtClean="0">
                <a:solidFill>
                  <a:srgbClr val="00B0F0"/>
                </a:solidFill>
                <a:latin typeface="Calibri" panose="020F0502020204030204"/>
              </a:rPr>
              <a:t>magazine culturel</a:t>
            </a:r>
          </a:p>
          <a:p>
            <a:r>
              <a:rPr lang="fr-FR" b="1" i="1" dirty="0" smtClean="0">
                <a:solidFill>
                  <a:srgbClr val="00B0F0"/>
                </a:solidFill>
                <a:latin typeface="Calibri" panose="020F0502020204030204"/>
              </a:rPr>
              <a:t>Adolescents, rubrique Arts et Spectacles…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4733" y="4323621"/>
            <a:ext cx="4875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☑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06488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EE08A79-D3C1-49C1-1739-96621E5DD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F625BED-211D-947B-29B0-0B236D17F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essayez d’identifier la situation d’énonciation du texte en complétant le tableau suivant.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122A2EB-957B-B8F8-6919-BA8C2723BB7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35AED6D1-C5CC-CA8F-E9DE-85A26A242F4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441" y="2243214"/>
            <a:ext cx="11004627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12775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5A51E38-5634-F0D7-18CD-843B29EE9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F0FD116-93A3-A439-C8C0-9704F649A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situation d’énonciation du texte.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3B7A6CF-5B9D-5BB2-5DF1-B98B915A9DC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Accompagner les élèves en difficulté. Fournir un feedback. 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C6FCAB56-03FA-8A4E-C958-700122910FA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441" y="2243214"/>
            <a:ext cx="11004627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FC03B116-AD62-5CEE-823F-68A0BE0BD7C9}"/>
              </a:ext>
            </a:extLst>
          </p:cNvPr>
          <p:cNvSpPr txBox="1"/>
          <p:nvPr/>
        </p:nvSpPr>
        <p:spPr>
          <a:xfrm>
            <a:off x="869430" y="3415728"/>
            <a:ext cx="23116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C’est un adolescent</a:t>
            </a:r>
            <a:endParaRPr lang="fr-FR" sz="20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1B767FAC-EB8D-991B-8953-11B5F39FFD91}"/>
              </a:ext>
            </a:extLst>
          </p:cNvPr>
          <p:cNvSpPr txBox="1"/>
          <p:nvPr/>
        </p:nvSpPr>
        <p:spPr>
          <a:xfrm>
            <a:off x="3372787" y="3455462"/>
            <a:ext cx="27731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Il s’adresse aux lecteurs</a:t>
            </a:r>
            <a:endParaRPr lang="fr-FR" sz="20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1B767FAC-EB8D-991B-8953-11B5F39FFD91}"/>
              </a:ext>
            </a:extLst>
          </p:cNvPr>
          <p:cNvSpPr txBox="1"/>
          <p:nvPr/>
        </p:nvSpPr>
        <p:spPr>
          <a:xfrm>
            <a:off x="6056027" y="3323051"/>
            <a:ext cx="29530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i="1" dirty="0" smtClean="0">
                <a:solidFill>
                  <a:srgbClr val="00B0F0"/>
                </a:solidFill>
                <a:latin typeface="Calibri" panose="020F0502020204030204"/>
              </a:rPr>
              <a:t>Il parle d’une pièce de théâtre intitulée Le Petit Poucet</a:t>
            </a:r>
            <a:endParaRPr lang="fr-FR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1B64332E-56E6-58D2-15AF-DAA775AF9FA6}"/>
              </a:ext>
            </a:extLst>
          </p:cNvPr>
          <p:cNvSpPr txBox="1"/>
          <p:nvPr/>
        </p:nvSpPr>
        <p:spPr>
          <a:xfrm>
            <a:off x="8994097" y="3290572"/>
            <a:ext cx="27456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i="1" dirty="0" smtClean="0">
                <a:solidFill>
                  <a:srgbClr val="00B0F0"/>
                </a:solidFill>
                <a:latin typeface="Calibri" panose="020F0502020204030204"/>
              </a:rPr>
              <a:t>Son but est de partager </a:t>
            </a:r>
            <a:r>
              <a:rPr lang="fr-FR" b="1" i="1" dirty="0" smtClean="0">
                <a:solidFill>
                  <a:srgbClr val="00B0F0"/>
                </a:solidFill>
                <a:latin typeface="Calibri" panose="020F0502020204030204"/>
              </a:rPr>
              <a:t>ses appréciations et </a:t>
            </a:r>
            <a:r>
              <a:rPr lang="fr-FR" b="1" i="1" dirty="0" smtClean="0">
                <a:solidFill>
                  <a:srgbClr val="00B0F0"/>
                </a:solidFill>
                <a:latin typeface="Calibri" panose="020F0502020204030204"/>
              </a:rPr>
              <a:t>de recommander le spectacle aux lecteurs.</a:t>
            </a:r>
            <a:endParaRPr lang="fr-FR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566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251395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Parcourez rapidement le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texte,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et répondez à ces questions.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Accordez aux élèves une seule minute pour parcourir le texte et se faire une idée.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01665" y="1142296"/>
            <a:ext cx="4845492" cy="486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394" y="1843086"/>
            <a:ext cx="6945645" cy="3133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4989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4E76ADB-914C-9B58-967A-EE58C4A2D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6AE986C4-8069-37BF-47F3-EDD29167A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attendues.</a:t>
            </a:r>
            <a:endParaRPr 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5627495B-BE2A-6D0C-DAE3-A6D3FD7AA02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rangs, apporter de l’aide aux élèves en difficulté.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01665" y="1142296"/>
            <a:ext cx="4845492" cy="486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394" y="1843086"/>
            <a:ext cx="6945645" cy="3133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EB8A4318-0996-4A95-18C6-76BE5358992F}"/>
              </a:ext>
            </a:extLst>
          </p:cNvPr>
          <p:cNvSpPr txBox="1"/>
          <p:nvPr/>
        </p:nvSpPr>
        <p:spPr>
          <a:xfrm>
            <a:off x="2930577" y="3056957"/>
            <a:ext cx="41597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 smtClean="0">
                <a:solidFill>
                  <a:srgbClr val="00B0F0"/>
                </a:solidFill>
                <a:latin typeface="Calibri" panose="020F0502020204030204"/>
              </a:rPr>
              <a:t>Il se sentait curieux et un peu excité.</a:t>
            </a:r>
            <a:endParaRPr lang="fr-FR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EB8A4318-0996-4A95-18C6-76BE5358992F}"/>
              </a:ext>
            </a:extLst>
          </p:cNvPr>
          <p:cNvSpPr txBox="1"/>
          <p:nvPr/>
        </p:nvSpPr>
        <p:spPr>
          <a:xfrm>
            <a:off x="2993036" y="3674053"/>
            <a:ext cx="41597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 smtClean="0">
                <a:solidFill>
                  <a:srgbClr val="00B0F0"/>
                </a:solidFill>
                <a:latin typeface="Calibri" panose="020F0502020204030204"/>
              </a:rPr>
              <a:t>Il a eu un petit frisson.</a:t>
            </a:r>
            <a:endParaRPr lang="fr-FR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EB8A4318-0996-4A95-18C6-76BE5358992F}"/>
              </a:ext>
            </a:extLst>
          </p:cNvPr>
          <p:cNvSpPr txBox="1"/>
          <p:nvPr/>
        </p:nvSpPr>
        <p:spPr>
          <a:xfrm>
            <a:off x="3038006" y="4348610"/>
            <a:ext cx="41597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 smtClean="0">
                <a:solidFill>
                  <a:srgbClr val="00B0F0"/>
                </a:solidFill>
                <a:latin typeface="Calibri" panose="020F0502020204030204"/>
              </a:rPr>
              <a:t>Il était impressionné, parfois effrayé, et il a adoré le spectacle.</a:t>
            </a:r>
            <a:endParaRPr lang="fr-FR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="" xmlns:a16="http://schemas.microsoft.com/office/drawing/2014/main" id="{EB8A4318-0996-4A95-18C6-76BE5358992F}"/>
              </a:ext>
            </a:extLst>
          </p:cNvPr>
          <p:cNvSpPr txBox="1"/>
          <p:nvPr/>
        </p:nvSpPr>
        <p:spPr>
          <a:xfrm>
            <a:off x="209862" y="3676553"/>
            <a:ext cx="26532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1" dirty="0" smtClean="0">
                <a:solidFill>
                  <a:srgbClr val="00B0F0"/>
                </a:solidFill>
                <a:latin typeface="Calibri" panose="020F0502020204030204"/>
              </a:rPr>
              <a:t>Quand les lumières se sont éteintes (début du spectacle)</a:t>
            </a:r>
            <a:endParaRPr lang="fr-FR" sz="16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="" xmlns:a16="http://schemas.microsoft.com/office/drawing/2014/main" id="{EB8A4318-0996-4A95-18C6-76BE5358992F}"/>
              </a:ext>
            </a:extLst>
          </p:cNvPr>
          <p:cNvSpPr txBox="1"/>
          <p:nvPr/>
        </p:nvSpPr>
        <p:spPr>
          <a:xfrm>
            <a:off x="272321" y="4323629"/>
            <a:ext cx="26507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1" dirty="0" smtClean="0">
                <a:solidFill>
                  <a:srgbClr val="00B0F0"/>
                </a:solidFill>
                <a:latin typeface="Calibri" panose="020F0502020204030204"/>
              </a:rPr>
              <a:t>Pendant la représentation (jeu des acteurs, musique…)</a:t>
            </a:r>
            <a:endParaRPr lang="fr-FR" sz="16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635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427451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rappeler ce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84AD2AB5-65BF-3F12-336D-23F9162EE8EE}"/>
              </a:ext>
            </a:extLst>
          </p:cNvPr>
          <p:cNvSpPr txBox="1"/>
          <p:nvPr/>
        </p:nvSpPr>
        <p:spPr>
          <a:xfrm>
            <a:off x="558800" y="3814243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mis en pratique la stratégie suivante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7AECE639-D7E2-8ABE-5411-ABB3596BCB9E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mis en pratique la stratégie suivante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F8B1CC9-6056-7333-CB1A-B57095DBF2FB}"/>
              </a:ext>
            </a:extLst>
          </p:cNvPr>
          <p:cNvSpPr/>
          <p:nvPr/>
        </p:nvSpPr>
        <p:spPr>
          <a:xfrm>
            <a:off x="893488" y="4435385"/>
            <a:ext cx="9839161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21635E54-E812-CEA5-4B5D-28A9998F119B}"/>
              </a:ext>
            </a:extLst>
          </p:cNvPr>
          <p:cNvSpPr/>
          <p:nvPr/>
        </p:nvSpPr>
        <p:spPr>
          <a:xfrm>
            <a:off x="883270" y="1682945"/>
            <a:ext cx="9839160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</p:txBody>
      </p:sp>
    </p:spTree>
    <p:extLst>
      <p:ext uri="{BB962C8B-B14F-4D97-AF65-F5344CB8AC3E}">
        <p14:creationId xmlns="" xmlns:p14="http://schemas.microsoft.com/office/powerpoint/2010/main" val="89221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558800" y="3814243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mis en pratique la stratégie suivante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mis en pratique la stratégie suivante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893489" y="4435385"/>
            <a:ext cx="983916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Formuler des hypothèses sur le sens global d’un texte à partir d’indices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J’observe le titre, l’image, la forme générale, …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quelques mots importants.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formule des hypothèses.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761A836B-4286-FBB5-2608-4CB5696D555E}"/>
              </a:ext>
            </a:extLst>
          </p:cNvPr>
          <p:cNvSpPr/>
          <p:nvPr/>
        </p:nvSpPr>
        <p:spPr>
          <a:xfrm>
            <a:off x="883270" y="1682945"/>
            <a:ext cx="9839160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Lexique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spectacle: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/>
              <a:t>Le spectateur était </a:t>
            </a:r>
            <a:r>
              <a:rPr lang="fr-FR" sz="2000" b="1" dirty="0" smtClean="0"/>
              <a:t>fasciné</a:t>
            </a:r>
            <a:r>
              <a:rPr lang="fr-FR" sz="2000" dirty="0" smtClean="0"/>
              <a:t> par le spectacle et par le jeu des acteurs.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 smtClean="0"/>
              <a:t>Les costumes </a:t>
            </a:r>
            <a:r>
              <a:rPr lang="fr-FR" sz="2000" dirty="0" smtClean="0"/>
              <a:t>colorés ont attiré l’attention du public.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/>
              <a:t>L’acteur principal a </a:t>
            </a:r>
            <a:r>
              <a:rPr lang="fr-FR" sz="2000" b="1" dirty="0" smtClean="0"/>
              <a:t>interprété le rôle </a:t>
            </a:r>
            <a:r>
              <a:rPr lang="fr-FR" sz="2000" dirty="0" smtClean="0"/>
              <a:t>avec beaucoup d’émotion.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 smtClean="0"/>
              <a:t>La troupe de théâtre </a:t>
            </a:r>
            <a:r>
              <a:rPr lang="fr-FR" sz="2000" dirty="0" smtClean="0"/>
              <a:t>est montée sur scène sous les applaudissements du public.</a:t>
            </a:r>
          </a:p>
        </p:txBody>
      </p:sp>
    </p:spTree>
    <p:extLst>
      <p:ext uri="{BB962C8B-B14F-4D97-AF65-F5344CB8AC3E}">
        <p14:creationId xmlns="" xmlns:p14="http://schemas.microsoft.com/office/powerpoint/2010/main" val="17908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CA77412-A4BC-AF6B-B620-1C8318A66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085DA5-FC4B-BC66-F899-56411EBE1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ces activités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6687BCAA-7DA8-AF9F-79B5-A514E8058374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="" xmlns:a16="http://schemas.microsoft.com/office/drawing/2014/main" id="{5CB2CBAD-B1BC-B477-299D-3A5018A3E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7F062300-4362-31EE-9FE2-6B3E98B8D085}"/>
              </a:ext>
            </a:extLst>
          </p:cNvPr>
          <p:cNvSpPr txBox="1"/>
          <p:nvPr/>
        </p:nvSpPr>
        <p:spPr>
          <a:xfrm>
            <a:off x="2188029" y="3944404"/>
            <a:ext cx="8817427" cy="398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Faites l’activité 2, p. </a:t>
            </a:r>
            <a:r>
              <a:rPr lang="fr-FR" sz="2000" b="1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30 du </a:t>
            </a:r>
            <a:r>
              <a:rPr lang="fr-FR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livret. </a:t>
            </a:r>
          </a:p>
        </p:txBody>
      </p:sp>
    </p:spTree>
    <p:extLst>
      <p:ext uri="{BB962C8B-B14F-4D97-AF65-F5344CB8AC3E}">
        <p14:creationId xmlns="" xmlns:p14="http://schemas.microsoft.com/office/powerpoint/2010/main" val="157583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5262</TotalTime>
  <Words>2458</Words>
  <Application>Microsoft Office PowerPoint</Application>
  <PresentationFormat>Personnalisé</PresentationFormat>
  <Paragraphs>326</Paragraphs>
  <Slides>60</Slides>
  <Notes>0</Notes>
  <HiddenSlides>11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60</vt:i4>
      </vt:variant>
    </vt:vector>
  </HeadingPairs>
  <TitlesOfParts>
    <vt:vector size="62" baseType="lpstr">
      <vt:lpstr>Thème Office</vt:lpstr>
      <vt:lpstr>2_Thème Office</vt:lpstr>
      <vt:lpstr>Diapositive 1</vt:lpstr>
      <vt:lpstr>Diapositive 2</vt:lpstr>
      <vt:lpstr>Diapositive 3</vt:lpstr>
      <vt:lpstr>Diapositive 4</vt:lpstr>
      <vt:lpstr>Repérage dans l’unité didactique (1/3)</vt:lpstr>
      <vt:lpstr>Repérage dans l’unité didactique (2/3)</vt:lpstr>
      <vt:lpstr>Repérage dans l’unité didactique (3/3)</vt:lpstr>
      <vt:lpstr>Diapositive 8</vt:lpstr>
      <vt:lpstr>Diapositive 9</vt:lpstr>
      <vt:lpstr>Diapositive 10</vt:lpstr>
      <vt:lpstr>Diapositive 11</vt:lpstr>
      <vt:lpstr>Diapositive 12</vt:lpstr>
      <vt:lpstr>Diapositive 13</vt:lpstr>
      <vt:lpstr>Bonjour! Prêts pour démarrer notre séance? Allons-y!</vt:lpstr>
      <vt:lpstr>Nous allons consacrer la 1ère partie de la séance au vocabulaire.</vt:lpstr>
      <vt:lpstr>Voici l’objectif de la séance du vocabulaire.</vt:lpstr>
      <vt:lpstr>Diapositive 17</vt:lpstr>
      <vt:lpstr>Regardez bien l’image. Qui sont ces personnes ? Comment appelle-t-on un groupe d’acteurs qui jouent ensemble dans une pièce ?</vt:lpstr>
      <vt:lpstr>Ces personnes sont des acteurs. On les appelle une troupe de théâtre. </vt:lpstr>
      <vt:lpstr>Voici une phrase avec « troupe de théâtre ». Je vais la lire à haute voix. Ecoutez bien! </vt:lpstr>
      <vt:lpstr>Observez l’image. Que  fait cet acteur sur scène ? Quel rôle cet acteur a-t-il réussi à jouer ?</vt:lpstr>
      <vt:lpstr>Cet acteur interprète le rôle du Petit Poucet.</vt:lpstr>
      <vt:lpstr>Voici une phrase avec l’expression « interpréter le rôle ». Je vais la lire à haute voix. Ecoutez bien!  </vt:lpstr>
      <vt:lpstr>Examinez cette image. Quelle émotion ressent le public ? Pourquoi les spectateurs sont-ils émus ?</vt:lpstr>
      <vt:lpstr>Les spectateurs sont émus  parce que le spectacle est émouvant.</vt:lpstr>
      <vt:lpstr>Voici une phrase avec le mot « émouvant ». Je vais la lire à haute voix. Ecoutez bien! </vt:lpstr>
      <vt:lpstr>Observons l’image. Que fait l’acteur sur scène ?</vt:lpstr>
      <vt:lpstr>L’acteur se déplace sur scène pour bien jouer son rôle.</vt:lpstr>
      <vt:lpstr>Voici une phrase avec « se déplacer sur scène ». Je vais la lire à haute voix. Ecoutez bien! </vt:lpstr>
      <vt:lpstr>Regardez attentivement l’image. Que remarquez-vous à propos des vêtements des acteurs ?</vt:lpstr>
      <vt:lpstr>Les acteurs portent des costumes pour interpréter des rôles.  </vt:lpstr>
      <vt:lpstr>Voici une phrase « costumes ». Je vais la lire à haute voix. Ecoutez bien! </vt:lpstr>
      <vt:lpstr>Observez cette image. Comment réagit le public devant la beauté du spectacle des jongleurs ?</vt:lpstr>
      <vt:lpstr>Les jongleurs lancent des quilles dans l’air. Le public est fasciné.</vt:lpstr>
      <vt:lpstr>Voici une phrase avec « fascinés ». Je vais la lire à haute voix. Ecoutez bien! </vt:lpstr>
      <vt:lpstr>Diapositive 36</vt:lpstr>
      <vt:lpstr>Maintenant, nous allons exploiter les expressions étudiées pour répondre à cet exercice.</vt:lpstr>
      <vt:lpstr>Voilà. Nous allons exploité les expressions étudiées pour compléter les phrases.</vt:lpstr>
      <vt:lpstr>Diapositive 39</vt:lpstr>
      <vt:lpstr>Maintenant, vous allez associez ces images aux phrases correspondantes. Travaillez en binôme.</vt:lpstr>
      <vt:lpstr>Voilà. Nous avons associé correctement les images aux phrases correspondantes.</vt:lpstr>
      <vt:lpstr>Maintenant, on passe à la deuxième partie de la séance consacrée à la compréhension globale.</vt:lpstr>
      <vt:lpstr>Voici l’objectif de la compréhension globale.</vt:lpstr>
      <vt:lpstr>Diapositive 44</vt:lpstr>
      <vt:lpstr>Avant de commencer, qui peut me rappeler la démarche à suivre pour deviner le sens global d’un texte ?</vt:lpstr>
      <vt:lpstr>Voici la démarche à suivre pour deviner le sens global d’un texte.</vt:lpstr>
      <vt:lpstr>Maintenant, observez le texte et devinez le sens global à partir de ces questions.</vt:lpstr>
      <vt:lpstr>Voici les hypothèses que l’on peut deviner sur le sens global du texte.</vt:lpstr>
      <vt:lpstr>Diapositive 49</vt:lpstr>
      <vt:lpstr>Maintenant, travaillez en binômes et formulez des hypothèses à partir de ces questions.</vt:lpstr>
      <vt:lpstr>Voici les hypothèses que l’on peut deviner sur le sens global du texte.</vt:lpstr>
      <vt:lpstr>Maintenant, essayez d’identifier la situation d’énonciation du texte en complétant le tableau suivant.</vt:lpstr>
      <vt:lpstr>Voici la situation d’énonciation du texte.</vt:lpstr>
      <vt:lpstr>Diapositive 54</vt:lpstr>
      <vt:lpstr>Parcourez rapidement le texte, et répondez à ces questions. Travaillez seuls.</vt:lpstr>
      <vt:lpstr>Voici les réponses attendues.</vt:lpstr>
      <vt:lpstr>Diapositive 57</vt:lpstr>
      <vt:lpstr>Qui peut rappeler ce que nous avons appris aujourd’hui ? </vt:lpstr>
      <vt:lpstr>Voici les réponses attendues.</vt:lpstr>
      <vt:lpstr>N’oubliez pas de faire ces activités à la maison.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LENOVO</cp:lastModifiedBy>
  <cp:revision>120</cp:revision>
  <dcterms:created xsi:type="dcterms:W3CDTF">2025-11-03T10:55:47Z</dcterms:created>
  <dcterms:modified xsi:type="dcterms:W3CDTF">2026-02-21T21:21:17Z</dcterms:modified>
</cp:coreProperties>
</file>