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41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68" r:id="rId15"/>
    <p:sldId id="272" r:id="rId16"/>
    <p:sldId id="274" r:id="rId17"/>
    <p:sldId id="275" r:id="rId18"/>
    <p:sldId id="260" r:id="rId19"/>
    <p:sldId id="270" r:id="rId20"/>
    <p:sldId id="265" r:id="rId21"/>
    <p:sldId id="269" r:id="rId22"/>
    <p:sldId id="259" r:id="rId23"/>
    <p:sldId id="261" r:id="rId24"/>
    <p:sldId id="271" r:id="rId25"/>
    <p:sldId id="2147483647" r:id="rId26"/>
    <p:sldId id="281" r:id="rId27"/>
    <p:sldId id="283" r:id="rId28"/>
    <p:sldId id="285" r:id="rId29"/>
    <p:sldId id="287" r:id="rId30"/>
    <p:sldId id="288" r:id="rId31"/>
    <p:sldId id="294" r:id="rId32"/>
    <p:sldId id="296" r:id="rId33"/>
    <p:sldId id="256" r:id="rId34"/>
    <p:sldId id="266" r:id="rId35"/>
    <p:sldId id="276" r:id="rId36"/>
    <p:sldId id="317" r:id="rId37"/>
    <p:sldId id="262" r:id="rId38"/>
    <p:sldId id="263" r:id="rId39"/>
    <p:sldId id="284" r:id="rId4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68"/>
            <p14:sldId id="272"/>
            <p14:sldId id="274"/>
            <p14:sldId id="275"/>
            <p14:sldId id="260"/>
            <p14:sldId id="270"/>
            <p14:sldId id="265"/>
            <p14:sldId id="269"/>
            <p14:sldId id="259"/>
            <p14:sldId id="261"/>
            <p14:sldId id="271"/>
            <p14:sldId id="2147483647"/>
            <p14:sldId id="281"/>
            <p14:sldId id="283"/>
            <p14:sldId id="285"/>
            <p14:sldId id="287"/>
            <p14:sldId id="288"/>
            <p14:sldId id="294"/>
            <p14:sldId id="296"/>
            <p14:sldId id="256"/>
            <p14:sldId id="266"/>
            <p14:sldId id="276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1T13:39:27.79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0,'605'122'0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31T13:39:27.80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0,'456'0,"-446"1,1 0,-1 1,0 0,0 0,0 1,0 0,0 1,0 0,-1 1,0 0,15 11,14 6,61 30,-74-39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31T13:39:27.80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1,'1'3,"0"1,0 0,1 0,-1-1,1 1,0-1,-1 1,2-1,-1 0,0 0,1 0,-1 0,4 3,2 3,0 0,-1-1,1 0,0 0,1-1,-1 0,2-1,-1 0,1 0,-1-1,2 0,-1-1,0 0,1-1,0 0,0 0,0-1,0-1,0 0,13 0,309-7,-307 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0:29:13.82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0,'514'31'0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1T10:29:21.76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1,'1'1,"-1"1,1 0,-1 0,1-1,0 1,0-1,0 1,0-1,0 1,0-1,0 1,0-1,0 0,1 0,-1 1,1-1,-1 0,1 0,2 1,33 15,-14-11,1-1,-1-1,1-1,0-1,0-1,36-3,-30 0,0 2,1 2,41 6,109 29,-148-31,0-2,52-1,-60-3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31T13:39:27.80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33,'0'-1,"0"0,1 0,-1 0,1 0,-1 0,1 0,-1 0,1 0,-1 0,1 0,0 0,-1 0,1 1,0-1,0 0,0 0,0 1,0-1,-1 1,1-1,0 1,1-1,-1 1,0-1,0 1,2-1,32-5,-31 5,72-4,102 5,-67 2,-103-2,-1 1,1-1,0 1,-1 0,1 1,-1 0,1 0,-1 0,0 1,0 0,0 1,0-1,-1 1,1 1,-1-1,6 7,26 17,-20-19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1T13:39:27.80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0,'1180'0'0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31T13:39:27.80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19,'5'0,"7"0,7 0,4 0,5 0,2 0,1 0,0 0,1 0,-1 0,0 0,0 0,-6-5,-1-2,-6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1T10:29:50.31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0,'5'0,"7"0,2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0:30:01.54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60 0,'1119'-60'0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0:30:05.62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0,'637'0'0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1T10:30:11.59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0 155,'0'-3,"0"1,1 0,-1 0,0 0,1 0,-1 0,1 0,-1 0,1 0,0 0,0 0,0 0,0 0,0 0,1 0,-1 1,0-1,1 1,-1-1,1 1,0-1,-1 1,1 0,4-2,2-1,1 1,0 0,0 1,16-3,21-7,13-18,-49 23,1 1,0 0,0 1,0 0,1 1,0 0,21-3,36 2,87 6,-49 2,406-3,-487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10:30:17.71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0,'2449'30'0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1T10:31:32.45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35,'0'-1,"1"0,-1 0,0 0,1 0,-1 0,1 0,-1 0,1 0,-1 0,1 0,0 0,-1 0,1 1,0-1,0 0,0 0,0 1,0-1,-1 0,1 1,0-1,0 1,1 0,-1-1,0 1,2-1,32-5,-32 5,49-3,1 1,86 8,-38 12,-50-6,4 0,-23-3,62 4,-87-11,0-1,0 0,0 1,-1 1,1-1,0 1,-1 0,1 0,10 6,2 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1T08:45:45.89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32,'5'0,"7"0,7 0,5 0,3 0,3 0,1 0,1 0,-5-5,-3-2,0 0,2 2,0 1,3 2,-1 1,2 0,-5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01T08:45:45.8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 0,'878'-29'0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1T08:45:45.8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1,'455'0,"-446"0,0 1,0 0,0 0,0 1,0 0,0 0,-1 1,1 1,-1-1,13 9,27 9,-26-15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1T08:45:45.89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0,'335'0,"-319"1,0 1,0 0,25 8,24 3,-9-4,-30-2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31T18:04:09.50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32,'5'0,"7"0,7 0,5 0,3 0,3 0,1 0,1 0,-5-5,-3-2,0 0,2 2,0 1,3 2,-1 1,2 0,-5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1T18:04:14.08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 0,'878'-29'0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31T18:04:19.46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1,'455'0,"-446"0,0 1,0 0,0 0,0 1,0 0,0 0,-1 1,1 1,-1-1,13 9,27 9,-26-15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31T18:05:08.19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0,'335'0,"-319"1,0 1,0 0,25 8,24 3,-9-4,-30-2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1T18:05:43.36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0,'1058'0'0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1T18:05:52.18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0,'1240'0'0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31T18:06:22.56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1,'0'1,"1"0,-1 0,0 0,1 0,-1 0,1 0,-1 0,1 0,-1-1,1 1,0 0,0 0,-1 0,1-1,0 1,0 0,0-1,0 1,0-1,0 1,-1-1,1 1,1-1,-1 1,0-1,2 0,32 7,-32-7,20 2,-8-1,-1 1,0 0,0 1,26 9,-14-2,115 42,-103-43,-26-7,0 1,0 0,21 9,-8 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1T18:07:07.85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0,'514'30'0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21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1" r:id="rId30"/>
    <p:sldLayoutId id="2147483752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66.png"/><Relationship Id="rId4" Type="http://schemas.openxmlformats.org/officeDocument/2006/relationships/image" Target="../media/image630.png"/><Relationship Id="rId9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customXml" Target="../ink/ink11.xml"/><Relationship Id="rId18" Type="http://schemas.openxmlformats.org/officeDocument/2006/relationships/image" Target="../media/image75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12" Type="http://schemas.openxmlformats.org/officeDocument/2006/relationships/image" Target="../media/image72.png"/><Relationship Id="rId17" Type="http://schemas.openxmlformats.org/officeDocument/2006/relationships/customXml" Target="../ink/ink13.xml"/><Relationship Id="rId2" Type="http://schemas.openxmlformats.org/officeDocument/2006/relationships/image" Target="../media/image64.png"/><Relationship Id="rId16" Type="http://schemas.openxmlformats.org/officeDocument/2006/relationships/image" Target="../media/image74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5" Type="http://schemas.openxmlformats.org/officeDocument/2006/relationships/customXml" Target="../ink/ink12.xml"/><Relationship Id="rId10" Type="http://schemas.openxmlformats.org/officeDocument/2006/relationships/image" Target="../media/image71.png"/><Relationship Id="rId19" Type="http://schemas.openxmlformats.org/officeDocument/2006/relationships/customXml" Target="../ink/ink14.xml"/><Relationship Id="rId4" Type="http://schemas.openxmlformats.org/officeDocument/2006/relationships/image" Target="../media/image68.png"/><Relationship Id="rId9" Type="http://schemas.openxmlformats.org/officeDocument/2006/relationships/customXml" Target="../ink/ink9.xml"/><Relationship Id="rId1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64.png"/><Relationship Id="rId7" Type="http://schemas.openxmlformats.org/officeDocument/2006/relationships/image" Target="../media/image70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6.xml"/><Relationship Id="rId11" Type="http://schemas.openxmlformats.org/officeDocument/2006/relationships/image" Target="../media/image720.png"/><Relationship Id="rId5" Type="http://schemas.openxmlformats.org/officeDocument/2006/relationships/image" Target="../media/image690.png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7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3" Type="http://schemas.openxmlformats.org/officeDocument/2006/relationships/image" Target="../media/image64.png"/><Relationship Id="rId7" Type="http://schemas.openxmlformats.org/officeDocument/2006/relationships/image" Target="../media/image70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0.xml"/><Relationship Id="rId11" Type="http://schemas.openxmlformats.org/officeDocument/2006/relationships/image" Target="../media/image720.png"/><Relationship Id="rId5" Type="http://schemas.openxmlformats.org/officeDocument/2006/relationships/image" Target="../media/image690.png"/><Relationship Id="rId10" Type="http://schemas.openxmlformats.org/officeDocument/2006/relationships/customXml" Target="../ink/ink22.xml"/><Relationship Id="rId4" Type="http://schemas.openxmlformats.org/officeDocument/2006/relationships/customXml" Target="../ink/ink19.xml"/><Relationship Id="rId9" Type="http://schemas.openxmlformats.org/officeDocument/2006/relationships/image" Target="../media/image7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3" Type="http://schemas.openxmlformats.org/officeDocument/2006/relationships/image" Target="../media/image64.png"/><Relationship Id="rId7" Type="http://schemas.openxmlformats.org/officeDocument/2006/relationships/image" Target="../media/image7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4.xml"/><Relationship Id="rId11" Type="http://schemas.openxmlformats.org/officeDocument/2006/relationships/image" Target="../media/image760.png"/><Relationship Id="rId5" Type="http://schemas.openxmlformats.org/officeDocument/2006/relationships/image" Target="../media/image730.png"/><Relationship Id="rId10" Type="http://schemas.openxmlformats.org/officeDocument/2006/relationships/customXml" Target="../ink/ink26.xml"/><Relationship Id="rId4" Type="http://schemas.openxmlformats.org/officeDocument/2006/relationships/customXml" Target="../ink/ink23.xml"/><Relationship Id="rId9" Type="http://schemas.openxmlformats.org/officeDocument/2006/relationships/image" Target="../media/image75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Compréhension détaillée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51495" y="4677260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Automatiser la reconnaissance des groupes de mots.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Déduire </a:t>
            </a:r>
            <a:r>
              <a:rPr lang="fr-FR" b="1" dirty="0"/>
              <a:t>l’idée générale </a:t>
            </a:r>
            <a:r>
              <a:rPr lang="fr-FR" dirty="0"/>
              <a:t>en repérant les </a:t>
            </a:r>
            <a:r>
              <a:rPr lang="fr-FR" b="1" dirty="0"/>
              <a:t>mots-clés </a:t>
            </a:r>
            <a:r>
              <a:rPr lang="fr-FR" dirty="0"/>
              <a:t>et en les regroupant par</a:t>
            </a:r>
            <a:r>
              <a:rPr lang="fr-FR" b="1" dirty="0"/>
              <a:t> thème.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Compléter des </a:t>
            </a:r>
            <a:r>
              <a:rPr lang="fr-FR" b="1" dirty="0"/>
              <a:t>tableaux de synthèse </a:t>
            </a:r>
            <a:r>
              <a:rPr lang="fr-FR" dirty="0"/>
              <a:t>: thème - mots associés - idée principale.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Repérer les mots-clés, </a:t>
            </a:r>
          </a:p>
          <a:p>
            <a:r>
              <a:rPr lang="fr-FR" dirty="0"/>
              <a:t>Déduire l’idée générale, </a:t>
            </a:r>
          </a:p>
          <a:p>
            <a:r>
              <a:rPr lang="fr-FR" dirty="0"/>
              <a:t>Déduire les idées principales, </a:t>
            </a:r>
          </a:p>
          <a:p>
            <a:r>
              <a:rPr lang="fr-FR" dirty="0"/>
              <a:t>Regroupement lexical par thème …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Démarche claire et explicite : repérage, classement, déduction.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Tableaux structurants : Mots-clés, thème, idée générale, idées principales.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Lister des mots sans les regrouper et sans établir le lien entre ces mots et l’idée principale.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détail et idée principale et copier des phrases entières au lieu de mots-clés.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45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Compréhension détaillée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D0B12F-6911-3C68-00FB-FC16A1936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614286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D28CA-9514-E46D-7EDA-0947D9C4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5C4BAF12-348E-70E4-E7D0-EDD5A5C690B9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>
              <a:buClr>
                <a:srgbClr val="000000"/>
              </a:buClr>
            </a:pPr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  <a:sym typeface="Arial"/>
              </a:rPr>
              <a:t>Voici une situation en classe. Quel comportement trouvez-vous plus approprié ? Pourquoi ?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604ACD8C-6193-23DC-AD23-496190F0CA8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  <a:defRPr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sym typeface="Arial"/>
              </a:rPr>
              <a:t>Choisir 3 élèves au hasard et leur demander de justifier leurs réponses.</a:t>
            </a:r>
          </a:p>
        </p:txBody>
      </p:sp>
      <p:pic>
        <p:nvPicPr>
          <p:cNvPr id="11" name="Image 10" descr="Une image contenant habits, Visage humain, fi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2FB4B2-CDAB-F66B-01EE-119D3B067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790" y="1360714"/>
            <a:ext cx="9003422" cy="440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42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CA2D1-653C-7FEB-6867-49C8003A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74D7973B-2AA9-CFFE-0D75-C949A09FBFFE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>
              <a:buClr>
                <a:srgbClr val="000000"/>
              </a:buClr>
            </a:pPr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  <a:sym typeface="Arial"/>
              </a:rPr>
              <a:t>Voici une explication de cette situation de classe.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108AE1C-2869-E04D-52DF-C36FBCA038DD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  <a:defRPr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sym typeface="Arial"/>
              </a:rPr>
              <a:t>Rappeler que cette situation est courante dans les salles de classe.</a:t>
            </a:r>
          </a:p>
        </p:txBody>
      </p:sp>
      <p:pic>
        <p:nvPicPr>
          <p:cNvPr id="9" name="Picture 4" descr="Cross &amp; Check Mark Icons, Flat Square Buttons Set. Vector EPS 10 Stock ...">
            <a:extLst>
              <a:ext uri="{FF2B5EF4-FFF2-40B4-BE49-F238E27FC236}">
                <a16:creationId xmlns:a16="http://schemas.microsoft.com/office/drawing/2014/main" id="{8F4E3F48-F225-4289-3586-45013EEE4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" t="8117" r="53313" b="9231"/>
          <a:stretch>
            <a:fillRect/>
          </a:stretch>
        </p:blipFill>
        <p:spPr bwMode="auto">
          <a:xfrm>
            <a:off x="7386627" y="1322510"/>
            <a:ext cx="989256" cy="96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 descr="Une image contenant texte, Visage humain, fille, habits&#10;&#10;Le contenu généré par l’IA peut être incorrect.">
            <a:extLst>
              <a:ext uri="{FF2B5EF4-FFF2-40B4-BE49-F238E27FC236}">
                <a16:creationId xmlns:a16="http://schemas.microsoft.com/office/drawing/2014/main" id="{5BC13B3A-70E9-8422-4F99-654A808AC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9" t="17938" r="8306" b="21269"/>
          <a:stretch>
            <a:fillRect/>
          </a:stretch>
        </p:blipFill>
        <p:spPr>
          <a:xfrm>
            <a:off x="857333" y="1344385"/>
            <a:ext cx="3973285" cy="416923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E62CAFA-990F-FA39-7B3A-9A773ED44076}"/>
              </a:ext>
            </a:extLst>
          </p:cNvPr>
          <p:cNvSpPr txBox="1"/>
          <p:nvPr/>
        </p:nvSpPr>
        <p:spPr>
          <a:xfrm>
            <a:off x="5050970" y="2287564"/>
            <a:ext cx="5660571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élèves bavardent en classe et perturbent le cours.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Ils ne font pas attention aux explications de l’enseignante.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Ceci est un comportement inapproprié.</a:t>
            </a:r>
          </a:p>
        </p:txBody>
      </p:sp>
    </p:spTree>
    <p:extLst>
      <p:ext uri="{BB962C8B-B14F-4D97-AF65-F5344CB8AC3E}">
        <p14:creationId xmlns:p14="http://schemas.microsoft.com/office/powerpoint/2010/main" val="1586517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D2070-6A6C-47B9-E502-E1FA28426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BAF74F73-2C07-90DD-E431-9669349BAF95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>
              <a:buClr>
                <a:srgbClr val="000000"/>
              </a:buClr>
            </a:pPr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  <a:sym typeface="Arial"/>
              </a:rPr>
              <a:t>Voici le comportement approprié.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822004D4-E4B9-C018-AF29-9B779BC15BE5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  <a:defRPr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sym typeface="Arial"/>
              </a:rPr>
              <a:t>Encourager les élèves à adopter des comportements positifs.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B7D5A8-3852-E882-A6B5-3CD474F91866}"/>
              </a:ext>
            </a:extLst>
          </p:cNvPr>
          <p:cNvSpPr txBox="1"/>
          <p:nvPr/>
        </p:nvSpPr>
        <p:spPr>
          <a:xfrm>
            <a:off x="5050970" y="2287564"/>
            <a:ext cx="5660571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élèves ne bavardent plus en classe.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Ils suivent attentivement les explications du professeur.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Ceci est un comportement positif.</a:t>
            </a:r>
          </a:p>
        </p:txBody>
      </p:sp>
      <p:pic>
        <p:nvPicPr>
          <p:cNvPr id="8" name="Picture 4" descr="Cross &amp; Check Mark Icons, Flat Square Buttons Set. Vector EPS 10 Stock ...">
            <a:extLst>
              <a:ext uri="{FF2B5EF4-FFF2-40B4-BE49-F238E27FC236}">
                <a16:creationId xmlns:a16="http://schemas.microsoft.com/office/drawing/2014/main" id="{3F37A700-0048-D175-18C0-D4832529D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9" t="9008" r="4858" b="8786"/>
          <a:stretch>
            <a:fillRect/>
          </a:stretch>
        </p:blipFill>
        <p:spPr bwMode="auto">
          <a:xfrm>
            <a:off x="7386627" y="1306286"/>
            <a:ext cx="989256" cy="98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Une image contenant texte, Visage humain, fille, habits&#10;&#10;Le contenu généré par l’IA peut être incorrect.">
            <a:extLst>
              <a:ext uri="{FF2B5EF4-FFF2-40B4-BE49-F238E27FC236}">
                <a16:creationId xmlns:a16="http://schemas.microsoft.com/office/drawing/2014/main" id="{CBBFFB3F-2F19-F5C0-8B9B-3004C3388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1" t="17779" r="49998" b="21428"/>
          <a:stretch>
            <a:fillRect/>
          </a:stretch>
        </p:blipFill>
        <p:spPr>
          <a:xfrm>
            <a:off x="857333" y="1306286"/>
            <a:ext cx="3973284" cy="420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70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502A1-01E3-38F6-8D08-CC04F2890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D56AF1E-847A-B3B3-D2AB-F70FCE6FC9D7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Maintenant, on passe à la citation du jour. Proposez une explication avec des mots simples.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CA2A82EE-BD47-D7EC-05BE-36D1A5F44908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Encourager la prise de parole. Cibler les élèves qui hésitent..</a:t>
            </a:r>
          </a:p>
        </p:txBody>
      </p:sp>
      <p:pic>
        <p:nvPicPr>
          <p:cNvPr id="8" name="Image 7" descr="Une image contenant personne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7BD2F0A-129C-4644-8510-D62C7208C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85" y="1095643"/>
            <a:ext cx="3414486" cy="512172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A080535-9F4D-B8C2-32A5-DEED1FFCD570}"/>
              </a:ext>
            </a:extLst>
          </p:cNvPr>
          <p:cNvSpPr txBox="1"/>
          <p:nvPr/>
        </p:nvSpPr>
        <p:spPr>
          <a:xfrm>
            <a:off x="5644245" y="1622361"/>
            <a:ext cx="3907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Voyager c’est apprendre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4381EA7-F17D-6644-6F76-5F0CBADB11A7}"/>
              </a:ext>
            </a:extLst>
          </p:cNvPr>
          <p:cNvSpPr txBox="1"/>
          <p:nvPr/>
        </p:nvSpPr>
        <p:spPr>
          <a:xfrm>
            <a:off x="5050970" y="2287564"/>
            <a:ext cx="5660571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……………………………………………………………………………………………………………………………...</a:t>
            </a:r>
          </a:p>
        </p:txBody>
      </p:sp>
    </p:spTree>
    <p:extLst>
      <p:ext uri="{BB962C8B-B14F-4D97-AF65-F5344CB8AC3E}">
        <p14:creationId xmlns:p14="http://schemas.microsoft.com/office/powerpoint/2010/main" val="2789372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93893-9AD3-0DB8-1F3B-67B35578D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10B2477D-3E7D-2918-9F81-7AAA5C190AC0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Voici quelques propositions pour expliquer la citation du jour..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8696CAD0-C460-FDDA-61E2-FD01DF449183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Encourager la prise de parole. Cibler les élèves qui hésitent..</a:t>
            </a:r>
          </a:p>
        </p:txBody>
      </p:sp>
      <p:pic>
        <p:nvPicPr>
          <p:cNvPr id="8" name="Image 7" descr="Une image contenant personne, garço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F632C78-2472-6AEB-2FE1-C29847B69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85" y="1095643"/>
            <a:ext cx="3414486" cy="512172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289B531-AA46-5485-60F6-824340D38921}"/>
              </a:ext>
            </a:extLst>
          </p:cNvPr>
          <p:cNvSpPr txBox="1"/>
          <p:nvPr/>
        </p:nvSpPr>
        <p:spPr>
          <a:xfrm>
            <a:off x="5644245" y="1622361"/>
            <a:ext cx="3907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Voyager c’est apprendre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F1B8FB4-5D95-BFC7-13A7-40E4207115A7}"/>
              </a:ext>
            </a:extLst>
          </p:cNvPr>
          <p:cNvSpPr txBox="1"/>
          <p:nvPr/>
        </p:nvSpPr>
        <p:spPr>
          <a:xfrm>
            <a:off x="5050970" y="2287564"/>
            <a:ext cx="5660571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on voyage, on découvre de nouvelles choses.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apprend à connaître d’autres lieux, d’autres cultures et d’autres personnes.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voyage nous aide à comprendre le monde et à ouvrir notre esprit.</a:t>
            </a:r>
          </a:p>
        </p:txBody>
      </p:sp>
    </p:spTree>
    <p:extLst>
      <p:ext uri="{BB962C8B-B14F-4D97-AF65-F5344CB8AC3E}">
        <p14:creationId xmlns:p14="http://schemas.microsoft.com/office/powerpoint/2010/main" val="2509996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séance d’aujourd’hui : la compréhension détaillée du texte.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Compréhension détaillée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09617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386610"/>
            <a:ext cx="45937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Entre mer et soleil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aux élèves que le texte a déjà fait objet d’une lecture globale lors de la séance précédente.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d’aujourd’hui.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42013-AC88-06CE-0ED8-F4EAE83E2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29DCB5-52A0-6D58-51CB-A46FD364C3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361296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6F2EB-BFA8-8CA2-0AEB-888EEEA5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9BA2356-1CC0-E61B-0F6B-0C5B7145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Aujourd’hui, nous allons apprendre à regrouper les mots par thème pour déduire l’idée générale d’un texte. 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78453A-261F-26AA-E42B-26193815AA6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Expliciter cet exemple pris dans le texte. Verbaliser la démarche.</a:t>
            </a:r>
          </a:p>
        </p:txBody>
      </p: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568D595F-C7C9-C7A1-84C5-945704CD3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711495"/>
              </p:ext>
            </p:extLst>
          </p:nvPr>
        </p:nvGraphicFramePr>
        <p:xfrm>
          <a:off x="1315449" y="1460499"/>
          <a:ext cx="5702600" cy="4579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2600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431348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1382676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les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Mots-clés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Mer, plage, vallée, ciel, soleil, …</a:t>
                      </a:r>
                      <a:endParaRPr lang="fr-FR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1382676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regroupe les mots par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Nature et paysage</a:t>
                      </a:r>
                      <a:endParaRPr lang="fr-FR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1382676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l’idée générale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L’auteur décrit les éléments naturels pendant son voyage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5E9581A9-B6A1-F6D5-302A-5C8616C11F0A}"/>
              </a:ext>
            </a:extLst>
          </p:cNvPr>
          <p:cNvSpPr txBox="1"/>
          <p:nvPr/>
        </p:nvSpPr>
        <p:spPr>
          <a:xfrm>
            <a:off x="1415144" y="2459845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D9C6A35-ACBF-416D-4001-F357B6FB38C5}"/>
              </a:ext>
            </a:extLst>
          </p:cNvPr>
          <p:cNvSpPr txBox="1"/>
          <p:nvPr/>
        </p:nvSpPr>
        <p:spPr>
          <a:xfrm>
            <a:off x="1393372" y="3880528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9481D1D-EC69-2FB5-2D19-34CA1B8D1F0B}"/>
              </a:ext>
            </a:extLst>
          </p:cNvPr>
          <p:cNvSpPr txBox="1"/>
          <p:nvPr/>
        </p:nvSpPr>
        <p:spPr>
          <a:xfrm>
            <a:off x="1393372" y="5082164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pic>
        <p:nvPicPr>
          <p:cNvPr id="30" name="Image 29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68F589F-2B8B-2732-155F-FDDDCA5C6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585" y="1407765"/>
            <a:ext cx="3922186" cy="45793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" name="Encre 30">
                <a:extLst>
                  <a:ext uri="{FF2B5EF4-FFF2-40B4-BE49-F238E27FC236}">
                    <a16:creationId xmlns:a16="http://schemas.microsoft.com/office/drawing/2014/main" id="{E95297BC-4476-03FB-7D91-58E6CBB92332}"/>
                  </a:ext>
                </a:extLst>
              </p14:cNvPr>
              <p14:cNvContentPartPr/>
              <p14:nvPr/>
            </p14:nvContentPartPr>
            <p14:xfrm>
              <a:off x="8632286" y="3069600"/>
              <a:ext cx="218160" cy="44280"/>
            </p14:xfrm>
          </p:contentPart>
        </mc:Choice>
        <mc:Fallback xmlns="">
          <p:pic>
            <p:nvPicPr>
              <p:cNvPr id="31" name="Encre 30">
                <a:extLst>
                  <a:ext uri="{FF2B5EF4-FFF2-40B4-BE49-F238E27FC236}">
                    <a16:creationId xmlns:a16="http://schemas.microsoft.com/office/drawing/2014/main" id="{E95297BC-4476-03FB-7D91-58E6CBB923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96286" y="2997600"/>
                <a:ext cx="28980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CF38319C-940A-3505-8327-E8607F41093D}"/>
                  </a:ext>
                </a:extLst>
              </p14:cNvPr>
              <p14:cNvContentPartPr/>
              <p14:nvPr/>
            </p14:nvContentPartPr>
            <p14:xfrm>
              <a:off x="8860526" y="3352920"/>
              <a:ext cx="270720" cy="48960"/>
            </p14:xfrm>
          </p:contentPart>
        </mc:Choice>
        <mc:Fallback xmlns=""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CF38319C-940A-3505-8327-E8607F4109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24886" y="3280920"/>
                <a:ext cx="34236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2FD4DC68-2C2C-4B40-2859-2A2E8D921CC5}"/>
                  </a:ext>
                </a:extLst>
              </p14:cNvPr>
              <p14:cNvContentPartPr/>
              <p14:nvPr/>
            </p14:nvContentPartPr>
            <p14:xfrm>
              <a:off x="8131166" y="3233040"/>
              <a:ext cx="217080" cy="5652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2FD4DC68-2C2C-4B40-2859-2A2E8D921CC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95166" y="3161400"/>
                <a:ext cx="28872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38D238B-330A-08C6-B665-27F513D6EB1D}"/>
                  </a:ext>
                </a:extLst>
              </p14:cNvPr>
              <p14:cNvContentPartPr/>
              <p14:nvPr/>
            </p14:nvContentPartPr>
            <p14:xfrm>
              <a:off x="9132686" y="2546880"/>
              <a:ext cx="185400" cy="1152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38D238B-330A-08C6-B665-27F513D6EB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97046" y="2474880"/>
                <a:ext cx="25704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6BFBC4-F237-CEDD-0120-E6A5ECA5F7A0}"/>
                  </a:ext>
                </a:extLst>
              </p14:cNvPr>
              <p14:cNvContentPartPr/>
              <p14:nvPr/>
            </p14:nvContentPartPr>
            <p14:xfrm>
              <a:off x="9252566" y="5202960"/>
              <a:ext cx="282240" cy="4464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6BFBC4-F237-CEDD-0120-E6A5ECA5F7A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16566" y="5131320"/>
                <a:ext cx="353880" cy="18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840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05003-12A0-8471-B15E-0643A8A49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11CCEC7-7CFF-35B1-234C-701A2BE1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répète la démarche : je trouve les mots importants, je les regroupe par thème, et je déduis l’idée générale. 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7C0D95-8628-BD7C-2AA2-ACAD60BD093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Expliciter ce 2</a:t>
            </a:r>
            <a:r>
              <a:rPr lang="fr-FR" sz="1600" baseline="30000" dirty="0"/>
              <a:t>ème</a:t>
            </a:r>
            <a:r>
              <a:rPr lang="fr-FR" sz="1600" dirty="0"/>
              <a:t> exemple pris dans le texte. Verbaliser la démarche. Apporter des explications supplémentaires si nécessaire.</a:t>
            </a:r>
          </a:p>
        </p:txBody>
      </p:sp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EBDED235-FB33-222E-A181-99584CFAA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562424"/>
              </p:ext>
            </p:extLst>
          </p:nvPr>
        </p:nvGraphicFramePr>
        <p:xfrm>
          <a:off x="1315449" y="1407765"/>
          <a:ext cx="5702600" cy="4616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2600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431879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1611127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les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Mots-clés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Ciel bleu, ambiance calme, air doux, endroit paisible, …</a:t>
                      </a:r>
                      <a:endParaRPr lang="fr-FR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1384378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regroupe les mots par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1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Calme et tranquillité</a:t>
                      </a:r>
                      <a:endParaRPr lang="fr-FR" sz="2400" b="1" dirty="0">
                        <a:solidFill>
                          <a:srgbClr val="00B0F0"/>
                        </a:solidFill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958415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l’idée générale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L’auteur décrit une ville calme et paisible.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AAFE9C0C-2659-2CE5-E701-D054EC2B80BA}"/>
              </a:ext>
            </a:extLst>
          </p:cNvPr>
          <p:cNvSpPr txBox="1"/>
          <p:nvPr/>
        </p:nvSpPr>
        <p:spPr>
          <a:xfrm>
            <a:off x="1393372" y="2444464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ABF0734-2E73-079E-6E0C-65955961F404}"/>
              </a:ext>
            </a:extLst>
          </p:cNvPr>
          <p:cNvSpPr txBox="1"/>
          <p:nvPr/>
        </p:nvSpPr>
        <p:spPr>
          <a:xfrm>
            <a:off x="1393372" y="4044205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6C2C978-C892-A17E-B388-DD6332219E58}"/>
              </a:ext>
            </a:extLst>
          </p:cNvPr>
          <p:cNvSpPr txBox="1"/>
          <p:nvPr/>
        </p:nvSpPr>
        <p:spPr>
          <a:xfrm>
            <a:off x="1393372" y="5274614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pic>
        <p:nvPicPr>
          <p:cNvPr id="30" name="Image 29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6279A02-08AF-A547-01B6-E95949C3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585" y="1407765"/>
            <a:ext cx="3922186" cy="45793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4" name="Encre 33">
                <a:extLst>
                  <a:ext uri="{FF2B5EF4-FFF2-40B4-BE49-F238E27FC236}">
                    <a16:creationId xmlns:a16="http://schemas.microsoft.com/office/drawing/2014/main" id="{FC048FF8-C4AF-AB78-EBC2-B8017A910356}"/>
                  </a:ext>
                </a:extLst>
              </p14:cNvPr>
              <p14:cNvContentPartPr/>
              <p14:nvPr/>
            </p14:nvContentPartPr>
            <p14:xfrm>
              <a:off x="9099926" y="2524560"/>
              <a:ext cx="219600" cy="31680"/>
            </p14:xfrm>
          </p:contentPart>
        </mc:Choice>
        <mc:Fallback xmlns="">
          <p:pic>
            <p:nvPicPr>
              <p:cNvPr id="34" name="Encre 33">
                <a:extLst>
                  <a:ext uri="{FF2B5EF4-FFF2-40B4-BE49-F238E27FC236}">
                    <a16:creationId xmlns:a16="http://schemas.microsoft.com/office/drawing/2014/main" id="{FC048FF8-C4AF-AB78-EBC2-B8017A9103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63926" y="2452560"/>
                <a:ext cx="29124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05E266BD-829D-AB87-7B34-70B1AAF89467}"/>
                  </a:ext>
                </a:extLst>
              </p14:cNvPr>
              <p14:cNvContentPartPr/>
              <p14:nvPr/>
            </p14:nvContentPartPr>
            <p14:xfrm>
              <a:off x="7968086" y="2721480"/>
              <a:ext cx="425160" cy="360"/>
            </p14:xfrm>
          </p:contentPart>
        </mc:Choice>
        <mc:Fallback xmlns=""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05E266BD-829D-AB87-7B34-70B1AAF894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32086" y="2649480"/>
                <a:ext cx="4968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Encre 35">
                <a:extLst>
                  <a:ext uri="{FF2B5EF4-FFF2-40B4-BE49-F238E27FC236}">
                    <a16:creationId xmlns:a16="http://schemas.microsoft.com/office/drawing/2014/main" id="{1276F18C-DFFF-A6FF-9B8B-754325313B98}"/>
                  </a:ext>
                </a:extLst>
              </p14:cNvPr>
              <p14:cNvContentPartPr/>
              <p14:nvPr/>
            </p14:nvContentPartPr>
            <p14:xfrm>
              <a:off x="8534006" y="2562360"/>
              <a:ext cx="133920" cy="7200"/>
            </p14:xfrm>
          </p:contentPart>
        </mc:Choice>
        <mc:Fallback xmlns="">
          <p:pic>
            <p:nvPicPr>
              <p:cNvPr id="36" name="Encre 35">
                <a:extLst>
                  <a:ext uri="{FF2B5EF4-FFF2-40B4-BE49-F238E27FC236}">
                    <a16:creationId xmlns:a16="http://schemas.microsoft.com/office/drawing/2014/main" id="{1276F18C-DFFF-A6FF-9B8B-754325313B9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98006" y="2490360"/>
                <a:ext cx="205560" cy="1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C6A38DBD-B23C-F817-74A9-9FD192075EA0}"/>
                  </a:ext>
                </a:extLst>
              </p14:cNvPr>
              <p14:cNvContentPartPr/>
              <p14:nvPr/>
            </p14:nvContentPartPr>
            <p14:xfrm>
              <a:off x="8555606" y="2590800"/>
              <a:ext cx="1152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C6A38DBD-B23C-F817-74A9-9FD192075EA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19966" y="2518800"/>
                <a:ext cx="831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EFB2A1DD-F461-1542-7FB7-70FD660B7489}"/>
                  </a:ext>
                </a:extLst>
              </p14:cNvPr>
              <p14:cNvContentPartPr/>
              <p14:nvPr/>
            </p14:nvContentPartPr>
            <p14:xfrm>
              <a:off x="8566766" y="2525280"/>
              <a:ext cx="403200" cy="219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EFB2A1DD-F461-1542-7FB7-70FD660B748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31126" y="2453280"/>
                <a:ext cx="47484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5FB58CD-0DCF-7447-2D64-12337B42AC89}"/>
                  </a:ext>
                </a:extLst>
              </p14:cNvPr>
              <p14:cNvContentPartPr/>
              <p14:nvPr/>
            </p14:nvContentPartPr>
            <p14:xfrm>
              <a:off x="9165446" y="2569200"/>
              <a:ext cx="229680" cy="72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5FB58CD-0DCF-7447-2D64-12337B42AC8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129446" y="2425200"/>
                <a:ext cx="3013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0C5C969-C687-C412-8F38-196687767598}"/>
                  </a:ext>
                </a:extLst>
              </p14:cNvPr>
              <p14:cNvContentPartPr/>
              <p14:nvPr/>
            </p14:nvContentPartPr>
            <p14:xfrm>
              <a:off x="7249886" y="2709240"/>
              <a:ext cx="423360" cy="558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0C5C969-C687-C412-8F38-19668776759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213886" y="2637240"/>
                <a:ext cx="49500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2EF124E7-3118-167E-3E9C-E5C95A4854D3}"/>
                  </a:ext>
                </a:extLst>
              </p14:cNvPr>
              <p14:cNvContentPartPr/>
              <p14:nvPr/>
            </p14:nvContentPartPr>
            <p14:xfrm>
              <a:off x="8000846" y="2721480"/>
              <a:ext cx="882000" cy="1080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2EF124E7-3118-167E-3E9C-E5C95A4854D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965206" y="2649480"/>
                <a:ext cx="95364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30B38D5E-7800-289A-9D42-F93CBDD08A9F}"/>
                  </a:ext>
                </a:extLst>
              </p14:cNvPr>
              <p14:cNvContentPartPr/>
              <p14:nvPr/>
            </p14:nvContentPartPr>
            <p14:xfrm>
              <a:off x="9045926" y="3666840"/>
              <a:ext cx="264600" cy="3492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30B38D5E-7800-289A-9D42-F93CBDD08A9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009926" y="3594840"/>
                <a:ext cx="336240" cy="17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9030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53014-BB72-1E96-3DCD-95669DE59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294982-B11D-8EC9-7D47-320CFBBCC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Mots-clés pris dans le texte. Trouvez le thème et l’idée générale.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74370-4F9D-B900-0EE9-D86381E3AE3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26B954B6-C7FF-A571-D125-60FFC0F8EDE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F4FCE1F2-621E-3C89-F9A8-8B7981332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733110"/>
              </p:ext>
            </p:extLst>
          </p:nvPr>
        </p:nvGraphicFramePr>
        <p:xfrm>
          <a:off x="1031505" y="2055777"/>
          <a:ext cx="5989782" cy="3754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89782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les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Mots-clés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hôtel, séjour, voyage, promenade, …</a:t>
                      </a:r>
                      <a:endParaRPr lang="fr-FR" sz="22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regroupe les mots par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l’idée générale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E613A6A-D16B-1950-8BA2-D458F72A9CEE}"/>
              </a:ext>
            </a:extLst>
          </p:cNvPr>
          <p:cNvSpPr txBox="1"/>
          <p:nvPr/>
        </p:nvSpPr>
        <p:spPr>
          <a:xfrm>
            <a:off x="1031504" y="1187441"/>
            <a:ext cx="996306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thème et l’idée générale du texte :</a:t>
            </a:r>
          </a:p>
        </p:txBody>
      </p:sp>
      <p:pic>
        <p:nvPicPr>
          <p:cNvPr id="10" name="Image 9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C3DD9B8-1EFC-2F58-5E38-993369C70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585" y="1407765"/>
            <a:ext cx="3922186" cy="45793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F405503-8694-0077-9479-21914D019581}"/>
                  </a:ext>
                </a:extLst>
              </p14:cNvPr>
              <p14:cNvContentPartPr/>
              <p14:nvPr/>
            </p14:nvContentPartPr>
            <p14:xfrm>
              <a:off x="7499726" y="3069240"/>
              <a:ext cx="151200" cy="1188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F405503-8694-0077-9479-21914D0195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64086" y="2997240"/>
                <a:ext cx="22284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E71D572-64E2-0265-FE6F-69B5C42105A1}"/>
                  </a:ext>
                </a:extLst>
              </p14:cNvPr>
              <p14:cNvContentPartPr/>
              <p14:nvPr/>
            </p14:nvContentPartPr>
            <p14:xfrm>
              <a:off x="7260326" y="3233040"/>
              <a:ext cx="316080" cy="108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E71D572-64E2-0265-FE6F-69B5C42105A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24326" y="3161040"/>
                <a:ext cx="38772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BC336EEA-3C01-5E8C-3DAB-162B30CF8DF5}"/>
                  </a:ext>
                </a:extLst>
              </p14:cNvPr>
              <p14:cNvContentPartPr/>
              <p14:nvPr/>
            </p14:nvContentPartPr>
            <p14:xfrm>
              <a:off x="7609166" y="4865280"/>
              <a:ext cx="228600" cy="2124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BC336EEA-3C01-5E8C-3DAB-162B30CF8DF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73166" y="4793640"/>
                <a:ext cx="30024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4BCED00E-E668-8F7D-EEB8-AC5C138A7ABD}"/>
                  </a:ext>
                </a:extLst>
              </p14:cNvPr>
              <p14:cNvContentPartPr/>
              <p14:nvPr/>
            </p14:nvContentPartPr>
            <p14:xfrm>
              <a:off x="7271486" y="4191000"/>
              <a:ext cx="205560" cy="1620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4BCED00E-E668-8F7D-EEB8-AC5C138A7AB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35486" y="4119000"/>
                <a:ext cx="277200" cy="15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2095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70318-2BFF-CD08-9709-F1495B3F5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AA395E-49D7-FED6-9EFD-329856E04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thème et l’idée générale du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4FE665-6D52-CA02-1B95-BD9FFD57126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C6D737AC-13AF-B68E-B742-38418ECE69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FA7508-4740-316C-43D2-12F05FC4D1F1}"/>
              </a:ext>
            </a:extLst>
          </p:cNvPr>
          <p:cNvSpPr txBox="1"/>
          <p:nvPr/>
        </p:nvSpPr>
        <p:spPr>
          <a:xfrm>
            <a:off x="1031504" y="1187441"/>
            <a:ext cx="996306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thème et l’idée générale du texte :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63FE4AE-EF60-2F3B-9EB1-5D9895C656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841834"/>
              </p:ext>
            </p:extLst>
          </p:nvPr>
        </p:nvGraphicFramePr>
        <p:xfrm>
          <a:off x="1031505" y="2055777"/>
          <a:ext cx="5989782" cy="3754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89782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les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Mots-clés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hôtel, séjour, voyage, promenade, …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regroupe les mots par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l’idée générale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  <p:pic>
        <p:nvPicPr>
          <p:cNvPr id="22" name="Image 21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7D72518-78D4-81C8-8935-AC98DF464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585" y="1407765"/>
            <a:ext cx="3922186" cy="45793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569492-B5D0-FAA4-BB0E-5C8E22C6C0FF}"/>
              </a:ext>
            </a:extLst>
          </p:cNvPr>
          <p:cNvSpPr txBox="1"/>
          <p:nvPr/>
        </p:nvSpPr>
        <p:spPr>
          <a:xfrm>
            <a:off x="1479326" y="4103243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Vacances et voyages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E8B4C6F-252B-E03F-6120-6DF32BDAF86C}"/>
              </a:ext>
            </a:extLst>
          </p:cNvPr>
          <p:cNvSpPr txBox="1"/>
          <p:nvPr/>
        </p:nvSpPr>
        <p:spPr>
          <a:xfrm>
            <a:off x="1381046" y="5084200"/>
            <a:ext cx="54878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L’auteur parle de ses vacances et de son séjour à Agadir.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0F9EADBB-5916-9A53-901F-A82FC09A3995}"/>
                  </a:ext>
                </a:extLst>
              </p14:cNvPr>
              <p14:cNvContentPartPr/>
              <p14:nvPr/>
            </p14:nvContentPartPr>
            <p14:xfrm>
              <a:off x="7499726" y="3069240"/>
              <a:ext cx="151200" cy="1188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0F9EADBB-5916-9A53-901F-A82FC09A39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64086" y="2997240"/>
                <a:ext cx="22284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4EA8D174-DAE5-3127-9F4C-D0684B64A42A}"/>
                  </a:ext>
                </a:extLst>
              </p14:cNvPr>
              <p14:cNvContentPartPr/>
              <p14:nvPr/>
            </p14:nvContentPartPr>
            <p14:xfrm>
              <a:off x="7260326" y="3233040"/>
              <a:ext cx="316080" cy="1080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4EA8D174-DAE5-3127-9F4C-D0684B64A4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24326" y="3161040"/>
                <a:ext cx="38772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1C32F91-2C5C-5B5B-4063-62819161C86E}"/>
                  </a:ext>
                </a:extLst>
              </p14:cNvPr>
              <p14:cNvContentPartPr/>
              <p14:nvPr/>
            </p14:nvContentPartPr>
            <p14:xfrm>
              <a:off x="7609166" y="4865280"/>
              <a:ext cx="228600" cy="2124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1C32F91-2C5C-5B5B-4063-62819161C8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73166" y="4793640"/>
                <a:ext cx="30024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4CD9E7F-26A9-301B-7DFF-B90BE16E4BE0}"/>
                  </a:ext>
                </a:extLst>
              </p14:cNvPr>
              <p14:cNvContentPartPr/>
              <p14:nvPr/>
            </p14:nvContentPartPr>
            <p14:xfrm>
              <a:off x="7271486" y="4191000"/>
              <a:ext cx="205560" cy="162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4CD9E7F-26A9-301B-7DFF-B90BE16E4BE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35486" y="4119000"/>
                <a:ext cx="277200" cy="15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9010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142DA-6264-ECA7-B81A-8600ABBF0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EC334-A0FF-320E-5989-B33EADF5A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thème. Trouvez les Mots-clés et l’idée générale.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493E26-2BBA-8121-983C-D33D176922C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5E582641-7681-14CA-F052-5BDA06028C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59ADA6A-5FD9-EA8F-18B8-33611BDCC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445164"/>
              </p:ext>
            </p:extLst>
          </p:nvPr>
        </p:nvGraphicFramePr>
        <p:xfrm>
          <a:off x="979715" y="2055777"/>
          <a:ext cx="6041572" cy="3815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41572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les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Mots-clés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lvl="1" indent="0">
                        <a:buFont typeface="Wingdings" panose="05000000000000000000" pitchFamily="2" charset="2"/>
                        <a:buNone/>
                      </a:pPr>
                      <a:endParaRPr lang="fr-FR" sz="1600" dirty="0"/>
                    </a:p>
                    <a:p>
                      <a:pPr marL="457200" lvl="1" indent="0">
                        <a:buFont typeface="Wingdings" panose="05000000000000000000" pitchFamily="2" charset="2"/>
                        <a:buNone/>
                      </a:pP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regroupe les mots par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l’idée générale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  <p:pic>
        <p:nvPicPr>
          <p:cNvPr id="12" name="Image 11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1570D4B-EBB0-5AB4-5ECF-F4978E4F6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585" y="1407765"/>
            <a:ext cx="3922186" cy="45793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6D13FE5-FDC3-20F3-3308-84D5BF163FAC}"/>
              </a:ext>
            </a:extLst>
          </p:cNvPr>
          <p:cNvSpPr txBox="1"/>
          <p:nvPr/>
        </p:nvSpPr>
        <p:spPr>
          <a:xfrm>
            <a:off x="925287" y="4059665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Émotions et impressions</a:t>
            </a:r>
            <a:endParaRPr lang="fr-FR" sz="2200" b="1" i="1" kern="1200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114B61F-9C05-9CAC-66CE-CCB0E193C17A}"/>
              </a:ext>
            </a:extLst>
          </p:cNvPr>
          <p:cNvSpPr txBox="1"/>
          <p:nvPr/>
        </p:nvSpPr>
        <p:spPr>
          <a:xfrm>
            <a:off x="925287" y="1187441"/>
            <a:ext cx="996306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Mots-clés et l’idée générale du texte :</a:t>
            </a:r>
          </a:p>
        </p:txBody>
      </p:sp>
    </p:spTree>
    <p:extLst>
      <p:ext uri="{BB962C8B-B14F-4D97-AF65-F5344CB8AC3E}">
        <p14:creationId xmlns:p14="http://schemas.microsoft.com/office/powerpoint/2010/main" val="1068279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A6107-52D8-362E-E3B0-685FD567D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3F3D50-106C-D19F-BE38-5ED62013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Mots-clés et l’idée générale du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1795FF-8EAE-1EDF-D6AC-0F693F5484E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13EFD148-01A0-7D01-D038-72B42DB2D5B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2ACB0E-17EC-574F-9EB9-4C81CF23B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172686"/>
              </p:ext>
            </p:extLst>
          </p:nvPr>
        </p:nvGraphicFramePr>
        <p:xfrm>
          <a:off x="979715" y="2055777"/>
          <a:ext cx="6041572" cy="3815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41572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les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Mots-clés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lvl="1" indent="0">
                        <a:buFont typeface="Wingdings" panose="05000000000000000000" pitchFamily="2" charset="2"/>
                        <a:buNone/>
                      </a:pPr>
                      <a:endParaRPr lang="fr-FR" sz="1600" dirty="0"/>
                    </a:p>
                    <a:p>
                      <a:pPr marL="457200" lvl="1" indent="0">
                        <a:buFont typeface="Wingdings" panose="05000000000000000000" pitchFamily="2" charset="2"/>
                        <a:buNone/>
                      </a:pP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regroupe les mots par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l’idée générale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  <p:pic>
        <p:nvPicPr>
          <p:cNvPr id="10" name="Image 9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770E9F3-3CFD-7962-5B72-196CA90D0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585" y="1407765"/>
            <a:ext cx="3922186" cy="457937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8D27238-3DAD-9EC4-1838-57BD081561A3}"/>
              </a:ext>
            </a:extLst>
          </p:cNvPr>
          <p:cNvSpPr txBox="1"/>
          <p:nvPr/>
        </p:nvSpPr>
        <p:spPr>
          <a:xfrm>
            <a:off x="852417" y="2998113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fr-FR" sz="2200" b="1" i="1" kern="12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agnifique, calme, impressionné, aimé, 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A44934-FDD5-71A3-A765-252DF01CCBD4}"/>
              </a:ext>
            </a:extLst>
          </p:cNvPr>
          <p:cNvSpPr txBox="1"/>
          <p:nvPr/>
        </p:nvSpPr>
        <p:spPr>
          <a:xfrm>
            <a:off x="1328126" y="516759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L’auteur exprime ses émotions et ses impressions à propos de ce voyage.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69BAB8-34EE-43DB-06CE-D64E673C794E}"/>
              </a:ext>
            </a:extLst>
          </p:cNvPr>
          <p:cNvSpPr txBox="1"/>
          <p:nvPr/>
        </p:nvSpPr>
        <p:spPr>
          <a:xfrm>
            <a:off x="925287" y="1187441"/>
            <a:ext cx="996306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Mots-clés et l’idée générale du texte :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73ED14D-D129-FDDA-B21F-CE751088A5CE}"/>
              </a:ext>
            </a:extLst>
          </p:cNvPr>
          <p:cNvSpPr txBox="1"/>
          <p:nvPr/>
        </p:nvSpPr>
        <p:spPr>
          <a:xfrm>
            <a:off x="925287" y="4056322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Émotions et impressions</a:t>
            </a:r>
            <a:endParaRPr lang="fr-FR" sz="2200" b="1" i="1" kern="1200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F810F2DF-8254-020E-4AFC-BA2536B79E1B}"/>
                  </a:ext>
                </a:extLst>
              </p14:cNvPr>
              <p14:cNvContentPartPr/>
              <p14:nvPr/>
            </p14:nvContentPartPr>
            <p14:xfrm>
              <a:off x="7761446" y="3395760"/>
              <a:ext cx="380880" cy="36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F810F2DF-8254-020E-4AFC-BA2536B79E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25446" y="3324120"/>
                <a:ext cx="4525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C33B08D5-5411-7EEB-DE4E-B994A4390513}"/>
                  </a:ext>
                </a:extLst>
              </p14:cNvPr>
              <p14:cNvContentPartPr/>
              <p14:nvPr/>
            </p14:nvContentPartPr>
            <p14:xfrm>
              <a:off x="10221326" y="4158240"/>
              <a:ext cx="446760" cy="72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C33B08D5-5411-7EEB-DE4E-B994A439051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85686" y="4014240"/>
                <a:ext cx="5184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DCEEAAD4-8C5D-DA59-1D56-002C60268582}"/>
                  </a:ext>
                </a:extLst>
              </p14:cNvPr>
              <p14:cNvContentPartPr/>
              <p14:nvPr/>
            </p14:nvContentPartPr>
            <p14:xfrm>
              <a:off x="8773766" y="2688720"/>
              <a:ext cx="172800" cy="55440"/>
            </p14:xfrm>
          </p:contentPart>
        </mc:Choice>
        <mc:Fallback xmlns=""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DCEEAAD4-8C5D-DA59-1D56-002C6026858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37766" y="2617080"/>
                <a:ext cx="24444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E253E45C-32D2-5E97-4C38-3E9F0E84ECEE}"/>
                  </a:ext>
                </a:extLst>
              </p14:cNvPr>
              <p14:cNvContentPartPr/>
              <p14:nvPr/>
            </p14:nvContentPartPr>
            <p14:xfrm>
              <a:off x="7238726" y="4833240"/>
              <a:ext cx="185400" cy="1080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E253E45C-32D2-5E97-4C38-3E9F0E84ECE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02726" y="4761240"/>
                <a:ext cx="257040" cy="15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6950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repérez dans le texte les passages qui correspondent aux thèmes proposés.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0DD775E-79AC-D034-8C81-9652B6B72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96" y="1676401"/>
            <a:ext cx="10084098" cy="333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17F1A-9B62-6F47-63EA-803FC3820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01D67-126D-C642-17EA-D5BE228E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passages qui correspondent aux thèmes proposés.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A74DBF-B3FA-A44C-39DB-09413E93949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38E33C2-3CA5-6269-3BD2-294653561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96" y="1676401"/>
            <a:ext cx="10084098" cy="333102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5D77F1E-DF4B-8E2E-8D53-0B562A55DA63}"/>
              </a:ext>
            </a:extLst>
          </p:cNvPr>
          <p:cNvSpPr txBox="1"/>
          <p:nvPr/>
        </p:nvSpPr>
        <p:spPr>
          <a:xfrm>
            <a:off x="1458686" y="2505670"/>
            <a:ext cx="99279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Chaque matin, je me promène au bord de la mer et j’écoute le bruit des vagues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C2E08B-4C24-2F12-310C-CA05D823A49C}"/>
              </a:ext>
            </a:extLst>
          </p:cNvPr>
          <p:cNvSpPr txBox="1"/>
          <p:nvPr/>
        </p:nvSpPr>
        <p:spPr>
          <a:xfrm>
            <a:off x="1458685" y="3157249"/>
            <a:ext cx="102654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1. J’ai visité la Kasbah d’Agadir </a:t>
            </a:r>
            <a:r>
              <a:rPr lang="fr-FR" sz="2000" b="1" i="1" dirty="0" err="1">
                <a:solidFill>
                  <a:srgbClr val="00B0F0"/>
                </a:solidFill>
              </a:rPr>
              <a:t>Oufella</a:t>
            </a:r>
            <a:r>
              <a:rPr lang="fr-FR" sz="2000" b="1" i="1" dirty="0">
                <a:solidFill>
                  <a:srgbClr val="00B0F0"/>
                </a:solidFill>
              </a:rPr>
              <a:t>. 2. Excursion dans la vallée du Paradis </a:t>
            </a:r>
          </a:p>
          <a:p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9E0EC1-E39E-2D68-5619-431A64A3BA82}"/>
              </a:ext>
            </a:extLst>
          </p:cNvPr>
          <p:cNvSpPr txBox="1"/>
          <p:nvPr/>
        </p:nvSpPr>
        <p:spPr>
          <a:xfrm>
            <a:off x="1458685" y="3858632"/>
            <a:ext cx="97700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1. Je me promène au bord de la mer. 2. J’ai marché dans les rues du centre-ville.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885F817-0170-7E0C-423A-6CCE8FEBC825}"/>
              </a:ext>
            </a:extLst>
          </p:cNvPr>
          <p:cNvSpPr txBox="1"/>
          <p:nvPr/>
        </p:nvSpPr>
        <p:spPr>
          <a:xfrm>
            <a:off x="3657600" y="525889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E356E3-2CD2-9D67-C8C5-206CD5BE65DD}"/>
              </a:ext>
            </a:extLst>
          </p:cNvPr>
          <p:cNvSpPr txBox="1"/>
          <p:nvPr/>
        </p:nvSpPr>
        <p:spPr>
          <a:xfrm>
            <a:off x="1458684" y="4579166"/>
            <a:ext cx="99279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1. Franchement, je me sens très bien ici. 2. J’étais tellement impressionné.</a:t>
            </a:r>
          </a:p>
        </p:txBody>
      </p:sp>
    </p:spTree>
    <p:extLst>
      <p:ext uri="{BB962C8B-B14F-4D97-AF65-F5344CB8AC3E}">
        <p14:creationId xmlns:p14="http://schemas.microsoft.com/office/powerpoint/2010/main" val="3926785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Trouvez les Mots-clés du texte, et reliez-les au thème et à l’idée principale.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</a:t>
            </a:r>
          </a:p>
        </p:txBody>
      </p: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118BC946-E98C-7FB1-D92B-87D66B6EA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571" y="1195488"/>
            <a:ext cx="9738857" cy="462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3585-5A29-310B-3BFA-0723C96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9B58D74-212D-952B-8386-E6076273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Mots-clés du texte, reliés au thème et à l’idée principale.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FC64970-8E47-B717-58AE-6375925D8C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360C0992-1F82-CD6C-44FB-542FD4FEE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571" y="1195488"/>
            <a:ext cx="9738857" cy="462836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1491343" y="2701613"/>
            <a:ext cx="2873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La ville d’Agadir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C4ADFC-B8E9-19E4-BABF-06BD8A76EC36}"/>
              </a:ext>
            </a:extLst>
          </p:cNvPr>
          <p:cNvSpPr txBox="1"/>
          <p:nvPr/>
        </p:nvSpPr>
        <p:spPr>
          <a:xfrm>
            <a:off x="1491343" y="3723620"/>
            <a:ext cx="2873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Lieux visités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A8523F-C958-8FCA-C722-4FA786C862AE}"/>
              </a:ext>
            </a:extLst>
          </p:cNvPr>
          <p:cNvSpPr txBox="1"/>
          <p:nvPr/>
        </p:nvSpPr>
        <p:spPr>
          <a:xfrm>
            <a:off x="1491343" y="4712969"/>
            <a:ext cx="2873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Activités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66F24F-F774-4901-62A9-244B1A510025}"/>
              </a:ext>
            </a:extLst>
          </p:cNvPr>
          <p:cNvSpPr txBox="1"/>
          <p:nvPr/>
        </p:nvSpPr>
        <p:spPr>
          <a:xfrm>
            <a:off x="4629943" y="2701613"/>
            <a:ext cx="2873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Centre </a:t>
            </a:r>
            <a:r>
              <a:rPr lang="fr-FR" sz="2000" i="1" dirty="0" err="1">
                <a:solidFill>
                  <a:srgbClr val="00B0F0"/>
                </a:solidFill>
              </a:rPr>
              <a:t>ville,Agadir</a:t>
            </a:r>
            <a:r>
              <a:rPr lang="fr-FR" sz="2000" i="1" dirty="0">
                <a:solidFill>
                  <a:srgbClr val="00B0F0"/>
                </a:solidFill>
              </a:rPr>
              <a:t> </a:t>
            </a:r>
            <a:r>
              <a:rPr lang="fr-FR" sz="2000" i="1" dirty="0" err="1">
                <a:solidFill>
                  <a:srgbClr val="00B0F0"/>
                </a:solidFill>
              </a:rPr>
              <a:t>Oufella</a:t>
            </a:r>
            <a:r>
              <a:rPr lang="fr-FR" sz="2000" i="1" dirty="0">
                <a:solidFill>
                  <a:srgbClr val="00B0F0"/>
                </a:solidFill>
              </a:rPr>
              <a:t>, rues, …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CD94E3F-ED68-90EE-D8BF-6BA29CF3D9A0}"/>
              </a:ext>
            </a:extLst>
          </p:cNvPr>
          <p:cNvSpPr txBox="1"/>
          <p:nvPr/>
        </p:nvSpPr>
        <p:spPr>
          <a:xfrm>
            <a:off x="4659085" y="3723620"/>
            <a:ext cx="2873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Kasbah, vue, hauteur, photos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E59633E-0233-0EF7-CA45-1ACB0D9F7459}"/>
              </a:ext>
            </a:extLst>
          </p:cNvPr>
          <p:cNvSpPr txBox="1"/>
          <p:nvPr/>
        </p:nvSpPr>
        <p:spPr>
          <a:xfrm>
            <a:off x="4629943" y="4712425"/>
            <a:ext cx="2873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se promener, marcher, découvrir, discuter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9277BB-5C79-0D05-A752-D9AB41C9C02D}"/>
              </a:ext>
            </a:extLst>
          </p:cNvPr>
          <p:cNvSpPr txBox="1"/>
          <p:nvPr/>
        </p:nvSpPr>
        <p:spPr>
          <a:xfrm>
            <a:off x="7797685" y="2701613"/>
            <a:ext cx="2873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Naji découvre la ville d’Agadir.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C23F09-9C88-F3A6-3FE1-877CC0485E0E}"/>
              </a:ext>
            </a:extLst>
          </p:cNvPr>
          <p:cNvSpPr txBox="1"/>
          <p:nvPr/>
        </p:nvSpPr>
        <p:spPr>
          <a:xfrm>
            <a:off x="7826829" y="3723620"/>
            <a:ext cx="2873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Naji visite la Kasbah et admire la vue sur la ville.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F8D113D-7564-47A0-CEB2-517977EDD687}"/>
              </a:ext>
            </a:extLst>
          </p:cNvPr>
          <p:cNvSpPr txBox="1"/>
          <p:nvPr/>
        </p:nvSpPr>
        <p:spPr>
          <a:xfrm>
            <a:off x="7826829" y="4712425"/>
            <a:ext cx="28738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Naji fait plusieurs activités pendant son séjour.</a:t>
            </a:r>
          </a:p>
        </p:txBody>
      </p:sp>
    </p:spTree>
    <p:extLst>
      <p:ext uri="{BB962C8B-B14F-4D97-AF65-F5344CB8AC3E}">
        <p14:creationId xmlns:p14="http://schemas.microsoft.com/office/powerpoint/2010/main" val="1728892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2776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Repérer les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Mots-clés : </a:t>
            </a:r>
            <a:r>
              <a:rPr lang="fr-FR" sz="2000" i="1" dirty="0"/>
              <a:t>hôtel, séjour, promenade, plage, …</a:t>
            </a:r>
            <a:endParaRPr lang="fr-FR" sz="2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Regrouper les mots par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thème : </a:t>
            </a:r>
            <a:r>
              <a:rPr lang="fr-FR" sz="2000" i="1" dirty="0"/>
              <a:t>Vacances et voyages</a:t>
            </a:r>
            <a:endParaRPr lang="fr-FR" sz="2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Déduire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l’idée générale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texte : </a:t>
            </a:r>
            <a:r>
              <a:rPr lang="fr-FR" sz="2000" i="1" dirty="0"/>
              <a:t>Parler de ses vacances</a:t>
            </a:r>
          </a:p>
          <a:p>
            <a:pPr lvl="1">
              <a:lnSpc>
                <a:spcPct val="150000"/>
              </a:lnSpc>
            </a:pP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Faites à la maison l’activité 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1, livret de l’élève, p. 12.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6837</TotalTime>
  <Words>1859</Words>
  <Application>Microsoft Office PowerPoint</Application>
  <PresentationFormat>Grand écran</PresentationFormat>
  <Paragraphs>229</Paragraphs>
  <Slides>38</Slides>
  <Notes>0</Notes>
  <HiddenSlides>9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38</vt:i4>
      </vt:variant>
    </vt:vector>
  </HeadingPairs>
  <TitlesOfParts>
    <vt:vector size="48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Passons maintenant à la séance d’aujourd’hui : la compréhension détaillée du texte.</vt:lpstr>
      <vt:lpstr>Voici l’objectif de la séance d’aujourd’hui.</vt:lpstr>
      <vt:lpstr>Présentation PowerPoint</vt:lpstr>
      <vt:lpstr>Aujourd’hui, nous allons apprendre à regrouper les mots par thème pour déduire l’idée générale d’un texte. </vt:lpstr>
      <vt:lpstr>Je répète la démarche : je trouve les mots importants, je les regroupe par thème, et je déduis l’idée générale. </vt:lpstr>
      <vt:lpstr>Présentation PowerPoint</vt:lpstr>
      <vt:lpstr>Voici quelques Mots-clés pris dans le texte. Trouvez le thème et l’idée générale.</vt:lpstr>
      <vt:lpstr>Voici le thème et l’idée générale du texte.</vt:lpstr>
      <vt:lpstr>Voici le thème. Trouvez les Mots-clés et l’idée générale.</vt:lpstr>
      <vt:lpstr>Voici les Mots-clés et l’idée générale du texte.</vt:lpstr>
      <vt:lpstr>Présentation PowerPoint</vt:lpstr>
      <vt:lpstr>Maintenant, repérez dans le texte les passages qui correspondent aux thèmes proposés.</vt:lpstr>
      <vt:lpstr>Voici les passages qui correspondent aux thèmes proposés.</vt:lpstr>
      <vt:lpstr>Présentation PowerPoint</vt:lpstr>
      <vt:lpstr>Trouvez les Mots-clés du texte, et reliez-les au thème et à l’idée principale. Travaillez seuls.</vt:lpstr>
      <vt:lpstr>Voici les Mots-clés du texte, reliés au thème et à l’idée principale.</vt:lpstr>
      <vt:lpstr>Présentation PowerPoint</vt:lpstr>
      <vt:lpstr>Qui peut me dire ce que nous avons appris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131</cp:revision>
  <dcterms:created xsi:type="dcterms:W3CDTF">2025-11-03T10:55:47Z</dcterms:created>
  <dcterms:modified xsi:type="dcterms:W3CDTF">2026-01-01T16:39:43Z</dcterms:modified>
</cp:coreProperties>
</file>