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41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313" r:id="rId13"/>
    <p:sldId id="258" r:id="rId14"/>
    <p:sldId id="268" r:id="rId15"/>
    <p:sldId id="272" r:id="rId16"/>
    <p:sldId id="274" r:id="rId17"/>
    <p:sldId id="275" r:id="rId18"/>
    <p:sldId id="260" r:id="rId19"/>
    <p:sldId id="270" r:id="rId20"/>
    <p:sldId id="265" r:id="rId21"/>
    <p:sldId id="269" r:id="rId22"/>
    <p:sldId id="259" r:id="rId23"/>
    <p:sldId id="261" r:id="rId24"/>
    <p:sldId id="271" r:id="rId25"/>
    <p:sldId id="2147483647" r:id="rId26"/>
    <p:sldId id="281" r:id="rId27"/>
    <p:sldId id="283" r:id="rId28"/>
    <p:sldId id="285" r:id="rId29"/>
    <p:sldId id="287" r:id="rId30"/>
    <p:sldId id="288" r:id="rId31"/>
    <p:sldId id="294" r:id="rId32"/>
    <p:sldId id="296" r:id="rId33"/>
    <p:sldId id="256" r:id="rId34"/>
    <p:sldId id="266" r:id="rId35"/>
    <p:sldId id="276" r:id="rId36"/>
    <p:sldId id="317" r:id="rId37"/>
    <p:sldId id="262" r:id="rId38"/>
    <p:sldId id="263" r:id="rId39"/>
    <p:sldId id="284" r:id="rId4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313"/>
            <p14:sldId id="258"/>
            <p14:sldId id="268"/>
            <p14:sldId id="272"/>
            <p14:sldId id="274"/>
            <p14:sldId id="275"/>
            <p14:sldId id="260"/>
            <p14:sldId id="270"/>
            <p14:sldId id="265"/>
            <p14:sldId id="269"/>
            <p14:sldId id="259"/>
            <p14:sldId id="261"/>
            <p14:sldId id="271"/>
            <p14:sldId id="2147483647"/>
            <p14:sldId id="281"/>
            <p14:sldId id="283"/>
            <p14:sldId id="285"/>
            <p14:sldId id="287"/>
            <p14:sldId id="288"/>
            <p14:sldId id="294"/>
            <p14:sldId id="296"/>
            <p14:sldId id="256"/>
            <p14:sldId id="266"/>
            <p14:sldId id="276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162" autoAdjust="0"/>
    <p:restoredTop sz="94660"/>
  </p:normalViewPr>
  <p:slideViewPr>
    <p:cSldViewPr snapToGrid="0">
      <p:cViewPr varScale="1">
        <p:scale>
          <a:sx n="64" d="100"/>
          <a:sy n="64" d="100"/>
        </p:scale>
        <p:origin x="-97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5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8.sv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2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8.sv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=""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=""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=""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=""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=""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=""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=""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=""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=""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=""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=""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=""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=""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=""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=""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=""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=""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=""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=""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=""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=""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=""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=""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=""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=""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=""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=""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=""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=""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=""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=""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=""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=""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=""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=""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=""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=""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=""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=""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=""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=""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=""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=""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=""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=""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=""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=""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=""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=""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=""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=""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=""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=""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=""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=""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=""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=""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=""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=""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=""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=""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=""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=""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=""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=""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=""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=""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 cstate="print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=""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=""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=""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=""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=""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=""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=""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=""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=""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=""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BEBA8EAE-BF5A-486C-A8C5-ECC9F3942E4B}">
                  <a14:imgProps xmlns=""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=""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=""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=""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=""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=""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=""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=""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=""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=""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=""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=""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=""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=""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=""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=""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=""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=""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=""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=""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=""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=""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 cstate="print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=""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=""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=""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=""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=""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=""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=""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=""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=""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=""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=""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=""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=""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=""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=""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=""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=""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=""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=""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=""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=""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=""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=""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=""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=""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=""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=""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=""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=""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=""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=""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=""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=""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=""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=""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=""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=""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=""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=""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=""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=""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=""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=""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=""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=""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=""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=""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eme diap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2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5" y="129894"/>
            <a:ext cx="232364" cy="375276"/>
            <a:chOff x="3292012" y="1302714"/>
            <a:chExt cx="867138" cy="473061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1" y="1310206"/>
              <a:ext cx="789751" cy="4655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5" y="168984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2221582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=""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=""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=""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=""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=""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=""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=""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=""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=""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=""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=""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=""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=""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=""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=""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=""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=""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=""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444230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=""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=""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=""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=""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=""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=""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=""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=""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=""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=""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=""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=""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=""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=""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=""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=""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=""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=""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=""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973515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=""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=""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=""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82648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032940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623688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659685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=""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573043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=""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5536781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121063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6389205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=""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=""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=""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=""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=""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=""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=""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=""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=""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=""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=""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=""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=""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01120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=""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=""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=""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 cstate="print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=""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=""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=""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=""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=""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=""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=""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=""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=""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=""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=""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=""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=""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 cstate="print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=""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=""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=""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=""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=""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=""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=""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=""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=""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50281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=""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=""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=""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=""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=""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=""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=""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=""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=""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=""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=""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=""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=""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=""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=""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=""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993709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=""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=""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=""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=""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=""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=""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=""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=""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=""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=""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=""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=""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=""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=""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=""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=""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=""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>
          <p:sp>
            <p:nvSpPr>
              <p:cNvPr id="38" name="Text Placeholder 30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=""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=""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=""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=""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="" xmlns:p14="http://schemas.microsoft.com/office/powerpoint/2010/main" val="4706609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=""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=""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=""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=""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=""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=""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=""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=""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=""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=""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=""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=""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=""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=""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=""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=""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=""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=""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82374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=""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=""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=""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=""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=""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=""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=""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=""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=""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=""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=""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=""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=""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=""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=""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=""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=""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 cstate="print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=""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=""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=""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=""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=""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=""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=""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=""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=""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=""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=""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=""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=""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=""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=""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=""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=""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=""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=""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 cstate="print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=""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=""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=""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=""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=""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=""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=""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191477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=""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0260291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=""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=""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=""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719616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=""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277970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=""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931104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=""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=""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=""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=""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=""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346312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=""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 gdRefY="" minY="0" maxY="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=""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=""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=""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=""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=""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=""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=""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=""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=""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=""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="" xmlns:p14="http://schemas.microsoft.com/office/powerpoint/2010/main" val="40654718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=""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=""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=""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=""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=""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print">
                <a:alphaModFix amt="72000"/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=""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3015958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=""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8306521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8390743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=""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=""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2206544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=""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=""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=""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37449503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=""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=""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=""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29898006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=""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=""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=""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=""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=""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=""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=""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=""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=""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20924356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=""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=""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=""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=""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=""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=""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5803590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3659043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9553778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=""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=""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=""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=""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3794912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=""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=""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=""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85417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=""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=""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=""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8914138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7060779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=""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=""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=""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=""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8434427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2269487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=""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=""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9" Type="http://schemas.openxmlformats.org/officeDocument/2006/relationships/slideLayout" Target="../slideLayouts/slideLayout70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34" Type="http://schemas.openxmlformats.org/officeDocument/2006/relationships/slideLayout" Target="../slideLayouts/slideLayout65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33" Type="http://schemas.openxmlformats.org/officeDocument/2006/relationships/slideLayout" Target="../slideLayouts/slideLayout64.xml"/><Relationship Id="rId38" Type="http://schemas.openxmlformats.org/officeDocument/2006/relationships/slideLayout" Target="../slideLayouts/slideLayout69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slideLayout" Target="../slideLayouts/slideLayout63.xml"/><Relationship Id="rId37" Type="http://schemas.openxmlformats.org/officeDocument/2006/relationships/slideLayout" Target="../slideLayouts/slideLayout68.xml"/><Relationship Id="rId40" Type="http://schemas.openxmlformats.org/officeDocument/2006/relationships/slideLayout" Target="../slideLayouts/slideLayout71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36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6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Relationship Id="rId35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1" r:id="rId30"/>
    <p:sldLayoutId id="2147483752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=""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=""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pPr/>
              <a:t>17/02/2026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=""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=""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7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=""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smtClean="0"/>
              <a:t>Spectacles à vivre !</a:t>
            </a:r>
            <a:endParaRPr/>
          </a:p>
        </p:txBody>
      </p:sp>
      <p:sp>
        <p:nvSpPr>
          <p:cNvPr id="3" name="Espace réservé du texte 2">
            <a:extLst>
              <a:ext uri="{FF2B5EF4-FFF2-40B4-BE49-F238E27FC236}">
                <a16:creationId xmlns=""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Compréhension détaillée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=""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=""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=""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=""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4</a:t>
            </a:r>
          </a:p>
        </p:txBody>
      </p:sp>
      <p:pic>
        <p:nvPicPr>
          <p:cNvPr id="12" name="Picture 4" descr="C:\Users\LENOVO\Desktop\1.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855" y="4243570"/>
            <a:ext cx="3179893" cy="2451788"/>
          </a:xfrm>
          <a:prstGeom prst="rect">
            <a:avLst/>
          </a:prstGeom>
          <a:noFill/>
        </p:spPr>
      </p:pic>
      <p:pic>
        <p:nvPicPr>
          <p:cNvPr id="13" name="Picture 5" descr="C:\Users\LENOVO\Desktop\2.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9819" y="4250857"/>
            <a:ext cx="3350588" cy="24197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15023595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5467310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=""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=""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=""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=""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=""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96198571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  <p:sp>
        <p:nvSpPr>
          <p:cNvPr id="15" name="Google Shape;286;p29">
            <a:extLst>
              <a:ext uri="{FF2B5EF4-FFF2-40B4-BE49-F238E27FC236}">
                <a16:creationId xmlns:a16="http://schemas.microsoft.com/office/drawing/2014/main" xmlns="" id="{2BC8AA90-A3F4-C9C4-8406-85297627EC00}"/>
              </a:ext>
            </a:extLst>
          </p:cNvPr>
          <p:cNvSpPr/>
          <p:nvPr/>
        </p:nvSpPr>
        <p:spPr>
          <a:xfrm>
            <a:off x="2675710" y="191891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du spectacle.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une appréciation, un jugement de valeur et sa justification.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287;p29">
            <a:extLst>
              <a:ext uri="{FF2B5EF4-FFF2-40B4-BE49-F238E27FC236}">
                <a16:creationId xmlns:a16="http://schemas.microsoft.com/office/drawing/2014/main" xmlns="" id="{C72C8D21-2CD7-824D-C034-7BE400A6A16E}"/>
              </a:ext>
            </a:extLst>
          </p:cNvPr>
          <p:cNvSpPr/>
          <p:nvPr/>
        </p:nvSpPr>
        <p:spPr>
          <a:xfrm>
            <a:off x="556957" y="186157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:a16="http://schemas.microsoft.com/office/drawing/2014/main" xmlns="" id="{750FF02A-E3B1-0E3B-0845-DA52521583F4}"/>
              </a:ext>
            </a:extLst>
          </p:cNvPr>
          <p:cNvSpPr/>
          <p:nvPr/>
        </p:nvSpPr>
        <p:spPr>
          <a:xfrm>
            <a:off x="2686595" y="2829041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Exprimer des appréciations à propos d’un spectacle et le recommander.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Echanger autour d’une expérience de spectacle et exprimer ses appréciations.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287;p29">
            <a:extLst>
              <a:ext uri="{FF2B5EF4-FFF2-40B4-BE49-F238E27FC236}">
                <a16:creationId xmlns:a16="http://schemas.microsoft.com/office/drawing/2014/main" xmlns="" id="{32D753A9-1C6F-5033-0B43-2E4C20E51865}"/>
              </a:ext>
            </a:extLst>
          </p:cNvPr>
          <p:cNvSpPr/>
          <p:nvPr/>
        </p:nvSpPr>
        <p:spPr>
          <a:xfrm>
            <a:off x="567843" y="2828851"/>
            <a:ext cx="17987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9" name="Google Shape;286;p29">
            <a:extLst>
              <a:ext uri="{FF2B5EF4-FFF2-40B4-BE49-F238E27FC236}">
                <a16:creationId xmlns:a16="http://schemas.microsoft.com/office/drawing/2014/main" xmlns="" id="{69698856-7104-EF3D-ABC9-3FE46CB3A86C}"/>
              </a:ext>
            </a:extLst>
          </p:cNvPr>
          <p:cNvSpPr/>
          <p:nvPr/>
        </p:nvSpPr>
        <p:spPr>
          <a:xfrm>
            <a:off x="2686595" y="3798328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Emettre des hypothèses sur le sens du texte à partir d’indices.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b="1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Anticiper sur le mot ou le groupe de mots suivants pour lire de manière fluide.</a:t>
            </a:r>
            <a:endParaRPr lang="fr-FR" b="1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7;p29">
            <a:extLst>
              <a:ext uri="{FF2B5EF4-FFF2-40B4-BE49-F238E27FC236}">
                <a16:creationId xmlns:a16="http://schemas.microsoft.com/office/drawing/2014/main" xmlns="" id="{987EFA44-D437-8635-0DCE-A32D4DBFB0F0}"/>
              </a:ext>
            </a:extLst>
          </p:cNvPr>
          <p:cNvSpPr/>
          <p:nvPr/>
        </p:nvSpPr>
        <p:spPr>
          <a:xfrm>
            <a:off x="567843" y="374098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21" name="Google Shape;286;p29">
            <a:extLst>
              <a:ext uri="{FF2B5EF4-FFF2-40B4-BE49-F238E27FC236}">
                <a16:creationId xmlns:a16="http://schemas.microsoft.com/office/drawing/2014/main" xmlns="" id="{47C81B85-C332-200B-6E0D-043D86558581}"/>
              </a:ext>
            </a:extLst>
          </p:cNvPr>
          <p:cNvSpPr/>
          <p:nvPr/>
        </p:nvSpPr>
        <p:spPr>
          <a:xfrm>
            <a:off x="2686595" y="475543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indices d’énonciation dans un texte (traces de subjectivité). </a:t>
            </a:r>
            <a:endParaRPr lang="fr-FR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87;p29">
            <a:extLst>
              <a:ext uri="{FF2B5EF4-FFF2-40B4-BE49-F238E27FC236}">
                <a16:creationId xmlns:a16="http://schemas.microsoft.com/office/drawing/2014/main" xmlns="" id="{D226F9FD-345C-DCE6-5F31-E6A0E6098BE7}"/>
              </a:ext>
            </a:extLst>
          </p:cNvPr>
          <p:cNvSpPr/>
          <p:nvPr/>
        </p:nvSpPr>
        <p:spPr>
          <a:xfrm>
            <a:off x="567843" y="469809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23" name="Rectangle: Rounded Corners 11">
            <a:extLst>
              <a:ext uri="{FF2B5EF4-FFF2-40B4-BE49-F238E27FC236}">
                <a16:creationId xmlns:a16="http://schemas.microsoft.com/office/drawing/2014/main" xmlns="" id="{D9CB9A7E-2603-3C9A-0BAF-C16552F6CF6B}"/>
              </a:ext>
            </a:extLst>
          </p:cNvPr>
          <p:cNvSpPr/>
          <p:nvPr/>
        </p:nvSpPr>
        <p:spPr>
          <a:xfrm>
            <a:off x="305904" y="4662737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05438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15" name="Google Shape;286;p29">
            <a:extLst>
              <a:ext uri="{FF2B5EF4-FFF2-40B4-BE49-F238E27FC236}">
                <a16:creationId xmlns:a16="http://schemas.microsoft.com/office/drawing/2014/main" xmlns="" id="{EA4475E0-F528-6AD2-4193-CE9E0292C6F0}"/>
              </a:ext>
            </a:extLst>
          </p:cNvPr>
          <p:cNvSpPr/>
          <p:nvPr/>
        </p:nvSpPr>
        <p:spPr>
          <a:xfrm>
            <a:off x="2675710" y="2758190"/>
            <a:ext cx="9062397" cy="113925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indices d’énonciation dans un texte (traces de subjectivité).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Anticiper sur le mot ou le groupe de mots suivants pour lire de manière fluide.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287;p29">
            <a:extLst>
              <a:ext uri="{FF2B5EF4-FFF2-40B4-BE49-F238E27FC236}">
                <a16:creationId xmlns:a16="http://schemas.microsoft.com/office/drawing/2014/main" xmlns="" id="{699529DE-3EE6-0162-05B4-7B3894420301}"/>
              </a:ext>
            </a:extLst>
          </p:cNvPr>
          <p:cNvSpPr/>
          <p:nvPr/>
        </p:nvSpPr>
        <p:spPr>
          <a:xfrm>
            <a:off x="556957" y="2743678"/>
            <a:ext cx="1798795" cy="1108794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7" name="Google Shape;286;p29">
            <a:extLst>
              <a:ext uri="{FF2B5EF4-FFF2-40B4-BE49-F238E27FC236}">
                <a16:creationId xmlns:a16="http://schemas.microsoft.com/office/drawing/2014/main" xmlns="" id="{07AF85E2-4CEE-A093-28AD-59A759775016}"/>
              </a:ext>
            </a:extLst>
          </p:cNvPr>
          <p:cNvSpPr/>
          <p:nvPr/>
        </p:nvSpPr>
        <p:spPr>
          <a:xfrm>
            <a:off x="2686595" y="4124707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Utiliser de manière correcte le gérondif pour exprimer différentes circonstances.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287;p29">
            <a:extLst>
              <a:ext uri="{FF2B5EF4-FFF2-40B4-BE49-F238E27FC236}">
                <a16:creationId xmlns:a16="http://schemas.microsoft.com/office/drawing/2014/main" xmlns="" id="{37F7C25D-FC4F-08E7-F711-D110677E33E1}"/>
              </a:ext>
            </a:extLst>
          </p:cNvPr>
          <p:cNvSpPr/>
          <p:nvPr/>
        </p:nvSpPr>
        <p:spPr>
          <a:xfrm>
            <a:off x="567843" y="4069067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9" name="Google Shape;286;p29">
            <a:extLst>
              <a:ext uri="{FF2B5EF4-FFF2-40B4-BE49-F238E27FC236}">
                <a16:creationId xmlns:a16="http://schemas.microsoft.com/office/drawing/2014/main" xmlns="" id="{E5002ECB-E3D0-948D-3098-04777882707D}"/>
              </a:ext>
            </a:extLst>
          </p:cNvPr>
          <p:cNvSpPr/>
          <p:nvPr/>
        </p:nvSpPr>
        <p:spPr>
          <a:xfrm>
            <a:off x="2686595" y="5038855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Introduire un jugement, une appréciation dans un texte.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87;p29">
            <a:extLst>
              <a:ext uri="{FF2B5EF4-FFF2-40B4-BE49-F238E27FC236}">
                <a16:creationId xmlns:a16="http://schemas.microsoft.com/office/drawing/2014/main" xmlns="" id="{6D144360-83C4-DF01-9BC2-818CA77AC458}"/>
              </a:ext>
            </a:extLst>
          </p:cNvPr>
          <p:cNvSpPr/>
          <p:nvPr/>
        </p:nvSpPr>
        <p:spPr>
          <a:xfrm>
            <a:off x="567843" y="4983215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21" name="Google Shape;286;p29">
            <a:extLst>
              <a:ext uri="{FF2B5EF4-FFF2-40B4-BE49-F238E27FC236}">
                <a16:creationId xmlns:a16="http://schemas.microsoft.com/office/drawing/2014/main" xmlns="" id="{253E899D-4C8C-BAC2-5FF5-BF27FDC0ED1A}"/>
              </a:ext>
            </a:extLst>
          </p:cNvPr>
          <p:cNvSpPr/>
          <p:nvPr/>
        </p:nvSpPr>
        <p:spPr>
          <a:xfrm>
            <a:off x="2686595" y="1811530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fr-FR" dirty="0" smtClean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le vocabulaire du spectacle.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Emettre des hypothèses sur le sens du texte à partir d’indices</a:t>
            </a:r>
          </a:p>
        </p:txBody>
      </p:sp>
      <p:sp>
        <p:nvSpPr>
          <p:cNvPr id="22" name="Google Shape;287;p29">
            <a:extLst>
              <a:ext uri="{FF2B5EF4-FFF2-40B4-BE49-F238E27FC236}">
                <a16:creationId xmlns:a16="http://schemas.microsoft.com/office/drawing/2014/main" xmlns="" id="{E85731DD-F273-5FCE-B664-582D1E17479D}"/>
              </a:ext>
            </a:extLst>
          </p:cNvPr>
          <p:cNvSpPr/>
          <p:nvPr/>
        </p:nvSpPr>
        <p:spPr>
          <a:xfrm>
            <a:off x="567843" y="1754191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</p:spTree>
    <p:extLst>
      <p:ext uri="{BB962C8B-B14F-4D97-AF65-F5344CB8AC3E}">
        <p14:creationId xmlns="" xmlns:p14="http://schemas.microsoft.com/office/powerpoint/2010/main" val="149490514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=""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=""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=""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=""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 gdRefY="" minY="0" maxY="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</a:t>
            </a:r>
            <a:r>
              <a:rPr lang="fr-F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419478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Identifier les indices de présence du narrateur dans un texte (traces de subjectivité)</a:t>
            </a:r>
            <a:r>
              <a:rPr lang="fr-FR" b="1" dirty="0" smtClean="0"/>
              <a:t>.</a:t>
            </a:r>
            <a:endParaRPr lang="fr-FR" b="1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Compléter </a:t>
            </a:r>
            <a:r>
              <a:rPr lang="fr-FR" dirty="0" smtClean="0"/>
              <a:t>un tableaux </a:t>
            </a:r>
            <a:r>
              <a:rPr lang="fr-FR" dirty="0"/>
              <a:t>de synthèse : </a:t>
            </a:r>
            <a:r>
              <a:rPr lang="fr-FR" dirty="0" smtClean="0"/>
              <a:t>opinion – émotion </a:t>
            </a:r>
            <a:endParaRPr lang="fr-FR" dirty="0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17704" y="3043003"/>
            <a:ext cx="9478724" cy="343090"/>
          </a:xfrm>
        </p:spPr>
        <p:txBody>
          <a:bodyPr>
            <a:noAutofit/>
          </a:bodyPr>
          <a:lstStyle/>
          <a:p>
            <a:r>
              <a:rPr lang="fr-FR" dirty="0" smtClean="0"/>
              <a:t>Repérer les mots et les expressions personnelles, 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Repérer les opinions, </a:t>
            </a:r>
          </a:p>
          <a:p>
            <a:r>
              <a:rPr lang="fr-FR" dirty="0" smtClean="0"/>
              <a:t>Repérer les émotions, </a:t>
            </a:r>
          </a:p>
          <a:p>
            <a:endParaRPr lang="fr-FR" dirty="0" smtClean="0"/>
          </a:p>
          <a:p>
            <a:pPr>
              <a:buNone/>
            </a:pPr>
            <a:endParaRPr lang="fr-FR" dirty="0"/>
          </a:p>
        </p:txBody>
      </p:sp>
      <p:sp>
        <p:nvSpPr>
          <p:cNvPr id="12" name="Text Placeholder 11">
            <a:extLst>
              <a:ext uri="{FF2B5EF4-FFF2-40B4-BE49-F238E27FC236}">
                <a16:creationId xmlns=""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Démarche claire et explicite : </a:t>
            </a:r>
            <a:r>
              <a:rPr lang="fr-FR" dirty="0" smtClean="0"/>
              <a:t>repérage des indices, explication.</a:t>
            </a:r>
            <a:endParaRPr lang="fr-FR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Tableaux structurants : </a:t>
            </a:r>
            <a:r>
              <a:rPr lang="fr-FR" dirty="0" smtClean="0"/>
              <a:t>indices, émotion, opinion, appréciation.</a:t>
            </a:r>
            <a:endParaRPr lang="fr-FR" dirty="0"/>
          </a:p>
          <a:p>
            <a:pPr lvl="0"/>
            <a:r>
              <a:rPr lang="fr-FR" b="1" dirty="0"/>
              <a:t>Les outils : </a:t>
            </a:r>
            <a:r>
              <a:rPr lang="fr-FR" dirty="0"/>
              <a:t>Questionnement guidé, feedback immédiat, justification systématique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Lister </a:t>
            </a:r>
            <a:r>
              <a:rPr lang="fr-FR" dirty="0" smtClean="0"/>
              <a:t>les indices d’énonciation sans savoir </a:t>
            </a:r>
            <a:r>
              <a:rPr lang="fr-FR" dirty="0" smtClean="0"/>
              <a:t>distinguer subjectivité </a:t>
            </a:r>
            <a:r>
              <a:rPr lang="fr-FR" dirty="0" smtClean="0"/>
              <a:t>et informations objectives</a:t>
            </a:r>
            <a:r>
              <a:rPr lang="fr-FR" dirty="0" smtClean="0"/>
              <a:t>.</a:t>
            </a:r>
            <a:endParaRPr lang="fr-FR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Confondre </a:t>
            </a:r>
            <a:r>
              <a:rPr lang="fr-FR" dirty="0" smtClean="0"/>
              <a:t>les opinions, les émotions et les appréciations.</a:t>
            </a: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54435147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=""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=""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=""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=""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=""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=""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=""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=""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45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Compréhension détaillée</a:t>
            </a:r>
          </a:p>
        </p:txBody>
      </p:sp>
    </p:spTree>
    <p:extLst>
      <p:ext uri="{BB962C8B-B14F-4D97-AF65-F5344CB8AC3E}">
        <p14:creationId xmlns=""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=""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376398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FD0B12F-6911-3C68-00FB-FC16A1936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400" b="1" dirty="0"/>
              <a:t>10 min</a:t>
            </a:r>
          </a:p>
        </p:txBody>
      </p:sp>
    </p:spTree>
    <p:extLst>
      <p:ext uri="{BB962C8B-B14F-4D97-AF65-F5344CB8AC3E}">
        <p14:creationId xmlns="" xmlns:p14="http://schemas.microsoft.com/office/powerpoint/2010/main" val="1614286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1ED28CA-9514-E46D-7EDA-0947D9C43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="" xmlns:a16="http://schemas.microsoft.com/office/drawing/2014/main" id="{5C4BAF12-348E-70E4-E7D0-EDD5A5C690B9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219170">
              <a:buClr>
                <a:srgbClr val="000000"/>
              </a:buClr>
            </a:pPr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  <a:sym typeface="Arial"/>
              </a:rPr>
              <a:t>Voici une situation en classe. Quel comportement trouvez-vous plus approprié ? Pourquoi ? 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="" xmlns:a16="http://schemas.microsoft.com/office/drawing/2014/main" id="{604ACD8C-6193-23DC-AD23-496190F0CA80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buNone/>
              <a:defRPr/>
            </a:pPr>
            <a:r>
              <a:rPr lang="fr-FR" sz="1600" i="1" dirty="0">
                <a:solidFill>
                  <a:srgbClr val="E7E6E6">
                    <a:lumMod val="75000"/>
                  </a:srgbClr>
                </a:solidFill>
                <a:latin typeface="Calibri"/>
                <a:sym typeface="Arial"/>
              </a:rPr>
              <a:t>Choisir 3 élèves au hasard et leur demander de justifier leurs réponses.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3075" y="1277910"/>
            <a:ext cx="870585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025942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99CA2D1-653C-7FEB-6867-49C8003AD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="" xmlns:a16="http://schemas.microsoft.com/office/drawing/2014/main" id="{74D7973B-2AA9-CFFE-0D75-C949A09FBFFE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219170">
              <a:buClr>
                <a:srgbClr val="000000"/>
              </a:buClr>
            </a:pPr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  <a:sym typeface="Arial"/>
              </a:rPr>
              <a:t>Voici une explication de cette situation de classe. 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="" xmlns:a16="http://schemas.microsoft.com/office/drawing/2014/main" id="{F108AE1C-2869-E04D-52DF-C36FBCA038DD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buNone/>
              <a:defRPr/>
            </a:pPr>
            <a:r>
              <a:rPr lang="fr-FR" sz="1600" i="1" dirty="0">
                <a:solidFill>
                  <a:srgbClr val="E7E6E6">
                    <a:lumMod val="75000"/>
                  </a:srgbClr>
                </a:solidFill>
                <a:latin typeface="Calibri"/>
                <a:sym typeface="Arial"/>
              </a:rPr>
              <a:t>Rappeler que cette situation est courante dans les salles de classe.</a:t>
            </a:r>
          </a:p>
        </p:txBody>
      </p:sp>
      <p:pic>
        <p:nvPicPr>
          <p:cNvPr id="9" name="Picture 4" descr="Cross &amp; Check Mark Icons, Flat Square Buttons Set. Vector EPS 10 Stock ...">
            <a:extLst>
              <a:ext uri="{FF2B5EF4-FFF2-40B4-BE49-F238E27FC236}">
                <a16:creationId xmlns="" xmlns:a16="http://schemas.microsoft.com/office/drawing/2014/main" id="{8F4E3F48-F225-4289-3586-45013EEE40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629" t="8117" r="53313" b="9231"/>
          <a:stretch>
            <a:fillRect/>
          </a:stretch>
        </p:blipFill>
        <p:spPr bwMode="auto">
          <a:xfrm>
            <a:off x="7386627" y="1322510"/>
            <a:ext cx="989256" cy="9650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="" xmlns:a16="http://schemas.microsoft.com/office/drawing/2014/main" id="{0E62CAFA-990F-FA39-7B3A-9A773ED44076}"/>
              </a:ext>
            </a:extLst>
          </p:cNvPr>
          <p:cNvSpPr txBox="1"/>
          <p:nvPr/>
        </p:nvSpPr>
        <p:spPr>
          <a:xfrm>
            <a:off x="5050970" y="2287564"/>
            <a:ext cx="6191653" cy="335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itchFamily="34" charset="0"/>
                <a:cs typeface="Calibri" pitchFamily="34" charset="0"/>
              </a:rPr>
              <a:t>Les deux élèves bavardent et rient pendant le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cours.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itchFamily="34" charset="0"/>
                <a:cs typeface="Calibri" pitchFamily="34" charset="0"/>
              </a:rPr>
              <a:t>Ils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ne suivent pas la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leçon.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itchFamily="34" charset="0"/>
                <a:cs typeface="Calibri" pitchFamily="34" charset="0"/>
              </a:rPr>
              <a:t>Ils ne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font pas attention aux explications du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professeur.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 smtClean="0">
                <a:latin typeface="Calibri" pitchFamily="34" charset="0"/>
                <a:cs typeface="Calibri" pitchFamily="34" charset="0"/>
              </a:rPr>
              <a:t>Ceci </a:t>
            </a:r>
            <a:r>
              <a:rPr lang="fr-FR" sz="2400" b="1" dirty="0" smtClean="0">
                <a:latin typeface="Calibri" pitchFamily="34" charset="0"/>
                <a:cs typeface="Calibri" pitchFamily="34" charset="0"/>
              </a:rPr>
              <a:t>est un comportement </a:t>
            </a:r>
            <a:r>
              <a:rPr lang="fr-FR" sz="2400" b="1" dirty="0" smtClean="0">
                <a:latin typeface="Calibri" pitchFamily="34" charset="0"/>
                <a:cs typeface="Calibri" pitchFamily="34" charset="0"/>
              </a:rPr>
              <a:t>négatif.</a:t>
            </a:r>
            <a:endParaRPr lang="fr-FR" sz="2400" dirty="0">
              <a:latin typeface="Calibri" pitchFamily="34" charset="0"/>
              <a:ea typeface="Calibri" panose="020F0502020204030204" pitchFamily="34" charset="0"/>
              <a:cs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505" y="1518454"/>
            <a:ext cx="4219575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586517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F1D2070-6A6C-47B9-E502-E1FA28426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="" xmlns:a16="http://schemas.microsoft.com/office/drawing/2014/main" id="{BAF74F73-2C07-90DD-E431-9669349BAF95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219170">
              <a:buClr>
                <a:srgbClr val="000000"/>
              </a:buClr>
            </a:pPr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  <a:sym typeface="Arial"/>
              </a:rPr>
              <a:t>Voici le comportement approprié. 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="" xmlns:a16="http://schemas.microsoft.com/office/drawing/2014/main" id="{822004D4-E4B9-C018-AF29-9B779BC15BE5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buNone/>
              <a:defRPr/>
            </a:pPr>
            <a:r>
              <a:rPr lang="fr-FR" sz="1600" i="1" dirty="0">
                <a:solidFill>
                  <a:srgbClr val="E7E6E6">
                    <a:lumMod val="75000"/>
                  </a:srgbClr>
                </a:solidFill>
                <a:latin typeface="Calibri"/>
                <a:sym typeface="Arial"/>
              </a:rPr>
              <a:t>Encourager les élèves à adopter des comportements positifs.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79B7D5A8-3852-E882-A6B5-3CD474F91866}"/>
              </a:ext>
            </a:extLst>
          </p:cNvPr>
          <p:cNvSpPr txBox="1"/>
          <p:nvPr/>
        </p:nvSpPr>
        <p:spPr>
          <a:xfrm>
            <a:off x="5050970" y="2542395"/>
            <a:ext cx="623662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L’élève lève la main pour 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participer.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respecte 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règles de la 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comportement aide à mieux comprendre la leçon et à 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réussir.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Ceci </a:t>
            </a:r>
            <a:r>
              <a:rPr lang="fr-FR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 un comportement </a:t>
            </a:r>
            <a:r>
              <a:rPr lang="fr-FR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positif.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4" descr="Cross &amp; Check Mark Icons, Flat Square Buttons Set. Vector EPS 10 Stock ...">
            <a:extLst>
              <a:ext uri="{FF2B5EF4-FFF2-40B4-BE49-F238E27FC236}">
                <a16:creationId xmlns="" xmlns:a16="http://schemas.microsoft.com/office/drawing/2014/main" id="{3F37A700-0048-D175-18C0-D4832529DC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2629" t="9008" r="4858" b="8786"/>
          <a:stretch>
            <a:fillRect/>
          </a:stretch>
        </p:blipFill>
        <p:spPr bwMode="auto">
          <a:xfrm>
            <a:off x="7386627" y="1306286"/>
            <a:ext cx="989256" cy="9812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8912" y="1493239"/>
            <a:ext cx="4238625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562370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C4502A1-01E3-38F6-8D08-CC04F2890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="" xmlns:a16="http://schemas.microsoft.com/office/drawing/2014/main" id="{CD56AF1E-847A-B3B3-D2AB-F70FCE6FC9D7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Maintenant, on passe à la citation du jour. Proposez une explication avec des mots simples.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="" xmlns:a16="http://schemas.microsoft.com/office/drawing/2014/main" id="{CA2A82EE-BD47-D7EC-05BE-36D1A5F44908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Encourager la prise de parole. Cibler les élèves qui hésitent..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3A080535-9F4D-B8C2-32A5-DEED1FFCD570}"/>
              </a:ext>
            </a:extLst>
          </p:cNvPr>
          <p:cNvSpPr txBox="1"/>
          <p:nvPr/>
        </p:nvSpPr>
        <p:spPr>
          <a:xfrm>
            <a:off x="5644245" y="1322561"/>
            <a:ext cx="4534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Le spectacle, c’est l’art de faire rêver le public.</a:t>
            </a:r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14381EA7-F17D-6644-6F76-5F0CBADB11A7}"/>
              </a:ext>
            </a:extLst>
          </p:cNvPr>
          <p:cNvSpPr txBox="1"/>
          <p:nvPr/>
        </p:nvSpPr>
        <p:spPr>
          <a:xfrm>
            <a:off x="5050970" y="2287564"/>
            <a:ext cx="5660571" cy="3359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……………………………………………………………………………………………………………………………...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……………………………………………………………………………………………………………………………...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……………………………………………………………………………………………………………………………...</a:t>
            </a:r>
          </a:p>
        </p:txBody>
      </p:sp>
      <p:pic>
        <p:nvPicPr>
          <p:cNvPr id="4098" name="Picture 2" descr="C:\Users\LENOVO\Desktop\4c8c9c8f-298f-4471-9a8d-f141c5fba4f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638" y="1172980"/>
            <a:ext cx="4364636" cy="50779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789372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1293893-9AD3-0DB8-1F3B-67B35578D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="" xmlns:a16="http://schemas.microsoft.com/office/drawing/2014/main" id="{10B2477D-3E7D-2918-9F81-7AAA5C190AC0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Voici quelques propositions pour expliquer la citation du jour..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="" xmlns:a16="http://schemas.microsoft.com/office/drawing/2014/main" id="{8696CAD0-C460-FDDA-61E2-FD01DF449183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Encourager la prise de parole. Cibler les élèves qui hésitent..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="" xmlns:a16="http://schemas.microsoft.com/office/drawing/2014/main" id="{4F1B8FB4-5D95-BFC7-13A7-40E4207115A7}"/>
              </a:ext>
            </a:extLst>
          </p:cNvPr>
          <p:cNvSpPr txBox="1"/>
          <p:nvPr/>
        </p:nvSpPr>
        <p:spPr>
          <a:xfrm>
            <a:off x="5050970" y="2272574"/>
            <a:ext cx="64314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Quand on assiste à un spectacle, on découvre un monde imaginaire et merveilleux.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artistes utilisent la musique, les lumières, les costumes 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créer des émotions.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spectacle permet au public de 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rêver et 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d’oublier le </a:t>
            </a:r>
            <a:r>
              <a:rPr lang="fr-FR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quotidien.</a:t>
            </a:r>
            <a:endParaRPr lang="fr-FR" sz="24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2" descr="C:\Users\LENOVO\Desktop\4c8c9c8f-298f-4471-9a8d-f141c5fba4f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638" y="1172980"/>
            <a:ext cx="4364636" cy="5077918"/>
          </a:xfrm>
          <a:prstGeom prst="rect">
            <a:avLst/>
          </a:prstGeom>
          <a:noFill/>
        </p:spPr>
      </p:pic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3A080535-9F4D-B8C2-32A5-DEED1FFCD570}"/>
              </a:ext>
            </a:extLst>
          </p:cNvPr>
          <p:cNvSpPr txBox="1"/>
          <p:nvPr/>
        </p:nvSpPr>
        <p:spPr>
          <a:xfrm>
            <a:off x="5644245" y="1322561"/>
            <a:ext cx="4534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Le spectacle, c’est l’art de faire rêver le public.</a:t>
            </a:r>
            <a:endParaRPr lang="fr-FR" sz="2400" dirty="0"/>
          </a:p>
        </p:txBody>
      </p:sp>
    </p:spTree>
    <p:extLst>
      <p:ext uri="{BB962C8B-B14F-4D97-AF65-F5344CB8AC3E}">
        <p14:creationId xmlns="" xmlns:p14="http://schemas.microsoft.com/office/powerpoint/2010/main" val="2509996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Passons maintenant à la séance d’aujourd’hui : la compréhension détaillée du texte.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Compréhension détaillée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45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=""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=""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609617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5821640" y="2386610"/>
            <a:ext cx="459377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3200" b="1" i="1" kern="0" dirty="0" smtClean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Vive la magie du cirque !</a:t>
            </a:r>
            <a:endParaRPr lang="fr-FR" sz="3200" b="1" i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6EC403BD-5C2E-FCF0-918F-7925326D2E8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aux élèves que le texte a déjà fait objet d’une lecture globale lors de la séance précédente.</a:t>
            </a:r>
          </a:p>
        </p:txBody>
      </p:sp>
    </p:spTree>
    <p:extLst>
      <p:ext uri="{BB962C8B-B14F-4D97-AF65-F5344CB8AC3E}">
        <p14:creationId xmlns="" xmlns:p14="http://schemas.microsoft.com/office/powerpoint/2010/main" val="315504854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d’aujourd’hui.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=""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sz="24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indices d’énonciation dans un texte (traces de subjectivité).</a:t>
            </a:r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29399444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2C42013-AC88-06CE-0ED8-F4EAE83E2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1829DCB5-52A0-6D58-51CB-A46FD364C3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="" xmlns:p14="http://schemas.microsoft.com/office/powerpoint/2010/main" val="3361296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1F6F2EB-BFA8-8CA2-0AEB-888EEEA5D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="" xmlns:a16="http://schemas.microsoft.com/office/drawing/2014/main" id="{29BA2356-1CC0-E61B-0F6B-0C5B7145E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Aujourd’hui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,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apprendre à repérer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mots qui montrent que la narratrice parle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d’elle, de ses avis et de ses émotions.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F78453A-261F-26AA-E42B-26193815AA6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33533" y="58066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Expliciter cet exemple pris dans le texte. Verbaliser la démarche.</a:t>
            </a:r>
          </a:p>
        </p:txBody>
      </p:sp>
      <p:graphicFrame>
        <p:nvGraphicFramePr>
          <p:cNvPr id="26" name="Tableau 25">
            <a:extLst>
              <a:ext uri="{FF2B5EF4-FFF2-40B4-BE49-F238E27FC236}">
                <a16:creationId xmlns="" xmlns:a16="http://schemas.microsoft.com/office/drawing/2014/main" id="{568D595F-C7C9-C7A1-84C5-945704CD3B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03711495"/>
              </p:ext>
            </p:extLst>
          </p:nvPr>
        </p:nvGraphicFramePr>
        <p:xfrm>
          <a:off x="419725" y="1214204"/>
          <a:ext cx="5336498" cy="4935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6498">
                  <a:extLst>
                    <a:ext uri="{9D8B030D-6E8A-4147-A177-3AD203B41FA5}">
                      <a16:colId xmlns="" xmlns:a16="http://schemas.microsoft.com/office/drawing/2014/main" val="3585730640"/>
                    </a:ext>
                  </a:extLst>
                </a:gridCol>
              </a:tblGrid>
              <a:tr h="454548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Démarche à suivre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70969068"/>
                  </a:ext>
                </a:extLst>
              </a:tr>
              <a:tr h="1457041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fr-FR" sz="2400" dirty="0" smtClean="0"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Je repère les indices de celui qui parle dans le texte:  </a:t>
                      </a:r>
                      <a:r>
                        <a:rPr lang="fr-FR" sz="2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je surligne ou j’entoure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fr-FR" sz="2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     </a:t>
                      </a:r>
                      <a:r>
                        <a:rPr lang="fr-FR" sz="2400" b="1" i="1" dirty="0" smtClean="0">
                          <a:solidFill>
                            <a:srgbClr val="00B0F0"/>
                          </a:solidFill>
                          <a:latin typeface="Calibri" pitchFamily="34" charset="0"/>
                          <a:cs typeface="Calibri" pitchFamily="34" charset="0"/>
                        </a:rPr>
                        <a:t>« je / j’ / me / m’ »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fr-FR" sz="2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je cherche des mots qui montrent l’avis de la narratrice : ce qu’elle pense: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fr-FR" sz="2400" b="1" kern="120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 </a:t>
                      </a:r>
                      <a:r>
                        <a:rPr lang="fr-FR" sz="2400" b="1" i="1" kern="1200" dirty="0" smtClean="0">
                          <a:solidFill>
                            <a:srgbClr val="00B05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franchement, honnêtement, je ne pensais pas...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fr-FR" sz="240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Calibri" panose="020F0502020204030204" pitchFamily="34" charset="0"/>
                          <a:cs typeface="Calibri" pitchFamily="34" charset="0"/>
                        </a:rPr>
                        <a:t>Je cherche les mots qui montrent ses sentiments et ses réactions.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fr-FR" sz="2400" b="1" i="1" kern="120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 </a:t>
                      </a:r>
                      <a:r>
                        <a:rPr lang="fr-FR" sz="2400" b="1" i="1" kern="120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surprise, de bonne humeur, impressionnant</a:t>
                      </a:r>
                      <a:r>
                        <a:rPr lang="fr-FR" sz="2400" b="1" i="1" kern="1200" baseline="0" dirty="0" smtClean="0">
                          <a:solidFill>
                            <a:srgbClr val="FF000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…</a:t>
                      </a:r>
                      <a:endParaRPr lang="fr-FR" sz="2400" b="1" i="1" kern="1200" dirty="0">
                        <a:solidFill>
                          <a:srgbClr val="FF000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69098038"/>
                  </a:ext>
                </a:extLst>
              </a:tr>
            </a:tbl>
          </a:graphicData>
        </a:graphic>
      </p:graphicFrame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9775" y="2008130"/>
            <a:ext cx="6102829" cy="323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1084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1505003-12A0-8471-B15E-0643A8A49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="" xmlns:a16="http://schemas.microsoft.com/office/drawing/2014/main" id="{711CCEC7-7CFF-35B1-234C-701A2BE10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Je répète la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démarche, suivez bien.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AB7C0D95-8628-BD7C-2AA2-ACAD60BD093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33533" y="565678"/>
            <a:ext cx="10529279" cy="267549"/>
          </a:xfrm>
        </p:spPr>
        <p:txBody>
          <a:bodyPr/>
          <a:lstStyle/>
          <a:p>
            <a:r>
              <a:rPr lang="fr-FR" sz="1600" dirty="0" smtClean="0">
                <a:solidFill>
                  <a:schemeClr val="bg1">
                    <a:lumMod val="6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Verbaliser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la démarche.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Apporter des explications supplémentaires si nécessaire.</a:t>
            </a: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19775" y="2008130"/>
            <a:ext cx="6102829" cy="323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9" name="Tableau 18">
            <a:extLst>
              <a:ext uri="{FF2B5EF4-FFF2-40B4-BE49-F238E27FC236}">
                <a16:creationId xmlns="" xmlns:a16="http://schemas.microsoft.com/office/drawing/2014/main" id="{568D595F-C7C9-C7A1-84C5-945704CD3B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03711495"/>
              </p:ext>
            </p:extLst>
          </p:nvPr>
        </p:nvGraphicFramePr>
        <p:xfrm>
          <a:off x="419725" y="1214204"/>
          <a:ext cx="5336498" cy="49351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36498">
                  <a:extLst>
                    <a:ext uri="{9D8B030D-6E8A-4147-A177-3AD203B41FA5}">
                      <a16:colId xmlns="" xmlns:a16="http://schemas.microsoft.com/office/drawing/2014/main" val="3585730640"/>
                    </a:ext>
                  </a:extLst>
                </a:gridCol>
              </a:tblGrid>
              <a:tr h="454548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Démarche à suivre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70969068"/>
                  </a:ext>
                </a:extLst>
              </a:tr>
              <a:tr h="1457041">
                <a:tc>
                  <a:txBody>
                    <a:bodyPr/>
                    <a:lstStyle/>
                    <a:p>
                      <a:pPr marL="0" indent="17463">
                        <a:buFont typeface="Wingdings" pitchFamily="2" charset="2"/>
                        <a:buNone/>
                      </a:pPr>
                      <a:r>
                        <a:rPr lang="fr-FR" sz="2400" b="0" i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Pour</a:t>
                      </a:r>
                      <a:r>
                        <a:rPr lang="fr-FR" sz="2400" b="0" i="0" kern="1200" baseline="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chercher les indices de la présence de la narratrice, je repère:</a:t>
                      </a:r>
                    </a:p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fr-FR" sz="2400" b="1" i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Pronoms / marques de 1re personne </a:t>
                      </a:r>
                      <a:r>
                        <a:rPr lang="fr-FR" sz="2400" b="0" i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: </a:t>
                      </a:r>
                      <a:r>
                        <a:rPr lang="fr-FR" sz="2400" b="1" i="1" kern="120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je, j’, me, m’</a:t>
                      </a:r>
                    </a:p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fr-FR" sz="2400" b="1" i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Verbes / expressions d’opinion </a:t>
                      </a:r>
                      <a:r>
                        <a:rPr lang="fr-FR" sz="2400" b="0" i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: </a:t>
                      </a:r>
                    </a:p>
                    <a:p>
                      <a:pPr marL="342900" indent="-342900">
                        <a:buFont typeface="Wingdings" pitchFamily="2" charset="2"/>
                        <a:buNone/>
                      </a:pPr>
                      <a:r>
                        <a:rPr lang="fr-FR" sz="2400" b="1" i="0" kern="120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 </a:t>
                      </a:r>
                      <a:r>
                        <a:rPr lang="fr-FR" sz="2400" b="1" i="1" kern="120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je pense, je me demande, je me dis, je recommande…</a:t>
                      </a:r>
                    </a:p>
                    <a:p>
                      <a:pPr marL="342900" indent="-342900">
                        <a:buFont typeface="Wingdings" pitchFamily="2" charset="2"/>
                        <a:buChar char="§"/>
                      </a:pPr>
                      <a:r>
                        <a:rPr lang="fr-FR" sz="2400" b="1" i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Émotions / Appréciations : </a:t>
                      </a:r>
                    </a:p>
                    <a:p>
                      <a:pPr marL="342900" indent="-342900">
                        <a:buFont typeface="Wingdings" pitchFamily="2" charset="2"/>
                        <a:buNone/>
                      </a:pPr>
                      <a:r>
                        <a:rPr lang="fr-FR" sz="2400" b="0" i="0" kern="1200" dirty="0" smtClean="0">
                          <a:solidFill>
                            <a:schemeClr val="tx1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  </a:t>
                      </a:r>
                      <a:r>
                        <a:rPr lang="fr-FR" sz="2400" b="1" i="1" kern="120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surprise, peur, heureuse, fascinée,</a:t>
                      </a:r>
                      <a:r>
                        <a:rPr lang="fr-FR" sz="2400" b="1" i="1" kern="1200" baseline="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       </a:t>
                      </a:r>
                      <a:r>
                        <a:rPr lang="fr-FR" sz="2400" b="1" i="1" kern="1200" dirty="0" smtClean="0">
                          <a:solidFill>
                            <a:srgbClr val="00B0F0"/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impressionnant, fascinant, incroyable…</a:t>
                      </a:r>
                    </a:p>
                    <a:p>
                      <a:pPr marL="342900" indent="-342900">
                        <a:buFont typeface="Wingdings" pitchFamily="2" charset="2"/>
                        <a:buChar char="§"/>
                      </a:pPr>
                      <a:endParaRPr lang="fr-FR" sz="2400" b="1" i="1" kern="1200" dirty="0">
                        <a:solidFill>
                          <a:srgbClr val="FF0000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69098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88903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="" xmlns:p14="http://schemas.microsoft.com/office/powerpoint/2010/main" val="2276774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D553014-BB72-1E96-3DCD-95669DE59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26B954B6-C7FF-A571-D125-60FFC0F8EDE1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itre 1">
            <a:extLst>
              <a:ext uri="{FF2B5EF4-FFF2-40B4-BE49-F238E27FC236}">
                <a16:creationId xmlns="" xmlns:a16="http://schemas.microsoft.com/office/drawing/2014/main" id="{F08EC334-A0FF-320E-5989-B33EADF5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,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repérez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dans le texte les mots ou expressions qui montrent l’opinion ou les émotions de</a:t>
            </a:r>
            <a:b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</a:b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la narratrice.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9" name="Content Placeholder 5">
            <a:extLst>
              <a:ext uri="{FF2B5EF4-FFF2-40B4-BE49-F238E27FC236}">
                <a16:creationId xmlns="" xmlns:a16="http://schemas.microsoft.com/office/drawing/2014/main" id="{89493E26-2BBA-8121-983C-D33D176922C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284" y="2115874"/>
            <a:ext cx="11169718" cy="2021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92095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470318-2BFF-CD08-9709-F1495B3F5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C6D737AC-13AF-B68E-B742-38418ECE69B0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itre 1">
            <a:extLst>
              <a:ext uri="{FF2B5EF4-FFF2-40B4-BE49-F238E27FC236}">
                <a16:creationId xmlns="" xmlns:a16="http://schemas.microsoft.com/office/drawing/2014/main" id="{A13F3D50-106C-D19F-BE38-5ED62013B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la réponse attendue.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9" name="Content Placeholder 5">
            <a:extLst>
              <a:ext uri="{FF2B5EF4-FFF2-40B4-BE49-F238E27FC236}">
                <a16:creationId xmlns="" xmlns:a16="http://schemas.microsoft.com/office/drawing/2014/main" id="{511795FF-8EAE-1EDF-D6AC-0F693F5484E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284" y="2115874"/>
            <a:ext cx="11169718" cy="2021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ZoneTexte 20">
            <a:extLst>
              <a:ext uri="{FF2B5EF4-FFF2-40B4-BE49-F238E27FC236}">
                <a16:creationId xmlns="" xmlns:a16="http://schemas.microsoft.com/office/drawing/2014/main" id="{48A44934-FDD5-71A3-A765-252DF01CCBD4}"/>
              </a:ext>
            </a:extLst>
          </p:cNvPr>
          <p:cNvSpPr txBox="1"/>
          <p:nvPr/>
        </p:nvSpPr>
        <p:spPr>
          <a:xfrm>
            <a:off x="668559" y="3353784"/>
            <a:ext cx="111436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i="1" dirty="0" smtClean="0">
                <a:solidFill>
                  <a:srgbClr val="00B0F0"/>
                </a:solidFill>
              </a:rPr>
              <a:t>Franchement, je </a:t>
            </a:r>
            <a:r>
              <a:rPr lang="fr-FR" sz="2400" b="1" i="1" dirty="0" smtClean="0">
                <a:solidFill>
                  <a:srgbClr val="00B0F0"/>
                </a:solidFill>
              </a:rPr>
              <a:t>ne pensais pas être autant </a:t>
            </a:r>
            <a:r>
              <a:rPr lang="fr-FR" sz="2400" b="1" i="1" dirty="0" smtClean="0">
                <a:solidFill>
                  <a:srgbClr val="00B0F0"/>
                </a:solidFill>
              </a:rPr>
              <a:t>surprise, honnêtement</a:t>
            </a:r>
            <a:endParaRPr lang="fr-FR" sz="2400" b="1" i="1" dirty="0" smtClean="0">
              <a:solidFill>
                <a:srgbClr val="00B0F0"/>
              </a:solidFill>
            </a:endParaRPr>
          </a:p>
          <a:p>
            <a:pPr algn="just"/>
            <a:r>
              <a:rPr lang="fr-FR" sz="2400" b="1" i="1" dirty="0" smtClean="0">
                <a:solidFill>
                  <a:srgbClr val="00B0F0"/>
                </a:solidFill>
              </a:rPr>
              <a:t>j’ai </a:t>
            </a:r>
            <a:r>
              <a:rPr lang="fr-FR" sz="2400" b="1" i="1" dirty="0" smtClean="0">
                <a:solidFill>
                  <a:srgbClr val="00B0F0"/>
                </a:solidFill>
              </a:rPr>
              <a:t>même retenu ma </a:t>
            </a:r>
            <a:r>
              <a:rPr lang="fr-FR" sz="2400" b="1" i="1" dirty="0" smtClean="0">
                <a:solidFill>
                  <a:srgbClr val="00B0F0"/>
                </a:solidFill>
              </a:rPr>
              <a:t>respiration, tellement </a:t>
            </a:r>
            <a:r>
              <a:rPr lang="fr-FR" sz="2400" b="1" i="1" dirty="0" smtClean="0">
                <a:solidFill>
                  <a:srgbClr val="00B0F0"/>
                </a:solidFill>
              </a:rPr>
              <a:t>c’était </a:t>
            </a:r>
            <a:r>
              <a:rPr lang="fr-FR" sz="2400" b="1" i="1" dirty="0" smtClean="0">
                <a:solidFill>
                  <a:srgbClr val="00B0F0"/>
                </a:solidFill>
              </a:rPr>
              <a:t>impressionnant, vraiment fascinant, j’avais </a:t>
            </a:r>
            <a:r>
              <a:rPr lang="fr-FR" sz="2400" b="1" i="1" dirty="0" smtClean="0">
                <a:solidFill>
                  <a:srgbClr val="00B0F0"/>
                </a:solidFill>
              </a:rPr>
              <a:t>peur pour </a:t>
            </a:r>
            <a:r>
              <a:rPr lang="fr-FR" sz="2400" b="1" i="1" dirty="0" smtClean="0">
                <a:solidFill>
                  <a:srgbClr val="00B0F0"/>
                </a:solidFill>
              </a:rPr>
              <a:t>eux, j’étais </a:t>
            </a:r>
            <a:r>
              <a:rPr lang="fr-FR" sz="2400" b="1" i="1" dirty="0" smtClean="0">
                <a:solidFill>
                  <a:srgbClr val="00B0F0"/>
                </a:solidFill>
              </a:rPr>
              <a:t>complètement </a:t>
            </a:r>
            <a:r>
              <a:rPr lang="fr-FR" sz="2400" b="1" i="1" dirty="0" smtClean="0">
                <a:solidFill>
                  <a:srgbClr val="00B0F0"/>
                </a:solidFill>
              </a:rPr>
              <a:t>fascinée, je </a:t>
            </a:r>
            <a:r>
              <a:rPr lang="fr-FR" sz="2400" b="1" i="1" dirty="0" smtClean="0">
                <a:solidFill>
                  <a:srgbClr val="00B0F0"/>
                </a:solidFill>
              </a:rPr>
              <a:t>ne suis pas fan des </a:t>
            </a:r>
            <a:r>
              <a:rPr lang="fr-FR" sz="2400" b="1" i="1" dirty="0" smtClean="0">
                <a:solidFill>
                  <a:srgbClr val="00B0F0"/>
                </a:solidFill>
              </a:rPr>
              <a:t>clowns, je </a:t>
            </a:r>
            <a:r>
              <a:rPr lang="fr-FR" sz="2400" b="1" i="1" dirty="0" smtClean="0">
                <a:solidFill>
                  <a:srgbClr val="00B0F0"/>
                </a:solidFill>
              </a:rPr>
              <a:t>me suis sentie super </a:t>
            </a:r>
            <a:r>
              <a:rPr lang="fr-FR" sz="2400" b="1" i="1" dirty="0" smtClean="0">
                <a:solidFill>
                  <a:srgbClr val="00B0F0"/>
                </a:solidFill>
              </a:rPr>
              <a:t>heureuse,  pour </a:t>
            </a:r>
            <a:r>
              <a:rPr lang="fr-FR" sz="2400" b="1" i="1" dirty="0" smtClean="0">
                <a:solidFill>
                  <a:srgbClr val="00B0F0"/>
                </a:solidFill>
              </a:rPr>
              <a:t>être </a:t>
            </a:r>
            <a:r>
              <a:rPr lang="fr-FR" sz="2400" b="1" i="1" dirty="0" smtClean="0">
                <a:solidFill>
                  <a:srgbClr val="00B0F0"/>
                </a:solidFill>
              </a:rPr>
              <a:t>honnête…</a:t>
            </a:r>
            <a:endParaRPr lang="fr-FR" sz="2400" b="1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9010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BC142DA-6264-ECA7-B81A-8600ABBF0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F08EC334-A0FF-320E-5989-B33EADF5A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,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classez ces mots et expressions selon le tableau suivant: 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89493E26-2BBA-8121-983C-D33D176922C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5E582641-7681-14CA-F052-5BDA06028CB3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ZoneTexte 12"/>
          <p:cNvSpPr txBox="1"/>
          <p:nvPr/>
        </p:nvSpPr>
        <p:spPr>
          <a:xfrm>
            <a:off x="749508" y="1439057"/>
            <a:ext cx="107779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une atmosphère très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spéciale / ça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m’a mise tout de suite de bonne humeur</a:t>
            </a:r>
          </a:p>
          <a:p>
            <a:pPr algn="ctr"/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me suis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demandé  /   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j’ai même retenu ma respiration</a:t>
            </a:r>
          </a:p>
          <a:p>
            <a:pPr algn="ctr"/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tellement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c’était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impressionnant  /  j’avais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 cœur qui battait vite</a:t>
            </a:r>
          </a:p>
          <a:p>
            <a:pPr algn="ctr"/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j’étais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complètement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fascinée  /   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m’a vraiment fait rire</a:t>
            </a:r>
          </a:p>
          <a:p>
            <a:pPr algn="ctr"/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applaudissements étaient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incroyables  /  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recommande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vraiment</a:t>
            </a:r>
            <a:endParaRPr lang="fr-F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/>
        </p:nvGraphicFramePr>
        <p:xfrm>
          <a:off x="1214202" y="3657729"/>
          <a:ext cx="9788578" cy="268224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4894289"/>
                <a:gridCol w="489428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Opinion</a:t>
                      </a:r>
                      <a:endParaRPr lang="fr-F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Emotion </a:t>
                      </a:r>
                      <a:endParaRPr lang="fr-F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 smtClean="0"/>
                    </a:p>
                    <a:p>
                      <a:endParaRPr lang="fr-FR" dirty="0" smtClean="0"/>
                    </a:p>
                    <a:p>
                      <a:endParaRPr lang="fr-FR" dirty="0" smtClean="0"/>
                    </a:p>
                    <a:p>
                      <a:endParaRPr lang="fr-FR" dirty="0" smtClean="0"/>
                    </a:p>
                    <a:p>
                      <a:endParaRPr lang="fr-FR" dirty="0" smtClean="0"/>
                    </a:p>
                    <a:p>
                      <a:endParaRPr lang="fr-FR" dirty="0" smtClean="0"/>
                    </a:p>
                    <a:p>
                      <a:endParaRPr lang="fr-FR" dirty="0" smtClean="0"/>
                    </a:p>
                    <a:p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682791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90A6107-52D8-362E-E3B0-685FD567D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13F3D50-106C-D19F-BE38-5ED62013B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</a:t>
            </a:r>
            <a:r>
              <a:rPr lang="fr-FR" sz="1800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la réponse attendue.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11795FF-8EAE-1EDF-D6AC-0F693F5484E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="" xmlns:a16="http://schemas.microsoft.com/office/drawing/2014/main" id="{13EFD148-01A0-7D01-D038-72B42DB2D5BE}"/>
              </a:ext>
            </a:extLst>
          </p:cNvPr>
          <p:cNvPicPr preferRelativeResize="0"/>
          <p:nvPr/>
        </p:nvPicPr>
        <p:blipFill rotWithShape="1">
          <a:blip r:embed="rId2" cstate="print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" name="Tableau 17"/>
          <p:cNvGraphicFramePr>
            <a:graphicFrameLocks noGrp="1"/>
          </p:cNvGraphicFramePr>
          <p:nvPr/>
        </p:nvGraphicFramePr>
        <p:xfrm>
          <a:off x="1214202" y="3657729"/>
          <a:ext cx="9788578" cy="268224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4894289"/>
                <a:gridCol w="4894289"/>
              </a:tblGrid>
              <a:tr h="243577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Opinion</a:t>
                      </a:r>
                      <a:endParaRPr lang="fr-F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/>
                        <a:t>Emotion </a:t>
                      </a:r>
                      <a:endParaRPr lang="fr-FR" sz="2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  <a:tr h="2079769">
                <a:tc>
                  <a:txBody>
                    <a:bodyPr/>
                    <a:lstStyle/>
                    <a:p>
                      <a:r>
                        <a:rPr lang="fr-FR" sz="2400" dirty="0" smtClean="0">
                          <a:latin typeface="Calibri" pitchFamily="34" charset="0"/>
                          <a:cs typeface="Calibri" pitchFamily="34" charset="0"/>
                        </a:rPr>
                        <a:t>une atmosphère très spéciale </a:t>
                      </a:r>
                    </a:p>
                    <a:p>
                      <a:r>
                        <a:rPr lang="fr-FR" sz="2400" dirty="0" smtClean="0">
                          <a:latin typeface="Calibri" pitchFamily="34" charset="0"/>
                          <a:cs typeface="Calibri" pitchFamily="34" charset="0"/>
                        </a:rPr>
                        <a:t>je me suis demandé </a:t>
                      </a:r>
                    </a:p>
                    <a:p>
                      <a:r>
                        <a:rPr lang="fr-FR" sz="2400" dirty="0" smtClean="0">
                          <a:latin typeface="Calibri" pitchFamily="34" charset="0"/>
                          <a:cs typeface="Calibri" pitchFamily="34" charset="0"/>
                        </a:rPr>
                        <a:t>tellement c’était impressionnant </a:t>
                      </a:r>
                    </a:p>
                    <a:p>
                      <a:r>
                        <a:rPr lang="fr-FR" sz="2400" dirty="0" smtClean="0">
                          <a:latin typeface="Calibri" pitchFamily="34" charset="0"/>
                          <a:cs typeface="Calibri" pitchFamily="34" charset="0"/>
                        </a:rPr>
                        <a:t>les applaudissements étaient incroyables</a:t>
                      </a:r>
                    </a:p>
                    <a:p>
                      <a:r>
                        <a:rPr lang="fr-FR" sz="2400" dirty="0" smtClean="0">
                          <a:latin typeface="Calibri" pitchFamily="34" charset="0"/>
                          <a:cs typeface="Calibri" pitchFamily="34" charset="0"/>
                        </a:rPr>
                        <a:t> je recommande vraiment</a:t>
                      </a:r>
                      <a:endParaRPr lang="fr-FR" sz="2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>
                          <a:latin typeface="Calibri" pitchFamily="34" charset="0"/>
                          <a:cs typeface="Calibri" pitchFamily="34" charset="0"/>
                        </a:rPr>
                        <a:t>ça m’a mise tout de suite de bonne humeur</a:t>
                      </a:r>
                    </a:p>
                    <a:p>
                      <a:r>
                        <a:rPr lang="fr-FR" sz="2400" dirty="0" smtClean="0">
                          <a:latin typeface="Calibri" pitchFamily="34" charset="0"/>
                          <a:cs typeface="Calibri" pitchFamily="34" charset="0"/>
                        </a:rPr>
                        <a:t>j’ai même retenu ma respiration</a:t>
                      </a:r>
                    </a:p>
                    <a:p>
                      <a:r>
                        <a:rPr lang="fr-FR" sz="2400" dirty="0" smtClean="0">
                          <a:latin typeface="Calibri" pitchFamily="34" charset="0"/>
                          <a:cs typeface="Calibri" pitchFamily="34" charset="0"/>
                        </a:rPr>
                        <a:t>j’avais le cœur qui battait vite</a:t>
                      </a:r>
                    </a:p>
                    <a:p>
                      <a:r>
                        <a:rPr lang="fr-FR" sz="2400" dirty="0" smtClean="0">
                          <a:latin typeface="Calibri" pitchFamily="34" charset="0"/>
                          <a:cs typeface="Calibri" pitchFamily="34" charset="0"/>
                        </a:rPr>
                        <a:t>j’étais complètement fascinée </a:t>
                      </a:r>
                    </a:p>
                    <a:p>
                      <a:r>
                        <a:rPr lang="fr-FR" sz="2400" dirty="0" smtClean="0">
                          <a:latin typeface="Calibri" pitchFamily="34" charset="0"/>
                          <a:cs typeface="Calibri" pitchFamily="34" charset="0"/>
                        </a:rPr>
                        <a:t>m’a vraiment fait rire</a:t>
                      </a:r>
                      <a:endParaRPr lang="fr-FR" sz="240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ZoneTexte 18"/>
          <p:cNvSpPr txBox="1"/>
          <p:nvPr/>
        </p:nvSpPr>
        <p:spPr>
          <a:xfrm>
            <a:off x="749508" y="1439057"/>
            <a:ext cx="107779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une atmosphère très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spéciale / ça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m’a mise tout de suite de bonne humeur</a:t>
            </a:r>
          </a:p>
          <a:p>
            <a:pPr algn="ctr"/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me suis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demandé  /   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j’ai même retenu ma respiration</a:t>
            </a:r>
          </a:p>
          <a:p>
            <a:pPr algn="ctr"/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tellement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c’était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impressionnant  /  j’avais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 cœur qui battait vite</a:t>
            </a:r>
          </a:p>
          <a:p>
            <a:pPr algn="ctr"/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j’étais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complètement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fascinée  /   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m’a vraiment fait rire</a:t>
            </a:r>
          </a:p>
          <a:p>
            <a:pPr algn="ctr"/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applaudissements étaient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incroyables  /  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je recommande </a:t>
            </a:r>
            <a:r>
              <a:rPr lang="fr-F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vraiment</a:t>
            </a:r>
            <a:endParaRPr lang="fr-F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6950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33F3804-28CB-BBE4-BA81-E8302392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D8EF8E94-D6BE-AD9B-C377-6CABDA149A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="" xmlns:p14="http://schemas.microsoft.com/office/powerpoint/2010/main" val="6584700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relevez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des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indices dans le texte et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donnez une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explication aux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impressions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et aux émotions de la narratrice.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du travail en binômes : travaillez seul puis comparez avec votre camarade.</a:t>
            </a:r>
          </a:p>
        </p:txBody>
      </p:sp>
      <p:pic>
        <p:nvPicPr>
          <p:cNvPr id="6" name="Picture 6" descr="C:\Users\LENOVO\Desktop\1.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7150" y="1057430"/>
            <a:ext cx="10213361" cy="55532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466277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8A17F1A-9B62-6F47-63EA-803FC3820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EAD01D67-126D-C642-17EA-D5BE228E7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réponses attendues.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="" xmlns:a16="http://schemas.microsoft.com/office/drawing/2014/main" id="{A8A74DBF-B3FA-A44C-39DB-09413E93949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="" xmlns:a16="http://schemas.microsoft.com/office/drawing/2014/main" id="{6885F817-0170-7E0C-423A-6CCE8FEBC825}"/>
              </a:ext>
            </a:extLst>
          </p:cNvPr>
          <p:cNvSpPr txBox="1"/>
          <p:nvPr/>
        </p:nvSpPr>
        <p:spPr>
          <a:xfrm>
            <a:off x="3657600" y="5258898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6150" name="Picture 6" descr="C:\Users\LENOVO\Desktop\1.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7150" y="1057430"/>
            <a:ext cx="10213361" cy="5553231"/>
          </a:xfrm>
          <a:prstGeom prst="rect">
            <a:avLst/>
          </a:prstGeom>
          <a:noFill/>
        </p:spPr>
      </p:pic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6800CA2B-E72D-C755-EB9E-82F1A3E03D98}"/>
              </a:ext>
            </a:extLst>
          </p:cNvPr>
          <p:cNvSpPr txBox="1"/>
          <p:nvPr/>
        </p:nvSpPr>
        <p:spPr>
          <a:xfrm>
            <a:off x="4379624" y="2391818"/>
            <a:ext cx="34302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Dès que je suis entrée, j’ai senti une atmosphère très spéciale… ça m’a mise tout de suite de bonne humeur.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6800CA2B-E72D-C755-EB9E-82F1A3E03D98}"/>
              </a:ext>
            </a:extLst>
          </p:cNvPr>
          <p:cNvSpPr txBox="1"/>
          <p:nvPr/>
        </p:nvSpPr>
        <p:spPr>
          <a:xfrm>
            <a:off x="7979762" y="3923311"/>
            <a:ext cx="34302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La narratrice est très impressionnée </a:t>
            </a:r>
            <a:r>
              <a:rPr lang="fr-FR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par </a:t>
            </a:r>
            <a:r>
              <a:rPr lang="fr-FR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le spectacle.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="" xmlns:a16="http://schemas.microsoft.com/office/drawing/2014/main" id="{6800CA2B-E72D-C755-EB9E-82F1A3E03D98}"/>
              </a:ext>
            </a:extLst>
          </p:cNvPr>
          <p:cNvSpPr txBox="1"/>
          <p:nvPr/>
        </p:nvSpPr>
        <p:spPr>
          <a:xfrm>
            <a:off x="4384621" y="5409837"/>
            <a:ext cx="34302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C’est un spectacle que je recommande vraiment.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="" xmlns:a16="http://schemas.microsoft.com/office/drawing/2014/main" id="{6800CA2B-E72D-C755-EB9E-82F1A3E03D98}"/>
              </a:ext>
            </a:extLst>
          </p:cNvPr>
          <p:cNvSpPr txBox="1"/>
          <p:nvPr/>
        </p:nvSpPr>
        <p:spPr>
          <a:xfrm>
            <a:off x="7984759" y="5382354"/>
            <a:ext cx="34302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La narratrice donne son opinion personnelle et conseille aux autres d’aller voir ce spectacle.</a:t>
            </a:r>
          </a:p>
        </p:txBody>
      </p:sp>
    </p:spTree>
    <p:extLst>
      <p:ext uri="{BB962C8B-B14F-4D97-AF65-F5344CB8AC3E}">
        <p14:creationId xmlns="" xmlns:p14="http://schemas.microsoft.com/office/powerpoint/2010/main" val="39267855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B09DFBA-75D0-F750-EAC5-BAFE110BF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E5FF3160-AA15-8ACB-DC15-3C2147E226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="" xmlns:p14="http://schemas.microsoft.com/office/powerpoint/2010/main" val="3249954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886AD55-C38F-D6CE-923B-CF39077D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="" xmlns:a16="http://schemas.microsoft.com/office/drawing/2014/main" id="{8A523701-740A-4900-7E73-742E344A5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Créez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la carte mentale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des indices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montrent l’avis de la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narratrice. Travaillez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7270F6F6-424C-E481-6DEA-B6B7055314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rangs. Accompagner les élèves en difficulté.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526" y="1240768"/>
            <a:ext cx="10934013" cy="4875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3722336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D2F3585-5A29-310B-3BFA-0723C96FE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="" xmlns:a16="http://schemas.microsoft.com/office/drawing/2014/main" id="{E9B58D74-212D-952B-8386-E6076273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Mots-clés du texte, reliés au thème et à l’idée principale.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="" xmlns:a16="http://schemas.microsoft.com/office/drawing/2014/main" id="{EFC64970-8E47-B717-58AE-6375925D8C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526" y="1240768"/>
            <a:ext cx="10934013" cy="4875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="" xmlns:a16="http://schemas.microsoft.com/office/drawing/2014/main" id="{6800CA2B-E72D-C755-EB9E-82F1A3E03D98}"/>
              </a:ext>
            </a:extLst>
          </p:cNvPr>
          <p:cNvSpPr txBox="1"/>
          <p:nvPr/>
        </p:nvSpPr>
        <p:spPr>
          <a:xfrm>
            <a:off x="1941037" y="2836525"/>
            <a:ext cx="17615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je</a:t>
            </a:r>
          </a:p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me / m’</a:t>
            </a:r>
          </a:p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j’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="" xmlns:a16="http://schemas.microsoft.com/office/drawing/2014/main" id="{6800CA2B-E72D-C755-EB9E-82F1A3E03D98}"/>
              </a:ext>
            </a:extLst>
          </p:cNvPr>
          <p:cNvSpPr txBox="1"/>
          <p:nvPr/>
        </p:nvSpPr>
        <p:spPr>
          <a:xfrm>
            <a:off x="7315201" y="2928964"/>
            <a:ext cx="41522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je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pensais /  je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me suis demandé</a:t>
            </a:r>
          </a:p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je me suis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dit  /  je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recommande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="" xmlns:a16="http://schemas.microsoft.com/office/drawing/2014/main" id="{6800CA2B-E72D-C755-EB9E-82F1A3E03D98}"/>
              </a:ext>
            </a:extLst>
          </p:cNvPr>
          <p:cNvSpPr txBox="1"/>
          <p:nvPr/>
        </p:nvSpPr>
        <p:spPr>
          <a:xfrm>
            <a:off x="841949" y="5045076"/>
            <a:ext cx="41522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Surprise  /  de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bonne humeur</a:t>
            </a:r>
          </a:p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f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ascinée  /   peur  /  heureuse</a:t>
            </a:r>
            <a:endParaRPr lang="fr-FR" sz="2000" b="1" i="1" dirty="0" smtClean="0">
              <a:solidFill>
                <a:srgbClr val="00B0F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="" xmlns:a16="http://schemas.microsoft.com/office/drawing/2014/main" id="{6800CA2B-E72D-C755-EB9E-82F1A3E03D98}"/>
              </a:ext>
            </a:extLst>
          </p:cNvPr>
          <p:cNvSpPr txBox="1"/>
          <p:nvPr/>
        </p:nvSpPr>
        <p:spPr>
          <a:xfrm>
            <a:off x="7165297" y="4807735"/>
            <a:ext cx="469192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une atmosphère très spéciale</a:t>
            </a:r>
          </a:p>
          <a:p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c’était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impressionnant /  vraiment fascinant /  les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applaudissements étaient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incroyables / un </a:t>
            </a:r>
            <a:r>
              <a:rPr lang="fr-FR" sz="2000" b="1" i="1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spectacle que je recommande vraiment</a:t>
            </a:r>
          </a:p>
        </p:txBody>
      </p:sp>
    </p:spTree>
    <p:extLst>
      <p:ext uri="{BB962C8B-B14F-4D97-AF65-F5344CB8AC3E}">
        <p14:creationId xmlns="" xmlns:p14="http://schemas.microsoft.com/office/powerpoint/2010/main" val="17288920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="" xmlns:p14="http://schemas.microsoft.com/office/powerpoint/2010/main" val="42745117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</a:t>
            </a:r>
            <a:r>
              <a:rPr lang="fr-FR" dirty="0" smtClean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rappeler ce 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="" xmlns:a16="http://schemas.microsoft.com/office/drawing/2014/main" id="{853B2FF2-0A86-AF3B-C1A6-CB80BAD89138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8CB21ACF-48FD-B9BA-4B5A-63DE2E465145}"/>
              </a:ext>
            </a:extLst>
          </p:cNvPr>
          <p:cNvSpPr/>
          <p:nvPr/>
        </p:nvSpPr>
        <p:spPr>
          <a:xfrm>
            <a:off x="883270" y="1682945"/>
            <a:ext cx="9839160" cy="25853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8922180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appris 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=""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70" y="1682945"/>
            <a:ext cx="9839160" cy="28623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Identifier les indices d’énonciation dans un texte (traces de subjectivité). </a:t>
            </a:r>
            <a:endParaRPr lang="fr-FR" sz="24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itchFamily="34" charset="0"/>
                <a:cs typeface="Calibri" pitchFamily="34" charset="0"/>
              </a:rPr>
              <a:t>Pronoms: je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, me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…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itchFamily="34" charset="0"/>
                <a:cs typeface="Calibri" pitchFamily="34" charset="0"/>
              </a:rPr>
              <a:t>Verbes d’opinion: je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pense, je recommande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…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smtClean="0">
                <a:latin typeface="Calibri" pitchFamily="34" charset="0"/>
                <a:cs typeface="Calibri" pitchFamily="34" charset="0"/>
              </a:rPr>
              <a:t>Mots d’émotion / jugements: peur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fr-FR" sz="2400" dirty="0" smtClean="0">
                <a:latin typeface="Calibri" pitchFamily="34" charset="0"/>
                <a:cs typeface="Calibri" pitchFamily="34" charset="0"/>
              </a:rPr>
              <a:t>heureuse, impressionnant, fascinant…</a:t>
            </a:r>
            <a:endParaRPr lang="fr-FR" sz="2400" i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08366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=""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=""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=""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=""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752599" y="3682794"/>
            <a:ext cx="9024257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</a:rPr>
              <a:t>Faites à la maison l’activité </a:t>
            </a:r>
            <a:r>
              <a:rPr lang="fr-FR" sz="2000" b="1" dirty="0" smtClean="0">
                <a:latin typeface="Calibri" panose="020F0502020204030204" pitchFamily="34" charset="0"/>
              </a:rPr>
              <a:t>1 et 2 </a:t>
            </a:r>
            <a:r>
              <a:rPr lang="fr-FR" sz="2000" b="1" i="0" u="none" strike="noStrike" baseline="0" dirty="0" smtClean="0">
                <a:latin typeface="Calibri" panose="020F0502020204030204" pitchFamily="34" charset="0"/>
              </a:rPr>
              <a:t>, 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livret de l’élève, p. </a:t>
            </a:r>
            <a:r>
              <a:rPr lang="fr-FR" sz="2000" b="1" i="0" u="none" strike="noStrike" baseline="0" dirty="0" smtClean="0">
                <a:latin typeface="Calibri" panose="020F0502020204030204" pitchFamily="34" charset="0"/>
              </a:rPr>
              <a:t>27-28. </a:t>
            </a:r>
            <a:endParaRPr lang="fr-FR" sz="2000" b="1" i="0" u="none" strike="noStrike" baseline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7273</TotalTime>
  <Words>1804</Words>
  <Application>Microsoft Office PowerPoint</Application>
  <PresentationFormat>Personnalisé</PresentationFormat>
  <Paragraphs>223</Paragraphs>
  <Slides>38</Slides>
  <Notes>0</Notes>
  <HiddenSlides>9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38</vt:i4>
      </vt:variant>
    </vt:vector>
  </HeadingPairs>
  <TitlesOfParts>
    <vt:vector size="40" baseType="lpstr">
      <vt:lpstr>Thème Office</vt:lpstr>
      <vt:lpstr>2_Thème Office</vt:lpstr>
      <vt:lpstr>Diapositive 1</vt:lpstr>
      <vt:lpstr>Diapositive 2</vt:lpstr>
      <vt:lpstr>Diapositive 3</vt:lpstr>
      <vt:lpstr>Diapositive 4</vt:lpstr>
      <vt:lpstr>Repérage dans l’unité didactique (1/3)</vt:lpstr>
      <vt:lpstr>Repérage dans l’unité didactique (2/3)</vt:lpstr>
      <vt:lpstr>Repérage dans l’unité didactique (3/3)</vt:lpstr>
      <vt:lpstr>Diapositive 8</vt:lpstr>
      <vt:lpstr>Diapositive 9</vt:lpstr>
      <vt:lpstr>Diapositive 10</vt:lpstr>
      <vt:lpstr>Diapositive 11</vt:lpstr>
      <vt:lpstr>Bonjour! Prêts pour démarrer notre séance ? Allons-y!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Passons maintenant à la séance d’aujourd’hui : la compréhension détaillée du texte.</vt:lpstr>
      <vt:lpstr>Voici l’objectif de la séance d’aujourd’hui.</vt:lpstr>
      <vt:lpstr>Diapositive 21</vt:lpstr>
      <vt:lpstr>Aujourd’hui, nous allons  apprendre à repérer les mots qui montrent que la narratrice parle d’elle, de ses avis et de ses émotions.</vt:lpstr>
      <vt:lpstr>Je répète la démarche, suivez bien.</vt:lpstr>
      <vt:lpstr>Diapositive 24</vt:lpstr>
      <vt:lpstr>Maintenant, repérez dans le texte les mots ou expressions qui montrent l’opinion ou les émotions de la narratrice.</vt:lpstr>
      <vt:lpstr>Voici la réponse attendue.</vt:lpstr>
      <vt:lpstr>Maintenant, classez ces mots et expressions selon le tableau suivant: </vt:lpstr>
      <vt:lpstr>Voici la réponse attendue.</vt:lpstr>
      <vt:lpstr>Diapositive 29</vt:lpstr>
      <vt:lpstr>Maintenant, relevez des indices dans le texte et donnez une explication aux  impressions et aux émotions de la narratrice.</vt:lpstr>
      <vt:lpstr>Voici les réponses attendues.</vt:lpstr>
      <vt:lpstr>Diapositive 32</vt:lpstr>
      <vt:lpstr>Créez la carte mentale des indices qui montrent l’avis de la narratrice. Travaillez seuls.</vt:lpstr>
      <vt:lpstr>Voici les Mots-clés du texte, reliés au thème et à l’idée principale.</vt:lpstr>
      <vt:lpstr>Diapositive 35</vt:lpstr>
      <vt:lpstr>Qui peut rappeler ce que nous avons appris aujourd’hui ? </vt:lpstr>
      <vt:lpstr>Voici ce que nous avons appris aujourd’hui.</vt:lpstr>
      <vt:lpstr>N’oubliez pas de faire cette activité à la maison.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LENOVO</cp:lastModifiedBy>
  <cp:revision>141</cp:revision>
  <dcterms:created xsi:type="dcterms:W3CDTF">2025-11-03T10:55:47Z</dcterms:created>
  <dcterms:modified xsi:type="dcterms:W3CDTF">2026-02-18T00:14:26Z</dcterms:modified>
</cp:coreProperties>
</file>