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ink/ink6.xml" ContentType="application/inkml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ink/ink2.xml" ContentType="application/inkml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ink/ink1.xml" ContentType="application/inkml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ink/ink4.xml" ContentType="application/inkml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7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87" r:id="rId15"/>
    <p:sldId id="2147483643" r:id="rId16"/>
    <p:sldId id="2147483644" r:id="rId17"/>
    <p:sldId id="2147483645" r:id="rId18"/>
    <p:sldId id="265" r:id="rId19"/>
    <p:sldId id="269" r:id="rId20"/>
    <p:sldId id="2147483647" r:id="rId21"/>
    <p:sldId id="339" r:id="rId22"/>
    <p:sldId id="278" r:id="rId23"/>
    <p:sldId id="280" r:id="rId24"/>
    <p:sldId id="256" r:id="rId25"/>
    <p:sldId id="267" r:id="rId26"/>
    <p:sldId id="268" r:id="rId27"/>
    <p:sldId id="2147483646" r:id="rId28"/>
    <p:sldId id="271" r:id="rId29"/>
    <p:sldId id="274" r:id="rId30"/>
    <p:sldId id="275" r:id="rId31"/>
    <p:sldId id="260" r:id="rId32"/>
    <p:sldId id="314" r:id="rId33"/>
    <p:sldId id="272" r:id="rId34"/>
    <p:sldId id="277" r:id="rId35"/>
    <p:sldId id="279" r:id="rId36"/>
    <p:sldId id="270" r:id="rId37"/>
    <p:sldId id="295" r:id="rId38"/>
    <p:sldId id="290" r:id="rId39"/>
    <p:sldId id="340" r:id="rId40"/>
    <p:sldId id="341" r:id="rId41"/>
    <p:sldId id="342" r:id="rId42"/>
    <p:sldId id="317" r:id="rId43"/>
    <p:sldId id="262" r:id="rId44"/>
    <p:sldId id="263" r:id="rId45"/>
    <p:sldId id="284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87"/>
            <p14:sldId id="2147483643"/>
            <p14:sldId id="2147483644"/>
            <p14:sldId id="2147483645"/>
            <p14:sldId id="265"/>
            <p14:sldId id="269"/>
            <p14:sldId id="2147483647"/>
            <p14:sldId id="339"/>
            <p14:sldId id="278"/>
            <p14:sldId id="280"/>
            <p14:sldId id="256"/>
            <p14:sldId id="267"/>
            <p14:sldId id="268"/>
            <p14:sldId id="2147483646"/>
            <p14:sldId id="271"/>
            <p14:sldId id="274"/>
            <p14:sldId id="275"/>
            <p14:sldId id="260"/>
            <p14:sldId id="314"/>
            <p14:sldId id="272"/>
            <p14:sldId id="277"/>
            <p14:sldId id="279"/>
            <p14:sldId id="270"/>
            <p14:sldId id="295"/>
            <p14:sldId id="290"/>
            <p14:sldId id="340"/>
            <p14:sldId id="341"/>
            <p14:sldId id="342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>
          <a:extLst>
            <a:ext uri="{FF2B5EF4-FFF2-40B4-BE49-F238E27FC236}">
              <a16:creationId xmlns="" xmlns:a16="http://schemas.microsoft.com/office/drawing/2014/main" id="{E3185926-81DD-3BD3-77B0-F54FA4F3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9cb9a0e825_0_1199:notes">
            <a:extLst>
              <a:ext uri="{FF2B5EF4-FFF2-40B4-BE49-F238E27FC236}">
                <a16:creationId xmlns="" xmlns:a16="http://schemas.microsoft.com/office/drawing/2014/main" id="{4C133236-F7A2-04A1-63C8-B764BF6052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g39cb9a0e825_0_1199:notes">
            <a:extLst>
              <a:ext uri="{FF2B5EF4-FFF2-40B4-BE49-F238E27FC236}">
                <a16:creationId xmlns="" xmlns:a16="http://schemas.microsoft.com/office/drawing/2014/main" id="{75CA2E42-85BD-D507-6F82-7B42C91EA5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81009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=""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=""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=""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=""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=""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=""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=""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=""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=""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=""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=""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=""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=""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=""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=""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=""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=""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=""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=""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=""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=""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=""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=""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=""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=""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=""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=""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=""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=""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=""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=""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=""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=""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=""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=""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=""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=""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=""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=""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=""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=""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=""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=""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=""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=""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=""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=""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=""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=""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=""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=""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=""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=""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=""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=""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=""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=""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=""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=""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=""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=""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er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6777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221582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=""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=""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=""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=""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351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2648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32940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62368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968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304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678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121063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389205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=""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=""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=""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=""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=""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=""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=""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=""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=""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=""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=""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=""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112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=""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=""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=""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=""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=""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=""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=""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=""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=""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=""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=""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=""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=""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=""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=""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=""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=""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=""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=""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=""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=""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=""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281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=""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=""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=""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=""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=""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=""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=""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=""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=""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=""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=""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=""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370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=""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=""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=""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=""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=""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=""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=""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=""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=""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=""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=""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=""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=""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=""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=""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4706609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2374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=""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=""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=""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=""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=""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=""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=""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=""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=""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=""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=""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=""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914771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60291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719616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7970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1104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46312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40654718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015958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8306521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39074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206544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49503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989800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=""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924356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803590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904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53778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794912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417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891413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06077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434427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226948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9" Type="http://schemas.openxmlformats.org/officeDocument/2006/relationships/slideLayout" Target="../slideLayouts/slideLayout71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66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65.xml"/><Relationship Id="rId38" Type="http://schemas.openxmlformats.org/officeDocument/2006/relationships/slideLayout" Target="../slideLayouts/slideLayout70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1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37" Type="http://schemas.openxmlformats.org/officeDocument/2006/relationships/slideLayout" Target="../slideLayouts/slideLayout69.xml"/><Relationship Id="rId40" Type="http://schemas.openxmlformats.org/officeDocument/2006/relationships/slideLayout" Target="../slideLayouts/slideLayout72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  <p:sldLayoutId id="2147483751" r:id="rId31"/>
    <p:sldLayoutId id="2147483752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customXml" Target="../ink/ink6.xml"/><Relationship Id="rId3" Type="http://schemas.openxmlformats.org/officeDocument/2006/relationships/image" Target="../media/image65.png"/><Relationship Id="rId7" Type="http://schemas.openxmlformats.org/officeDocument/2006/relationships/customXml" Target="../ink/ink3.xml"/><Relationship Id="rId12" Type="http://schemas.openxmlformats.org/officeDocument/2006/relationships/image" Target="../media/image6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8.png"/><Relationship Id="rId9" Type="http://schemas.openxmlformats.org/officeDocument/2006/relationships/customXml" Target="../ink/ink4.xml"/><Relationship Id="rId1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globale et lecture fluence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smtClean="0"/>
              <a:t> 3</a:t>
            </a:r>
            <a:endParaRPr lang="fr-FR" dirty="0"/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21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=""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=""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=""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=""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23" name="Rectangle: Rounded Corners 11">
            <a:extLst>
              <a:ext uri="{FF2B5EF4-FFF2-40B4-BE49-F238E27FC236}">
                <a16:creationId xmlns=""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05904" y="3688387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=""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xmlns="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xmlns="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xmlns="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xmlns="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Justifier ses </a:t>
            </a:r>
            <a:r>
              <a:rPr lang="fr-FR" b="1" dirty="0"/>
              <a:t>hypothèses</a:t>
            </a:r>
            <a:r>
              <a:rPr lang="fr-FR" dirty="0"/>
              <a:t> de lecture à partir d’indices précis relevés dans le texte.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Anticiper sur </a:t>
            </a:r>
            <a:r>
              <a:rPr lang="fr-FR" dirty="0" smtClean="0"/>
              <a:t>le </a:t>
            </a:r>
            <a:r>
              <a:rPr lang="fr-FR" dirty="0" smtClean="0"/>
              <a:t>groupe de mots suivants pour lire de manière fluide.</a:t>
            </a:r>
            <a:endParaRPr lang="fr-F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b="1" dirty="0"/>
              <a:t>Indices de sens</a:t>
            </a:r>
            <a:r>
              <a:rPr lang="fr-FR" dirty="0"/>
              <a:t> : titre, image, source, forme générale, mots-clés, …</a:t>
            </a:r>
          </a:p>
          <a:p>
            <a:r>
              <a:rPr lang="fr-FR" dirty="0"/>
              <a:t>Hypothèses de lecture</a:t>
            </a:r>
          </a:p>
          <a:p>
            <a:r>
              <a:rPr lang="fr-FR" dirty="0"/>
              <a:t>Automatiser la lecture</a:t>
            </a:r>
          </a:p>
          <a:p>
            <a:r>
              <a:rPr lang="fr-FR" dirty="0"/>
              <a:t>Groupes de mots, groupe de sens.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et explicitation à travers des contre-exemples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Lecture répétée pour automatiser la reconnaissance des groupes de mots..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correction systématique, feedback, Lecture à voix haute guidée et chronométrée.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Lire mot par mot, ne pas s’entraîner fréquemment.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respecter la démarche </a:t>
            </a:r>
            <a:r>
              <a:rPr lang="fr-FR" b="1" dirty="0" smtClean="0"/>
              <a:t>: </a:t>
            </a:r>
            <a:r>
              <a:rPr lang="fr-FR" dirty="0" smtClean="0"/>
              <a:t>Anticiper</a:t>
            </a:r>
            <a:r>
              <a:rPr lang="fr-FR" b="1" dirty="0" smtClean="0"/>
              <a:t> </a:t>
            </a:r>
            <a:r>
              <a:rPr lang="fr-FR" dirty="0" smtClean="0"/>
              <a:t>sur le groupe de mots suivants pour lire de manière fluide.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544351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=""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6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globale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Lecture fluence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499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0213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=""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39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FD0B12F-6911-3C68-00FB-FC16A1936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6142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>
          <a:extLst>
            <a:ext uri="{FF2B5EF4-FFF2-40B4-BE49-F238E27FC236}">
              <a16:creationId xmlns="" xmlns:a16="http://schemas.microsoft.com/office/drawing/2014/main" id="{0FDAD4F1-1A8E-EAC7-9D93-E1C4F05A5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32;p2"/>
          <p:cNvSpPr txBox="1"/>
          <p:nvPr/>
        </p:nvSpPr>
        <p:spPr>
          <a:xfrm>
            <a:off x="824459" y="143176"/>
            <a:ext cx="109877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Calibri"/>
              </a:rPr>
              <a:t>Voici une situation en classe. Que remarquez-vous ? Ce comportement est-il approprié ? Pourquoi ? Que faudrait-il améliorer ou changer </a:t>
            </a:r>
            <a:r>
              <a:rPr lang="fr-FR" sz="12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lang="fr-FR" sz="1600" i="1" dirty="0">
              <a:solidFill>
                <a:srgbClr val="E7E6E6">
                  <a:lumMod val="75000"/>
                </a:srgbClr>
              </a:solidFill>
              <a:latin typeface="Calibri"/>
              <a:cs typeface="Calibri" panose="020F0502020204030204" pitchFamily="34" charset="0"/>
            </a:endParaRPr>
          </a:p>
        </p:txBody>
      </p:sp>
      <p:sp>
        <p:nvSpPr>
          <p:cNvPr id="8" name="Google Shape;233;p2"/>
          <p:cNvSpPr txBox="1"/>
          <p:nvPr/>
        </p:nvSpPr>
        <p:spPr>
          <a:xfrm>
            <a:off x="721108" y="740306"/>
            <a:ext cx="616854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  <a:sym typeface="Calibri"/>
              </a:rPr>
              <a:t>Demander à 3 élèves au hasard en justifiant leurs </a:t>
            </a:r>
            <a:r>
              <a:rPr lang="fr-FR" sz="1600" i="1" dirty="0" smtClean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  <a:sym typeface="Calibri"/>
              </a:rPr>
              <a:t>réponses</a:t>
            </a:r>
            <a:endParaRPr lang="fr-FR" sz="1600" i="1" dirty="0">
              <a:solidFill>
                <a:srgbClr val="E7E6E6">
                  <a:lumMod val="75000"/>
                </a:srgbClr>
              </a:solidFill>
              <a:latin typeface="Calibri"/>
              <a:cs typeface="Calibri" panose="020F0502020204030204" pitchFamily="34" charset="0"/>
            </a:endParaRPr>
          </a:p>
        </p:txBody>
      </p:sp>
      <p:pic>
        <p:nvPicPr>
          <p:cNvPr id="1026" name="Picture 2" descr="C:\Users\LENOVO\Desktop\8fe5668e-8f79-4897-9a59-948dbae591c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2884" y="1168815"/>
            <a:ext cx="5816185" cy="3877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1162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8;p3"/>
          <p:cNvSpPr txBox="1"/>
          <p:nvPr/>
        </p:nvSpPr>
        <p:spPr>
          <a:xfrm>
            <a:off x="2308485" y="5343575"/>
            <a:ext cx="7884825" cy="6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L'élève est distrait pendant l'explication : il regarde ailleurs et ne prête pas attention </a:t>
            </a:r>
            <a:r>
              <a:rPr lang="fr-FR" sz="1867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au professeur</a:t>
            </a:r>
            <a:r>
              <a:rPr lang="fr-FR" sz="1867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Google Shape;240;p3"/>
          <p:cNvSpPr txBox="1"/>
          <p:nvPr/>
        </p:nvSpPr>
        <p:spPr>
          <a:xfrm>
            <a:off x="766620" y="214199"/>
            <a:ext cx="570399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Calibri"/>
              </a:rPr>
              <a:t>C’est un mauvais comportement. L’élève n’est pas attentif</a:t>
            </a:r>
            <a:r>
              <a:rPr lang="fr-FR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Calibri"/>
              </a:rPr>
              <a:t>.</a:t>
            </a:r>
            <a:endParaRPr 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  <a:ea typeface="+mj-ea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5" name="Picture 2" descr="C:\Users\LENOVO\Desktop\8fe5668e-8f79-4897-9a59-948dbae591c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884" y="1168815"/>
            <a:ext cx="5816185" cy="3877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636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45;p4"/>
          <p:cNvSpPr txBox="1"/>
          <p:nvPr/>
        </p:nvSpPr>
        <p:spPr>
          <a:xfrm>
            <a:off x="751631" y="214199"/>
            <a:ext cx="570399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1"/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Calibri"/>
              </a:rPr>
              <a:t>Voici le bon comportement</a:t>
            </a:r>
            <a:r>
              <a:rPr lang="fr-FR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Calibri"/>
              </a:rPr>
              <a:t>:</a:t>
            </a:r>
            <a:endParaRPr lang="fr-FR" b="1" dirty="0">
              <a:solidFill>
                <a:srgbClr val="E7E6E6">
                  <a:lumMod val="50000"/>
                </a:srgbClr>
              </a:solidFill>
              <a:latin typeface="Calibri" panose="020F0502020204030204"/>
              <a:ea typeface="+mj-ea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" name="Google Shape;247;p4"/>
          <p:cNvSpPr txBox="1"/>
          <p:nvPr/>
        </p:nvSpPr>
        <p:spPr>
          <a:xfrm>
            <a:off x="1633928" y="5409875"/>
            <a:ext cx="8904157" cy="37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fr-FR" sz="1867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L’élève est concentré. Il écoute bien le professeur. Il participe au cours.</a:t>
            </a:r>
          </a:p>
        </p:txBody>
      </p:sp>
      <p:pic>
        <p:nvPicPr>
          <p:cNvPr id="2050" name="Picture 2" descr="C:\Users\LENOVO\Desktop\cdd962a4-38ac-4495-9218-d7b9a5b8645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3008" y="1188802"/>
            <a:ext cx="5841166" cy="3894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5542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à la compréhension globale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Vive la magie du cirque !</a:t>
            </a:r>
            <a:endParaRPr lang="fr-FR" sz="32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04854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d’aujourd’hui.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  <a:sym typeface="Arial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939944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276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Avant de commencer, qui peut me rappeler la démarche à suivre pour deviner le sens global d’un texte 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F29D1D09-2B57-BCCC-7E36-CC7B1A89A51B}"/>
              </a:ext>
            </a:extLst>
          </p:cNvPr>
          <p:cNvSpPr txBox="1"/>
          <p:nvPr/>
        </p:nvSpPr>
        <p:spPr>
          <a:xfrm>
            <a:off x="269823" y="2054326"/>
            <a:ext cx="643078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129" y="1127508"/>
            <a:ext cx="5005232" cy="49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1058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175ECC-33DF-C306-DBE2-56DA24FF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0320CCA-A190-06A3-CA4C-42330A2A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démarche à suivre pour deviner le sens global d’un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2164797-3336-28EF-792D-E9CA3CDB891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2EF1A7B3-8EDE-1DE0-9D2E-D0A503159E1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DFC35E83-6750-BE56-F8F8-D132DD34B979}"/>
              </a:ext>
            </a:extLst>
          </p:cNvPr>
          <p:cNvSpPr txBox="1"/>
          <p:nvPr/>
        </p:nvSpPr>
        <p:spPr>
          <a:xfrm>
            <a:off x="591424" y="3120317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F38B871A-E5A4-8F0A-016E-6362F93577C9}"/>
              </a:ext>
            </a:extLst>
          </p:cNvPr>
          <p:cNvSpPr txBox="1"/>
          <p:nvPr/>
        </p:nvSpPr>
        <p:spPr>
          <a:xfrm>
            <a:off x="1055379" y="37868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F23A40A7-53B2-2FC5-4224-A0A72F42432B}"/>
              </a:ext>
            </a:extLst>
          </p:cNvPr>
          <p:cNvSpPr txBox="1"/>
          <p:nvPr/>
        </p:nvSpPr>
        <p:spPr>
          <a:xfrm>
            <a:off x="591423" y="4246965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F29D1D09-2B57-BCCC-7E36-CC7B1A89A51B}"/>
              </a:ext>
            </a:extLst>
          </p:cNvPr>
          <p:cNvSpPr txBox="1"/>
          <p:nvPr/>
        </p:nvSpPr>
        <p:spPr>
          <a:xfrm>
            <a:off x="269823" y="2054326"/>
            <a:ext cx="643078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129" y="1127508"/>
            <a:ext cx="5005232" cy="49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2141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D4C5F5E-6173-7494-C95A-E34A64D9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6744167-7CE9-7BE0-8ADB-ED514502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observez le texte et devinez le sens global à partir de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5D5693E-7B7E-45C8-7A28-3723617F49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BBFAC3FC-A8AA-BAB0-7690-DD3242B22D7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129" y="1127508"/>
            <a:ext cx="5005232" cy="49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2D162E77-B776-19BF-8564-5D82EA6C45DE}"/>
              </a:ext>
            </a:extLst>
          </p:cNvPr>
          <p:cNvSpPr txBox="1"/>
          <p:nvPr/>
        </p:nvSpPr>
        <p:spPr>
          <a:xfrm>
            <a:off x="314793" y="1713933"/>
            <a:ext cx="6400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quoi vous fait penser le titre : « Sous le chapiteau des rêves ! » ?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Regardez l’image et devinez le lieu où se passe la scène.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Regardez la forme générale du document. Devinez le genre de ce texte.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85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459ACA-54D6-0B93-234C-1FA05955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8805055-0124-6FDD-A64D-DD7B76A9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B0A913B-5F1C-3BAD-9A5C-9C1E18968F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2FC847D4-2DC0-BF3B-4485-14F2D838E6F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2D162E77-B776-19BF-8564-5D82EA6C45DE}"/>
              </a:ext>
            </a:extLst>
          </p:cNvPr>
          <p:cNvSpPr txBox="1"/>
          <p:nvPr/>
        </p:nvSpPr>
        <p:spPr>
          <a:xfrm>
            <a:off x="314793" y="1713933"/>
            <a:ext cx="64008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quoi vous fait penser le titre : « Sous le chapiteau des rêves ! » ?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Le titre fait penser au cirque, au spectacle et à un moment </a:t>
            </a:r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magique.</a:t>
            </a:r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Regardez l’image et devinez le lieu où se passe la scène.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La scène se passe dans un cirque, sous un chapiteau, pendant un spectacle d’acrobates.</a:t>
            </a:r>
          </a:p>
          <a:p>
            <a:pPr marL="342900" indent="-342900"/>
            <a:endParaRPr lang="fr-FR" sz="2000" b="1" i="1" dirty="0" smtClean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Regardez la forme générale du document. Devinez le genre de ce texte.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C’est un récit / un témoignage publié dans un blog, où une personne raconte son expérience au cirque.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129" y="1127508"/>
            <a:ext cx="5005232" cy="49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60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42902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formulez des hypothèses à partir de ces questions.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842" y="2210277"/>
            <a:ext cx="7435122" cy="269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129" y="1127508"/>
            <a:ext cx="5005232" cy="49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1394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F34BC47-C3E3-FD1B-6603-EB6882E5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3D40736-7B3D-8D65-F836-275D4F4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262D7DD-24F0-258A-F7EE-A74D1EDBA9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 Demander de justifier les réponses.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842" y="2210277"/>
            <a:ext cx="7435122" cy="269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129" y="1127508"/>
            <a:ext cx="5005232" cy="49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569105D1-FC08-F166-A869-CA9A4E765DAA}"/>
              </a:ext>
            </a:extLst>
          </p:cNvPr>
          <p:cNvSpPr txBox="1"/>
          <p:nvPr/>
        </p:nvSpPr>
        <p:spPr>
          <a:xfrm>
            <a:off x="2444002" y="3149045"/>
            <a:ext cx="43765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dirty="0" smtClean="0">
                <a:solidFill>
                  <a:srgbClr val="00B0F0"/>
                </a:solidFill>
                <a:latin typeface="Calibri" panose="020F0502020204030204"/>
              </a:rPr>
              <a:t>cirque, acrobates, jongleur, trapézistes, clown, chapiteau, public, musique, émotions.</a:t>
            </a:r>
            <a:endParaRPr lang="fr-FR" sz="16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4733" y="3888911"/>
            <a:ext cx="4875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☑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6488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E08A79-D3C1-49C1-1739-96621E5D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F625BED-211D-947B-29B0-0B236D1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essayez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 répondre aux questions de l’activité 2 et l’activité 3.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122A2EB-957B-B8F8-6919-BA8C2723BB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35AED6D1-C5CC-CA8F-E9DE-85A26A242F4A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9936" y="1159239"/>
            <a:ext cx="9273057" cy="533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277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5A51E38-5634-F0D7-18CD-843B29E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F0FD116-93A3-A439-C8C0-9704F649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réponses.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3B7A6CF-5B9D-5BB2-5DF1-B98B915A9D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Fournir un feedback.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C6FCAB56-03FA-8A4E-C958-700122910FA9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9936" y="1159239"/>
            <a:ext cx="9273057" cy="533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1659158" y="2006652"/>
            <a:ext cx="1956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Une jeune fille 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3822493" y="2016406"/>
            <a:ext cx="2293494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900" b="1" i="1" dirty="0" smtClean="0">
                <a:solidFill>
                  <a:srgbClr val="00B0F0"/>
                </a:solidFill>
                <a:latin typeface="Calibri" panose="020F0502020204030204"/>
              </a:rPr>
              <a:t>Aux lecteurs du blog</a:t>
            </a:r>
            <a:endParaRPr lang="fr-FR" sz="19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6056026" y="1913975"/>
            <a:ext cx="23834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900" b="1" i="1" dirty="0" smtClean="0">
                <a:solidFill>
                  <a:srgbClr val="00B0F0"/>
                </a:solidFill>
                <a:latin typeface="Calibri" panose="020F0502020204030204"/>
              </a:rPr>
              <a:t>D’une visite au cirque et du spectacle</a:t>
            </a:r>
            <a:endParaRPr lang="fr-FR" sz="19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B64332E-56E6-58D2-15AF-DAA775AF9FA6}"/>
              </a:ext>
            </a:extLst>
          </p:cNvPr>
          <p:cNvSpPr txBox="1"/>
          <p:nvPr/>
        </p:nvSpPr>
        <p:spPr>
          <a:xfrm>
            <a:off x="8348825" y="1956449"/>
            <a:ext cx="2638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i="1" dirty="0" smtClean="0">
                <a:solidFill>
                  <a:srgbClr val="00B0F0"/>
                </a:solidFill>
                <a:latin typeface="Calibri" panose="020F0502020204030204"/>
              </a:rPr>
              <a:t>Pour raconter son expérience et donner son appréciation</a:t>
            </a:r>
            <a:endParaRPr lang="fr-FR" sz="16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1B64332E-56E6-58D2-15AF-DAA775AF9FA6}"/>
              </a:ext>
            </a:extLst>
          </p:cNvPr>
          <p:cNvSpPr txBox="1"/>
          <p:nvPr/>
        </p:nvSpPr>
        <p:spPr>
          <a:xfrm>
            <a:off x="4019166" y="5001950"/>
            <a:ext cx="53197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s</a:t>
            </a:r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autaient </a:t>
            </a:r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et tournaient dans les airs.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1736607" y="5007183"/>
            <a:ext cx="1956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Les acrobates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1784075" y="5789170"/>
            <a:ext cx="1956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Le jongleur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1B64332E-56E6-58D2-15AF-DAA775AF9FA6}"/>
              </a:ext>
            </a:extLst>
          </p:cNvPr>
          <p:cNvSpPr txBox="1"/>
          <p:nvPr/>
        </p:nvSpPr>
        <p:spPr>
          <a:xfrm>
            <a:off x="4006674" y="5783938"/>
            <a:ext cx="53197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lançait des quilles très haut et les rattrapait.</a:t>
            </a:r>
            <a:endParaRPr lang="fr-FR" sz="2000" b="1" i="1" dirty="0">
              <a:solidFill>
                <a:srgbClr val="00B0F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56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lecture fluence.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=""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Vive la magie du cirque !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712568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lecture fluence.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</p:spTree>
    <p:extLst>
      <p:ext uri="{BB962C8B-B14F-4D97-AF65-F5344CB8AC3E}">
        <p14:creationId xmlns="" xmlns:p14="http://schemas.microsoft.com/office/powerpoint/2010/main" val="207116816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80454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D4B074-1312-0832-0CFA-68D39726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429C9D2C-9089-E6C9-F302-FE7D06921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58" y="365533"/>
            <a:ext cx="10529279" cy="267549"/>
          </a:xfrm>
        </p:spPr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à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nticiper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sur le mot ou le groupe de mots suivants pour lire de manière fluide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vous montrer comment faire.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F96BB96B-A2BD-21E6-BB0C-E1BFE5235F6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71557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Verbaliser la démarche. Apporter des explications supplémentaires si nécessaire.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1741011-C179-0F91-6F71-D47B27C89A02}"/>
              </a:ext>
            </a:extLst>
          </p:cNvPr>
          <p:cNvSpPr txBox="1"/>
          <p:nvPr/>
        </p:nvSpPr>
        <p:spPr>
          <a:xfrm>
            <a:off x="674558" y="1187441"/>
            <a:ext cx="108228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Je 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vais faire une lecture à haute voix de ce passage. Écoutez bien :</a:t>
            </a:r>
          </a:p>
          <a:p>
            <a:endParaRPr lang="fr-FR" sz="2400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 </a:t>
            </a:r>
            <a:r>
              <a:rPr lang="fr-FR" sz="24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Dimanche… dernier… je… suis… allée… au… cirque… avec… une… amie… et… franchement… je… ne… pensais… pas… être… autant… surprise… »</a:t>
            </a:r>
          </a:p>
          <a:p>
            <a:endParaRPr lang="fr-FR" sz="2400" b="1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Vous </a:t>
            </a:r>
            <a:r>
              <a:rPr lang="fr-FR" sz="2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remarquez que cette lecture est difficile à comprendre, car je lis mot par mot.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ECA165D1-2BEA-6B19-B8B2-854F6C880F17}"/>
              </a:ext>
            </a:extLst>
          </p:cNvPr>
          <p:cNvSpPr txBox="1"/>
          <p:nvPr/>
        </p:nvSpPr>
        <p:spPr>
          <a:xfrm>
            <a:off x="614597" y="3695351"/>
            <a:ext cx="1067299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Maintenant, je vais lire par groupes de mots. Écoutez bien :</a:t>
            </a:r>
          </a:p>
          <a:p>
            <a:endParaRPr lang="fr-FR" sz="2400" b="1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 Dimanche dernier / je suis allée au cirque / avec une amie / et franchement / je ne pensais pas être autant surprise. </a:t>
            </a:r>
            <a:r>
              <a:rPr lang="fr-FR" sz="24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endParaRPr lang="fr-FR" sz="2400" i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Vous </a:t>
            </a:r>
            <a:r>
              <a:rPr lang="fr-FR" sz="2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remarquez que cette lecture est plus fluide et plus facile à comprendre, car je lis par groupes de mots.</a:t>
            </a:r>
            <a:endParaRPr lang="fr-FR" sz="2400" b="1" i="1" dirty="0" smtClean="0">
              <a:solidFill>
                <a:schemeClr val="accent3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650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61F6311-8DCA-99A6-76A7-A2224440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0C986563-3D28-A616-83DB-16A257C7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groupes de mots pris dans le texte. Nous allons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lire selon ce qu’on a appris.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9A960F7-E869-47A8-A2FC-F683DA04FD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Donner un modèle de lecture.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d’abord  la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démarche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à suivre.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38971216-5385-B64D-829D-97648D3DA12F}"/>
              </a:ext>
            </a:extLst>
          </p:cNvPr>
          <p:cNvSpPr txBox="1"/>
          <p:nvPr/>
        </p:nvSpPr>
        <p:spPr>
          <a:xfrm>
            <a:off x="554637" y="1372498"/>
            <a:ext cx="11152682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52425" lvl="1" indent="-352425"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de manière fluide, j’anticipe les mots qui vont ensemble, je lis par groupes de mots et je marque une petite pause après chaque groupe de sens.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49115" y="3252866"/>
            <a:ext cx="8889167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Dès que je suis entrée / j’ai senti une atmosphère très spéciale : / des lumières colorées / l’odeur du pop-corn / des enfants qui riaient… / ça m’a mise tout de suite de bonne humeur.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129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35517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p14="http://schemas.microsoft.com/office/powerpoint/2010/main"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24F3D27-2AF2-CF76-6610-ED69B6A3C3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3292E1A6-4CC5-EED5-C2FB-267E8889F7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E27B84D2-4931-877A-0E02-2439A43A2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="" xmlns:a16="http://schemas.microsoft.com/office/drawing/2014/main" id="{EBB43B95-F456-F71D-D25E-804033C5FBDD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>
          <mc:Choice xmlns="" xmlns:p14="http://schemas.microsoft.com/office/powerpoint/2010/main"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>
            <p:pic>
              <p:nvPicPr>
                <p:cNvPr id="20" name="Encre 19">
                  <a:extLst>
                    <a:ext uri="{FF2B5EF4-FFF2-40B4-BE49-F238E27FC236}">
                      <a16:creationId xmlns:p14="http://schemas.microsoft.com/office/powerpoint/2010/main" xmlns="" xmlns:a16="http://schemas.microsoft.com/office/drawing/2014/main" id="{15C43095-409F-99FD-770E-CE8F29CAE8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="" xmlns:p14="http://schemas.microsoft.com/office/powerpoint/2010/main"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>
            <p:pic>
              <p:nvPicPr>
                <p:cNvPr id="21" name="Encre 20">
                  <a:extLst>
                    <a:ext uri="{FF2B5EF4-FFF2-40B4-BE49-F238E27FC236}">
                      <a16:creationId xmlns:p14="http://schemas.microsoft.com/office/powerpoint/2010/main" xmlns="" xmlns:a16="http://schemas.microsoft.com/office/drawing/2014/main" id="{6AD856B2-489B-378F-6569-9F04267ECE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="" xmlns:p14="http://schemas.microsoft.com/office/powerpoint/2010/main"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>
            <p:pic>
              <p:nvPicPr>
                <p:cNvPr id="22" name="Encre 21">
                  <a:extLst>
                    <a:ext uri="{FF2B5EF4-FFF2-40B4-BE49-F238E27FC236}">
                      <a16:creationId xmlns:p14="http://schemas.microsoft.com/office/powerpoint/2010/main" xmlns="" xmlns:a16="http://schemas.microsoft.com/office/drawing/2014/main" id="{F8CA445B-2B3A-F716-D4FE-B0A74F2BD9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itre 8">
            <a:extLst>
              <a:ext uri="{FF2B5EF4-FFF2-40B4-BE49-F238E27FC236}">
                <a16:creationId xmlns=""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en groupes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 mots.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Corriger systématiquement. Accompagner les élèves en difficulté.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DDACF2C2-2137-510D-2DDF-3DFD085303CB}"/>
              </a:ext>
            </a:extLst>
          </p:cNvPr>
          <p:cNvSpPr txBox="1"/>
          <p:nvPr/>
        </p:nvSpPr>
        <p:spPr>
          <a:xfrm>
            <a:off x="629589" y="1657308"/>
            <a:ext cx="107329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20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Hier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soir, </a:t>
            </a:r>
            <a:r>
              <a:rPr lang="fr-FR" sz="36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 suis allé voir un spectacle </a:t>
            </a:r>
            <a:r>
              <a:rPr lang="fr-FR" sz="36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avec ma famille.</a:t>
            </a:r>
            <a:b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le début, </a:t>
            </a:r>
            <a:r>
              <a:rPr lang="fr-FR" sz="36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lumières colorées </a:t>
            </a:r>
            <a:r>
              <a:rPr lang="fr-FR" sz="36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ont attiré mon attention, </a:t>
            </a:r>
            <a:r>
              <a:rPr lang="fr-FR" sz="36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la musique rythmée </a:t>
            </a:r>
            <a:r>
              <a:rPr lang="fr-FR" sz="36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créé une ambiance magnifique. </a:t>
            </a:r>
          </a:p>
          <a:p>
            <a:pPr marL="800100" lvl="1" indent="-342900" algn="just">
              <a:lnSpc>
                <a:spcPct val="200000"/>
              </a:lnSpc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21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3710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les phrases suivantes en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repérant les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groupes de mots.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 démarche : marquer une petite pause après chaque groupe de mots.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575" y="2428406"/>
            <a:ext cx="11320741" cy="2098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1017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découpées en fonction des groupes de mots.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présenter le travail devant la classe. Demander de justifier les réponses.</a:t>
            </a:r>
            <a:endParaRPr lang="fr-FR" sz="16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575" y="2428406"/>
            <a:ext cx="11320741" cy="2098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Connecteur droit 22">
            <a:extLst>
              <a:ext uri="{FF2B5EF4-FFF2-40B4-BE49-F238E27FC236}">
                <a16:creationId xmlns="" xmlns:a16="http://schemas.microsoft.com/office/drawing/2014/main" id="{94AE0D27-A6EA-0C50-55FB-5CF5F7896B8F}"/>
              </a:ext>
            </a:extLst>
          </p:cNvPr>
          <p:cNvCxnSpPr>
            <a:cxnSpLocks/>
          </p:cNvCxnSpPr>
          <p:nvPr/>
        </p:nvCxnSpPr>
        <p:spPr>
          <a:xfrm>
            <a:off x="3467015" y="3192727"/>
            <a:ext cx="0" cy="566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="" xmlns:a16="http://schemas.microsoft.com/office/drawing/2014/main" id="{94AE0D27-A6EA-0C50-55FB-5CF5F7896B8F}"/>
              </a:ext>
            </a:extLst>
          </p:cNvPr>
          <p:cNvCxnSpPr>
            <a:cxnSpLocks/>
          </p:cNvCxnSpPr>
          <p:nvPr/>
        </p:nvCxnSpPr>
        <p:spPr>
          <a:xfrm>
            <a:off x="4428884" y="3554989"/>
            <a:ext cx="0" cy="566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="" xmlns:a16="http://schemas.microsoft.com/office/drawing/2014/main" id="{94AE0D27-A6EA-0C50-55FB-5CF5F7896B8F}"/>
              </a:ext>
            </a:extLst>
          </p:cNvPr>
          <p:cNvCxnSpPr>
            <a:cxnSpLocks/>
          </p:cNvCxnSpPr>
          <p:nvPr/>
        </p:nvCxnSpPr>
        <p:spPr>
          <a:xfrm>
            <a:off x="3487002" y="3977212"/>
            <a:ext cx="0" cy="566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="" xmlns:a16="http://schemas.microsoft.com/office/drawing/2014/main" id="{94AE0D27-A6EA-0C50-55FB-5CF5F7896B8F}"/>
              </a:ext>
            </a:extLst>
          </p:cNvPr>
          <p:cNvCxnSpPr>
            <a:cxnSpLocks/>
          </p:cNvCxnSpPr>
          <p:nvPr/>
        </p:nvCxnSpPr>
        <p:spPr>
          <a:xfrm>
            <a:off x="6994700" y="3992203"/>
            <a:ext cx="0" cy="566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3649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5139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 texte suivant. N’oubliez pas, lisez par groupes de mots et non mot par mot.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Corrigez systématiquement les erreurs de lecture.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="" xmlns:a16="http://schemas.microsoft.com/office/drawing/2014/main" id="{9DC46CB5-18ED-BC7F-DBBB-45715E10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718"/>
          <a:stretch>
            <a:fillRect/>
          </a:stretch>
        </p:blipFill>
        <p:spPr>
          <a:xfrm>
            <a:off x="1864899" y="5388428"/>
            <a:ext cx="7264773" cy="106956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912" y="1116533"/>
            <a:ext cx="10977343" cy="42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42745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rappeler ce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D23B6DC-5D06-DD3C-1AA3-671AF333D68E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922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019285"/>
            <a:ext cx="9813337" cy="2154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Anticiper sur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 de mots suivants pour lire de manière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fluide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Le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week-end dernier, 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nous avons assisté à un spectacle de cirque.</a:t>
            </a:r>
            <a:b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Sous le grand chapiteau,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projecteurs éclairaient la piste,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une musique joyeuse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accompagnait les artistes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Formuler des hypothèses sur le sens global d’un texte à partir d’indices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7908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=""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Lisez à haute voix la suite du texte p. </a:t>
            </a:r>
            <a:r>
              <a:rPr lang="fr-FR" sz="2000" b="1" i="0" u="none" strike="noStrike" baseline="0" dirty="0" smtClean="0">
                <a:latin typeface="Calibri" panose="020F0502020204030204" pitchFamily="34" charset="0"/>
              </a:rPr>
              <a:t>27 à 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la maison.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De « </a:t>
            </a:r>
            <a:r>
              <a:rPr lang="fr-FR" sz="2000" b="1" dirty="0" smtClean="0">
                <a:latin typeface="Calibri" panose="020F0502020204030204" pitchFamily="34" charset="0"/>
              </a:rPr>
              <a:t> Ensuite, il y a eu un numéro de jonglage …. 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fin du texte »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/>
              </a:rPr>
              <a:t>Lisez par groupes de mots et non mot par mot.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 </a:t>
            </a:r>
            <a:endParaRPr lang="fr-FR" sz="2000" b="1" dirty="0"/>
          </a:p>
        </p:txBody>
      </p:sp>
    </p:spTree>
    <p:extLst>
      <p:ext uri="{BB962C8B-B14F-4D97-AF65-F5344CB8AC3E}">
        <p14:creationId xmlns="" xmlns:p14="http://schemas.microsoft.com/office/powerpoint/2010/main" val="41249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6216</TotalTime>
  <Words>1840</Words>
  <Application>Microsoft Office PowerPoint</Application>
  <PresentationFormat>Personnalisé</PresentationFormat>
  <Paragraphs>213</Paragraphs>
  <Slides>44</Slides>
  <Notes>1</Notes>
  <HiddenSlides>11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44</vt:i4>
      </vt:variant>
    </vt:vector>
  </HeadingPairs>
  <TitlesOfParts>
    <vt:vector size="46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Diapositive 11</vt:lpstr>
      <vt:lpstr>Bonjour! Prêts pour démarrer notre séance ? Allons-y!</vt:lpstr>
      <vt:lpstr>Diapositive 13</vt:lpstr>
      <vt:lpstr>Diapositive 14</vt:lpstr>
      <vt:lpstr>Diapositive 15</vt:lpstr>
      <vt:lpstr>Diapositive 16</vt:lpstr>
      <vt:lpstr>Nous allons consacrer la 1ère partie de la séance à la compréhension globale du texte.</vt:lpstr>
      <vt:lpstr>Voici l’objectif de la séance d’aujourd’hui.</vt:lpstr>
      <vt:lpstr>Diapositive 19</vt:lpstr>
      <vt:lpstr>Avant de commencer, qui peut me rappeler la démarche à suivre pour deviner le sens global d’un texte ?</vt:lpstr>
      <vt:lpstr>Voici la démarche à suivre pour deviner le sens global d’un texte.</vt:lpstr>
      <vt:lpstr>Maintenant, observez le texte et devinez le sens global à partir de ces questions.</vt:lpstr>
      <vt:lpstr>Voici les hypothèses que l’on peut deviner sur le sens global du texte.</vt:lpstr>
      <vt:lpstr>Diapositive 24</vt:lpstr>
      <vt:lpstr>Maintenant, travaillez en binômes et formulez des hypothèses à partir de ces questions.</vt:lpstr>
      <vt:lpstr>Voici les hypothèses que l’on peut deviner sur le sens global du texte.</vt:lpstr>
      <vt:lpstr>Maintenant, essayez de répondre aux questions de l’activité 2 et l’activité 3.</vt:lpstr>
      <vt:lpstr>Voici les réponses.</vt:lpstr>
      <vt:lpstr>Maintenant, on passe à la deuxième partie de la séance consacrée à la lecture fluence.</vt:lpstr>
      <vt:lpstr>Voici l’objectif de la lecture fluence.</vt:lpstr>
      <vt:lpstr>Diapositive 31</vt:lpstr>
      <vt:lpstr>Maintenant, nous allons apprendre à anticiper sur le mot ou le groupe de mots suivants pour lire de manière fluide. Je vais vous montrer comment faire.</vt:lpstr>
      <vt:lpstr>Voici quelques groupes de mots pris dans le texte. Nous allons les lire selon ce qu’on a appris.</vt:lpstr>
      <vt:lpstr>Diapositive 34</vt:lpstr>
      <vt:lpstr>Lisez à haute voix en groupes de mots.</vt:lpstr>
      <vt:lpstr>Diapositive 36</vt:lpstr>
      <vt:lpstr>Lisez à haute voix les phrases suivantes en repérant les groupes de mots. Travaillez en binômes.</vt:lpstr>
      <vt:lpstr>Voici les phrases découpées en fonction des groupes de mots.</vt:lpstr>
      <vt:lpstr>Diapositive 39</vt:lpstr>
      <vt:lpstr>Lisez à haute voix le texte suivant. N’oubliez pas, lisez par groupes de mots et non mot par mot. Travaillez seuls.</vt:lpstr>
      <vt:lpstr>Diapositive 41</vt:lpstr>
      <vt:lpstr>Qui peut rappeler ce que nous avons appris aujourd’hui ? </vt:lpstr>
      <vt:lpstr>Voici ce que nous avons appris aujourd’hui.</vt:lpstr>
      <vt:lpstr>N’oubliez pas de faire cette activité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124</cp:revision>
  <dcterms:created xsi:type="dcterms:W3CDTF">2025-11-03T10:55:47Z</dcterms:created>
  <dcterms:modified xsi:type="dcterms:W3CDTF">2026-02-17T16:55:45Z</dcterms:modified>
</cp:coreProperties>
</file>