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50"/>
  </p:notesMasterIdLst>
  <p:sldIdLst>
    <p:sldId id="264" r:id="rId3"/>
    <p:sldId id="282" r:id="rId4"/>
    <p:sldId id="291" r:id="rId5"/>
    <p:sldId id="293" r:id="rId6"/>
    <p:sldId id="306" r:id="rId7"/>
    <p:sldId id="257" r:id="rId8"/>
    <p:sldId id="305" r:id="rId9"/>
    <p:sldId id="286" r:id="rId10"/>
    <p:sldId id="310" r:id="rId11"/>
    <p:sldId id="273" r:id="rId12"/>
    <p:sldId id="313" r:id="rId13"/>
    <p:sldId id="258" r:id="rId14"/>
    <p:sldId id="308" r:id="rId15"/>
    <p:sldId id="267" r:id="rId16"/>
    <p:sldId id="256" r:id="rId17"/>
    <p:sldId id="265" r:id="rId18"/>
    <p:sldId id="269" r:id="rId19"/>
    <p:sldId id="320" r:id="rId20"/>
    <p:sldId id="321" r:id="rId21"/>
    <p:sldId id="326" r:id="rId22"/>
    <p:sldId id="329" r:id="rId23"/>
    <p:sldId id="332" r:id="rId24"/>
    <p:sldId id="335" r:id="rId25"/>
    <p:sldId id="338" r:id="rId26"/>
    <p:sldId id="2147483647" r:id="rId27"/>
    <p:sldId id="339" r:id="rId28"/>
    <p:sldId id="268" r:id="rId29"/>
    <p:sldId id="316" r:id="rId30"/>
    <p:sldId id="259" r:id="rId31"/>
    <p:sldId id="266" r:id="rId32"/>
    <p:sldId id="275" r:id="rId33"/>
    <p:sldId id="260" r:id="rId34"/>
    <p:sldId id="314" r:id="rId35"/>
    <p:sldId id="272" r:id="rId36"/>
    <p:sldId id="279" r:id="rId37"/>
    <p:sldId id="270" r:id="rId38"/>
    <p:sldId id="276" r:id="rId39"/>
    <p:sldId id="295" r:id="rId40"/>
    <p:sldId id="290" r:id="rId41"/>
    <p:sldId id="340" r:id="rId42"/>
    <p:sldId id="341" r:id="rId43"/>
    <p:sldId id="342" r:id="rId44"/>
    <p:sldId id="261" r:id="rId45"/>
    <p:sldId id="317" r:id="rId46"/>
    <p:sldId id="262" r:id="rId47"/>
    <p:sldId id="263" r:id="rId48"/>
    <p:sldId id="284" r:id="rId4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264"/>
            <p14:sldId id="282"/>
            <p14:sldId id="291"/>
            <p14:sldId id="293"/>
            <p14:sldId id="306"/>
            <p14:sldId id="257"/>
            <p14:sldId id="305"/>
            <p14:sldId id="286"/>
            <p14:sldId id="310"/>
            <p14:sldId id="273"/>
            <p14:sldId id="313"/>
            <p14:sldId id="258"/>
            <p14:sldId id="308"/>
            <p14:sldId id="267"/>
            <p14:sldId id="256"/>
            <p14:sldId id="265"/>
            <p14:sldId id="269"/>
            <p14:sldId id="320"/>
            <p14:sldId id="321"/>
            <p14:sldId id="326"/>
            <p14:sldId id="329"/>
            <p14:sldId id="332"/>
            <p14:sldId id="335"/>
            <p14:sldId id="338"/>
            <p14:sldId id="2147483647"/>
            <p14:sldId id="339"/>
            <p14:sldId id="268"/>
            <p14:sldId id="316"/>
            <p14:sldId id="259"/>
            <p14:sldId id="266"/>
            <p14:sldId id="275"/>
            <p14:sldId id="260"/>
            <p14:sldId id="314"/>
            <p14:sldId id="272"/>
            <p14:sldId id="279"/>
            <p14:sldId id="270"/>
            <p14:sldId id="276"/>
            <p14:sldId id="295"/>
            <p14:sldId id="290"/>
            <p14:sldId id="340"/>
            <p14:sldId id="341"/>
            <p14:sldId id="342"/>
            <p14:sldId id="261"/>
            <p14:sldId id="317"/>
            <p14:sldId id="262"/>
            <p14:sldId id="263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082"/>
    <a:srgbClr val="ECB963"/>
    <a:srgbClr val="DCEAF7"/>
    <a:srgbClr val="DCE6F2"/>
    <a:srgbClr val="E3EEF2"/>
    <a:srgbClr val="C8F5E8"/>
    <a:srgbClr val="E0EFE9"/>
    <a:srgbClr val="BFE0D2"/>
    <a:srgbClr val="94CFB7"/>
    <a:srgbClr val="1D6F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2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34.79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24575,'2631'0'-1365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37.62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70 24551,'2662'0'0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45.68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29 24534,'3114'-28'0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48.44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176 394 24575,'5'-17'0,"-4"15"0,0 1 0,0-1 0,0 1 0,-1-1 0,1 0 0,0 1 0,-1-1 0,0 0 0,1 1 0,-1-3 0,0-2 0,-1-1 0,1 1 0,-1 0 0,-1 0 0,1 0 0,-1 0 0,0 1 0,0-1 0,-1 0 0,-5-7 0,-2-2 0,-1 0 0,-15-15 0,16 19 0,1 0 0,0-1 0,0 1 0,-11-24 0,1-3 190,9 19-579,1-1 1,1 0-1,-8-27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50.81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24575,'0'5'0,"0"7"0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55.72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95 370 24575,'-6'-18'0,"-23"-17"0,23 29 0,1 0 0,-1 0 0,2 0 0,-1-1 0,1 1 0,0-1 0,0 0 0,-3-10 0,3 5 0,1 0 0,1 0 0,0-1 0,0 1 0,1-1 0,1 1 0,0-1 0,1 1 0,0-1 0,1 1 0,0 0 0,1 0 0,8-23 0,-9 32 0,0 0 0,0-1 0,0 1 0,0 0 0,0 0 0,1 0 0,0 1 0,-1-1 0,1 0 0,0 1 0,0 0 0,0 0 0,0 0 0,1 0 0,-1 0 0,1 1 0,-1-1 0,1 1 0,-1 0 0,1 0 0,7-1 0,7 0 0,-1 1 0,1 0 0,26 3 0,-19-1 0,45 0 0,44 3 0,-107-3 0,1 0 0,-1 1 0,0 0 0,0 0 0,-1 1 0,1 0 0,11 6 0,43 34 0,-9-7 0,-41-29 0,0 0 0,0-1 0,1-1 0,-1 0 0,1-1 0,0 0 0,0 0 0,22 2 0,-23-4 0,0-1 0,1 1 0,-1 1 0,0 0 0,0 1 0,0 0 0,16 9 0,-13-7 0,-1 0 0,1-1 0,0-1 0,0 0 0,1-1 0,-1-1 0,18 1 0,108-4 0,-64-2 0,404 3-1365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34.79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24575,'2631'0'-1365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37.62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70 24551,'2662'0'0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45.68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29 24534,'3114'-28'0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48.44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176 394 24575,'5'-17'0,"-4"15"0,0 1 0,0-1 0,0 1 0,-1-1 0,1 0 0,0 1 0,-1-1 0,0 0 0,1 1 0,-1-3 0,0-2 0,-1-1 0,1 1 0,-1 0 0,-1 0 0,1 0 0,-1 0 0,0 1 0,0-1 0,-1 0 0,-5-7 0,-2-2 0,-1 0 0,-15-15 0,16 19 0,1 0 0,0-1 0,0 1 0,-11-24 0,1-3 190,9 19-579,1-1 1,1 0-1,-8-27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50.81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24575,'0'5'0,"0"7"0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55.72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95 370 24575,'-6'-18'0,"-23"-17"0,23 29 0,1 0 0,-1 0 0,2 0 0,-1-1 0,1 1 0,0-1 0,0 0 0,-3-10 0,3 5 0,1 0 0,1 0 0,0-1 0,0 1 0,1-1 0,1 1 0,0-1 0,1 1 0,0-1 0,1 1 0,0 0 0,1 0 0,8-23 0,-9 32 0,0 0 0,0-1 0,0 1 0,0 0 0,0 0 0,1 0 0,0 1 0,-1-1 0,1 0 0,0 1 0,0 0 0,0 0 0,0 0 0,1 0 0,-1 0 0,1 1 0,-1-1 0,1 1 0,-1 0 0,1 0 0,7-1 0,7 0 0,-1 1 0,1 0 0,26 3 0,-19-1 0,45 0 0,44 3 0,-107-3 0,1 0 0,-1 1 0,0 0 0,0 0 0,-1 1 0,1 0 0,11 6 0,43 34 0,-9-7 0,-41-29 0,0 0 0,0-1 0,1-1 0,-1 0 0,1-1 0,0 0 0,0 0 0,22 2 0,-23-4 0,0-1 0,1 1 0,-1 1 0,0 0 0,0 1 0,0 0 0,16 9 0,-13-7 0,-1 0 0,1-1 0,0-1 0,0 0 0,1-1 0,-1-1 0,18 1 0,108-4 0,-64-2 0,404 3-1365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7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0.wdp"/><Relationship Id="rId4" Type="http://schemas.openxmlformats.org/officeDocument/2006/relationships/image" Target="../media/image44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13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7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59026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37B2A9C-AEBD-FDF9-BC64-EAACB3B217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85" b="94922" l="3125" r="93229">
                        <a14:foregroundMark x1="9049" y1="58594" x2="8594" y2="74023"/>
                        <a14:foregroundMark x1="4427" y1="77734" x2="15234" y2="91602"/>
                        <a14:foregroundMark x1="15234" y1="91602" x2="15625" y2="91895"/>
                        <a14:foregroundMark x1="3320" y1="77441" x2="4167" y2="82031"/>
                        <a14:foregroundMark x1="29492" y1="94922" x2="43359" y2="91016"/>
                        <a14:foregroundMark x1="43359" y1="91016" x2="43424" y2="91016"/>
                        <a14:foregroundMark x1="51563" y1="92773" x2="55143" y2="88379"/>
                        <a14:foregroundMark x1="85612" y1="86426" x2="93424" y2="78613"/>
                        <a14:foregroundMark x1="93424" y1="78613" x2="90039" y2="90918"/>
                        <a14:foregroundMark x1="57878" y1="8105" x2="75065" y2="8105"/>
                        <a14:foregroundMark x1="25521" y1="6836" x2="32747" y2="6836"/>
                        <a14:foregroundMark x1="58073" y1="5273" x2="66862" y2="4297"/>
                        <a14:foregroundMark x1="66862" y1="4297" x2="72331" y2="5469"/>
                        <a14:foregroundMark x1="72331" y1="5469" x2="73763" y2="4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3429000"/>
            <a:ext cx="4495799" cy="2997200"/>
          </a:xfrm>
          <a:prstGeom prst="rect">
            <a:avLst/>
          </a:prstGeom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i="0" u="none" strike="noStrike" kern="0" cap="none" spc="0" baseline="0" dirty="0">
                <a:solidFill>
                  <a:srgbClr val="002060"/>
                </a:solidFill>
                <a:uFillTx/>
                <a:latin typeface="Calibri"/>
                <a:cs typeface="Calibri"/>
              </a:rPr>
              <a:t>Mathématiques</a:t>
            </a:r>
            <a:endParaRPr lang="fr-FR" sz="5400" b="1" i="0" u="none" strike="noStrike" kern="0" cap="none" spc="0" baseline="0" dirty="0">
              <a:solidFill>
                <a:srgbClr val="00206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070C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Polyn</a:t>
            </a:r>
            <a:r>
              <a:rPr lang="fr-FR" dirty="0"/>
              <a:t>ô</a:t>
            </a:r>
            <a:r>
              <a:rPr lang="en-US" dirty="0" err="1"/>
              <a:t>mes</a:t>
            </a:r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2572802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3515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2648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2940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23688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9685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3043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6781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21063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89205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01120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281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3709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la semaine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6176" y="173214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:a16="http://schemas.microsoft.com/office/drawing/2014/main" id="{85F375F5-004F-F064-1F4E-54D59B70D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261386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291;p29">
            <a:extLst>
              <a:ext uri="{FF2B5EF4-FFF2-40B4-BE49-F238E27FC236}">
                <a16:creationId xmlns:a16="http://schemas.microsoft.com/office/drawing/2014/main" id="{ADD5BB2C-B97C-AC7F-2FD4-315C808D8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10672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Google Shape;293;p29">
            <a:extLst>
              <a:ext uri="{FF2B5EF4-FFF2-40B4-BE49-F238E27FC236}">
                <a16:creationId xmlns:a16="http://schemas.microsoft.com/office/drawing/2014/main" id="{EE321337-206A-A690-7375-D168168C42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349558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8" name="Google Shape;291;p29">
            <a:extLst>
              <a:ext uri="{FF2B5EF4-FFF2-40B4-BE49-F238E27FC236}">
                <a16:creationId xmlns:a16="http://schemas.microsoft.com/office/drawing/2014/main" id="{C292A691-6A85-6748-2155-87E370E3EA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98844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1" tIns="34271" rIns="68571" bIns="34271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42224" y="1732144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Google Shape;292;p29">
            <a:extLst>
              <a:ext uri="{FF2B5EF4-FFF2-40B4-BE49-F238E27FC236}">
                <a16:creationId xmlns:a16="http://schemas.microsoft.com/office/drawing/2014/main" id="{D06668B3-CDDA-352E-AEE0-24A484BF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7" y="2595431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292;p29">
            <a:extLst>
              <a:ext uri="{FF2B5EF4-FFF2-40B4-BE49-F238E27FC236}">
                <a16:creationId xmlns:a16="http://schemas.microsoft.com/office/drawing/2014/main" id="{A4B2D5EF-B2D1-FD9E-B26A-6CC6935619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3495589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292;p29">
            <a:extLst>
              <a:ext uri="{FF2B5EF4-FFF2-40B4-BE49-F238E27FC236}">
                <a16:creationId xmlns:a16="http://schemas.microsoft.com/office/drawing/2014/main" id="{1345C3FC-2AC4-C7BA-A11F-5818CA745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5988449"/>
            <a:ext cx="81107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92;p29">
            <a:extLst>
              <a:ext uri="{FF2B5EF4-FFF2-40B4-BE49-F238E27FC236}">
                <a16:creationId xmlns:a16="http://schemas.microsoft.com/office/drawing/2014/main" id="{BF8E1DED-2DE7-54AB-A58D-2A5E90AF3A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9280" y="5102735"/>
            <a:ext cx="814850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0CF040-3589-BF27-D693-1563AE743C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56582" y="1087930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765D43F-3035-707D-BA76-1AB797EC5A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945044" y="4471023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342224" y="1731987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A5473BC-EC26-52C1-01CB-9DB741F819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321651" y="262293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73E5BBA2-961A-BE45-24C4-7E95127A37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321651" y="349424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3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133380" y="173198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Calculer la puissance  à exposant positif d’un nombre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E5613986-D276-9B3C-5DB2-6BC9EC6464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3167034" y="2610870"/>
            <a:ext cx="8110747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Reconnaitre la nécessité de la racine carrée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</p:spPr>
            <p:txBody>
              <a:bodyPr anchor="ctr"/>
              <a:lstStyle>
                <a:lvl1pPr algn="ctr">
                  <a:buNone/>
                  <a:defRPr sz="2000" b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</a:lstStyle>
              <a:p>
                <a:pPr algn="ctr" defTabSz="685783">
                  <a:defRPr/>
                </a:pPr>
                <a:r>
                  <a:rPr lang="fr-FR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Résoudre l’équation: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sSupPr>
                      <m:e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𝑥</m:t>
                        </m:r>
                      </m:e>
                      <m:sup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&gt;0</m:t>
                    </m:r>
                  </m:oMath>
                </a14:m>
                <a:endParaRPr lang="fr-FR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003CB01F-606F-7259-7741-B876022F6C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1321651" y="5106725"/>
            <a:ext cx="12276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4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E5BB8188-B4EF-6660-AB63-219894C8D8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1321651" y="5987454"/>
            <a:ext cx="1227600" cy="734400"/>
          </a:xfrm>
        </p:spPr>
        <p:txBody>
          <a:bodyPr anchor="ctr"/>
          <a:lstStyle>
            <a:lvl1pPr algn="ctr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Tâche</a:t>
            </a:r>
            <a:r>
              <a:rPr lang="en-US" dirty="0"/>
              <a:t> 5</a:t>
            </a:r>
            <a:endParaRPr lang="fr-FR" dirty="0"/>
          </a:p>
        </p:txBody>
      </p:sp>
      <p:sp>
        <p:nvSpPr>
          <p:cNvPr id="58" name="Text Placeholder 56">
            <a:extLst>
              <a:ext uri="{FF2B5EF4-FFF2-40B4-BE49-F238E27FC236}">
                <a16:creationId xmlns:a16="http://schemas.microsoft.com/office/drawing/2014/main" id="{DEA8D192-0ACB-D289-1C7C-02D71D3516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167034" y="5987454"/>
            <a:ext cx="8109547" cy="734400"/>
          </a:xfrm>
        </p:spPr>
        <p:txBody>
          <a:bodyPr anchor="ctr"/>
          <a:lstStyle>
            <a:lvl1pPr algn="ctr" defTabSz="685783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Déterminer le degré d’un polynôme 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:a16="http://schemas.microsoft.com/office/drawing/2014/main" id="{FC010466-58C6-D15B-C6EC-229C11D5FF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133380" y="5103730"/>
            <a:ext cx="81504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4706609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82374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3496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14771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0291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19616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970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104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6312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654718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15958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06521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90743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06544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49503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89800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24356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035905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90432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7783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4912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17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91413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60779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44272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69487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08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9" Type="http://schemas.openxmlformats.org/officeDocument/2006/relationships/slideLayout" Target="../slideLayouts/slideLayout69.xml"/><Relationship Id="rId21" Type="http://schemas.openxmlformats.org/officeDocument/2006/relationships/slideLayout" Target="../slideLayouts/slideLayout51.xml"/><Relationship Id="rId34" Type="http://schemas.openxmlformats.org/officeDocument/2006/relationships/slideLayout" Target="../slideLayouts/slideLayout64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slideLayout" Target="../slideLayouts/slideLayout59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32" Type="http://schemas.openxmlformats.org/officeDocument/2006/relationships/slideLayout" Target="../slideLayouts/slideLayout62.xml"/><Relationship Id="rId37" Type="http://schemas.openxmlformats.org/officeDocument/2006/relationships/slideLayout" Target="../slideLayouts/slideLayout67.xml"/><Relationship Id="rId40" Type="http://schemas.openxmlformats.org/officeDocument/2006/relationships/slideLayout" Target="../slideLayouts/slideLayout70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8.xml"/><Relationship Id="rId36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31" Type="http://schemas.openxmlformats.org/officeDocument/2006/relationships/slideLayout" Target="../slideLayouts/slideLayout61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Relationship Id="rId30" Type="http://schemas.openxmlformats.org/officeDocument/2006/relationships/slideLayout" Target="../slideLayouts/slideLayout60.xml"/><Relationship Id="rId35" Type="http://schemas.openxmlformats.org/officeDocument/2006/relationships/slideLayout" Target="../slideLayouts/slideLayout65.xml"/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33" Type="http://schemas.openxmlformats.org/officeDocument/2006/relationships/slideLayout" Target="../slideLayouts/slideLayout63.xml"/><Relationship Id="rId38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89" r:id="rId14"/>
    <p:sldLayoutId id="2147483655" r:id="rId15"/>
    <p:sldLayoutId id="2147483744" r:id="rId16"/>
    <p:sldLayoutId id="2147483731" r:id="rId17"/>
    <p:sldLayoutId id="2147483732" r:id="rId18"/>
    <p:sldLayoutId id="2147483733" r:id="rId19"/>
    <p:sldLayoutId id="2147483734" r:id="rId20"/>
    <p:sldLayoutId id="2147483735" r:id="rId21"/>
    <p:sldLayoutId id="2147483736" r:id="rId22"/>
    <p:sldLayoutId id="2147483749" r:id="rId23"/>
    <p:sldLayoutId id="2147483737" r:id="rId24"/>
    <p:sldLayoutId id="2147483738" r:id="rId25"/>
    <p:sldLayoutId id="2147483739" r:id="rId26"/>
    <p:sldLayoutId id="2147483742" r:id="rId27"/>
    <p:sldLayoutId id="2147483745" r:id="rId28"/>
    <p:sldLayoutId id="2147483658" r:id="rId29"/>
    <p:sldLayoutId id="2147483659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29/12/2025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5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6.jpeg"/><Relationship Id="rId7" Type="http://schemas.openxmlformats.org/officeDocument/2006/relationships/image" Target="../media/image5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hyperlink" Target="https://drive.google.com/drive/folders/15A4aThGXboZ7RlTminYue4etFTXwyFRM?usp=drive_link" TargetMode="Externa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56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gi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customXml" Target="../ink/ink6.xml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7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1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0" Type="http://schemas.openxmlformats.org/officeDocument/2006/relationships/image" Target="../media/image73.png"/><Relationship Id="rId4" Type="http://schemas.openxmlformats.org/officeDocument/2006/relationships/image" Target="../media/image70.png"/><Relationship Id="rId9" Type="http://schemas.openxmlformats.org/officeDocument/2006/relationships/customXml" Target="../ink/ink4.xml"/><Relationship Id="rId14" Type="http://schemas.openxmlformats.org/officeDocument/2006/relationships/image" Target="../media/image7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customXml" Target="../ink/ink12.xml"/><Relationship Id="rId3" Type="http://schemas.openxmlformats.org/officeDocument/2006/relationships/customXml" Target="../ink/ink7.xml"/><Relationship Id="rId7" Type="http://schemas.openxmlformats.org/officeDocument/2006/relationships/customXml" Target="../ink/ink9.xml"/><Relationship Id="rId12" Type="http://schemas.openxmlformats.org/officeDocument/2006/relationships/image" Target="../media/image7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1.png"/><Relationship Id="rId11" Type="http://schemas.openxmlformats.org/officeDocument/2006/relationships/customXml" Target="../ink/ink11.xml"/><Relationship Id="rId5" Type="http://schemas.openxmlformats.org/officeDocument/2006/relationships/customXml" Target="../ink/ink8.xml"/><Relationship Id="rId10" Type="http://schemas.openxmlformats.org/officeDocument/2006/relationships/image" Target="../media/image73.png"/><Relationship Id="rId4" Type="http://schemas.openxmlformats.org/officeDocument/2006/relationships/image" Target="../media/image70.png"/><Relationship Id="rId9" Type="http://schemas.openxmlformats.org/officeDocument/2006/relationships/customXml" Target="../ink/ink10.xml"/><Relationship Id="rId14" Type="http://schemas.openxmlformats.org/officeDocument/2006/relationships/image" Target="../media/image75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lang="fr-FR" dirty="0"/>
              <a:t>Voyages et découvertes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D289A7-FBE5-38EF-AA69-F692A0D77C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Actes de parole et production de l’oral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3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2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F1C9BA6-2BA6-0FE7-471A-F33E4DDC0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54" y="4437262"/>
            <a:ext cx="2365479" cy="189822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DD45D08-D48D-FCBD-553D-10381AC49B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9066" y="4437262"/>
            <a:ext cx="2365479" cy="189247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6E3D587-9135-CFCB-EBA9-0BF50BA699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1978" y="4437261"/>
            <a:ext cx="2268132" cy="189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5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23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67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1985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2BC8AA90-A3F4-C9C4-8406-85297627EC00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S’approprier et utiliser le lexique des voyages et des déplacements.</a:t>
            </a:r>
          </a:p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de l’oral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émotions dans un récit oral.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C72C8D21-2CD7-824D-C034-7BE400A6A16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750FF02A-E3B1-0E3B-0845-DA52521583F4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Actes de parole : Partager des impressions sur un voyage en décrivant les lieux et en exprimant clairement ses émotions.</a:t>
            </a:r>
          </a:p>
          <a:p>
            <a:pPr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de l’oral : Partager des impressions dans une discussion autour d’un voyage.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32D753A9-1C6F-5033-0B43-2E4C20E51865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2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69698856-7104-EF3D-ABC9-3FE46CB3A86C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Emettre des hypothèses sur le sens du texte à partir d’indices.</a:t>
            </a:r>
          </a:p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Automatiser la reconnaissance des groupes de mots.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987EFA44-D437-8635-0DCE-A32D4DBFB0F0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47C81B85-C332-200B-6E0D-043D8655858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Regrouper le vocabulaire par thème pour déduire l’idée générale et les idées principales d’un texte. 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D226F9FD-345C-DCE6-5F31-E6A0E6098BE7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1</a:t>
            </a:r>
          </a:p>
        </p:txBody>
      </p:sp>
      <p:sp>
        <p:nvSpPr>
          <p:cNvPr id="4" name="Rectangle: Rounded Corners 11">
            <a:extLst>
              <a:ext uri="{FF2B5EF4-FFF2-40B4-BE49-F238E27FC236}">
                <a16:creationId xmlns:a16="http://schemas.microsoft.com/office/drawing/2014/main" id="{D9CB9A7E-2603-3C9A-0BAF-C16552F6CF6B}"/>
              </a:ext>
            </a:extLst>
          </p:cNvPr>
          <p:cNvSpPr/>
          <p:nvPr/>
        </p:nvSpPr>
        <p:spPr>
          <a:xfrm>
            <a:off x="288414" y="2613059"/>
            <a:ext cx="11628766" cy="1119985"/>
          </a:xfrm>
          <a:prstGeom prst="roundRect">
            <a:avLst>
              <a:gd name="adj" fmla="val 50000"/>
            </a:avLst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09054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68ABA7-7C31-3DB0-6FE9-577DA4FD3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DF88F-BF39-99E3-A663-4D7A7E5F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83218125-9D59-3EE2-6CAF-70045D6F8749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S’approprier et utiliser le lexique de l’aventure et de la découverte.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Emettre des hypothèses sur le sens du texte à partir d’indices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3E25862D-A8FD-A837-1D07-4072439734E9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5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CF134C50-C56A-843C-67DA-049C9BBB3569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Regrouper le vocabulaire par thème pour déduire l’idée générale et les idées principales d’un texte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Automatiser la reconnaissance des groupes de mots.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6F65994F-85B3-54C6-6CFB-2FDD46D99C43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B368B947-04FE-81CA-7E50-C567FF2E873F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de langue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Utiliser les marqueurs temporels pour situer une action dans le temps.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Préparation de la tâche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Comprendre la consigne et élaborer le plan de la lettre.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1E65A586-5B55-D720-A853-3A627BEAC603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DFBBED07-BA91-B904-A42F-2A3670250BC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Tâche finale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Écrire une lettre pour raconter un voyage, décrire les lieux visités et exprimer ses impressions et ses émotions.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76FCAF22-ECB0-51F8-8E9A-F11BBFD57684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E9E0B-78FD-14DA-7EB1-D2F6A7F9B7D2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2</a:t>
            </a:r>
          </a:p>
        </p:txBody>
      </p:sp>
    </p:spTree>
    <p:extLst>
      <p:ext uri="{BB962C8B-B14F-4D97-AF65-F5344CB8AC3E}">
        <p14:creationId xmlns:p14="http://schemas.microsoft.com/office/powerpoint/2010/main" val="1494905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53EEEB5-5939-E2BC-4DE6-0D7BE911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B6807-FC19-5C0F-22A9-697D6A3D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567D5276-95DC-B7DC-43E8-74D60192BDFB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B5E300B1-7E21-816C-B834-7487B0589A2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FE0FA166-5766-4336-FE9B-90372FF3F721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07A6A013-7D7F-CFE0-A7B4-1A1D7E09F946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AD539-19A3-FBEE-9C20-6069AF457F5D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37B0D4-DFD2-D98F-2058-EBACE716077D}"/>
              </a:ext>
            </a:extLst>
          </p:cNvPr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Fin de l’unité 1</a:t>
            </a:r>
          </a:p>
        </p:txBody>
      </p:sp>
    </p:spTree>
    <p:extLst>
      <p:ext uri="{BB962C8B-B14F-4D97-AF65-F5344CB8AC3E}">
        <p14:creationId xmlns:p14="http://schemas.microsoft.com/office/powerpoint/2010/main" val="704194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E9E1303-75FA-E1BB-782A-7979A997A5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dirty="0"/>
              <a:t>Produire des énoncés oraux cohérents selon la démarche : Lieu –Situation - Émotion.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dirty="0"/>
              <a:t>Réinvestir les expressions étudiées dans un dialogue et dans une production autonome.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D30661-92FC-A4F4-7B45-AF5FB31A6B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Autofit/>
          </a:bodyPr>
          <a:lstStyle/>
          <a:p>
            <a:r>
              <a:rPr lang="fr-FR" dirty="0"/>
              <a:t>Exprimer une émotion positive, exprimer une impression : C’est absolument magnifique ; j’ai beaucoup aimé ; c’était une expérience agréable ; le meilleur moment c’est ; Je ne m’attendais pas à …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735017-59C1-7D4C-2715-C166FA9BE4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lvl="0"/>
            <a:r>
              <a:rPr lang="fr-FR" b="1" dirty="0"/>
              <a:t>Les stratégies enseignées pendant le modelage et pratiques pendant la séance sont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Verbalisation de la démarche par l’enseignant : Lieu –Situation - Émotion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Montrer les points positifs et les points d’amélioration.</a:t>
            </a:r>
          </a:p>
          <a:p>
            <a:pPr lvl="0"/>
            <a:r>
              <a:rPr lang="fr-FR" b="1" dirty="0"/>
              <a:t>Les outils : </a:t>
            </a:r>
            <a:r>
              <a:rPr lang="fr-FR" dirty="0"/>
              <a:t>carte des actes de parole, feedback immédiat et justification des réponses.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B60F9AE-58B6-307B-B137-FB59B00029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fr-FR" b="1" dirty="0"/>
              <a:t>Pendant le feedback, attirer l’attention des élèves sur les erreurs fréquentes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Mélanger les émotions positives et négatives.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Ne pas respecter la démarche </a:t>
            </a:r>
            <a:r>
              <a:rPr lang="fr-FR" b="1" dirty="0"/>
              <a:t>: </a:t>
            </a:r>
            <a:r>
              <a:rPr lang="fr-FR" dirty="0"/>
              <a:t>Lieu –Situation - Émotion .</a:t>
            </a:r>
          </a:p>
        </p:txBody>
      </p:sp>
    </p:spTree>
    <p:extLst>
      <p:ext uri="{BB962C8B-B14F-4D97-AF65-F5344CB8AC3E}">
        <p14:creationId xmlns:p14="http://schemas.microsoft.com/office/powerpoint/2010/main" val="1544351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200" dirty="0"/>
              <a:t>Le feedback ne doit pas être un jugement sur l’élève ni sur ses capacités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est une opportunité d’apprentissage pour les élèves en exploitant des erreurs ou de bonnes réponses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permet aux élèves d’être conscients des critères de réussite d’une tâche 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encourage les élèves à identifier les erreurs à ne pas reproduire, ou alors les bonnes pratiques à renforcer</a:t>
            </a:r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Demander aux élèves de justifier leurs réponses et de verbaliser leur raisonnement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des feedback aux élèves de manière instantanée à chaque fois que l’occasion se présente (ne pas laisser passer des erreurs)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spécifique, détaillé et objectif aux élèves: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bonne réponse »; « Voici ce que tu as bien fait …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réponse incomplète. Voici l’erreur »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Ne pas donner de feedback ou donner du feedback de manière occasionnelle seulement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générique sans préciser pourquoi: « Bien »; « C’est faux » ; « Excellent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Porter un jugement de valeur sur l’élève: « Tu es intelligent »; « Tu es paresseux »; …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S’adresser uniquement à l’élève concerné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D5943-3CB0-750A-9111-C746B5A0FE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25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Actes de parole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742A672-1F27-D8B7-8C6F-C8B4CDC2F8C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>
                <a:solidFill>
                  <a:prstClr val="black"/>
                </a:solidFill>
              </a:rPr>
              <a:t>Production de l’oral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991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1021364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 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BE2753-162C-A83B-1EEA-F3D4C5FC86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sz="2400" b="1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1476189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9BD5B2-7762-593D-23DF-48AD015EA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corriger ensemble le travail effectué à la maison. Livret de l’élève, p. 6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ED7B69-F6CB-60BE-821F-AE2197D23FA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600" i="1" dirty="0"/>
              <a:t>Contrôler le travail de quelques élèves au hasard. Demander de justifier les réponses.</a:t>
            </a:r>
          </a:p>
          <a:p>
            <a:endParaRPr lang="fr-FR" dirty="0"/>
          </a:p>
        </p:txBody>
      </p:sp>
      <p:pic>
        <p:nvPicPr>
          <p:cNvPr id="5" name="Picture 52">
            <a:extLst>
              <a:ext uri="{FF2B5EF4-FFF2-40B4-BE49-F238E27FC236}">
                <a16:creationId xmlns:a16="http://schemas.microsoft.com/office/drawing/2014/main" id="{F905DF4D-BE2A-A7D3-B5B9-13E9F3B9E7B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9FA3B4-F3EB-49B2-D0EE-CD735387480F}"/>
              </a:ext>
            </a:extLst>
          </p:cNvPr>
          <p:cNvSpPr/>
          <p:nvPr/>
        </p:nvSpPr>
        <p:spPr>
          <a:xfrm>
            <a:off x="5367336" y="5752718"/>
            <a:ext cx="1457325" cy="334241"/>
          </a:xfrm>
          <a:prstGeom prst="rect">
            <a:avLst/>
          </a:prstGeom>
          <a:solidFill>
            <a:srgbClr val="FDDF4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00" b="1" dirty="0">
                <a:solidFill>
                  <a:sysClr val="windowText" lastClr="000000"/>
                </a:solidFill>
              </a:rPr>
              <a:t>Page 6</a:t>
            </a:r>
          </a:p>
        </p:txBody>
      </p:sp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FFD61B81-DD68-FE5E-5211-0A2DB5FAFE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408" y="1480457"/>
            <a:ext cx="10371059" cy="3668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7921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00581-70C4-CB5B-BBFB-D5EE58E08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CB8014-4F60-34F9-9C4D-64545F5E4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Voilà, nous avons complété les phrases avec le vocabulaire des voyages et des déplacements.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6F923AE-9EC6-CFCE-2743-2E49572837E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600" i="1" dirty="0"/>
              <a:t>Apporter des exemples ou des précisions complémentaires si nécessaire.</a:t>
            </a:r>
          </a:p>
          <a:p>
            <a:endParaRPr lang="fr-FR" dirty="0"/>
          </a:p>
        </p:txBody>
      </p:sp>
      <p:pic>
        <p:nvPicPr>
          <p:cNvPr id="5" name="Picture 52">
            <a:extLst>
              <a:ext uri="{FF2B5EF4-FFF2-40B4-BE49-F238E27FC236}">
                <a16:creationId xmlns:a16="http://schemas.microsoft.com/office/drawing/2014/main" id="{171D1072-D346-3C15-D39C-104A7F0827F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59F4477-67BC-452A-CAFF-7FDDF371B789}"/>
              </a:ext>
            </a:extLst>
          </p:cNvPr>
          <p:cNvSpPr/>
          <p:nvPr/>
        </p:nvSpPr>
        <p:spPr>
          <a:xfrm>
            <a:off x="5367336" y="5752718"/>
            <a:ext cx="1457325" cy="334241"/>
          </a:xfrm>
          <a:prstGeom prst="rect">
            <a:avLst/>
          </a:prstGeom>
          <a:solidFill>
            <a:srgbClr val="FDDF4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00" b="1" dirty="0">
                <a:solidFill>
                  <a:sysClr val="windowText" lastClr="000000"/>
                </a:solidFill>
              </a:rPr>
              <a:t>Page 6</a:t>
            </a:r>
          </a:p>
        </p:txBody>
      </p:sp>
      <p:pic>
        <p:nvPicPr>
          <p:cNvPr id="7" name="Image 6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6170B7F6-AA35-13A0-AA89-652F0694F3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408" y="1480457"/>
            <a:ext cx="10371059" cy="366848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A6B10B1-5D5C-6D45-0DF0-678F02AFD9BE}"/>
              </a:ext>
            </a:extLst>
          </p:cNvPr>
          <p:cNvSpPr txBox="1"/>
          <p:nvPr/>
        </p:nvSpPr>
        <p:spPr>
          <a:xfrm>
            <a:off x="5072742" y="2112218"/>
            <a:ext cx="24819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  <a:latin typeface="Calibri" panose="020F0502020204030204" pitchFamily="34" charset="0"/>
              </a:rPr>
              <a:t>c</a:t>
            </a:r>
            <a:r>
              <a:rPr lang="fr-FR" sz="1800" b="1" i="0" u="none" strike="noStrike" baseline="0" dirty="0">
                <a:solidFill>
                  <a:srgbClr val="00B0F0"/>
                </a:solidFill>
                <a:latin typeface="Calibri" panose="020F0502020204030204" pitchFamily="34" charset="0"/>
              </a:rPr>
              <a:t>hoisir une destination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9BF5625-F6A8-2EB9-301C-8B9374592C5E}"/>
              </a:ext>
            </a:extLst>
          </p:cNvPr>
          <p:cNvSpPr txBox="1"/>
          <p:nvPr/>
        </p:nvSpPr>
        <p:spPr>
          <a:xfrm>
            <a:off x="3037114" y="2848763"/>
            <a:ext cx="24819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00B0F0"/>
                </a:solidFill>
                <a:latin typeface="Calibri" panose="020F0502020204030204" pitchFamily="34" charset="0"/>
              </a:rPr>
              <a:t>faire escale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11CDD94-DD37-F832-7AC1-1FCC800D7DD3}"/>
              </a:ext>
            </a:extLst>
          </p:cNvPr>
          <p:cNvSpPr txBox="1"/>
          <p:nvPr/>
        </p:nvSpPr>
        <p:spPr>
          <a:xfrm>
            <a:off x="6506827" y="3533002"/>
            <a:ext cx="24819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  <a:latin typeface="Calibri" panose="020F0502020204030204" pitchFamily="34" charset="0"/>
              </a:rPr>
              <a:t>suivi un itinéraire</a:t>
            </a:r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9A36AA7-D44C-4FA4-646B-2893BE68AB12}"/>
              </a:ext>
            </a:extLst>
          </p:cNvPr>
          <p:cNvSpPr txBox="1"/>
          <p:nvPr/>
        </p:nvSpPr>
        <p:spPr>
          <a:xfrm>
            <a:off x="4329164" y="4141933"/>
            <a:ext cx="20763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  <a:latin typeface="Calibri" panose="020F0502020204030204" pitchFamily="34" charset="0"/>
              </a:rPr>
              <a:t>ont consulté un guide de voyage</a:t>
            </a:r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CA448DB-786A-F814-3B14-59843C68B3E0}"/>
              </a:ext>
            </a:extLst>
          </p:cNvPr>
          <p:cNvSpPr txBox="1"/>
          <p:nvPr/>
        </p:nvSpPr>
        <p:spPr>
          <a:xfrm>
            <a:off x="2209800" y="4586401"/>
            <a:ext cx="17308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00B0F0"/>
                </a:solidFill>
                <a:latin typeface="Calibri" panose="020F0502020204030204" pitchFamily="34" charset="0"/>
              </a:rPr>
              <a:t>avons repéré sur la carte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596063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44CE6CC-306E-79F5-A1B6-DE836613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A2344E-BFDD-BDC7-BE02-4A9D56A6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consacrer la 1</a:t>
            </a:r>
            <a:r>
              <a:rPr lang="fr-FR" sz="1800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ère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partie de la séance aux actes de parole.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3DAF2B3-70F3-0E38-5E2D-D672A0D0C205}"/>
              </a:ext>
            </a:extLst>
          </p:cNvPr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dirty="0">
                <a:solidFill>
                  <a:srgbClr val="44546A"/>
                </a:solidFill>
                <a:latin typeface="Calibri"/>
              </a:rPr>
              <a:t>Actes de parole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3487BE09-0EEA-9A90-2704-A37933E02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AC0608E1-0418-1409-CCB3-5DFDC12F997D}"/>
              </a:ext>
            </a:extLst>
          </p:cNvPr>
          <p:cNvSpPr/>
          <p:nvPr/>
        </p:nvSpPr>
        <p:spPr>
          <a:xfrm>
            <a:off x="7692957" y="387048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B7DC4C-BE7D-9E3F-2262-586660DA086D}"/>
              </a:ext>
            </a:extLst>
          </p:cNvPr>
          <p:cNvSpPr txBox="1"/>
          <p:nvPr/>
        </p:nvSpPr>
        <p:spPr>
          <a:xfrm>
            <a:off x="5821640" y="2386610"/>
            <a:ext cx="4593772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32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Partager des impressions sur un voyage</a:t>
            </a:r>
          </a:p>
        </p:txBody>
      </p:sp>
    </p:spTree>
    <p:extLst>
      <p:ext uri="{BB962C8B-B14F-4D97-AF65-F5344CB8AC3E}">
        <p14:creationId xmlns:p14="http://schemas.microsoft.com/office/powerpoint/2010/main" val="31550485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séance des actes de parole.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E68105D-DC40-E97B-04A0-61443797A259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/>
              <a:t>Lire l’objectif de la séance avec une voix claire et audible.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1A0CE3-D157-85A7-993F-B28DD1FF5771}"/>
              </a:ext>
            </a:extLst>
          </p:cNvPr>
          <p:cNvSpPr txBox="1"/>
          <p:nvPr/>
        </p:nvSpPr>
        <p:spPr>
          <a:xfrm>
            <a:off x="1894116" y="2855464"/>
            <a:ext cx="90786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783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Actes de parole :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Exprimer des émotions positives à propos d’un voyage.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399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6F763-6D50-F39C-79E9-0D114AD7C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BBAB858-C0D0-EE0D-D7C7-52D90F054D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38998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9CD89-C70A-1174-5245-D80810B54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D2F3E5-FEF1-E879-C70E-FDDBC3D3F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L’expression «  </a:t>
            </a:r>
            <a:r>
              <a:rPr lang="fr-FR" sz="1800" i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C’est absolument magnifique 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» sert à exprimer une émotion positive : elle est émerveillée.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418632E3-47E2-7225-646C-6D21DE27480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4B43242-B751-8BFD-29D3-23595FFF740A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Désigner au hasard 3 élèves pour lire les phrases à haute voix.</a:t>
            </a:r>
          </a:p>
        </p:txBody>
      </p:sp>
      <p:sp>
        <p:nvSpPr>
          <p:cNvPr id="10" name="Bulle narrative : rectangle 9">
            <a:extLst>
              <a:ext uri="{FF2B5EF4-FFF2-40B4-BE49-F238E27FC236}">
                <a16:creationId xmlns:a16="http://schemas.microsoft.com/office/drawing/2014/main" id="{21213EEA-EE61-1B00-01E5-32D7E282EEBA}"/>
              </a:ext>
            </a:extLst>
          </p:cNvPr>
          <p:cNvSpPr/>
          <p:nvPr/>
        </p:nvSpPr>
        <p:spPr>
          <a:xfrm>
            <a:off x="6509657" y="2592853"/>
            <a:ext cx="4797680" cy="1418069"/>
          </a:xfrm>
          <a:prstGeom prst="wedgeRect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C’est absolument magnifique</a:t>
            </a: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</a:rPr>
              <a:t>, tu ne peux pas imaginer la beauté du lieu !</a:t>
            </a:r>
          </a:p>
        </p:txBody>
      </p:sp>
      <p:pic>
        <p:nvPicPr>
          <p:cNvPr id="14" name="Image 13" descr="Une image contenant plein air, personne, habits, chute d’eau&#10;&#10;Le contenu généré par l’IA peut être incorrect.">
            <a:extLst>
              <a:ext uri="{FF2B5EF4-FFF2-40B4-BE49-F238E27FC236}">
                <a16:creationId xmlns:a16="http://schemas.microsoft.com/office/drawing/2014/main" id="{6D624A2B-5F7B-1223-E3CB-1F71D4AFF0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665513"/>
            <a:ext cx="4691412" cy="3127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0375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5CC73-9382-41C9-EE1B-1E8D11EA9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2E9ACE-9F20-F795-2B36-5F56F391D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L’expression «  </a:t>
            </a:r>
            <a:r>
              <a:rPr lang="fr-FR" sz="1800" i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Le meilleur moment 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» sert à exprimer une émotion positive : ils admirent ce moment.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442CF165-57F4-DD59-C3E6-73BC542142E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30AC885B-5B19-31B2-7336-0C5620AA68F7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pic>
        <p:nvPicPr>
          <p:cNvPr id="7" name="Image 6" descr="Une image contenant habits, peintu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EB966019-C859-9DBE-322C-EA00D69B85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75" y="1678146"/>
            <a:ext cx="5083296" cy="3388864"/>
          </a:xfrm>
          <a:prstGeom prst="rect">
            <a:avLst/>
          </a:prstGeom>
        </p:spPr>
      </p:pic>
      <p:sp>
        <p:nvSpPr>
          <p:cNvPr id="10" name="Bulle narrative : rectangle 9">
            <a:extLst>
              <a:ext uri="{FF2B5EF4-FFF2-40B4-BE49-F238E27FC236}">
                <a16:creationId xmlns:a16="http://schemas.microsoft.com/office/drawing/2014/main" id="{C2AEA4BA-A473-2AA1-0A14-6986F2D3A9DC}"/>
              </a:ext>
            </a:extLst>
          </p:cNvPr>
          <p:cNvSpPr/>
          <p:nvPr/>
        </p:nvSpPr>
        <p:spPr>
          <a:xfrm>
            <a:off x="6509657" y="2592853"/>
            <a:ext cx="4797680" cy="1418069"/>
          </a:xfrm>
          <a:prstGeom prst="wedgeRect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Le meilleur moment </a:t>
            </a: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</a:rPr>
              <a:t>du voyage c’était la visite du musée. C’était vraiment incroyable !   </a:t>
            </a:r>
          </a:p>
        </p:txBody>
      </p:sp>
    </p:spTree>
    <p:extLst>
      <p:ext uri="{BB962C8B-B14F-4D97-AF65-F5344CB8AC3E}">
        <p14:creationId xmlns:p14="http://schemas.microsoft.com/office/powerpoint/2010/main" val="3977252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01F89-0231-73C7-A5C4-1E9835003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066390-EBE4-3F89-B6B6-C4067BAC9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L’expression «  </a:t>
            </a:r>
            <a:r>
              <a:rPr lang="fr-FR" sz="1800" i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J’ai beaucoup aimé 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» sert à exprimer une émotion positive : l’admiration.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FA9D8BA7-BF40-D870-171C-DF5B2314E1F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3C653B62-C3CD-D3B4-32ED-9B620C0CF87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pic>
        <p:nvPicPr>
          <p:cNvPr id="13" name="Image 12" descr="Une image contenant personne, habits, Visage humain, voyage&#10;&#10;Le contenu généré par l’IA peut être incorrect.">
            <a:extLst>
              <a:ext uri="{FF2B5EF4-FFF2-40B4-BE49-F238E27FC236}">
                <a16:creationId xmlns:a16="http://schemas.microsoft.com/office/drawing/2014/main" id="{99985195-42D4-F321-C928-E4F4D567AC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7" y="1665514"/>
            <a:ext cx="5224813" cy="3483208"/>
          </a:xfrm>
          <a:prstGeom prst="rect">
            <a:avLst/>
          </a:prstGeom>
        </p:spPr>
      </p:pic>
      <p:sp>
        <p:nvSpPr>
          <p:cNvPr id="16" name="Bulle narrative : rectangle 15">
            <a:extLst>
              <a:ext uri="{FF2B5EF4-FFF2-40B4-BE49-F238E27FC236}">
                <a16:creationId xmlns:a16="http://schemas.microsoft.com/office/drawing/2014/main" id="{AED9B5B3-B69F-6439-2906-BA93D29B568B}"/>
              </a:ext>
            </a:extLst>
          </p:cNvPr>
          <p:cNvSpPr/>
          <p:nvPr/>
        </p:nvSpPr>
        <p:spPr>
          <a:xfrm>
            <a:off x="6509657" y="2592853"/>
            <a:ext cx="4797680" cy="1418069"/>
          </a:xfrm>
          <a:prstGeom prst="wedgeRect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J’ai beaucoup aimé </a:t>
            </a: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</a:rPr>
              <a:t>ce voyage. Les paysages étaient magnifiques.</a:t>
            </a:r>
          </a:p>
        </p:txBody>
      </p:sp>
    </p:spTree>
    <p:extLst>
      <p:ext uri="{BB962C8B-B14F-4D97-AF65-F5344CB8AC3E}">
        <p14:creationId xmlns:p14="http://schemas.microsoft.com/office/powerpoint/2010/main" val="40434970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AE1F3-358F-71A3-C8CB-FA8FBCD39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763ED0-E5E0-8F6C-CC17-DB9386693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L’expression «  </a:t>
            </a:r>
            <a:r>
              <a:rPr lang="fr-FR" sz="1800" i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C’est absolument magnifique 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» sert à exprimer une émotion positive : la joie et le plaisir.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EB41BD84-373C-D255-235D-D8CD6CAE7AE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7F0F99F3-AD8A-7968-92C4-2CE847F181EC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pic>
        <p:nvPicPr>
          <p:cNvPr id="13" name="Image 12" descr="Une image contenant personne, nourriture, habits, plein air&#10;&#10;Le contenu généré par l’IA peut être incorrect.">
            <a:extLst>
              <a:ext uri="{FF2B5EF4-FFF2-40B4-BE49-F238E27FC236}">
                <a16:creationId xmlns:a16="http://schemas.microsoft.com/office/drawing/2014/main" id="{24040E12-EE65-3485-C8B7-81EE67BB6B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671670"/>
            <a:ext cx="5117938" cy="3411959"/>
          </a:xfrm>
          <a:prstGeom prst="rect">
            <a:avLst/>
          </a:prstGeom>
        </p:spPr>
      </p:pic>
      <p:sp>
        <p:nvSpPr>
          <p:cNvPr id="16" name="Bulle narrative : rectangle 15">
            <a:extLst>
              <a:ext uri="{FF2B5EF4-FFF2-40B4-BE49-F238E27FC236}">
                <a16:creationId xmlns:a16="http://schemas.microsoft.com/office/drawing/2014/main" id="{4923F1DA-9633-C862-3362-8A263AD5280D}"/>
              </a:ext>
            </a:extLst>
          </p:cNvPr>
          <p:cNvSpPr/>
          <p:nvPr/>
        </p:nvSpPr>
        <p:spPr>
          <a:xfrm>
            <a:off x="6509657" y="2592853"/>
            <a:ext cx="4797680" cy="1418069"/>
          </a:xfrm>
          <a:prstGeom prst="wedgeRect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</a:rPr>
              <a:t>C’était </a:t>
            </a:r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une expérience vraiment agréable</a:t>
            </a: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</a:rPr>
              <a:t>. J’ai adoré.</a:t>
            </a:r>
          </a:p>
        </p:txBody>
      </p:sp>
    </p:spTree>
    <p:extLst>
      <p:ext uri="{BB962C8B-B14F-4D97-AF65-F5344CB8AC3E}">
        <p14:creationId xmlns:p14="http://schemas.microsoft.com/office/powerpoint/2010/main" val="29239075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F8F01-BB4C-D956-3477-8FEC57EFF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8D23EA-4BB9-63D2-CEE0-A8AEB5E9A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L’expression «  </a:t>
            </a:r>
            <a:r>
              <a:rPr lang="fr-FR" sz="1800" i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Je ne m’attendais pas à 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» sert à exprimer une émotion : il est heureux et se sent bien.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7FD9F9A1-250D-4C38-E7DB-380997B6F02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A21713E0-F22A-56BF-72D1-5193F8E2B12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pic>
        <p:nvPicPr>
          <p:cNvPr id="9" name="Image 8" descr="Une image contenant habits, Visage humain, ciel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882AEF6C-561D-990E-743B-F8E9569CE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8" y="1665513"/>
            <a:ext cx="5072411" cy="3381607"/>
          </a:xfrm>
          <a:prstGeom prst="rect">
            <a:avLst/>
          </a:prstGeom>
        </p:spPr>
      </p:pic>
      <p:sp>
        <p:nvSpPr>
          <p:cNvPr id="10" name="Bulle narrative : rectangle 9">
            <a:extLst>
              <a:ext uri="{FF2B5EF4-FFF2-40B4-BE49-F238E27FC236}">
                <a16:creationId xmlns:a16="http://schemas.microsoft.com/office/drawing/2014/main" id="{3A51215A-0D84-1E35-594A-E53D17416569}"/>
              </a:ext>
            </a:extLst>
          </p:cNvPr>
          <p:cNvSpPr/>
          <p:nvPr/>
        </p:nvSpPr>
        <p:spPr>
          <a:xfrm>
            <a:off x="6509657" y="2592853"/>
            <a:ext cx="4797680" cy="1418069"/>
          </a:xfrm>
          <a:prstGeom prst="wedgeRect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Je</a:t>
            </a:r>
            <a:r>
              <a:rPr lang="fr-FR" sz="2400" b="1" dirty="0">
                <a:solidFill>
                  <a:schemeClr val="tx1"/>
                </a:solidFill>
              </a:rPr>
              <a:t> </a:t>
            </a:r>
            <a:r>
              <a:rPr lang="fr-FR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ne m’attendais pas à </a:t>
            </a: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</a:rPr>
              <a:t>passer des moments aussi merveilleux ! </a:t>
            </a:r>
          </a:p>
        </p:txBody>
      </p:sp>
    </p:spTree>
    <p:extLst>
      <p:ext uri="{BB962C8B-B14F-4D97-AF65-F5344CB8AC3E}">
        <p14:creationId xmlns:p14="http://schemas.microsoft.com/office/powerpoint/2010/main" val="23887284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3F218-76C6-BFE7-F2CC-7DDEBE137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64ACC8-6E33-644E-56D6-4F8FAD0AC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L’expression «  </a:t>
            </a:r>
            <a:r>
              <a:rPr lang="fr-FR" sz="1800" i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C’est le meilleur voyage 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» sert à exprimer une émotion positive : il est très satisfait.</a:t>
            </a:r>
            <a:endParaRPr lang="fr-FR" alt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07627EBD-2D44-3BF7-0438-C3A6696695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D92CCA8E-BAFA-F119-DC79-B167D0DC786E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5AB79A3-1996-CAD3-C407-5982611F7DD0}"/>
              </a:ext>
            </a:extLst>
          </p:cNvPr>
          <p:cNvSpPr txBox="1"/>
          <p:nvPr/>
        </p:nvSpPr>
        <p:spPr>
          <a:xfrm>
            <a:off x="1393371" y="4846061"/>
            <a:ext cx="92202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just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C’est le meilleur voyage </a:t>
            </a:r>
            <a:r>
              <a:rPr lang="fr-FR" sz="2400" dirty="0">
                <a:latin typeface="Calibri" panose="020F0502020204030204" pitchFamily="34" charset="0"/>
              </a:rPr>
              <a:t>de ma vie, Je recommande vraiment cette destination !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4FCEBD6-5097-741F-137B-5C2D19CE5649}"/>
              </a:ext>
            </a:extLst>
          </p:cNvPr>
          <p:cNvSpPr txBox="1"/>
          <p:nvPr/>
        </p:nvSpPr>
        <p:spPr>
          <a:xfrm>
            <a:off x="6411686" y="3067538"/>
            <a:ext cx="4386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23">
              <a:defRPr/>
            </a:pPr>
            <a:r>
              <a:rPr lang="fr-FR" sz="2400" b="1" dirty="0">
                <a:latin typeface="Calibri" panose="020F0502020204030204" pitchFamily="34" charset="0"/>
              </a:rPr>
              <a:t>C’est le meilleur voyage</a:t>
            </a:r>
            <a:endParaRPr lang="fr-FR" sz="2400" b="1" dirty="0"/>
          </a:p>
        </p:txBody>
      </p:sp>
      <p:pic>
        <p:nvPicPr>
          <p:cNvPr id="9" name="Image 8" descr="Une image contenant plein air, Camélidé, chameau d’Arabie, dromadaire&#10;&#10;Le contenu généré par l’IA peut être incorrect.">
            <a:extLst>
              <a:ext uri="{FF2B5EF4-FFF2-40B4-BE49-F238E27FC236}">
                <a16:creationId xmlns:a16="http://schemas.microsoft.com/office/drawing/2014/main" id="{A61D1794-364E-B0F3-F8C1-02C7AFB316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44" y="1665515"/>
            <a:ext cx="5127172" cy="3418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3776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3D895BC-CB9D-00B3-197B-20E3B1C239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496148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93168-8B67-FD10-874E-F5F4D2CA7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3620F9-6FF0-3832-9BD0-6EDC60C9D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nous allons associer chaque image à la situation qui lui correspond.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20076E-35B4-9E8C-4E40-2FE5A1C0130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39AF6C32-3779-5810-7858-7774ECE8692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, personn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B60E4E7-29A4-22D2-01A7-F86AD47C4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287" y="1230086"/>
            <a:ext cx="10699179" cy="4484914"/>
          </a:xfrm>
          <a:prstGeom prst="rect">
            <a:avLst/>
          </a:prstGeom>
        </p:spPr>
      </p:pic>
      <p:sp>
        <p:nvSpPr>
          <p:cNvPr id="8" name="ZoneTexte 5">
            <a:extLst>
              <a:ext uri="{FF2B5EF4-FFF2-40B4-BE49-F238E27FC236}">
                <a16:creationId xmlns:a16="http://schemas.microsoft.com/office/drawing/2014/main" id="{8E104CD6-F2EA-44B4-6BDE-E9A264406647}"/>
              </a:ext>
            </a:extLst>
          </p:cNvPr>
          <p:cNvSpPr txBox="1"/>
          <p:nvPr/>
        </p:nvSpPr>
        <p:spPr>
          <a:xfrm>
            <a:off x="4654574" y="5438001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B</a:t>
            </a:r>
            <a:endParaRPr lang="fr-FR" sz="12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008A494-B79D-FC10-1112-6F4D6A69B5CC}"/>
              </a:ext>
            </a:extLst>
          </p:cNvPr>
          <p:cNvSpPr txBox="1"/>
          <p:nvPr/>
        </p:nvSpPr>
        <p:spPr>
          <a:xfrm>
            <a:off x="9917961" y="5438000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D</a:t>
            </a:r>
            <a:endParaRPr lang="fr-FR" sz="12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479578C-436D-BCFB-E881-0CC30A5C5E52}"/>
              </a:ext>
            </a:extLst>
          </p:cNvPr>
          <p:cNvSpPr txBox="1"/>
          <p:nvPr/>
        </p:nvSpPr>
        <p:spPr>
          <a:xfrm>
            <a:off x="7360164" y="5367746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C</a:t>
            </a:r>
            <a:endParaRPr lang="fr-FR" sz="12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8D7A256-31D4-C46A-77AE-F366A34A8173}"/>
              </a:ext>
            </a:extLst>
          </p:cNvPr>
          <p:cNvSpPr txBox="1"/>
          <p:nvPr/>
        </p:nvSpPr>
        <p:spPr>
          <a:xfrm>
            <a:off x="2067804" y="5438001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A</a:t>
            </a:r>
            <a:endParaRPr lang="fr-FR" sz="1200" b="1" dirty="0"/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A54B27AB-F4F0-B14E-46CB-E931DC4B06C5}"/>
              </a:ext>
            </a:extLst>
          </p:cNvPr>
          <p:cNvSpPr txBox="1"/>
          <p:nvPr/>
        </p:nvSpPr>
        <p:spPr>
          <a:xfrm>
            <a:off x="9917961" y="1721360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4</a:t>
            </a:r>
            <a:endParaRPr lang="fr-FR" sz="1200" b="1" dirty="0"/>
          </a:p>
        </p:txBody>
      </p:sp>
      <p:sp>
        <p:nvSpPr>
          <p:cNvPr id="13" name="ZoneTexte 13">
            <a:extLst>
              <a:ext uri="{FF2B5EF4-FFF2-40B4-BE49-F238E27FC236}">
                <a16:creationId xmlns:a16="http://schemas.microsoft.com/office/drawing/2014/main" id="{F116BB80-6930-82C0-A265-2158FBA44D3E}"/>
              </a:ext>
            </a:extLst>
          </p:cNvPr>
          <p:cNvSpPr txBox="1"/>
          <p:nvPr/>
        </p:nvSpPr>
        <p:spPr>
          <a:xfrm>
            <a:off x="7241842" y="1721361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3</a:t>
            </a:r>
            <a:endParaRPr lang="fr-FR" sz="1200" b="1" dirty="0"/>
          </a:p>
        </p:txBody>
      </p:sp>
      <p:sp>
        <p:nvSpPr>
          <p:cNvPr id="14" name="ZoneTexte 14">
            <a:extLst>
              <a:ext uri="{FF2B5EF4-FFF2-40B4-BE49-F238E27FC236}">
                <a16:creationId xmlns:a16="http://schemas.microsoft.com/office/drawing/2014/main" id="{B1471889-9EF0-0CEC-B7A9-DE824A5EB242}"/>
              </a:ext>
            </a:extLst>
          </p:cNvPr>
          <p:cNvSpPr txBox="1"/>
          <p:nvPr/>
        </p:nvSpPr>
        <p:spPr>
          <a:xfrm>
            <a:off x="2067804" y="1721362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1</a:t>
            </a:r>
            <a:endParaRPr lang="fr-FR" sz="1200" b="1" dirty="0"/>
          </a:p>
        </p:txBody>
      </p:sp>
      <p:sp>
        <p:nvSpPr>
          <p:cNvPr id="15" name="ZoneTexte 15">
            <a:extLst>
              <a:ext uri="{FF2B5EF4-FFF2-40B4-BE49-F238E27FC236}">
                <a16:creationId xmlns:a16="http://schemas.microsoft.com/office/drawing/2014/main" id="{1C2D9F90-DEA2-1EE9-27BF-365796E7F978}"/>
              </a:ext>
            </a:extLst>
          </p:cNvPr>
          <p:cNvSpPr txBox="1"/>
          <p:nvPr/>
        </p:nvSpPr>
        <p:spPr>
          <a:xfrm>
            <a:off x="4802367" y="1721361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2</a:t>
            </a:r>
            <a:endParaRPr lang="fr-FR" sz="1200" b="1" dirty="0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6856F405-3D7C-1841-B869-D9CE021D67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563258"/>
              </p:ext>
            </p:extLst>
          </p:nvPr>
        </p:nvGraphicFramePr>
        <p:xfrm>
          <a:off x="2135876" y="5851489"/>
          <a:ext cx="81280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7640217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0176746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6818235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51177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1 - </a:t>
                      </a:r>
                      <a:r>
                        <a:rPr lang="fr-FR" b="0" dirty="0"/>
                        <a:t>….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2 - </a:t>
                      </a:r>
                      <a:r>
                        <a:rPr lang="fr-FR" b="0" dirty="0"/>
                        <a:t>….</a:t>
                      </a:r>
                      <a:r>
                        <a:rPr lang="fr-FR" b="1" dirty="0"/>
                        <a:t> 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3 - </a:t>
                      </a:r>
                      <a:r>
                        <a:rPr lang="fr-FR" b="0" dirty="0"/>
                        <a:t>….</a:t>
                      </a:r>
                      <a:endParaRPr lang="fr-FR" b="1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4 - </a:t>
                      </a:r>
                      <a:r>
                        <a:rPr lang="fr-FR" b="0" dirty="0"/>
                        <a:t>….</a:t>
                      </a:r>
                      <a:endParaRPr lang="fr-FR" b="1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7564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05852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0B94C-73F1-9414-01A5-01DB540AB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BF5A16-5CF8-041E-D186-7BF29862D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Voilà. Nous avons associé chaque image aux émotions exprimées.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3949C3-E00B-37E1-903A-05FD7EDD360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que toutes les émotions exprimées ici sont positives.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52E7490C-1CD2-AF6A-C7C1-51417D90DA3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, personn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B2C9102-816C-1521-C640-8760CC772C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287" y="1230086"/>
            <a:ext cx="10699179" cy="4484914"/>
          </a:xfrm>
          <a:prstGeom prst="rect">
            <a:avLst/>
          </a:prstGeom>
        </p:spPr>
      </p:pic>
      <p:sp>
        <p:nvSpPr>
          <p:cNvPr id="8" name="ZoneTexte 5">
            <a:extLst>
              <a:ext uri="{FF2B5EF4-FFF2-40B4-BE49-F238E27FC236}">
                <a16:creationId xmlns:a16="http://schemas.microsoft.com/office/drawing/2014/main" id="{25E08812-5161-84A9-4592-AB06952AE9A8}"/>
              </a:ext>
            </a:extLst>
          </p:cNvPr>
          <p:cNvSpPr txBox="1"/>
          <p:nvPr/>
        </p:nvSpPr>
        <p:spPr>
          <a:xfrm>
            <a:off x="4654574" y="5438001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B</a:t>
            </a:r>
            <a:endParaRPr lang="fr-FR" sz="12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CFB27C6-14BA-49D3-AC41-F5B18DAF88F2}"/>
              </a:ext>
            </a:extLst>
          </p:cNvPr>
          <p:cNvSpPr txBox="1"/>
          <p:nvPr/>
        </p:nvSpPr>
        <p:spPr>
          <a:xfrm>
            <a:off x="9917961" y="5438000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D</a:t>
            </a:r>
            <a:endParaRPr lang="fr-FR" sz="12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630B74C-F429-F5A4-E135-5CDF939E4CDD}"/>
              </a:ext>
            </a:extLst>
          </p:cNvPr>
          <p:cNvSpPr txBox="1"/>
          <p:nvPr/>
        </p:nvSpPr>
        <p:spPr>
          <a:xfrm>
            <a:off x="7360164" y="5367746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C</a:t>
            </a:r>
            <a:endParaRPr lang="fr-FR" sz="12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086B446-4D10-1648-D2DA-38A512B35DB6}"/>
              </a:ext>
            </a:extLst>
          </p:cNvPr>
          <p:cNvSpPr txBox="1"/>
          <p:nvPr/>
        </p:nvSpPr>
        <p:spPr>
          <a:xfrm>
            <a:off x="2067804" y="5438001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A</a:t>
            </a:r>
            <a:endParaRPr lang="fr-FR" sz="1200" b="1" dirty="0"/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39FEFEAA-9403-E014-76D8-145EA4C3A86C}"/>
              </a:ext>
            </a:extLst>
          </p:cNvPr>
          <p:cNvSpPr txBox="1"/>
          <p:nvPr/>
        </p:nvSpPr>
        <p:spPr>
          <a:xfrm>
            <a:off x="9917961" y="1721360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4</a:t>
            </a:r>
            <a:endParaRPr lang="fr-FR" sz="1200" b="1" dirty="0"/>
          </a:p>
        </p:txBody>
      </p:sp>
      <p:sp>
        <p:nvSpPr>
          <p:cNvPr id="13" name="ZoneTexte 13">
            <a:extLst>
              <a:ext uri="{FF2B5EF4-FFF2-40B4-BE49-F238E27FC236}">
                <a16:creationId xmlns:a16="http://schemas.microsoft.com/office/drawing/2014/main" id="{25FEC1E4-6D94-FB87-40E5-99C58230CCDB}"/>
              </a:ext>
            </a:extLst>
          </p:cNvPr>
          <p:cNvSpPr txBox="1"/>
          <p:nvPr/>
        </p:nvSpPr>
        <p:spPr>
          <a:xfrm>
            <a:off x="7241842" y="1721361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3</a:t>
            </a:r>
            <a:endParaRPr lang="fr-FR" sz="1200" b="1" dirty="0"/>
          </a:p>
        </p:txBody>
      </p:sp>
      <p:sp>
        <p:nvSpPr>
          <p:cNvPr id="14" name="ZoneTexte 14">
            <a:extLst>
              <a:ext uri="{FF2B5EF4-FFF2-40B4-BE49-F238E27FC236}">
                <a16:creationId xmlns:a16="http://schemas.microsoft.com/office/drawing/2014/main" id="{DC088190-2CBF-8718-5101-43E9C1A2FAFE}"/>
              </a:ext>
            </a:extLst>
          </p:cNvPr>
          <p:cNvSpPr txBox="1"/>
          <p:nvPr/>
        </p:nvSpPr>
        <p:spPr>
          <a:xfrm>
            <a:off x="2067804" y="1721362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1</a:t>
            </a:r>
            <a:endParaRPr lang="fr-FR" sz="1200" b="1" dirty="0"/>
          </a:p>
        </p:txBody>
      </p:sp>
      <p:sp>
        <p:nvSpPr>
          <p:cNvPr id="15" name="ZoneTexte 15">
            <a:extLst>
              <a:ext uri="{FF2B5EF4-FFF2-40B4-BE49-F238E27FC236}">
                <a16:creationId xmlns:a16="http://schemas.microsoft.com/office/drawing/2014/main" id="{99DD7143-A936-ABF0-D11D-0266F8507DB5}"/>
              </a:ext>
            </a:extLst>
          </p:cNvPr>
          <p:cNvSpPr txBox="1"/>
          <p:nvPr/>
        </p:nvSpPr>
        <p:spPr>
          <a:xfrm>
            <a:off x="4802367" y="1721361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A" sz="1200" b="1" dirty="0">
                <a:latin typeface="Calibri" panose="020F0502020204030204"/>
              </a:rPr>
              <a:t>2</a:t>
            </a:r>
            <a:endParaRPr lang="fr-FR" sz="1200" b="1" dirty="0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B06EB02D-E404-2CBD-FB09-415CC805242E}"/>
              </a:ext>
            </a:extLst>
          </p:cNvPr>
          <p:cNvGraphicFramePr>
            <a:graphicFrameLocks noGrp="1"/>
          </p:cNvGraphicFramePr>
          <p:nvPr/>
        </p:nvGraphicFramePr>
        <p:xfrm>
          <a:off x="2135876" y="5851489"/>
          <a:ext cx="8128000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7640217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0176746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36818235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51177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1 - B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2 - D 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3 - A 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4 - C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7564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7150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9F946B-2761-85EB-66C6-4B4797B5FD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1371636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9C9EDE-9471-2080-BEAC-329A46019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Observez les images et complétez les phrases pour exprimer une impression ou une émotion.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1C3E56-279D-B54C-94C9-8E97E18A4F8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Pour chaque situation, choisir un binôme pour présenter le travail devant la classe. Demander de justifier les réponses.</a:t>
            </a:r>
          </a:p>
        </p:txBody>
      </p:sp>
      <p:pic>
        <p:nvPicPr>
          <p:cNvPr id="6" name="Image 5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780C298-C84B-EE4E-9713-1357ABF46A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116" y="1108030"/>
            <a:ext cx="9943767" cy="492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7033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1D74F-5018-45DA-79C1-5DB9BFD9E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D633DF-B3B2-C523-0D46-BFA5165C4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Voilà, nous avons utilisé les expressions étudiées pour exprimer des impressions ou des émotions.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DABE249-09A2-46DE-9D56-C06DF3B667A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/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Mettre l’accent sur les structures et les expressions des sentiments et des émotions.</a:t>
            </a:r>
          </a:p>
        </p:txBody>
      </p:sp>
      <p:pic>
        <p:nvPicPr>
          <p:cNvPr id="6" name="Image 5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BF33B43F-AEFA-6B6F-1D5C-3D2AB9852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116" y="1108030"/>
            <a:ext cx="9943767" cy="4922656"/>
          </a:xfrm>
          <a:prstGeom prst="rect">
            <a:avLst/>
          </a:prstGeom>
        </p:spPr>
      </p:pic>
      <p:sp>
        <p:nvSpPr>
          <p:cNvPr id="8" name="ZoneTexte 10">
            <a:extLst>
              <a:ext uri="{FF2B5EF4-FFF2-40B4-BE49-F238E27FC236}">
                <a16:creationId xmlns:a16="http://schemas.microsoft.com/office/drawing/2014/main" id="{A7411B61-BDBB-2B20-8872-449B5557DFC4}"/>
              </a:ext>
            </a:extLst>
          </p:cNvPr>
          <p:cNvSpPr txBox="1"/>
          <p:nvPr/>
        </p:nvSpPr>
        <p:spPr>
          <a:xfrm>
            <a:off x="6280320" y="3827345"/>
            <a:ext cx="191662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ne m’attendais pas à passer des moments aussi agréables aux jardins exotiques</a:t>
            </a:r>
          </a:p>
        </p:txBody>
      </p:sp>
      <p:sp>
        <p:nvSpPr>
          <p:cNvPr id="9" name="ZoneTexte 10">
            <a:extLst>
              <a:ext uri="{FF2B5EF4-FFF2-40B4-BE49-F238E27FC236}">
                <a16:creationId xmlns:a16="http://schemas.microsoft.com/office/drawing/2014/main" id="{9C73D09D-0CDA-0B76-AD44-88EC7A7AF657}"/>
              </a:ext>
            </a:extLst>
          </p:cNvPr>
          <p:cNvSpPr txBox="1"/>
          <p:nvPr/>
        </p:nvSpPr>
        <p:spPr>
          <a:xfrm>
            <a:off x="3722177" y="3827345"/>
            <a:ext cx="191662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J’ai beaucoup aimé cette journée passée dans ce petit village.</a:t>
            </a:r>
          </a:p>
        </p:txBody>
      </p:sp>
      <p:sp>
        <p:nvSpPr>
          <p:cNvPr id="10" name="ZoneTexte 10">
            <a:extLst>
              <a:ext uri="{FF2B5EF4-FFF2-40B4-BE49-F238E27FC236}">
                <a16:creationId xmlns:a16="http://schemas.microsoft.com/office/drawing/2014/main" id="{82C196E5-AE1B-61D0-2267-59E38B0F25EF}"/>
              </a:ext>
            </a:extLst>
          </p:cNvPr>
          <p:cNvSpPr txBox="1"/>
          <p:nvPr/>
        </p:nvSpPr>
        <p:spPr>
          <a:xfrm>
            <a:off x="8674101" y="3827345"/>
            <a:ext cx="191662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visite de ce musée était une expérience très agréable.</a:t>
            </a:r>
          </a:p>
        </p:txBody>
      </p:sp>
    </p:spTree>
    <p:extLst>
      <p:ext uri="{BB962C8B-B14F-4D97-AF65-F5344CB8AC3E}">
        <p14:creationId xmlns:p14="http://schemas.microsoft.com/office/powerpoint/2010/main" val="18947344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663E4C9-AB2E-D421-F1EE-20D8426BC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B539A0-4978-3B0C-0C53-359EE97C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on passe à la deuxième partie de la séance consacrée à la production de l’oral.</a:t>
            </a:r>
            <a:endParaRPr lang="fr-FR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0D9198B-1A7B-7F6F-2FCF-80C43A419ABE}"/>
              </a:ext>
            </a:extLst>
          </p:cNvPr>
          <p:cNvSpPr txBox="1"/>
          <p:nvPr/>
        </p:nvSpPr>
        <p:spPr>
          <a:xfrm>
            <a:off x="4691743" y="1927030"/>
            <a:ext cx="6564084" cy="3366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i="1" dirty="0">
                <a:solidFill>
                  <a:srgbClr val="44546A"/>
                </a:solidFill>
                <a:latin typeface="Calibri"/>
              </a:rPr>
              <a:t>Production de l’oral</a:t>
            </a: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25 min</a:t>
            </a:r>
            <a:endParaRPr lang="en-US" sz="4267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FFEDCE22-6A16-FE73-944D-1CAF4E6001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9" name="Oval 45">
            <a:extLst>
              <a:ext uri="{FF2B5EF4-FFF2-40B4-BE49-F238E27FC236}">
                <a16:creationId xmlns:a16="http://schemas.microsoft.com/office/drawing/2014/main" id="{75A4D31C-41C9-2CCC-9B76-182BA12F1802}"/>
              </a:ext>
            </a:extLst>
          </p:cNvPr>
          <p:cNvSpPr/>
          <p:nvPr/>
        </p:nvSpPr>
        <p:spPr>
          <a:xfrm>
            <a:off x="7713980" y="3845908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4783D43-F3AA-C766-0CD7-7E6B89FAFFB9}"/>
              </a:ext>
            </a:extLst>
          </p:cNvPr>
          <p:cNvSpPr txBox="1"/>
          <p:nvPr/>
        </p:nvSpPr>
        <p:spPr>
          <a:xfrm>
            <a:off x="5185588" y="2811667"/>
            <a:ext cx="6096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Raconter ce que l’on ressent</a:t>
            </a:r>
          </a:p>
        </p:txBody>
      </p:sp>
    </p:spTree>
    <p:extLst>
      <p:ext uri="{BB962C8B-B14F-4D97-AF65-F5344CB8AC3E}">
        <p14:creationId xmlns:p14="http://schemas.microsoft.com/office/powerpoint/2010/main" val="17171256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E3D7822-974F-8E8C-9266-7819A9E54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FCE6CD-0D60-75B5-445A-59A4BB9E3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production de l’oral.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E72F68-DA03-A67B-C739-B45A798E14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23" y="2501112"/>
            <a:ext cx="1006687" cy="100668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3E1DF52-75A7-CA38-26C6-A947A4BB011E}"/>
              </a:ext>
            </a:extLst>
          </p:cNvPr>
          <p:cNvSpPr txBox="1"/>
          <p:nvPr/>
        </p:nvSpPr>
        <p:spPr>
          <a:xfrm>
            <a:off x="2079171" y="2596484"/>
            <a:ext cx="9097381" cy="1337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lvl="1" algn="just">
              <a:lnSpc>
                <a:spcPct val="107000"/>
              </a:lnSpc>
              <a:spcAft>
                <a:spcPts val="600"/>
              </a:spcAft>
            </a:pP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Production de l’oral :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Partager des impressions dans une discussion autour d’un voyage.</a:t>
            </a:r>
          </a:p>
          <a:p>
            <a:pPr marL="85725" lvl="1" algn="just">
              <a:lnSpc>
                <a:spcPct val="107000"/>
              </a:lnSpc>
              <a:spcAft>
                <a:spcPts val="600"/>
              </a:spcAft>
            </a:pPr>
            <a:endParaRPr lang="fr-FR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B8E59C3-E8D1-8AA0-947A-B7BB089A0046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/>
              <a:t>Lire l’objectif de la séance avec une voix claire et audible.</a:t>
            </a:r>
            <a:endParaRPr lang="fr-FR" sz="1600" i="1" dirty="0"/>
          </a:p>
        </p:txBody>
      </p:sp>
    </p:spTree>
    <p:extLst>
      <p:ext uri="{BB962C8B-B14F-4D97-AF65-F5344CB8AC3E}">
        <p14:creationId xmlns:p14="http://schemas.microsoft.com/office/powerpoint/2010/main" val="20711681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3B601E-04B1-2D73-0AD8-5B5586A60E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8045490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4B074-1312-0832-0CFA-68D397262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29C9D2C-9089-E6C9-F302-FE7D06921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nous allons apprendre comment exprimer une émotion positive à propos d’un voyage.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96BB96B-A2BD-21E6-BB0C-E1BFE5235F6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Verbaliser la démarche. Apporter des explications supplémentaires si nécessaire.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59E4564-7D5E-18C3-4B70-0E5FCD77294A}"/>
              </a:ext>
            </a:extLst>
          </p:cNvPr>
          <p:cNvSpPr txBox="1"/>
          <p:nvPr/>
        </p:nvSpPr>
        <p:spPr>
          <a:xfrm>
            <a:off x="1121229" y="1280050"/>
            <a:ext cx="9829800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exprimer une émotion positive à propos d’un voyage, je dois :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8788E85-BEBC-5F84-3E50-337CA509EB1C}"/>
              </a:ext>
            </a:extLst>
          </p:cNvPr>
          <p:cNvSpPr txBox="1"/>
          <p:nvPr/>
        </p:nvSpPr>
        <p:spPr>
          <a:xfrm>
            <a:off x="1181100" y="3483429"/>
            <a:ext cx="9829800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Voici un exemple : 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AF2286D-967A-6FCA-AB7F-FE5BB4AD26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8396847"/>
              </p:ext>
            </p:extLst>
          </p:nvPr>
        </p:nvGraphicFramePr>
        <p:xfrm>
          <a:off x="1612614" y="4315208"/>
          <a:ext cx="8847030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71557">
                  <a:extLst>
                    <a:ext uri="{9D8B030D-6E8A-4147-A177-3AD203B41FA5}">
                      <a16:colId xmlns:a16="http://schemas.microsoft.com/office/drawing/2014/main" val="3652727138"/>
                    </a:ext>
                  </a:extLst>
                </a:gridCol>
                <a:gridCol w="6475473">
                  <a:extLst>
                    <a:ext uri="{9D8B030D-6E8A-4147-A177-3AD203B41FA5}">
                      <a16:colId xmlns:a16="http://schemas.microsoft.com/office/drawing/2014/main" val="638146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</a:rPr>
                        <a:t>Lieu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suis en montagne, près d’une rivière.</a:t>
                      </a:r>
                      <a:endParaRPr lang="fr-FR" sz="2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777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</a:rPr>
                        <a:t>Situation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regarde le paysage et j’écoute le bruit de l’eau.</a:t>
                      </a:r>
                      <a:endParaRPr lang="fr-FR" sz="2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439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</a:rPr>
                        <a:t>Émotion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C’est un moment agréable. Je me sens bien.</a:t>
                      </a:r>
                      <a:endParaRPr lang="fr-FR" sz="24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326346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C04C890-C821-2A3D-6800-81EE881620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3903325"/>
              </p:ext>
            </p:extLst>
          </p:nvPr>
        </p:nvGraphicFramePr>
        <p:xfrm>
          <a:off x="1612614" y="2111829"/>
          <a:ext cx="8847030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71557">
                  <a:extLst>
                    <a:ext uri="{9D8B030D-6E8A-4147-A177-3AD203B41FA5}">
                      <a16:colId xmlns:a16="http://schemas.microsoft.com/office/drawing/2014/main" val="3652727138"/>
                    </a:ext>
                  </a:extLst>
                </a:gridCol>
                <a:gridCol w="6475473">
                  <a:extLst>
                    <a:ext uri="{9D8B030D-6E8A-4147-A177-3AD203B41FA5}">
                      <a16:colId xmlns:a16="http://schemas.microsoft.com/office/drawing/2014/main" val="638146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</a:rPr>
                        <a:t>Lieu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Dire où je suis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777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</a:rPr>
                        <a:t>Situation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Dire ce que je vois ou ce que je fais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439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 algn="l">
                        <a:buFont typeface="Arial" panose="020B0604020202020204" pitchFamily="34" charset="0"/>
                        <a:buChar char="•"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</a:rPr>
                        <a:t>Émotion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Dire ce que je ressens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3263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65079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8B5ED-1718-9CA6-203A-795849D37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2B5A1CD-5363-9A53-876C-DDC79A0299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3551786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F1141-AD2E-9AE4-3B33-EF8BF7A7F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ordinateur, person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6D2122E-E222-B1F5-56DE-1F16341E4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257" y="1090331"/>
            <a:ext cx="9176657" cy="502492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D24F3D27-2AF2-CF76-6610-ED69B6A3C31B}"/>
                  </a:ext>
                </a:extLst>
              </p14:cNvPr>
              <p14:cNvContentPartPr/>
              <p14:nvPr/>
            </p14:nvContentPartPr>
            <p14:xfrm>
              <a:off x="1741886" y="4158240"/>
              <a:ext cx="947520" cy="360"/>
            </p14:xfrm>
          </p:contentPart>
        </mc:Choice>
        <mc:Fallback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D24F3D27-2AF2-CF76-6610-ED69B6A3C31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78886" y="4095240"/>
                <a:ext cx="107316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3292E1A6-4CC5-EED5-C2FB-267E8889F787}"/>
                  </a:ext>
                </a:extLst>
              </p14:cNvPr>
              <p14:cNvContentPartPr/>
              <p14:nvPr/>
            </p14:nvContentPartPr>
            <p14:xfrm>
              <a:off x="1751966" y="4277760"/>
              <a:ext cx="959040" cy="720"/>
            </p14:xfrm>
          </p:contentPart>
        </mc:Choice>
        <mc:Fallback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3292E1A6-4CC5-EED5-C2FB-267E8889F78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88942" y="4151760"/>
                <a:ext cx="1084727" cy="25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9" name="Encre 18">
                <a:extLst>
                  <a:ext uri="{FF2B5EF4-FFF2-40B4-BE49-F238E27FC236}">
                    <a16:creationId xmlns:a16="http://schemas.microsoft.com/office/drawing/2014/main" id="{E27B84D2-4931-877A-0E02-2439A43A2C5D}"/>
                  </a:ext>
                </a:extLst>
              </p14:cNvPr>
              <p14:cNvContentPartPr/>
              <p14:nvPr/>
            </p14:nvContentPartPr>
            <p14:xfrm>
              <a:off x="1610846" y="4321680"/>
              <a:ext cx="1121760" cy="10800"/>
            </p14:xfrm>
          </p:contentPart>
        </mc:Choice>
        <mc:Fallback>
          <p:pic>
            <p:nvPicPr>
              <p:cNvPr id="19" name="Encre 18">
                <a:extLst>
                  <a:ext uri="{FF2B5EF4-FFF2-40B4-BE49-F238E27FC236}">
                    <a16:creationId xmlns:a16="http://schemas.microsoft.com/office/drawing/2014/main" id="{E27B84D2-4931-877A-0E02-2439A43A2C5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47826" y="4256508"/>
                <a:ext cx="1247440" cy="140772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oupe 22">
            <a:extLst>
              <a:ext uri="{FF2B5EF4-FFF2-40B4-BE49-F238E27FC236}">
                <a16:creationId xmlns:a16="http://schemas.microsoft.com/office/drawing/2014/main" id="{EBB43B95-F456-F71D-D25E-804033C5FBDD}"/>
              </a:ext>
            </a:extLst>
          </p:cNvPr>
          <p:cNvGrpSpPr/>
          <p:nvPr/>
        </p:nvGrpSpPr>
        <p:grpSpPr>
          <a:xfrm>
            <a:off x="1620566" y="4123320"/>
            <a:ext cx="1116720" cy="198720"/>
            <a:chOff x="1620566" y="4123320"/>
            <a:chExt cx="1116720" cy="198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20" name="Encre 19">
                  <a:extLst>
                    <a:ext uri="{FF2B5EF4-FFF2-40B4-BE49-F238E27FC236}">
                      <a16:creationId xmlns:a16="http://schemas.microsoft.com/office/drawing/2014/main" id="{15C43095-409F-99FD-770E-CE8F29CAE845}"/>
                    </a:ext>
                  </a:extLst>
                </p14:cNvPr>
                <p14:cNvContentPartPr/>
                <p14:nvPr/>
              </p14:nvContentPartPr>
              <p14:xfrm>
                <a:off x="2669246" y="4180200"/>
                <a:ext cx="68040" cy="141840"/>
              </p14:xfrm>
            </p:contentPart>
          </mc:Choice>
          <mc:Fallback>
            <p:pic>
              <p:nvPicPr>
                <p:cNvPr id="20" name="Encre 19">
                  <a:extLst>
                    <a:ext uri="{FF2B5EF4-FFF2-40B4-BE49-F238E27FC236}">
                      <a16:creationId xmlns:a16="http://schemas.microsoft.com/office/drawing/2014/main" id="{15C43095-409F-99FD-770E-CE8F29CAE84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606246" y="4117359"/>
                  <a:ext cx="193680" cy="26716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6AD856B2-489B-378F-6569-9F04267ECEF9}"/>
                    </a:ext>
                  </a:extLst>
                </p14:cNvPr>
                <p14:cNvContentPartPr/>
                <p14:nvPr/>
              </p14:nvContentPartPr>
              <p14:xfrm>
                <a:off x="1676366" y="4202160"/>
                <a:ext cx="360" cy="6480"/>
              </p14:xfrm>
            </p:contentPart>
          </mc:Choice>
          <mc:Fallback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6AD856B2-489B-378F-6569-9F04267ECEF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613366" y="4139160"/>
                  <a:ext cx="12600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2" name="Encre 21">
                  <a:extLst>
                    <a:ext uri="{FF2B5EF4-FFF2-40B4-BE49-F238E27FC236}">
                      <a16:creationId xmlns:a16="http://schemas.microsoft.com/office/drawing/2014/main" id="{F8CA445B-2B3A-F716-D4FE-B0A74F2BD90D}"/>
                    </a:ext>
                  </a:extLst>
                </p14:cNvPr>
                <p14:cNvContentPartPr/>
                <p14:nvPr/>
              </p14:nvContentPartPr>
              <p14:xfrm>
                <a:off x="1620566" y="4123320"/>
                <a:ext cx="588600" cy="133560"/>
              </p14:xfrm>
            </p:contentPart>
          </mc:Choice>
          <mc:Fallback>
            <p:pic>
              <p:nvPicPr>
                <p:cNvPr id="22" name="Encre 21">
                  <a:extLst>
                    <a:ext uri="{FF2B5EF4-FFF2-40B4-BE49-F238E27FC236}">
                      <a16:creationId xmlns:a16="http://schemas.microsoft.com/office/drawing/2014/main" id="{F8CA445B-2B3A-F716-D4FE-B0A74F2BD90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557566" y="4060320"/>
                  <a:ext cx="714240" cy="2592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B5CB1B55-B3B5-AD58-2261-9C99DD4484D5}"/>
              </a:ext>
            </a:extLst>
          </p:cNvPr>
          <p:cNvSpPr txBox="1"/>
          <p:nvPr/>
        </p:nvSpPr>
        <p:spPr>
          <a:xfrm>
            <a:off x="1513115" y="4023974"/>
            <a:ext cx="21227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00B0F0"/>
                </a:solidFill>
                <a:latin typeface="Calibri" panose="020F0502020204030204"/>
              </a:rPr>
              <a:t>Je suis en montagne.</a:t>
            </a:r>
            <a:endParaRPr lang="fr-FR" dirty="0">
              <a:solidFill>
                <a:srgbClr val="00B0F0"/>
              </a:solidFill>
            </a:endParaRP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4EB7673E-30F4-F84A-F37F-5337CB04E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90583"/>
            <a:ext cx="10529279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Suivez la même démarche : lieu - situation – émotion, et construisez des énoncés cohérents. Travaillez seuls.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7D7EEEAB-3F67-9B9A-435B-04B132A81F4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/>
              <a:t>Apporter des précisions complémentaires si nécessaire. Accompagner les élèves en difficulté.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1302141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5CA44-4E8B-F71B-E192-747D05948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E635FF2-7827-4FB6-F8F5-63FECE301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Toutes les émotions sont positives. L’émotion barrée est négative.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6EB907C-DDFF-A9E8-D8C0-905632E44C0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Rappeler la démarche à suivre pour identifier les émotions dans un récit oral.</a:t>
            </a:r>
          </a:p>
        </p:txBody>
      </p:sp>
      <p:pic>
        <p:nvPicPr>
          <p:cNvPr id="5" name="Image 4" descr="Une image contenant texte, ordinateur, person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106423C-4146-B315-645C-BB36EEFA08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257" y="1090331"/>
            <a:ext cx="9176657" cy="502492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6F96FE44-F22D-5D14-F240-7CB13AA1E8D6}"/>
                  </a:ext>
                </a:extLst>
              </p14:cNvPr>
              <p14:cNvContentPartPr/>
              <p14:nvPr/>
            </p14:nvContentPartPr>
            <p14:xfrm>
              <a:off x="1741886" y="4158240"/>
              <a:ext cx="947520" cy="360"/>
            </p14:xfrm>
          </p:contentPart>
        </mc:Choice>
        <mc:Fallback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6F96FE44-F22D-5D14-F240-7CB13AA1E8D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78886" y="4095240"/>
                <a:ext cx="107316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485D30A1-06C8-4133-47CC-3319BF47CA07}"/>
                  </a:ext>
                </a:extLst>
              </p14:cNvPr>
              <p14:cNvContentPartPr/>
              <p14:nvPr/>
            </p14:nvContentPartPr>
            <p14:xfrm>
              <a:off x="1751966" y="4277760"/>
              <a:ext cx="959040" cy="720"/>
            </p14:xfrm>
          </p:contentPart>
        </mc:Choice>
        <mc:Fallback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485D30A1-06C8-4133-47CC-3319BF47CA0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88942" y="4151760"/>
                <a:ext cx="1084727" cy="25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9" name="Encre 18">
                <a:extLst>
                  <a:ext uri="{FF2B5EF4-FFF2-40B4-BE49-F238E27FC236}">
                    <a16:creationId xmlns:a16="http://schemas.microsoft.com/office/drawing/2014/main" id="{983D7E04-577C-88AC-A84C-F6C87809DE50}"/>
                  </a:ext>
                </a:extLst>
              </p14:cNvPr>
              <p14:cNvContentPartPr/>
              <p14:nvPr/>
            </p14:nvContentPartPr>
            <p14:xfrm>
              <a:off x="1610846" y="4321680"/>
              <a:ext cx="1121760" cy="10800"/>
            </p14:xfrm>
          </p:contentPart>
        </mc:Choice>
        <mc:Fallback>
          <p:pic>
            <p:nvPicPr>
              <p:cNvPr id="19" name="Encre 18">
                <a:extLst>
                  <a:ext uri="{FF2B5EF4-FFF2-40B4-BE49-F238E27FC236}">
                    <a16:creationId xmlns:a16="http://schemas.microsoft.com/office/drawing/2014/main" id="{983D7E04-577C-88AC-A84C-F6C87809DE5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47826" y="4256508"/>
                <a:ext cx="1247440" cy="140772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oupe 22">
            <a:extLst>
              <a:ext uri="{FF2B5EF4-FFF2-40B4-BE49-F238E27FC236}">
                <a16:creationId xmlns:a16="http://schemas.microsoft.com/office/drawing/2014/main" id="{4B52D312-27B5-C21C-F14D-FC1D02778990}"/>
              </a:ext>
            </a:extLst>
          </p:cNvPr>
          <p:cNvGrpSpPr/>
          <p:nvPr/>
        </p:nvGrpSpPr>
        <p:grpSpPr>
          <a:xfrm>
            <a:off x="1620566" y="4123320"/>
            <a:ext cx="1116720" cy="198720"/>
            <a:chOff x="1620566" y="4123320"/>
            <a:chExt cx="1116720" cy="198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20" name="Encre 19">
                  <a:extLst>
                    <a:ext uri="{FF2B5EF4-FFF2-40B4-BE49-F238E27FC236}">
                      <a16:creationId xmlns:a16="http://schemas.microsoft.com/office/drawing/2014/main" id="{1CCBCF24-0AD2-1B40-E51E-2FBDABFDC5D9}"/>
                    </a:ext>
                  </a:extLst>
                </p14:cNvPr>
                <p14:cNvContentPartPr/>
                <p14:nvPr/>
              </p14:nvContentPartPr>
              <p14:xfrm>
                <a:off x="2669246" y="4180200"/>
                <a:ext cx="68040" cy="141840"/>
              </p14:xfrm>
            </p:contentPart>
          </mc:Choice>
          <mc:Fallback>
            <p:pic>
              <p:nvPicPr>
                <p:cNvPr id="20" name="Encre 19">
                  <a:extLst>
                    <a:ext uri="{FF2B5EF4-FFF2-40B4-BE49-F238E27FC236}">
                      <a16:creationId xmlns:a16="http://schemas.microsoft.com/office/drawing/2014/main" id="{1CCBCF24-0AD2-1B40-E51E-2FBDABFDC5D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606246" y="4117359"/>
                  <a:ext cx="193680" cy="26716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364A1B34-E4AD-1B54-4FD4-004B1FA120A5}"/>
                    </a:ext>
                  </a:extLst>
                </p14:cNvPr>
                <p14:cNvContentPartPr/>
                <p14:nvPr/>
              </p14:nvContentPartPr>
              <p14:xfrm>
                <a:off x="1676366" y="4202160"/>
                <a:ext cx="360" cy="6480"/>
              </p14:xfrm>
            </p:contentPart>
          </mc:Choice>
          <mc:Fallback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364A1B34-E4AD-1B54-4FD4-004B1FA120A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613366" y="4139160"/>
                  <a:ext cx="12600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2" name="Encre 21">
                  <a:extLst>
                    <a:ext uri="{FF2B5EF4-FFF2-40B4-BE49-F238E27FC236}">
                      <a16:creationId xmlns:a16="http://schemas.microsoft.com/office/drawing/2014/main" id="{25EE15B4-D954-F048-B4D0-9F37E2667AE1}"/>
                    </a:ext>
                  </a:extLst>
                </p14:cNvPr>
                <p14:cNvContentPartPr/>
                <p14:nvPr/>
              </p14:nvContentPartPr>
              <p14:xfrm>
                <a:off x="1620566" y="4123320"/>
                <a:ext cx="588600" cy="133560"/>
              </p14:xfrm>
            </p:contentPart>
          </mc:Choice>
          <mc:Fallback>
            <p:pic>
              <p:nvPicPr>
                <p:cNvPr id="22" name="Encre 21">
                  <a:extLst>
                    <a:ext uri="{FF2B5EF4-FFF2-40B4-BE49-F238E27FC236}">
                      <a16:creationId xmlns:a16="http://schemas.microsoft.com/office/drawing/2014/main" id="{25EE15B4-D954-F048-B4D0-9F37E2667AE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557566" y="4060320"/>
                  <a:ext cx="714240" cy="2592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21F6E000-68AB-D06E-B732-D41A04DD4B74}"/>
              </a:ext>
            </a:extLst>
          </p:cNvPr>
          <p:cNvSpPr txBox="1"/>
          <p:nvPr/>
        </p:nvSpPr>
        <p:spPr>
          <a:xfrm>
            <a:off x="1513115" y="4023974"/>
            <a:ext cx="21227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00B0F0"/>
                </a:solidFill>
                <a:latin typeface="Calibri" panose="020F0502020204030204"/>
              </a:rPr>
              <a:t>Je suis en montagne.</a:t>
            </a:r>
            <a:endParaRPr lang="fr-FR" dirty="0">
              <a:solidFill>
                <a:srgbClr val="00B0F0"/>
              </a:solidFill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791B1F8-059F-A400-96A1-287312FB8A61}"/>
              </a:ext>
            </a:extLst>
          </p:cNvPr>
          <p:cNvSpPr txBox="1"/>
          <p:nvPr/>
        </p:nvSpPr>
        <p:spPr>
          <a:xfrm>
            <a:off x="3893417" y="3908428"/>
            <a:ext cx="19739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Je suis à Rabat. Je visite  la Tour Hassan avec mes amis. Je ne m’attendais pas à voir un monument aussi beau !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EC40829-7A41-7720-E522-319BA8C9C32A}"/>
              </a:ext>
            </a:extLst>
          </p:cNvPr>
          <p:cNvSpPr txBox="1"/>
          <p:nvPr/>
        </p:nvSpPr>
        <p:spPr>
          <a:xfrm>
            <a:off x="6135827" y="3908428"/>
            <a:ext cx="19739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Je me trouve à la maison avec mon père. Nous regardons des photos de voyage. C’était une expérience très agréable.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523212A-3D9C-64AF-0A75-8F4F1305582F}"/>
              </a:ext>
            </a:extLst>
          </p:cNvPr>
          <p:cNvSpPr txBox="1"/>
          <p:nvPr/>
        </p:nvSpPr>
        <p:spPr>
          <a:xfrm>
            <a:off x="8378237" y="3908428"/>
            <a:ext cx="197398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Je suis dans un musée et j’observe une œuvre d’art. C’est le meilleur moment de mon voyage.</a:t>
            </a:r>
          </a:p>
        </p:txBody>
      </p:sp>
    </p:spTree>
    <p:extLst>
      <p:ext uri="{BB962C8B-B14F-4D97-AF65-F5344CB8AC3E}">
        <p14:creationId xmlns:p14="http://schemas.microsoft.com/office/powerpoint/2010/main" val="15644031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A5826-1F76-3AF9-816F-33D4ED966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4BFC1F-0F0D-3B85-3F79-C740FDAA39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371048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2658F-D377-514F-2208-5F028A195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BE2A13-B9F5-CAA8-7727-F56AFF1E3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Complétez le dialogue suivant. Utilisez les expressions des émotions. Travaillez en binômes.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180674-DC71-33E7-5B4B-45871B68B62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la démarche : lieu - situation – émotion.</a:t>
            </a:r>
          </a:p>
        </p:txBody>
      </p:sp>
      <p:pic>
        <p:nvPicPr>
          <p:cNvPr id="7" name="Image 6" descr="Une image contenant texte, Appareils électroniques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2E3BE411-E939-5A60-54E6-C7837D2D53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083" t="6692" r="11504"/>
          <a:stretch>
            <a:fillRect/>
          </a:stretch>
        </p:blipFill>
        <p:spPr>
          <a:xfrm>
            <a:off x="3505200" y="990673"/>
            <a:ext cx="7053943" cy="5576744"/>
          </a:xfrm>
          <a:prstGeom prst="rect">
            <a:avLst/>
          </a:prstGeom>
        </p:spPr>
      </p:pic>
      <p:pic>
        <p:nvPicPr>
          <p:cNvPr id="9" name="Image 8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438DB31F-8C84-5E6B-09C5-5924E2DCEF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944" y="1987953"/>
            <a:ext cx="2346370" cy="251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1740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FAFCA-9A74-B4B2-5747-CDFA6CFE8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A4E7A5-8232-A1D4-9908-D976DF9F3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Voilà, nous avons complété le dialogue tout en utilisant les expressions des émotions.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D564BB-DC56-9418-FD33-003CEBD65AF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Choisir quelques binômes pour présenter le travail devant la classe. Demander de justifier les réponses.</a:t>
            </a:r>
            <a:endParaRPr lang="fr-FR" sz="1600" dirty="0"/>
          </a:p>
        </p:txBody>
      </p:sp>
      <p:pic>
        <p:nvPicPr>
          <p:cNvPr id="7" name="Image 6" descr="Une image contenant texte, Appareils électroniques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D132C0C7-9F1F-0DED-AB29-783BF03B61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083" t="6692" r="11504"/>
          <a:stretch>
            <a:fillRect/>
          </a:stretch>
        </p:blipFill>
        <p:spPr>
          <a:xfrm>
            <a:off x="3505200" y="990673"/>
            <a:ext cx="7053943" cy="5576744"/>
          </a:xfrm>
          <a:prstGeom prst="rect">
            <a:avLst/>
          </a:prstGeom>
        </p:spPr>
      </p:pic>
      <p:pic>
        <p:nvPicPr>
          <p:cNvPr id="8" name="Image 7" descr="Une image contenant texte, Police, capture d’écran, nombre&#10;&#10;Le contenu généré par l’IA peut être incorrect.">
            <a:extLst>
              <a:ext uri="{FF2B5EF4-FFF2-40B4-BE49-F238E27FC236}">
                <a16:creationId xmlns:a16="http://schemas.microsoft.com/office/drawing/2014/main" id="{57B45913-0F62-BD8C-9E04-E6240CE842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944" y="1987953"/>
            <a:ext cx="2346370" cy="251219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BDFB565-1343-683D-200A-9AF486BDA283}"/>
              </a:ext>
            </a:extLst>
          </p:cNvPr>
          <p:cNvSpPr txBox="1"/>
          <p:nvPr/>
        </p:nvSpPr>
        <p:spPr>
          <a:xfrm>
            <a:off x="5290612" y="3059382"/>
            <a:ext cx="4539188" cy="369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dans le Haut Atlas</a:t>
            </a:r>
            <a:r>
              <a:rPr lang="fr-FR" dirty="0">
                <a:solidFill>
                  <a:srgbClr val="00B0F0"/>
                </a:solidFill>
              </a:rPr>
              <a:t>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D6E5E44-1F10-3BFA-7FAA-7B2E9776053B}"/>
              </a:ext>
            </a:extLst>
          </p:cNvPr>
          <p:cNvSpPr txBox="1"/>
          <p:nvPr/>
        </p:nvSpPr>
        <p:spPr>
          <a:xfrm>
            <a:off x="4561269" y="2689765"/>
            <a:ext cx="4539188" cy="369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 err="1">
                <a:solidFill>
                  <a:srgbClr val="00B0F0"/>
                </a:solidFill>
              </a:rPr>
              <a:t>Taddert</a:t>
            </a:r>
            <a:r>
              <a:rPr lang="fr-FR" dirty="0">
                <a:solidFill>
                  <a:srgbClr val="00B0F0"/>
                </a:solidFill>
              </a:rPr>
              <a:t>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F662FF9-7B97-4E06-3572-6EE4DB1640F3}"/>
              </a:ext>
            </a:extLst>
          </p:cNvPr>
          <p:cNvSpPr txBox="1"/>
          <p:nvPr/>
        </p:nvSpPr>
        <p:spPr>
          <a:xfrm>
            <a:off x="5519212" y="340971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Incroyable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BFC8F94-3A98-9B76-B383-3562C635908B}"/>
              </a:ext>
            </a:extLst>
          </p:cNvPr>
          <p:cNvSpPr txBox="1"/>
          <p:nvPr/>
        </p:nvSpPr>
        <p:spPr>
          <a:xfrm>
            <a:off x="4855029" y="372041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très frais</a:t>
            </a:r>
            <a:r>
              <a:rPr lang="fr-FR" dirty="0">
                <a:solidFill>
                  <a:srgbClr val="00B0F0"/>
                </a:solidFill>
              </a:rPr>
              <a:t> !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428C897-8D11-12BC-36C1-56776819F8AA}"/>
              </a:ext>
            </a:extLst>
          </p:cNvPr>
          <p:cNvSpPr txBox="1"/>
          <p:nvPr/>
        </p:nvSpPr>
        <p:spPr>
          <a:xfrm>
            <a:off x="5812972" y="4031125"/>
            <a:ext cx="41583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magnifique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B75AFF3-E230-DF38-AC39-59442E2AE2ED}"/>
              </a:ext>
            </a:extLst>
          </p:cNvPr>
          <p:cNvSpPr txBox="1"/>
          <p:nvPr/>
        </p:nvSpPr>
        <p:spPr>
          <a:xfrm>
            <a:off x="6781800" y="450014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tu profites bien de tes vacances !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5CE056B-64CA-75A7-66E9-0A84F888407F}"/>
              </a:ext>
            </a:extLst>
          </p:cNvPr>
          <p:cNvSpPr txBox="1"/>
          <p:nvPr/>
        </p:nvSpPr>
        <p:spPr>
          <a:xfrm>
            <a:off x="7731579" y="4929939"/>
            <a:ext cx="25663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b="1" dirty="0">
                <a:solidFill>
                  <a:srgbClr val="00B0F0"/>
                </a:solidFill>
              </a:rPr>
              <a:t>le coucher du soleil</a:t>
            </a:r>
            <a:r>
              <a:rPr lang="fr-FR" dirty="0">
                <a:solidFill>
                  <a:srgbClr val="00B0F0"/>
                </a:solidFill>
              </a:rPr>
              <a:t>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E2BF0EB-73F3-D800-2DD1-FE0DE53612B6}"/>
              </a:ext>
            </a:extLst>
          </p:cNvPr>
          <p:cNvSpPr txBox="1"/>
          <p:nvPr/>
        </p:nvSpPr>
        <p:spPr>
          <a:xfrm>
            <a:off x="3858986" y="6041491"/>
            <a:ext cx="6438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vivre des moments aussi agréables</a:t>
            </a:r>
            <a:r>
              <a:rPr lang="fr-FR" dirty="0">
                <a:solidFill>
                  <a:srgbClr val="00B0F0"/>
                </a:solidFill>
              </a:rPr>
              <a:t>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F95F9B1-DCC7-57B1-F868-0C3583F883FA}"/>
              </a:ext>
            </a:extLst>
          </p:cNvPr>
          <p:cNvSpPr txBox="1"/>
          <p:nvPr/>
        </p:nvSpPr>
        <p:spPr>
          <a:xfrm>
            <a:off x="6918525" y="1925228"/>
            <a:ext cx="4539188" cy="369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</a:rPr>
              <a:t>ton séjour, ça se passe bien ?</a:t>
            </a:r>
            <a:endParaRPr lang="fr-FR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4955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6C4DA-F75B-A427-CEA9-1FB45928B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E702A09-7751-E9C9-6A23-EBDD7A1D89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25139577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F8210-31D7-8A45-18CD-944F14595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2D8524F-E247-7273-9F40-6E8AAB785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Suivez la même démarche : lieu - situation – émotion, et construisez des énoncés cohérents. Travaillez seuls.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84B2CF35-B832-FDD1-1E2F-6D469DAB6B6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/>
              <a:t>Apporter des précisions complémentaires si nécessaire. Accompagner les élèves en difficulté.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B6C2E24-3C9B-B49F-83F8-6E99605CC2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001128"/>
              </p:ext>
            </p:extLst>
          </p:nvPr>
        </p:nvGraphicFramePr>
        <p:xfrm>
          <a:off x="1702312" y="1645920"/>
          <a:ext cx="8847030" cy="3566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74229">
                  <a:extLst>
                    <a:ext uri="{9D8B030D-6E8A-4147-A177-3AD203B41FA5}">
                      <a16:colId xmlns:a16="http://schemas.microsoft.com/office/drawing/2014/main" val="3652727138"/>
                    </a:ext>
                  </a:extLst>
                </a:gridCol>
                <a:gridCol w="6872801">
                  <a:extLst>
                    <a:ext uri="{9D8B030D-6E8A-4147-A177-3AD203B41FA5}">
                      <a16:colId xmlns:a16="http://schemas.microsoft.com/office/drawing/2014/main" val="638146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</a:rPr>
                        <a:t>Lieu 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000" i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(Tu es où ?)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777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</a:rPr>
                        <a:t>Situation</a:t>
                      </a:r>
                    </a:p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fr-FR" sz="2000" i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(ce que tu vois ou ce que tu fais)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439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</a:rPr>
                        <a:t>Émotion </a:t>
                      </a:r>
                    </a:p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fr-FR" sz="2000" i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(ce que tu ressens)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3263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98981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E003D-3BC0-4413-9225-F44D2BBD3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6F33A73B-10E2-CA89-BFD0-C63CFA087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des énoncés cohérents suivant la démarche : lieu - situation – émotion</a:t>
            </a:r>
            <a:endParaRPr lang="fr-FR" dirty="0"/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53E46071-CC9C-D256-3D26-84007A27F2D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Choisir quelques élèves pour présenter le travail devant la classe. Demander de justifier les réponses.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5DEED8D-FA84-81A2-B794-FBB2EF948D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9049054"/>
              </p:ext>
            </p:extLst>
          </p:nvPr>
        </p:nvGraphicFramePr>
        <p:xfrm>
          <a:off x="1702312" y="1645920"/>
          <a:ext cx="8847030" cy="3291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74229">
                  <a:extLst>
                    <a:ext uri="{9D8B030D-6E8A-4147-A177-3AD203B41FA5}">
                      <a16:colId xmlns:a16="http://schemas.microsoft.com/office/drawing/2014/main" val="3652727138"/>
                    </a:ext>
                  </a:extLst>
                </a:gridCol>
                <a:gridCol w="6872801">
                  <a:extLst>
                    <a:ext uri="{9D8B030D-6E8A-4147-A177-3AD203B41FA5}">
                      <a16:colId xmlns:a16="http://schemas.microsoft.com/office/drawing/2014/main" val="638146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</a:rPr>
                        <a:t>Lieu 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000" i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(Tu es où ?)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200" b="1" dirty="0">
                          <a:solidFill>
                            <a:srgbClr val="00B0F0"/>
                          </a:solidFill>
                        </a:rPr>
                        <a:t>Je suis à la plage d’Al Hoceima, une belle ville située sur les montagnes du Rif.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777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</a:rPr>
                        <a:t>Situation</a:t>
                      </a:r>
                    </a:p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fr-FR" sz="2000" i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(ce que tu vois ou ce que tu fais)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200" b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Je me promène tranquillement au bord de la mer et j’observe l’eau bleue. J’écoute le bruit des vagues et je respire l’air frais.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439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</a:rPr>
                        <a:t>Émotion </a:t>
                      </a:r>
                    </a:p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fr-FR" sz="2000" i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(ce que tu ressens)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200" b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C’est absolument magnifique ! J’ai beaucoup aimé ! Je recommande vraiment cette destination !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3263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33702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42745117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me dire ce que nous avons appris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76A879D-7242-DB6D-0BF9-3DF963556137}"/>
              </a:ext>
            </a:extLst>
          </p:cNvPr>
          <p:cNvSpPr txBox="1"/>
          <p:nvPr/>
        </p:nvSpPr>
        <p:spPr>
          <a:xfrm>
            <a:off x="482600" y="3394255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aussi appris :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53B2FF2-0A86-AF3B-C1A6-CB80BAD89138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23B6DC-5D06-DD3C-1AA3-671AF333D68E}"/>
              </a:ext>
            </a:extLst>
          </p:cNvPr>
          <p:cNvSpPr/>
          <p:nvPr/>
        </p:nvSpPr>
        <p:spPr>
          <a:xfrm>
            <a:off x="909092" y="4019285"/>
            <a:ext cx="9813337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B21ACF-48FD-B9BA-4B5A-63DE2E465145}"/>
              </a:ext>
            </a:extLst>
          </p:cNvPr>
          <p:cNvSpPr/>
          <p:nvPr/>
        </p:nvSpPr>
        <p:spPr>
          <a:xfrm>
            <a:off x="883270" y="1682945"/>
            <a:ext cx="9839160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0A5AC-577F-3D2F-1D00-C1D966F3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627BEF-F451-8995-F2EF-4777660CB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réponses attendues.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CE25022-8F8A-D101-F54B-EE5468246CF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Ces notes peuvent éventuellement servir de traces écrites.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4218E26-424D-2E64-C4EB-0DC3722B31D1}"/>
              </a:ext>
            </a:extLst>
          </p:cNvPr>
          <p:cNvSpPr txBox="1"/>
          <p:nvPr/>
        </p:nvSpPr>
        <p:spPr>
          <a:xfrm>
            <a:off x="482600" y="3394255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aussi appris à 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4198A0A-7084-3831-B4E0-09030458A679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à 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9CAD19-CD6A-BB57-2696-79200CDF0F23}"/>
              </a:ext>
            </a:extLst>
          </p:cNvPr>
          <p:cNvSpPr/>
          <p:nvPr/>
        </p:nvSpPr>
        <p:spPr>
          <a:xfrm>
            <a:off x="909092" y="4019285"/>
            <a:ext cx="9813337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Exprimer des émotions suivant la démarche : lieu, situation, émotion :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suis en montagne, près d’une rivière.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regarde le paysage et j’écoute le bruit de l’eau.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C’est un moment agréable. Je me sens bien.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105594-BC98-A15E-2344-AEF921FA33AE}"/>
              </a:ext>
            </a:extLst>
          </p:cNvPr>
          <p:cNvSpPr/>
          <p:nvPr/>
        </p:nvSpPr>
        <p:spPr>
          <a:xfrm>
            <a:off x="883270" y="1682945"/>
            <a:ext cx="9839160" cy="15696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Exprimer des émotions positives à propos d’un voyage 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C’est absolument magnifique ! J’ai beaucoup aimé !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C’était une expérience vraiment agréable.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dirty="0"/>
              <a:t>Je ne m’attendais pas à passer des moments aussi merveilleux !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dirty="0"/>
              <a:t>Le meilleur moment du voyage c’était la visite du musée. </a:t>
            </a:r>
          </a:p>
        </p:txBody>
      </p:sp>
    </p:spTree>
    <p:extLst>
      <p:ext uri="{BB962C8B-B14F-4D97-AF65-F5344CB8AC3E}">
        <p14:creationId xmlns:p14="http://schemas.microsoft.com/office/powerpoint/2010/main" val="17908366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B001E-AE73-78FE-41EA-0A162EDC7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/>
              <a:t>N’oubliez pas de faire cette activité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2F889E-E50C-4F58-F23F-45CD8C1E5E1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:a16="http://schemas.microsoft.com/office/drawing/2014/main" id="{7248D498-C5AB-D507-6C5B-5D44F3A2B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D9362CC-D1FB-DA50-6E83-753A470078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2582197"/>
              </p:ext>
            </p:extLst>
          </p:nvPr>
        </p:nvGraphicFramePr>
        <p:xfrm>
          <a:off x="1672485" y="2713542"/>
          <a:ext cx="8847030" cy="3566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74229">
                  <a:extLst>
                    <a:ext uri="{9D8B030D-6E8A-4147-A177-3AD203B41FA5}">
                      <a16:colId xmlns:a16="http://schemas.microsoft.com/office/drawing/2014/main" val="3652727138"/>
                    </a:ext>
                  </a:extLst>
                </a:gridCol>
                <a:gridCol w="6872801">
                  <a:extLst>
                    <a:ext uri="{9D8B030D-6E8A-4147-A177-3AD203B41FA5}">
                      <a16:colId xmlns:a16="http://schemas.microsoft.com/office/drawing/2014/main" val="638146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</a:rPr>
                        <a:t>Lieu 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000" i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(Tu es où ?)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777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</a:rPr>
                        <a:t>Situation</a:t>
                      </a:r>
                    </a:p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fr-FR" sz="2000" i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(ce que tu vois ou ce que tu fais)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439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>
                          <a:solidFill>
                            <a:srgbClr val="00B0F0"/>
                          </a:solidFill>
                        </a:rPr>
                        <a:t>Émotion </a:t>
                      </a:r>
                    </a:p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fr-FR" sz="2000" i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(ce que tu ressens)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………………………………………………………………………………….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3263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49527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4321</TotalTime>
  <Words>2134</Words>
  <Application>Microsoft Office PowerPoint</Application>
  <PresentationFormat>Grand écran</PresentationFormat>
  <Paragraphs>277</Paragraphs>
  <Slides>47</Slides>
  <Notes>0</Notes>
  <HiddenSlides>11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47</vt:i4>
      </vt:variant>
    </vt:vector>
  </HeadingPairs>
  <TitlesOfParts>
    <vt:vector size="57" baseType="lpstr">
      <vt:lpstr>Aptos</vt:lpstr>
      <vt:lpstr>Aptos Display</vt:lpstr>
      <vt:lpstr>Arial</vt:lpstr>
      <vt:lpstr>Calibri</vt:lpstr>
      <vt:lpstr>Cambria Math</vt:lpstr>
      <vt:lpstr>Dosis</vt:lpstr>
      <vt:lpstr>Georgia</vt:lpstr>
      <vt:lpstr>Wingdings</vt:lpstr>
      <vt:lpstr>Thème Office</vt:lpstr>
      <vt:lpstr>2_Thème Office</vt:lpstr>
      <vt:lpstr>Présentation PowerPoint</vt:lpstr>
      <vt:lpstr>Présentation PowerPoint</vt:lpstr>
      <vt:lpstr>Présentation PowerPoint</vt:lpstr>
      <vt:lpstr>Présentation PowerPoint</vt:lpstr>
      <vt:lpstr>Repérage dans l’unité didactique (1/3)</vt:lpstr>
      <vt:lpstr>Repérage dans l’unité didactique (2/3)</vt:lpstr>
      <vt:lpstr>Repérage dans l’unité didactique (3/3)</vt:lpstr>
      <vt:lpstr>Présentation PowerPoint</vt:lpstr>
      <vt:lpstr>Présentation PowerPoint</vt:lpstr>
      <vt:lpstr>Présentation PowerPoint</vt:lpstr>
      <vt:lpstr>Présentation PowerPoint</vt:lpstr>
      <vt:lpstr>Bonjour! Prêts pour démarrer notre séance ? Allons-y!</vt:lpstr>
      <vt:lpstr>Présentation PowerPoint</vt:lpstr>
      <vt:lpstr>Nous allons corriger ensemble le travail effectué à la maison. Livret de l’élève, p. 6</vt:lpstr>
      <vt:lpstr>Voilà, nous avons complété les phrases avec le vocabulaire des voyages et des déplacements.</vt:lpstr>
      <vt:lpstr>Nous allons consacrer la 1ère partie de la séance aux actes de parole.</vt:lpstr>
      <vt:lpstr>Voici l’objectif de la séance des actes de parole.</vt:lpstr>
      <vt:lpstr>Présentation PowerPoint</vt:lpstr>
      <vt:lpstr>L’expression «  C’est absolument magnifique » sert à exprimer une émotion positive : elle est émerveillée.</vt:lpstr>
      <vt:lpstr>L’expression «  Le meilleur moment » sert à exprimer une émotion positive : ils admirent ce moment.</vt:lpstr>
      <vt:lpstr>L’expression «  J’ai beaucoup aimé » sert à exprimer une émotion positive : l’admiration.</vt:lpstr>
      <vt:lpstr>L’expression «  C’est absolument magnifique » sert à exprimer une émotion positive : la joie et le plaisir.</vt:lpstr>
      <vt:lpstr>L’expression «  Je ne m’attendais pas à » sert à exprimer une émotion : il est heureux et se sent bien.</vt:lpstr>
      <vt:lpstr>L’expression «  C’est le meilleur voyage » sert à exprimer une émotion positive : il est très satisfait.</vt:lpstr>
      <vt:lpstr>Présentation PowerPoint</vt:lpstr>
      <vt:lpstr>Maintenant, nous allons associer chaque image à la situation qui lui correspond.</vt:lpstr>
      <vt:lpstr>Voilà. Nous avons associé chaque image aux émotions exprimées.</vt:lpstr>
      <vt:lpstr>Présentation PowerPoint</vt:lpstr>
      <vt:lpstr>Observez les images et complétez les phrases pour exprimer une impression ou une émotion.</vt:lpstr>
      <vt:lpstr>Voilà, nous avons utilisé les expressions étudiées pour exprimer des impressions ou des émotions.</vt:lpstr>
      <vt:lpstr>Maintenant, on passe à la deuxième partie de la séance consacrée à la production de l’oral.</vt:lpstr>
      <vt:lpstr>Voici l’objectif de la production de l’oral.</vt:lpstr>
      <vt:lpstr>Présentation PowerPoint</vt:lpstr>
      <vt:lpstr>Maintenant, nous allons apprendre comment exprimer une émotion positive à propos d’un voyage.</vt:lpstr>
      <vt:lpstr>Présentation PowerPoint</vt:lpstr>
      <vt:lpstr>Suivez la même démarche : lieu - situation – émotion, et construisez des énoncés cohérents. Travaillez seuls.</vt:lpstr>
      <vt:lpstr>Toutes les émotions sont positives. L’émotion barrée est négative.</vt:lpstr>
      <vt:lpstr>Présentation PowerPoint</vt:lpstr>
      <vt:lpstr>Complétez le dialogue suivant. Utilisez les expressions des émotions. Travaillez en binômes.</vt:lpstr>
      <vt:lpstr>Voilà, nous avons complété le dialogue tout en utilisant les expressions des émotions.</vt:lpstr>
      <vt:lpstr>Présentation PowerPoint</vt:lpstr>
      <vt:lpstr>Suivez la même démarche : lieu - situation – émotion, et construisez des énoncés cohérents. Travaillez seuls.</vt:lpstr>
      <vt:lpstr>Voici des énoncés cohérents suivant la démarche : lieu - situation – émotion</vt:lpstr>
      <vt:lpstr>Présentation PowerPoint</vt:lpstr>
      <vt:lpstr>Qui peut me dire ce que nous avons appris aujourd’hui ? </vt:lpstr>
      <vt:lpstr>Voici les réponses attendues.</vt:lpstr>
      <vt:lpstr>N’oubliez pas de faire cette activité à la maison.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M. MAIMOUNI</cp:lastModifiedBy>
  <cp:revision>98</cp:revision>
  <dcterms:created xsi:type="dcterms:W3CDTF">2025-11-03T10:55:47Z</dcterms:created>
  <dcterms:modified xsi:type="dcterms:W3CDTF">2025-12-30T17:10:16Z</dcterms:modified>
</cp:coreProperties>
</file>