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ink/ink6.xml" ContentType="application/inkml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ink/ink2.xml" ContentType="application/inkml+xml"/>
  <Override PartName="/ppt/ink/ink10.xml" ContentType="application/inkml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58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2.xml" ContentType="application/vnd.openxmlformats-officedocument.theme+xml"/>
  <Override PartName="/ppt/ink/ink9.xml" ContentType="application/inkml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ink/ink7.xml" ContentType="application/inkml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ink/ink3.xml" ContentType="application/inkml+xml"/>
  <Override PartName="/ppt/ink/ink5.xml" ContentType="application/inkml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Default Extension="wdp" ContentType="image/vnd.ms-photo"/>
  <Override PartName="/ppt/ink/ink1.xml" ContentType="application/inkml+xml"/>
  <Override PartName="/ppt/slideLayouts/slideLayout10.xml" ContentType="application/vnd.openxmlformats-officedocument.presentationml.slideLayout+xml"/>
  <Default Extension="gif" ContentType="image/gif"/>
  <Override PartName="/ppt/ink/ink11.xml" ContentType="application/inkml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Default Extension="svg" ContentType="image/svg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ink/ink8.xml" ContentType="application/inkml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ink/ink4.xml" ContentType="application/inkml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ink/ink12.xml" ContentType="application/inkml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50"/>
  </p:notesMasterIdLst>
  <p:sldIdLst>
    <p:sldId id="264" r:id="rId3"/>
    <p:sldId id="282" r:id="rId4"/>
    <p:sldId id="291" r:id="rId5"/>
    <p:sldId id="293" r:id="rId6"/>
    <p:sldId id="306" r:id="rId7"/>
    <p:sldId id="257" r:id="rId8"/>
    <p:sldId id="305" r:id="rId9"/>
    <p:sldId id="286" r:id="rId10"/>
    <p:sldId id="310" r:id="rId11"/>
    <p:sldId id="273" r:id="rId12"/>
    <p:sldId id="313" r:id="rId13"/>
    <p:sldId id="258" r:id="rId14"/>
    <p:sldId id="308" r:id="rId15"/>
    <p:sldId id="267" r:id="rId16"/>
    <p:sldId id="256" r:id="rId17"/>
    <p:sldId id="265" r:id="rId18"/>
    <p:sldId id="269" r:id="rId19"/>
    <p:sldId id="320" r:id="rId20"/>
    <p:sldId id="321" r:id="rId21"/>
    <p:sldId id="326" r:id="rId22"/>
    <p:sldId id="329" r:id="rId23"/>
    <p:sldId id="332" r:id="rId24"/>
    <p:sldId id="335" r:id="rId25"/>
    <p:sldId id="338" r:id="rId26"/>
    <p:sldId id="2147483647" r:id="rId27"/>
    <p:sldId id="339" r:id="rId28"/>
    <p:sldId id="268" r:id="rId29"/>
    <p:sldId id="316" r:id="rId30"/>
    <p:sldId id="259" r:id="rId31"/>
    <p:sldId id="266" r:id="rId32"/>
    <p:sldId id="275" r:id="rId33"/>
    <p:sldId id="260" r:id="rId34"/>
    <p:sldId id="314" r:id="rId35"/>
    <p:sldId id="272" r:id="rId36"/>
    <p:sldId id="279" r:id="rId37"/>
    <p:sldId id="270" r:id="rId38"/>
    <p:sldId id="276" r:id="rId39"/>
    <p:sldId id="295" r:id="rId40"/>
    <p:sldId id="290" r:id="rId41"/>
    <p:sldId id="340" r:id="rId42"/>
    <p:sldId id="341" r:id="rId43"/>
    <p:sldId id="342" r:id="rId44"/>
    <p:sldId id="261" r:id="rId45"/>
    <p:sldId id="317" r:id="rId46"/>
    <p:sldId id="262" r:id="rId47"/>
    <p:sldId id="263" r:id="rId48"/>
    <p:sldId id="284" r:id="rId4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306"/>
            <p14:sldId id="257"/>
            <p14:sldId id="305"/>
            <p14:sldId id="286"/>
            <p14:sldId id="310"/>
            <p14:sldId id="273"/>
            <p14:sldId id="313"/>
            <p14:sldId id="258"/>
            <p14:sldId id="308"/>
            <p14:sldId id="267"/>
            <p14:sldId id="256"/>
            <p14:sldId id="265"/>
            <p14:sldId id="269"/>
            <p14:sldId id="320"/>
            <p14:sldId id="321"/>
            <p14:sldId id="326"/>
            <p14:sldId id="329"/>
            <p14:sldId id="332"/>
            <p14:sldId id="335"/>
            <p14:sldId id="338"/>
            <p14:sldId id="2147483647"/>
            <p14:sldId id="339"/>
            <p14:sldId id="268"/>
            <p14:sldId id="316"/>
            <p14:sldId id="259"/>
            <p14:sldId id="266"/>
            <p14:sldId id="275"/>
            <p14:sldId id="260"/>
            <p14:sldId id="314"/>
            <p14:sldId id="272"/>
            <p14:sldId id="279"/>
            <p14:sldId id="270"/>
            <p14:sldId id="276"/>
            <p14:sldId id="295"/>
            <p14:sldId id="290"/>
            <p14:sldId id="340"/>
            <p14:sldId id="341"/>
            <p14:sldId id="342"/>
            <p14:sldId id="261"/>
            <p14:sldId id="317"/>
            <p14:sldId id="262"/>
            <p14:sldId id="263"/>
            <p14:sldId id="284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56082"/>
    <a:srgbClr val="ECB963"/>
    <a:srgbClr val="DCEAF7"/>
    <a:srgbClr val="DCE6F2"/>
    <a:srgbClr val="E3EEF2"/>
    <a:srgbClr val="C8F5E8"/>
    <a:srgbClr val="E0EFE9"/>
    <a:srgbClr val="BFE0D2"/>
    <a:srgbClr val="94CFB7"/>
    <a:srgbClr val="1D6FA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162" autoAdjust="0"/>
    <p:restoredTop sz="94660"/>
  </p:normalViewPr>
  <p:slideViewPr>
    <p:cSldViewPr snapToGrid="0">
      <p:cViewPr varScale="1">
        <p:scale>
          <a:sx n="64" d="100"/>
          <a:sy n="64" d="100"/>
        </p:scale>
        <p:origin x="-97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34.79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24575,'2631'0'-1365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37.62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70 24551,'2662'0'0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45.68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29 24534,'3114'-28'0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48.44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176 394 24575,'5'-17'0,"-4"15"0,0 1 0,0-1 0,0 1 0,-1-1 0,1 0 0,0 1 0,-1-1 0,0 0 0,1 1 0,-1-3 0,0-2 0,-1-1 0,1 1 0,-1 0 0,-1 0 0,1 0 0,-1 0 0,0 1 0,0-1 0,-1 0 0,-5-7 0,-2-2 0,-1 0 0,-15-15 0,16 19 0,1 0 0,0-1 0,0 1 0,-11-24 0,1-3 190,9 19-579,1-1 1,1 0-1,-8-27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50.81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24575,'0'5'0,"0"7"0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55.72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95 370 24575,'-6'-18'0,"-23"-17"0,23 29 0,1 0 0,-1 0 0,2 0 0,-1-1 0,1 1 0,0-1 0,0 0 0,-3-10 0,3 5 0,1 0 0,1 0 0,0-1 0,0 1 0,1-1 0,1 1 0,0-1 0,1 1 0,0-1 0,1 1 0,0 0 0,1 0 0,8-23 0,-9 32 0,0 0 0,0-1 0,0 1 0,0 0 0,0 0 0,1 0 0,0 1 0,-1-1 0,1 0 0,0 1 0,0 0 0,0 0 0,0 0 0,1 0 0,-1 0 0,1 1 0,-1-1 0,1 1 0,-1 0 0,1 0 0,7-1 0,7 0 0,-1 1 0,1 0 0,26 3 0,-19-1 0,45 0 0,44 3 0,-107-3 0,1 0 0,-1 1 0,0 0 0,0 0 0,-1 1 0,1 0 0,11 6 0,43 34 0,-9-7 0,-41-29 0,0 0 0,0-1 0,1-1 0,-1 0 0,1-1 0,0 0 0,0 0 0,22 2 0,-23-4 0,0-1 0,1 1 0,-1 1 0,0 0 0,0 1 0,0 0 0,16 9 0,-13-7 0,-1 0 0,1-1 0,0-1 0,0 0 0,1-1 0,-1-1 0,18 1 0,108-4 0,-64-2 0,404 3-1365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34.79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24575,'2631'0'-1365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37.62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70 24551,'2662'0'0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45.68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29 24534,'3114'-28'0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48.44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176 394 24575,'5'-17'0,"-4"15"0,0 1 0,0-1 0,0 1 0,-1-1 0,1 0 0,0 1 0,-1-1 0,0 0 0,1 1 0,-1-3 0,0-2 0,-1-1 0,1 1 0,-1 0 0,-1 0 0,1 0 0,-1 0 0,0 1 0,0-1 0,-1 0 0,-5-7 0,-2-2 0,-1 0 0,-15-15 0,16 19 0,1 0 0,0-1 0,0 1 0,-11-24 0,1-3 190,9 19-579,1-1 1,1 0-1,-8-27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50.81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24575,'0'5'0,"0"7"0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55.72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95 370 24575,'-6'-18'0,"-23"-17"0,23 29 0,1 0 0,-1 0 0,2 0 0,-1-1 0,1 1 0,0-1 0,0 0 0,-3-10 0,3 5 0,1 0 0,1 0 0,0-1 0,0 1 0,1-1 0,1 1 0,0-1 0,1 1 0,0-1 0,1 1 0,0 0 0,1 0 0,8-23 0,-9 32 0,0 0 0,0-1 0,0 1 0,0 0 0,0 0 0,1 0 0,0 1 0,-1-1 0,1 0 0,0 1 0,0 0 0,0 0 0,0 0 0,1 0 0,-1 0 0,1 1 0,-1-1 0,1 1 0,-1 0 0,1 0 0,7-1 0,7 0 0,-1 1 0,1 0 0,26 3 0,-19-1 0,45 0 0,44 3 0,-107-3 0,1 0 0,-1 1 0,0 0 0,0 0 0,-1 1 0,1 0 0,11 6 0,43 34 0,-9-7 0,-41-29 0,0 0 0,0-1 0,1-1 0,-1 0 0,1-1 0,0 0 0,0 0 0,22 2 0,-23-4 0,0-1 0,1 1 0,-1 1 0,0 0 0,0 1 0,0 0 0,16 9 0,-13-7 0,-1 0 0,1-1 0,0-1 0,0 0 0,1-1 0,-1-1 0,18 1 0,108-4 0,-64-2 0,404 3-1365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pPr/>
              <a:t>14/02/2026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7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5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8.sv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44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12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5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8.sv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=""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=""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=""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=""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=""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=""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=""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=""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=""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=""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=""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=""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=""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=""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=""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=""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=""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=""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=""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=""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=""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=""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=""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=""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=""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=""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=""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=""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=""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=""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=""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=""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=""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=""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=""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=""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=""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=""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=""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=""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=""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=""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=""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=""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=""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=""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=""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=""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=""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=""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=""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=""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=""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=""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=""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=""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=""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=""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=""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=""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=""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=""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=""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 cstate="print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=""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=""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 cstate="print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=""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=""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=""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=""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=""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=""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=""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=""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 cstate="print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=""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=""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=""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=""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=""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=""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=""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=""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=""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BEBA8EAE-BF5A-486C-A8C5-ECC9F3942E4B}">
                  <a14:imgProps xmlns=""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=""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=""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=""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=""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=""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=""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=""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=""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=""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=""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=""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=""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=""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=""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=""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=""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=""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=""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=""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=""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 cstate="print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=""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=""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=""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=""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=""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=""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=""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=""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=""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=""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=""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=""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=""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=""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=""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=""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=""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=""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=""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=""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=""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=""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=""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=""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=""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=""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=""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=""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=""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=""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=""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=""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=""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=""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=""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=""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=""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=""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=""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=""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=""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=""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=""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=""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5902648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14/02/2026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=""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=""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=""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=""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=""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=""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=""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=""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=""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=""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=""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=""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=""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=""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=""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=""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=""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=""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=""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=""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=""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=""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=""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=""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=""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=""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=""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=""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=""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=""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=""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=""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=""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=""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=""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=""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=""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=""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=""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=""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=""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=""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=""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=""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=""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=""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=""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=""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=""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=""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=""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=""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=""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=""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=""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=""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=""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=""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=""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973515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=""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=""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=""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8264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032940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=""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623688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=""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5968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=""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573043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553678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8121063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6389205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=""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=""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=""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=""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=""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=""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=""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=""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=""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=""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=""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=""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=""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50112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=""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=""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=""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=""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=""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=""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 cstate="print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=""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=""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 cstate="print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=""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=""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=""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=""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=""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=""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=""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=""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 cstate="print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=""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=""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=""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=""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=""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=""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=""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=""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=""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450281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=""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=""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=""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=""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=""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=""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=""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=""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=""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=""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=""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=""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=""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=""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=""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=""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993709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=""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=""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=""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=""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=""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=""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=""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=""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=""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=""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=""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=""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=""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=""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=""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=""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=""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=""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>
          <p:sp>
            <p:nvSpPr>
              <p:cNvPr id="38" name="Text Placeholder 30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=""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=""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=""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=""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="" xmlns:p14="http://schemas.microsoft.com/office/powerpoint/2010/main" val="4706609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=""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=""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=""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=""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=""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=""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=""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=""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=""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=""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=""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=""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=""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=""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=""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=""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=""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=""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8237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=""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=""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=""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=""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=""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=""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=""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=""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=""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=""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=""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=""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=""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=""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=""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=""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 cstate="print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=""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=""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=""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=""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=""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=""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=""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=""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=""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=""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=""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=""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=""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=""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=""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=""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=""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=""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=""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=""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=""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=""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=""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=""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1914771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=""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=""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=""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=""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0260291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=""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=""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=""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7719616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=""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277970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=""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931104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346312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=""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=""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=""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="" xmlns:p14="http://schemas.microsoft.com/office/powerpoint/2010/main" val="40654718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=""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=""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=""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=""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=""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3015958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=""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8306521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8390743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=""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=""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=""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220654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=""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=""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=""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7449503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2989800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=""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=""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0924356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=""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=""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=""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5803590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3659043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14/02/2026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9553778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14/02/2026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379491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14/02/2026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85417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14/02/2026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891413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14/02/2026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706077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14/02/2026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8434427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3226948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9" Type="http://schemas.openxmlformats.org/officeDocument/2006/relationships/slideLayout" Target="../slideLayouts/slideLayout69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64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slideLayout" Target="../slideLayouts/slideLayout63.xml"/><Relationship Id="rId3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37" Type="http://schemas.openxmlformats.org/officeDocument/2006/relationships/slideLayout" Target="../slideLayouts/slideLayout67.xml"/><Relationship Id="rId40" Type="http://schemas.openxmlformats.org/officeDocument/2006/relationships/slideLayout" Target="../slideLayouts/slideLayout70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36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35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pPr/>
              <a:t>14/02/2026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89" r:id="rId14"/>
    <p:sldLayoutId id="2147483655" r:id="rId15"/>
    <p:sldLayoutId id="2147483744" r:id="rId16"/>
    <p:sldLayoutId id="2147483731" r:id="rId17"/>
    <p:sldLayoutId id="2147483732" r:id="rId18"/>
    <p:sldLayoutId id="2147483733" r:id="rId19"/>
    <p:sldLayoutId id="2147483734" r:id="rId20"/>
    <p:sldLayoutId id="2147483735" r:id="rId21"/>
    <p:sldLayoutId id="2147483736" r:id="rId22"/>
    <p:sldLayoutId id="2147483749" r:id="rId23"/>
    <p:sldLayoutId id="2147483737" r:id="rId24"/>
    <p:sldLayoutId id="2147483738" r:id="rId25"/>
    <p:sldLayoutId id="2147483739" r:id="rId26"/>
    <p:sldLayoutId id="2147483742" r:id="rId27"/>
    <p:sldLayoutId id="2147483745" r:id="rId28"/>
    <p:sldLayoutId id="2147483658" r:id="rId29"/>
    <p:sldLayoutId id="2147483659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pPr/>
              <a:t>14/02/2026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7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customXml" Target="../ink/ink6.xml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7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image" Target="../media/image75.png"/><Relationship Id="rId10" Type="http://schemas.openxmlformats.org/officeDocument/2006/relationships/image" Target="../media/image72.png"/><Relationship Id="rId4" Type="http://schemas.openxmlformats.org/officeDocument/2006/relationships/image" Target="../media/image69.png"/><Relationship Id="rId9" Type="http://schemas.openxmlformats.org/officeDocument/2006/relationships/customXml" Target="../ink/ink4.xml"/><Relationship Id="rId14" Type="http://schemas.openxmlformats.org/officeDocument/2006/relationships/image" Target="../media/image7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customXml" Target="../ink/ink12.xml"/><Relationship Id="rId3" Type="http://schemas.openxmlformats.org/officeDocument/2006/relationships/customXml" Target="../ink/ink7.xml"/><Relationship Id="rId7" Type="http://schemas.openxmlformats.org/officeDocument/2006/relationships/customXml" Target="../ink/ink9.xml"/><Relationship Id="rId12" Type="http://schemas.openxmlformats.org/officeDocument/2006/relationships/image" Target="../media/image7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png"/><Relationship Id="rId11" Type="http://schemas.openxmlformats.org/officeDocument/2006/relationships/customXml" Target="../ink/ink11.xml"/><Relationship Id="rId5" Type="http://schemas.openxmlformats.org/officeDocument/2006/relationships/customXml" Target="../ink/ink8.xml"/><Relationship Id="rId15" Type="http://schemas.openxmlformats.org/officeDocument/2006/relationships/image" Target="../media/image75.png"/><Relationship Id="rId10" Type="http://schemas.openxmlformats.org/officeDocument/2006/relationships/image" Target="../media/image72.png"/><Relationship Id="rId4" Type="http://schemas.openxmlformats.org/officeDocument/2006/relationships/image" Target="../media/image69.png"/><Relationship Id="rId9" Type="http://schemas.openxmlformats.org/officeDocument/2006/relationships/customXml" Target="../ink/ink10.xml"/><Relationship Id="rId14" Type="http://schemas.openxmlformats.org/officeDocument/2006/relationships/image" Target="../media/image7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=""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smtClean="0"/>
              <a:t>Spectacles à vivre !</a:t>
            </a:r>
            <a:endParaRPr/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Actes de parole et production de l’oral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=""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pic>
        <p:nvPicPr>
          <p:cNvPr id="12" name="Picture 4" descr="C:\Users\LENOVO\Desktop\1.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855" y="4243570"/>
            <a:ext cx="3179893" cy="2451788"/>
          </a:xfrm>
          <a:prstGeom prst="rect">
            <a:avLst/>
          </a:prstGeom>
          <a:noFill/>
        </p:spPr>
      </p:pic>
      <p:pic>
        <p:nvPicPr>
          <p:cNvPr id="13" name="Picture 5" descr="C:\Users\LENOVO\Desktop\2.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9819" y="4250857"/>
            <a:ext cx="3350588" cy="24197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15023595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95467310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=""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=""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=""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=""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=""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96198571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  <p:sp>
        <p:nvSpPr>
          <p:cNvPr id="15" name="Google Shape;286;p29">
            <a:extLst>
              <a:ext uri="{FF2B5EF4-FFF2-40B4-BE49-F238E27FC236}">
                <a16:creationId xmlns:a16="http://schemas.microsoft.com/office/drawing/2014/main" xmlns="" id="{2BC8AA90-A3F4-C9C4-8406-85297627EC00}"/>
              </a:ext>
            </a:extLst>
          </p:cNvPr>
          <p:cNvSpPr/>
          <p:nvPr/>
        </p:nvSpPr>
        <p:spPr>
          <a:xfrm>
            <a:off x="2675710" y="1918914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le vocabulaire du spectacle.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une appréciation, un jugement de valeur et sa justification.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Google Shape;287;p29">
            <a:extLst>
              <a:ext uri="{FF2B5EF4-FFF2-40B4-BE49-F238E27FC236}">
                <a16:creationId xmlns:a16="http://schemas.microsoft.com/office/drawing/2014/main" xmlns="" id="{C72C8D21-2CD7-824D-C034-7BE400A6A16E}"/>
              </a:ext>
            </a:extLst>
          </p:cNvPr>
          <p:cNvSpPr/>
          <p:nvPr/>
        </p:nvSpPr>
        <p:spPr>
          <a:xfrm>
            <a:off x="556957" y="1861575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17" name="Google Shape;286;p29">
            <a:extLst>
              <a:ext uri="{FF2B5EF4-FFF2-40B4-BE49-F238E27FC236}">
                <a16:creationId xmlns:a16="http://schemas.microsoft.com/office/drawing/2014/main" xmlns="" id="{750FF02A-E3B1-0E3B-0845-DA52521583F4}"/>
              </a:ext>
            </a:extLst>
          </p:cNvPr>
          <p:cNvSpPr/>
          <p:nvPr/>
        </p:nvSpPr>
        <p:spPr>
          <a:xfrm>
            <a:off x="2686595" y="2829041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Exprimer des appréciations à propos d’un spectacle et le recommander.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Echanger autour d’une expérience de spectacle et exprimer ses appréciations.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287;p29">
            <a:extLst>
              <a:ext uri="{FF2B5EF4-FFF2-40B4-BE49-F238E27FC236}">
                <a16:creationId xmlns:a16="http://schemas.microsoft.com/office/drawing/2014/main" xmlns="" id="{32D753A9-1C6F-5033-0B43-2E4C20E51865}"/>
              </a:ext>
            </a:extLst>
          </p:cNvPr>
          <p:cNvSpPr/>
          <p:nvPr/>
        </p:nvSpPr>
        <p:spPr>
          <a:xfrm>
            <a:off x="567843" y="2828851"/>
            <a:ext cx="1798795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9" name="Google Shape;286;p29">
            <a:extLst>
              <a:ext uri="{FF2B5EF4-FFF2-40B4-BE49-F238E27FC236}">
                <a16:creationId xmlns:a16="http://schemas.microsoft.com/office/drawing/2014/main" xmlns="" id="{69698856-7104-EF3D-ABC9-3FE46CB3A86C}"/>
              </a:ext>
            </a:extLst>
          </p:cNvPr>
          <p:cNvSpPr/>
          <p:nvPr/>
        </p:nvSpPr>
        <p:spPr>
          <a:xfrm>
            <a:off x="2686595" y="3798328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Emettre des hypothèses sur le sens du texte à partir d’indices.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Anticiper sur le mot ou le groupe de mots suivants pour lire de manière fluide.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87;p29">
            <a:extLst>
              <a:ext uri="{FF2B5EF4-FFF2-40B4-BE49-F238E27FC236}">
                <a16:creationId xmlns:a16="http://schemas.microsoft.com/office/drawing/2014/main" xmlns="" id="{987EFA44-D437-8635-0DCE-A32D4DBFB0F0}"/>
              </a:ext>
            </a:extLst>
          </p:cNvPr>
          <p:cNvSpPr/>
          <p:nvPr/>
        </p:nvSpPr>
        <p:spPr>
          <a:xfrm>
            <a:off x="567843" y="374098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21" name="Google Shape;286;p29">
            <a:extLst>
              <a:ext uri="{FF2B5EF4-FFF2-40B4-BE49-F238E27FC236}">
                <a16:creationId xmlns:a16="http://schemas.microsoft.com/office/drawing/2014/main" xmlns="" id="{47C81B85-C332-200B-6E0D-043D86558581}"/>
              </a:ext>
            </a:extLst>
          </p:cNvPr>
          <p:cNvSpPr/>
          <p:nvPr/>
        </p:nvSpPr>
        <p:spPr>
          <a:xfrm>
            <a:off x="2686595" y="4755434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indices d’énonciation dans un texte (traces de subjectivité). 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287;p29">
            <a:extLst>
              <a:ext uri="{FF2B5EF4-FFF2-40B4-BE49-F238E27FC236}">
                <a16:creationId xmlns:a16="http://schemas.microsoft.com/office/drawing/2014/main" xmlns="" id="{D226F9FD-345C-DCE6-5F31-E6A0E6098BE7}"/>
              </a:ext>
            </a:extLst>
          </p:cNvPr>
          <p:cNvSpPr/>
          <p:nvPr/>
        </p:nvSpPr>
        <p:spPr>
          <a:xfrm>
            <a:off x="567843" y="4698095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23" name="Rectangle: Rounded Corners 11">
            <a:extLst>
              <a:ext uri="{FF2B5EF4-FFF2-40B4-BE49-F238E27FC236}">
                <a16:creationId xmlns:a16="http://schemas.microsoft.com/office/drawing/2014/main" xmlns="" id="{D9CB9A7E-2603-3C9A-0BAF-C16552F6CF6B}"/>
              </a:ext>
            </a:extLst>
          </p:cNvPr>
          <p:cNvSpPr/>
          <p:nvPr/>
        </p:nvSpPr>
        <p:spPr>
          <a:xfrm>
            <a:off x="305904" y="2729027"/>
            <a:ext cx="11628766" cy="913457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05438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  <p:sp>
        <p:nvSpPr>
          <p:cNvPr id="15" name="Google Shape;286;p29">
            <a:extLst>
              <a:ext uri="{FF2B5EF4-FFF2-40B4-BE49-F238E27FC236}">
                <a16:creationId xmlns:a16="http://schemas.microsoft.com/office/drawing/2014/main" xmlns="" id="{EA4475E0-F528-6AD2-4193-CE9E0292C6F0}"/>
              </a:ext>
            </a:extLst>
          </p:cNvPr>
          <p:cNvSpPr/>
          <p:nvPr/>
        </p:nvSpPr>
        <p:spPr>
          <a:xfrm>
            <a:off x="2675710" y="2758190"/>
            <a:ext cx="9062397" cy="113925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indices d’énonciation dans un texte (traces de subjectivité).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Anticiper sur le mot ou le groupe de mots suivants pour lire de manière fluide.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Google Shape;287;p29">
            <a:extLst>
              <a:ext uri="{FF2B5EF4-FFF2-40B4-BE49-F238E27FC236}">
                <a16:creationId xmlns:a16="http://schemas.microsoft.com/office/drawing/2014/main" xmlns="" id="{699529DE-3EE6-0162-05B4-7B3894420301}"/>
              </a:ext>
            </a:extLst>
          </p:cNvPr>
          <p:cNvSpPr/>
          <p:nvPr/>
        </p:nvSpPr>
        <p:spPr>
          <a:xfrm>
            <a:off x="556957" y="2743678"/>
            <a:ext cx="1798795" cy="110879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7" name="Google Shape;286;p29">
            <a:extLst>
              <a:ext uri="{FF2B5EF4-FFF2-40B4-BE49-F238E27FC236}">
                <a16:creationId xmlns:a16="http://schemas.microsoft.com/office/drawing/2014/main" xmlns="" id="{07AF85E2-4CEE-A093-28AD-59A759775016}"/>
              </a:ext>
            </a:extLst>
          </p:cNvPr>
          <p:cNvSpPr/>
          <p:nvPr/>
        </p:nvSpPr>
        <p:spPr>
          <a:xfrm>
            <a:off x="2686595" y="4124707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Utiliser de manière correcte le gérondif pour exprimer différentes circonstances.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287;p29">
            <a:extLst>
              <a:ext uri="{FF2B5EF4-FFF2-40B4-BE49-F238E27FC236}">
                <a16:creationId xmlns:a16="http://schemas.microsoft.com/office/drawing/2014/main" xmlns="" id="{37F7C25D-FC4F-08E7-F711-D110677E33E1}"/>
              </a:ext>
            </a:extLst>
          </p:cNvPr>
          <p:cNvSpPr/>
          <p:nvPr/>
        </p:nvSpPr>
        <p:spPr>
          <a:xfrm>
            <a:off x="567843" y="4069067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9" name="Google Shape;286;p29">
            <a:extLst>
              <a:ext uri="{FF2B5EF4-FFF2-40B4-BE49-F238E27FC236}">
                <a16:creationId xmlns:a16="http://schemas.microsoft.com/office/drawing/2014/main" xmlns="" id="{E5002ECB-E3D0-948D-3098-04777882707D}"/>
              </a:ext>
            </a:extLst>
          </p:cNvPr>
          <p:cNvSpPr/>
          <p:nvPr/>
        </p:nvSpPr>
        <p:spPr>
          <a:xfrm>
            <a:off x="2686595" y="5038855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Introduire un jugement, une appréciation dans un texte.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87;p29">
            <a:extLst>
              <a:ext uri="{FF2B5EF4-FFF2-40B4-BE49-F238E27FC236}">
                <a16:creationId xmlns:a16="http://schemas.microsoft.com/office/drawing/2014/main" xmlns="" id="{6D144360-83C4-DF01-9BC2-818CA77AC458}"/>
              </a:ext>
            </a:extLst>
          </p:cNvPr>
          <p:cNvSpPr/>
          <p:nvPr/>
        </p:nvSpPr>
        <p:spPr>
          <a:xfrm>
            <a:off x="567843" y="4983215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21" name="Google Shape;286;p29">
            <a:extLst>
              <a:ext uri="{FF2B5EF4-FFF2-40B4-BE49-F238E27FC236}">
                <a16:creationId xmlns:a16="http://schemas.microsoft.com/office/drawing/2014/main" xmlns="" id="{253E899D-4C8C-BAC2-5FF5-BF27FDC0ED1A}"/>
              </a:ext>
            </a:extLst>
          </p:cNvPr>
          <p:cNvSpPr/>
          <p:nvPr/>
        </p:nvSpPr>
        <p:spPr>
          <a:xfrm>
            <a:off x="2686595" y="1811530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le vocabulaire du spectacle.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Emettre des hypothèses sur le sens du texte à partir d’indices</a:t>
            </a:r>
          </a:p>
        </p:txBody>
      </p:sp>
      <p:sp>
        <p:nvSpPr>
          <p:cNvPr id="22" name="Google Shape;287;p29">
            <a:extLst>
              <a:ext uri="{FF2B5EF4-FFF2-40B4-BE49-F238E27FC236}">
                <a16:creationId xmlns:a16="http://schemas.microsoft.com/office/drawing/2014/main" xmlns="" id="{E85731DD-F273-5FCE-B664-582D1E17479D}"/>
              </a:ext>
            </a:extLst>
          </p:cNvPr>
          <p:cNvSpPr/>
          <p:nvPr/>
        </p:nvSpPr>
        <p:spPr>
          <a:xfrm>
            <a:off x="567843" y="1754191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</p:spTree>
    <p:extLst>
      <p:ext uri="{BB962C8B-B14F-4D97-AF65-F5344CB8AC3E}">
        <p14:creationId xmlns="" xmlns:p14="http://schemas.microsoft.com/office/powerpoint/2010/main" val="149490514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=""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=""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=""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=""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</a:t>
            </a:r>
            <a:r>
              <a:rPr lang="fr-F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419478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/>
              <a:t>Produire des énoncés oraux cohérents selon la démarche : </a:t>
            </a:r>
            <a:r>
              <a:rPr lang="fr-FR" dirty="0" smtClean="0"/>
              <a:t>spectacle –appréciation - justification.</a:t>
            </a:r>
            <a:endParaRPr lang="fr-FR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/>
              <a:t>Réinvestir les expressions étudiées dans un dialogue et dans une </a:t>
            </a:r>
            <a:r>
              <a:rPr lang="fr-FR" dirty="0" smtClean="0"/>
              <a:t>production </a:t>
            </a:r>
            <a:r>
              <a:rPr lang="fr-FR" dirty="0"/>
              <a:t>autonome.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r-FR" dirty="0"/>
              <a:t>Exprimer une </a:t>
            </a:r>
            <a:r>
              <a:rPr lang="fr-FR" dirty="0" smtClean="0"/>
              <a:t>appréciation, </a:t>
            </a:r>
            <a:r>
              <a:rPr lang="fr-FR" dirty="0"/>
              <a:t>exprimer une </a:t>
            </a:r>
            <a:r>
              <a:rPr lang="fr-FR" dirty="0" smtClean="0"/>
              <a:t>justification: J’ai beaucoup apprécié; </a:t>
            </a:r>
            <a:r>
              <a:rPr lang="fr-FR" dirty="0"/>
              <a:t>j’ai beaucoup aimé ; </a:t>
            </a:r>
            <a:r>
              <a:rPr lang="fr-FR" dirty="0" smtClean="0"/>
              <a:t>C’est un spectacle émouvant; Je le trouve très amusant…  parce que les scènes étaient drôles…..</a:t>
            </a:r>
            <a:endParaRPr lang="fr-FR" dirty="0"/>
          </a:p>
        </p:txBody>
      </p:sp>
      <p:sp>
        <p:nvSpPr>
          <p:cNvPr id="12" name="Text Placeholder 11">
            <a:extLst>
              <a:ext uri="{FF2B5EF4-FFF2-40B4-BE49-F238E27FC236}">
                <a16:creationId xmlns=""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Verbalisation de la démarche par l’enseignant : </a:t>
            </a:r>
            <a:r>
              <a:rPr lang="fr-FR" dirty="0" smtClean="0"/>
              <a:t>spectacle –appréciation - justification</a:t>
            </a:r>
            <a:endParaRPr lang="fr-FR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Montrer les points positifs et les points d’amélioration.</a:t>
            </a:r>
          </a:p>
          <a:p>
            <a:pPr lvl="0"/>
            <a:r>
              <a:rPr lang="fr-FR" b="1" dirty="0"/>
              <a:t>Les outils : </a:t>
            </a:r>
            <a:r>
              <a:rPr lang="fr-FR" dirty="0"/>
              <a:t>carte des actes de parole, feedback immédiat et justification des réponses.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=""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Mélanger les </a:t>
            </a:r>
            <a:r>
              <a:rPr lang="fr-FR" dirty="0" smtClean="0"/>
              <a:t>appréciation et les justifications.</a:t>
            </a:r>
            <a:endParaRPr lang="fr-FR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Ne pas respecter la démarche </a:t>
            </a:r>
            <a:r>
              <a:rPr lang="fr-FR" b="1" dirty="0"/>
              <a:t>: </a:t>
            </a:r>
            <a:r>
              <a:rPr lang="fr-FR" dirty="0" smtClean="0"/>
              <a:t>spectacle –appréciation – justification.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54435147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=""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=""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=""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=""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=""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=""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=""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=""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6BD5943-3CB0-750A-9111-C746B5A0FE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25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Actes de parole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A742A672-1F27-D8B7-8C6F-C8B4CDC2F8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>
                <a:solidFill>
                  <a:prstClr val="black"/>
                </a:solidFill>
              </a:rPr>
              <a:t>Production de l’oral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="" xmlns:p14="http://schemas.microsoft.com/office/powerpoint/2010/main" val="1021364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=""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763986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96BE2753-162C-A83B-1EEA-F3D4C5FC86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2400" b="1" dirty="0"/>
              <a:t>5 min</a:t>
            </a:r>
          </a:p>
        </p:txBody>
      </p:sp>
    </p:spTree>
    <p:extLst>
      <p:ext uri="{BB962C8B-B14F-4D97-AF65-F5344CB8AC3E}">
        <p14:creationId xmlns="" xmlns:p14="http://schemas.microsoft.com/office/powerpoint/2010/main" val="3147618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5E9BD5B2-7762-593D-23DF-48AD015E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corriger ensemble le travail effectué à la maison. Livret de l’élève, p.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23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C9ED7B69-F6CB-60BE-821F-AE2197D23FA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rgbClr val="E7E6E6">
                    <a:lumMod val="75000"/>
                  </a:srgbClr>
                </a:solidFill>
                <a:latin typeface="Calibri"/>
                <a:cs typeface="Calibri" panose="020F0502020204030204" pitchFamily="34" charset="0"/>
              </a:rPr>
              <a:t>Contrôler le travail de quelques élèves au hasard. Demander de justifier les réponses.</a:t>
            </a:r>
          </a:p>
          <a:p>
            <a:endParaRPr lang="fr-FR" dirty="0"/>
          </a:p>
        </p:txBody>
      </p:sp>
      <p:pic>
        <p:nvPicPr>
          <p:cNvPr id="5" name="Picture 52">
            <a:extLst>
              <a:ext uri="{FF2B5EF4-FFF2-40B4-BE49-F238E27FC236}">
                <a16:creationId xmlns="" xmlns:a16="http://schemas.microsoft.com/office/drawing/2014/main" id="{F905DF4D-BE2A-A7D3-B5B9-13E9F3B9E7B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C9FA3B4-F3EB-49B2-D0EE-CD735387480F}"/>
              </a:ext>
            </a:extLst>
          </p:cNvPr>
          <p:cNvSpPr/>
          <p:nvPr/>
        </p:nvSpPr>
        <p:spPr>
          <a:xfrm>
            <a:off x="5367336" y="5752718"/>
            <a:ext cx="1457325" cy="334241"/>
          </a:xfrm>
          <a:prstGeom prst="rect">
            <a:avLst/>
          </a:prstGeom>
          <a:solidFill>
            <a:srgbClr val="FDDF4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00" b="1" dirty="0">
                <a:solidFill>
                  <a:sysClr val="windowText" lastClr="000000"/>
                </a:solidFill>
              </a:rPr>
              <a:t>Page </a:t>
            </a:r>
            <a:r>
              <a:rPr lang="fr-FR" sz="2100" b="1" dirty="0" smtClean="0">
                <a:solidFill>
                  <a:sysClr val="windowText" lastClr="000000"/>
                </a:solidFill>
              </a:rPr>
              <a:t>23</a:t>
            </a:r>
            <a:endParaRPr lang="fr-FR" sz="2100" b="1" dirty="0">
              <a:solidFill>
                <a:sysClr val="windowText" lastClr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5608" y="1708879"/>
            <a:ext cx="11253866" cy="3462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812792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6D00581-70C4-CB5B-BBFB-D5EE58E08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5CB8014-4F60-34F9-9C4D-64545F5E4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Voilà, nous avons complété les phrases avec le vocabulaire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du spectacle.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6F923AE-9EC6-CFCE-2743-2E49572837E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r-FR" sz="1600" i="1" dirty="0">
                <a:solidFill>
                  <a:srgbClr val="E7E6E6">
                    <a:lumMod val="75000"/>
                  </a:srgbClr>
                </a:solidFill>
                <a:latin typeface="Calibri"/>
                <a:cs typeface="Calibri" panose="020F0502020204030204" pitchFamily="34" charset="0"/>
              </a:rPr>
              <a:t>Apporter des exemples ou des précisions complémentaires si nécessaire.</a:t>
            </a:r>
          </a:p>
          <a:p>
            <a:pPr marL="0" indent="0">
              <a:lnSpc>
                <a:spcPct val="100000"/>
              </a:lnSpc>
              <a:buNone/>
            </a:pPr>
            <a:endParaRPr lang="fr-FR" sz="1600" i="1" dirty="0">
              <a:solidFill>
                <a:srgbClr val="E7E6E6">
                  <a:lumMod val="75000"/>
                </a:srgbClr>
              </a:solidFill>
              <a:latin typeface="Calibri"/>
              <a:cs typeface="Calibri" panose="020F0502020204030204" pitchFamily="34" charset="0"/>
            </a:endParaRPr>
          </a:p>
        </p:txBody>
      </p:sp>
      <p:pic>
        <p:nvPicPr>
          <p:cNvPr id="5" name="Picture 52">
            <a:extLst>
              <a:ext uri="{FF2B5EF4-FFF2-40B4-BE49-F238E27FC236}">
                <a16:creationId xmlns="" xmlns:a16="http://schemas.microsoft.com/office/drawing/2014/main" id="{171D1072-D346-3C15-D39C-104A7F0827F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59F4477-67BC-452A-CAFF-7FDDF371B789}"/>
              </a:ext>
            </a:extLst>
          </p:cNvPr>
          <p:cNvSpPr/>
          <p:nvPr/>
        </p:nvSpPr>
        <p:spPr>
          <a:xfrm>
            <a:off x="5367336" y="5752718"/>
            <a:ext cx="1457325" cy="334241"/>
          </a:xfrm>
          <a:prstGeom prst="rect">
            <a:avLst/>
          </a:prstGeom>
          <a:solidFill>
            <a:srgbClr val="FDDF4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00" b="1" dirty="0">
                <a:solidFill>
                  <a:sysClr val="windowText" lastClr="000000"/>
                </a:solidFill>
              </a:rPr>
              <a:t>Page </a:t>
            </a:r>
            <a:r>
              <a:rPr lang="fr-FR" sz="2100" b="1" dirty="0" smtClean="0">
                <a:solidFill>
                  <a:sysClr val="windowText" lastClr="000000"/>
                </a:solidFill>
              </a:rPr>
              <a:t>23</a:t>
            </a:r>
            <a:endParaRPr lang="fr-FR" sz="2100" b="1" dirty="0">
              <a:solidFill>
                <a:sysClr val="windowText" lastClr="000000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5608" y="1708879"/>
            <a:ext cx="11253866" cy="3462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ZoneTexte 13">
            <a:extLst>
              <a:ext uri="{FF2B5EF4-FFF2-40B4-BE49-F238E27FC236}">
                <a16:creationId xmlns="" xmlns:a16="http://schemas.microsoft.com/office/drawing/2014/main" id="{8A6B10B1-5D5C-6D45-0DF0-678F02AFD9BE}"/>
              </a:ext>
            </a:extLst>
          </p:cNvPr>
          <p:cNvSpPr txBox="1"/>
          <p:nvPr/>
        </p:nvSpPr>
        <p:spPr>
          <a:xfrm>
            <a:off x="4835393" y="2864223"/>
            <a:ext cx="24819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applaudit</a:t>
            </a:r>
            <a:endParaRPr lang="fr-FR" sz="2000" i="1" dirty="0"/>
          </a:p>
        </p:txBody>
      </p:sp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8A6B10B1-5D5C-6D45-0DF0-678F02AFD9BE}"/>
              </a:ext>
            </a:extLst>
          </p:cNvPr>
          <p:cNvSpPr txBox="1"/>
          <p:nvPr/>
        </p:nvSpPr>
        <p:spPr>
          <a:xfrm>
            <a:off x="3432749" y="3268958"/>
            <a:ext cx="29230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la musique accompagne</a:t>
            </a:r>
            <a:endParaRPr lang="fr-FR" sz="2000" b="1" i="1" dirty="0">
              <a:solidFill>
                <a:srgbClr val="00B0F0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="" xmlns:a16="http://schemas.microsoft.com/office/drawing/2014/main" id="{8A6B10B1-5D5C-6D45-0DF0-678F02AFD9BE}"/>
              </a:ext>
            </a:extLst>
          </p:cNvPr>
          <p:cNvSpPr txBox="1"/>
          <p:nvPr/>
        </p:nvSpPr>
        <p:spPr>
          <a:xfrm>
            <a:off x="5405020" y="3718664"/>
            <a:ext cx="24819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les acteurs</a:t>
            </a:r>
            <a:endParaRPr lang="fr-FR" sz="2000" b="1" i="1" dirty="0">
              <a:solidFill>
                <a:srgbClr val="00B0F0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="" xmlns:a16="http://schemas.microsoft.com/office/drawing/2014/main" id="{8A6B10B1-5D5C-6D45-0DF0-678F02AFD9BE}"/>
              </a:ext>
            </a:extLst>
          </p:cNvPr>
          <p:cNvSpPr txBox="1"/>
          <p:nvPr/>
        </p:nvSpPr>
        <p:spPr>
          <a:xfrm>
            <a:off x="5794762" y="4573102"/>
            <a:ext cx="24819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le décor</a:t>
            </a:r>
            <a:endParaRPr lang="fr-FR" sz="2000" b="1" i="1" dirty="0">
              <a:solidFill>
                <a:srgbClr val="00B0F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9606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consacrer la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ère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la séance aux actes de parole.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Actes de parole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=""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=""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692957" y="387048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5821640" y="2386610"/>
            <a:ext cx="459377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3200" b="1" i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Au souffle du spectacle !</a:t>
            </a:r>
            <a:endParaRPr lang="fr-FR" sz="3200" b="1" i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504854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séance des actes de parole.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0E68105D-DC40-E97B-04A0-61443797A259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rgbClr val="E7E6E6">
                    <a:lumMod val="75000"/>
                  </a:srgbClr>
                </a:solidFill>
                <a:latin typeface="Calibri"/>
                <a:cs typeface="Calibri" panose="020F0502020204030204" pitchFamily="34" charset="0"/>
              </a:rPr>
              <a:t>Lire l’objectif de la séance avec une voix claire et audible.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783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sz="2400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Exprimer des appréciations à propos d’un spectacle et le recommander.</a:t>
            </a:r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2939944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5D6F763-6D50-F39C-79E9-0D114AD7C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BBAB858-C0D0-EE0D-D7C7-52D90F054D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9038998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A49CD89-C70A-1174-5245-D80810B54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3D2F3E5-FEF1-E879-C70E-FDDBC3D3F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L’expression «  </a:t>
            </a:r>
            <a:r>
              <a:rPr lang="fr-FR" sz="1800" i="1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J’ai énormément aimé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» sert à exprimer une appréciation très positive : la personne montre qu’elle  est très satisfaite.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="" xmlns:a16="http://schemas.microsoft.com/office/drawing/2014/main" id="{418632E3-47E2-7225-646C-6D21DE27480F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="" xmlns:a16="http://schemas.microsoft.com/office/drawing/2014/main" id="{B4B43242-B751-8BFD-29D3-23595FFF740A}"/>
              </a:ext>
            </a:extLst>
          </p:cNvPr>
          <p:cNvSpPr txBox="1">
            <a:spLocks/>
          </p:cNvSpPr>
          <p:nvPr/>
        </p:nvSpPr>
        <p:spPr>
          <a:xfrm>
            <a:off x="1081048" y="71557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Désigner au hasard 3 élèves pour lire les phrases à haute voix.</a:t>
            </a:r>
          </a:p>
        </p:txBody>
      </p:sp>
      <p:sp>
        <p:nvSpPr>
          <p:cNvPr id="10" name="Bulle narrative : rectangle 9">
            <a:extLst>
              <a:ext uri="{FF2B5EF4-FFF2-40B4-BE49-F238E27FC236}">
                <a16:creationId xmlns="" xmlns:a16="http://schemas.microsoft.com/office/drawing/2014/main" id="{21213EEA-EE61-1B00-01E5-32D7E282EEBA}"/>
              </a:ext>
            </a:extLst>
          </p:cNvPr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J’ai énormément aimé </a:t>
            </a:r>
            <a:r>
              <a:rPr lang="fr-FR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cette pièce, elle  était très bien jouée.</a:t>
            </a:r>
            <a:endParaRPr lang="fr-FR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9664" y="1693417"/>
            <a:ext cx="5868018" cy="3508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6750375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0B5CC73-9382-41C9-EE1B-1E8D11EA9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E2E9ACE-9F20-F795-2B36-5F56F391D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L’expression « était impressionnant » sert à exprimer une forte appréciation : elle montre que quelque chose a  émerveillé la personne.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="" xmlns:a16="http://schemas.microsoft.com/office/drawing/2014/main" id="{442CF165-57F4-DD59-C3E6-73BC542142E8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="" xmlns:a16="http://schemas.microsoft.com/office/drawing/2014/main" id="{30AC885B-5B19-31B2-7336-0C5620AA68F7}"/>
              </a:ext>
            </a:extLst>
          </p:cNvPr>
          <p:cNvSpPr txBox="1">
            <a:spLocks/>
          </p:cNvSpPr>
          <p:nvPr/>
        </p:nvSpPr>
        <p:spPr>
          <a:xfrm>
            <a:off x="1066058" y="71557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10" name="Bulle narrative : rectangle 9">
            <a:extLst>
              <a:ext uri="{FF2B5EF4-FFF2-40B4-BE49-F238E27FC236}">
                <a16:creationId xmlns="" xmlns:a16="http://schemas.microsoft.com/office/drawing/2014/main" id="{C2AEA4BA-A473-2AA1-0A14-6986F2D3A9DC}"/>
              </a:ext>
            </a:extLst>
          </p:cNvPr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Le spectacle </a:t>
            </a:r>
            <a:r>
              <a:rPr lang="fr-FR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était impressionnant !</a:t>
            </a:r>
            <a:endParaRPr lang="fr-FR" sz="24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9745" y="1601039"/>
            <a:ext cx="6006493" cy="340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97725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9701F89-0231-73C7-A5C4-1E9835003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1066390-EBE4-3F89-B6B6-C4067BAC9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L’expression « est idéal pour… » sert à exprimer qu’une chose convient très bien : elle montre que c’est le meilleur choix.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="" xmlns:a16="http://schemas.microsoft.com/office/drawing/2014/main" id="{FA9D8BA7-BF40-D870-171C-DF5B2314E1F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="" xmlns:a16="http://schemas.microsoft.com/office/drawing/2014/main" id="{3C653B62-C3CD-D3B4-32ED-9B620C0CF874}"/>
              </a:ext>
            </a:extLst>
          </p:cNvPr>
          <p:cNvSpPr txBox="1">
            <a:spLocks/>
          </p:cNvSpPr>
          <p:nvPr/>
        </p:nvSpPr>
        <p:spPr>
          <a:xfrm>
            <a:off x="1051068" y="73056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16" name="Bulle narrative : rectangle 15">
            <a:extLst>
              <a:ext uri="{FF2B5EF4-FFF2-40B4-BE49-F238E27FC236}">
                <a16:creationId xmlns="" xmlns:a16="http://schemas.microsoft.com/office/drawing/2014/main" id="{AED9B5B3-B69F-6439-2906-BA93D29B568B}"/>
              </a:ext>
            </a:extLst>
          </p:cNvPr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Ce concert </a:t>
            </a:r>
            <a:r>
              <a:rPr lang="fr-FR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est idéal pour </a:t>
            </a:r>
            <a:r>
              <a:rPr lang="fr-FR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les fans de </a:t>
            </a:r>
          </a:p>
          <a:p>
            <a:r>
              <a:rPr lang="fr-FR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musique rythmée.</a:t>
            </a:r>
            <a:endParaRPr lang="fr-FR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724" y="1460302"/>
            <a:ext cx="5907676" cy="3486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0434970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34AE1F3-358F-71A3-C8CB-FA8FBCD39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763ED0-E5E0-8F6C-CC17-DB9386693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L’expression « Je te suggère… » sert à donner un conseil ou proposer quelque chose.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="" xmlns:a16="http://schemas.microsoft.com/office/drawing/2014/main" id="{EB41BD84-373C-D255-235D-D8CD6CAE7AE2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="" xmlns:a16="http://schemas.microsoft.com/office/drawing/2014/main" id="{7F0F99F3-AD8A-7968-92C4-2CE847F181EC}"/>
              </a:ext>
            </a:extLst>
          </p:cNvPr>
          <p:cNvSpPr txBox="1">
            <a:spLocks/>
          </p:cNvSpPr>
          <p:nvPr/>
        </p:nvSpPr>
        <p:spPr>
          <a:xfrm>
            <a:off x="1021088" y="74555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16" name="Bulle narrative : rectangle 15">
            <a:extLst>
              <a:ext uri="{FF2B5EF4-FFF2-40B4-BE49-F238E27FC236}">
                <a16:creationId xmlns="" xmlns:a16="http://schemas.microsoft.com/office/drawing/2014/main" id="{4923F1DA-9633-C862-3362-8A263AD5280D}"/>
              </a:ext>
            </a:extLst>
          </p:cNvPr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Je te suggère </a:t>
            </a:r>
            <a:r>
              <a:rPr lang="fr-FR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d’aller voir ce ballet, il 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est très beau. </a:t>
            </a:r>
            <a:endParaRPr lang="fr-FR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646" y="1464226"/>
            <a:ext cx="5901596" cy="3497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9239075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3AF8F01-BB4C-D956-3477-8FEC57EFF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E8D23EA-4BB9-63D2-CEE0-A8AEB5E9A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L’expression « Franchement, ça vaut le coup » sert à exprimer une appréciation très positive et une recommandation.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="" xmlns:a16="http://schemas.microsoft.com/office/drawing/2014/main" id="{7FD9F9A1-250D-4C38-E7DB-380997B6F028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="" xmlns:a16="http://schemas.microsoft.com/office/drawing/2014/main" id="{A21713E0-F22A-56BF-72D1-5193F8E2B12D}"/>
              </a:ext>
            </a:extLst>
          </p:cNvPr>
          <p:cNvSpPr txBox="1">
            <a:spLocks/>
          </p:cNvSpPr>
          <p:nvPr/>
        </p:nvSpPr>
        <p:spPr>
          <a:xfrm>
            <a:off x="1021088" y="73056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10" name="Bulle narrative : rectangle 9">
            <a:extLst>
              <a:ext uri="{FF2B5EF4-FFF2-40B4-BE49-F238E27FC236}">
                <a16:creationId xmlns="" xmlns:a16="http://schemas.microsoft.com/office/drawing/2014/main" id="{3A51215A-0D84-1E35-594A-E53D17416569}"/>
              </a:ext>
            </a:extLst>
          </p:cNvPr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Franchement, ça vaut le coup 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d’assister à ce concert.</a:t>
            </a:r>
            <a:endParaRPr lang="fr-FR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6147" name="Picture 3" descr="C:\Users\LENOVO\Desktop\Captur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7593" y="1499329"/>
            <a:ext cx="5803225" cy="35823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887284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643F218-76C6-BFE7-F2CC-7DDEBE137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464ACC8-6E33-644E-56D6-4F8FAD0AC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L’expression « Je te recommande fortement… » sert à donner un conseil avec insistance.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="" xmlns:a16="http://schemas.microsoft.com/office/drawing/2014/main" id="{07627EBD-2D44-3BF7-0438-C3A6696695B8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="" xmlns:a16="http://schemas.microsoft.com/office/drawing/2014/main" id="{D92CCA8E-BAFA-F119-DC79-B167D0DC786E}"/>
              </a:ext>
            </a:extLst>
          </p:cNvPr>
          <p:cNvSpPr txBox="1">
            <a:spLocks/>
          </p:cNvSpPr>
          <p:nvPr/>
        </p:nvSpPr>
        <p:spPr>
          <a:xfrm>
            <a:off x="1051068" y="70058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10" name="Bulle narrative : rectangle 9">
            <a:extLst>
              <a:ext uri="{FF2B5EF4-FFF2-40B4-BE49-F238E27FC236}">
                <a16:creationId xmlns="" xmlns:a16="http://schemas.microsoft.com/office/drawing/2014/main" id="{3A51215A-0D84-1E35-594A-E53D17416569}"/>
              </a:ext>
            </a:extLst>
          </p:cNvPr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Je te recommande fortement </a:t>
            </a:r>
            <a:r>
              <a:rPr lang="fr-FR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cette 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comédie, elle est vraiment drôle.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4656" y="1432654"/>
            <a:ext cx="5816183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4523776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3D895BC-CB9D-00B3-197B-20E3B1C239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="" xmlns:p14="http://schemas.microsoft.com/office/powerpoint/2010/main" val="2496148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4493168-8B67-FD10-874E-F5F4D2CA7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13620F9-6FF0-3832-9BD0-6EDC60C9D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associer chaque image à la situation qui lui correspond.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B420076E-35B4-9E8C-4E40-2FE5A1C0130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="" xmlns:a16="http://schemas.microsoft.com/office/drawing/2014/main" id="{39AF6C32-3779-5810-7858-7774ECE8692F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" name="Tableau 17">
            <a:extLst>
              <a:ext uri="{FF2B5EF4-FFF2-40B4-BE49-F238E27FC236}">
                <a16:creationId xmlns="" xmlns:a16="http://schemas.microsoft.com/office/drawing/2014/main" id="{6856F405-3D7C-1841-B869-D9CE021D67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8563258"/>
              </p:ext>
            </p:extLst>
          </p:nvPr>
        </p:nvGraphicFramePr>
        <p:xfrm>
          <a:off x="2135876" y="5851489"/>
          <a:ext cx="81280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="" xmlns:a16="http://schemas.microsoft.com/office/drawing/2014/main" val="276402173"/>
                    </a:ext>
                  </a:extLst>
                </a:gridCol>
                <a:gridCol w="2032000">
                  <a:extLst>
                    <a:ext uri="{9D8B030D-6E8A-4147-A177-3AD203B41FA5}">
                      <a16:colId xmlns="" xmlns:a16="http://schemas.microsoft.com/office/drawing/2014/main" val="3401767469"/>
                    </a:ext>
                  </a:extLst>
                </a:gridCol>
                <a:gridCol w="2032000">
                  <a:extLst>
                    <a:ext uri="{9D8B030D-6E8A-4147-A177-3AD203B41FA5}">
                      <a16:colId xmlns="" xmlns:a16="http://schemas.microsoft.com/office/drawing/2014/main" val="1368182353"/>
                    </a:ext>
                  </a:extLst>
                </a:gridCol>
                <a:gridCol w="2032000">
                  <a:extLst>
                    <a:ext uri="{9D8B030D-6E8A-4147-A177-3AD203B41FA5}">
                      <a16:colId xmlns="" xmlns:a16="http://schemas.microsoft.com/office/drawing/2014/main" val="1651177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1 - </a:t>
                      </a:r>
                      <a:r>
                        <a:rPr lang="fr-FR" b="0" dirty="0"/>
                        <a:t>….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2 - </a:t>
                      </a:r>
                      <a:r>
                        <a:rPr lang="fr-FR" b="0" dirty="0"/>
                        <a:t>….</a:t>
                      </a:r>
                      <a:r>
                        <a:rPr lang="fr-FR" b="1" dirty="0"/>
                        <a:t> 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3 - </a:t>
                      </a:r>
                      <a:r>
                        <a:rPr lang="fr-FR" b="0" dirty="0"/>
                        <a:t>….</a:t>
                      </a:r>
                      <a:endParaRPr lang="fr-FR" b="1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4 - </a:t>
                      </a:r>
                      <a:r>
                        <a:rPr lang="fr-FR" b="0" dirty="0"/>
                        <a:t>….</a:t>
                      </a:r>
                      <a:endParaRPr lang="fr-FR" b="1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95756493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9508" y="1177488"/>
            <a:ext cx="10747948" cy="4526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ZoneTexte 14">
            <a:extLst>
              <a:ext uri="{FF2B5EF4-FFF2-40B4-BE49-F238E27FC236}">
                <a16:creationId xmlns="" xmlns:a16="http://schemas.microsoft.com/office/drawing/2014/main" id="{B1471889-9EF0-0CEC-B7A9-DE824A5EB242}"/>
              </a:ext>
            </a:extLst>
          </p:cNvPr>
          <p:cNvSpPr txBox="1"/>
          <p:nvPr/>
        </p:nvSpPr>
        <p:spPr>
          <a:xfrm>
            <a:off x="1857942" y="1601441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1</a:t>
            </a:r>
            <a:endParaRPr lang="fr-FR" sz="1200" b="1" dirty="0"/>
          </a:p>
        </p:txBody>
      </p:sp>
      <p:sp>
        <p:nvSpPr>
          <p:cNvPr id="15" name="ZoneTexte 15">
            <a:extLst>
              <a:ext uri="{FF2B5EF4-FFF2-40B4-BE49-F238E27FC236}">
                <a16:creationId xmlns="" xmlns:a16="http://schemas.microsoft.com/office/drawing/2014/main" id="{1C2D9F90-DEA2-1EE9-27BF-365796E7F978}"/>
              </a:ext>
            </a:extLst>
          </p:cNvPr>
          <p:cNvSpPr txBox="1"/>
          <p:nvPr/>
        </p:nvSpPr>
        <p:spPr>
          <a:xfrm>
            <a:off x="4562525" y="160143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2</a:t>
            </a:r>
            <a:endParaRPr lang="fr-FR" sz="1200" b="1" dirty="0"/>
          </a:p>
        </p:txBody>
      </p:sp>
      <p:sp>
        <p:nvSpPr>
          <p:cNvPr id="13" name="ZoneTexte 13">
            <a:extLst>
              <a:ext uri="{FF2B5EF4-FFF2-40B4-BE49-F238E27FC236}">
                <a16:creationId xmlns="" xmlns:a16="http://schemas.microsoft.com/office/drawing/2014/main" id="{F116BB80-6930-82C0-A265-2158FBA44D3E}"/>
              </a:ext>
            </a:extLst>
          </p:cNvPr>
          <p:cNvSpPr txBox="1"/>
          <p:nvPr/>
        </p:nvSpPr>
        <p:spPr>
          <a:xfrm>
            <a:off x="7226852" y="1601440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3</a:t>
            </a:r>
            <a:endParaRPr lang="fr-FR" sz="1200" b="1" dirty="0"/>
          </a:p>
        </p:txBody>
      </p:sp>
      <p:sp>
        <p:nvSpPr>
          <p:cNvPr id="12" name="ZoneTexte 12">
            <a:extLst>
              <a:ext uri="{FF2B5EF4-FFF2-40B4-BE49-F238E27FC236}">
                <a16:creationId xmlns="" xmlns:a16="http://schemas.microsoft.com/office/drawing/2014/main" id="{A54B27AB-F4F0-B14E-46CB-E931DC4B06C5}"/>
              </a:ext>
            </a:extLst>
          </p:cNvPr>
          <p:cNvSpPr txBox="1"/>
          <p:nvPr/>
        </p:nvSpPr>
        <p:spPr>
          <a:xfrm>
            <a:off x="9887981" y="163141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4</a:t>
            </a:r>
            <a:endParaRPr lang="fr-FR" sz="12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="" xmlns:a16="http://schemas.microsoft.com/office/drawing/2014/main" id="{88D7A256-31D4-C46A-77AE-F366A34A8173}"/>
              </a:ext>
            </a:extLst>
          </p:cNvPr>
          <p:cNvSpPr txBox="1"/>
          <p:nvPr/>
        </p:nvSpPr>
        <p:spPr>
          <a:xfrm>
            <a:off x="1812971" y="5542932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A</a:t>
            </a:r>
            <a:endParaRPr lang="fr-FR" sz="1200" b="1" dirty="0"/>
          </a:p>
        </p:txBody>
      </p:sp>
      <p:sp>
        <p:nvSpPr>
          <p:cNvPr id="8" name="ZoneTexte 5">
            <a:extLst>
              <a:ext uri="{FF2B5EF4-FFF2-40B4-BE49-F238E27FC236}">
                <a16:creationId xmlns="" xmlns:a16="http://schemas.microsoft.com/office/drawing/2014/main" id="{8E104CD6-F2EA-44B4-6BDE-E9A264406647}"/>
              </a:ext>
            </a:extLst>
          </p:cNvPr>
          <p:cNvSpPr txBox="1"/>
          <p:nvPr/>
        </p:nvSpPr>
        <p:spPr>
          <a:xfrm>
            <a:off x="4579623" y="5542933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B</a:t>
            </a:r>
            <a:endParaRPr lang="fr-FR" sz="1200" b="1" dirty="0"/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B479578C-436D-BCFB-E881-0CC30A5C5E52}"/>
              </a:ext>
            </a:extLst>
          </p:cNvPr>
          <p:cNvSpPr txBox="1"/>
          <p:nvPr/>
        </p:nvSpPr>
        <p:spPr>
          <a:xfrm>
            <a:off x="7435115" y="5517647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C</a:t>
            </a:r>
            <a:endParaRPr lang="fr-FR" sz="1200" b="1" dirty="0"/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D008A494-B79D-FC10-1112-6F4D6A69B5CC}"/>
              </a:ext>
            </a:extLst>
          </p:cNvPr>
          <p:cNvSpPr txBox="1"/>
          <p:nvPr/>
        </p:nvSpPr>
        <p:spPr>
          <a:xfrm>
            <a:off x="10172795" y="5527941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D</a:t>
            </a:r>
            <a:endParaRPr lang="fr-FR" sz="1200" b="1" dirty="0"/>
          </a:p>
        </p:txBody>
      </p:sp>
    </p:spTree>
    <p:extLst>
      <p:ext uri="{BB962C8B-B14F-4D97-AF65-F5344CB8AC3E}">
        <p14:creationId xmlns="" xmlns:p14="http://schemas.microsoft.com/office/powerpoint/2010/main" val="32105852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80B94C-73F1-9414-01A5-01DB540AB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BBF5A16-5CF8-041E-D186-7BF29862D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Voilà. Nous avons associé chaque image aux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appréciations et justifications exprimées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FF3949C3-E00B-37E1-903A-05FD7EDD360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que toutes les 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appréciations exprimées 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ici sont positives.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="" xmlns:a16="http://schemas.microsoft.com/office/drawing/2014/main" id="{52E7490C-1CD2-AF6A-C7C1-51417D90DA37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" name="Tableau 16">
            <a:extLst>
              <a:ext uri="{FF2B5EF4-FFF2-40B4-BE49-F238E27FC236}">
                <a16:creationId xmlns="" xmlns:a16="http://schemas.microsoft.com/office/drawing/2014/main" id="{B06EB02D-E404-2CBD-FB09-415CC805242E}"/>
              </a:ext>
            </a:extLst>
          </p:cNvPr>
          <p:cNvGraphicFramePr>
            <a:graphicFrameLocks noGrp="1"/>
          </p:cNvGraphicFramePr>
          <p:nvPr/>
        </p:nvGraphicFramePr>
        <p:xfrm>
          <a:off x="2135876" y="5851489"/>
          <a:ext cx="81280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="" xmlns:a16="http://schemas.microsoft.com/office/drawing/2014/main" val="276402173"/>
                    </a:ext>
                  </a:extLst>
                </a:gridCol>
                <a:gridCol w="2032000">
                  <a:extLst>
                    <a:ext uri="{9D8B030D-6E8A-4147-A177-3AD203B41FA5}">
                      <a16:colId xmlns="" xmlns:a16="http://schemas.microsoft.com/office/drawing/2014/main" val="3401767469"/>
                    </a:ext>
                  </a:extLst>
                </a:gridCol>
                <a:gridCol w="2032000">
                  <a:extLst>
                    <a:ext uri="{9D8B030D-6E8A-4147-A177-3AD203B41FA5}">
                      <a16:colId xmlns="" xmlns:a16="http://schemas.microsoft.com/office/drawing/2014/main" val="1368182353"/>
                    </a:ext>
                  </a:extLst>
                </a:gridCol>
                <a:gridCol w="2032000">
                  <a:extLst>
                    <a:ext uri="{9D8B030D-6E8A-4147-A177-3AD203B41FA5}">
                      <a16:colId xmlns="" xmlns:a16="http://schemas.microsoft.com/office/drawing/2014/main" val="1651177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1 - </a:t>
                      </a:r>
                      <a:r>
                        <a:rPr lang="fr-FR" b="1" dirty="0" smtClean="0"/>
                        <a:t>C</a:t>
                      </a:r>
                      <a:endParaRPr lang="fr-FR" b="1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2 - D 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3 - </a:t>
                      </a:r>
                      <a:r>
                        <a:rPr lang="fr-FR" b="1" dirty="0" smtClean="0"/>
                        <a:t>B </a:t>
                      </a:r>
                      <a:endParaRPr lang="fr-FR" b="1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4 - </a:t>
                      </a:r>
                      <a:r>
                        <a:rPr lang="fr-FR" b="1" dirty="0" smtClean="0"/>
                        <a:t>A</a:t>
                      </a:r>
                      <a:endParaRPr lang="fr-FR" b="1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95756493"/>
                  </a:ext>
                </a:extLst>
              </a:tr>
            </a:tbl>
          </a:graphicData>
        </a:graphic>
      </p:graphicFrame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9508" y="1177488"/>
            <a:ext cx="10747948" cy="4526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ZoneTexte 14">
            <a:extLst>
              <a:ext uri="{FF2B5EF4-FFF2-40B4-BE49-F238E27FC236}">
                <a16:creationId xmlns="" xmlns:a16="http://schemas.microsoft.com/office/drawing/2014/main" id="{B1471889-9EF0-0CEC-B7A9-DE824A5EB242}"/>
              </a:ext>
            </a:extLst>
          </p:cNvPr>
          <p:cNvSpPr txBox="1"/>
          <p:nvPr/>
        </p:nvSpPr>
        <p:spPr>
          <a:xfrm>
            <a:off x="1857942" y="1601441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1</a:t>
            </a:r>
            <a:endParaRPr lang="fr-FR" sz="1200" b="1" dirty="0"/>
          </a:p>
        </p:txBody>
      </p:sp>
      <p:sp>
        <p:nvSpPr>
          <p:cNvPr id="19" name="ZoneTexte 15">
            <a:extLst>
              <a:ext uri="{FF2B5EF4-FFF2-40B4-BE49-F238E27FC236}">
                <a16:creationId xmlns="" xmlns:a16="http://schemas.microsoft.com/office/drawing/2014/main" id="{1C2D9F90-DEA2-1EE9-27BF-365796E7F978}"/>
              </a:ext>
            </a:extLst>
          </p:cNvPr>
          <p:cNvSpPr txBox="1"/>
          <p:nvPr/>
        </p:nvSpPr>
        <p:spPr>
          <a:xfrm>
            <a:off x="4562525" y="160143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2</a:t>
            </a:r>
            <a:endParaRPr lang="fr-FR" sz="1200" b="1" dirty="0"/>
          </a:p>
        </p:txBody>
      </p:sp>
      <p:sp>
        <p:nvSpPr>
          <p:cNvPr id="20" name="ZoneTexte 13">
            <a:extLst>
              <a:ext uri="{FF2B5EF4-FFF2-40B4-BE49-F238E27FC236}">
                <a16:creationId xmlns="" xmlns:a16="http://schemas.microsoft.com/office/drawing/2014/main" id="{F116BB80-6930-82C0-A265-2158FBA44D3E}"/>
              </a:ext>
            </a:extLst>
          </p:cNvPr>
          <p:cNvSpPr txBox="1"/>
          <p:nvPr/>
        </p:nvSpPr>
        <p:spPr>
          <a:xfrm>
            <a:off x="7226852" y="1601440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3</a:t>
            </a:r>
            <a:endParaRPr lang="fr-FR" sz="1200" b="1" dirty="0"/>
          </a:p>
        </p:txBody>
      </p:sp>
      <p:sp>
        <p:nvSpPr>
          <p:cNvPr id="21" name="ZoneTexte 12">
            <a:extLst>
              <a:ext uri="{FF2B5EF4-FFF2-40B4-BE49-F238E27FC236}">
                <a16:creationId xmlns="" xmlns:a16="http://schemas.microsoft.com/office/drawing/2014/main" id="{A54B27AB-F4F0-B14E-46CB-E931DC4B06C5}"/>
              </a:ext>
            </a:extLst>
          </p:cNvPr>
          <p:cNvSpPr txBox="1"/>
          <p:nvPr/>
        </p:nvSpPr>
        <p:spPr>
          <a:xfrm>
            <a:off x="9887981" y="163141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4</a:t>
            </a:r>
            <a:endParaRPr lang="fr-FR" sz="12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="" xmlns:a16="http://schemas.microsoft.com/office/drawing/2014/main" id="{88D7A256-31D4-C46A-77AE-F366A34A8173}"/>
              </a:ext>
            </a:extLst>
          </p:cNvPr>
          <p:cNvSpPr txBox="1"/>
          <p:nvPr/>
        </p:nvSpPr>
        <p:spPr>
          <a:xfrm>
            <a:off x="1812971" y="5542932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A</a:t>
            </a:r>
            <a:endParaRPr lang="fr-FR" sz="1200" b="1" dirty="0"/>
          </a:p>
        </p:txBody>
      </p:sp>
      <p:sp>
        <p:nvSpPr>
          <p:cNvPr id="23" name="ZoneTexte 5">
            <a:extLst>
              <a:ext uri="{FF2B5EF4-FFF2-40B4-BE49-F238E27FC236}">
                <a16:creationId xmlns="" xmlns:a16="http://schemas.microsoft.com/office/drawing/2014/main" id="{8E104CD6-F2EA-44B4-6BDE-E9A264406647}"/>
              </a:ext>
            </a:extLst>
          </p:cNvPr>
          <p:cNvSpPr txBox="1"/>
          <p:nvPr/>
        </p:nvSpPr>
        <p:spPr>
          <a:xfrm>
            <a:off x="4579623" y="5542933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B</a:t>
            </a:r>
            <a:endParaRPr lang="fr-FR" sz="12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="" xmlns:a16="http://schemas.microsoft.com/office/drawing/2014/main" id="{B479578C-436D-BCFB-E881-0CC30A5C5E52}"/>
              </a:ext>
            </a:extLst>
          </p:cNvPr>
          <p:cNvSpPr txBox="1"/>
          <p:nvPr/>
        </p:nvSpPr>
        <p:spPr>
          <a:xfrm>
            <a:off x="7435115" y="5517647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C</a:t>
            </a:r>
            <a:endParaRPr lang="fr-FR" sz="1200" b="1" dirty="0"/>
          </a:p>
        </p:txBody>
      </p:sp>
      <p:sp>
        <p:nvSpPr>
          <p:cNvPr id="25" name="ZoneTexte 24">
            <a:extLst>
              <a:ext uri="{FF2B5EF4-FFF2-40B4-BE49-F238E27FC236}">
                <a16:creationId xmlns="" xmlns:a16="http://schemas.microsoft.com/office/drawing/2014/main" id="{D008A494-B79D-FC10-1112-6F4D6A69B5CC}"/>
              </a:ext>
            </a:extLst>
          </p:cNvPr>
          <p:cNvSpPr txBox="1"/>
          <p:nvPr/>
        </p:nvSpPr>
        <p:spPr>
          <a:xfrm>
            <a:off x="10172795" y="5527941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D</a:t>
            </a:r>
            <a:endParaRPr lang="fr-FR" sz="1200" b="1" dirty="0"/>
          </a:p>
        </p:txBody>
      </p:sp>
    </p:spTree>
    <p:extLst>
      <p:ext uri="{BB962C8B-B14F-4D97-AF65-F5344CB8AC3E}">
        <p14:creationId xmlns="" xmlns:p14="http://schemas.microsoft.com/office/powerpoint/2010/main" val="3017150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939F946B-2761-85EB-66C6-4B4797B5FD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="" xmlns:p14="http://schemas.microsoft.com/office/powerpoint/2010/main" val="21371636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79C9EDE-9471-2080-BEAC-329A46019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les images et complétez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les énoncés pour donner une appréciation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et une recommandation sur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un spectacle.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7F1C3E56-279D-B54C-94C9-8E97E18A4F8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Pour chaque situation, choisir un binôme pour présenter le travail devant la classe. Demander de justifier les réponses.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507" y="1065094"/>
            <a:ext cx="10747938" cy="542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8687033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5E1D74F-5018-45DA-79C1-5DB9BFD9E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AD633DF-B3B2-C523-0D46-BFA5165C4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Voilà, nous avons utilisé les expressions étudiées pour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donner une appréciation  et une recommandation sur un spectacle.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0DABE249-09A2-46DE-9D56-C06DF3B667A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Mettre l’accent sur les structures et les expressions 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des appréciations et des recommandations .</a:t>
            </a:r>
            <a:endParaRPr lang="fr-FR" sz="16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9" name="ZoneTexte 10">
            <a:extLst>
              <a:ext uri="{FF2B5EF4-FFF2-40B4-BE49-F238E27FC236}">
                <a16:creationId xmlns="" xmlns:a16="http://schemas.microsoft.com/office/drawing/2014/main" id="{9C73D09D-0CDA-0B76-AD44-88EC7A7AF657}"/>
              </a:ext>
            </a:extLst>
          </p:cNvPr>
          <p:cNvSpPr txBox="1"/>
          <p:nvPr/>
        </p:nvSpPr>
        <p:spPr>
          <a:xfrm>
            <a:off x="3872078" y="5380672"/>
            <a:ext cx="191662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J’ai beaucoup aimé cette journée passée dans ce petit village.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507" y="1065094"/>
            <a:ext cx="10747938" cy="542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8A6B10B1-5D5C-6D45-0DF0-678F02AFD9BE}"/>
              </a:ext>
            </a:extLst>
          </p:cNvPr>
          <p:cNvSpPr txBox="1"/>
          <p:nvPr/>
        </p:nvSpPr>
        <p:spPr>
          <a:xfrm>
            <a:off x="3477722" y="4558110"/>
            <a:ext cx="22035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Je te suggère </a:t>
            </a:r>
            <a:endParaRPr lang="fr-FR" sz="2000" b="1" i="1" dirty="0">
              <a:solidFill>
                <a:srgbClr val="00B0F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8A6B10B1-5D5C-6D45-0DF0-678F02AFD9BE}"/>
              </a:ext>
            </a:extLst>
          </p:cNvPr>
          <p:cNvSpPr txBox="1"/>
          <p:nvPr/>
        </p:nvSpPr>
        <p:spPr>
          <a:xfrm>
            <a:off x="6268391" y="4845422"/>
            <a:ext cx="22035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Je l’ai beaucoup aimé, il est très agréable à regarder.</a:t>
            </a:r>
            <a:endParaRPr lang="fr-FR" sz="2000" b="1" i="1" dirty="0">
              <a:solidFill>
                <a:srgbClr val="00B0F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8A6B10B1-5D5C-6D45-0DF0-678F02AFD9BE}"/>
              </a:ext>
            </a:extLst>
          </p:cNvPr>
          <p:cNvSpPr txBox="1"/>
          <p:nvPr/>
        </p:nvSpPr>
        <p:spPr>
          <a:xfrm>
            <a:off x="8969119" y="4877901"/>
            <a:ext cx="26482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est riche en émotions. Elle est émouvante et captivante.</a:t>
            </a:r>
            <a:endParaRPr lang="fr-FR" sz="2000" b="1" i="1" dirty="0">
              <a:solidFill>
                <a:srgbClr val="00B0F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47344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7663E4C9-AB2E-D421-F1EE-20D8426BC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0B539A0-4978-3B0C-0C53-359EE97C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on passe à la deuxième partie de la séance consacrée à la production de l’oral.</a:t>
            </a:r>
            <a:endParaRPr lang="fr-FR" dirty="0"/>
          </a:p>
        </p:txBody>
      </p:sp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70D9198B-1A7B-7F6F-2FCF-80C43A419ABE}"/>
              </a:ext>
            </a:extLst>
          </p:cNvPr>
          <p:cNvSpPr txBox="1"/>
          <p:nvPr/>
        </p:nvSpPr>
        <p:spPr>
          <a:xfrm>
            <a:off x="4691743" y="1927030"/>
            <a:ext cx="6564084" cy="3366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i="1" dirty="0">
                <a:solidFill>
                  <a:srgbClr val="44546A"/>
                </a:solidFill>
                <a:latin typeface="Calibri"/>
              </a:rPr>
              <a:t>Production de l’oral</a:t>
            </a: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25 min</a:t>
            </a:r>
            <a:endParaRPr lang="en-US" sz="4267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="" xmlns:a16="http://schemas.microsoft.com/office/drawing/2014/main" id="{FFEDCE22-6A16-FE73-944D-1CAF4E6001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="" xmlns:a16="http://schemas.microsoft.com/office/drawing/2014/main" id="{75A4D31C-41C9-2CCC-9B76-182BA12F1802}"/>
              </a:ext>
            </a:extLst>
          </p:cNvPr>
          <p:cNvSpPr/>
          <p:nvPr/>
        </p:nvSpPr>
        <p:spPr>
          <a:xfrm>
            <a:off x="7713980" y="3845908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74783D43-F3AA-C766-0CD7-7E6B89FAFFB9}"/>
              </a:ext>
            </a:extLst>
          </p:cNvPr>
          <p:cNvSpPr txBox="1"/>
          <p:nvPr/>
        </p:nvSpPr>
        <p:spPr>
          <a:xfrm>
            <a:off x="5185588" y="2811667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2400" b="1" i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Un regard sur la scène !</a:t>
            </a:r>
            <a:endParaRPr lang="fr-FR" sz="2400" b="1" i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7125689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3E3D7822-974F-8E8C-9266-7819A9E54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2FCE6CD-0D60-75B5-445A-59A4BB9E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production de l’oral.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34E72F68-DA03-A67B-C739-B45A798E14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23" y="2501112"/>
            <a:ext cx="1006687" cy="10066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13E1DF52-75A7-CA38-26C6-A947A4BB011E}"/>
              </a:ext>
            </a:extLst>
          </p:cNvPr>
          <p:cNvSpPr txBox="1"/>
          <p:nvPr/>
        </p:nvSpPr>
        <p:spPr>
          <a:xfrm>
            <a:off x="2079171" y="2596484"/>
            <a:ext cx="9097381" cy="1354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lvl="1" algn="just">
              <a:lnSpc>
                <a:spcPct val="107000"/>
              </a:lnSpc>
              <a:spcAft>
                <a:spcPts val="600"/>
              </a:spcAft>
            </a:pP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sz="2400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Echanger autour d’une expérience de spectacle et exprimer ses appréciations.</a:t>
            </a:r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5725" lvl="1" algn="just">
              <a:lnSpc>
                <a:spcPct val="107000"/>
              </a:lnSpc>
              <a:spcAft>
                <a:spcPts val="600"/>
              </a:spcAft>
            </a:pP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0B8E59C3-E8D1-8AA0-947A-B7BB089A0046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Lire l’objectif de la séance avec une voix claire et audible.</a:t>
            </a:r>
          </a:p>
        </p:txBody>
      </p:sp>
    </p:spTree>
    <p:extLst>
      <p:ext uri="{BB962C8B-B14F-4D97-AF65-F5344CB8AC3E}">
        <p14:creationId xmlns="" xmlns:p14="http://schemas.microsoft.com/office/powerpoint/2010/main" val="2071168164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013B601E-04B1-2D73-0AD8-5B5586A60E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="" xmlns:p14="http://schemas.microsoft.com/office/powerpoint/2010/main" val="38045490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0D4B074-1312-0832-0CFA-68D397262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="" xmlns:a16="http://schemas.microsoft.com/office/drawing/2014/main" id="{429C9D2C-9089-E6C9-F302-FE7D06921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apprendre comment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échanger autour d’une expérience de spectacle et exprimer les appréciations.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F96BB96B-A2BD-21E6-BB0C-E1BFE5235F6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33533" y="68559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Verbaliser la démarche. Apporter des explications supplémentaires si nécessaire.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859E4564-7D5E-18C3-4B70-0E5FCD77294A}"/>
              </a:ext>
            </a:extLst>
          </p:cNvPr>
          <p:cNvSpPr txBox="1"/>
          <p:nvPr/>
        </p:nvSpPr>
        <p:spPr>
          <a:xfrm>
            <a:off x="1121229" y="1145140"/>
            <a:ext cx="982980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exprimer une </a:t>
            </a: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appréciation autour d’un spectacle, 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dois 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38788E85-BEBC-5F84-3E50-337CA509EB1C}"/>
              </a:ext>
            </a:extLst>
          </p:cNvPr>
          <p:cNvSpPr txBox="1"/>
          <p:nvPr/>
        </p:nvSpPr>
        <p:spPr>
          <a:xfrm>
            <a:off x="1091160" y="3183629"/>
            <a:ext cx="982980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Voici un exemple :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="" xmlns:a16="http://schemas.microsoft.com/office/drawing/2014/main" id="{DAF2286D-967A-6FCA-AB7F-FE5BB4AD26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88396847"/>
              </p:ext>
            </p:extLst>
          </p:nvPr>
        </p:nvGraphicFramePr>
        <p:xfrm>
          <a:off x="1139252" y="3880498"/>
          <a:ext cx="10523096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20848">
                  <a:extLst>
                    <a:ext uri="{9D8B030D-6E8A-4147-A177-3AD203B41FA5}">
                      <a16:colId xmlns="" xmlns:a16="http://schemas.microsoft.com/office/drawing/2014/main" val="3652727138"/>
                    </a:ext>
                  </a:extLst>
                </a:gridCol>
                <a:gridCol w="7702248">
                  <a:extLst>
                    <a:ext uri="{9D8B030D-6E8A-4147-A177-3AD203B41FA5}">
                      <a16:colId xmlns="" xmlns:a16="http://schemas.microsoft.com/office/drawing/2014/main" val="638146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fr-FR" sz="2400" b="1" dirty="0" smtClean="0">
                          <a:solidFill>
                            <a:srgbClr val="00B050"/>
                          </a:solidFill>
                        </a:rPr>
                        <a:t>Spectacle</a:t>
                      </a:r>
                      <a:r>
                        <a:rPr lang="fr-FR" sz="2400" b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endParaRPr lang="fr-FR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24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J’ai assisté à </a:t>
                      </a:r>
                      <a:r>
                        <a:rPr lang="fr-FR" sz="2400" b="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une pièce de théâtre</a:t>
                      </a:r>
                      <a:r>
                        <a:rPr lang="fr-FR" sz="24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  <a:r>
                        <a:rPr lang="fr-FR" sz="2400" b="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 décor </a:t>
                      </a:r>
                      <a:r>
                        <a:rPr lang="fr-FR" sz="24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représentait une forêt.</a:t>
                      </a:r>
                      <a:endParaRPr lang="fr-FR" sz="2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1277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fr-FR" sz="2400" b="1" dirty="0" smtClean="0">
                          <a:solidFill>
                            <a:srgbClr val="00B050"/>
                          </a:solidFill>
                        </a:rPr>
                        <a:t>Appréciation</a:t>
                      </a:r>
                      <a:endParaRPr lang="fr-FR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2400" b="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J’ai beaucoup aimé </a:t>
                      </a:r>
                      <a:r>
                        <a:rPr lang="fr-FR" sz="24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 spectacle, </a:t>
                      </a:r>
                      <a:endParaRPr lang="fr-FR" sz="2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65439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fr-FR" sz="2400" b="1" dirty="0" smtClean="0">
                          <a:solidFill>
                            <a:srgbClr val="00B050"/>
                          </a:solidFill>
                        </a:rPr>
                        <a:t>Justification</a:t>
                      </a:r>
                      <a:endParaRPr lang="fr-FR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2400" b="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parce que </a:t>
                      </a:r>
                      <a:r>
                        <a:rPr lang="fr-FR" sz="24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les acteurs jouaient bien et la musique était agréable. </a:t>
                      </a:r>
                      <a:endParaRPr lang="fr-FR" sz="2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2326346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="" xmlns:a16="http://schemas.microsoft.com/office/drawing/2014/main" id="{DC04C890-C821-2A3D-6800-81EE88162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63903325"/>
              </p:ext>
            </p:extLst>
          </p:nvPr>
        </p:nvGraphicFramePr>
        <p:xfrm>
          <a:off x="1139253" y="1797039"/>
          <a:ext cx="10508104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16828">
                  <a:extLst>
                    <a:ext uri="{9D8B030D-6E8A-4147-A177-3AD203B41FA5}">
                      <a16:colId xmlns="" xmlns:a16="http://schemas.microsoft.com/office/drawing/2014/main" val="3652727138"/>
                    </a:ext>
                  </a:extLst>
                </a:gridCol>
                <a:gridCol w="7691276">
                  <a:extLst>
                    <a:ext uri="{9D8B030D-6E8A-4147-A177-3AD203B41FA5}">
                      <a16:colId xmlns="" xmlns:a16="http://schemas.microsoft.com/office/drawing/2014/main" val="638146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fr-FR" sz="2400" b="1" dirty="0" smtClean="0">
                          <a:solidFill>
                            <a:srgbClr val="00B050"/>
                          </a:solidFill>
                        </a:rPr>
                        <a:t>Spectacle</a:t>
                      </a:r>
                      <a:r>
                        <a:rPr lang="fr-FR" sz="2400" b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endParaRPr lang="fr-FR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24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Dire de quel spectacle </a:t>
                      </a:r>
                      <a:r>
                        <a:rPr lang="fr-FR" sz="24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il s’agit.</a:t>
                      </a:r>
                      <a:endParaRPr lang="fr-FR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1277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fr-FR" sz="2400" b="1" dirty="0" smtClean="0">
                          <a:solidFill>
                            <a:srgbClr val="00B050"/>
                          </a:solidFill>
                        </a:rPr>
                        <a:t>Appréciation</a:t>
                      </a:r>
                      <a:endParaRPr lang="fr-FR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24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Donner</a:t>
                      </a:r>
                      <a:r>
                        <a:rPr lang="fr-FR" sz="2400" baseline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4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mon appréciation.</a:t>
                      </a:r>
                      <a:endParaRPr lang="fr-FR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65439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fr-FR" sz="2400" b="1" dirty="0" smtClean="0">
                          <a:solidFill>
                            <a:srgbClr val="00B050"/>
                          </a:solidFill>
                        </a:rPr>
                        <a:t>Justification</a:t>
                      </a:r>
                      <a:endParaRPr lang="fr-FR" sz="24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Dire </a:t>
                      </a:r>
                      <a:r>
                        <a:rPr lang="fr-FR" sz="24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pourquoi ( justification).</a:t>
                      </a:r>
                      <a:endParaRPr lang="fr-FR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2326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165079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E98B5ED-1718-9CA6-203A-795849D37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72B5A1CD-5363-9A53-876C-DDC79A0299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="" xmlns:p14="http://schemas.microsoft.com/office/powerpoint/2010/main" val="33551786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0DF1141-AD2E-9AE4-3B33-EF8BF7A7F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p14="http://schemas.microsoft.com/office/powerpoint/2010/main" Requires="p14">
          <p:contentPart p14:bwMode="auto" r:id="rId3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D24F3D27-2AF2-CF76-6610-ED69B6A3C31B}"/>
                  </a:ext>
                </a:extLst>
              </p14:cNvPr>
              <p14:cNvContentPartPr/>
              <p14:nvPr/>
            </p14:nvContentPartPr>
            <p14:xfrm>
              <a:off x="1741886" y="4158240"/>
              <a:ext cx="947520" cy="360"/>
            </p14:xfrm>
          </p:contentPart>
        </mc:Choice>
        <mc:Fallback>
          <p:pic>
            <p:nvPicPr>
              <p:cNvPr id="15" name="Encre 14">
                <a:extLst>
                  <a:ext uri="{FF2B5EF4-FFF2-40B4-BE49-F238E27FC236}">
                    <a16:creationId xmlns="" xmlns:a16="http://schemas.microsoft.com/office/drawing/2014/main" id="{D24F3D27-2AF2-CF76-6610-ED69B6A3C31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78886" y="4095240"/>
                <a:ext cx="107316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5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3292E1A6-4CC5-EED5-C2FB-267E8889F787}"/>
                  </a:ext>
                </a:extLst>
              </p14:cNvPr>
              <p14:cNvContentPartPr/>
              <p14:nvPr/>
            </p14:nvContentPartPr>
            <p14:xfrm>
              <a:off x="1751966" y="4277760"/>
              <a:ext cx="959040" cy="720"/>
            </p14:xfrm>
          </p:contentPart>
        </mc:Choice>
        <mc:Fallback>
          <p:pic>
            <p:nvPicPr>
              <p:cNvPr id="17" name="Encre 16">
                <a:extLst>
                  <a:ext uri="{FF2B5EF4-FFF2-40B4-BE49-F238E27FC236}">
                    <a16:creationId xmlns="" xmlns:a16="http://schemas.microsoft.com/office/drawing/2014/main" id="{3292E1A6-4CC5-EED5-C2FB-267E8889F78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88942" y="4151760"/>
                <a:ext cx="1084727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7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E27B84D2-4931-877A-0E02-2439A43A2C5D}"/>
                  </a:ext>
                </a:extLst>
              </p14:cNvPr>
              <p14:cNvContentPartPr/>
              <p14:nvPr/>
            </p14:nvContentPartPr>
            <p14:xfrm>
              <a:off x="1610846" y="4321680"/>
              <a:ext cx="1121760" cy="10800"/>
            </p14:xfrm>
          </p:contentPart>
        </mc:Choice>
        <mc:Fallback>
          <p:pic>
            <p:nvPicPr>
              <p:cNvPr id="19" name="Encre 18">
                <a:extLst>
                  <a:ext uri="{FF2B5EF4-FFF2-40B4-BE49-F238E27FC236}">
                    <a16:creationId xmlns="" xmlns:a16="http://schemas.microsoft.com/office/drawing/2014/main" id="{E27B84D2-4931-877A-0E02-2439A43A2C5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47826" y="4256508"/>
                <a:ext cx="1247440" cy="140772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oupe 22">
            <a:extLst>
              <a:ext uri="{FF2B5EF4-FFF2-40B4-BE49-F238E27FC236}">
                <a16:creationId xmlns="" xmlns:a16="http://schemas.microsoft.com/office/drawing/2014/main" id="{EBB43B95-F456-F71D-D25E-804033C5FBDD}"/>
              </a:ext>
            </a:extLst>
          </p:cNvPr>
          <p:cNvGrpSpPr/>
          <p:nvPr/>
        </p:nvGrpSpPr>
        <p:grpSpPr>
          <a:xfrm>
            <a:off x="1620566" y="4123320"/>
            <a:ext cx="1116720" cy="198720"/>
            <a:chOff x="1620566" y="4123320"/>
            <a:chExt cx="1116720" cy="198720"/>
          </a:xfrm>
        </p:grpSpPr>
        <mc:AlternateContent xmlns:mc="http://schemas.openxmlformats.org/markup-compatibility/2006">
          <mc:Choice xmlns="" xmlns:p14="http://schemas.microsoft.com/office/powerpoint/2010/main" Requires="p14">
            <p:contentPart p14:bwMode="auto" r:id="rId9">
              <p14:nvContentPartPr>
                <p14:cNvPr id="20" name="Encre 19">
                  <a:extLst>
                    <a:ext uri="{FF2B5EF4-FFF2-40B4-BE49-F238E27FC236}">
                      <a16:creationId xmlns:a16="http://schemas.microsoft.com/office/drawing/2014/main" id="{15C43095-409F-99FD-770E-CE8F29CAE845}"/>
                    </a:ext>
                  </a:extLst>
                </p14:cNvPr>
                <p14:cNvContentPartPr/>
                <p14:nvPr/>
              </p14:nvContentPartPr>
              <p14:xfrm>
                <a:off x="2669246" y="4180200"/>
                <a:ext cx="68040" cy="141840"/>
              </p14:xfrm>
            </p:contentPart>
          </mc:Choice>
          <mc:Fallback>
            <p:pic>
              <p:nvPicPr>
                <p:cNvPr id="20" name="Encre 19">
                  <a:extLst>
                    <a:ext uri="{FF2B5EF4-FFF2-40B4-BE49-F238E27FC236}">
                      <a16:creationId xmlns="" xmlns:a16="http://schemas.microsoft.com/office/drawing/2014/main" id="{15C43095-409F-99FD-770E-CE8F29CAE84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606246" y="4117359"/>
                  <a:ext cx="193680" cy="26716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="" xmlns:p14="http://schemas.microsoft.com/office/powerpoint/2010/main" Requires="p14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6AD856B2-489B-378F-6569-9F04267ECEF9}"/>
                    </a:ext>
                  </a:extLst>
                </p14:cNvPr>
                <p14:cNvContentPartPr/>
                <p14:nvPr/>
              </p14:nvContentPartPr>
              <p14:xfrm>
                <a:off x="1676366" y="4202160"/>
                <a:ext cx="360" cy="6480"/>
              </p14:xfrm>
            </p:contentPart>
          </mc:Choice>
          <mc:Fallback>
            <p:pic>
              <p:nvPicPr>
                <p:cNvPr id="21" name="Encre 20">
                  <a:extLst>
                    <a:ext uri="{FF2B5EF4-FFF2-40B4-BE49-F238E27FC236}">
                      <a16:creationId xmlns="" xmlns:a16="http://schemas.microsoft.com/office/drawing/2014/main" id="{6AD856B2-489B-378F-6569-9F04267ECEF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613366" y="4139160"/>
                  <a:ext cx="1260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="" xmlns:p14="http://schemas.microsoft.com/office/powerpoint/2010/main" Requires="p14">
            <p:contentPart p14:bwMode="auto" r:id="rId13">
              <p14:nvContentPartPr>
                <p14:cNvPr id="22" name="Encre 21">
                  <a:extLst>
                    <a:ext uri="{FF2B5EF4-FFF2-40B4-BE49-F238E27FC236}">
                      <a16:creationId xmlns:a16="http://schemas.microsoft.com/office/drawing/2014/main" id="{F8CA445B-2B3A-F716-D4FE-B0A74F2BD90D}"/>
                    </a:ext>
                  </a:extLst>
                </p14:cNvPr>
                <p14:cNvContentPartPr/>
                <p14:nvPr/>
              </p14:nvContentPartPr>
              <p14:xfrm>
                <a:off x="1620566" y="4123320"/>
                <a:ext cx="588600" cy="133560"/>
              </p14:xfrm>
            </p:contentPart>
          </mc:Choice>
          <mc:Fallback>
            <p:pic>
              <p:nvPicPr>
                <p:cNvPr id="22" name="Encre 21">
                  <a:extLst>
                    <a:ext uri="{FF2B5EF4-FFF2-40B4-BE49-F238E27FC236}">
                      <a16:creationId xmlns="" xmlns:a16="http://schemas.microsoft.com/office/drawing/2014/main" id="{F8CA445B-2B3A-F716-D4FE-B0A74F2BD90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557566" y="4060320"/>
                  <a:ext cx="714240" cy="2592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9" name="Titre 8">
            <a:extLst>
              <a:ext uri="{FF2B5EF4-FFF2-40B4-BE49-F238E27FC236}">
                <a16:creationId xmlns="" xmlns:a16="http://schemas.microsoft.com/office/drawing/2014/main" id="{4EB7673E-30F4-F84A-F37F-5337CB04E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0726209" cy="264053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Suivez la même démarche :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Spectacle → Appréciation → Justification ,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et construisez des énoncés cohérents.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="" xmlns:a16="http://schemas.microsoft.com/office/drawing/2014/main" id="{7D7EEEAB-3F67-9B9A-435B-04B132A81F4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précisions complémentaires si nécessaire. Accompagner les élèves en difficulté.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052899" y="1022844"/>
            <a:ext cx="10039820" cy="5558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302141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E15CA44-4E8B-F71B-E192-747D05948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="" xmlns:a16="http://schemas.microsoft.com/office/drawing/2014/main" id="{9E635FF2-7827-4FB6-F8F5-63FECE301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 quelques énoncés correspondants aux images pour exprimer une appréciation lors d’un spectacle.</a:t>
            </a:r>
            <a:endParaRPr 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76EB907C-DDFF-A9E8-D8C0-905632E44C0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à suivre pour 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exprimer une appréciation  lors d’un spectacle.</a:t>
            </a:r>
            <a:endParaRPr lang="fr-FR" sz="16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="" xmlns:p14="http://schemas.microsoft.com/office/powerpoint/2010/main" Requires="p14">
          <p:contentPart p14:bwMode="auto" r:id="rId3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6F96FE44-F22D-5D14-F240-7CB13AA1E8D6}"/>
                  </a:ext>
                </a:extLst>
              </p14:cNvPr>
              <p14:cNvContentPartPr/>
              <p14:nvPr/>
            </p14:nvContentPartPr>
            <p14:xfrm>
              <a:off x="1741886" y="4158240"/>
              <a:ext cx="947520" cy="360"/>
            </p14:xfrm>
          </p:contentPart>
        </mc:Choice>
        <mc:Fallback>
          <p:pic>
            <p:nvPicPr>
              <p:cNvPr id="15" name="Encre 14">
                <a:extLst>
                  <a:ext uri="{FF2B5EF4-FFF2-40B4-BE49-F238E27FC236}">
                    <a16:creationId xmlns="" xmlns:a16="http://schemas.microsoft.com/office/drawing/2014/main" id="{6F96FE44-F22D-5D14-F240-7CB13AA1E8D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78886" y="4095240"/>
                <a:ext cx="107316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5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485D30A1-06C8-4133-47CC-3319BF47CA07}"/>
                  </a:ext>
                </a:extLst>
              </p14:cNvPr>
              <p14:cNvContentPartPr/>
              <p14:nvPr/>
            </p14:nvContentPartPr>
            <p14:xfrm>
              <a:off x="1751966" y="4277760"/>
              <a:ext cx="959040" cy="720"/>
            </p14:xfrm>
          </p:contentPart>
        </mc:Choice>
        <mc:Fallback>
          <p:pic>
            <p:nvPicPr>
              <p:cNvPr id="17" name="Encre 16">
                <a:extLst>
                  <a:ext uri="{FF2B5EF4-FFF2-40B4-BE49-F238E27FC236}">
                    <a16:creationId xmlns="" xmlns:a16="http://schemas.microsoft.com/office/drawing/2014/main" id="{485D30A1-06C8-4133-47CC-3319BF47CA0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88942" y="4151760"/>
                <a:ext cx="1084727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7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983D7E04-577C-88AC-A84C-F6C87809DE50}"/>
                  </a:ext>
                </a:extLst>
              </p14:cNvPr>
              <p14:cNvContentPartPr/>
              <p14:nvPr/>
            </p14:nvContentPartPr>
            <p14:xfrm>
              <a:off x="1610846" y="4321680"/>
              <a:ext cx="1121760" cy="10800"/>
            </p14:xfrm>
          </p:contentPart>
        </mc:Choice>
        <mc:Fallback>
          <p:pic>
            <p:nvPicPr>
              <p:cNvPr id="19" name="Encre 18">
                <a:extLst>
                  <a:ext uri="{FF2B5EF4-FFF2-40B4-BE49-F238E27FC236}">
                    <a16:creationId xmlns="" xmlns:a16="http://schemas.microsoft.com/office/drawing/2014/main" id="{983D7E04-577C-88AC-A84C-F6C87809DE5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47826" y="4256508"/>
                <a:ext cx="1247440" cy="140772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oupe 22">
            <a:extLst>
              <a:ext uri="{FF2B5EF4-FFF2-40B4-BE49-F238E27FC236}">
                <a16:creationId xmlns="" xmlns:a16="http://schemas.microsoft.com/office/drawing/2014/main" id="{4B52D312-27B5-C21C-F14D-FC1D02778990}"/>
              </a:ext>
            </a:extLst>
          </p:cNvPr>
          <p:cNvGrpSpPr/>
          <p:nvPr/>
        </p:nvGrpSpPr>
        <p:grpSpPr>
          <a:xfrm>
            <a:off x="1620566" y="4123320"/>
            <a:ext cx="1116720" cy="198720"/>
            <a:chOff x="1620566" y="4123320"/>
            <a:chExt cx="1116720" cy="198720"/>
          </a:xfrm>
        </p:grpSpPr>
        <mc:AlternateContent xmlns:mc="http://schemas.openxmlformats.org/markup-compatibility/2006">
          <mc:Choice xmlns="" xmlns:p14="http://schemas.microsoft.com/office/powerpoint/2010/main" Requires="p14">
            <p:contentPart p14:bwMode="auto" r:id="rId9">
              <p14:nvContentPartPr>
                <p14:cNvPr id="20" name="Encre 19">
                  <a:extLst>
                    <a:ext uri="{FF2B5EF4-FFF2-40B4-BE49-F238E27FC236}">
                      <a16:creationId xmlns:a16="http://schemas.microsoft.com/office/drawing/2014/main" id="{1CCBCF24-0AD2-1B40-E51E-2FBDABFDC5D9}"/>
                    </a:ext>
                  </a:extLst>
                </p14:cNvPr>
                <p14:cNvContentPartPr/>
                <p14:nvPr/>
              </p14:nvContentPartPr>
              <p14:xfrm>
                <a:off x="2669246" y="4180200"/>
                <a:ext cx="68040" cy="141840"/>
              </p14:xfrm>
            </p:contentPart>
          </mc:Choice>
          <mc:Fallback>
            <p:pic>
              <p:nvPicPr>
                <p:cNvPr id="20" name="Encre 19">
                  <a:extLst>
                    <a:ext uri="{FF2B5EF4-FFF2-40B4-BE49-F238E27FC236}">
                      <a16:creationId xmlns="" xmlns:a16="http://schemas.microsoft.com/office/drawing/2014/main" id="{1CCBCF24-0AD2-1B40-E51E-2FBDABFDC5D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606246" y="4117359"/>
                  <a:ext cx="193680" cy="26716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="" xmlns:p14="http://schemas.microsoft.com/office/powerpoint/2010/main" Requires="p14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364A1B34-E4AD-1B54-4FD4-004B1FA120A5}"/>
                    </a:ext>
                  </a:extLst>
                </p14:cNvPr>
                <p14:cNvContentPartPr/>
                <p14:nvPr/>
              </p14:nvContentPartPr>
              <p14:xfrm>
                <a:off x="1676366" y="4202160"/>
                <a:ext cx="360" cy="6480"/>
              </p14:xfrm>
            </p:contentPart>
          </mc:Choice>
          <mc:Fallback>
            <p:pic>
              <p:nvPicPr>
                <p:cNvPr id="21" name="Encre 20">
                  <a:extLst>
                    <a:ext uri="{FF2B5EF4-FFF2-40B4-BE49-F238E27FC236}">
                      <a16:creationId xmlns="" xmlns:a16="http://schemas.microsoft.com/office/drawing/2014/main" id="{364A1B34-E4AD-1B54-4FD4-004B1FA120A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613366" y="4139160"/>
                  <a:ext cx="1260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="" xmlns:p14="http://schemas.microsoft.com/office/powerpoint/2010/main" Requires="p14">
            <p:contentPart p14:bwMode="auto" r:id="rId13">
              <p14:nvContentPartPr>
                <p14:cNvPr id="22" name="Encre 21">
                  <a:extLst>
                    <a:ext uri="{FF2B5EF4-FFF2-40B4-BE49-F238E27FC236}">
                      <a16:creationId xmlns:a16="http://schemas.microsoft.com/office/drawing/2014/main" id="{25EE15B4-D954-F048-B4D0-9F37E2667AE1}"/>
                    </a:ext>
                  </a:extLst>
                </p14:cNvPr>
                <p14:cNvContentPartPr/>
                <p14:nvPr/>
              </p14:nvContentPartPr>
              <p14:xfrm>
                <a:off x="1620566" y="4123320"/>
                <a:ext cx="588600" cy="133560"/>
              </p14:xfrm>
            </p:contentPart>
          </mc:Choice>
          <mc:Fallback>
            <p:pic>
              <p:nvPicPr>
                <p:cNvPr id="22" name="Encre 21">
                  <a:extLst>
                    <a:ext uri="{FF2B5EF4-FFF2-40B4-BE49-F238E27FC236}">
                      <a16:creationId xmlns="" xmlns:a16="http://schemas.microsoft.com/office/drawing/2014/main" id="{25EE15B4-D954-F048-B4D0-9F37E2667AE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557566" y="4060320"/>
                  <a:ext cx="714240" cy="2592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052899" y="1022844"/>
            <a:ext cx="10039820" cy="5558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ZoneTexte 26">
            <a:extLst>
              <a:ext uri="{FF2B5EF4-FFF2-40B4-BE49-F238E27FC236}">
                <a16:creationId xmlns="" xmlns:a16="http://schemas.microsoft.com/office/drawing/2014/main" id="{9791B1F8-059F-A400-96A1-287312FB8A61}"/>
              </a:ext>
            </a:extLst>
          </p:cNvPr>
          <p:cNvSpPr txBox="1"/>
          <p:nvPr/>
        </p:nvSpPr>
        <p:spPr>
          <a:xfrm>
            <a:off x="3803477" y="4294846"/>
            <a:ext cx="197398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 smtClean="0">
                <a:solidFill>
                  <a:srgbClr val="00B0F0"/>
                </a:solidFill>
              </a:rPr>
              <a:t>Au moment du décor, j’ai beaucoup aimé, parce qu’il est simple et agréable à regarder.</a:t>
            </a:r>
            <a:endParaRPr lang="fr-FR" b="1" i="1" dirty="0">
              <a:solidFill>
                <a:srgbClr val="00B0F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4EC40829-7A41-7720-E522-319BA8C9C32A}"/>
              </a:ext>
            </a:extLst>
          </p:cNvPr>
          <p:cNvSpPr txBox="1"/>
          <p:nvPr/>
        </p:nvSpPr>
        <p:spPr>
          <a:xfrm>
            <a:off x="6195786" y="4279856"/>
            <a:ext cx="213874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 smtClean="0">
                <a:solidFill>
                  <a:srgbClr val="00B0F0"/>
                </a:solidFill>
              </a:rPr>
              <a:t>Au moment de la représentation, j’ai apprécié la pièce, parce qu’elle est très comique et amusante</a:t>
            </a:r>
            <a:r>
              <a:rPr lang="fr-FR" b="1" dirty="0" smtClean="0">
                <a:solidFill>
                  <a:srgbClr val="00B0F0"/>
                </a:solidFill>
              </a:rPr>
              <a:t>.</a:t>
            </a:r>
            <a:endParaRPr lang="fr-FR" b="1" dirty="0">
              <a:solidFill>
                <a:srgbClr val="00B0F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9523212A-3D9C-64AF-0A75-8F4F1305582F}"/>
              </a:ext>
            </a:extLst>
          </p:cNvPr>
          <p:cNvSpPr txBox="1"/>
          <p:nvPr/>
        </p:nvSpPr>
        <p:spPr>
          <a:xfrm>
            <a:off x="8649325" y="4302020"/>
            <a:ext cx="229349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 smtClean="0">
                <a:solidFill>
                  <a:srgbClr val="00B0F0"/>
                </a:solidFill>
              </a:rPr>
              <a:t>Quand le spectacle du cirque a commencé, j’ai aimé, parce que l’ambiance était joyeuse et amusante.</a:t>
            </a:r>
            <a:endParaRPr lang="fr-FR" b="1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44031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B4A5826-1F76-3AF9-816F-33D4ED966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F14BFC1F-0F0D-3B85-3F79-C740FDAA39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="" xmlns:p14="http://schemas.microsoft.com/office/powerpoint/2010/main" val="3371048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F62658F-D377-514F-2208-5F028A195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EBE2A13-B9F5-CAA8-7727-F56AFF1E3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Complétez le dialogue suivant. Utilisez les expressions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des appréciations et des justifications.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Travaillez en binômes.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19180674-DC71-33E7-5B4B-45871B68B62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: 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Spectacle- appréciation – justification.</a:t>
            </a:r>
            <a:endParaRPr lang="fr-FR" sz="16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2029" y="2009700"/>
            <a:ext cx="2585568" cy="306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38512" y="977951"/>
            <a:ext cx="5854084" cy="5632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0101740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89FAFCA-9A74-B4B2-5747-CDFA6CFE8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BA4E7A5-8232-A1D4-9908-D976DF9F3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Voilà, nous avons complété le dialogue tout en utilisant les expressions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des appréciations.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58D564BB-DC56-9418-FD33-003CEBD65AF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quelques binômes pour présenter le travail devant la classe. Demander de justifier les réponses.</a:t>
            </a:r>
            <a:endParaRPr lang="fr-FR" sz="1600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2029" y="2009700"/>
            <a:ext cx="2585568" cy="306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38512" y="977951"/>
            <a:ext cx="5854084" cy="5632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ZoneTexte 21">
            <a:extLst>
              <a:ext uri="{FF2B5EF4-FFF2-40B4-BE49-F238E27FC236}">
                <a16:creationId xmlns="" xmlns:a16="http://schemas.microsoft.com/office/drawing/2014/main" id="{1F95F9B1-DCC7-57B1-F868-0C3583F883FA}"/>
              </a:ext>
            </a:extLst>
          </p:cNvPr>
          <p:cNvSpPr txBox="1"/>
          <p:nvPr/>
        </p:nvSpPr>
        <p:spPr>
          <a:xfrm>
            <a:off x="6401966" y="1788317"/>
            <a:ext cx="55309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était simple mais très beau et agréable à regarder.</a:t>
            </a:r>
            <a:endParaRPr lang="fr-FR" i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="" xmlns:a16="http://schemas.microsoft.com/office/drawing/2014/main" id="{1F95F9B1-DCC7-57B1-F868-0C3583F883FA}"/>
              </a:ext>
            </a:extLst>
          </p:cNvPr>
          <p:cNvSpPr txBox="1"/>
          <p:nvPr/>
        </p:nvSpPr>
        <p:spPr>
          <a:xfrm>
            <a:off x="7133486" y="2291236"/>
            <a:ext cx="4738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aimé le décor, parce qu’il créait une belle </a:t>
            </a:r>
            <a:endParaRPr lang="fr-FR" i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="" xmlns:a16="http://schemas.microsoft.com/office/drawing/2014/main" id="{1F95F9B1-DCC7-57B1-F868-0C3583F883FA}"/>
              </a:ext>
            </a:extLst>
          </p:cNvPr>
          <p:cNvSpPr txBox="1"/>
          <p:nvPr/>
        </p:nvSpPr>
        <p:spPr>
          <a:xfrm>
            <a:off x="4770120" y="2656997"/>
            <a:ext cx="24688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ambiance sur scène.</a:t>
            </a:r>
            <a:endParaRPr lang="fr-FR" i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="" xmlns:a16="http://schemas.microsoft.com/office/drawing/2014/main" id="{1F95F9B1-DCC7-57B1-F868-0C3583F883FA}"/>
              </a:ext>
            </a:extLst>
          </p:cNvPr>
          <p:cNvSpPr txBox="1"/>
          <p:nvPr/>
        </p:nvSpPr>
        <p:spPr>
          <a:xfrm>
            <a:off x="6066686" y="3083716"/>
            <a:ext cx="4738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trouvé l’histoire intéressante et émouvante,</a:t>
            </a:r>
            <a:endParaRPr lang="fr-FR" i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="" xmlns:a16="http://schemas.microsoft.com/office/drawing/2014/main" id="{1F95F9B1-DCC7-57B1-F868-0C3583F883FA}"/>
              </a:ext>
            </a:extLst>
          </p:cNvPr>
          <p:cNvSpPr txBox="1"/>
          <p:nvPr/>
        </p:nvSpPr>
        <p:spPr>
          <a:xfrm>
            <a:off x="5624726" y="3358036"/>
            <a:ext cx="33363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à la fin quand le personnage principal retrouve sa famille.</a:t>
            </a:r>
            <a:endParaRPr lang="fr-FR" i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="" xmlns:a16="http://schemas.microsoft.com/office/drawing/2014/main" id="{1F95F9B1-DCC7-57B1-F868-0C3583F883FA}"/>
              </a:ext>
            </a:extLst>
          </p:cNvPr>
          <p:cNvSpPr txBox="1"/>
          <p:nvPr/>
        </p:nvSpPr>
        <p:spPr>
          <a:xfrm>
            <a:off x="7270646" y="3876196"/>
            <a:ext cx="41745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beaucoup apprécié le jeu des acteurs.</a:t>
            </a:r>
            <a:endParaRPr lang="fr-FR" i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="" xmlns:a16="http://schemas.microsoft.com/office/drawing/2014/main" id="{1F95F9B1-DCC7-57B1-F868-0C3583F883FA}"/>
              </a:ext>
            </a:extLst>
          </p:cNvPr>
          <p:cNvSpPr txBox="1"/>
          <p:nvPr/>
        </p:nvSpPr>
        <p:spPr>
          <a:xfrm>
            <a:off x="6478166" y="4226716"/>
            <a:ext cx="50432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jouait très bien et exprimait bien les émotions.</a:t>
            </a:r>
            <a:endParaRPr lang="fr-FR" i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="" xmlns:a16="http://schemas.microsoft.com/office/drawing/2014/main" id="{1F95F9B1-DCC7-57B1-F868-0C3583F883FA}"/>
              </a:ext>
            </a:extLst>
          </p:cNvPr>
          <p:cNvSpPr txBox="1"/>
          <p:nvPr/>
        </p:nvSpPr>
        <p:spPr>
          <a:xfrm>
            <a:off x="7621166" y="4683916"/>
            <a:ext cx="33363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réussie et intéressante.</a:t>
            </a:r>
            <a:endParaRPr lang="fr-FR" i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="" xmlns:a16="http://schemas.microsoft.com/office/drawing/2014/main" id="{1F95F9B1-DCC7-57B1-F868-0C3583F883FA}"/>
              </a:ext>
            </a:extLst>
          </p:cNvPr>
          <p:cNvSpPr txBox="1"/>
          <p:nvPr/>
        </p:nvSpPr>
        <p:spPr>
          <a:xfrm>
            <a:off x="6889646" y="5156356"/>
            <a:ext cx="33363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mes amis d’aller la voir.</a:t>
            </a:r>
            <a:endParaRPr lang="fr-FR" i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="" xmlns:a16="http://schemas.microsoft.com/office/drawing/2014/main" id="{1F95F9B1-DCC7-57B1-F868-0C3583F883FA}"/>
              </a:ext>
            </a:extLst>
          </p:cNvPr>
          <p:cNvSpPr txBox="1"/>
          <p:nvPr/>
        </p:nvSpPr>
        <p:spPr>
          <a:xfrm>
            <a:off x="7727846" y="5613556"/>
            <a:ext cx="414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mes camarades de regarder cette pièce, </a:t>
            </a:r>
            <a:endParaRPr lang="fr-FR" i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="" xmlns:a16="http://schemas.microsoft.com/office/drawing/2014/main" id="{1F95F9B1-DCC7-57B1-F868-0C3583F883FA}"/>
              </a:ext>
            </a:extLst>
          </p:cNvPr>
          <p:cNvSpPr txBox="1"/>
          <p:nvPr/>
        </p:nvSpPr>
        <p:spPr>
          <a:xfrm>
            <a:off x="4999886" y="5994556"/>
            <a:ext cx="5850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parce qu’elle est agréable et pleine d’émotions.</a:t>
            </a:r>
            <a:endParaRPr lang="fr-FR" i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64955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106C4DA-F75B-A427-CEA9-1FB45928B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FE702A09-7751-E9C9-6A23-EBDD7A1D89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="" xmlns:p14="http://schemas.microsoft.com/office/powerpoint/2010/main" val="25139577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B7F8210-31D7-8A45-18CD-944F14595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="" xmlns:a16="http://schemas.microsoft.com/office/drawing/2014/main" id="{82D8524F-E247-7273-9F40-6E8AAB785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Suivez la même démarche :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spectacle – appréciation – justification,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et construisez des énoncés cohérents.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="" xmlns:a16="http://schemas.microsoft.com/office/drawing/2014/main" id="{84B2CF35-B832-FDD1-1E2F-6D469DAB6B6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précisions complémentaires si nécessaire. Accompagner les élèves en difficulté.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="" xmlns:a16="http://schemas.microsoft.com/office/drawing/2014/main" id="{15DEED8D-FA84-81A2-B794-FBB2EF948D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69049054"/>
              </p:ext>
            </p:extLst>
          </p:nvPr>
        </p:nvGraphicFramePr>
        <p:xfrm>
          <a:off x="1199213" y="1645920"/>
          <a:ext cx="10013430" cy="30564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97639">
                  <a:extLst>
                    <a:ext uri="{9D8B030D-6E8A-4147-A177-3AD203B41FA5}">
                      <a16:colId xmlns="" xmlns:a16="http://schemas.microsoft.com/office/drawing/2014/main" val="3652727138"/>
                    </a:ext>
                  </a:extLst>
                </a:gridCol>
                <a:gridCol w="6415791">
                  <a:extLst>
                    <a:ext uri="{9D8B030D-6E8A-4147-A177-3AD203B41FA5}">
                      <a16:colId xmlns="" xmlns:a16="http://schemas.microsoft.com/office/drawing/2014/main" val="638146599"/>
                    </a:ext>
                  </a:extLst>
                </a:gridCol>
              </a:tblGrid>
              <a:tr h="109728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 smtClean="0">
                          <a:solidFill>
                            <a:srgbClr val="00B050"/>
                          </a:solidFill>
                          <a:latin typeface="Calibri" pitchFamily="34" charset="0"/>
                          <a:cs typeface="Calibri" pitchFamily="34" charset="0"/>
                        </a:rPr>
                        <a:t>Spectacle</a:t>
                      </a:r>
                      <a:endParaRPr lang="fr-FR" sz="2400" b="1" dirty="0">
                        <a:solidFill>
                          <a:srgbClr val="00B05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2000" i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(Je dis de quel spectacle je parle) </a:t>
                      </a:r>
                      <a:endParaRPr lang="fr-FR" sz="2000" i="1" kern="1200" dirty="0">
                        <a:solidFill>
                          <a:schemeClr val="tx1"/>
                        </a:solidFill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200" b="0" i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………………………………………………………………………………..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200" b="0" i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………………………………………………………………………………..</a:t>
                      </a:r>
                      <a:br>
                        <a:rPr lang="fr-FR" sz="2200" b="0" i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</a:br>
                      <a:endParaRPr lang="fr-FR" sz="2400" b="0" i="1" dirty="0">
                        <a:solidFill>
                          <a:schemeClr val="tx1"/>
                        </a:solidFill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12777600"/>
                  </a:ext>
                </a:extLst>
              </a:tr>
              <a:tr h="100636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 smtClean="0">
                          <a:solidFill>
                            <a:srgbClr val="00B050"/>
                          </a:solidFill>
                          <a:latin typeface="Calibri" pitchFamily="34" charset="0"/>
                          <a:cs typeface="Calibri" pitchFamily="34" charset="0"/>
                        </a:rPr>
                        <a:t>Appréciation</a:t>
                      </a:r>
                      <a:endParaRPr lang="fr-FR" sz="2400" b="1" dirty="0">
                        <a:solidFill>
                          <a:srgbClr val="00B05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2000" i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(J’exprime mon appréciation</a:t>
                      </a:r>
                      <a:r>
                        <a:rPr lang="fr-FR" sz="2000" i="1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 </a:t>
                      </a:r>
                      <a:r>
                        <a:rPr lang="fr-FR" sz="2000" i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)</a:t>
                      </a:r>
                      <a:endParaRPr lang="fr-FR" sz="2000" i="1" kern="1200" dirty="0">
                        <a:solidFill>
                          <a:schemeClr val="tx1"/>
                        </a:solidFill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200" b="0" i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………………………………………………………………………………..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200" b="0" i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………………………………………………………………………………..</a:t>
                      </a:r>
                      <a:endParaRPr lang="fr-FR" sz="2200" b="0" i="1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65439553"/>
                  </a:ext>
                </a:extLst>
              </a:tr>
              <a:tr h="922354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 smtClean="0">
                          <a:solidFill>
                            <a:srgbClr val="00B050"/>
                          </a:solidFill>
                          <a:latin typeface="Calibri" pitchFamily="34" charset="0"/>
                          <a:cs typeface="Calibri" pitchFamily="34" charset="0"/>
                        </a:rPr>
                        <a:t>Justification</a:t>
                      </a:r>
                      <a:r>
                        <a:rPr lang="fr-FR" sz="2400" b="1" dirty="0" smtClean="0">
                          <a:solidFill>
                            <a:srgbClr val="00B0F0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fr-FR" sz="2400" b="1" dirty="0">
                        <a:solidFill>
                          <a:srgbClr val="00B0F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2000" i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(J’explique pourquoi)</a:t>
                      </a:r>
                      <a:endParaRPr lang="fr-FR" sz="2000" i="1" kern="1200" dirty="0">
                        <a:solidFill>
                          <a:schemeClr val="tx1"/>
                        </a:solidFill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200" b="0" i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………………………………………………………………………………..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200" b="0" i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………………………………………………………………………………..</a:t>
                      </a:r>
                      <a:endParaRPr lang="fr-FR" sz="2200" b="0" i="1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2326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7498981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71E003D-3BC0-4413-9225-F44D2BBD3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="" xmlns:a16="http://schemas.microsoft.com/office/drawing/2014/main" id="{6F33A73B-10E2-CA89-BFD0-C63CFA087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des énoncés cohérents suivant la démarche :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spectacle – appréciation – justification</a:t>
            </a:r>
            <a:endParaRPr lang="fr-FR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="" xmlns:a16="http://schemas.microsoft.com/office/drawing/2014/main" id="{53E46071-CC9C-D256-3D26-84007A27F2D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quelques élèves pour présenter le travail devant la classe. Demander de justifier les réponses.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="" xmlns:a16="http://schemas.microsoft.com/office/drawing/2014/main" id="{15DEED8D-FA84-81A2-B794-FBB2EF948D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69049054"/>
              </p:ext>
            </p:extLst>
          </p:nvPr>
        </p:nvGraphicFramePr>
        <p:xfrm>
          <a:off x="1199213" y="1645920"/>
          <a:ext cx="10013430" cy="30259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97639">
                  <a:extLst>
                    <a:ext uri="{9D8B030D-6E8A-4147-A177-3AD203B41FA5}">
                      <a16:colId xmlns="" xmlns:a16="http://schemas.microsoft.com/office/drawing/2014/main" val="3652727138"/>
                    </a:ext>
                  </a:extLst>
                </a:gridCol>
                <a:gridCol w="6415791">
                  <a:extLst>
                    <a:ext uri="{9D8B030D-6E8A-4147-A177-3AD203B41FA5}">
                      <a16:colId xmlns="" xmlns:a16="http://schemas.microsoft.com/office/drawing/2014/main" val="638146599"/>
                    </a:ext>
                  </a:extLst>
                </a:gridCol>
              </a:tblGrid>
              <a:tr h="109728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 smtClean="0">
                          <a:solidFill>
                            <a:srgbClr val="00B050"/>
                          </a:solidFill>
                          <a:latin typeface="Calibri" pitchFamily="34" charset="0"/>
                          <a:cs typeface="Calibri" pitchFamily="34" charset="0"/>
                        </a:rPr>
                        <a:t>Spectacle</a:t>
                      </a:r>
                      <a:endParaRPr lang="fr-FR" sz="2400" b="1" dirty="0">
                        <a:solidFill>
                          <a:srgbClr val="00B05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2000" i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(Je dis de quel spectacle je parle) </a:t>
                      </a:r>
                      <a:endParaRPr lang="fr-FR" sz="2000" i="1" kern="1200" dirty="0">
                        <a:solidFill>
                          <a:schemeClr val="tx1"/>
                        </a:solidFill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200" b="1" i="1" dirty="0" smtClean="0">
                          <a:solidFill>
                            <a:srgbClr val="00B050"/>
                          </a:solidFill>
                          <a:latin typeface="Calibri" pitchFamily="34" charset="0"/>
                          <a:cs typeface="Calibri" pitchFamily="34" charset="0"/>
                        </a:rPr>
                        <a:t>J’ai assisté à une pièce de théâtre au centre culturel.</a:t>
                      </a:r>
                      <a:br>
                        <a:rPr lang="fr-FR" sz="2200" b="1" i="1" dirty="0" smtClean="0">
                          <a:solidFill>
                            <a:srgbClr val="00B050"/>
                          </a:solidFill>
                          <a:latin typeface="Calibri" pitchFamily="34" charset="0"/>
                          <a:cs typeface="Calibri" pitchFamily="34" charset="0"/>
                        </a:rPr>
                      </a:br>
                      <a:endParaRPr lang="fr-FR" sz="2400" i="1" dirty="0">
                        <a:solidFill>
                          <a:srgbClr val="00B050"/>
                        </a:solidFill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12777600"/>
                  </a:ext>
                </a:extLst>
              </a:tr>
              <a:tr h="100636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 smtClean="0">
                          <a:solidFill>
                            <a:srgbClr val="00B050"/>
                          </a:solidFill>
                          <a:latin typeface="Calibri" pitchFamily="34" charset="0"/>
                          <a:cs typeface="Calibri" pitchFamily="34" charset="0"/>
                        </a:rPr>
                        <a:t>Appréciation</a:t>
                      </a:r>
                      <a:endParaRPr lang="fr-FR" sz="2400" b="1" dirty="0">
                        <a:solidFill>
                          <a:srgbClr val="00B05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2000" i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(J’exprime mon appréciation</a:t>
                      </a:r>
                      <a:r>
                        <a:rPr lang="fr-FR" sz="2000" i="1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 </a:t>
                      </a:r>
                      <a:r>
                        <a:rPr lang="fr-FR" sz="2000" i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)</a:t>
                      </a:r>
                      <a:endParaRPr lang="fr-FR" sz="2000" i="1" kern="1200" dirty="0">
                        <a:solidFill>
                          <a:schemeClr val="tx1"/>
                        </a:solidFill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200" b="1" i="1" dirty="0" smtClean="0">
                          <a:solidFill>
                            <a:srgbClr val="00B050"/>
                          </a:solidFill>
                          <a:latin typeface="Calibri" pitchFamily="34" charset="0"/>
                          <a:cs typeface="Calibri" pitchFamily="34" charset="0"/>
                        </a:rPr>
                        <a:t>J’ai vraiment apprécié ce spectacle,</a:t>
                      </a:r>
                      <a:endParaRPr lang="fr-FR" sz="2200" b="1" i="1" kern="1200" dirty="0">
                        <a:solidFill>
                          <a:srgbClr val="00B050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65439553"/>
                  </a:ext>
                </a:extLst>
              </a:tr>
              <a:tr h="922354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 smtClean="0">
                          <a:solidFill>
                            <a:srgbClr val="00B050"/>
                          </a:solidFill>
                          <a:latin typeface="Calibri" pitchFamily="34" charset="0"/>
                          <a:cs typeface="Calibri" pitchFamily="34" charset="0"/>
                        </a:rPr>
                        <a:t>Justification</a:t>
                      </a:r>
                      <a:r>
                        <a:rPr lang="fr-FR" sz="2400" b="1" dirty="0" smtClean="0">
                          <a:solidFill>
                            <a:srgbClr val="00B0F0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fr-FR" sz="2400" b="1" dirty="0">
                        <a:solidFill>
                          <a:srgbClr val="00B0F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2000" i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(J’explique pourquoi)</a:t>
                      </a:r>
                      <a:endParaRPr lang="fr-FR" sz="2000" i="1" kern="1200" dirty="0">
                        <a:solidFill>
                          <a:schemeClr val="tx1"/>
                        </a:solidFill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200" b="1" i="1" dirty="0" smtClean="0">
                          <a:solidFill>
                            <a:srgbClr val="00B050"/>
                          </a:solidFill>
                          <a:latin typeface="Calibri" pitchFamily="34" charset="0"/>
                          <a:cs typeface="Calibri" pitchFamily="34" charset="0"/>
                        </a:rPr>
                        <a:t>parce que les lumières, la musique et le jeu des acteurs créaient une belle ambiance.</a:t>
                      </a:r>
                      <a:endParaRPr lang="fr-FR" sz="2200" b="1" i="1" kern="1200" dirty="0">
                        <a:solidFill>
                          <a:srgbClr val="00B050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2326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9133702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="" xmlns:p14="http://schemas.microsoft.com/office/powerpoint/2010/main" val="42745117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rappeler ce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que nous avons appris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="" xmlns:a16="http://schemas.microsoft.com/office/drawing/2014/main" id="{176A879D-7242-DB6D-0BF9-3DF963556137}"/>
              </a:ext>
            </a:extLst>
          </p:cNvPr>
          <p:cNvSpPr txBox="1"/>
          <p:nvPr/>
        </p:nvSpPr>
        <p:spPr>
          <a:xfrm>
            <a:off x="482600" y="3394255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appris 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853B2FF2-0A86-AF3B-C1A6-CB80BAD89138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D23B6DC-5D06-DD3C-1AA3-671AF333D68E}"/>
              </a:ext>
            </a:extLst>
          </p:cNvPr>
          <p:cNvSpPr/>
          <p:nvPr/>
        </p:nvSpPr>
        <p:spPr>
          <a:xfrm>
            <a:off x="909092" y="4019285"/>
            <a:ext cx="981333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8CB21ACF-48FD-B9BA-4B5A-63DE2E465145}"/>
              </a:ext>
            </a:extLst>
          </p:cNvPr>
          <p:cNvSpPr/>
          <p:nvPr/>
        </p:nvSpPr>
        <p:spPr>
          <a:xfrm>
            <a:off x="883270" y="1682945"/>
            <a:ext cx="9839160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8922180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attendues.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D4218E26-424D-2E64-C4EB-0DC3722B31D1}"/>
              </a:ext>
            </a:extLst>
          </p:cNvPr>
          <p:cNvSpPr txBox="1"/>
          <p:nvPr/>
        </p:nvSpPr>
        <p:spPr>
          <a:xfrm>
            <a:off x="482600" y="3394255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appris à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C4198A0A-7084-3831-B4E0-09030458A679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à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799CAD19-CD6A-BB57-2696-79200CDF0F23}"/>
              </a:ext>
            </a:extLst>
          </p:cNvPr>
          <p:cNvSpPr/>
          <p:nvPr/>
        </p:nvSpPr>
        <p:spPr>
          <a:xfrm>
            <a:off x="909092" y="4019285"/>
            <a:ext cx="981333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Exprimer des </a:t>
            </a:r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appréciations suivant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démarche : </a:t>
            </a:r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spectacle , appréciation, justification: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Calibri" pitchFamily="34" charset="0"/>
                <a:cs typeface="Calibri" pitchFamily="34" charset="0"/>
              </a:rPr>
              <a:t>J’ai assisté à un spectacle dans un cirque.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Calibri" pitchFamily="34" charset="0"/>
                <a:cs typeface="Calibri" pitchFamily="34" charset="0"/>
              </a:rPr>
              <a:t>J’ai beaucoup aimé,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Calibri" pitchFamily="34" charset="0"/>
                <a:cs typeface="Calibri" pitchFamily="34" charset="0"/>
              </a:rPr>
              <a:t>parce que les artistes étaient très habiles et le spectacle était impressionnant.</a:t>
            </a:r>
            <a:endParaRPr lang="fr-FR" sz="2000" dirty="0" smtClean="0">
              <a:latin typeface="Calibri" pitchFamily="34" charset="0"/>
              <a:ea typeface="Calibri" panose="020F0502020204030204" pitchFamily="34" charset="0"/>
              <a:cs typeface="Calibr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E5105594-BC98-A15E-2344-AEF921FA33AE}"/>
              </a:ext>
            </a:extLst>
          </p:cNvPr>
          <p:cNvSpPr/>
          <p:nvPr/>
        </p:nvSpPr>
        <p:spPr>
          <a:xfrm>
            <a:off x="883270" y="1682945"/>
            <a:ext cx="9839160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Exprimer des </a:t>
            </a:r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appréciations pendant un spectacle :</a:t>
            </a:r>
            <a:endParaRPr lang="fr-FR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C’est absolument magnifique ! </a:t>
            </a: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J’aime beaucoup cette scène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J’apprécie énormément le décor. C’est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vraiment agréable.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J’aime le jeu des acteurs.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Cette pièce de théâtre est très intéressante.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08366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=""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="" xmlns:a16="http://schemas.microsoft.com/office/drawing/2014/main" id="{15DEED8D-FA84-81A2-B794-FBB2EF948D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69049054"/>
              </p:ext>
            </p:extLst>
          </p:nvPr>
        </p:nvGraphicFramePr>
        <p:xfrm>
          <a:off x="1199213" y="2875100"/>
          <a:ext cx="10013430" cy="30564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97639">
                  <a:extLst>
                    <a:ext uri="{9D8B030D-6E8A-4147-A177-3AD203B41FA5}">
                      <a16:colId xmlns="" xmlns:a16="http://schemas.microsoft.com/office/drawing/2014/main" val="3652727138"/>
                    </a:ext>
                  </a:extLst>
                </a:gridCol>
                <a:gridCol w="6415791">
                  <a:extLst>
                    <a:ext uri="{9D8B030D-6E8A-4147-A177-3AD203B41FA5}">
                      <a16:colId xmlns="" xmlns:a16="http://schemas.microsoft.com/office/drawing/2014/main" val="638146599"/>
                    </a:ext>
                  </a:extLst>
                </a:gridCol>
              </a:tblGrid>
              <a:tr h="109728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 smtClean="0">
                          <a:solidFill>
                            <a:srgbClr val="00B050"/>
                          </a:solidFill>
                          <a:latin typeface="Calibri" pitchFamily="34" charset="0"/>
                          <a:cs typeface="Calibri" pitchFamily="34" charset="0"/>
                        </a:rPr>
                        <a:t>Spectacle</a:t>
                      </a:r>
                      <a:endParaRPr lang="fr-FR" sz="2400" b="1" dirty="0">
                        <a:solidFill>
                          <a:srgbClr val="00B05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2000" i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(Je dis de quel spectacle</a:t>
                      </a:r>
                      <a:r>
                        <a:rPr lang="fr-FR" sz="2000" i="1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 il s’agit.</a:t>
                      </a:r>
                      <a:r>
                        <a:rPr lang="fr-FR" sz="2000" i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) </a:t>
                      </a:r>
                      <a:endParaRPr lang="fr-FR" sz="2000" i="1" kern="1200" dirty="0">
                        <a:solidFill>
                          <a:schemeClr val="tx1"/>
                        </a:solidFill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200" b="0" i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………………………………………………………………………………..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200" b="0" i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………………………………………………………………………………..</a:t>
                      </a:r>
                      <a:br>
                        <a:rPr lang="fr-FR" sz="2200" b="0" i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</a:br>
                      <a:endParaRPr lang="fr-FR" sz="2400" b="0" i="1" dirty="0">
                        <a:solidFill>
                          <a:schemeClr val="tx1"/>
                        </a:solidFill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12777600"/>
                  </a:ext>
                </a:extLst>
              </a:tr>
              <a:tr h="100636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 smtClean="0">
                          <a:solidFill>
                            <a:srgbClr val="00B050"/>
                          </a:solidFill>
                          <a:latin typeface="Calibri" pitchFamily="34" charset="0"/>
                          <a:cs typeface="Calibri" pitchFamily="34" charset="0"/>
                        </a:rPr>
                        <a:t>Appréciation</a:t>
                      </a:r>
                      <a:endParaRPr lang="fr-FR" sz="2400" b="1" dirty="0">
                        <a:solidFill>
                          <a:srgbClr val="00B05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2000" i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(J’exprime mon appréciation</a:t>
                      </a:r>
                      <a:r>
                        <a:rPr lang="fr-FR" sz="2000" i="1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 </a:t>
                      </a:r>
                      <a:r>
                        <a:rPr lang="fr-FR" sz="2000" i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)</a:t>
                      </a:r>
                      <a:endParaRPr lang="fr-FR" sz="2000" i="1" kern="1200" dirty="0">
                        <a:solidFill>
                          <a:schemeClr val="tx1"/>
                        </a:solidFill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200" b="0" i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………………………………………………………………………………..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200" b="0" i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………………………………………………………………………………..</a:t>
                      </a:r>
                      <a:endParaRPr lang="fr-FR" sz="2200" b="0" i="1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65439553"/>
                  </a:ext>
                </a:extLst>
              </a:tr>
              <a:tr h="922354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 smtClean="0">
                          <a:solidFill>
                            <a:srgbClr val="00B050"/>
                          </a:solidFill>
                          <a:latin typeface="Calibri" pitchFamily="34" charset="0"/>
                          <a:cs typeface="Calibri" pitchFamily="34" charset="0"/>
                        </a:rPr>
                        <a:t>Justification</a:t>
                      </a:r>
                      <a:r>
                        <a:rPr lang="fr-FR" sz="2400" b="1" dirty="0" smtClean="0">
                          <a:solidFill>
                            <a:srgbClr val="00B0F0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fr-FR" sz="2400" b="1" dirty="0">
                        <a:solidFill>
                          <a:srgbClr val="00B0F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2000" i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(J’explique pourquoi)</a:t>
                      </a:r>
                      <a:endParaRPr lang="fr-FR" sz="2000" i="1" kern="1200" dirty="0">
                        <a:solidFill>
                          <a:schemeClr val="tx1"/>
                        </a:solidFill>
                        <a:latin typeface="Calibri" pitchFamily="34" charset="0"/>
                        <a:ea typeface="Calibri" panose="020F0502020204030204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200" b="0" i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………………………………………………………………………………..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200" b="0" i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………………………………………………………………………………..</a:t>
                      </a:r>
                      <a:endParaRPr lang="fr-FR" sz="2200" b="0" i="1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2326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4848</TotalTime>
  <Words>1982</Words>
  <Application>Microsoft Office PowerPoint</Application>
  <PresentationFormat>Personnalisé</PresentationFormat>
  <Paragraphs>273</Paragraphs>
  <Slides>47</Slides>
  <Notes>0</Notes>
  <HiddenSlides>11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47</vt:i4>
      </vt:variant>
    </vt:vector>
  </HeadingPairs>
  <TitlesOfParts>
    <vt:vector size="49" baseType="lpstr">
      <vt:lpstr>Thème Office</vt:lpstr>
      <vt:lpstr>2_Thème Office</vt:lpstr>
      <vt:lpstr>Diapositive 1</vt:lpstr>
      <vt:lpstr>Diapositive 2</vt:lpstr>
      <vt:lpstr>Diapositive 3</vt:lpstr>
      <vt:lpstr>Diapositive 4</vt:lpstr>
      <vt:lpstr>Repérage dans l’unité didactique (1/3)</vt:lpstr>
      <vt:lpstr>Repérage dans l’unité didactique (2/3)</vt:lpstr>
      <vt:lpstr>Repérage dans l’unité didactique (3/3)</vt:lpstr>
      <vt:lpstr>Diapositive 8</vt:lpstr>
      <vt:lpstr>Diapositive 9</vt:lpstr>
      <vt:lpstr>Diapositive 10</vt:lpstr>
      <vt:lpstr>Diapositive 11</vt:lpstr>
      <vt:lpstr>Bonjour! Prêts pour démarrer notre séance ? Allons-y!</vt:lpstr>
      <vt:lpstr>Diapositive 13</vt:lpstr>
      <vt:lpstr>Nous allons corriger ensemble le travail effectué à la maison. Livret de l’élève, p. 23</vt:lpstr>
      <vt:lpstr>Voilà, nous avons complété les phrases avec le vocabulaire du spectacle.</vt:lpstr>
      <vt:lpstr>Nous allons consacrer la 1ère partie de la séance aux actes de parole.</vt:lpstr>
      <vt:lpstr>Voici l’objectif de la séance des actes de parole.</vt:lpstr>
      <vt:lpstr>Diapositive 18</vt:lpstr>
      <vt:lpstr>L’expression «  J’ai énormément aimé » sert à exprimer une appréciation très positive : la personne montre qu’elle  est très satisfaite.</vt:lpstr>
      <vt:lpstr>L’expression « était impressionnant » sert à exprimer une forte appréciation : elle montre que quelque chose a  émerveillé la personne.</vt:lpstr>
      <vt:lpstr>L’expression « est idéal pour… » sert à exprimer qu’une chose convient très bien : elle montre que c’est le meilleur choix.</vt:lpstr>
      <vt:lpstr>L’expression « Je te suggère… » sert à donner un conseil ou proposer quelque chose.</vt:lpstr>
      <vt:lpstr>L’expression « Franchement, ça vaut le coup » sert à exprimer une appréciation très positive et une recommandation.</vt:lpstr>
      <vt:lpstr>L’expression « Je te recommande fortement… » sert à donner un conseil avec insistance.</vt:lpstr>
      <vt:lpstr>Diapositive 25</vt:lpstr>
      <vt:lpstr>Maintenant, nous allons associer chaque image à la situation qui lui correspond.</vt:lpstr>
      <vt:lpstr>Voilà. Nous avons associé chaque image aux appréciations et justifications exprimées.</vt:lpstr>
      <vt:lpstr>Diapositive 28</vt:lpstr>
      <vt:lpstr>Observez les images et complétez  les énoncés pour donner une appréciation et une recommandation sur un spectacle.</vt:lpstr>
      <vt:lpstr>Voilà, nous avons utilisé les expressions étudiées pour donner une appréciation  et une recommandation sur un spectacle.</vt:lpstr>
      <vt:lpstr>Maintenant, on passe à la deuxième partie de la séance consacrée à la production de l’oral.</vt:lpstr>
      <vt:lpstr>Voici l’objectif de la production de l’oral.</vt:lpstr>
      <vt:lpstr>Diapositive 33</vt:lpstr>
      <vt:lpstr>Maintenant, nous allons apprendre comment échanger autour d’une expérience de spectacle et exprimer les appréciations.</vt:lpstr>
      <vt:lpstr>Diapositive 35</vt:lpstr>
      <vt:lpstr>Suivez la même démarche : Spectacle → Appréciation → Justification , et construisez des énoncés cohérents. Travaillez seuls.</vt:lpstr>
      <vt:lpstr>Voilà quelques énoncés correspondants aux images pour exprimer une appréciation lors d’un spectacle.</vt:lpstr>
      <vt:lpstr>Diapositive 38</vt:lpstr>
      <vt:lpstr>Complétez le dialogue suivant. Utilisez les expressions des appréciations et des justifications. Travaillez en binômes.</vt:lpstr>
      <vt:lpstr>Voilà, nous avons complété le dialogue tout en utilisant les expressions des appréciations.</vt:lpstr>
      <vt:lpstr>Diapositive 41</vt:lpstr>
      <vt:lpstr>Suivez la même démarche : spectacle – appréciation – justification, et construisez des énoncés cohérents. Travaillez seuls.</vt:lpstr>
      <vt:lpstr>Voici des énoncés cohérents suivant la démarche : spectacle – appréciation – justification</vt:lpstr>
      <vt:lpstr>Diapositive 44</vt:lpstr>
      <vt:lpstr>Qui peut rappeler ce que nous avons appris aujourd’hui ? </vt:lpstr>
      <vt:lpstr>Voici les réponses attendues.</vt:lpstr>
      <vt:lpstr>N’oubliez pas de faire cette activité à la maison.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LENOVO</cp:lastModifiedBy>
  <cp:revision>111</cp:revision>
  <dcterms:created xsi:type="dcterms:W3CDTF">2025-11-03T10:55:47Z</dcterms:created>
  <dcterms:modified xsi:type="dcterms:W3CDTF">2026-02-14T18:28:42Z</dcterms:modified>
</cp:coreProperties>
</file>