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0" r:id="rId2"/>
  </p:sldMasterIdLst>
  <p:notesMasterIdLst>
    <p:notesMasterId r:id="rId35"/>
  </p:notesMasterIdLst>
  <p:sldIdLst>
    <p:sldId id="264" r:id="rId3"/>
    <p:sldId id="282" r:id="rId4"/>
    <p:sldId id="291" r:id="rId5"/>
    <p:sldId id="293" r:id="rId6"/>
    <p:sldId id="306" r:id="rId7"/>
    <p:sldId id="257" r:id="rId8"/>
    <p:sldId id="305" r:id="rId9"/>
    <p:sldId id="286" r:id="rId10"/>
    <p:sldId id="310" r:id="rId11"/>
    <p:sldId id="273" r:id="rId12"/>
    <p:sldId id="258" r:id="rId13"/>
    <p:sldId id="313" r:id="rId14"/>
    <p:sldId id="296" r:id="rId15"/>
    <p:sldId id="265" r:id="rId16"/>
    <p:sldId id="269" r:id="rId17"/>
    <p:sldId id="263" r:id="rId18"/>
    <p:sldId id="294" r:id="rId19"/>
    <p:sldId id="319" r:id="rId20"/>
    <p:sldId id="267" r:id="rId21"/>
    <p:sldId id="268" r:id="rId22"/>
    <p:sldId id="320" r:id="rId23"/>
    <p:sldId id="330" r:id="rId24"/>
    <p:sldId id="324" r:id="rId25"/>
    <p:sldId id="325" r:id="rId26"/>
    <p:sldId id="322" r:id="rId27"/>
    <p:sldId id="328" r:id="rId28"/>
    <p:sldId id="326" r:id="rId29"/>
    <p:sldId id="327" r:id="rId30"/>
    <p:sldId id="317" r:id="rId31"/>
    <p:sldId id="256" r:id="rId32"/>
    <p:sldId id="262" r:id="rId33"/>
    <p:sldId id="284" r:id="rId3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017008B6-3FFD-4BDC-8186-F55938689B22}">
          <p14:sldIdLst>
            <p14:sldId id="264"/>
            <p14:sldId id="282"/>
            <p14:sldId id="291"/>
            <p14:sldId id="293"/>
            <p14:sldId id="306"/>
            <p14:sldId id="257"/>
            <p14:sldId id="305"/>
            <p14:sldId id="286"/>
            <p14:sldId id="310"/>
            <p14:sldId id="273"/>
            <p14:sldId id="258"/>
            <p14:sldId id="313"/>
            <p14:sldId id="296"/>
            <p14:sldId id="265"/>
            <p14:sldId id="269"/>
            <p14:sldId id="263"/>
            <p14:sldId id="294"/>
            <p14:sldId id="319"/>
            <p14:sldId id="267"/>
            <p14:sldId id="268"/>
            <p14:sldId id="320"/>
            <p14:sldId id="330"/>
            <p14:sldId id="324"/>
            <p14:sldId id="325"/>
            <p14:sldId id="322"/>
            <p14:sldId id="328"/>
            <p14:sldId id="326"/>
            <p14:sldId id="327"/>
            <p14:sldId id="317"/>
            <p14:sldId id="256"/>
            <p14:sldId id="262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F5E8"/>
    <a:srgbClr val="156082"/>
    <a:srgbClr val="ECB963"/>
    <a:srgbClr val="DCEAF7"/>
    <a:srgbClr val="DCE6F2"/>
    <a:srgbClr val="E3EEF2"/>
    <a:srgbClr val="E0EFE9"/>
    <a:srgbClr val="BFE0D2"/>
    <a:srgbClr val="94CFB7"/>
    <a:srgbClr val="1D6F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2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t>05/01/2026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7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.sv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0.wdp"/><Relationship Id="rId4" Type="http://schemas.openxmlformats.org/officeDocument/2006/relationships/image" Target="../media/image44.pn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13.pn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Layouts/_rels/slideLayout4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7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.sv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7.wdp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8.wdp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9.wdp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4.wdp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731;p98">
            <a:extLst>
              <a:ext uri="{FF2B5EF4-FFF2-40B4-BE49-F238E27FC236}">
                <a16:creationId xmlns:a16="http://schemas.microsoft.com/office/drawing/2014/main" id="{DE81F982-182C-52E9-79FB-C4D6C9BE7D9D}"/>
              </a:ext>
            </a:extLst>
          </p:cNvPr>
          <p:cNvSpPr txBox="1"/>
          <p:nvPr userDrawn="1"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l" defTabSz="914378" rtl="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Français</a:t>
            </a:r>
            <a:endParaRPr lang="fr-FR" dirty="0"/>
          </a:p>
        </p:txBody>
      </p:sp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2956390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Unité</a:t>
              </a: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3653494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Séance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6" name="Google Shape;223;p26">
            <a:extLst>
              <a:ext uri="{FF2B5EF4-FFF2-40B4-BE49-F238E27FC236}">
                <a16:creationId xmlns:a16="http://schemas.microsoft.com/office/drawing/2014/main" id="{C71D4745-3C71-27E7-11CC-10F3E8C5B46E}"/>
              </a:ext>
            </a:extLst>
          </p:cNvPr>
          <p:cNvSpPr/>
          <p:nvPr userDrawn="1"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 w="38103" cap="flat">
            <a:noFill/>
            <a:prstDash val="solid"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defTabSz="34290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dirty="0">
              <a:solidFill>
                <a:srgbClr val="0070C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id="{AC9E2A99-4DCB-650D-61A2-BA2C35B5D7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12860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2" name="Espace réservé du texte 40">
            <a:extLst>
              <a:ext uri="{FF2B5EF4-FFF2-40B4-BE49-F238E27FC236}">
                <a16:creationId xmlns:a16="http://schemas.microsoft.com/office/drawing/2014/main" id="{3F45622C-DDC7-2075-7E7E-02FD125FB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10178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4" name="Espace réservé du texte 43">
            <a:extLst>
              <a:ext uri="{FF2B5EF4-FFF2-40B4-BE49-F238E27FC236}">
                <a16:creationId xmlns:a16="http://schemas.microsoft.com/office/drawing/2014/main" id="{F7700089-FFC6-8A43-B358-CBC5DDA52D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700" y="2060395"/>
            <a:ext cx="548607" cy="445826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6" name="Espace réservé du texte 43">
            <a:extLst>
              <a:ext uri="{FF2B5EF4-FFF2-40B4-BE49-F238E27FC236}">
                <a16:creationId xmlns:a16="http://schemas.microsoft.com/office/drawing/2014/main" id="{844F9AE7-021B-9289-785E-0DCCCE73E0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8298" y="3085990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2</a:t>
            </a:r>
            <a:endParaRPr lang="fr-FR" dirty="0"/>
          </a:p>
        </p:txBody>
      </p:sp>
      <p:sp>
        <p:nvSpPr>
          <p:cNvPr id="47" name="Espace réservé du texte 43">
            <a:extLst>
              <a:ext uri="{FF2B5EF4-FFF2-40B4-BE49-F238E27FC236}">
                <a16:creationId xmlns:a16="http://schemas.microsoft.com/office/drawing/2014/main" id="{7A4EE569-53D0-A47B-C7D2-61B5DEF6D8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0049" y="3783094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14433225-118E-9C6E-2105-95553ABEB6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07" b="99782" l="9370" r="89898">
                        <a14:foregroundMark x1="30307" y1="27511" x2="21230" y2="81878"/>
                        <a14:foregroundMark x1="21230" y1="81878" x2="27379" y2="65284"/>
                        <a14:foregroundMark x1="27379" y1="65284" x2="28258" y2="42795"/>
                        <a14:foregroundMark x1="20791" y1="51747" x2="10249" y2="64629"/>
                        <a14:foregroundMark x1="10249" y1="64629" x2="17277" y2="68996"/>
                        <a14:foregroundMark x1="31186" y1="43450" x2="34700" y2="60917"/>
                        <a14:foregroundMark x1="34700" y1="60917" x2="29136" y2="81223"/>
                        <a14:foregroundMark x1="23865" y1="81223" x2="54612" y2="83188"/>
                        <a14:foregroundMark x1="54612" y1="83188" x2="38946" y2="72271"/>
                        <a14:foregroundMark x1="38946" y1="72271" x2="33529" y2="71834"/>
                        <a14:foregroundMark x1="34114" y1="49127" x2="39531" y2="65721"/>
                        <a14:foregroundMark x1="39531" y1="65721" x2="39531" y2="66594"/>
                        <a14:foregroundMark x1="14348" y1="79039" x2="25622" y2="91048"/>
                        <a14:foregroundMark x1="25622" y1="91048" x2="40996" y2="92576"/>
                        <a14:foregroundMark x1="40996" y1="92576" x2="71596" y2="79476"/>
                        <a14:foregroundMark x1="71596" y1="79476" x2="27233" y2="84061"/>
                        <a14:foregroundMark x1="27233" y1="84061" x2="26354" y2="82969"/>
                        <a14:foregroundMark x1="23426" y1="91485" x2="48902" y2="94323"/>
                        <a14:foregroundMark x1="48902" y1="94323" x2="63543" y2="90175"/>
                        <a14:foregroundMark x1="63543" y1="90175" x2="81406" y2="62009"/>
                        <a14:foregroundMark x1="81406" y1="62009" x2="69985" y2="55895"/>
                        <a14:foregroundMark x1="69985" y1="55895" x2="57540" y2="60262"/>
                        <a14:foregroundMark x1="57540" y1="60262" x2="55930" y2="67904"/>
                        <a14:foregroundMark x1="61493" y1="61572" x2="68814" y2="43450"/>
                        <a14:foregroundMark x1="68814" y1="43450" x2="80381" y2="54367"/>
                        <a14:foregroundMark x1="80381" y1="54367" x2="83309" y2="67686"/>
                        <a14:foregroundMark x1="87262" y1="74672" x2="78770" y2="93668"/>
                        <a14:foregroundMark x1="78770" y1="93668" x2="52416" y2="96070"/>
                        <a14:foregroundMark x1="52416" y1="96070" x2="52562" y2="94105"/>
                        <a14:foregroundMark x1="74963" y1="92795" x2="42753" y2="99782"/>
                        <a14:foregroundMark x1="44070" y1="98253" x2="11859" y2="95415"/>
                        <a14:foregroundMark x1="11859" y1="95415" x2="9370" y2="93013"/>
                        <a14:foregroundMark x1="54905" y1="93886" x2="61201" y2="90175"/>
                        <a14:foregroundMark x1="60469" y1="86245" x2="60176" y2="96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9943" y="3778594"/>
            <a:ext cx="4166562" cy="2793975"/>
          </a:xfrm>
          <a:prstGeom prst="rect">
            <a:avLst/>
          </a:prstGeom>
        </p:spPr>
      </p:pic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777B8FFE-027E-424E-444D-000CA62255C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0618" y="4604084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Espace réservé pour une image  3">
            <a:extLst>
              <a:ext uri="{FF2B5EF4-FFF2-40B4-BE49-F238E27FC236}">
                <a16:creationId xmlns:a16="http://schemas.microsoft.com/office/drawing/2014/main" id="{FA62BA17-3227-280D-8551-3D8E50C081A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962541" y="4604083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1" name="Espace réservé pour une image  3">
            <a:extLst>
              <a:ext uri="{FF2B5EF4-FFF2-40B4-BE49-F238E27FC236}">
                <a16:creationId xmlns:a16="http://schemas.microsoft.com/office/drawing/2014/main" id="{5A211C1D-AB5D-3BD9-1013-2E6AFC4C38C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23723" y="4604082"/>
            <a:ext cx="2330497" cy="1968487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125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169029BB-E945-9E47-3A4A-DA5E7EFBB3A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92806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Titre 10">
            <a:extLst>
              <a:ext uri="{FF2B5EF4-FFF2-40B4-BE49-F238E27FC236}">
                <a16:creationId xmlns:a16="http://schemas.microsoft.com/office/drawing/2014/main" id="{DF8E1FBE-62CF-D5C8-164F-879BABEB7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75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31186756-1E8F-A511-A061-20F52F08980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35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94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10">
            <a:extLst>
              <a:ext uri="{FF2B5EF4-FFF2-40B4-BE49-F238E27FC236}">
                <a16:creationId xmlns:a16="http://schemas.microsoft.com/office/drawing/2014/main" id="{109F9B55-EAB7-65AD-892F-AA473F5390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97F95B72-5264-A900-E302-DFAF8C8D2BC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71188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26555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re 10">
            <a:extLst>
              <a:ext uri="{FF2B5EF4-FFF2-40B4-BE49-F238E27FC236}">
                <a16:creationId xmlns:a16="http://schemas.microsoft.com/office/drawing/2014/main" id="{1E1F49EA-0D09-DACC-1176-019CFF6BA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AD5A6016-422B-8903-F67B-33D14E216BA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contenu 12">
            <a:extLst>
              <a:ext uri="{FF2B5EF4-FFF2-40B4-BE49-F238E27FC236}">
                <a16:creationId xmlns:a16="http://schemas.microsoft.com/office/drawing/2014/main" id="{221E0F23-D2B4-CAE8-75F8-2C13EF826E5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3239662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Titre 10">
            <a:extLst>
              <a:ext uri="{FF2B5EF4-FFF2-40B4-BE49-F238E27FC236}">
                <a16:creationId xmlns:a16="http://schemas.microsoft.com/office/drawing/2014/main" id="{F2F15234-3D53-527E-EB0C-2CCC998290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7CE11111-559D-F63F-4342-2F05332A90E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du contenu 12">
            <a:extLst>
              <a:ext uri="{FF2B5EF4-FFF2-40B4-BE49-F238E27FC236}">
                <a16:creationId xmlns:a16="http://schemas.microsoft.com/office/drawing/2014/main" id="{4426407A-434A-42EB-DE80-C57AEDCB20C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124057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0">
            <a:extLst>
              <a:ext uri="{FF2B5EF4-FFF2-40B4-BE49-F238E27FC236}">
                <a16:creationId xmlns:a16="http://schemas.microsoft.com/office/drawing/2014/main" id="{41F4557E-BBE7-ECBC-8E3E-7B4DB67DE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14">
            <a:extLst>
              <a:ext uri="{FF2B5EF4-FFF2-40B4-BE49-F238E27FC236}">
                <a16:creationId xmlns:a16="http://schemas.microsoft.com/office/drawing/2014/main" id="{BF1B92B4-8BE2-C3DF-3F8D-32C35F6DC0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59996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21;p52">
            <a:extLst>
              <a:ext uri="{FF2B5EF4-FFF2-40B4-BE49-F238E27FC236}">
                <a16:creationId xmlns:a16="http://schemas.microsoft.com/office/drawing/2014/main" id="{D35C2E3D-41F3-80C1-76FD-C59CB03B3FDA}"/>
              </a:ext>
            </a:extLst>
          </p:cNvPr>
          <p:cNvSpPr txBox="1"/>
          <p:nvPr userDrawn="1"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22;p52">
            <a:extLst>
              <a:ext uri="{FF2B5EF4-FFF2-40B4-BE49-F238E27FC236}">
                <a16:creationId xmlns:a16="http://schemas.microsoft.com/office/drawing/2014/main" id="{4BE14AED-BA1D-F74C-72FD-A4DFE64243E8}"/>
              </a:ext>
            </a:extLst>
          </p:cNvPr>
          <p:cNvSpPr txBox="1"/>
          <p:nvPr userDrawn="1"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318;p52" descr="Image générée">
            <a:extLst>
              <a:ext uri="{FF2B5EF4-FFF2-40B4-BE49-F238E27FC236}">
                <a16:creationId xmlns:a16="http://schemas.microsoft.com/office/drawing/2014/main" id="{8369D682-EA42-C4FD-1B84-415D0D6A356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2;p52">
            <a:extLst>
              <a:ext uri="{FF2B5EF4-FFF2-40B4-BE49-F238E27FC236}">
                <a16:creationId xmlns:a16="http://schemas.microsoft.com/office/drawing/2014/main" id="{41C89C40-E62F-BD11-9C79-981DCF548DDF}"/>
              </a:ext>
            </a:extLst>
          </p:cNvPr>
          <p:cNvSpPr txBox="1"/>
          <p:nvPr userDrawn="1"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32;p53">
            <a:extLst>
              <a:ext uri="{FF2B5EF4-FFF2-40B4-BE49-F238E27FC236}">
                <a16:creationId xmlns:a16="http://schemas.microsoft.com/office/drawing/2014/main" id="{1C9E9D51-9948-7A25-9466-DAEFB463DF8D}"/>
              </a:ext>
            </a:extLst>
          </p:cNvPr>
          <p:cNvSpPr txBox="1"/>
          <p:nvPr userDrawn="1"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" name="Google Shape;336;p53">
            <a:extLst>
              <a:ext uri="{FF2B5EF4-FFF2-40B4-BE49-F238E27FC236}">
                <a16:creationId xmlns:a16="http://schemas.microsoft.com/office/drawing/2014/main" id="{E747191A-259E-4E5A-CE88-678B19F7C1CD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91;p51">
            <a:extLst>
              <a:ext uri="{FF2B5EF4-FFF2-40B4-BE49-F238E27FC236}">
                <a16:creationId xmlns:a16="http://schemas.microsoft.com/office/drawing/2014/main" id="{06B6A4D2-B16A-488F-1E1A-E9C9B00E83CF}"/>
              </a:ext>
            </a:extLst>
          </p:cNvPr>
          <p:cNvSpPr/>
          <p:nvPr userDrawn="1"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4" name="Groupe 3">
            <a:extLst>
              <a:ext uri="{FF2B5EF4-FFF2-40B4-BE49-F238E27FC236}">
                <a16:creationId xmlns:a16="http://schemas.microsoft.com/office/drawing/2014/main" id="{1CFD3E25-FE91-85AE-DB6F-EB6606C42FF6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D32CDA41-2F41-04C3-BBA3-B679FFC0CADA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88631E80-8178-106B-822C-086B26C63A7A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7" name="Picture 2" descr="Image générée">
            <a:extLst>
              <a:ext uri="{FF2B5EF4-FFF2-40B4-BE49-F238E27FC236}">
                <a16:creationId xmlns:a16="http://schemas.microsoft.com/office/drawing/2014/main" id="{BD7FEC3B-5F30-658B-F2BC-2B2D464B0E9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2">
            <a:extLst>
              <a:ext uri="{FF2B5EF4-FFF2-40B4-BE49-F238E27FC236}">
                <a16:creationId xmlns:a16="http://schemas.microsoft.com/office/drawing/2014/main" id="{10BE85FF-EFA6-AB8D-47B0-FD80C93CD0F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9" name="Google Shape;332;p53">
            <a:extLst>
              <a:ext uri="{FF2B5EF4-FFF2-40B4-BE49-F238E27FC236}">
                <a16:creationId xmlns:a16="http://schemas.microsoft.com/office/drawing/2014/main" id="{C8ACADC6-BE79-BCFC-C3F7-E5EFDD24DD59}"/>
              </a:ext>
            </a:extLst>
          </p:cNvPr>
          <p:cNvSpPr txBox="1"/>
          <p:nvPr userDrawn="1"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986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20">
            <a:extLst>
              <a:ext uri="{FF2B5EF4-FFF2-40B4-BE49-F238E27FC236}">
                <a16:creationId xmlns:a16="http://schemas.microsoft.com/office/drawing/2014/main" id="{EA804346-3F31-F4FA-9D9D-ACA696854538}"/>
              </a:ext>
            </a:extLst>
          </p:cNvPr>
          <p:cNvGrpSpPr/>
          <p:nvPr userDrawn="1"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8" name="Google Shape;334;p53">
              <a:extLst>
                <a:ext uri="{FF2B5EF4-FFF2-40B4-BE49-F238E27FC236}">
                  <a16:creationId xmlns:a16="http://schemas.microsoft.com/office/drawing/2014/main" id="{65A20922-29F0-BC4D-577B-F621E002AF29}"/>
                </a:ext>
              </a:extLst>
            </p:cNvPr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endParaRPr>
            </a:p>
          </p:txBody>
        </p:sp>
        <p:pic>
          <p:nvPicPr>
            <p:cNvPr id="9" name="Google Shape;338;p53">
              <a:extLst>
                <a:ext uri="{FF2B5EF4-FFF2-40B4-BE49-F238E27FC236}">
                  <a16:creationId xmlns:a16="http://schemas.microsoft.com/office/drawing/2014/main" id="{4E727A66-098A-98F0-CF1C-F5DF235BBB6A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" name="Groupe 19">
            <a:extLst>
              <a:ext uri="{FF2B5EF4-FFF2-40B4-BE49-F238E27FC236}">
                <a16:creationId xmlns:a16="http://schemas.microsoft.com/office/drawing/2014/main" id="{4C6927D1-4377-252B-FC1B-66E53073A514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1" name="Google Shape;335;p53">
              <a:extLst>
                <a:ext uri="{FF2B5EF4-FFF2-40B4-BE49-F238E27FC236}">
                  <a16:creationId xmlns:a16="http://schemas.microsoft.com/office/drawing/2014/main" id="{DFC1EC1D-77A7-D774-CB7A-A48D0BDDE27C}"/>
                </a:ext>
              </a:extLst>
            </p:cNvPr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binômes</a:t>
              </a:r>
            </a:p>
          </p:txBody>
        </p:sp>
        <p:pic>
          <p:nvPicPr>
            <p:cNvPr id="12" name="Google Shape;339;p53">
              <a:extLst>
                <a:ext uri="{FF2B5EF4-FFF2-40B4-BE49-F238E27FC236}">
                  <a16:creationId xmlns:a16="http://schemas.microsoft.com/office/drawing/2014/main" id="{DAA27C31-061B-B439-405F-E6FB3FF7B03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" name="Groupe 17">
            <a:extLst>
              <a:ext uri="{FF2B5EF4-FFF2-40B4-BE49-F238E27FC236}">
                <a16:creationId xmlns:a16="http://schemas.microsoft.com/office/drawing/2014/main" id="{149AA295-85DE-1B2A-B943-2500D4EA58B2}"/>
              </a:ext>
            </a:extLst>
          </p:cNvPr>
          <p:cNvGrpSpPr/>
          <p:nvPr userDrawn="1"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14" name="Google Shape;289;p51">
              <a:extLst>
                <a:ext uri="{FF2B5EF4-FFF2-40B4-BE49-F238E27FC236}">
                  <a16:creationId xmlns:a16="http://schemas.microsoft.com/office/drawing/2014/main" id="{C715CD5D-5694-8245-418B-E42C6538156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290;p51">
              <a:extLst>
                <a:ext uri="{FF2B5EF4-FFF2-40B4-BE49-F238E27FC236}">
                  <a16:creationId xmlns:a16="http://schemas.microsoft.com/office/drawing/2014/main" id="{70A53A45-5CE6-643C-BC40-1C1612092539}"/>
                </a:ext>
              </a:extLst>
            </p:cNvPr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" name="Groupe 16">
            <a:extLst>
              <a:ext uri="{FF2B5EF4-FFF2-40B4-BE49-F238E27FC236}">
                <a16:creationId xmlns:a16="http://schemas.microsoft.com/office/drawing/2014/main" id="{E7D26B02-A667-854F-207E-EB7E45336503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7" name="Google Shape;293;p51">
              <a:extLst>
                <a:ext uri="{FF2B5EF4-FFF2-40B4-BE49-F238E27FC236}">
                  <a16:creationId xmlns:a16="http://schemas.microsoft.com/office/drawing/2014/main" id="{997DEC5B-D599-CBA1-D8D0-DA2DE82FC812}"/>
                </a:ext>
              </a:extLst>
            </p:cNvPr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5308EC81-40DE-F115-C7DD-B921AEAE03D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" name="Groupe 4">
            <a:extLst>
              <a:ext uri="{FF2B5EF4-FFF2-40B4-BE49-F238E27FC236}">
                <a16:creationId xmlns:a16="http://schemas.microsoft.com/office/drawing/2014/main" id="{2DE0BBB2-7247-26C3-724A-C821C63A7D4D}"/>
              </a:ext>
            </a:extLst>
          </p:cNvPr>
          <p:cNvGrpSpPr/>
          <p:nvPr userDrawn="1"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20" name="Google Shape;333;p53">
              <a:extLst>
                <a:ext uri="{FF2B5EF4-FFF2-40B4-BE49-F238E27FC236}">
                  <a16:creationId xmlns:a16="http://schemas.microsoft.com/office/drawing/2014/main" id="{9D9FAB5C-DB94-4543-447B-F90BF3403411}"/>
                </a:ext>
              </a:extLst>
            </p:cNvPr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1" name="Groupe 26">
              <a:extLst>
                <a:ext uri="{FF2B5EF4-FFF2-40B4-BE49-F238E27FC236}">
                  <a16:creationId xmlns:a16="http://schemas.microsoft.com/office/drawing/2014/main" id="{D8F89DEC-F994-7171-47B0-C6BBF44B1BB9}"/>
                </a:ext>
              </a:extLst>
            </p:cNvPr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id="22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F0C58E99-5A69-A4C5-1E14-51BFBBD5A0D5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1CF4F16-9381-5278-0022-20D47C4B992F}"/>
                  </a:ext>
                </a:extLst>
              </p:cNvPr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</p:grpSp>
      </p:grpSp>
      <p:grpSp>
        <p:nvGrpSpPr>
          <p:cNvPr id="24" name="Groupe 18">
            <a:extLst>
              <a:ext uri="{FF2B5EF4-FFF2-40B4-BE49-F238E27FC236}">
                <a16:creationId xmlns:a16="http://schemas.microsoft.com/office/drawing/2014/main" id="{CE0DABFA-6D5E-6AF4-0198-1F7BC34BE1D8}"/>
              </a:ext>
            </a:extLst>
          </p:cNvPr>
          <p:cNvGrpSpPr/>
          <p:nvPr userDrawn="1"/>
        </p:nvGrpSpPr>
        <p:grpSpPr>
          <a:xfrm>
            <a:off x="915782" y="3014983"/>
            <a:ext cx="8342892" cy="501048"/>
            <a:chOff x="686836" y="2261237"/>
            <a:chExt cx="6257169" cy="375786"/>
          </a:xfrm>
        </p:grpSpPr>
        <p:sp>
          <p:nvSpPr>
            <p:cNvPr id="25" name="Google Shape;295;p51">
              <a:extLst>
                <a:ext uri="{FF2B5EF4-FFF2-40B4-BE49-F238E27FC236}">
                  <a16:creationId xmlns:a16="http://schemas.microsoft.com/office/drawing/2014/main" id="{467CD1BE-DDFB-DFD5-7C98-4611893DD716}"/>
                </a:ext>
              </a:extLst>
            </p:cNvPr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" name="Groupe 37">
              <a:extLst>
                <a:ext uri="{FF2B5EF4-FFF2-40B4-BE49-F238E27FC236}">
                  <a16:creationId xmlns:a16="http://schemas.microsoft.com/office/drawing/2014/main" id="{7BF60F4B-2ADA-EFB8-B6DF-92EBD39F4463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27" name="Picture 7">
                <a:extLst>
                  <a:ext uri="{FF2B5EF4-FFF2-40B4-BE49-F238E27FC236}">
                    <a16:creationId xmlns:a16="http://schemas.microsoft.com/office/drawing/2014/main" id="{DEFE4DC8-460A-9B6F-FB60-DB26B26EFA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8" name="Picture 7">
                <a:extLst>
                  <a:ext uri="{FF2B5EF4-FFF2-40B4-BE49-F238E27FC236}">
                    <a16:creationId xmlns:a16="http://schemas.microsoft.com/office/drawing/2014/main" id="{578B00D7-7336-C711-029D-B02F8C454A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29" name="Google Shape;291;p51">
            <a:extLst>
              <a:ext uri="{FF2B5EF4-FFF2-40B4-BE49-F238E27FC236}">
                <a16:creationId xmlns:a16="http://schemas.microsoft.com/office/drawing/2014/main" id="{4D0E0E97-9D1B-4315-8CCE-0C7E1DE1D6DB}"/>
              </a:ext>
            </a:extLst>
          </p:cNvPr>
          <p:cNvSpPr/>
          <p:nvPr userDrawn="1"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A0B071C-C513-5724-71C2-4A2385D5885D}"/>
              </a:ext>
            </a:extLst>
          </p:cNvPr>
          <p:cNvGrpSpPr/>
          <p:nvPr userDrawn="1"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30" name="Google Shape;335;p53">
              <a:extLst>
                <a:ext uri="{FF2B5EF4-FFF2-40B4-BE49-F238E27FC236}">
                  <a16:creationId xmlns:a16="http://schemas.microsoft.com/office/drawing/2014/main" id="{161622EA-51C1-12D4-8DE6-F0D63436ACEE}"/>
                </a:ext>
              </a:extLst>
            </p:cNvPr>
            <p:cNvSpPr txBox="1"/>
            <p:nvPr userDrawn="1"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MA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es élèves passent au tableau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pic>
          <p:nvPicPr>
            <p:cNvPr id="31" name="Picture 1">
              <a:extLst>
                <a:ext uri="{FF2B5EF4-FFF2-40B4-BE49-F238E27FC236}">
                  <a16:creationId xmlns:a16="http://schemas.microsoft.com/office/drawing/2014/main" id="{178570FF-2772-D1B6-4813-8E7488E9F7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418" b="97852" l="9961" r="89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575" y="5247959"/>
              <a:ext cx="648055" cy="648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7830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50;p28">
            <a:extLst>
              <a:ext uri="{FF2B5EF4-FFF2-40B4-BE49-F238E27FC236}">
                <a16:creationId xmlns:a16="http://schemas.microsoft.com/office/drawing/2014/main" id="{A5D34911-40F6-6AAC-0155-B1DCD4ACF634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A546958F-7A76-5E82-C53E-D130CA3A0816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  <p:sp>
          <p:nvSpPr>
            <p:cNvPr id="9" name="Google Shape;252;p28">
              <a:extLst>
                <a:ext uri="{FF2B5EF4-FFF2-40B4-BE49-F238E27FC236}">
                  <a16:creationId xmlns:a16="http://schemas.microsoft.com/office/drawing/2014/main" id="{93B5450F-80B9-BAA8-0D51-AC692F5671A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</p:grpSp>
      <p:sp>
        <p:nvSpPr>
          <p:cNvPr id="10" name="Google Shape;255;p28">
            <a:extLst>
              <a:ext uri="{FF2B5EF4-FFF2-40B4-BE49-F238E27FC236}">
                <a16:creationId xmlns:a16="http://schemas.microsoft.com/office/drawing/2014/main" id="{330FF139-7996-7981-A04F-EDD18EE4B922}"/>
              </a:ext>
            </a:extLst>
          </p:cNvPr>
          <p:cNvSpPr/>
          <p:nvPr userDrawn="1"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1" name="Google Shape;995;p109">
            <a:extLst>
              <a:ext uri="{FF2B5EF4-FFF2-40B4-BE49-F238E27FC236}">
                <a16:creationId xmlns:a16="http://schemas.microsoft.com/office/drawing/2014/main" id="{E793D041-F74F-49BD-CE4A-3EEFD85503E4}"/>
              </a:ext>
            </a:extLst>
          </p:cNvPr>
          <p:cNvSpPr txBox="1"/>
          <p:nvPr userDrawn="1"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0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2" name="Google Shape;996;p109">
            <a:extLst>
              <a:ext uri="{FF2B5EF4-FFF2-40B4-BE49-F238E27FC236}">
                <a16:creationId xmlns:a16="http://schemas.microsoft.com/office/drawing/2014/main" id="{36CA5EE3-6147-865E-2B47-95A851110FF0}"/>
              </a:ext>
            </a:extLst>
          </p:cNvPr>
          <p:cNvSpPr txBox="1"/>
          <p:nvPr userDrawn="1"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72000" rIns="72000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23" name="Picture 2" descr="Image générée">
            <a:extLst>
              <a:ext uri="{FF2B5EF4-FFF2-40B4-BE49-F238E27FC236}">
                <a16:creationId xmlns:a16="http://schemas.microsoft.com/office/drawing/2014/main" id="{BE363B8C-57AD-5528-0A4E-221C82D6219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686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5B383F7B-FBEF-1F38-DA87-7DC3BB67835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AFB5F68E-9259-882C-E523-9A6736CD9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8" y="214619"/>
            <a:ext cx="10515600" cy="716376"/>
          </a:xfrm>
        </p:spPr>
        <p:txBody>
          <a:bodyPr/>
          <a:lstStyle>
            <a:lvl1pPr>
              <a:defRPr lang="fr-FR" sz="3200" b="1" i="0" u="none" strike="noStrike" kern="0" cap="none" spc="0" baseline="0" dirty="0" smtClean="0">
                <a:solidFill>
                  <a:srgbClr val="44546A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9541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518405"/>
            <a:ext cx="8301023" cy="4029931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153481"/>
              <a:ext cx="5852746" cy="3536947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817194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740793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156082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754997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56082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5608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85565" y="1117931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81743" y="1049983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 de la séance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95400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78439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610774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59086" y="444388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2" name="Text Placeholder 59">
            <a:extLst>
              <a:ext uri="{FF2B5EF4-FFF2-40B4-BE49-F238E27FC236}">
                <a16:creationId xmlns:a16="http://schemas.microsoft.com/office/drawing/2014/main" id="{AA678CF4-8295-E8A8-7D6E-3FB43C76C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55191" y="2784395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Actes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59">
            <a:extLst>
              <a:ext uri="{FF2B5EF4-FFF2-40B4-BE49-F238E27FC236}">
                <a16:creationId xmlns:a16="http://schemas.microsoft.com/office/drawing/2014/main" id="{A89B3D6F-A5C6-5726-36B5-EA4D234E14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36913" y="3621380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Production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9741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 Lien drive 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pic>
        <p:nvPicPr>
          <p:cNvPr id="4" name="Graphic 3" descr="Warning with solid fill">
            <a:extLst>
              <a:ext uri="{FF2B5EF4-FFF2-40B4-BE49-F238E27FC236}">
                <a16:creationId xmlns:a16="http://schemas.microsoft.com/office/drawing/2014/main" id="{88F52BAF-B681-080A-A853-ED19F367F16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19774" y="2014765"/>
            <a:ext cx="488744" cy="48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34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05/01/2026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011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5372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840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528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80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33340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Compréhension glob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55781466-F8F5-D5AD-3503-80BC3019D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39" y="1553667"/>
            <a:ext cx="3291362" cy="3291362"/>
          </a:xfrm>
          <a:prstGeom prst="rect">
            <a:avLst/>
          </a:prstGeom>
        </p:spPr>
      </p:pic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Compréhension globale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996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lecture flu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Lecture fluence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1AE7FE-DD1A-E940-4CA6-AC2398AD9E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53" y="1567032"/>
            <a:ext cx="3528999" cy="35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40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3" name="Text Placeholder 17">
            <a:extLst>
              <a:ext uri="{FF2B5EF4-FFF2-40B4-BE49-F238E27FC236}">
                <a16:creationId xmlns:a16="http://schemas.microsoft.com/office/drawing/2014/main" id="{774CBFE9-7DB7-392E-7AC9-3E620D74B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5419" y="2287934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lang="fr-FR" sz="4400" b="1" i="0" u="none" strike="noStrike" kern="0" cap="none" spc="0" baseline="0" dirty="0">
                <a:solidFill>
                  <a:srgbClr val="156082"/>
                </a:solidFill>
                <a:uFillTx/>
                <a:latin typeface="+mn-lt"/>
                <a:ea typeface="+mn-ea"/>
                <a:cs typeface="+mn-cs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2573615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787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6138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9907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9388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639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05/01/2026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331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05/01/2026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743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44423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837B2A9C-AEBD-FDF9-BC64-EAACB3B217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85" b="94922" l="3125" r="93229">
                        <a14:foregroundMark x1="9049" y1="58594" x2="8594" y2="74023"/>
                        <a14:foregroundMark x1="4427" y1="77734" x2="15234" y2="91602"/>
                        <a14:foregroundMark x1="15234" y1="91602" x2="15625" y2="91895"/>
                        <a14:foregroundMark x1="3320" y1="77441" x2="4167" y2="82031"/>
                        <a14:foregroundMark x1="29492" y1="94922" x2="43359" y2="91016"/>
                        <a14:foregroundMark x1="43359" y1="91016" x2="43424" y2="91016"/>
                        <a14:foregroundMark x1="51563" y1="92773" x2="55143" y2="88379"/>
                        <a14:foregroundMark x1="85612" y1="86426" x2="93424" y2="78613"/>
                        <a14:foregroundMark x1="93424" y1="78613" x2="90039" y2="90918"/>
                        <a14:foregroundMark x1="57878" y1="8105" x2="75065" y2="8105"/>
                        <a14:foregroundMark x1="25521" y1="6836" x2="32747" y2="6836"/>
                        <a14:foregroundMark x1="58073" y1="5273" x2="66862" y2="4297"/>
                        <a14:foregroundMark x1="66862" y1="4297" x2="72331" y2="5469"/>
                        <a14:foregroundMark x1="72331" y1="5469" x2="73763" y2="47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3429000"/>
            <a:ext cx="4495799" cy="2997200"/>
          </a:xfrm>
          <a:prstGeom prst="rect">
            <a:avLst/>
          </a:prstGeom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7" y="1378425"/>
            <a:ext cx="4993200" cy="83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400" b="1" i="0" u="none" strike="noStrike" kern="0" cap="none" spc="0" baseline="0" dirty="0">
                <a:solidFill>
                  <a:srgbClr val="002060"/>
                </a:solidFill>
                <a:uFillTx/>
                <a:latin typeface="Calibri"/>
                <a:cs typeface="Calibri"/>
              </a:rPr>
              <a:t>Mathématiques</a:t>
            </a:r>
            <a:endParaRPr lang="fr-FR" sz="5400" b="1" i="0" u="none" strike="noStrike" kern="0" cap="none" spc="0" baseline="0" dirty="0">
              <a:solidFill>
                <a:srgbClr val="00206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2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070C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Polyn</a:t>
            </a:r>
            <a:r>
              <a:rPr lang="fr-FR" dirty="0"/>
              <a:t>ô</a:t>
            </a:r>
            <a:r>
              <a:rPr lang="en-US" dirty="0" err="1"/>
              <a:t>mes</a:t>
            </a:r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2572802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3515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2648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2940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23688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9685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3043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05/01/2026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36781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05/01/2026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21063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89205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01120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0281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3709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la semaine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ABDCD58E-FB84-201F-97D0-4B520E132A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6176" y="173214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5" name="Google Shape;289;p29">
            <a:extLst>
              <a:ext uri="{FF2B5EF4-FFF2-40B4-BE49-F238E27FC236}">
                <a16:creationId xmlns:a16="http://schemas.microsoft.com/office/drawing/2014/main" id="{85F375F5-004F-F064-1F4E-54D59B70D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261386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6" name="Google Shape;291;p29">
            <a:extLst>
              <a:ext uri="{FF2B5EF4-FFF2-40B4-BE49-F238E27FC236}">
                <a16:creationId xmlns:a16="http://schemas.microsoft.com/office/drawing/2014/main" id="{ADD5BB2C-B97C-AC7F-2FD4-315C808D85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10672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7" name="Google Shape;293;p29">
            <a:extLst>
              <a:ext uri="{FF2B5EF4-FFF2-40B4-BE49-F238E27FC236}">
                <a16:creationId xmlns:a16="http://schemas.microsoft.com/office/drawing/2014/main" id="{EE321337-206A-A690-7375-D168168C42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349558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8" name="Google Shape;291;p29">
            <a:extLst>
              <a:ext uri="{FF2B5EF4-FFF2-40B4-BE49-F238E27FC236}">
                <a16:creationId xmlns:a16="http://schemas.microsoft.com/office/drawing/2014/main" id="{C292A691-6A85-6748-2155-87E370E3EA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98844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68571" tIns="34271" rIns="68571" bIns="34271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:a16="http://schemas.microsoft.com/office/drawing/2014/main" id="{4017964E-FA83-761C-86B1-3E5647955B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42224" y="1732144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0" name="Google Shape;292;p29">
            <a:extLst>
              <a:ext uri="{FF2B5EF4-FFF2-40B4-BE49-F238E27FC236}">
                <a16:creationId xmlns:a16="http://schemas.microsoft.com/office/drawing/2014/main" id="{D06668B3-CDDA-352E-AEE0-24A484BF68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7" y="2595431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1" name="Google Shape;292;p29">
            <a:extLst>
              <a:ext uri="{FF2B5EF4-FFF2-40B4-BE49-F238E27FC236}">
                <a16:creationId xmlns:a16="http://schemas.microsoft.com/office/drawing/2014/main" id="{A4B2D5EF-B2D1-FD9E-B26A-6CC6935619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3495589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2" name="Google Shape;292;p29">
            <a:extLst>
              <a:ext uri="{FF2B5EF4-FFF2-40B4-BE49-F238E27FC236}">
                <a16:creationId xmlns:a16="http://schemas.microsoft.com/office/drawing/2014/main" id="{1345C3FC-2AC4-C7BA-A11F-5818CA745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5988449"/>
            <a:ext cx="81107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92;p29">
            <a:extLst>
              <a:ext uri="{FF2B5EF4-FFF2-40B4-BE49-F238E27FC236}">
                <a16:creationId xmlns:a16="http://schemas.microsoft.com/office/drawing/2014/main" id="{BF8E1DED-2DE7-54AB-A58D-2A5E90AF3A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9280" y="5102735"/>
            <a:ext cx="814850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D8B298-C52A-F641-FE46-F63A5D014E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8074" y="1088010"/>
            <a:ext cx="10321337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0CF040-3589-BF27-D693-1563AE743C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5044" y="4462951"/>
            <a:ext cx="10301911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CE85E0A-429A-B51A-FED1-DABE33E433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 hasCustomPrompt="1"/>
          </p:nvPr>
        </p:nvSpPr>
        <p:spPr>
          <a:xfrm>
            <a:off x="956582" y="1087930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765D43F-3035-707D-BA76-1AB797EC5A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945044" y="4471023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74B77D63-73E9-1593-011E-46752471AA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1342224" y="1731987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A5473BC-EC26-52C1-01CB-9DB741F819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1321651" y="262293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73E5BBA2-961A-BE45-24C4-7E95127A37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1321651" y="349424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3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5F879908-CFB2-F5B3-9CE2-A65F5F3E6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 hasCustomPrompt="1"/>
          </p:nvPr>
        </p:nvSpPr>
        <p:spPr>
          <a:xfrm>
            <a:off x="3133380" y="173198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Calculer la puissance  à exposant positif d’un nombre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:a16="http://schemas.microsoft.com/office/drawing/2014/main" id="{E5613986-D276-9B3C-5DB2-6BC9EC6464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8" hasCustomPrompt="1"/>
          </p:nvPr>
        </p:nvSpPr>
        <p:spPr>
          <a:xfrm>
            <a:off x="3167034" y="2610870"/>
            <a:ext cx="8110747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MA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Reconnaitre la nécessité de la racine carrée</a:t>
            </a: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</p:spPr>
            <p:txBody>
              <a:bodyPr anchor="ctr"/>
              <a:lstStyle>
                <a:lvl1pPr algn="ctr">
                  <a:buNone/>
                  <a:defRPr sz="2000" b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1pPr>
                <a:lvl2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2pPr>
                <a:lvl3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3pPr>
                <a:lvl4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4pPr>
                <a:lvl5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5pPr>
              </a:lstStyle>
              <a:p>
                <a:pPr algn="ctr" defTabSz="685783">
                  <a:defRPr/>
                </a:pPr>
                <a:r>
                  <a:rPr lang="fr-FR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Résoudre l’équation: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sSupPr>
                      <m:e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𝑥</m:t>
                        </m:r>
                      </m:e>
                      <m:sup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2</m:t>
                        </m:r>
                      </m:sup>
                    </m:sSup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=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;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Arial"/>
                      </a:rPr>
                      <m:t>&gt;0</m:t>
                    </m:r>
                  </m:oMath>
                </a14:m>
                <a:endParaRPr lang="fr-FR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Placeholder 30">
            <a:extLst>
              <a:ext uri="{FF2B5EF4-FFF2-40B4-BE49-F238E27FC236}">
                <a16:creationId xmlns:a16="http://schemas.microsoft.com/office/drawing/2014/main" id="{003CB01F-606F-7259-7741-B876022F6C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0" hasCustomPrompt="1"/>
          </p:nvPr>
        </p:nvSpPr>
        <p:spPr>
          <a:xfrm>
            <a:off x="1321651" y="5106725"/>
            <a:ext cx="12276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4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E5BB8188-B4EF-6660-AB63-219894C8D8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1321651" y="5987454"/>
            <a:ext cx="1227600" cy="734400"/>
          </a:xfrm>
        </p:spPr>
        <p:txBody>
          <a:bodyPr anchor="ctr"/>
          <a:lstStyle>
            <a:lvl1pPr algn="ctr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Tâche</a:t>
            </a:r>
            <a:r>
              <a:rPr lang="en-US" dirty="0"/>
              <a:t> 5</a:t>
            </a:r>
            <a:endParaRPr lang="fr-FR" dirty="0"/>
          </a:p>
        </p:txBody>
      </p:sp>
      <p:sp>
        <p:nvSpPr>
          <p:cNvPr id="58" name="Text Placeholder 56">
            <a:extLst>
              <a:ext uri="{FF2B5EF4-FFF2-40B4-BE49-F238E27FC236}">
                <a16:creationId xmlns:a16="http://schemas.microsoft.com/office/drawing/2014/main" id="{DEA8D192-0ACB-D289-1C7C-02D71D3516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3167034" y="5987454"/>
            <a:ext cx="8109547" cy="734400"/>
          </a:xfrm>
        </p:spPr>
        <p:txBody>
          <a:bodyPr anchor="ctr"/>
          <a:lstStyle>
            <a:lvl1pPr algn="ctr" defTabSz="685783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Déterminer le degré d’un polynôme </a:t>
            </a:r>
          </a:p>
        </p:txBody>
      </p:sp>
      <p:sp>
        <p:nvSpPr>
          <p:cNvPr id="59" name="Text Placeholder 30">
            <a:extLst>
              <a:ext uri="{FF2B5EF4-FFF2-40B4-BE49-F238E27FC236}">
                <a16:creationId xmlns:a16="http://schemas.microsoft.com/office/drawing/2014/main" id="{FC010466-58C6-D15B-C6EC-229C11D5FF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3133380" y="5103730"/>
            <a:ext cx="81504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4706609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82374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 de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3051854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6" y="3190551"/>
            <a:ext cx="3880053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3496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147717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60291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19616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9702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1046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6312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6547181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15958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06521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907436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06544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495034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898006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24356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035905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05/01/2026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590432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05/01/2026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37783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05/01/2026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49125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05/01/2026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4172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05/01/2026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914138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05/01/2026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60779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05/01/2026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344272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05/01/2026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69487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05/01/2026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080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26" Type="http://schemas.openxmlformats.org/officeDocument/2006/relationships/slideLayout" Target="../slideLayouts/slideLayout56.xml"/><Relationship Id="rId39" Type="http://schemas.openxmlformats.org/officeDocument/2006/relationships/slideLayout" Target="../slideLayouts/slideLayout69.xml"/><Relationship Id="rId21" Type="http://schemas.openxmlformats.org/officeDocument/2006/relationships/slideLayout" Target="../slideLayouts/slideLayout51.xml"/><Relationship Id="rId34" Type="http://schemas.openxmlformats.org/officeDocument/2006/relationships/slideLayout" Target="../slideLayouts/slideLayout64.xml"/><Relationship Id="rId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29" Type="http://schemas.openxmlformats.org/officeDocument/2006/relationships/slideLayout" Target="../slideLayouts/slideLayout59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54.xml"/><Relationship Id="rId32" Type="http://schemas.openxmlformats.org/officeDocument/2006/relationships/slideLayout" Target="../slideLayouts/slideLayout62.xml"/><Relationship Id="rId37" Type="http://schemas.openxmlformats.org/officeDocument/2006/relationships/slideLayout" Target="../slideLayouts/slideLayout67.xml"/><Relationship Id="rId40" Type="http://schemas.openxmlformats.org/officeDocument/2006/relationships/slideLayout" Target="../slideLayouts/slideLayout70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slideLayout" Target="../slideLayouts/slideLayout53.xml"/><Relationship Id="rId28" Type="http://schemas.openxmlformats.org/officeDocument/2006/relationships/slideLayout" Target="../slideLayouts/slideLayout58.xml"/><Relationship Id="rId36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31" Type="http://schemas.openxmlformats.org/officeDocument/2006/relationships/slideLayout" Target="../slideLayouts/slideLayout61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Relationship Id="rId27" Type="http://schemas.openxmlformats.org/officeDocument/2006/relationships/slideLayout" Target="../slideLayouts/slideLayout57.xml"/><Relationship Id="rId30" Type="http://schemas.openxmlformats.org/officeDocument/2006/relationships/slideLayout" Target="../slideLayouts/slideLayout60.xml"/><Relationship Id="rId35" Type="http://schemas.openxmlformats.org/officeDocument/2006/relationships/slideLayout" Target="../slideLayouts/slideLayout65.xml"/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slideLayout" Target="../slideLayouts/slideLayout55.xml"/><Relationship Id="rId33" Type="http://schemas.openxmlformats.org/officeDocument/2006/relationships/slideLayout" Target="../slideLayouts/slideLayout63.xml"/><Relationship Id="rId38" Type="http://schemas.openxmlformats.org/officeDocument/2006/relationships/slideLayout" Target="../slideLayouts/slideLayout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05/01/2026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49" r:id="rId8"/>
    <p:sldLayoutId id="2147483650" r:id="rId9"/>
    <p:sldLayoutId id="2147483651" r:id="rId10"/>
    <p:sldLayoutId id="2147483652" r:id="rId11"/>
    <p:sldLayoutId id="2147483747" r:id="rId12"/>
    <p:sldLayoutId id="2147483748" r:id="rId13"/>
    <p:sldLayoutId id="2147483655" r:id="rId14"/>
    <p:sldLayoutId id="2147483744" r:id="rId15"/>
    <p:sldLayoutId id="2147483731" r:id="rId16"/>
    <p:sldLayoutId id="2147483732" r:id="rId17"/>
    <p:sldLayoutId id="2147483733" r:id="rId18"/>
    <p:sldLayoutId id="2147483734" r:id="rId19"/>
    <p:sldLayoutId id="2147483735" r:id="rId20"/>
    <p:sldLayoutId id="2147483736" r:id="rId21"/>
    <p:sldLayoutId id="2147483749" r:id="rId22"/>
    <p:sldLayoutId id="2147483737" r:id="rId23"/>
    <p:sldLayoutId id="2147483738" r:id="rId24"/>
    <p:sldLayoutId id="2147483739" r:id="rId25"/>
    <p:sldLayoutId id="2147483742" r:id="rId26"/>
    <p:sldLayoutId id="2147483745" r:id="rId27"/>
    <p:sldLayoutId id="2147483658" r:id="rId28"/>
    <p:sldLayoutId id="2147483659" r:id="rId29"/>
    <p:sldLayoutId id="2147483752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05/01/2026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959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1" r:id="rId31"/>
    <p:sldLayoutId id="2147483722" r:id="rId32"/>
    <p:sldLayoutId id="2147483723" r:id="rId33"/>
    <p:sldLayoutId id="2147483724" r:id="rId34"/>
    <p:sldLayoutId id="2147483725" r:id="rId35"/>
    <p:sldLayoutId id="2147483726" r:id="rId36"/>
    <p:sldLayoutId id="2147483727" r:id="rId37"/>
    <p:sldLayoutId id="2147483728" r:id="rId38"/>
    <p:sldLayoutId id="2147483729" r:id="rId39"/>
    <p:sldLayoutId id="2147483730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6.jpeg"/><Relationship Id="rId7" Type="http://schemas.openxmlformats.org/officeDocument/2006/relationships/image" Target="../media/image5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hyperlink" Target="https://drive.google.com/drive/folders/15A4aThGXboZ7RlTminYue4etFTXwyFRM?usp=drive_link" TargetMode="Externa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56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gi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gi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87A2BE4-23F6-D41F-63BF-85AD9334FC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42840"/>
            <a:ext cx="4791600" cy="392400"/>
          </a:xfrm>
        </p:spPr>
        <p:txBody>
          <a:bodyPr/>
          <a:lstStyle/>
          <a:p>
            <a:r>
              <a:rPr lang="fr-FR" dirty="0"/>
              <a:t>Voyages et découvertes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D289A7-FBE5-38EF-AA69-F692A0D77C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40158"/>
            <a:ext cx="4791600" cy="392400"/>
          </a:xfrm>
        </p:spPr>
        <p:txBody>
          <a:bodyPr/>
          <a:lstStyle/>
          <a:p>
            <a:r>
              <a:rPr lang="fr-FR" dirty="0"/>
              <a:t>Consolidation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7E0CE47-5F7B-B467-3FE1-E0849BAF3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ACBF1C2-F4B6-DC3F-2CDF-4D58D429F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3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7FB7F5A-2F95-17D0-4AC9-C588FA317D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1</a:t>
            </a:r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EE45189-C39A-1429-B2CE-B54AADB67E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40049" y="3783094"/>
            <a:ext cx="627494" cy="392400"/>
          </a:xfrm>
        </p:spPr>
        <p:txBody>
          <a:bodyPr/>
          <a:lstStyle/>
          <a:p>
            <a:r>
              <a:rPr lang="fr-FR" dirty="0"/>
              <a:t> 10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F1C9BA6-2BA6-0FE7-471A-F33E4DDC0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154" y="4437262"/>
            <a:ext cx="2365479" cy="189822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DD45D08-D48D-FCBD-553D-10381AC49B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9066" y="4437262"/>
            <a:ext cx="2365479" cy="189247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6E3D587-9135-CFCB-EBA9-0BF50BA699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1978" y="4437261"/>
            <a:ext cx="2268132" cy="1892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75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0235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673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FC598A-4DE9-0E1E-CE27-FD880AD53D1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57753" y="4294257"/>
            <a:ext cx="1564020" cy="174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7ABCD8-459E-EFED-EE32-AD89391A1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FD3154-128C-9CDB-BEF4-D8BC416045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05625" y="4810510"/>
            <a:ext cx="413335" cy="397411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4AEACB24-55A4-A725-F7D1-CAA613CD1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10">
            <a:extLst>
              <a:ext uri="{FF2B5EF4-FFF2-40B4-BE49-F238E27FC236}">
                <a16:creationId xmlns:a16="http://schemas.microsoft.com/office/drawing/2014/main" id="{0854D23B-3B43-4D9F-70AF-34E3E3FA3883}"/>
              </a:ext>
            </a:extLst>
          </p:cNvPr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5634CE-57DD-61E9-5920-E0C270E57A6E}"/>
              </a:ext>
            </a:extLst>
          </p:cNvPr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442A0062-2288-B9D5-3AB8-BE67197A96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8AD70B7-96A5-32A8-7DBB-67878B41FC0A}"/>
              </a:ext>
            </a:extLst>
          </p:cNvPr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12" name="ZoneTexte 24">
            <a:extLst>
              <a:ext uri="{FF2B5EF4-FFF2-40B4-BE49-F238E27FC236}">
                <a16:creationId xmlns:a16="http://schemas.microsoft.com/office/drawing/2014/main" id="{785BE07C-9AE9-8877-D10B-E53B8809E466}"/>
              </a:ext>
            </a:extLst>
          </p:cNvPr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 de l’élève</a:t>
            </a:r>
          </a:p>
        </p:txBody>
      </p:sp>
      <p:pic>
        <p:nvPicPr>
          <p:cNvPr id="13" name="Picture 17">
            <a:extLst>
              <a:ext uri="{FF2B5EF4-FFF2-40B4-BE49-F238E27FC236}">
                <a16:creationId xmlns:a16="http://schemas.microsoft.com/office/drawing/2014/main" id="{F177A008-2643-2411-46F4-26121783FEC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31" t="3129" r="957" b="3573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4">
            <a:extLst>
              <a:ext uri="{FF2B5EF4-FFF2-40B4-BE49-F238E27FC236}">
                <a16:creationId xmlns:a16="http://schemas.microsoft.com/office/drawing/2014/main" id="{AB120A3B-5858-99CF-969D-41282820F2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1967" y="2311503"/>
            <a:ext cx="2007221" cy="1109845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1985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25D17-A070-3BDD-FD78-B6CF7C29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(1/3)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2BC8AA90-A3F4-C9C4-8406-85297627EC00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 :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S’approprier et utiliser le lexique des voyages et des déplacements.</a:t>
            </a:r>
          </a:p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de l’oral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les émotions dans un récit oral.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C72C8D21-2CD7-824D-C034-7BE400A6A16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750FF02A-E3B1-0E3B-0845-DA52521583F4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Actes de parole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Partager des impressions sur un voyage en décrivant les lieux et en exprimant clairement ses émotions.</a:t>
            </a:r>
          </a:p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Production de l’oral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Partager des impressions dans une discussion autour d’un voyage.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32D753A9-1C6F-5033-0B43-2E4C20E51865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2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69698856-7104-EF3D-ABC9-3FE46CB3A86C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: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Emettre des hypothèses sur le sens du texte à partir d’indices.</a:t>
            </a:r>
          </a:p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: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Automatiser la reconnaissance des groupes de mots.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987EFA44-D437-8635-0DCE-A32D4DBFB0F0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3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47C81B85-C332-200B-6E0D-043D8655858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Regrouper le vocabulaire par thème pour déduire l’idée générale et les idées principales d’un texte. 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D226F9FD-345C-DCE6-5F31-E6A0E6098BE7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5B47B3-E9D7-323B-2CEB-E1DA7D523753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1</a:t>
            </a:r>
          </a:p>
        </p:txBody>
      </p:sp>
    </p:spTree>
    <p:extLst>
      <p:ext uri="{BB962C8B-B14F-4D97-AF65-F5344CB8AC3E}">
        <p14:creationId xmlns:p14="http://schemas.microsoft.com/office/powerpoint/2010/main" val="409054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768ABA7-7C31-3DB0-6FE9-577DA4FD3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DF88F-BF39-99E3-A663-4D7A7E5F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(2/3)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83218125-9D59-3EE2-6CAF-70045D6F8749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S’approprier et utiliser le lexique de l’aventure et de la découverte.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Emettre des hypothèses sur le sens du texte à partir d’indices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3E25862D-A8FD-A837-1D07-4072439734E9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5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CF134C50-C56A-843C-67DA-049C9BBB3569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: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Regrouper le vocabulaire par thème pour déduire l’idée générale et les idées principales d’un texte.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: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Renforcer l’automatisation de la reconnaissance des groupes de mots.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6F65994F-85B3-54C6-6CFB-2FDD46D99C43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6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B368B947-04FE-81CA-7E50-C567FF2E873F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Outils de langue :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Utiliser les marqueurs temporels pour situer une action dans le temps.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Préparation de la tâche :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Comprendre la consigne et élaborer le plan de la lettre.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1E65A586-5B55-D720-A853-3A627BEAC603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7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DFBBED07-BA91-B904-A42F-2A3670250BC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Tâche finale :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Écrire une lettre pour raconter un voyage, décrire les lieux visités et exprimer ses impressions et ses émotions.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76FCAF22-ECB0-51F8-8E9A-F11BBFD57684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E9E0B-78FD-14DA-7EB1-D2F6A7F9B7D2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2</a:t>
            </a:r>
          </a:p>
        </p:txBody>
      </p:sp>
    </p:spTree>
    <p:extLst>
      <p:ext uri="{BB962C8B-B14F-4D97-AF65-F5344CB8AC3E}">
        <p14:creationId xmlns:p14="http://schemas.microsoft.com/office/powerpoint/2010/main" val="1494905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53EEEB5-5939-E2BC-4DE6-0D7BE9112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B6807-FC19-5C0F-22A9-697D6A3D2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(3/3)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567D5276-95DC-B7DC-43E8-74D60192BDFB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 :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Consolider les acquis de l’unité didactique : vocabulaire, structures, actes de parole, fluence, stratégies de lecture, ... 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B5E300B1-7E21-816C-B834-7487B0589A2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9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FE0FA166-5766-4336-FE9B-90372FF3F721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Consolidation : Consolider les acquis de l’unité didactique : vocabulaire, structures, actes de parole, fluence, stratégies de lecture, ... 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07A6A013-7D7F-CFE0-A7B4-1A1D7E09F946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Séance 10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AD539-19A3-FBEE-9C20-6069AF457F5D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37B0D4-DFD2-D98F-2058-EBACE716077D}"/>
              </a:ext>
            </a:extLst>
          </p:cNvPr>
          <p:cNvSpPr/>
          <p:nvPr/>
        </p:nvSpPr>
        <p:spPr>
          <a:xfrm>
            <a:off x="567842" y="3833965"/>
            <a:ext cx="11170264" cy="44572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Fin de l’unité 1</a:t>
            </a:r>
          </a:p>
        </p:txBody>
      </p:sp>
      <p:sp>
        <p:nvSpPr>
          <p:cNvPr id="4" name="Rectangle: Rounded Corners 11">
            <a:extLst>
              <a:ext uri="{FF2B5EF4-FFF2-40B4-BE49-F238E27FC236}">
                <a16:creationId xmlns:a16="http://schemas.microsoft.com/office/drawing/2014/main" id="{D9CB9A7E-2603-3C9A-0BAF-C16552F6CF6B}"/>
              </a:ext>
            </a:extLst>
          </p:cNvPr>
          <p:cNvSpPr/>
          <p:nvPr/>
        </p:nvSpPr>
        <p:spPr>
          <a:xfrm>
            <a:off x="379441" y="2657402"/>
            <a:ext cx="11547066" cy="993963"/>
          </a:xfrm>
          <a:prstGeom prst="roundRect">
            <a:avLst>
              <a:gd name="adj" fmla="val 50000"/>
            </a:avLst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704194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E9E1303-75FA-E1BB-782A-7979A997A5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/>
              <a:t>Localiser des actions dans le temps en utilisant ces marqueurs : pendant, dans, depuis, il y 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>
                <a:solidFill>
                  <a:prstClr val="black"/>
                </a:solidFill>
              </a:rPr>
              <a:t>Utiliser correctement le vocabulaire du voyage et de l’aventure.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3D30661-92FC-A4F4-7B45-AF5FB31A6BF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Autofit/>
          </a:bodyPr>
          <a:lstStyle/>
          <a:p>
            <a:r>
              <a:rPr lang="fr-FR" dirty="0"/>
              <a:t>Localiser dans le temps, </a:t>
            </a:r>
          </a:p>
          <a:p>
            <a:r>
              <a:rPr lang="fr-FR" dirty="0"/>
              <a:t>Dans, depuis, il y a, pendant.</a:t>
            </a:r>
          </a:p>
          <a:p>
            <a:r>
              <a:rPr lang="fr-FR" dirty="0"/>
              <a:t>Lieux visités, activités, moments importants </a:t>
            </a:r>
          </a:p>
          <a:p>
            <a:r>
              <a:rPr lang="fr-FR" dirty="0"/>
              <a:t>En-tête, formule d’appel, corps de la lettre.</a:t>
            </a:r>
          </a:p>
          <a:p>
            <a:r>
              <a:rPr lang="fr-FR" dirty="0"/>
              <a:t>Émotions, sensations, impressions personnelles, …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0735017-59C1-7D4C-2715-C166FA9BE4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pPr lvl="0"/>
            <a:r>
              <a:rPr lang="fr-FR" b="1" dirty="0"/>
              <a:t>Les stratégies enseignées pendant le modelage et pratiques pendant la séance sont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Exprimer des émotions, sensations, impressions personnelles, 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Structurer une lettre personnelle.</a:t>
            </a:r>
          </a:p>
          <a:p>
            <a:pPr lvl="0"/>
            <a:r>
              <a:rPr lang="fr-FR" b="1" dirty="0"/>
              <a:t>Les outils : </a:t>
            </a:r>
            <a:r>
              <a:rPr lang="fr-FR" dirty="0"/>
              <a:t>Schémas, feedback immédiat, justification systématique des réponses.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B60F9AE-58B6-307B-B137-FB59B00029D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fr-FR" sz="2300" b="1" dirty="0"/>
              <a:t>Pendant le feedback, attirer l’attention des élèves sur les erreurs fréquentes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sz="2100" dirty="0"/>
              <a:t>Produire des phrases pauvres (sans intégrer des sentiments, sensations, impressions, …).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sz="2100" dirty="0"/>
              <a:t>Ne pas s’en tenir à la structure de la lettre personnelle ; ne pas respecter les paramètres de la situation. </a:t>
            </a:r>
          </a:p>
        </p:txBody>
      </p:sp>
    </p:spTree>
    <p:extLst>
      <p:ext uri="{BB962C8B-B14F-4D97-AF65-F5344CB8AC3E}">
        <p14:creationId xmlns:p14="http://schemas.microsoft.com/office/powerpoint/2010/main" val="1544351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12" y="3106967"/>
            <a:ext cx="3374484" cy="291283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fr-FR" sz="1200" dirty="0"/>
              <a:t>Le feedback ne doit pas être un jugement sur l’élève ni sur ses capacités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est une opportunité d’apprentissage pour les élèves en exploitant des erreurs ou de bonnes réponses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permet aux élèves d’être conscients des critères de réussite d’une tâche 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encourage les élèves à identifier les erreurs à ne pas reproduire, ou alors les bonnes pratiques à renforcer</a:t>
            </a:r>
          </a:p>
          <a:p>
            <a:endParaRPr lang="fr-FR" sz="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24275" y="3190551"/>
            <a:ext cx="3779300" cy="15911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Demander aux élèves de justifier leurs réponses et de verbaliser leur raisonnement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des feedback aux élèves de manière instantanée à chaque fois que l’occasion se présente (ne pas laisser passer des erreurs)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spécifique, détaillé et objectif aux élèves: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bonne réponse »; « Voici ce que tu as bien fait …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réponse incomplète. Voici l’erreur »</a:t>
            </a:r>
          </a:p>
          <a:p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Ne pas donner de feedback ou donner du feedback de manière occasionnelle seulement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générique sans préciser pourquoi: « Bien »; « C’est faux » ; « Excellent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Porter un jugement de valeur sur l’élève: « Tu es intelligent »; « Tu es paresseux »; …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S’adresser uniquement à l’élève concerné</a:t>
            </a:r>
          </a:p>
          <a:p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</a:t>
            </a:r>
            <a:r>
              <a:rPr lang="fr-FR" sz="1400" kern="0" dirty="0">
                <a:solidFill>
                  <a:srgbClr val="000000"/>
                </a:solidFill>
                <a:sym typeface="Arial"/>
                <a:hlinkClick r:id="rId2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pic>
        <p:nvPicPr>
          <p:cNvPr id="5" name="Graphic 10" descr="Bullseye with solid fill">
            <a:extLst>
              <a:ext uri="{FF2B5EF4-FFF2-40B4-BE49-F238E27FC236}">
                <a16:creationId xmlns:a16="http://schemas.microsoft.com/office/drawing/2014/main" id="{8D8F6829-7EC9-1364-4405-2F170A26C4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01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532DF9-B43E-011E-9989-3BC4D11747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5 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7D3CCF-E950-829C-4491-CC33913AB3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20 min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C03F32-75D2-B6E5-C4A8-5A9C5A06BB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79221" y="4443193"/>
            <a:ext cx="1147653" cy="4608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A3786F2-9109-890A-04EB-4D0F6A253C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Outils de langue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C880D186-0C0E-A9BD-B1ED-5656634698D3}"/>
              </a:ext>
            </a:extLst>
          </p:cNvPr>
          <p:cNvSpPr txBox="1">
            <a:spLocks/>
          </p:cNvSpPr>
          <p:nvPr/>
        </p:nvSpPr>
        <p:spPr>
          <a:xfrm>
            <a:off x="2955191" y="3612806"/>
            <a:ext cx="4796056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Production de l’écrit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9833DF7-51A3-7DC9-B7DB-86C1803BD932}"/>
              </a:ext>
            </a:extLst>
          </p:cNvPr>
          <p:cNvSpPr txBox="1">
            <a:spLocks/>
          </p:cNvSpPr>
          <p:nvPr/>
        </p:nvSpPr>
        <p:spPr>
          <a:xfrm>
            <a:off x="7879221" y="3656349"/>
            <a:ext cx="1147653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804C173-6E15-3CCD-A4E6-EAA9DC4BC1B3}"/>
              </a:ext>
            </a:extLst>
          </p:cNvPr>
          <p:cNvSpPr txBox="1">
            <a:spLocks/>
          </p:cNvSpPr>
          <p:nvPr/>
        </p:nvSpPr>
        <p:spPr>
          <a:xfrm>
            <a:off x="7879221" y="3621628"/>
            <a:ext cx="1147653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25 min</a:t>
            </a:r>
          </a:p>
        </p:txBody>
      </p:sp>
    </p:spTree>
    <p:extLst>
      <p:ext uri="{BB962C8B-B14F-4D97-AF65-F5344CB8AC3E}">
        <p14:creationId xmlns:p14="http://schemas.microsoft.com/office/powerpoint/2010/main" val="849918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latin typeface="Calibri" panose="020F0502020204030204"/>
              </a:rPr>
              <a:t>Bonjour! Prêts pour démarrer notre séance ? Allons-y!</a:t>
            </a:r>
            <a:endParaRPr lang="fr-FR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986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31D044-582A-47CE-ECB4-D2AAF7FC80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 5 min</a:t>
            </a:r>
          </a:p>
        </p:txBody>
      </p:sp>
    </p:spTree>
    <p:extLst>
      <p:ext uri="{BB962C8B-B14F-4D97-AF65-F5344CB8AC3E}">
        <p14:creationId xmlns:p14="http://schemas.microsoft.com/office/powerpoint/2010/main" val="10213640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9BD5B2-7762-593D-23DF-48AD015EA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Pour commencer, je vais choisir quelques élèves. Ils vont lire à haute voix ce texte.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9ED7B69-F6CB-60BE-821F-AE2197D23FA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5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Choisir 4 ou 5 élèves pour lire à haute voix la suite du texte « Au cœur de Marrakech ». </a:t>
            </a:r>
          </a:p>
        </p:txBody>
      </p:sp>
      <p:pic>
        <p:nvPicPr>
          <p:cNvPr id="5" name="Picture 52">
            <a:extLst>
              <a:ext uri="{FF2B5EF4-FFF2-40B4-BE49-F238E27FC236}">
                <a16:creationId xmlns:a16="http://schemas.microsoft.com/office/drawing/2014/main" id="{F905DF4D-BE2A-A7D3-B5B9-13E9F3B9E7B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pic>
        <p:nvPicPr>
          <p:cNvPr id="10" name="Image 9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EC27FCE-1E3B-EE2A-AB27-D3DCB3E411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87045"/>
          <a:stretch>
            <a:fillRect/>
          </a:stretch>
        </p:blipFill>
        <p:spPr>
          <a:xfrm>
            <a:off x="958629" y="1057414"/>
            <a:ext cx="10274742" cy="693866"/>
          </a:xfrm>
          <a:prstGeom prst="rect">
            <a:avLst/>
          </a:prstGeom>
        </p:spPr>
      </p:pic>
      <p:pic>
        <p:nvPicPr>
          <p:cNvPr id="11" name="Image 10" descr="Une image contenant texte, capture d’écran, Police, document&#10;&#10;Le contenu généré par l’IA peut être incorrect.">
            <a:extLst>
              <a:ext uri="{FF2B5EF4-FFF2-40B4-BE49-F238E27FC236}">
                <a16:creationId xmlns:a16="http://schemas.microsoft.com/office/drawing/2014/main" id="{B27E0B3C-93EB-841A-7F22-2734A4A49A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802" y="1935169"/>
            <a:ext cx="10334395" cy="3865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792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44CE6CC-306E-79F5-A1B6-DE836613B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A2344E-BFDD-BDC7-BE02-4A9D56A6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passons maintenant au 1</a:t>
            </a:r>
            <a:r>
              <a:rPr lang="fr-FR" sz="1800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er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moment de la séance de de consolidation : Outils de langue et Vocabulaire.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C3DAF2B3-70F3-0E38-5E2D-D672A0D0C205}"/>
              </a:ext>
            </a:extLst>
          </p:cNvPr>
          <p:cNvSpPr txBox="1"/>
          <p:nvPr/>
        </p:nvSpPr>
        <p:spPr>
          <a:xfrm>
            <a:off x="4630230" y="1491343"/>
            <a:ext cx="6645063" cy="394768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i="1" dirty="0">
                <a:solidFill>
                  <a:srgbClr val="44546A"/>
                </a:solidFill>
                <a:latin typeface="Calibri"/>
              </a:rPr>
              <a:t>Outils de langue</a:t>
            </a:r>
          </a:p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&amp; Vocabulaire</a:t>
            </a:r>
            <a:endParaRPr lang="fr-FR" sz="32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0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20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3487BE09-0EEA-9A90-2704-A37933E02F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:a16="http://schemas.microsoft.com/office/drawing/2014/main" id="{AC0608E1-0418-1409-CCB3-5DFDC12F997D}"/>
              </a:ext>
            </a:extLst>
          </p:cNvPr>
          <p:cNvSpPr/>
          <p:nvPr/>
        </p:nvSpPr>
        <p:spPr>
          <a:xfrm>
            <a:off x="7788712" y="3848776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B7DC4C-BE7D-9E3F-2262-586660DA086D}"/>
              </a:ext>
            </a:extLst>
          </p:cNvPr>
          <p:cNvSpPr txBox="1"/>
          <p:nvPr/>
        </p:nvSpPr>
        <p:spPr>
          <a:xfrm>
            <a:off x="4717524" y="2530152"/>
            <a:ext cx="667294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endParaRPr lang="fr-FR" dirty="0"/>
          </a:p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Au cœur de Marrakech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C403BD-5C2E-FCF0-918F-7925326D2E8A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z="1600" i="1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048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CA6829-4E74-1F42-61D9-A5CA03492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360" y="318651"/>
            <a:ext cx="10529279" cy="267549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la 1</a:t>
            </a:r>
            <a:r>
              <a:rPr lang="fr-FR" sz="1800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ère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partie de cette séance de consolidation.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1A0CE3-D157-85A7-993F-B28DD1FF5771}"/>
              </a:ext>
            </a:extLst>
          </p:cNvPr>
          <p:cNvSpPr txBox="1"/>
          <p:nvPr/>
        </p:nvSpPr>
        <p:spPr>
          <a:xfrm>
            <a:off x="1741716" y="2847983"/>
            <a:ext cx="929761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 algn="just" defTabSz="685783">
              <a:buFont typeface="Wingdings" panose="05000000000000000000" pitchFamily="2" charset="2"/>
              <a:buChar char="§"/>
            </a:pP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Réviser et consolider le lexique du voyage et de la découverte.</a:t>
            </a:r>
          </a:p>
          <a:p>
            <a:pPr marL="800100" lvl="1" indent="-342900" algn="just" defTabSz="685783">
              <a:buFont typeface="Wingdings" panose="05000000000000000000" pitchFamily="2" charset="2"/>
              <a:buChar char="§"/>
            </a:pP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Réviser et consolider l’emploi de ces marqueurs de temps : </a:t>
            </a:r>
            <a:r>
              <a:rPr lang="fr-FR" sz="2400" b="1" i="1" dirty="0">
                <a:latin typeface="Calibri" panose="020F0502020204030204" pitchFamily="34" charset="0"/>
                <a:cs typeface="Calibri" panose="020F0502020204030204" pitchFamily="34" charset="0"/>
              </a:rPr>
              <a:t>pendant, dans, il y a, depuis.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B57C07E-4259-B260-6F90-BB62D3D09C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1" y="2855463"/>
            <a:ext cx="830997" cy="830997"/>
          </a:xfrm>
          <a:prstGeom prst="rect">
            <a:avLst/>
          </a:prstGeom>
        </p:spPr>
      </p:pic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C1613534-DAB7-5F44-A1E0-3699381BAE5F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Déclarer l’objectif de manière assertive, avec une voix claire et audible.</a:t>
            </a:r>
          </a:p>
        </p:txBody>
      </p:sp>
    </p:spTree>
    <p:extLst>
      <p:ext uri="{BB962C8B-B14F-4D97-AF65-F5344CB8AC3E}">
        <p14:creationId xmlns:p14="http://schemas.microsoft.com/office/powerpoint/2010/main" val="36293994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94EBCC-57D9-1BA2-E6C8-AB141E588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97DF668-A0A6-A066-7E25-2B91A045F8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15288989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20E90-505E-0E3E-BAB1-43C8524FC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0F91FA-07C3-176A-3826-24D6A8F29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Complétez les phrases avec le lexique du voyage et de la découverte. Travaillez en binômes.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98602F3-9027-D725-BD0C-3CF103F36E5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Choisir des élèves au hasard. Demander de justifier les réponses. Apporter un feedback.</a:t>
            </a:r>
          </a:p>
        </p:txBody>
      </p:sp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18F1ED69-8841-5488-E7EA-8D626D0E79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369" y="1415143"/>
            <a:ext cx="10467850" cy="3559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6277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8E7926-B6F2-CC44-1235-1D51F6A03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8ADB92-DD8D-3130-A090-B4FCCF875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phrases avec le lexique du voyage et de la découverte.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6DBFE61-BD44-8F73-17C2-02619A6B6B6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exemples ou des explications supplémentaires si nécessaire.</a:t>
            </a:r>
          </a:p>
        </p:txBody>
      </p:sp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7D02BEE-F66E-7518-455A-A203ABEC84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369" y="1415143"/>
            <a:ext cx="10467850" cy="355962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3B45424-2BE4-B629-E103-2F6BD01F1B89}"/>
              </a:ext>
            </a:extLst>
          </p:cNvPr>
          <p:cNvSpPr txBox="1"/>
          <p:nvPr/>
        </p:nvSpPr>
        <p:spPr>
          <a:xfrm>
            <a:off x="2275113" y="2101331"/>
            <a:ext cx="20465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i="1" dirty="0">
                <a:solidFill>
                  <a:srgbClr val="00B0F0"/>
                </a:solidFill>
                <a:latin typeface="Calibri" panose="020F0502020204030204"/>
              </a:rPr>
              <a:t>explorer</a:t>
            </a:r>
            <a:endParaRPr lang="fr-FR" sz="2000" b="1" i="1" dirty="0">
              <a:solidFill>
                <a:srgbClr val="00B0F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B411617-334D-ECB2-5D5D-8B5FFB797FC0}"/>
              </a:ext>
            </a:extLst>
          </p:cNvPr>
          <p:cNvSpPr txBox="1"/>
          <p:nvPr/>
        </p:nvSpPr>
        <p:spPr>
          <a:xfrm>
            <a:off x="4709140" y="2523213"/>
            <a:ext cx="20465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i="1" dirty="0">
                <a:solidFill>
                  <a:srgbClr val="00B0F0"/>
                </a:solidFill>
                <a:latin typeface="Calibri" panose="020F0502020204030204"/>
              </a:rPr>
              <a:t>séjourner</a:t>
            </a:r>
            <a:endParaRPr lang="fr-FR" sz="2000" b="1" i="1" dirty="0">
              <a:solidFill>
                <a:srgbClr val="00B0F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235EB1F-FD66-17B9-5C13-1D2CCC4F13CF}"/>
              </a:ext>
            </a:extLst>
          </p:cNvPr>
          <p:cNvSpPr txBox="1"/>
          <p:nvPr/>
        </p:nvSpPr>
        <p:spPr>
          <a:xfrm>
            <a:off x="3189510" y="3312369"/>
            <a:ext cx="25581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i="1" dirty="0">
                <a:solidFill>
                  <a:srgbClr val="00B0F0"/>
                </a:solidFill>
                <a:latin typeface="Calibri" panose="020F0502020204030204"/>
              </a:rPr>
              <a:t>choisi sa destination</a:t>
            </a:r>
            <a:endParaRPr lang="fr-FR" sz="2000" b="1" i="1" dirty="0">
              <a:solidFill>
                <a:srgbClr val="00B0F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58B280E-1112-5E11-AB16-4FD48E399F25}"/>
              </a:ext>
            </a:extLst>
          </p:cNvPr>
          <p:cNvSpPr txBox="1"/>
          <p:nvPr/>
        </p:nvSpPr>
        <p:spPr>
          <a:xfrm>
            <a:off x="3435506" y="4084706"/>
            <a:ext cx="20465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i="1" dirty="0">
                <a:solidFill>
                  <a:srgbClr val="00B0F0"/>
                </a:solidFill>
                <a:latin typeface="Calibri" panose="020F0502020204030204"/>
              </a:rPr>
              <a:t>faire escale</a:t>
            </a:r>
            <a:endParaRPr lang="fr-FR" sz="2000" b="1" i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2504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C936A-3A12-31C9-A85E-8A58F03EE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E16AA65-3EA8-3BDB-EB09-6BD9E3203F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25441168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F24C3-0BF1-DF03-21C2-959E7752D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3D8E32C-57A1-B18B-57A9-C72649783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Complétez les phrases avec les marqueurs de temps (dans, depuis, pendant, il y a). Travaillez seuls.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3C18406F-72CC-CA87-2592-7B98F608877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Circuler dans les rangs. Apporter de l’aide aux élèves en difficulté.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BD571CD-9498-C6B0-CF51-B41D0720E2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254" y="1491343"/>
            <a:ext cx="10703491" cy="311331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EBDEAC1-E0AF-34D2-1502-A6CC1B111D4A}"/>
              </a:ext>
            </a:extLst>
          </p:cNvPr>
          <p:cNvSpPr txBox="1"/>
          <p:nvPr/>
        </p:nvSpPr>
        <p:spPr>
          <a:xfrm>
            <a:off x="2438401" y="3356238"/>
            <a:ext cx="18070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longtemps que</a:t>
            </a:r>
          </a:p>
        </p:txBody>
      </p:sp>
    </p:spTree>
    <p:extLst>
      <p:ext uri="{BB962C8B-B14F-4D97-AF65-F5344CB8AC3E}">
        <p14:creationId xmlns:p14="http://schemas.microsoft.com/office/powerpoint/2010/main" val="8946892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6905E-456B-A737-BAB5-83B6CB219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98EBF5AE-9BFB-C5B4-14F5-46DE881C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phrases complétées avec les marqueurs de temps convenables.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42F5E762-4924-C5F4-56B6-0738AD8FDAA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exemples ou des explications supplémentaires si nécessaire.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12B863C-A5BF-2D3A-CDB8-83C9E684F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254" y="1491343"/>
            <a:ext cx="10703491" cy="311331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6F1C206-2347-68A9-50CF-1EBC781B9391}"/>
              </a:ext>
            </a:extLst>
          </p:cNvPr>
          <p:cNvSpPr txBox="1"/>
          <p:nvPr/>
        </p:nvSpPr>
        <p:spPr>
          <a:xfrm>
            <a:off x="2002970" y="2036016"/>
            <a:ext cx="20465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i="1" dirty="0">
                <a:solidFill>
                  <a:srgbClr val="00B0F0"/>
                </a:solidFill>
                <a:latin typeface="Calibri" panose="020F0502020204030204"/>
              </a:rPr>
              <a:t>Pendant </a:t>
            </a:r>
            <a:endParaRPr lang="fr-FR" sz="2000" b="1" i="1" dirty="0">
              <a:solidFill>
                <a:srgbClr val="00B0F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11CC162-57CA-4B43-1340-EA794DDB626F}"/>
              </a:ext>
            </a:extLst>
          </p:cNvPr>
          <p:cNvSpPr txBox="1"/>
          <p:nvPr/>
        </p:nvSpPr>
        <p:spPr>
          <a:xfrm>
            <a:off x="2002970" y="2479670"/>
            <a:ext cx="20465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i="1" dirty="0">
                <a:solidFill>
                  <a:srgbClr val="00B0F0"/>
                </a:solidFill>
                <a:latin typeface="Calibri" panose="020F0502020204030204"/>
              </a:rPr>
              <a:t>Depuis </a:t>
            </a:r>
            <a:endParaRPr lang="fr-FR" sz="2000" b="1" i="1" dirty="0">
              <a:solidFill>
                <a:srgbClr val="00B0F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0750B21-2242-2C67-6573-83E39CA3DE8A}"/>
              </a:ext>
            </a:extLst>
          </p:cNvPr>
          <p:cNvSpPr txBox="1"/>
          <p:nvPr/>
        </p:nvSpPr>
        <p:spPr>
          <a:xfrm>
            <a:off x="3940627" y="3745074"/>
            <a:ext cx="20465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i="1" dirty="0">
                <a:solidFill>
                  <a:srgbClr val="00B0F0"/>
                </a:solidFill>
                <a:latin typeface="Calibri" panose="020F0502020204030204"/>
              </a:rPr>
              <a:t>dans </a:t>
            </a:r>
            <a:endParaRPr lang="fr-FR" sz="2000" b="1" i="1" dirty="0">
              <a:solidFill>
                <a:srgbClr val="00B0F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4827FB1-A693-223E-DDA9-B0B72B38844D}"/>
              </a:ext>
            </a:extLst>
          </p:cNvPr>
          <p:cNvSpPr txBox="1"/>
          <p:nvPr/>
        </p:nvSpPr>
        <p:spPr>
          <a:xfrm>
            <a:off x="2438401" y="3356238"/>
            <a:ext cx="18070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longtemps que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CD1DAA7-265D-DB0C-1293-92C83E7CEF81}"/>
              </a:ext>
            </a:extLst>
          </p:cNvPr>
          <p:cNvSpPr txBox="1"/>
          <p:nvPr/>
        </p:nvSpPr>
        <p:spPr>
          <a:xfrm>
            <a:off x="979712" y="3304021"/>
            <a:ext cx="20465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i="1" dirty="0">
                <a:solidFill>
                  <a:srgbClr val="00B0F0"/>
                </a:solidFill>
                <a:latin typeface="Calibri" panose="020F0502020204030204"/>
              </a:rPr>
              <a:t>Il y a </a:t>
            </a:r>
            <a:endParaRPr lang="fr-FR" sz="2000" b="1" i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273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3999492-8FB5-B1FF-5AF3-F69EBD661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F5198-E3EB-26C4-6A16-98EB124DD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passons maintenant à la 2</a:t>
            </a:r>
            <a:r>
              <a:rPr lang="fr-FR" sz="1800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ème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partie de la séance de consolidation.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CD18DF52-6B05-437E-00E2-D6903313FF98}"/>
              </a:ext>
            </a:extLst>
          </p:cNvPr>
          <p:cNvSpPr txBox="1"/>
          <p:nvPr/>
        </p:nvSpPr>
        <p:spPr>
          <a:xfrm>
            <a:off x="4630230" y="1293928"/>
            <a:ext cx="6645063" cy="427014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i="1" dirty="0">
                <a:solidFill>
                  <a:srgbClr val="44546A"/>
                </a:solidFill>
                <a:latin typeface="Calibri"/>
              </a:rPr>
              <a:t>Dictée </a:t>
            </a:r>
          </a:p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i="1" dirty="0">
                <a:solidFill>
                  <a:srgbClr val="44546A"/>
                </a:solidFill>
                <a:latin typeface="Calibri"/>
              </a:rPr>
              <a:t>&amp; Compréhension de l’écrit</a:t>
            </a: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10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C3320E0A-68FE-4020-0586-0A87F4E386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:a16="http://schemas.microsoft.com/office/drawing/2014/main" id="{12B05FA3-5511-9D31-33A4-41F4F1524BF2}"/>
              </a:ext>
            </a:extLst>
          </p:cNvPr>
          <p:cNvSpPr/>
          <p:nvPr/>
        </p:nvSpPr>
        <p:spPr>
          <a:xfrm>
            <a:off x="7858722" y="3948306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C3D28C6-0EE2-782F-18D2-A3E08EE41A81}"/>
              </a:ext>
            </a:extLst>
          </p:cNvPr>
          <p:cNvSpPr txBox="1"/>
          <p:nvPr/>
        </p:nvSpPr>
        <p:spPr>
          <a:xfrm>
            <a:off x="5000606" y="2704678"/>
            <a:ext cx="667294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endParaRPr lang="fr-FR" dirty="0"/>
          </a:p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Au cœur de Marrakech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35969F2-4091-8521-4F6D-222F7DB18830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z="1600" i="1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7695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D5319F-B1FF-2817-1C00-D741DA16BF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F4C34C1-4371-3FDD-A30F-DF3DF9890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l’étape 1 de la dictée. Mémorisez ce petit paragraphe. Je vais le cacher et vous allez le réécrire. 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D2F06421-2E30-C2DF-52CD-ABD76BE4829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pPr algn="just"/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aux élèves d’observer ce paragraphe et de le mémoriser..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78BFA11-C85D-627C-99C4-5BD324BC0C9E}"/>
              </a:ext>
            </a:extLst>
          </p:cNvPr>
          <p:cNvSpPr txBox="1"/>
          <p:nvPr/>
        </p:nvSpPr>
        <p:spPr>
          <a:xfrm>
            <a:off x="5758543" y="5105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Image 1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111FA9ED-867E-363B-E6C2-21A6559362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755" y="1352490"/>
            <a:ext cx="10488489" cy="213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4251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77D53-0069-4555-6384-1F4FB9070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58CC28BE-935A-6B1C-A608-BEF58B1D4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Etape 2 : Maintenant, écrivez le paragraphe sur votre cahier d’exercices. 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EB8F365F-B151-D221-1F9F-30896CFA4D2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pPr algn="just"/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S’assurer que tous les livrets sont fermés.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CD27F7E-DB9A-EB8F-D19A-8B5F162A0BF9}"/>
              </a:ext>
            </a:extLst>
          </p:cNvPr>
          <p:cNvSpPr txBox="1"/>
          <p:nvPr/>
        </p:nvSpPr>
        <p:spPr>
          <a:xfrm>
            <a:off x="5758543" y="5105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 descr="Une image contenant capture d’écran, texte&#10;&#10;Le contenu généré par l’IA peut être incorrect.">
            <a:extLst>
              <a:ext uri="{FF2B5EF4-FFF2-40B4-BE49-F238E27FC236}">
                <a16:creationId xmlns:a16="http://schemas.microsoft.com/office/drawing/2014/main" id="{A04250E4-EB31-CC0F-4E2F-16DE344943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754" y="1352490"/>
            <a:ext cx="10488489" cy="213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5040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7D5B9-A8F7-F039-2799-DDDAC5B6A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9C109510-1C7A-5835-5104-82B0AF6A4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Etape 3. Voici le paragraphe initial. Vérifiez votre dictée. Vous avez fait combien d’erreurs ? </a:t>
            </a:r>
            <a:endParaRPr lang="fr-FR" dirty="0"/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88B19969-E6DE-9829-F72A-046E9F1B6DC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Accorder 2 min pour la vérification et la correction des erreurs.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A710229-C772-B8D5-2F5D-251A2A12C752}"/>
              </a:ext>
            </a:extLst>
          </p:cNvPr>
          <p:cNvSpPr txBox="1"/>
          <p:nvPr/>
        </p:nvSpPr>
        <p:spPr>
          <a:xfrm>
            <a:off x="5758543" y="5105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0D48E16D-EA5E-F468-356E-F8E89E950B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755" y="1352490"/>
            <a:ext cx="10488489" cy="213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1367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07396C3-8D3E-CF0C-37C1-C054A48CB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354490-87A2-7B7C-C54C-323B80BB2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passons maintenant à la production de l’écrit.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5CD82FDD-8742-7B72-B145-8FE36C3BA9ED}"/>
              </a:ext>
            </a:extLst>
          </p:cNvPr>
          <p:cNvSpPr txBox="1"/>
          <p:nvPr/>
        </p:nvSpPr>
        <p:spPr>
          <a:xfrm>
            <a:off x="4630230" y="1293928"/>
            <a:ext cx="6645063" cy="35444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i="1" dirty="0">
                <a:solidFill>
                  <a:srgbClr val="44546A"/>
                </a:solidFill>
                <a:latin typeface="Calibri"/>
              </a:rPr>
              <a:t>Production de l’écrit</a:t>
            </a: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15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BBAC059A-2C49-A66C-D2E4-3B4412C612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:a16="http://schemas.microsoft.com/office/drawing/2014/main" id="{FAE2DA2F-7325-C403-E111-87E5F96476CD}"/>
              </a:ext>
            </a:extLst>
          </p:cNvPr>
          <p:cNvSpPr/>
          <p:nvPr/>
        </p:nvSpPr>
        <p:spPr>
          <a:xfrm>
            <a:off x="7858722" y="3300166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07C3591-5108-059A-9B8D-4406EB7ACA58}"/>
              </a:ext>
            </a:extLst>
          </p:cNvPr>
          <p:cNvSpPr txBox="1"/>
          <p:nvPr/>
        </p:nvSpPr>
        <p:spPr>
          <a:xfrm>
            <a:off x="4782055" y="1919153"/>
            <a:ext cx="667294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endParaRPr lang="fr-FR" dirty="0"/>
          </a:p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Au cœur de Marrakech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D6E57F-E4D5-44EA-4915-99CC5F7D7F6A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z="1600" i="1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9078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D2A3B3-81E5-C161-898C-7A6227686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33A0F696-6DD1-0D3A-C14D-B33F44554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Rédigez une lettre personnelle en suivant ces indications.</a:t>
            </a:r>
            <a:endParaRPr lang="fr-FR" dirty="0"/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8520F822-4A91-B186-3BEA-16DE17B0895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: ne pas accumuler les actions. Ajouter des émotions et des impressions pour enrichir la lettre.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EC3BC1C-485B-F3CE-5414-D801D66046BC}"/>
              </a:ext>
            </a:extLst>
          </p:cNvPr>
          <p:cNvSpPr txBox="1"/>
          <p:nvPr/>
        </p:nvSpPr>
        <p:spPr>
          <a:xfrm>
            <a:off x="5758543" y="5105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 descr="Une image contenant texte, capture d’écran, Police, information&#10;&#10;Le contenu généré par l’IA peut être incorrect.">
            <a:extLst>
              <a:ext uri="{FF2B5EF4-FFF2-40B4-BE49-F238E27FC236}">
                <a16:creationId xmlns:a16="http://schemas.microsoft.com/office/drawing/2014/main" id="{9200028E-DF55-D25D-04C2-6B2895CEBD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286" y="1352490"/>
            <a:ext cx="10607783" cy="291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1847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DDFCB-AF35-E16D-413A-95285F292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EAD18F9-B51F-5AFE-D593-A2C0C658B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la forme globale de la lettre personnelle. Commencez la rédaction de votre lettre. Travaillez seuls. </a:t>
            </a:r>
            <a:endParaRPr lang="fr-FR" dirty="0"/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AA8E70F5-0BB9-0F3B-8AB2-63D664A0916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Accorder 10 min pour le travail de production. Apporter de l’aide aux élèves en difficulté.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9FD4681-D1AE-094C-B805-1F39732A37A9}"/>
              </a:ext>
            </a:extLst>
          </p:cNvPr>
          <p:cNvSpPr txBox="1"/>
          <p:nvPr/>
        </p:nvSpPr>
        <p:spPr>
          <a:xfrm>
            <a:off x="5758543" y="5105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941BBAE-3292-289F-A531-F94B0959AA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670537"/>
              </p:ext>
            </p:extLst>
          </p:nvPr>
        </p:nvGraphicFramePr>
        <p:xfrm>
          <a:off x="871188" y="1352490"/>
          <a:ext cx="5682012" cy="4754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82012">
                  <a:extLst>
                    <a:ext uri="{9D8B030D-6E8A-4147-A177-3AD203B41FA5}">
                      <a16:colId xmlns:a16="http://schemas.microsoft.com/office/drawing/2014/main" val="2700388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fr-FR" i="1" dirty="0"/>
                        <a:t>Lieu et date</a:t>
                      </a:r>
                    </a:p>
                    <a:p>
                      <a:r>
                        <a:rPr lang="fr-FR" i="1" dirty="0"/>
                        <a:t>Formule initiale</a:t>
                      </a:r>
                    </a:p>
                    <a:p>
                      <a:pPr lvl="1"/>
                      <a:r>
                        <a:rPr lang="fr-FR" dirty="0"/>
                        <a:t>……………………………………………………………………</a:t>
                      </a:r>
                    </a:p>
                    <a:p>
                      <a:pPr lvl="1"/>
                      <a:r>
                        <a:rPr lang="fr-FR" dirty="0"/>
                        <a:t>……………………………………………………………………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/>
                        <a:t>Décris ce que tu as vu dans cette ville</a:t>
                      </a:r>
                    </a:p>
                    <a:p>
                      <a:pPr lvl="1"/>
                      <a:r>
                        <a:rPr lang="fr-FR" dirty="0"/>
                        <a:t>……………………………………………………………………</a:t>
                      </a:r>
                    </a:p>
                    <a:p>
                      <a:pPr lvl="1"/>
                      <a:r>
                        <a:rPr lang="fr-FR" dirty="0"/>
                        <a:t>……………………………………………………………………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/>
                        <a:t>Décris ce que tu as fait (activités)</a:t>
                      </a:r>
                    </a:p>
                    <a:p>
                      <a:pPr lvl="1"/>
                      <a:r>
                        <a:rPr lang="fr-FR" dirty="0"/>
                        <a:t>……………………………………………………………………</a:t>
                      </a:r>
                    </a:p>
                    <a:p>
                      <a:pPr lvl="1"/>
                      <a:r>
                        <a:rPr lang="fr-FR" dirty="0"/>
                        <a:t>……………………………………………………………………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/>
                        <a:t>Exprime ce que tu as ressenti </a:t>
                      </a:r>
                    </a:p>
                    <a:p>
                      <a:pPr lvl="1"/>
                      <a:r>
                        <a:rPr lang="fr-FR" dirty="0"/>
                        <a:t>…………………………………………………………………… ……………………………………………………………………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dirty="0"/>
                        <a:t>Termine par une impression personnelle </a:t>
                      </a:r>
                    </a:p>
                    <a:p>
                      <a:pPr lvl="1"/>
                      <a:r>
                        <a:rPr lang="fr-FR" dirty="0"/>
                        <a:t>…………………………………………………………………… ……………………………………………………………………</a:t>
                      </a:r>
                    </a:p>
                    <a:p>
                      <a:pPr algn="r"/>
                      <a:r>
                        <a:rPr lang="fr-FR" i="1" dirty="0"/>
                        <a:t>Formule finale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3822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94815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E8430CE-969A-161F-3334-EFEBF26B1B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42745117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8F878-883E-BFE2-9DCB-AA090B738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0B500E-10F2-0BD9-7A4D-BB04B653D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Qui peut me rappeler ce que nous avons révisé aujourd’hui 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B368FAC-50AA-95EC-87E1-4B3793D335D8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Désigner quelques élèves.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2FA38C0-342B-0318-5095-945B257CB235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révisé 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120377-5255-31CA-5648-D86501CC881B}"/>
              </a:ext>
            </a:extLst>
          </p:cNvPr>
          <p:cNvSpPr/>
          <p:nvPr/>
        </p:nvSpPr>
        <p:spPr>
          <a:xfrm>
            <a:off x="877886" y="1787713"/>
            <a:ext cx="9813337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FF24AA-FC8D-2CF9-6262-0B1C1F21E579}"/>
              </a:ext>
            </a:extLst>
          </p:cNvPr>
          <p:cNvSpPr/>
          <p:nvPr/>
        </p:nvSpPr>
        <p:spPr>
          <a:xfrm>
            <a:off x="877886" y="3921313"/>
            <a:ext cx="9813337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1422323-5B75-929E-0838-6A081BE3B381}"/>
              </a:ext>
            </a:extLst>
          </p:cNvPr>
          <p:cNvSpPr txBox="1"/>
          <p:nvPr/>
        </p:nvSpPr>
        <p:spPr>
          <a:xfrm>
            <a:off x="558800" y="3318014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aussi révisé :</a:t>
            </a:r>
          </a:p>
        </p:txBody>
      </p:sp>
    </p:spTree>
    <p:extLst>
      <p:ext uri="{BB962C8B-B14F-4D97-AF65-F5344CB8AC3E}">
        <p14:creationId xmlns:p14="http://schemas.microsoft.com/office/powerpoint/2010/main" val="29034765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ce que nous avons révisé aujourd’hui dans cette séance de consolidation.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fr-FR" sz="1600" i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C61653B-4F16-6F3C-81EA-8B3D70DACAE4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révisé 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7EC30F2-04F6-223D-D0ED-CE32BB829C1D}"/>
              </a:ext>
            </a:extLst>
          </p:cNvPr>
          <p:cNvSpPr/>
          <p:nvPr/>
        </p:nvSpPr>
        <p:spPr>
          <a:xfrm>
            <a:off x="877886" y="1787713"/>
            <a:ext cx="9813337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marqueurs de temps qui servent à localiser des actions dans le temps 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Pendant, depuis, il y a, dans.</a:t>
            </a:r>
          </a:p>
          <a:p>
            <a:pPr marL="0" lvl="1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vocabulaire du voyage et de l’aventure 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Séjourner, faire escale, choisir sa destination, explorer, …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EE5BFC-B98E-F55C-C293-B8E9801B6F60}"/>
              </a:ext>
            </a:extLst>
          </p:cNvPr>
          <p:cNvSpPr/>
          <p:nvPr/>
        </p:nvSpPr>
        <p:spPr>
          <a:xfrm>
            <a:off x="877886" y="3921313"/>
            <a:ext cx="9813337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L’orthographe des mots importants à travers une dictée 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Séjourner, explorer, magnifique, découvrir.</a:t>
            </a:r>
          </a:p>
          <a:p>
            <a:pPr marL="0" lvl="1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structure de la lettre personnelle 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L’en-tête, les formules de politesse, le corps de la lettre, ...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Enrichir sa lettre en intégrant des émotions et des impressions.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FD5949-F3AD-0E0D-800F-1A385491725C}"/>
              </a:ext>
            </a:extLst>
          </p:cNvPr>
          <p:cNvSpPr txBox="1"/>
          <p:nvPr/>
        </p:nvSpPr>
        <p:spPr>
          <a:xfrm>
            <a:off x="558800" y="3318014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aussi révisé :</a:t>
            </a:r>
          </a:p>
        </p:txBody>
      </p:sp>
    </p:spTree>
    <p:extLst>
      <p:ext uri="{BB962C8B-B14F-4D97-AF65-F5344CB8AC3E}">
        <p14:creationId xmlns:p14="http://schemas.microsoft.com/office/powerpoint/2010/main" val="8922180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B001E-AE73-78FE-41EA-0A162EDC7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874" y="323471"/>
            <a:ext cx="10277091" cy="267549"/>
          </a:xfrm>
        </p:spPr>
        <p:txBody>
          <a:bodyPr/>
          <a:lstStyle/>
          <a:p>
            <a:r>
              <a:rPr lang="fr-FR" dirty="0"/>
              <a:t>N’oubliez pas de faire cette activité à la maison.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2F889E-E50C-4F58-F23F-45CD8C1E5E1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9788" y="654050"/>
            <a:ext cx="10277475" cy="268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 exercice fera l’objet d’une correction collective au début de la prochaine séance.</a:t>
            </a:r>
          </a:p>
        </p:txBody>
      </p:sp>
      <p:pic>
        <p:nvPicPr>
          <p:cNvPr id="3" name="Image 5">
            <a:extLst>
              <a:ext uri="{FF2B5EF4-FFF2-40B4-BE49-F238E27FC236}">
                <a16:creationId xmlns:a16="http://schemas.microsoft.com/office/drawing/2014/main" id="{7248D498-C5AB-D507-6C5B-5D44F3A2B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315" y="1479916"/>
            <a:ext cx="3418169" cy="123362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A9FC6E5-9FB0-2F03-3399-84B3F265384A}"/>
              </a:ext>
            </a:extLst>
          </p:cNvPr>
          <p:cNvSpPr txBox="1"/>
          <p:nvPr/>
        </p:nvSpPr>
        <p:spPr>
          <a:xfrm>
            <a:off x="1583871" y="3693680"/>
            <a:ext cx="90242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</a:rPr>
              <a:t>Compléter la lettre personnelle à la maison. N’oubliez pas d’enrichir votre lettre avec des émotions, sentiments, impressions, …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49527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8819</TotalTime>
  <Words>1463</Words>
  <Application>Microsoft Office PowerPoint</Application>
  <PresentationFormat>Grand écran</PresentationFormat>
  <Paragraphs>184</Paragraphs>
  <Slides>32</Slides>
  <Notes>0</Notes>
  <HiddenSlides>11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32</vt:i4>
      </vt:variant>
    </vt:vector>
  </HeadingPairs>
  <TitlesOfParts>
    <vt:vector size="42" baseType="lpstr">
      <vt:lpstr>Aptos</vt:lpstr>
      <vt:lpstr>Aptos Display</vt:lpstr>
      <vt:lpstr>Arial</vt:lpstr>
      <vt:lpstr>Calibri</vt:lpstr>
      <vt:lpstr>Cambria Math</vt:lpstr>
      <vt:lpstr>Dosis</vt:lpstr>
      <vt:lpstr>Georgia</vt:lpstr>
      <vt:lpstr>Wingdings</vt:lpstr>
      <vt:lpstr>Thème Office</vt:lpstr>
      <vt:lpstr>2_Thème Office</vt:lpstr>
      <vt:lpstr>Présentation PowerPoint</vt:lpstr>
      <vt:lpstr>Présentation PowerPoint</vt:lpstr>
      <vt:lpstr>Présentation PowerPoint</vt:lpstr>
      <vt:lpstr>Présentation PowerPoint</vt:lpstr>
      <vt:lpstr>Repérage dans l’unité didactique (1/3)</vt:lpstr>
      <vt:lpstr>Repérage dans l’unité didactique (2/3)</vt:lpstr>
      <vt:lpstr>Repérage dans l’unité didactique (3/3)</vt:lpstr>
      <vt:lpstr>Présentation PowerPoint</vt:lpstr>
      <vt:lpstr>Présentation PowerPoint</vt:lpstr>
      <vt:lpstr>Présentation PowerPoint</vt:lpstr>
      <vt:lpstr>Bonjour! Prêts pour démarrer notre séance ? Allons-y!</vt:lpstr>
      <vt:lpstr>Présentation PowerPoint</vt:lpstr>
      <vt:lpstr>Pour commencer, je vais choisir quelques élèves. Ils vont lire à haute voix ce texte.</vt:lpstr>
      <vt:lpstr>Nous passons maintenant au 1er moment de la séance de de consolidation : Outils de langue et Vocabulaire.</vt:lpstr>
      <vt:lpstr>Voici l’objectif de la 1ère partie de cette séance de consolidation.</vt:lpstr>
      <vt:lpstr>Présentation PowerPoint</vt:lpstr>
      <vt:lpstr>Complétez les phrases avec le lexique du voyage et de la découverte. Travaillez en binômes.</vt:lpstr>
      <vt:lpstr>Voici les phrases avec le lexique du voyage et de la découverte.</vt:lpstr>
      <vt:lpstr>Présentation PowerPoint</vt:lpstr>
      <vt:lpstr>Complétez les phrases avec les marqueurs de temps (dans, depuis, pendant, il y a). Travaillez seuls.</vt:lpstr>
      <vt:lpstr>Voici les phrases complétées avec les marqueurs de temps convenables.</vt:lpstr>
      <vt:lpstr>Nous passons maintenant à la 2ème partie de la séance de consolidation.</vt:lpstr>
      <vt:lpstr>Voici l’étape 1 de la dictée. Mémorisez ce petit paragraphe. Je vais le cacher et vous allez le réécrire. </vt:lpstr>
      <vt:lpstr>Etape 2 : Maintenant, écrivez le paragraphe sur votre cahier d’exercices. </vt:lpstr>
      <vt:lpstr>Etape 3. Voici le paragraphe initial. Vérifiez votre dictée. Vous avez fait combien d’erreurs ? </vt:lpstr>
      <vt:lpstr>Nous passons maintenant à la production de l’écrit.</vt:lpstr>
      <vt:lpstr>Rédigez une lettre personnelle en suivant ces indications.</vt:lpstr>
      <vt:lpstr>Voici la forme globale de la lettre personnelle. Commencez la rédaction de votre lettre. Travaillez seuls. </vt:lpstr>
      <vt:lpstr>Présentation PowerPoint</vt:lpstr>
      <vt:lpstr>Qui peut me rappeler ce que nous avons révisé aujourd’hui ? </vt:lpstr>
      <vt:lpstr>Voici ce que nous avons révisé aujourd’hui dans cette séance de consolidation.</vt:lpstr>
      <vt:lpstr>N’oubliez pas de faire cette activité à la maison.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Mehdi Alaoui</dc:creator>
  <cp:lastModifiedBy>M. MAIMOUNI</cp:lastModifiedBy>
  <cp:revision>192</cp:revision>
  <dcterms:created xsi:type="dcterms:W3CDTF">2025-11-03T10:55:47Z</dcterms:created>
  <dcterms:modified xsi:type="dcterms:W3CDTF">2026-01-05T17:19:08Z</dcterms:modified>
</cp:coreProperties>
</file>