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5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5" r:id="rId15"/>
    <p:sldId id="26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2147483647" r:id="rId36"/>
    <p:sldId id="339" r:id="rId37"/>
    <p:sldId id="259" r:id="rId38"/>
    <p:sldId id="316" r:id="rId39"/>
    <p:sldId id="289" r:id="rId40"/>
    <p:sldId id="271" r:id="rId41"/>
    <p:sldId id="275" r:id="rId42"/>
    <p:sldId id="260" r:id="rId43"/>
    <p:sldId id="261" r:id="rId44"/>
    <p:sldId id="276" r:id="rId45"/>
    <p:sldId id="278" r:id="rId46"/>
    <p:sldId id="280" r:id="rId47"/>
    <p:sldId id="314" r:id="rId48"/>
    <p:sldId id="281" r:id="rId49"/>
    <p:sldId id="285" r:id="rId50"/>
    <p:sldId id="309" r:id="rId51"/>
    <p:sldId id="279" r:id="rId52"/>
    <p:sldId id="292" r:id="rId53"/>
    <p:sldId id="347" r:id="rId54"/>
    <p:sldId id="295" r:id="rId55"/>
    <p:sldId id="290" r:id="rId56"/>
    <p:sldId id="340" r:id="rId57"/>
    <p:sldId id="341" r:id="rId58"/>
    <p:sldId id="342" r:id="rId59"/>
    <p:sldId id="348" r:id="rId60"/>
    <p:sldId id="317" r:id="rId61"/>
    <p:sldId id="262" r:id="rId62"/>
    <p:sldId id="263" r:id="rId63"/>
    <p:sldId id="284" r:id="rId6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5"/>
            <p14:sldId id="26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61"/>
            <p14:sldId id="276"/>
            <p14:sldId id="278"/>
            <p14:sldId id="280"/>
            <p14:sldId id="314"/>
            <p14:sldId id="281"/>
            <p14:sldId id="285"/>
            <p14:sldId id="309"/>
            <p14:sldId id="279"/>
            <p14:sldId id="292"/>
            <p14:sldId id="347"/>
            <p14:sldId id="295"/>
            <p14:sldId id="290"/>
            <p14:sldId id="340"/>
            <p14:sldId id="341"/>
            <p14:sldId id="342"/>
            <p14:sldId id="34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9466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30/01/2026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5.png"/><Relationship Id="rId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just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 les indices textuels et les éléments qui accompagnent un texte narratif pour deviner les émotions ou les qualités des personnages.</a:t>
            </a:r>
          </a:p>
          <a:p>
            <a:pPr algn="just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de manière fluide et expressive un texte narratif-descriptif..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des voyages et des déplacements à partir d’images.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 voyages et de déplacements.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les émotions et les sentiments dans un récit oral.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endParaRPr lang="fr-FR" dirty="0"/>
          </a:p>
          <a:p>
            <a:r>
              <a:rPr lang="fr-FR" dirty="0"/>
              <a:t>Choisir une destination, faire escale, suivre un itinéraire, repérer sur la carte, planifier un trajet, consulter un guide de voyage.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Émotions et sentiments : joie, détente, admiration, émerveillement.</a:t>
            </a:r>
          </a:p>
          <a:p>
            <a:r>
              <a:rPr lang="fr-FR" dirty="0"/>
              <a:t>Démarche : écouter - repérer - nommer.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 voyages et de déplacements.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Savoir identifier les émotions et les sentiments dans un récit oral.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support audio,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émotion au hasard sans justification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Oublier la démarche à suivre </a:t>
            </a:r>
            <a:r>
              <a:rPr lang="fr-FR" b="1" dirty="0"/>
              <a:t>: </a:t>
            </a:r>
            <a:r>
              <a:rPr lang="fr-FR" dirty="0"/>
              <a:t>écouter → repérer les mots → nommer l’émotion.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2375516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Voyages et déplacements 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des voyages et des déplacements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montagnes, plage, bulle avec points d’interrogation, …</a:t>
            </a:r>
          </a:p>
        </p:txBody>
      </p:sp>
      <p:pic>
        <p:nvPicPr>
          <p:cNvPr id="7" name="Image 6" descr="Une image contenant peinture, dessin humoristique, dessin, Dessin animé&#10;&#10;Le contenu généré par l’IA peut être incorrect.">
            <a:extLst>
              <a:ext uri="{FF2B5EF4-FFF2-40B4-BE49-F238E27FC236}">
                <a16:creationId xmlns:a16="http://schemas.microsoft.com/office/drawing/2014/main" id="{A848F622-1E19-9958-E5B0-94B77F6E4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4898571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garçon se demande : quelle destination choisir pour les prochaines vacances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une destination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7" name="Image 6" descr="Une image contenant peinture, dessin humoristique, dessin, Dessin animé&#10;&#10;Le contenu généré par l’IA peut être incorrect.">
            <a:extLst>
              <a:ext uri="{FF2B5EF4-FFF2-40B4-BE49-F238E27FC236}">
                <a16:creationId xmlns:a16="http://schemas.microsoft.com/office/drawing/2014/main" id="{42357BBF-7AC3-EDFC-C3AE-911F3DA99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4898571" cy="32657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67F9FF-5A46-A5D5-A096-F49F2C25978F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Choisir une destination</a:t>
            </a:r>
          </a:p>
        </p:txBody>
      </p:sp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choisir une destination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pic>
        <p:nvPicPr>
          <p:cNvPr id="7" name="Image 6" descr="Une image contenant peinture, dessin humoristique, dessin, Dessin animé&#10;&#10;Le contenu généré par l’IA peut être incorrect.">
            <a:extLst>
              <a:ext uri="{FF2B5EF4-FFF2-40B4-BE49-F238E27FC236}">
                <a16:creationId xmlns:a16="http://schemas.microsoft.com/office/drawing/2014/main" id="{A3D01667-7014-6C0B-9E3E-3FC267DB5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4898571" cy="32657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Choisir une destination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b="0" i="0" u="none" strike="noStrike" baseline="0" dirty="0">
                <a:latin typeface="Calibri" panose="020F0502020204030204" pitchFamily="34" charset="0"/>
              </a:rPr>
              <a:t>Chaque année, je </a:t>
            </a:r>
            <a:r>
              <a:rPr lang="fr-FR" sz="2400" b="1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choisis une destination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, mais cette fois j’hésite entre la mer et la montagne. </a:t>
            </a:r>
          </a:p>
        </p:txBody>
      </p:sp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Qui sont ces personnes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valises, panneaux d’affichage, avion, …</a:t>
            </a:r>
          </a:p>
        </p:txBody>
      </p:sp>
      <p:pic>
        <p:nvPicPr>
          <p:cNvPr id="5" name="Image 4" descr="Une image contenant habits, Bagages et sacs, Personnage de fiction, fiction&#10;&#10;Le contenu généré par l’IA peut être incorrect.">
            <a:extLst>
              <a:ext uri="{FF2B5EF4-FFF2-40B4-BE49-F238E27FC236}">
                <a16:creationId xmlns:a16="http://schemas.microsoft.com/office/drawing/2014/main" id="{BA2856AC-90D6-2B05-C10A-F9396CC2D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45529" cy="336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personnes sont en voyage. Ils font escale dans un aéroport.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escale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16E598-F818-8BA9-5E7C-606B0D35A1DD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Faire escale</a:t>
            </a:r>
          </a:p>
        </p:txBody>
      </p:sp>
      <p:pic>
        <p:nvPicPr>
          <p:cNvPr id="4" name="Image 3" descr="Une image contenant habits, Bagages et sacs, Personnage de fiction, fiction&#10;&#10;Le contenu généré par l’IA peut être incorrect.">
            <a:extLst>
              <a:ext uri="{FF2B5EF4-FFF2-40B4-BE49-F238E27FC236}">
                <a16:creationId xmlns:a16="http://schemas.microsoft.com/office/drawing/2014/main" id="{9265B7DF-CBFE-3F47-573A-20AA6972E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45529" cy="336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faire escale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Notre avion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 fait escale </a:t>
            </a:r>
            <a:r>
              <a:rPr lang="fr-FR" sz="2400" dirty="0">
                <a:latin typeface="Calibri" panose="020F0502020204030204" pitchFamily="34" charset="0"/>
              </a:rPr>
              <a:t>à Madrid pendant deux heures avant de continuer vers Casablanca.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E9A7F8-334E-67ED-5010-FE1280B10B7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Faire escale</a:t>
            </a:r>
          </a:p>
        </p:txBody>
      </p:sp>
      <p:pic>
        <p:nvPicPr>
          <p:cNvPr id="9" name="Image 8" descr="Une image contenant habits, Bagages et sacs, Personnage de fiction, fiction&#10;&#10;Le contenu généré par l’IA peut être incorrect.">
            <a:extLst>
              <a:ext uri="{FF2B5EF4-FFF2-40B4-BE49-F238E27FC236}">
                <a16:creationId xmlns:a16="http://schemas.microsoft.com/office/drawing/2014/main" id="{829CC23C-3DEC-C2BB-ED23-0DCB0B92B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45529" cy="336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Qui sont ces personnes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sacs à dos, carte, médina, …</a:t>
            </a:r>
          </a:p>
        </p:txBody>
      </p:sp>
      <p:pic>
        <p:nvPicPr>
          <p:cNvPr id="9" name="Image 8" descr="Une image contenant habits, Visage humain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481284CB-8B7D-69A7-3AB0-A8F3F234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94515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sont des touristes dans la médina de Fès. Ils suivent un itinéraire pour ne pas se perdre.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suivre un itinéraire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71FBF4-7405-13AD-3017-47158B0AF179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Suivre un itinéraire</a:t>
            </a:r>
          </a:p>
        </p:txBody>
      </p:sp>
      <p:pic>
        <p:nvPicPr>
          <p:cNvPr id="9" name="Image 8" descr="Une image contenant habits, Visage humain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7A84E50E-82CD-EBD7-6FAE-5EFC65165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94515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suivre un itinéraire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2400" dirty="0">
                <a:latin typeface="Calibri" panose="020F0502020204030204" pitchFamily="34" charset="0"/>
              </a:rPr>
              <a:t>Pendant cette excursion,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nous suivrons un itinéraire </a:t>
            </a:r>
            <a:r>
              <a:rPr lang="fr-FR" sz="2400" dirty="0">
                <a:latin typeface="Calibri" panose="020F0502020204030204" pitchFamily="34" charset="0"/>
              </a:rPr>
              <a:t>précis pour ne pas se perdre dans la vieille ville.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Suivre un itinéraire</a:t>
            </a:r>
          </a:p>
        </p:txBody>
      </p:sp>
      <p:pic>
        <p:nvPicPr>
          <p:cNvPr id="7" name="Image 6" descr="Une image contenant habits, Visage humain, dessin humoristique, peinture&#10;&#10;Le contenu généré par l’IA peut être incorrect.">
            <a:extLst>
              <a:ext uri="{FF2B5EF4-FFF2-40B4-BE49-F238E27FC236}">
                <a16:creationId xmlns:a16="http://schemas.microsoft.com/office/drawing/2014/main" id="{F2263DE7-0E2B-DDFE-CC6B-48ECB0792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94515" cy="339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fait le jeune homme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 à dos, lunettes de soleil, carte, icônes, …</a:t>
            </a:r>
          </a:p>
        </p:txBody>
      </p:sp>
      <p:pic>
        <p:nvPicPr>
          <p:cNvPr id="7" name="Image 6" descr="Une image contenant habits, ciel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49419B-E6D4-B147-5CC0-705FC24B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9" y="1665514"/>
            <a:ext cx="5061858" cy="33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touriste repère sur la carte les lieux qu’il cherche à visiter.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repérer sur la carte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7" name="Image 6" descr="Une image contenant habits, ciel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A035983-F158-C9E5-5B1B-12F8D6C7B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9" y="1665514"/>
            <a:ext cx="5061858" cy="33745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769FB4-427B-6A46-A923-27431238EF86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Repérer sur la carte</a:t>
            </a:r>
          </a:p>
        </p:txBody>
      </p:sp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repérer sur la carte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 touriste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repère sur la carte </a:t>
            </a:r>
            <a:r>
              <a:rPr lang="fr-FR" sz="2400" dirty="0">
                <a:latin typeface="Calibri" panose="020F0502020204030204" pitchFamily="34" charset="0"/>
              </a:rPr>
              <a:t>l’emplacement du musée et des restaurants pour organiser sa journée plus facilement.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Repérer sur la carte</a:t>
            </a:r>
          </a:p>
        </p:txBody>
      </p:sp>
      <p:pic>
        <p:nvPicPr>
          <p:cNvPr id="4" name="Image 3" descr="Une image contenant habits, ciel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EB4B1B-CDDA-510A-0806-FB8122D92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9" y="1665514"/>
            <a:ext cx="5061858" cy="33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Que fait la jeune fille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carte, icônes, noms de villes, …</a:t>
            </a:r>
          </a:p>
        </p:txBody>
      </p:sp>
      <p:pic>
        <p:nvPicPr>
          <p:cNvPr id="5" name="Image 4" descr="Une image contenant Dessin animé, Visage humain, habits, ciel&#10;&#10;Le contenu généré par l’IA peut être incorrect.">
            <a:extLst>
              <a:ext uri="{FF2B5EF4-FFF2-40B4-BE49-F238E27FC236}">
                <a16:creationId xmlns:a16="http://schemas.microsoft.com/office/drawing/2014/main" id="{07FF2957-7BB6-7AD0-0C14-8AB813C50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61859" cy="33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fille planifie son trajet pour aller de Casablanca à Marrakech.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planifier un trajet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2403C-E5C7-5024-FAB0-8B70B1BF9A4E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Planifier un trajet</a:t>
            </a:r>
          </a:p>
        </p:txBody>
      </p:sp>
      <p:pic>
        <p:nvPicPr>
          <p:cNvPr id="5" name="Image 4" descr="Une image contenant Dessin animé, Visage humain, habits, ciel&#10;&#10;Le contenu généré par l’IA peut être incorrect.">
            <a:extLst>
              <a:ext uri="{FF2B5EF4-FFF2-40B4-BE49-F238E27FC236}">
                <a16:creationId xmlns:a16="http://schemas.microsoft.com/office/drawing/2014/main" id="{AA1D8CC3-A9BC-780A-D649-C4EB0C884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61859" cy="33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planifier un trajet».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Elle a planifié son trajet </a:t>
            </a:r>
            <a:r>
              <a:rPr lang="fr-FR" sz="2400" dirty="0">
                <a:latin typeface="Calibri" panose="020F0502020204030204" pitchFamily="34" charset="0"/>
              </a:rPr>
              <a:t>pour savoir quelles routes prendre et combien de temps cela va durer.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Planifier un trajet</a:t>
            </a:r>
          </a:p>
        </p:txBody>
      </p:sp>
      <p:pic>
        <p:nvPicPr>
          <p:cNvPr id="7" name="Image 6" descr="Une image contenant Dessin animé, Visage humain, habits, ciel&#10;&#10;Le contenu généré par l’IA peut être incorrect.">
            <a:extLst>
              <a:ext uri="{FF2B5EF4-FFF2-40B4-BE49-F238E27FC236}">
                <a16:creationId xmlns:a16="http://schemas.microsoft.com/office/drawing/2014/main" id="{218B7FC8-DD6D-A6AE-BB0D-F2E85362D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061859" cy="33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Que font les jeunes gens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touristes, guide de voyage, …</a:t>
            </a:r>
          </a:p>
        </p:txBody>
      </p:sp>
      <p:pic>
        <p:nvPicPr>
          <p:cNvPr id="7" name="Image 6" descr="Une image contenant habits, dessin humoristique, ciel, personne&#10;&#10;Le contenu généré par l’IA peut être incorrect.">
            <a:extLst>
              <a:ext uri="{FF2B5EF4-FFF2-40B4-BE49-F238E27FC236}">
                <a16:creationId xmlns:a16="http://schemas.microsoft.com/office/drawing/2014/main" id="{26D0A8F1-C0DE-3E7E-3648-50F8F9F7A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14350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jeunes gens consultent un guide de voyage pour bien organiser leurs vacances.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consulter un guide de voyage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B2BB3B-38D5-7827-1384-9804B2F76D06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Consulter un guide de voyage</a:t>
            </a:r>
          </a:p>
        </p:txBody>
      </p:sp>
      <p:pic>
        <p:nvPicPr>
          <p:cNvPr id="8" name="Image 7" descr="Une image contenant habits, dessin humoristique, ciel, personne&#10;&#10;Le contenu généré par l’IA peut être incorrect.">
            <a:extLst>
              <a:ext uri="{FF2B5EF4-FFF2-40B4-BE49-F238E27FC236}">
                <a16:creationId xmlns:a16="http://schemas.microsoft.com/office/drawing/2014/main" id="{567C7E6D-4A3A-EF46-1208-53A53C35F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14350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consulter un guide de voyage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Ils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consultent un guide de voyage </a:t>
            </a:r>
            <a:r>
              <a:rPr lang="fr-FR" sz="2400" dirty="0">
                <a:latin typeface="Calibri" panose="020F0502020204030204" pitchFamily="34" charset="0"/>
              </a:rPr>
              <a:t>pour découvrir les activités intéressantes et les lieux à visiter dans la région.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Consulter un guide de voyage</a:t>
            </a:r>
          </a:p>
        </p:txBody>
      </p:sp>
      <p:pic>
        <p:nvPicPr>
          <p:cNvPr id="4" name="Image 3" descr="Une image contenant habits, dessin humoristique, ciel, personne&#10;&#10;Le contenu généré par l’IA peut être incorrect.">
            <a:extLst>
              <a:ext uri="{FF2B5EF4-FFF2-40B4-BE49-F238E27FC236}">
                <a16:creationId xmlns:a16="http://schemas.microsoft.com/office/drawing/2014/main" id="{B2A077EF-7C80-366C-C520-EBFEB8086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4"/>
            <a:ext cx="514350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8012AE02-A68D-6C13-94DC-E876CF449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567" y="1254012"/>
            <a:ext cx="8586919" cy="476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5D76A141-BE1C-A4F6-41E5-F204B1EAA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567" y="1254012"/>
            <a:ext cx="8586919" cy="476578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9C1B096-DF22-F7FB-5611-D11314AA6106}"/>
              </a:ext>
            </a:extLst>
          </p:cNvPr>
          <p:cNvSpPr txBox="1"/>
          <p:nvPr/>
        </p:nvSpPr>
        <p:spPr>
          <a:xfrm>
            <a:off x="5638801" y="2948654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hoisi leur destination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5029202" y="1883442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planifié mon projet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F4A85B-872B-6859-2ABD-E050509FC4D6}"/>
              </a:ext>
            </a:extLst>
          </p:cNvPr>
          <p:cNvSpPr txBox="1"/>
          <p:nvPr/>
        </p:nvSpPr>
        <p:spPr>
          <a:xfrm>
            <a:off x="5323116" y="4013866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repère sur la carte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9B9D9F7-D8E9-366C-7005-D94DE4E16D1C}"/>
              </a:ext>
            </a:extLst>
          </p:cNvPr>
          <p:cNvSpPr txBox="1"/>
          <p:nvPr/>
        </p:nvSpPr>
        <p:spPr>
          <a:xfrm>
            <a:off x="4882243" y="5120464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fait escale </a:t>
            </a:r>
            <a:endParaRPr lang="fr-F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3107623" y="3307283"/>
            <a:ext cx="212747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anose="020F0502020204030204"/>
              </a:rPr>
              <a:t>Elle 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repère sur la carte</a:t>
            </a:r>
            <a:r>
              <a:rPr lang="fr-FR" sz="1800" dirty="0">
                <a:latin typeface="Calibri" panose="020F0502020204030204"/>
              </a:rPr>
              <a:t> l’emplacement de la Tour Hassan à Rabat.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497399" y="3321332"/>
            <a:ext cx="205199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 jeune homme </a:t>
            </a:r>
            <a:r>
              <a:rPr lang="fr-FR" b="1" dirty="0">
                <a:solidFill>
                  <a:srgbClr val="00B0F0"/>
                </a:solidFill>
              </a:rPr>
              <a:t>fait escale </a:t>
            </a:r>
            <a:r>
              <a:rPr lang="fr-FR" dirty="0"/>
              <a:t>à l’aéroport Mohammed V à Casablanca.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644323" y="3321332"/>
            <a:ext cx="20235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consulte un guide de voyage </a:t>
            </a:r>
            <a:r>
              <a:rPr lang="fr-FR" dirty="0">
                <a:latin typeface="Calibri" panose="020F0502020204030204"/>
              </a:rPr>
              <a:t>pour préparer son voyage à Marrakech.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364318" y="3347873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anose="020F0502020204030204"/>
              </a:rPr>
              <a:t>Les jeunes filles ont 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choisi leur destination</a:t>
            </a:r>
            <a:r>
              <a:rPr lang="fr-FR" dirty="0">
                <a:latin typeface="Calibri" panose="020F0502020204030204"/>
              </a:rPr>
              <a:t>, </a:t>
            </a:r>
            <a:r>
              <a:rPr lang="fr-FR" sz="1800" dirty="0">
                <a:latin typeface="Calibri" panose="020F0502020204030204"/>
              </a:rPr>
              <a:t>la belle ville de Chefchaouen.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06408" y="3307283"/>
            <a:ext cx="212747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Grâce au GPS, il a pu </a:t>
            </a:r>
            <a:r>
              <a:rPr lang="fr-FR" b="1" dirty="0">
                <a:solidFill>
                  <a:srgbClr val="00B0F0"/>
                </a:solidFill>
              </a:rPr>
              <a:t>suivre un itinéraire </a:t>
            </a:r>
            <a:r>
              <a:rPr lang="fr-FR" dirty="0"/>
              <a:t>et sortir de la forêt.</a:t>
            </a:r>
            <a:endParaRPr lang="fr-FR" dirty="0">
              <a:latin typeface="Calibri" panose="020F0502020204030204"/>
            </a:endParaRP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pic>
        <p:nvPicPr>
          <p:cNvPr id="28" name="Image 27" descr="Une image contenant dessin humoristique, dessin, ciel, peinture&#10;&#10;Le contenu généré par l’IA peut être incorrect.">
            <a:extLst>
              <a:ext uri="{FF2B5EF4-FFF2-40B4-BE49-F238E27FC236}">
                <a16:creationId xmlns:a16="http://schemas.microsoft.com/office/drawing/2014/main" id="{B3FECBE7-0C5E-9C62-3AA7-16E84B6A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399" y="1135293"/>
            <a:ext cx="2023587" cy="1605048"/>
          </a:xfrm>
          <a:prstGeom prst="rect">
            <a:avLst/>
          </a:prstGeom>
        </p:spPr>
      </p:pic>
      <p:pic>
        <p:nvPicPr>
          <p:cNvPr id="30" name="Image 29" descr="Une image contenant habits, dessin humoristique, arbre, faire de la randonnée&#10;&#10;Le contenu généré par l’IA peut être incorrect.">
            <a:extLst>
              <a:ext uri="{FF2B5EF4-FFF2-40B4-BE49-F238E27FC236}">
                <a16:creationId xmlns:a16="http://schemas.microsoft.com/office/drawing/2014/main" id="{BE06B099-FF4D-B3C4-8210-4B1A528BE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75" y="1142807"/>
            <a:ext cx="2053288" cy="1597533"/>
          </a:xfrm>
          <a:prstGeom prst="rect">
            <a:avLst/>
          </a:prstGeom>
        </p:spPr>
      </p:pic>
      <p:pic>
        <p:nvPicPr>
          <p:cNvPr id="32" name="Image 31" descr="Une image contenant personne, intérieur, habits, ordinateur portable&#10;&#10;Le contenu généré par l’IA peut être incorrect.">
            <a:extLst>
              <a:ext uri="{FF2B5EF4-FFF2-40B4-BE49-F238E27FC236}">
                <a16:creationId xmlns:a16="http://schemas.microsoft.com/office/drawing/2014/main" id="{60684939-6011-93E4-6124-02731B41B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23" y="1142807"/>
            <a:ext cx="2108016" cy="1618012"/>
          </a:xfrm>
          <a:prstGeom prst="rect">
            <a:avLst/>
          </a:prstGeom>
        </p:spPr>
      </p:pic>
      <p:pic>
        <p:nvPicPr>
          <p:cNvPr id="34" name="Image 33" descr="Une image contenant personne, habits, homme, Visage humain&#10;&#10;Le contenu généré par l’IA peut être incorrect.">
            <a:extLst>
              <a:ext uri="{FF2B5EF4-FFF2-40B4-BE49-F238E27FC236}">
                <a16:creationId xmlns:a16="http://schemas.microsoft.com/office/drawing/2014/main" id="{D86F9D67-0843-9601-267C-A971944BD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23" y="1134826"/>
            <a:ext cx="2108016" cy="1618012"/>
          </a:xfrm>
          <a:prstGeom prst="rect">
            <a:avLst/>
          </a:prstGeom>
        </p:spPr>
      </p:pic>
      <p:pic>
        <p:nvPicPr>
          <p:cNvPr id="36" name="Image 35" descr="Une image contenant personne, intérieur, habits, mur&#10;&#10;Le contenu généré par l’IA peut être incorrect.">
            <a:extLst>
              <a:ext uri="{FF2B5EF4-FFF2-40B4-BE49-F238E27FC236}">
                <a16:creationId xmlns:a16="http://schemas.microsoft.com/office/drawing/2014/main" id="{5A464DA8-B932-C36D-D663-F4AFFB6223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323" y="1135293"/>
            <a:ext cx="2023587" cy="1649655"/>
          </a:xfrm>
          <a:prstGeom prst="rect">
            <a:avLst/>
          </a:prstGeom>
        </p:spPr>
      </p:pic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28354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2FE73B-97F1-9899-577F-037CF4E256BB}"/>
              </a:ext>
            </a:extLst>
          </p:cNvPr>
          <p:cNvSpPr txBox="1"/>
          <p:nvPr/>
        </p:nvSpPr>
        <p:spPr>
          <a:xfrm>
            <a:off x="3107623" y="3307283"/>
            <a:ext cx="212747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anose="020F0502020204030204"/>
              </a:rPr>
              <a:t>Elle 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repère sur la carte</a:t>
            </a:r>
            <a:r>
              <a:rPr lang="fr-FR" sz="1800" dirty="0">
                <a:latin typeface="Calibri" panose="020F0502020204030204"/>
              </a:rPr>
              <a:t> l’emplacement de la Tour Hassan à Rabat.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28E287-C460-6F8D-4A08-81DF4A24569A}"/>
              </a:ext>
            </a:extLst>
          </p:cNvPr>
          <p:cNvSpPr txBox="1"/>
          <p:nvPr/>
        </p:nvSpPr>
        <p:spPr>
          <a:xfrm>
            <a:off x="7497399" y="3321332"/>
            <a:ext cx="205199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 jeune homme </a:t>
            </a:r>
            <a:r>
              <a:rPr lang="fr-FR" b="1" dirty="0">
                <a:solidFill>
                  <a:srgbClr val="00B0F0"/>
                </a:solidFill>
              </a:rPr>
              <a:t>fait escale </a:t>
            </a:r>
            <a:r>
              <a:rPr lang="fr-FR" dirty="0"/>
              <a:t>à l’aéroport Mohammed V à Casablanca.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DD30AF-95FD-0AE5-ADA5-CDEA92673D63}"/>
              </a:ext>
            </a:extLst>
          </p:cNvPr>
          <p:cNvSpPr txBox="1"/>
          <p:nvPr/>
        </p:nvSpPr>
        <p:spPr>
          <a:xfrm>
            <a:off x="9644323" y="3321332"/>
            <a:ext cx="20235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consulte un guide de voyage </a:t>
            </a:r>
            <a:r>
              <a:rPr lang="fr-FR" dirty="0">
                <a:latin typeface="Calibri" panose="020F0502020204030204"/>
              </a:rPr>
              <a:t>pour préparer son voyage à Marrakech.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5FC107-A3A9-7557-B7ED-558DD52C6F9E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D8C661-64F9-30AA-F57B-A1F0BDD807BB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1622502-9973-2728-7354-EE5C854D5D4D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EE8245F-56AA-8EF3-2C31-7F1384CA97E1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D469FD-B6C0-4FE3-79F4-DEBB46642463}"/>
              </a:ext>
            </a:extLst>
          </p:cNvPr>
          <p:cNvSpPr txBox="1"/>
          <p:nvPr/>
        </p:nvSpPr>
        <p:spPr>
          <a:xfrm>
            <a:off x="806408" y="3307283"/>
            <a:ext cx="212747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Grâce au GPS, il a pu </a:t>
            </a:r>
            <a:r>
              <a:rPr lang="fr-FR" b="1" dirty="0">
                <a:solidFill>
                  <a:srgbClr val="00B0F0"/>
                </a:solidFill>
              </a:rPr>
              <a:t>suivre un itinéraire </a:t>
            </a:r>
            <a:r>
              <a:rPr lang="fr-FR" dirty="0"/>
              <a:t>et sortir de la forêt.</a:t>
            </a:r>
            <a:endParaRPr lang="fr-FR" dirty="0">
              <a:latin typeface="Calibri" panose="020F0502020204030204"/>
            </a:endParaRPr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1E64633-8DCF-FF57-8E3C-6055B55D98F8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B49412C-591C-86AD-4B9F-18DDD258C763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7E092B-400A-BA67-79B7-73F71F634953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BE7548-70EF-57EA-0C83-05099B1CFED5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FDEE928-13A9-2FB7-7B0E-B41216AB4E31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3BF210C-2BB4-3A16-F54F-90156D2535DA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pic>
        <p:nvPicPr>
          <p:cNvPr id="28" name="Image 27" descr="Une image contenant dessin humoristique, dessin, ciel, peinture&#10;&#10;Le contenu généré par l’IA peut être incorrect.">
            <a:extLst>
              <a:ext uri="{FF2B5EF4-FFF2-40B4-BE49-F238E27FC236}">
                <a16:creationId xmlns:a16="http://schemas.microsoft.com/office/drawing/2014/main" id="{50EF52E3-B62E-4D16-541A-DD8F6CBAA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399" y="1135293"/>
            <a:ext cx="2023587" cy="1605048"/>
          </a:xfrm>
          <a:prstGeom prst="rect">
            <a:avLst/>
          </a:prstGeom>
        </p:spPr>
      </p:pic>
      <p:pic>
        <p:nvPicPr>
          <p:cNvPr id="30" name="Image 29" descr="Une image contenant habits, dessin humoristique, arbre, faire de la randonnée&#10;&#10;Le contenu généré par l’IA peut être incorrect.">
            <a:extLst>
              <a:ext uri="{FF2B5EF4-FFF2-40B4-BE49-F238E27FC236}">
                <a16:creationId xmlns:a16="http://schemas.microsoft.com/office/drawing/2014/main" id="{F83D730A-E955-1868-337F-901A0A749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75" y="1142807"/>
            <a:ext cx="2053288" cy="1597533"/>
          </a:xfrm>
          <a:prstGeom prst="rect">
            <a:avLst/>
          </a:prstGeom>
        </p:spPr>
      </p:pic>
      <p:pic>
        <p:nvPicPr>
          <p:cNvPr id="32" name="Image 31" descr="Une image contenant personne, intérieur, habits, ordinateur portable&#10;&#10;Le contenu généré par l’IA peut être incorrect.">
            <a:extLst>
              <a:ext uri="{FF2B5EF4-FFF2-40B4-BE49-F238E27FC236}">
                <a16:creationId xmlns:a16="http://schemas.microsoft.com/office/drawing/2014/main" id="{47F1363A-D1DC-5E40-2804-25BCFB6C1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23" y="1142807"/>
            <a:ext cx="2108016" cy="1618012"/>
          </a:xfrm>
          <a:prstGeom prst="rect">
            <a:avLst/>
          </a:prstGeom>
        </p:spPr>
      </p:pic>
      <p:pic>
        <p:nvPicPr>
          <p:cNvPr id="34" name="Image 33" descr="Une image contenant personne, habits, homme, Visage humain&#10;&#10;Le contenu généré par l’IA peut être incorrect.">
            <a:extLst>
              <a:ext uri="{FF2B5EF4-FFF2-40B4-BE49-F238E27FC236}">
                <a16:creationId xmlns:a16="http://schemas.microsoft.com/office/drawing/2014/main" id="{4C415141-2033-8BA2-7F6D-56E983BBF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23" y="1134826"/>
            <a:ext cx="2108016" cy="1618012"/>
          </a:xfrm>
          <a:prstGeom prst="rect">
            <a:avLst/>
          </a:prstGeom>
        </p:spPr>
      </p:pic>
      <p:pic>
        <p:nvPicPr>
          <p:cNvPr id="36" name="Image 35" descr="Une image contenant personne, intérieur, habits, mur&#10;&#10;Le contenu généré par l’IA peut être incorrect.">
            <a:extLst>
              <a:ext uri="{FF2B5EF4-FFF2-40B4-BE49-F238E27FC236}">
                <a16:creationId xmlns:a16="http://schemas.microsoft.com/office/drawing/2014/main" id="{501A8757-2394-3F72-3E80-7220A87E24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323" y="1135293"/>
            <a:ext cx="2023587" cy="164965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78DF7C3-947B-F32F-441D-2D91E8D50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916406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D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C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A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E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B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3FFE8BB2-1023-3405-264B-B7E28D406BF8}"/>
              </a:ext>
            </a:extLst>
          </p:cNvPr>
          <p:cNvSpPr txBox="1"/>
          <p:nvPr/>
        </p:nvSpPr>
        <p:spPr>
          <a:xfrm>
            <a:off x="5364318" y="3347873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latin typeface="Calibri" panose="020F0502020204030204"/>
              </a:rPr>
              <a:t>Les jeunes filles ont </a:t>
            </a:r>
            <a:r>
              <a:rPr lang="fr-FR" sz="1800" b="1" dirty="0">
                <a:solidFill>
                  <a:srgbClr val="00B0F0"/>
                </a:solidFill>
                <a:latin typeface="Calibri" panose="020F0502020204030204"/>
              </a:rPr>
              <a:t>choisi leur destination</a:t>
            </a:r>
            <a:r>
              <a:rPr lang="fr-FR" dirty="0">
                <a:latin typeface="Calibri" panose="020F0502020204030204"/>
              </a:rPr>
              <a:t>, </a:t>
            </a:r>
            <a:r>
              <a:rPr lang="fr-FR" sz="1800" dirty="0">
                <a:latin typeface="Calibri" panose="020F0502020204030204"/>
              </a:rPr>
              <a:t>la belle ville de Chefchaouen. </a:t>
            </a:r>
          </a:p>
        </p:txBody>
      </p:sp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impressions qui marquent un voyage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sentiments et les émotions dans un récit oral.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B66D3-63EA-F61C-EBCB-138D1AC2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A7C62-E191-2C89-B3C4-54A293B9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d’abord cette image et formulez des hypothèses. De quoi va parler le document à votre avis ?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AF699-EF91-C59A-585B-6677490FCD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2A6DA42-3C42-1704-E974-2E15C0DAB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8967E7-A946-80F0-BB67-7A8F9FD9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172" y="1679432"/>
            <a:ext cx="4789380" cy="318648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FE6630-07D5-4A2F-DEE6-E94419B50D84}"/>
              </a:ext>
            </a:extLst>
          </p:cNvPr>
          <p:cNvSpPr txBox="1"/>
          <p:nvPr/>
        </p:nvSpPr>
        <p:spPr>
          <a:xfrm>
            <a:off x="871188" y="1593142"/>
            <a:ext cx="4990048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</p:txBody>
      </p:sp>
    </p:spTree>
    <p:extLst>
      <p:ext uri="{BB962C8B-B14F-4D97-AF65-F5344CB8AC3E}">
        <p14:creationId xmlns:p14="http://schemas.microsoft.com/office/powerpoint/2010/main" val="238429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1A5F-59C6-6B7F-B3E4-6E13F0A0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1DFED-C8BC-22E6-86C5-B5BC41C5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hypothèses sur le document audio.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53A868-27FD-6F3D-B1C8-9614C535C2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1A3DF34B-1F0B-82B3-D086-A7C46D5F3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388253-F3C9-C54D-35E4-C21647970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172" y="1679432"/>
            <a:ext cx="4789380" cy="31864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1DE490-6969-659F-EAED-045249759002}"/>
              </a:ext>
            </a:extLst>
          </p:cNvPr>
          <p:cNvSpPr txBox="1"/>
          <p:nvPr/>
        </p:nvSpPr>
        <p:spPr>
          <a:xfrm>
            <a:off x="814781" y="1593142"/>
            <a:ext cx="4990048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Le jeune homme fait une randonnée en montagne 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Il se sent bien et il respire profondément l’air pur …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Il est heureux et semble profiter pleinement de la nature …</a:t>
            </a:r>
          </a:p>
        </p:txBody>
      </p:sp>
    </p:spTree>
    <p:extLst>
      <p:ext uri="{BB962C8B-B14F-4D97-AF65-F5344CB8AC3E}">
        <p14:creationId xmlns:p14="http://schemas.microsoft.com/office/powerpoint/2010/main" val="3616940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687-CAF0-56B1-A778-0D0347E5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3D67E-4477-E8E5-EEAA-B40DE729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écoutez l’enregistrement audio et identifiez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E0F0A-E522-2D46-267F-7E98A793B2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F2741C9-EA59-F561-6750-B5410D6F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2E4AA352-CF46-E46E-7E7F-2B31D8F341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091" y="1817916"/>
            <a:ext cx="10169621" cy="1915884"/>
          </a:xfrm>
          <a:prstGeom prst="rect">
            <a:avLst/>
          </a:prstGeom>
        </p:spPr>
      </p:pic>
      <p:pic>
        <p:nvPicPr>
          <p:cNvPr id="3" name="Support audio UD1">
            <a:hlinkClick r:id="" action="ppaction://media"/>
            <a:extLst>
              <a:ext uri="{FF2B5EF4-FFF2-40B4-BE49-F238E27FC236}">
                <a16:creationId xmlns:a16="http://schemas.microsoft.com/office/drawing/2014/main" id="{49B8E2BC-E5FD-868D-7930-5521C2B0FD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32627" y="44403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28E5-0E6E-2B3E-6A55-88441A88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2DC11-6E52-0ECC-2DF3-AED7BAA4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76C0EE-9233-46E0-8E1A-D2E51BFCB3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0195F299-6E03-8C71-AF54-924922082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87157457-110B-1353-2E9C-DAA67FBB3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91" y="1817916"/>
            <a:ext cx="10169621" cy="19158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216984-7FE8-9E2D-1C54-2AC5954DD06D}"/>
              </a:ext>
            </a:extLst>
          </p:cNvPr>
          <p:cNvSpPr txBox="1"/>
          <p:nvPr/>
        </p:nvSpPr>
        <p:spPr>
          <a:xfrm>
            <a:off x="1469571" y="2906877"/>
            <a:ext cx="2090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Un jeune homme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FBC7C5-E2EB-FE22-C039-D18AD626F02D}"/>
              </a:ext>
            </a:extLst>
          </p:cNvPr>
          <p:cNvSpPr txBox="1"/>
          <p:nvPr/>
        </p:nvSpPr>
        <p:spPr>
          <a:xfrm>
            <a:off x="5199955" y="2906877"/>
            <a:ext cx="1415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À son ami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438D20-86C9-8135-ADA6-47CBE9F2E9E6}"/>
              </a:ext>
            </a:extLst>
          </p:cNvPr>
          <p:cNvSpPr txBox="1"/>
          <p:nvPr/>
        </p:nvSpPr>
        <p:spPr>
          <a:xfrm>
            <a:off x="7723414" y="2849433"/>
            <a:ext cx="2846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Partager avec lui ses impressions sur un voyage.</a:t>
            </a:r>
          </a:p>
        </p:txBody>
      </p:sp>
    </p:spTree>
    <p:extLst>
      <p:ext uri="{BB962C8B-B14F-4D97-AF65-F5344CB8AC3E}">
        <p14:creationId xmlns:p14="http://schemas.microsoft.com/office/powerpoint/2010/main" val="1216789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557350-637F-F02B-DD0B-8CB10C62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réécouter l’audio et nous allons identifier les sentiments et les émotions de la personne qui parle.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BF8F57-4DE1-5476-793F-61FDB492AE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la 1</a:t>
            </a:r>
            <a:r>
              <a:rPr lang="fr-FR" sz="1600" baseline="30000" dirty="0"/>
              <a:t>ère</a:t>
            </a:r>
            <a:r>
              <a:rPr lang="fr-FR" sz="1600" dirty="0"/>
              <a:t>  partie de l’audio et s’arrêter à « très calme et détendu » pour verbaliser la démarche.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8A7C2A-292B-7F74-385E-305A63ED4D11}"/>
              </a:ext>
            </a:extLst>
          </p:cNvPr>
          <p:cNvSpPr txBox="1"/>
          <p:nvPr/>
        </p:nvSpPr>
        <p:spPr>
          <a:xfrm>
            <a:off x="1121229" y="1715478"/>
            <a:ext cx="9829800" cy="280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début du récit, j’entends 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beaucoup aimé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Ça m’a fait du bien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sens calme et détendu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50000"/>
              </a:lnSpc>
            </a:pPr>
            <a:r>
              <a:rPr lang="fr-FR" sz="24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mots montrent une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émotion positive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Support audio UD1">
            <a:hlinkClick r:id="" action="ppaction://media"/>
            <a:extLst>
              <a:ext uri="{FF2B5EF4-FFF2-40B4-BE49-F238E27FC236}">
                <a16:creationId xmlns:a16="http://schemas.microsoft.com/office/drawing/2014/main" id="{AB0D6303-93C4-5F6A-9079-C92F7B7117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53318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98F84-DD9A-1ABC-D4C2-E4AE3F29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F2C4057-7B7E-09CD-3F76-ECF7962A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écouter la suite de l’audio et nous allons identifier les sentiments et les émotions de la personne qui parle.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C44714-FAAA-AD6F-04CA-A813B3A1F8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la 2</a:t>
            </a:r>
            <a:r>
              <a:rPr lang="fr-FR" sz="1600" baseline="30000" dirty="0"/>
              <a:t>ème</a:t>
            </a:r>
            <a:r>
              <a:rPr lang="fr-FR" sz="1600" dirty="0"/>
              <a:t> partie de l’audio et s’arrêter à « l’impression de mieux respirer » pour verbaliser la démarche.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48A3AC-CAB7-9682-B0DE-583A4E94FEE7}"/>
              </a:ext>
            </a:extLst>
          </p:cNvPr>
          <p:cNvSpPr txBox="1"/>
          <p:nvPr/>
        </p:nvSpPr>
        <p:spPr>
          <a:xfrm>
            <a:off x="1121228" y="1715478"/>
            <a:ext cx="10341583" cy="170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la suite du récit, j’entends 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Wow, c’est absolument magnifique !</a:t>
            </a:r>
          </a:p>
          <a:p>
            <a:pPr lvl="1">
              <a:lnSpc>
                <a:spcPct val="150000"/>
              </a:lnSpc>
            </a:pPr>
            <a:r>
              <a:rPr lang="fr-FR" sz="24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personne ressent de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l’admiration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de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l’émerveillement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841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7CD21-977F-64FF-6B3E-ECE59EB47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6B5654-1E75-ADE4-4558-FF152330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je rappelle ce que j’ai fait pour identifier des émotions dans un audio.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EBBF31-0FF1-6674-F572-B5A40293B83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Verbaliser la démarche et faire une synthèse du modelage.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43FC1D-573F-81CC-991E-CF7C219952AA}"/>
              </a:ext>
            </a:extLst>
          </p:cNvPr>
          <p:cNvSpPr txBox="1"/>
          <p:nvPr/>
        </p:nvSpPr>
        <p:spPr>
          <a:xfrm>
            <a:off x="1121228" y="1715478"/>
            <a:ext cx="10341583" cy="2251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identifier les émotions dans un récit oral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J’écoute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attentivement.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les mots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expriment un sentiment.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nomme l’émotion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ressentie.</a:t>
            </a:r>
          </a:p>
        </p:txBody>
      </p:sp>
    </p:spTree>
    <p:extLst>
      <p:ext uri="{BB962C8B-B14F-4D97-AF65-F5344CB8AC3E}">
        <p14:creationId xmlns:p14="http://schemas.microsoft.com/office/powerpoint/2010/main" val="214050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451C-E026-2098-F03D-EAD46A6D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84492A-ACB2-CB96-4409-191E30F4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l’audio et barrez l’émotion qui ne correspond pas à ce que vous entendez.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F6760B-ECA8-52C1-E691-DA5988251E4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l’enregistrement audio.</a:t>
            </a:r>
          </a:p>
        </p:txBody>
      </p:sp>
      <p:pic>
        <p:nvPicPr>
          <p:cNvPr id="7" name="Image 6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3BE9BF-3975-D355-D9C9-24C3ED83B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88" y="1687285"/>
            <a:ext cx="10576080" cy="2699658"/>
          </a:xfrm>
          <a:prstGeom prst="rect">
            <a:avLst/>
          </a:prstGeom>
        </p:spPr>
      </p:pic>
      <p:pic>
        <p:nvPicPr>
          <p:cNvPr id="2" name="Support audio UD1">
            <a:hlinkClick r:id="" action="ppaction://media"/>
            <a:extLst>
              <a:ext uri="{FF2B5EF4-FFF2-40B4-BE49-F238E27FC236}">
                <a16:creationId xmlns:a16="http://schemas.microsoft.com/office/drawing/2014/main" id="{529D3DF6-468C-7366-C1DA-1B5F5C549F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49628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6890-A766-0150-F1CB-FEC6A5F3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377A73-B759-5849-4977-59B2A0A5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Toutes les émotions sont positives. L’émotion barrée est négative.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E192C7-CBB4-03A6-263C-5E5FF30991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Rappeler la démarche à suivre pour identifier les émotions dans un récit oral.</a:t>
            </a:r>
          </a:p>
        </p:txBody>
      </p:sp>
      <p:pic>
        <p:nvPicPr>
          <p:cNvPr id="7" name="Image 6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B9252CA-7613-48E9-2CD9-DE58611A4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88" y="1687285"/>
            <a:ext cx="10576080" cy="2699658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FAD4F40-41C9-116A-4CF2-8CFDECB991B9}"/>
              </a:ext>
            </a:extLst>
          </p:cNvPr>
          <p:cNvCxnSpPr/>
          <p:nvPr/>
        </p:nvCxnSpPr>
        <p:spPr>
          <a:xfrm>
            <a:off x="1828800" y="3461658"/>
            <a:ext cx="45611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760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la dernière partie de l’audio et relevez toutes les expressions de l’admiration et de l’émerveillement.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Lancer la dernière partie de l’audio : « Et vous savez quoi  … et à très bientôt ! »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040F2D4-2E49-8200-A3DD-DA8A9030E811}"/>
              </a:ext>
            </a:extLst>
          </p:cNvPr>
          <p:cNvGraphicFramePr>
            <a:graphicFrameLocks noGrp="1"/>
          </p:cNvGraphicFramePr>
          <p:nvPr/>
        </p:nvGraphicFramePr>
        <p:xfrm>
          <a:off x="7663698" y="2132429"/>
          <a:ext cx="372291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22914">
                  <a:extLst>
                    <a:ext uri="{9D8B030D-6E8A-4147-A177-3AD203B41FA5}">
                      <a16:colId xmlns:a16="http://schemas.microsoft.com/office/drawing/2014/main" val="86946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Emotion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12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Admiration / émerveillement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0934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1D56194-878D-96C8-06D9-EF36082E8567}"/>
              </a:ext>
            </a:extLst>
          </p:cNvPr>
          <p:cNvGraphicFramePr>
            <a:graphicFrameLocks noGrp="1"/>
          </p:cNvGraphicFramePr>
          <p:nvPr/>
        </p:nvGraphicFramePr>
        <p:xfrm>
          <a:off x="871188" y="2132429"/>
          <a:ext cx="6219372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9372">
                  <a:extLst>
                    <a:ext uri="{9D8B030D-6E8A-4147-A177-3AD203B41FA5}">
                      <a16:colId xmlns:a16="http://schemas.microsoft.com/office/drawing/2014/main" val="2754668174"/>
                    </a:ext>
                  </a:extLst>
                </a:gridCol>
              </a:tblGrid>
              <a:tr h="46685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J’entends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918413"/>
                  </a:ext>
                </a:extLst>
              </a:tr>
              <a:tr h="22763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…………………………………………………………………..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…………………………………………………………………..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………………………………………………………………….. 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………………………………………………………………..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83269"/>
                  </a:ext>
                </a:extLst>
              </a:tr>
            </a:tbl>
          </a:graphicData>
        </a:graphic>
      </p:graphicFrame>
      <p:pic>
        <p:nvPicPr>
          <p:cNvPr id="4" name="Support audio UD1">
            <a:hlinkClick r:id="" action="ppaction://media"/>
            <a:extLst>
              <a:ext uri="{FF2B5EF4-FFF2-40B4-BE49-F238E27FC236}">
                <a16:creationId xmlns:a16="http://schemas.microsoft.com/office/drawing/2014/main" id="{89F1BC1B-00B9-54B5-B745-AAA16729E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9443" y="555231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expressions de l’admiration et de l’émerveillement.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Rappeler brièvement la démarche à suivre pour identifier les émotions dans un récit oral.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6F7ED0-1065-7BE4-0116-2F5ABDE1736A}"/>
              </a:ext>
            </a:extLst>
          </p:cNvPr>
          <p:cNvGraphicFramePr>
            <a:graphicFrameLocks noGrp="1"/>
          </p:cNvGraphicFramePr>
          <p:nvPr/>
        </p:nvGraphicFramePr>
        <p:xfrm>
          <a:off x="7663698" y="2132429"/>
          <a:ext cx="3722914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22914">
                  <a:extLst>
                    <a:ext uri="{9D8B030D-6E8A-4147-A177-3AD203B41FA5}">
                      <a16:colId xmlns:a16="http://schemas.microsoft.com/office/drawing/2014/main" val="86946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Emotion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12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Admiration / émerveillement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09347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60EF15F-5166-55A7-569E-D4F18681CB5A}"/>
              </a:ext>
            </a:extLst>
          </p:cNvPr>
          <p:cNvGraphicFramePr>
            <a:graphicFrameLocks noGrp="1"/>
          </p:cNvGraphicFramePr>
          <p:nvPr/>
        </p:nvGraphicFramePr>
        <p:xfrm>
          <a:off x="871188" y="2132429"/>
          <a:ext cx="6219372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9372">
                  <a:extLst>
                    <a:ext uri="{9D8B030D-6E8A-4147-A177-3AD203B41FA5}">
                      <a16:colId xmlns:a16="http://schemas.microsoft.com/office/drawing/2014/main" val="2754668174"/>
                    </a:ext>
                  </a:extLst>
                </a:gridCol>
              </a:tblGrid>
              <a:tr h="46685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J’entends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918413"/>
                  </a:ext>
                </a:extLst>
              </a:tr>
              <a:tr h="22763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meilleur moment du voyage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admirer ce spectacle magnifique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tout le monde est resté silencieux 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b="1" kern="1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souvenir inoubliable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83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39F4AA6-37F2-7B79-9BAF-B397B5C78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245" y="1338521"/>
            <a:ext cx="9377510" cy="3870087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la dernière partie de l’audio et relevez toutes les expressions de l’admiration et de l’émerveillement.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Lancer l’enregistrement audio.</a:t>
            </a:r>
          </a:p>
        </p:txBody>
      </p:sp>
      <p:pic>
        <p:nvPicPr>
          <p:cNvPr id="2" name="Support audio UD1">
            <a:hlinkClick r:id="" action="ppaction://media"/>
            <a:extLst>
              <a:ext uri="{FF2B5EF4-FFF2-40B4-BE49-F238E27FC236}">
                <a16:creationId xmlns:a16="http://schemas.microsoft.com/office/drawing/2014/main" id="{B0910B8C-4E51-23E3-A012-D351CB1C4F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7316" y="54357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C9A1-9E59-D4F1-ED96-609F8C2F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C813994-213B-F856-6447-9A2BA2C1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245" y="1350095"/>
            <a:ext cx="9377510" cy="440844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593A7A2B-3D85-BB89-A31C-902FF4EF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la dernière partie de l’audio et relevez toutes les expressions de l’admiration et de l’émerveillement.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E7C49C9-AA6A-CBA1-3E43-F03C4DD255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Rappeler brièvement la démarche à suivre pour identifier les émotions dans un récit oral.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0488B2-9F63-8EEE-3622-CFE18C78C358}"/>
              </a:ext>
            </a:extLst>
          </p:cNvPr>
          <p:cNvSpPr txBox="1"/>
          <p:nvPr/>
        </p:nvSpPr>
        <p:spPr>
          <a:xfrm>
            <a:off x="5257800" y="5181726"/>
            <a:ext cx="326571" cy="380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947A8A-96B8-3B13-1215-038C4D7CAF1B}"/>
              </a:ext>
            </a:extLst>
          </p:cNvPr>
          <p:cNvSpPr txBox="1"/>
          <p:nvPr/>
        </p:nvSpPr>
        <p:spPr>
          <a:xfrm>
            <a:off x="6879771" y="5170575"/>
            <a:ext cx="326571" cy="380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B73EDA-EE14-9987-94B7-CA14C8105B9F}"/>
              </a:ext>
            </a:extLst>
          </p:cNvPr>
          <p:cNvSpPr txBox="1"/>
          <p:nvPr/>
        </p:nvSpPr>
        <p:spPr>
          <a:xfrm>
            <a:off x="8338456" y="5170575"/>
            <a:ext cx="326571" cy="380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854954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6115A-F929-4A5F-1640-DA15307D998D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D1AF6-4D1E-0F15-2E8A-A8611B3308B3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identifier les émotions dans un récit oral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J’écoute attentivement.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les mots qui expriment un sentiment.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nomme l’émotion ressentie.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des voyages et des déplacements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avons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 notre destination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les prochaines vacances.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L’avion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fait escale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l’aéroport Mohammed V.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faut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suivre un itinéraire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précis pour ne pas se perdre.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touristes ont bien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planifié leur trajet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de prendre la route.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52563-4CE1-4BA1-E378-D350AE337BF1}"/>
              </a:ext>
            </a:extLst>
          </p:cNvPr>
          <p:cNvSpPr txBox="1"/>
          <p:nvPr/>
        </p:nvSpPr>
        <p:spPr>
          <a:xfrm>
            <a:off x="1186543" y="3500354"/>
            <a:ext cx="9590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9 du livret.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2580</Words>
  <Application>Microsoft Office PowerPoint</Application>
  <PresentationFormat>Grand écran</PresentationFormat>
  <Paragraphs>315</Paragraphs>
  <Slides>62</Slides>
  <Notes>0</Notes>
  <HiddenSlides>11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Observez l’image. Que représente-t-elle ? </vt:lpstr>
      <vt:lpstr>Le jeune garçon se demande : quelle destination choisir pour les prochaines vacances ?</vt:lpstr>
      <vt:lpstr>Voici une phrase avec l’expression « choisir une destination ». Je vais la lire à haute voix. Ecoutez bien!  </vt:lpstr>
      <vt:lpstr>Regardez bien l’image. Qui sont ces personnes ? Où se trouvent-elles ?</vt:lpstr>
      <vt:lpstr>Ces personnes sont en voyage. Ils font escale dans un aéroport.</vt:lpstr>
      <vt:lpstr>Voici une phrase avec l’expression « faire escale ». Je vais la lire à haute voix. Ecoutez bien! </vt:lpstr>
      <vt:lpstr>Examinez cette image. Qui sont ces personnes ? Où se trouvent-elles ?</vt:lpstr>
      <vt:lpstr>Ce sont des touristes dans la médina de Fès. Ils suivent un itinéraire pour ne pas se perdre.</vt:lpstr>
      <vt:lpstr>Voici une phrase avec l’expression « suivre un itinéraire ». Je vais la lire à haute voix. Ecoutez bien! </vt:lpstr>
      <vt:lpstr>Observons l’image. Que fait le jeune homme ?</vt:lpstr>
      <vt:lpstr>Le jeune touriste repère sur la carte les lieux qu’il cherche à visiter.</vt:lpstr>
      <vt:lpstr>Voici une phrase avec l’expression « repérer sur la carte ». Je vais la lire à haute voix. Ecoutez bien! </vt:lpstr>
      <vt:lpstr>Regardez attentivement l’image. Que fait la jeune fille ?</vt:lpstr>
      <vt:lpstr>La jeune fille planifie son trajet pour aller de Casablanca à Marrakech.</vt:lpstr>
      <vt:lpstr>Voici une phrase avec l’expression « planifier un trajet». Je vais la lire à haute voix. Ecoutez bien! </vt:lpstr>
      <vt:lpstr>Observez cette image. Que font les jeunes gens ?</vt:lpstr>
      <vt:lpstr>Les jeunes gens consultent un guide de voyage pour bien organiser leurs vacances.</vt:lpstr>
      <vt:lpstr>Voici une phrase avec « consulter un guide de voyage ». Je vais la lire à haute voix. Ecoutez bien! </vt:lpstr>
      <vt:lpstr>Présentation PowerPoint</vt:lpstr>
      <vt:lpstr>Maintenant, nous allons exploiter les expressions étudiées pour répondre à cet exercice.</vt:lpstr>
      <vt:lpstr>Voilà. Nous allons exploité les expressions étudiées pour compléter les phrases.</vt:lpstr>
      <vt:lpstr>Présentation PowerPoint</vt:lpstr>
      <vt:lpstr>Maintenant, vous allez associez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de l’oral.</vt:lpstr>
      <vt:lpstr>Voici l’objectif de la compréhension de l’oral.</vt:lpstr>
      <vt:lpstr>Regardez d’abord cette image et formulez des hypothèses. De quoi va parler le document à votre avis ?</vt:lpstr>
      <vt:lpstr>Voici quelques hypothèses sur le document audio.</vt:lpstr>
      <vt:lpstr>Maintenant, écoutez l’enregistrement audio et identifiez la situation d’énonciation.</vt:lpstr>
      <vt:lpstr>Voici la situation d’énonciation.</vt:lpstr>
      <vt:lpstr>Présentation PowerPoint</vt:lpstr>
      <vt:lpstr>Nous allons réécouter l’audio et nous allons identifier les sentiments et les émotions de la personne qui parle.</vt:lpstr>
      <vt:lpstr>Nous allons écouter la suite de l’audio et nous allons identifier les sentiments et les émotions de la personne qui parle.</vt:lpstr>
      <vt:lpstr>Maintenant, je rappelle ce que j’ai fait pour identifier des émotions dans un audio.</vt:lpstr>
      <vt:lpstr>Présentation PowerPoint</vt:lpstr>
      <vt:lpstr>Ecoutez l’audio et barrez l’émotion qui ne correspond pas à ce que vous entendez.</vt:lpstr>
      <vt:lpstr>Toutes les émotions sont positives. L’émotion barrée est négative.</vt:lpstr>
      <vt:lpstr>Présentation PowerPoint</vt:lpstr>
      <vt:lpstr>Ecoutez la dernière partie de l’audio et relevez toutes les expressions de l’admiration et de l’émerveillement.</vt:lpstr>
      <vt:lpstr>Voici les expressions de l’admiration et de l’émerveillement.</vt:lpstr>
      <vt:lpstr>Présentation PowerPoint</vt:lpstr>
      <vt:lpstr>Ecoutez la dernière partie de l’audio et relevez toutes les expressions de l’admiration et de l’émerveillement.</vt:lpstr>
      <vt:lpstr>Ecoutez la dernière partie de l’audio et relevez toutes les expressions de l’admiration et de l’émerveillement.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mohamed pc</cp:lastModifiedBy>
  <cp:revision>90</cp:revision>
  <dcterms:created xsi:type="dcterms:W3CDTF">2025-11-03T10:55:47Z</dcterms:created>
  <dcterms:modified xsi:type="dcterms:W3CDTF">2026-01-30T17:27:30Z</dcterms:modified>
</cp:coreProperties>
</file>