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65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313" r:id="rId13"/>
    <p:sldId id="258" r:id="rId14"/>
    <p:sldId id="265" r:id="rId15"/>
    <p:sldId id="269" r:id="rId16"/>
    <p:sldId id="320" r:id="rId17"/>
    <p:sldId id="321" r:id="rId18"/>
    <p:sldId id="322" r:id="rId19"/>
    <p:sldId id="323" r:id="rId20"/>
    <p:sldId id="325" r:id="rId21"/>
    <p:sldId id="324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2147483647" r:id="rId36"/>
    <p:sldId id="339" r:id="rId37"/>
    <p:sldId id="259" r:id="rId38"/>
    <p:sldId id="316" r:id="rId39"/>
    <p:sldId id="289" r:id="rId40"/>
    <p:sldId id="271" r:id="rId41"/>
    <p:sldId id="275" r:id="rId42"/>
    <p:sldId id="260" r:id="rId43"/>
    <p:sldId id="261" r:id="rId44"/>
    <p:sldId id="276" r:id="rId45"/>
    <p:sldId id="278" r:id="rId46"/>
    <p:sldId id="280" r:id="rId47"/>
    <p:sldId id="314" r:id="rId48"/>
    <p:sldId id="281" r:id="rId49"/>
    <p:sldId id="285" r:id="rId50"/>
    <p:sldId id="309" r:id="rId51"/>
    <p:sldId id="279" r:id="rId52"/>
    <p:sldId id="292" r:id="rId53"/>
    <p:sldId id="347" r:id="rId54"/>
    <p:sldId id="295" r:id="rId55"/>
    <p:sldId id="290" r:id="rId56"/>
    <p:sldId id="340" r:id="rId57"/>
    <p:sldId id="341" r:id="rId58"/>
    <p:sldId id="342" r:id="rId59"/>
    <p:sldId id="348" r:id="rId60"/>
    <p:sldId id="317" r:id="rId61"/>
    <p:sldId id="262" r:id="rId62"/>
    <p:sldId id="263" r:id="rId63"/>
    <p:sldId id="284" r:id="rId6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313"/>
            <p14:sldId id="258"/>
            <p14:sldId id="265"/>
            <p14:sldId id="269"/>
            <p14:sldId id="320"/>
            <p14:sldId id="321"/>
            <p14:sldId id="322"/>
            <p14:sldId id="323"/>
            <p14:sldId id="325"/>
            <p14:sldId id="324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2147483647"/>
            <p14:sldId id="339"/>
            <p14:sldId id="259"/>
            <p14:sldId id="316"/>
            <p14:sldId id="289"/>
            <p14:sldId id="271"/>
            <p14:sldId id="275"/>
            <p14:sldId id="260"/>
            <p14:sldId id="261"/>
            <p14:sldId id="276"/>
            <p14:sldId id="278"/>
            <p14:sldId id="280"/>
            <p14:sldId id="314"/>
            <p14:sldId id="281"/>
            <p14:sldId id="285"/>
            <p14:sldId id="309"/>
            <p14:sldId id="279"/>
            <p14:sldId id="292"/>
            <p14:sldId id="347"/>
            <p14:sldId id="295"/>
            <p14:sldId id="290"/>
            <p14:sldId id="340"/>
            <p14:sldId id="341"/>
            <p14:sldId id="342"/>
            <p14:sldId id="348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microsoft.com/office/2007/relationships/hdphoto" Target="../media/hdphoto3.wdp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9" Type="http://schemas.openxmlformats.org/officeDocument/2006/relationships/image" Target="../media/image32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9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8.svg"/><Relationship Id="rId2" Type="http://schemas.openxmlformats.org/officeDocument/2006/relationships/image" Target="../media/image33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7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microsoft.com/office/2007/relationships/hdphoto" Target="../media/hdphoto3.wdp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13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9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8.svg"/><Relationship Id="rId2" Type="http://schemas.openxmlformats.org/officeDocument/2006/relationships/image" Target="../media/image33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3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 cstate="print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 cstate="print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9026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 cstate="print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 cstate="print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89" r:id="rId14"/>
    <p:sldLayoutId id="2147483655" r:id="rId15"/>
    <p:sldLayoutId id="2147483744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49" r:id="rId23"/>
    <p:sldLayoutId id="2147483737" r:id="rId24"/>
    <p:sldLayoutId id="2147483738" r:id="rId25"/>
    <p:sldLayoutId id="2147483739" r:id="rId26"/>
    <p:sldLayoutId id="2147483742" r:id="rId27"/>
    <p:sldLayoutId id="2147483745" r:id="rId28"/>
    <p:sldLayoutId id="2147483658" r:id="rId29"/>
    <p:sldLayoutId id="2147483659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9.jpeg"/><Relationship Id="rId7" Type="http://schemas.openxmlformats.org/officeDocument/2006/relationships/image" Target="../media/image5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6.png"/><Relationship Id="rId7" Type="http://schemas.openxmlformats.org/officeDocument/2006/relationships/image" Target="../media/image30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9" Type="http://schemas.openxmlformats.org/officeDocument/2006/relationships/image" Target="../media/image58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7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8.png"/><Relationship Id="rId4" Type="http://schemas.openxmlformats.org/officeDocument/2006/relationships/image" Target="../media/image7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1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8.png"/><Relationship Id="rId4" Type="http://schemas.openxmlformats.org/officeDocument/2006/relationships/image" Target="../media/image8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7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5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t>Spectacles à vivre !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Vocabulaire et compréhension de l’oral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2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pic>
        <p:nvPicPr>
          <p:cNvPr id="12" name="Picture 4" descr="C:\Users\LENOVO\Desktop\1.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855" y="4243570"/>
            <a:ext cx="3179893" cy="2451788"/>
          </a:xfrm>
          <a:prstGeom prst="rect">
            <a:avLst/>
          </a:prstGeom>
          <a:noFill/>
        </p:spPr>
      </p:pic>
      <p:pic>
        <p:nvPicPr>
          <p:cNvPr id="13" name="Picture 5" descr="C:\Users\LENOVO\Desktop\2.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9819" y="4250857"/>
            <a:ext cx="3350588" cy="24197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  <p:sp>
        <p:nvSpPr>
          <p:cNvPr id="15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91891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S’approprier le vocabulaire du spectacle.</a:t>
            </a:r>
          </a:p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Identifier une appréciation, un jugement de valeur et sa justification.</a:t>
            </a:r>
          </a:p>
        </p:txBody>
      </p:sp>
      <p:sp>
        <p:nvSpPr>
          <p:cNvPr id="16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56957" y="186157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86595" y="2829041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Exprimer des appréciations à propos d’un spectacle et le recommander.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Echanger autour d’une expérience de spectacle et exprimer ses appréciations.</a:t>
            </a:r>
          </a:p>
        </p:txBody>
      </p:sp>
      <p:sp>
        <p:nvSpPr>
          <p:cNvPr id="18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3" y="2828851"/>
            <a:ext cx="17987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9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86595" y="3798328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Emettre des hypothèses sur le sens du texte à partir d’indices.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Anticiper sur le mot ou le groupe de mots suivants pour lire de manière fluide.</a:t>
            </a:r>
          </a:p>
        </p:txBody>
      </p:sp>
      <p:sp>
        <p:nvSpPr>
          <p:cNvPr id="20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3" y="374098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21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86595" y="475543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Identifier les indices d’énonciation dans un texte (traces de subjectivité). </a:t>
            </a:r>
          </a:p>
        </p:txBody>
      </p:sp>
      <p:sp>
        <p:nvSpPr>
          <p:cNvPr id="22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3" y="469809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23" name="Rectangle: Rounded Corners 11">
            <a:extLst>
              <a:ext uri="{FF2B5EF4-FFF2-40B4-BE49-F238E27FC236}">
                <a16:creationId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05904" y="1814637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15" name="Google Shape;286;p29">
            <a:extLst>
              <a:ext uri="{FF2B5EF4-FFF2-40B4-BE49-F238E27FC236}">
                <a16:creationId xmlns:a16="http://schemas.microsoft.com/office/drawing/2014/main" id="{EA4475E0-F528-6AD2-4193-CE9E0292C6F0}"/>
              </a:ext>
            </a:extLst>
          </p:cNvPr>
          <p:cNvSpPr/>
          <p:nvPr/>
        </p:nvSpPr>
        <p:spPr>
          <a:xfrm>
            <a:off x="2675710" y="2758190"/>
            <a:ext cx="9062397" cy="113925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Identifier les indices d’énonciation dans un texte (traces de subjectivité).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Anticiper sur le mot ou le groupe de mots suivants pour lire de manière fluide.</a:t>
            </a:r>
          </a:p>
          <a:p>
            <a:pPr defTabSz="685783"/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287;p29">
            <a:extLst>
              <a:ext uri="{FF2B5EF4-FFF2-40B4-BE49-F238E27FC236}">
                <a16:creationId xmlns:a16="http://schemas.microsoft.com/office/drawing/2014/main" id="{699529DE-3EE6-0162-05B4-7B3894420301}"/>
              </a:ext>
            </a:extLst>
          </p:cNvPr>
          <p:cNvSpPr/>
          <p:nvPr/>
        </p:nvSpPr>
        <p:spPr>
          <a:xfrm>
            <a:off x="556957" y="2743678"/>
            <a:ext cx="1798795" cy="110879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:a16="http://schemas.microsoft.com/office/drawing/2014/main" id="{07AF85E2-4CEE-A093-28AD-59A759775016}"/>
              </a:ext>
            </a:extLst>
          </p:cNvPr>
          <p:cNvSpPr/>
          <p:nvPr/>
        </p:nvSpPr>
        <p:spPr>
          <a:xfrm>
            <a:off x="2686595" y="4124707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Utiliser de manière correcte le gérondif pour exprimer différentes circonstances.</a:t>
            </a:r>
          </a:p>
        </p:txBody>
      </p:sp>
      <p:sp>
        <p:nvSpPr>
          <p:cNvPr id="18" name="Google Shape;287;p29">
            <a:extLst>
              <a:ext uri="{FF2B5EF4-FFF2-40B4-BE49-F238E27FC236}">
                <a16:creationId xmlns:a16="http://schemas.microsoft.com/office/drawing/2014/main" id="{37F7C25D-FC4F-08E7-F711-D110677E33E1}"/>
              </a:ext>
            </a:extLst>
          </p:cNvPr>
          <p:cNvSpPr/>
          <p:nvPr/>
        </p:nvSpPr>
        <p:spPr>
          <a:xfrm>
            <a:off x="567843" y="4069067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9" name="Google Shape;286;p29">
            <a:extLst>
              <a:ext uri="{FF2B5EF4-FFF2-40B4-BE49-F238E27FC236}">
                <a16:creationId xmlns:a16="http://schemas.microsoft.com/office/drawing/2014/main" id="{E5002ECB-E3D0-948D-3098-04777882707D}"/>
              </a:ext>
            </a:extLst>
          </p:cNvPr>
          <p:cNvSpPr/>
          <p:nvPr/>
        </p:nvSpPr>
        <p:spPr>
          <a:xfrm>
            <a:off x="2686595" y="5038855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Introduire un jugement, une appréciation dans un texte.</a:t>
            </a:r>
          </a:p>
        </p:txBody>
      </p:sp>
      <p:sp>
        <p:nvSpPr>
          <p:cNvPr id="20" name="Google Shape;287;p29">
            <a:extLst>
              <a:ext uri="{FF2B5EF4-FFF2-40B4-BE49-F238E27FC236}">
                <a16:creationId xmlns:a16="http://schemas.microsoft.com/office/drawing/2014/main" id="{6D144360-83C4-DF01-9BC2-818CA77AC458}"/>
              </a:ext>
            </a:extLst>
          </p:cNvPr>
          <p:cNvSpPr/>
          <p:nvPr/>
        </p:nvSpPr>
        <p:spPr>
          <a:xfrm>
            <a:off x="567843" y="4983215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21" name="Google Shape;286;p29">
            <a:extLst>
              <a:ext uri="{FF2B5EF4-FFF2-40B4-BE49-F238E27FC236}">
                <a16:creationId xmlns:a16="http://schemas.microsoft.com/office/drawing/2014/main" id="{253E899D-4C8C-BAC2-5FF5-BF27FDC0ED1A}"/>
              </a:ext>
            </a:extLst>
          </p:cNvPr>
          <p:cNvSpPr/>
          <p:nvPr/>
        </p:nvSpPr>
        <p:spPr>
          <a:xfrm>
            <a:off x="2686595" y="1811530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S’approprier le vocabulaire du spectacle.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Emettre des hypothèses sur le sens du texte à partir d’indices</a:t>
            </a:r>
          </a:p>
        </p:txBody>
      </p:sp>
      <p:sp>
        <p:nvSpPr>
          <p:cNvPr id="22" name="Google Shape;287;p29">
            <a:extLst>
              <a:ext uri="{FF2B5EF4-FFF2-40B4-BE49-F238E27FC236}">
                <a16:creationId xmlns:a16="http://schemas.microsoft.com/office/drawing/2014/main" id="{E85731DD-F273-5FCE-B664-582D1E17479D}"/>
              </a:ext>
            </a:extLst>
          </p:cNvPr>
          <p:cNvSpPr/>
          <p:nvPr/>
        </p:nvSpPr>
        <p:spPr>
          <a:xfrm>
            <a:off x="567843" y="1754191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2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33324" y="1034321"/>
            <a:ext cx="9463104" cy="1169665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Identifier et utiliser le lexique du spectacle à partir d’images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Exprimer des appréciations et recommander un spectacle.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Identifier une appréciation, un jugement de valeur et sa justification.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7704" y="2308486"/>
            <a:ext cx="9540000" cy="1080000"/>
          </a:xfrm>
        </p:spPr>
        <p:txBody>
          <a:bodyPr>
            <a:noAutofit/>
          </a:bodyPr>
          <a:lstStyle/>
          <a:p>
            <a:pPr marL="285750" indent="-285750">
              <a:lnSpc>
                <a:spcPct val="110000"/>
              </a:lnSpc>
            </a:pPr>
            <a:endParaRPr lang="fr-FR" dirty="0"/>
          </a:p>
          <a:p>
            <a:pPr marL="285750" indent="-285750">
              <a:lnSpc>
                <a:spcPct val="110000"/>
              </a:lnSpc>
            </a:pPr>
            <a:r>
              <a:rPr lang="fr-FR" dirty="0"/>
              <a:t>Vocabulaire du spectacle : acteurs, décor, lumières, ambiance, costumes, metteur en scène, applaudir…</a:t>
            </a:r>
          </a:p>
          <a:p>
            <a:pPr marL="285750" indent="-285750">
              <a:lnSpc>
                <a:spcPct val="110000"/>
              </a:lnSpc>
            </a:pPr>
            <a:endParaRPr lang="fr-FR" dirty="0"/>
          </a:p>
          <a:p>
            <a:pPr marL="285750" indent="-285750">
              <a:lnSpc>
                <a:spcPct val="110000"/>
              </a:lnSpc>
            </a:pPr>
            <a:endParaRPr lang="fr-FR" dirty="0"/>
          </a:p>
          <a:p>
            <a:pPr marL="285750" indent="-285750">
              <a:lnSpc>
                <a:spcPct val="100000"/>
              </a:lnSpc>
            </a:pPr>
            <a:r>
              <a:rPr lang="fr-FR" dirty="0"/>
              <a:t>Appréciations et jugements : impressionnant, fascinant, émouvant, incroyable…</a:t>
            </a:r>
          </a:p>
          <a:p>
            <a:pPr marL="285750" indent="-285750">
              <a:lnSpc>
                <a:spcPct val="100000"/>
              </a:lnSpc>
            </a:pPr>
            <a:r>
              <a:rPr lang="fr-FR" dirty="0"/>
              <a:t>Démarche : écouter → repérer → justifier …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35852" y="3654221"/>
            <a:ext cx="9478724" cy="1734100"/>
          </a:xfrm>
        </p:spPr>
        <p:txBody>
          <a:bodyPr/>
          <a:lstStyle/>
          <a:p>
            <a:pPr lvl="0"/>
            <a:r>
              <a:rPr lang="fr-FR" b="1" dirty="0"/>
              <a:t>Les stratégies enseignées pendant le modelage et pratiquées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Utiliser des expressions variées pour parler des spectacles.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Savoir identifier une appréciation, un jugement de valeur et sa justification.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carte lexicale, support audio, feedback immédiat et justification des réponses.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253062" y="5636360"/>
            <a:ext cx="9478724" cy="977195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Donner une appréciation, un jugement sans justification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Oublier la démarche à suivre </a:t>
            </a:r>
            <a:r>
              <a:rPr lang="fr-FR" b="1" dirty="0"/>
              <a:t>: </a:t>
            </a:r>
            <a:r>
              <a:rPr lang="fr-FR" dirty="0"/>
              <a:t>écouter → repérer → justifier → nommer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 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400" kern="0" dirty="0">
                <a:solidFill>
                  <a:srgbClr val="000000"/>
                </a:solidFill>
                <a:sym typeface="Arial"/>
              </a:rPr>
              <a:t> 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D5943-3CB0-750A-9111-C746B5A0F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25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Vocabulaire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42A672-1F27-D8B7-8C6F-C8B4CDC2F8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Compréhension de l’oral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au vocabulaire.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Vocabulaire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749955" y="379428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961759" y="2375516"/>
            <a:ext cx="6096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L’ambiance du théâtre</a:t>
            </a: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du vocabulaire.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rgbClr val="E7E6E6">
                    <a:lumMod val="75000"/>
                  </a:srgbClr>
                </a:solidFill>
                <a:latin typeface="Calibri"/>
                <a:cs typeface="Calibri" panose="020F0502020204030204" pitchFamily="34" charset="0"/>
              </a:rPr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du spectacle.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6F763-6D50-F39C-79E9-0D114AD7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BAB858-C0D0-EE0D-D7C7-52D90F054D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899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9CD89-C70A-1174-5245-D80810B54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D2F3E5-FEF1-E879-C70E-FDDBC3D3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l’image. Qui sont ces personnes sur la scène ?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18632E3-47E2-7225-646C-6D21DE27480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4B43242-B751-8BFD-29D3-23595FFF740A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 rideau,  lieu, spectacle, spectateurs, …</a:t>
            </a:r>
          </a:p>
        </p:txBody>
      </p:sp>
      <p:pic>
        <p:nvPicPr>
          <p:cNvPr id="8" name="Picture 2" descr="C:\Users\LENOVO\Desktop\e8a84f8a-36fe-4eb6-b322-a7f19a1579e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4359" y="1128842"/>
            <a:ext cx="5621312" cy="37475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5037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5A504-C9F2-3B01-54DB-1C248704D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FF0196-1CF6-F728-FF92-1F946738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 sont les acteurs qui entrent en scène pour commencer le spectacle.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A7E2C3A5-AEC2-9205-1CBE-C2880DC485B0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6F3F5CE-833E-6B04-5D98-1C76A00C6AE6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le mot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les acteurs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pic>
        <p:nvPicPr>
          <p:cNvPr id="8" name="Picture 2" descr="C:\Users\LENOVO\Desktop\e8a84f8a-36fe-4eb6-b322-a7f19a1579e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4359" y="1128842"/>
            <a:ext cx="5621312" cy="3747541"/>
          </a:xfrm>
          <a:prstGeom prst="rect">
            <a:avLst/>
          </a:prstGeom>
          <a:noFill/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B08FA84-F38B-18F5-C3EE-BE906332DCD2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Les acteurs</a:t>
            </a:r>
          </a:p>
        </p:txBody>
      </p:sp>
    </p:spTree>
    <p:extLst>
      <p:ext uri="{BB962C8B-B14F-4D97-AF65-F5344CB8AC3E}">
        <p14:creationId xmlns:p14="http://schemas.microsoft.com/office/powerpoint/2010/main" val="2483345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83B9-2319-DB93-6250-918A96185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4192A6-D1EF-A58B-5C8D-9C51C93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le mot « les acteurs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9C149EE-98DC-2AF5-0F9E-1BA10C5086E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A628D91-8B06-284E-571B-3B08C6892B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08FA84-F38B-18F5-C3EE-BE906332DCD2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Les acteurs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3BC46A-846C-9DCB-AF32-C4D04DEDE09E}"/>
              </a:ext>
            </a:extLst>
          </p:cNvPr>
          <p:cNvSpPr txBox="1"/>
          <p:nvPr/>
        </p:nvSpPr>
        <p:spPr>
          <a:xfrm>
            <a:off x="1393371" y="4846061"/>
            <a:ext cx="9220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Les acteurs </a:t>
            </a:r>
            <a:r>
              <a:rPr lang="fr-FR" sz="2400" dirty="0">
                <a:latin typeface="Calibri" panose="020F0502020204030204" pitchFamily="34" charset="0"/>
              </a:rPr>
              <a:t>entrent en scène pour commencer le spectacle.</a:t>
            </a:r>
            <a:endParaRPr lang="fr-FR" sz="2400" b="0" i="0" u="none" strike="noStrike" baseline="0" dirty="0">
              <a:latin typeface="Calibri" panose="020F0502020204030204" pitchFamily="34" charset="0"/>
            </a:endParaRPr>
          </a:p>
        </p:txBody>
      </p:sp>
      <p:pic>
        <p:nvPicPr>
          <p:cNvPr id="1026" name="Picture 2" descr="C:\Users\LENOVO\Desktop\e8a84f8a-36fe-4eb6-b322-a7f19a1579e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4359" y="1128842"/>
            <a:ext cx="5621312" cy="37475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90700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F69C2-6584-FC4A-3E04-7B2B40E5C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D69F79F6-B12C-FEB2-5C86-70AD0BFF2F3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4" descr="C:\Users\LENOVO\Desktop\5f41b7fa-cee8-4ef5-a898-fb052363931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398" y="1073878"/>
            <a:ext cx="5666283" cy="3777521"/>
          </a:xfrm>
          <a:prstGeom prst="rect">
            <a:avLst/>
          </a:prstGeom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E78A63A-74B2-ECC7-54C6-22C33B618A0C}"/>
              </a:ext>
            </a:extLst>
          </p:cNvPr>
          <p:cNvSpPr txBox="1">
            <a:spLocks/>
          </p:cNvSpPr>
          <p:nvPr/>
        </p:nvSpPr>
        <p:spPr>
          <a:xfrm>
            <a:off x="1030246" y="318293"/>
            <a:ext cx="10617111" cy="2963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j-ea"/>
                <a:cs typeface="Calibri" panose="020F0502020204030204" pitchFamily="34" charset="0"/>
              </a:rPr>
              <a:t>Regardez bien l’image. Comment appelle-t-on tout ce qui se trouve sur la scène ?</a:t>
            </a:r>
            <a:endParaRPr kumimoji="0" lang="fr-FR" altLang="fr-FR" sz="1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j-ea"/>
              <a:cs typeface="Calibri" panose="020F0502020204030204" pitchFamily="34" charset="0"/>
            </a:endParaRP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93CC413-D61B-1028-0A13-0B8D72C68A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     Demander aux élèves de faire attention aux détails : meubles, arbres, objets, …</a:t>
            </a:r>
          </a:p>
        </p:txBody>
      </p:sp>
    </p:spTree>
    <p:extLst>
      <p:ext uri="{BB962C8B-B14F-4D97-AF65-F5344CB8AC3E}">
        <p14:creationId xmlns:p14="http://schemas.microsoft.com/office/powerpoint/2010/main" val="136232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369D4-60B2-7173-B1E2-25406E89F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12A86C5-5A38-F0C4-4EC0-D449413427A5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Picture 4" descr="C:\Users\LENOVO\Desktop\5f41b7fa-cee8-4ef5-a898-fb052363931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398" y="1073878"/>
            <a:ext cx="5666283" cy="3777521"/>
          </a:xfrm>
          <a:prstGeom prst="rect">
            <a:avLst/>
          </a:prstGeom>
          <a:noFill/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F16E598-F818-8BA9-5E7C-606B0D35A1DD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Le décor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A8806A57-2226-CC9E-DE34-137E887FE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56" y="25833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C’est le décor, il est simple. Mais il peut changer selon le spectacle.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1A36041C-5BD7-2119-3BD9-07BF9F1346E9}"/>
              </a:ext>
            </a:extLst>
          </p:cNvPr>
          <p:cNvSpPr txBox="1">
            <a:spLocks/>
          </p:cNvSpPr>
          <p:nvPr/>
        </p:nvSpPr>
        <p:spPr>
          <a:xfrm>
            <a:off x="1021088" y="58066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Le décor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5212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5CC73-9382-41C9-EE1B-1E8D11EA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E9ACE-9F20-F795-2B36-5F56F391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le mot « le décor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42CF165-57F4-DD59-C3E6-73BC542142E8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0AC885B-5B19-31B2-7336-0C5620AA68F7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71321E-DF0F-A324-7408-650B8768B949}"/>
              </a:ext>
            </a:extLst>
          </p:cNvPr>
          <p:cNvSpPr txBox="1"/>
          <p:nvPr/>
        </p:nvSpPr>
        <p:spPr>
          <a:xfrm>
            <a:off x="1393371" y="4846061"/>
            <a:ext cx="92202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Le décor </a:t>
            </a:r>
            <a:r>
              <a:rPr lang="fr-FR" sz="2400" dirty="0">
                <a:latin typeface="Calibri" panose="020F0502020204030204" pitchFamily="34" charset="0"/>
              </a:rPr>
              <a:t>peut être simple ou très coloré, selon le thème de la présentation.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E9A7F8-334E-67ED-5010-FE1280B10B7C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Le décor</a:t>
            </a:r>
          </a:p>
        </p:txBody>
      </p:sp>
      <p:pic>
        <p:nvPicPr>
          <p:cNvPr id="10" name="Picture 4" descr="C:\Users\LENOVO\Desktop\5f41b7fa-cee8-4ef5-a898-fb052363931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398" y="1073878"/>
            <a:ext cx="5666283" cy="37775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725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575DF-07CF-7BDE-913A-CBB4331CB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00C714-BA7C-C57F-A244-AF2F03325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7825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Examinez cette image. Y a-t-il seulement des acteurs et des spectateurs ? Quel est le rôle de la musique dans la pièce ?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34FE289-CEB1-414C-D5C3-F404B33F7F86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3161663-A085-6643-7AFB-5ABADD8C5DE5}"/>
              </a:ext>
            </a:extLst>
          </p:cNvPr>
          <p:cNvSpPr txBox="1">
            <a:spLocks/>
          </p:cNvSpPr>
          <p:nvPr/>
        </p:nvSpPr>
        <p:spPr>
          <a:xfrm>
            <a:off x="871188" y="74555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violon, musicien, …</a:t>
            </a:r>
          </a:p>
        </p:txBody>
      </p:sp>
      <p:pic>
        <p:nvPicPr>
          <p:cNvPr id="7" name="Picture 2" descr="C:\Users\LENOVO\Desktop\photo unité 2 - 3AC\40bccdb3-91db-4fc1-a3b3-3a6539a8c13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4379" y="1114268"/>
            <a:ext cx="5861155" cy="39074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37889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57135-F31E-72B7-6B38-8AB6DE282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7D5F32-15BD-5DC2-1DBA-B10EE1438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Il y a aussi un musicien. La musique accompagne les moments de la pièce.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7AC979A-56EF-EA79-F716-AA02A6EA242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048F37EC-EA11-785A-0F44-96888A1461D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La musique accompagne….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271FBF4-7405-13AD-3017-47158B0AF179}"/>
              </a:ext>
            </a:extLst>
          </p:cNvPr>
          <p:cNvSpPr txBox="1"/>
          <p:nvPr/>
        </p:nvSpPr>
        <p:spPr>
          <a:xfrm>
            <a:off x="6794338" y="3067538"/>
            <a:ext cx="4298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La musique accompagne…</a:t>
            </a:r>
          </a:p>
        </p:txBody>
      </p:sp>
      <p:pic>
        <p:nvPicPr>
          <p:cNvPr id="9" name="Picture 2" descr="C:\Users\LENOVO\Desktop\photo unité 2 - 3AC\40bccdb3-91db-4fc1-a3b3-3a6539a8c13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4379" y="1114268"/>
            <a:ext cx="5861155" cy="39074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99139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01F89-0231-73C7-A5C4-1E983500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066390-EBE4-3F89-B6B6-C4067BAC9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La musique accompagne..».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FA9D8BA7-BF40-D870-171C-DF5B2314E1FC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C653B62-C3CD-D3B4-32ED-9B620C0CF87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C2DF7F-22C3-3C67-188B-1A158DDC6913}"/>
              </a:ext>
            </a:extLst>
          </p:cNvPr>
          <p:cNvSpPr txBox="1"/>
          <p:nvPr/>
        </p:nvSpPr>
        <p:spPr>
          <a:xfrm>
            <a:off x="1393371" y="4846061"/>
            <a:ext cx="9220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La musique accompagne</a:t>
            </a:r>
            <a:r>
              <a:rPr lang="fr-FR" sz="2400" dirty="0">
                <a:latin typeface="Calibri" panose="020F0502020204030204" pitchFamily="34" charset="0"/>
              </a:rPr>
              <a:t> les moments importants de la pièce.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271FBF4-7405-13AD-3017-47158B0AF179}"/>
              </a:ext>
            </a:extLst>
          </p:cNvPr>
          <p:cNvSpPr txBox="1"/>
          <p:nvPr/>
        </p:nvSpPr>
        <p:spPr>
          <a:xfrm>
            <a:off x="6794338" y="3067538"/>
            <a:ext cx="4298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La musique accompagne…</a:t>
            </a:r>
          </a:p>
        </p:txBody>
      </p:sp>
      <p:pic>
        <p:nvPicPr>
          <p:cNvPr id="11" name="Picture 2" descr="C:\Users\LENOVO\Desktop\photo unité 2 - 3AC\40bccdb3-91db-4fc1-a3b3-3a6539a8c13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4379" y="1114268"/>
            <a:ext cx="5861155" cy="39074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3497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6E7B9-BAE3-59B0-40C4-8213BE25F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40BBB0-1CD5-E619-71B6-A725A9D6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Observons l’image. C’est qui le monsieur qui parle avec les acteurs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FB1184C-518A-48BD-2E2A-3C240A92619B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EB173B8-3F91-378B-1190-EE06D49FD9E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carnet, micro, habits, …</a:t>
            </a:r>
          </a:p>
        </p:txBody>
      </p:sp>
      <p:pic>
        <p:nvPicPr>
          <p:cNvPr id="5" name="Picture 2" descr="C:\Users\LENOVO\Desktop\52d8897d-2dc8-428d-9956-38dc61918d9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5025" y="1124261"/>
            <a:ext cx="5936108" cy="39574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4245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85382-1F8E-E428-9D2F-E2527F20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A1301-E78F-93B3-225A-36CA0C0D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C’est le metteur en scène. Il parle avec les acteurs et organise leurs rôles.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325EB33-B4D0-BB12-EC06-16127851274D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C10250C-147A-6752-B4D7-E0A6E09D8CF0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Le metteur en scène.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769FB4-427B-6A46-A923-27431238EF86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/>
              <a:t>Le metteur en scène</a:t>
            </a:r>
          </a:p>
        </p:txBody>
      </p:sp>
      <p:pic>
        <p:nvPicPr>
          <p:cNvPr id="7" name="Picture 2" descr="C:\Users\LENOVO\Desktop\52d8897d-2dc8-428d-9956-38dc61918d9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5025" y="1124261"/>
            <a:ext cx="5936108" cy="39574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17824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AE1F3-358F-71A3-C8CB-FA8FBCD3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63ED0-E5E0-8F6C-CC17-DB9386693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«Le metteur en scène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B41BD84-373C-D255-235D-D8CD6CAE7AE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7F0F99F3-AD8A-7968-92C4-2CE847F181EC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594935-49D5-B105-144F-C95C18ABD592}"/>
              </a:ext>
            </a:extLst>
          </p:cNvPr>
          <p:cNvSpPr txBox="1"/>
          <p:nvPr/>
        </p:nvSpPr>
        <p:spPr>
          <a:xfrm>
            <a:off x="1393371" y="5130871"/>
            <a:ext cx="9220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Le metteur en scène </a:t>
            </a:r>
            <a:r>
              <a:rPr lang="fr-FR" sz="2400" dirty="0">
                <a:latin typeface="Calibri" panose="020F0502020204030204" pitchFamily="34" charset="0"/>
              </a:rPr>
              <a:t>organise le travail des acteurs et coordonne le travail de l’équipe.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CD6CBA-732B-E320-2A66-399A39487E80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/>
              <a:t>Le metteur en scène</a:t>
            </a:r>
          </a:p>
        </p:txBody>
      </p:sp>
      <p:pic>
        <p:nvPicPr>
          <p:cNvPr id="5122" name="Picture 2" descr="C:\Users\LENOVO\Desktop\52d8897d-2dc8-428d-9956-38dc61918d9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5025" y="1124261"/>
            <a:ext cx="5936108" cy="39574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23907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92050-0AD8-6249-9C50-C62C2881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C6A7CC-6623-B3E4-BE46-DB873063C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4827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attentivement l’image. Est-ce que les lumières restent les mêmes ou changent-elles ? Que créent les lumières sur la scène ?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6A6A0F17-9B64-EB8E-EAA6-C5006C906B0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78713F0-C862-3E85-CF0B-7B43AAD00675}"/>
              </a:ext>
            </a:extLst>
          </p:cNvPr>
          <p:cNvSpPr txBox="1">
            <a:spLocks/>
          </p:cNvSpPr>
          <p:nvPr/>
        </p:nvSpPr>
        <p:spPr>
          <a:xfrm>
            <a:off x="871188" y="68559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   Demander aux élèves de faire attention aux détails : lumières, spectacles, acteurs, …</a:t>
            </a:r>
          </a:p>
        </p:txBody>
      </p:sp>
      <p:pic>
        <p:nvPicPr>
          <p:cNvPr id="7" name="Picture 2" descr="C:\Users\LENOVO\Desktop\bef1397c-6820-4297-ae85-dbb3d623a86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9334" y="1003925"/>
            <a:ext cx="5996063" cy="3997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7148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E3586-7C87-E820-933F-2CAA4018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777254-1603-2C7E-30FB-85D87D43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lumières créent une ambiance particulière.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C7692244-C0CF-8FFE-AF23-48E51A48EEA2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51A26897-034D-E048-0B83-1E5627D4305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   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une ambiance particulière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E762978-1086-5AC3-2E45-A8675A65C203}"/>
              </a:ext>
            </a:extLst>
          </p:cNvPr>
          <p:cNvSpPr txBox="1"/>
          <p:nvPr/>
        </p:nvSpPr>
        <p:spPr>
          <a:xfrm>
            <a:off x="75438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/>
              <a:t>une ambiance particulière</a:t>
            </a:r>
          </a:p>
        </p:txBody>
      </p:sp>
      <p:pic>
        <p:nvPicPr>
          <p:cNvPr id="8" name="Picture 2" descr="C:\Users\LENOVO\Desktop\bef1397c-6820-4297-ae85-dbb3d623a86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9334" y="1003925"/>
            <a:ext cx="5996063" cy="3997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79555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F8F01-BB4C-D956-3477-8FEC57EFF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8D23EA-4BB9-63D2-CEE0-A8AEB5E9A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390" y="318293"/>
            <a:ext cx="10747948" cy="341274"/>
          </a:xfrm>
        </p:spPr>
        <p:txBody>
          <a:bodyPr/>
          <a:lstStyle/>
          <a:p>
            <a:pPr lvl="0"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une ambiance particulière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7FD9F9A1-250D-4C38-E7DB-380997B6F028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21713E0-F22A-56BF-72D1-5193F8E2B12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6B6D2FE-612B-CF68-CC78-370092046DE6}"/>
              </a:ext>
            </a:extLst>
          </p:cNvPr>
          <p:cNvSpPr txBox="1"/>
          <p:nvPr/>
        </p:nvSpPr>
        <p:spPr>
          <a:xfrm>
            <a:off x="1393371" y="4846061"/>
            <a:ext cx="9220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Les lumières changent pour créer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une ambiance particulière</a:t>
            </a:r>
            <a:r>
              <a:rPr lang="fr-FR" sz="2400" dirty="0">
                <a:latin typeface="Calibri" panose="020F0502020204030204" pitchFamily="34" charset="0"/>
              </a:rPr>
              <a:t> et renforcer les émotions de chaque scène.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762978-1086-5AC3-2E45-A8675A65C203}"/>
              </a:ext>
            </a:extLst>
          </p:cNvPr>
          <p:cNvSpPr txBox="1"/>
          <p:nvPr/>
        </p:nvSpPr>
        <p:spPr>
          <a:xfrm>
            <a:off x="75438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/>
              <a:t>une ambiance particulière</a:t>
            </a:r>
          </a:p>
        </p:txBody>
      </p:sp>
      <p:pic>
        <p:nvPicPr>
          <p:cNvPr id="4098" name="Picture 2" descr="C:\Users\LENOVO\Desktop\bef1397c-6820-4297-ae85-dbb3d623a86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9334" y="1003925"/>
            <a:ext cx="5996063" cy="3997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87284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E1377-61DD-2136-BF0A-F1D7EC14A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69B9DE-4F07-348C-E341-E79C5E4A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cette image. Que font les spectateurs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99B33CC0-611F-A5C2-C379-E410B98814A7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B40CC7B-F222-22D8-9729-ECDF0F757D0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acteurs, spectateurs, les mains  …</a:t>
            </a:r>
          </a:p>
        </p:txBody>
      </p:sp>
      <p:pic>
        <p:nvPicPr>
          <p:cNvPr id="5" name="Picture 3" descr="C:\Users\LENOVO\Desktop\24a9b037-8f5e-4dd6-9801-ef903262e8c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4304" y="1093863"/>
            <a:ext cx="5951093" cy="36675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08844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E02F1-B7A2-D14F-8A48-215ECDEA2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2D032E-1587-9C4B-7F47-06B291DD7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spectateurs applaudissent, c’est la fin du spectacle.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26B59A6-771B-CE9B-35C3-E50F5C379E94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C6176B5-751E-D85B-04E8-13F4666AD06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le mot: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applaudir 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B2BB3B-38D5-7827-1384-9804B2F76D06}"/>
              </a:ext>
            </a:extLst>
          </p:cNvPr>
          <p:cNvSpPr txBox="1"/>
          <p:nvPr/>
        </p:nvSpPr>
        <p:spPr>
          <a:xfrm>
            <a:off x="6411686" y="3067538"/>
            <a:ext cx="4386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/>
              <a:t>applaudir </a:t>
            </a:r>
          </a:p>
        </p:txBody>
      </p:sp>
      <p:pic>
        <p:nvPicPr>
          <p:cNvPr id="8" name="Picture 3" descr="C:\Users\LENOVO\Desktop\24a9b037-8f5e-4dd6-9801-ef903262e8c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4304" y="1093863"/>
            <a:ext cx="5951093" cy="36675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5926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3F218-76C6-BFE7-F2CC-7DDEBE13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4ACC8-6E33-644E-56D6-4F8FAD0A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« applaudir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07627EBD-2D44-3BF7-0438-C3A6696695B8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D92CCA8E-BAFA-F119-DC79-B167D0DC786E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AB79A3-1996-CAD3-C407-5982611F7DD0}"/>
              </a:ext>
            </a:extLst>
          </p:cNvPr>
          <p:cNvSpPr txBox="1"/>
          <p:nvPr/>
        </p:nvSpPr>
        <p:spPr>
          <a:xfrm>
            <a:off x="1393371" y="4846061"/>
            <a:ext cx="9220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À la fin du show, les spectateurs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applaudissent</a:t>
            </a:r>
            <a:r>
              <a:rPr lang="fr-FR" sz="2400" dirty="0">
                <a:latin typeface="Calibri" panose="020F0502020204030204" pitchFamily="34" charset="0"/>
              </a:rPr>
              <a:t> pour remercier les acteurs.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FCEBD6-5097-741F-137B-5C2D19CE5649}"/>
              </a:ext>
            </a:extLst>
          </p:cNvPr>
          <p:cNvSpPr txBox="1"/>
          <p:nvPr/>
        </p:nvSpPr>
        <p:spPr>
          <a:xfrm>
            <a:off x="6411686" y="3067538"/>
            <a:ext cx="4386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/>
              <a:t>applaudir</a:t>
            </a:r>
          </a:p>
        </p:txBody>
      </p:sp>
      <p:pic>
        <p:nvPicPr>
          <p:cNvPr id="3075" name="Picture 3" descr="C:\Users\LENOVO\Desktop\24a9b037-8f5e-4dd6-9801-ef903262e8c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4304" y="1093863"/>
            <a:ext cx="5951093" cy="36675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23776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D895BC-CB9D-00B3-197B-20E3B1C239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49614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exploiter les expressions étudiées pour répondre à cet exercice.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8709" y="1055792"/>
            <a:ext cx="8764406" cy="5460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105852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6C2109-6376-CBCB-6809-8B8CE8E2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allons exploiter les expressions étudiées pour compléter les phrases.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87B0B2-AF03-96C7-604E-3810ADC3786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recopier les réponses dans le livret.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D09B3BAE-E4D7-1516-4381-9A945BEE4206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8709" y="1055792"/>
            <a:ext cx="8764406" cy="5460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7F4A85B-872B-6859-2ABD-E050509FC4D6}"/>
              </a:ext>
            </a:extLst>
          </p:cNvPr>
          <p:cNvSpPr txBox="1"/>
          <p:nvPr/>
        </p:nvSpPr>
        <p:spPr>
          <a:xfrm>
            <a:off x="6057634" y="3114456"/>
            <a:ext cx="2427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le metteur en scène</a:t>
            </a:r>
            <a:endParaRPr lang="fr-FR" sz="2000" b="1" dirty="0">
              <a:solidFill>
                <a:srgbClr val="00B0F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9C1B096-DF22-F7FB-5611-D11314AA6106}"/>
              </a:ext>
            </a:extLst>
          </p:cNvPr>
          <p:cNvSpPr txBox="1"/>
          <p:nvPr/>
        </p:nvSpPr>
        <p:spPr>
          <a:xfrm>
            <a:off x="6028545" y="4657532"/>
            <a:ext cx="3430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une ambiance particulière</a:t>
            </a:r>
            <a:endParaRPr lang="fr-FR" sz="2000" b="1" dirty="0">
              <a:solidFill>
                <a:srgbClr val="00B0F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9B9D9F7-D8E9-366C-7005-D94DE4E16D1C}"/>
              </a:ext>
            </a:extLst>
          </p:cNvPr>
          <p:cNvSpPr txBox="1"/>
          <p:nvPr/>
        </p:nvSpPr>
        <p:spPr>
          <a:xfrm>
            <a:off x="6756021" y="5540188"/>
            <a:ext cx="2427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applaudit</a:t>
            </a:r>
            <a:endParaRPr lang="fr-FR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6101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9F946B-2761-85EB-66C6-4B4797B5F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1371636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5B9EB2-C4FC-9FA7-4AA7-0384B80DB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vous allez associer ces images aux phrases correspondantes. Travaillez en binôme.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C47EAA0A-05B5-3D7A-4D1E-DA747BA9EF9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1 binôme pour présenter le travail devant la classe. Demander de justifier les réponses.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E9301B0-952F-70C8-58AA-37D185EFBD05}"/>
              </a:ext>
            </a:extLst>
          </p:cNvPr>
          <p:cNvSpPr txBox="1"/>
          <p:nvPr/>
        </p:nvSpPr>
        <p:spPr>
          <a:xfrm>
            <a:off x="3107623" y="3307283"/>
            <a:ext cx="2127472" cy="16004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Le metteur en scène </a:t>
            </a:r>
            <a:r>
              <a:rPr lang="fr-FR" sz="2000" dirty="0">
                <a:latin typeface="Calibri" pitchFamily="34" charset="0"/>
                <a:cs typeface="Calibri" pitchFamily="34" charset="0"/>
              </a:rPr>
              <a:t>parle avec les acteurs avant le spectacle.</a:t>
            </a:r>
          </a:p>
          <a:p>
            <a:pPr algn="ctr"/>
            <a:endParaRPr lang="fr-FR" sz="1800" dirty="0"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FFBEA5-EB61-2011-6D4B-E767F060ECFB}"/>
              </a:ext>
            </a:extLst>
          </p:cNvPr>
          <p:cNvSpPr txBox="1"/>
          <p:nvPr/>
        </p:nvSpPr>
        <p:spPr>
          <a:xfrm>
            <a:off x="7497399" y="3321332"/>
            <a:ext cx="2051999" cy="15081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À la fin de la pièce, le public </a:t>
            </a:r>
            <a:r>
              <a:rPr lang="fr-FR" sz="2000" b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applaudit</a:t>
            </a:r>
            <a:r>
              <a:rPr lang="fr-FR" dirty="0"/>
              <a:t> les acteurs.</a:t>
            </a:r>
          </a:p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9B9B95-DE8D-BCD0-3D37-52EEC23E3F6A}"/>
              </a:ext>
            </a:extLst>
          </p:cNvPr>
          <p:cNvSpPr txBox="1"/>
          <p:nvPr/>
        </p:nvSpPr>
        <p:spPr>
          <a:xfrm>
            <a:off x="9644323" y="3321332"/>
            <a:ext cx="202358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 Le décor </a:t>
            </a:r>
            <a:r>
              <a:rPr lang="fr-FR" sz="2000" dirty="0">
                <a:latin typeface="Calibri" pitchFamily="34" charset="0"/>
                <a:cs typeface="Calibri" pitchFamily="34" charset="0"/>
              </a:rPr>
              <a:t>est beau et coloré sur  la scène du théâtre.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8AC266B-952F-AA56-011B-87F6B5DFC9A3}"/>
              </a:ext>
            </a:extLst>
          </p:cNvPr>
          <p:cNvSpPr txBox="1"/>
          <p:nvPr/>
        </p:nvSpPr>
        <p:spPr>
          <a:xfrm>
            <a:off x="5364318" y="3347873"/>
            <a:ext cx="2009746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</a:rPr>
              <a:t>La musique accompagne </a:t>
            </a:r>
            <a:r>
              <a:rPr lang="fr-FR" dirty="0">
                <a:latin typeface="Calibri" panose="020F0502020204030204"/>
              </a:rPr>
              <a:t>les moments importants du spectacle.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D3C1CA-C103-DD01-6130-7AFFCF8C68D8}"/>
              </a:ext>
            </a:extLst>
          </p:cNvPr>
          <p:cNvSpPr txBox="1"/>
          <p:nvPr/>
        </p:nvSpPr>
        <p:spPr>
          <a:xfrm>
            <a:off x="4171359" y="4906326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BD2643-3494-343F-7556-01A90E776BBD}"/>
              </a:ext>
            </a:extLst>
          </p:cNvPr>
          <p:cNvSpPr txBox="1"/>
          <p:nvPr/>
        </p:nvSpPr>
        <p:spPr>
          <a:xfrm>
            <a:off x="8515515" y="49037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AC95352-C694-8F67-DB63-5698F33A8520}"/>
              </a:ext>
            </a:extLst>
          </p:cNvPr>
          <p:cNvSpPr txBox="1"/>
          <p:nvPr/>
        </p:nvSpPr>
        <p:spPr>
          <a:xfrm>
            <a:off x="10438065" y="4909935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E</a:t>
            </a:r>
            <a:endParaRPr lang="fr-FR" sz="1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5CA56F1-FE47-A15C-D6F1-8AD39827316D}"/>
              </a:ext>
            </a:extLst>
          </p:cNvPr>
          <p:cNvSpPr txBox="1"/>
          <p:nvPr/>
        </p:nvSpPr>
        <p:spPr>
          <a:xfrm>
            <a:off x="6414716" y="4931346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FA62EE5-328C-4F69-87F2-6FBDDD6F29D0}"/>
              </a:ext>
            </a:extLst>
          </p:cNvPr>
          <p:cNvSpPr txBox="1"/>
          <p:nvPr/>
        </p:nvSpPr>
        <p:spPr>
          <a:xfrm>
            <a:off x="806408" y="3307282"/>
            <a:ext cx="2127471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Les acteurs </a:t>
            </a:r>
            <a:r>
              <a:rPr lang="fr-FR" sz="2000" dirty="0">
                <a:latin typeface="Calibri" pitchFamily="34" charset="0"/>
                <a:cs typeface="Calibri" pitchFamily="34" charset="0"/>
              </a:rPr>
              <a:t>jouent sur la scène devant le public.</a:t>
            </a:r>
          </a:p>
          <a:p>
            <a:pPr algn="ctr"/>
            <a:endParaRPr lang="fr-FR" dirty="0"/>
          </a:p>
          <a:p>
            <a:pPr algn="ctr"/>
            <a:endParaRPr lang="fr-FR" b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4F2EB02-5730-BBA0-3127-C9CBB698EAB3}"/>
              </a:ext>
            </a:extLst>
          </p:cNvPr>
          <p:cNvSpPr txBox="1"/>
          <p:nvPr/>
        </p:nvSpPr>
        <p:spPr>
          <a:xfrm>
            <a:off x="1922087" y="498346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10F0632-FCF4-3413-F5EE-AB8DB0087634}"/>
              </a:ext>
            </a:extLst>
          </p:cNvPr>
          <p:cNvSpPr txBox="1"/>
          <p:nvPr/>
        </p:nvSpPr>
        <p:spPr>
          <a:xfrm>
            <a:off x="10438065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5</a:t>
            </a:r>
            <a:endParaRPr lang="fr-FR" sz="1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5D3180E-8905-E96A-ABB6-09E421E93044}"/>
              </a:ext>
            </a:extLst>
          </p:cNvPr>
          <p:cNvSpPr txBox="1"/>
          <p:nvPr/>
        </p:nvSpPr>
        <p:spPr>
          <a:xfrm>
            <a:off x="8416627" y="291914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196900-23D2-85F4-F87B-85BEB643AEF4}"/>
              </a:ext>
            </a:extLst>
          </p:cNvPr>
          <p:cNvSpPr txBox="1"/>
          <p:nvPr/>
        </p:nvSpPr>
        <p:spPr>
          <a:xfrm>
            <a:off x="6266923" y="2919147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88794F7-B24A-6C51-2316-3266067CA96D}"/>
              </a:ext>
            </a:extLst>
          </p:cNvPr>
          <p:cNvSpPr txBox="1"/>
          <p:nvPr/>
        </p:nvSpPr>
        <p:spPr>
          <a:xfrm>
            <a:off x="1922087" y="28851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A2E5B09-DFA5-F3F7-6740-EE9B7E31898B}"/>
              </a:ext>
            </a:extLst>
          </p:cNvPr>
          <p:cNvSpPr txBox="1"/>
          <p:nvPr/>
        </p:nvSpPr>
        <p:spPr>
          <a:xfrm>
            <a:off x="4009073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0CADAD0F-6711-6452-76FE-39FE1604C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528354"/>
              </p:ext>
            </p:extLst>
          </p:nvPr>
        </p:nvGraphicFramePr>
        <p:xfrm>
          <a:off x="3109005" y="5581509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903876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234537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384543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5898043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54195"/>
                  </a:ext>
                </a:extLst>
              </a:tr>
            </a:tbl>
          </a:graphicData>
        </a:graphic>
      </p:graphicFrame>
      <p:pic>
        <p:nvPicPr>
          <p:cNvPr id="1026" name="Picture 2" descr="C:\Users\LENOVO\Desktop\3f321cc6-6a55-4ff9-b9f4-ec0a88f5dcd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879" y="1139253"/>
            <a:ext cx="2428408" cy="1618938"/>
          </a:xfrm>
          <a:prstGeom prst="rect">
            <a:avLst/>
          </a:prstGeom>
          <a:noFill/>
        </p:spPr>
      </p:pic>
      <p:pic>
        <p:nvPicPr>
          <p:cNvPr id="1027" name="Picture 3" descr="C:\Users\LENOVO\Desktop\f171aec3-1d8e-4525-b306-aaa978ba544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17953" y="1160012"/>
            <a:ext cx="2127445" cy="1583188"/>
          </a:xfrm>
          <a:prstGeom prst="rect">
            <a:avLst/>
          </a:prstGeom>
          <a:noFill/>
        </p:spPr>
      </p:pic>
      <p:pic>
        <p:nvPicPr>
          <p:cNvPr id="1028" name="Picture 4" descr="C:\Users\LENOVO\Desktop\37b8d8dc-9797-4b0f-a19d-713f205063f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6517" y="1148828"/>
            <a:ext cx="2189191" cy="1624352"/>
          </a:xfrm>
          <a:prstGeom prst="rect">
            <a:avLst/>
          </a:prstGeom>
          <a:noFill/>
        </p:spPr>
      </p:pic>
      <p:pic>
        <p:nvPicPr>
          <p:cNvPr id="1029" name="Picture 5" descr="C:\Users\LENOVO\Desktop\40bccdb3-91db-4fc1-a3b3-3a6539a8c13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042" y="1154244"/>
            <a:ext cx="2038663" cy="1648918"/>
          </a:xfrm>
          <a:prstGeom prst="rect">
            <a:avLst/>
          </a:prstGeom>
          <a:noFill/>
        </p:spPr>
      </p:pic>
      <p:pic>
        <p:nvPicPr>
          <p:cNvPr id="1030" name="Picture 6" descr="C:\Users\LENOVO\Desktop\298ae2d5-caee-4a28-ad63-e5b7d1bc018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68655" y="1164652"/>
            <a:ext cx="2218545" cy="16385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1716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3BC09-EE6F-793F-788D-37C3AAA26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D12942-F518-F8AB-D501-38F738400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avons associé correctement les images aux phrases correspondantes.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8DF399B-9A3D-F351-74BF-718DB1E3BD1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Mettre l’accent sur les expressions et le vocabulaire étudié.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78DF7C3-947B-F32F-441D-2D91E8D50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916406"/>
              </p:ext>
            </p:extLst>
          </p:nvPr>
        </p:nvGraphicFramePr>
        <p:xfrm>
          <a:off x="3109005" y="5581509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903876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234537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384543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5898043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B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A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E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C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5 - D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54195"/>
                  </a:ext>
                </a:extLst>
              </a:tr>
            </a:tbl>
          </a:graphicData>
        </a:graphic>
      </p:graphicFrame>
      <p:sp>
        <p:nvSpPr>
          <p:cNvPr id="25" name="ZoneTexte 24">
            <a:extLst>
              <a:ext uri="{FF2B5EF4-FFF2-40B4-BE49-F238E27FC236}">
                <a16:creationId xmlns:a16="http://schemas.microsoft.com/office/drawing/2014/main" id="{AE9301B0-952F-70C8-58AA-37D185EFBD05}"/>
              </a:ext>
            </a:extLst>
          </p:cNvPr>
          <p:cNvSpPr txBox="1"/>
          <p:nvPr/>
        </p:nvSpPr>
        <p:spPr>
          <a:xfrm>
            <a:off x="3107623" y="3307283"/>
            <a:ext cx="2127472" cy="16004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Le metteur en scène </a:t>
            </a:r>
            <a:r>
              <a:rPr lang="fr-FR" sz="2000" dirty="0">
                <a:latin typeface="Calibri" pitchFamily="34" charset="0"/>
                <a:cs typeface="Calibri" pitchFamily="34" charset="0"/>
              </a:rPr>
              <a:t>parle avec les acteurs avant le spectacle.</a:t>
            </a:r>
          </a:p>
          <a:p>
            <a:pPr algn="ctr"/>
            <a:endParaRPr lang="fr-FR" sz="1800" dirty="0">
              <a:latin typeface="Calibri" panose="020F0502020204030204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2FFBEA5-EB61-2011-6D4B-E767F060ECFB}"/>
              </a:ext>
            </a:extLst>
          </p:cNvPr>
          <p:cNvSpPr txBox="1"/>
          <p:nvPr/>
        </p:nvSpPr>
        <p:spPr>
          <a:xfrm>
            <a:off x="7497399" y="3321332"/>
            <a:ext cx="2051999" cy="15081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À la fin de la pièce, le public </a:t>
            </a:r>
            <a:r>
              <a:rPr lang="fr-FR" sz="2000" b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applaudit</a:t>
            </a:r>
            <a:r>
              <a:rPr lang="fr-FR" dirty="0"/>
              <a:t> les acteurs.</a:t>
            </a:r>
          </a:p>
          <a:p>
            <a:pPr algn="ctr"/>
            <a:endParaRPr lang="fr-FR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C9B9B95-DE8D-BCD0-3D37-52EEC23E3F6A}"/>
              </a:ext>
            </a:extLst>
          </p:cNvPr>
          <p:cNvSpPr txBox="1"/>
          <p:nvPr/>
        </p:nvSpPr>
        <p:spPr>
          <a:xfrm>
            <a:off x="9644323" y="3321332"/>
            <a:ext cx="202358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 Le décor </a:t>
            </a:r>
            <a:r>
              <a:rPr lang="fr-FR" sz="2000" dirty="0">
                <a:latin typeface="Calibri" pitchFamily="34" charset="0"/>
                <a:cs typeface="Calibri" pitchFamily="34" charset="0"/>
              </a:rPr>
              <a:t>est beau et coloré sur  la scène du théâtre.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8AC266B-952F-AA56-011B-87F6B5DFC9A3}"/>
              </a:ext>
            </a:extLst>
          </p:cNvPr>
          <p:cNvSpPr txBox="1"/>
          <p:nvPr/>
        </p:nvSpPr>
        <p:spPr>
          <a:xfrm>
            <a:off x="5364318" y="3347873"/>
            <a:ext cx="2009746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</a:rPr>
              <a:t>La musique accompagne </a:t>
            </a:r>
            <a:r>
              <a:rPr lang="fr-FR" dirty="0">
                <a:latin typeface="Calibri" panose="020F0502020204030204"/>
              </a:rPr>
              <a:t>les moments importants du spectacle.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CD3C1CA-C103-DD01-6130-7AFFCF8C68D8}"/>
              </a:ext>
            </a:extLst>
          </p:cNvPr>
          <p:cNvSpPr txBox="1"/>
          <p:nvPr/>
        </p:nvSpPr>
        <p:spPr>
          <a:xfrm>
            <a:off x="4171359" y="4906326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2BD2643-3494-343F-7556-01A90E776BBD}"/>
              </a:ext>
            </a:extLst>
          </p:cNvPr>
          <p:cNvSpPr txBox="1"/>
          <p:nvPr/>
        </p:nvSpPr>
        <p:spPr>
          <a:xfrm>
            <a:off x="8515515" y="49037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AC95352-C694-8F67-DB63-5698F33A8520}"/>
              </a:ext>
            </a:extLst>
          </p:cNvPr>
          <p:cNvSpPr txBox="1"/>
          <p:nvPr/>
        </p:nvSpPr>
        <p:spPr>
          <a:xfrm>
            <a:off x="10438065" y="4909935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E</a:t>
            </a:r>
            <a:endParaRPr lang="fr-FR" sz="1200" b="1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5CA56F1-FE47-A15C-D6F1-8AD39827316D}"/>
              </a:ext>
            </a:extLst>
          </p:cNvPr>
          <p:cNvSpPr txBox="1"/>
          <p:nvPr/>
        </p:nvSpPr>
        <p:spPr>
          <a:xfrm>
            <a:off x="6414716" y="4931346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8FA62EE5-328C-4F69-87F2-6FBDDD6F29D0}"/>
              </a:ext>
            </a:extLst>
          </p:cNvPr>
          <p:cNvSpPr txBox="1"/>
          <p:nvPr/>
        </p:nvSpPr>
        <p:spPr>
          <a:xfrm>
            <a:off x="806408" y="3307282"/>
            <a:ext cx="2127471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Les acteurs </a:t>
            </a:r>
            <a:r>
              <a:rPr lang="fr-FR" sz="2000" dirty="0">
                <a:latin typeface="Calibri" pitchFamily="34" charset="0"/>
                <a:cs typeface="Calibri" pitchFamily="34" charset="0"/>
              </a:rPr>
              <a:t>jouent sur la scène devant le public.</a:t>
            </a:r>
          </a:p>
          <a:p>
            <a:pPr algn="ctr"/>
            <a:endParaRPr lang="fr-FR" dirty="0"/>
          </a:p>
          <a:p>
            <a:pPr algn="ctr"/>
            <a:endParaRPr lang="fr-FR" b="1" dirty="0">
              <a:solidFill>
                <a:srgbClr val="00B0F0"/>
              </a:solidFill>
              <a:latin typeface="Calibri" panose="020F0502020204030204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34F2EB02-5730-BBA0-3127-C9CBB698EAB3}"/>
              </a:ext>
            </a:extLst>
          </p:cNvPr>
          <p:cNvSpPr txBox="1"/>
          <p:nvPr/>
        </p:nvSpPr>
        <p:spPr>
          <a:xfrm>
            <a:off x="1922087" y="498346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10F0632-FCF4-3413-F5EE-AB8DB0087634}"/>
              </a:ext>
            </a:extLst>
          </p:cNvPr>
          <p:cNvSpPr txBox="1"/>
          <p:nvPr/>
        </p:nvSpPr>
        <p:spPr>
          <a:xfrm>
            <a:off x="10438065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5</a:t>
            </a:r>
            <a:endParaRPr lang="fr-FR" sz="1200" b="1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A5D3180E-8905-E96A-ABB6-09E421E93044}"/>
              </a:ext>
            </a:extLst>
          </p:cNvPr>
          <p:cNvSpPr txBox="1"/>
          <p:nvPr/>
        </p:nvSpPr>
        <p:spPr>
          <a:xfrm>
            <a:off x="8416627" y="291914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F196900-23D2-85F4-F87B-85BEB643AEF4}"/>
              </a:ext>
            </a:extLst>
          </p:cNvPr>
          <p:cNvSpPr txBox="1"/>
          <p:nvPr/>
        </p:nvSpPr>
        <p:spPr>
          <a:xfrm>
            <a:off x="6266923" y="2919147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B88794F7-B24A-6C51-2316-3266067CA96D}"/>
              </a:ext>
            </a:extLst>
          </p:cNvPr>
          <p:cNvSpPr txBox="1"/>
          <p:nvPr/>
        </p:nvSpPr>
        <p:spPr>
          <a:xfrm>
            <a:off x="1922087" y="28851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DA2E5B09-DFA5-F3F7-6740-EE9B7E31898B}"/>
              </a:ext>
            </a:extLst>
          </p:cNvPr>
          <p:cNvSpPr txBox="1"/>
          <p:nvPr/>
        </p:nvSpPr>
        <p:spPr>
          <a:xfrm>
            <a:off x="4009073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pic>
        <p:nvPicPr>
          <p:cNvPr id="45" name="Picture 2" descr="C:\Users\LENOVO\Desktop\3f321cc6-6a55-4ff9-b9f4-ec0a88f5dcd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879" y="1139253"/>
            <a:ext cx="2428408" cy="1618938"/>
          </a:xfrm>
          <a:prstGeom prst="rect">
            <a:avLst/>
          </a:prstGeom>
          <a:noFill/>
        </p:spPr>
      </p:pic>
      <p:pic>
        <p:nvPicPr>
          <p:cNvPr id="46" name="Picture 3" descr="C:\Users\LENOVO\Desktop\f171aec3-1d8e-4525-b306-aaa978ba544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17953" y="1160012"/>
            <a:ext cx="2127445" cy="1583188"/>
          </a:xfrm>
          <a:prstGeom prst="rect">
            <a:avLst/>
          </a:prstGeom>
          <a:noFill/>
        </p:spPr>
      </p:pic>
      <p:pic>
        <p:nvPicPr>
          <p:cNvPr id="47" name="Picture 4" descr="C:\Users\LENOVO\Desktop\37b8d8dc-9797-4b0f-a19d-713f205063f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6517" y="1148828"/>
            <a:ext cx="2189191" cy="1624352"/>
          </a:xfrm>
          <a:prstGeom prst="rect">
            <a:avLst/>
          </a:prstGeom>
          <a:noFill/>
        </p:spPr>
      </p:pic>
      <p:pic>
        <p:nvPicPr>
          <p:cNvPr id="48" name="Picture 5" descr="C:\Users\LENOVO\Desktop\40bccdb3-91db-4fc1-a3b3-3a6539a8c13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042" y="1154244"/>
            <a:ext cx="2038663" cy="1648918"/>
          </a:xfrm>
          <a:prstGeom prst="rect">
            <a:avLst/>
          </a:prstGeom>
          <a:noFill/>
        </p:spPr>
      </p:pic>
      <p:pic>
        <p:nvPicPr>
          <p:cNvPr id="49" name="Picture 6" descr="C:\Users\LENOVO\Desktop\298ae2d5-caee-4a28-ad63-e5b7d1bc018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68655" y="1164652"/>
            <a:ext cx="2218545" cy="16385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72706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compréhension de l’oral.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Compréhension de l’oral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783D43-F3AA-C766-0CD7-7E6B89FAFFB9}"/>
              </a:ext>
            </a:extLst>
          </p:cNvPr>
          <p:cNvSpPr txBox="1"/>
          <p:nvPr/>
        </p:nvSpPr>
        <p:spPr>
          <a:xfrm>
            <a:off x="5185588" y="2811667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Un concert inoubliable !</a:t>
            </a: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compréhension de l’oral.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88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une appréciation, un jugement de valeur et sa justification.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Lire l’objectif de la séance avec une voix claire et audible.</a:t>
            </a:r>
          </a:p>
        </p:txBody>
      </p:sp>
    </p:spTree>
    <p:extLst>
      <p:ext uri="{BB962C8B-B14F-4D97-AF65-F5344CB8AC3E}">
        <p14:creationId xmlns:p14="http://schemas.microsoft.com/office/powerpoint/2010/main" val="2071168164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B66D3-63EA-F61C-EBCB-138D1AC2F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DA7C62-E191-2C89-B3C4-54A293B98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d’abord cette image et formulez des hypothèses. De quoi va parler le document à votre avis ?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7AF699-EF91-C59A-585B-6677490FCD3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élèves. Demander de justifier les réponses.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D2A6DA42-3C42-1704-E974-2E15C0DAB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7FE6630-07D5-4A2F-DEE6-E94419B50D84}"/>
              </a:ext>
            </a:extLst>
          </p:cNvPr>
          <p:cNvSpPr txBox="1"/>
          <p:nvPr/>
        </p:nvSpPr>
        <p:spPr>
          <a:xfrm>
            <a:off x="871188" y="1593142"/>
            <a:ext cx="4990048" cy="335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………………………………………………………………………………………………………….....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………………………………………………………………………………………………………….....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………………………………………………………………………………………………………….....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99261" y="1856439"/>
            <a:ext cx="4058743" cy="321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842949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31A5F-59C6-6B7F-B3E4-6E13F0A0C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C1DFED-C8BC-22E6-86C5-B5BC41C50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quelques hypothèses sur le document audio.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53A868-27FD-6F3D-B1C8-9614C535C24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élèves. Demander de justifier les réponses.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1A3DF34B-1F0B-82B3-D086-A7C46D5F3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21DE490-6969-659F-EAED-045249759002}"/>
              </a:ext>
            </a:extLst>
          </p:cNvPr>
          <p:cNvSpPr txBox="1"/>
          <p:nvPr/>
        </p:nvSpPr>
        <p:spPr>
          <a:xfrm>
            <a:off x="814781" y="1593142"/>
            <a:ext cx="499004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Le jeune est allé à un concert et regarde les musiciens sur la scène.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Le public applaudit, l’ambiance est très animée.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</a:rPr>
              <a:t>La musique est forte, les lumières éclairent la scène.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99261" y="1856439"/>
            <a:ext cx="4058743" cy="321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169405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FF687-CAF0-56B1-A778-0D0347E5D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E3D67E-4477-E8E5-EEAA-B40DE7297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écoutez l’enregistrement audio et identifiez la situation d’énonciation.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0E0F0A-E522-2D46-267F-7E98A793B25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élèves. Demander de justifier les réponses.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DF2741C9-EA59-F561-6750-B5410D6FC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0562" y="2158587"/>
            <a:ext cx="11361871" cy="19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Support audio UD2">
            <a:hlinkClick r:id="" action="ppaction://media"/>
            <a:extLst>
              <a:ext uri="{FF2B5EF4-FFF2-40B4-BE49-F238E27FC236}">
                <a16:creationId xmlns:a16="http://schemas.microsoft.com/office/drawing/2014/main" id="{D2C238B9-3824-E1E9-72CA-87AC191887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61497" y="490634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4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028E5-0E6E-2B3E-6A55-88441A88C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92DC11-6E52-0ECC-2DF3-AED7BAA48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situation d’énonciation.</a:t>
            </a:r>
            <a:endParaRPr lang="fr-F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676C0EE-9233-46E0-8E1A-D2E51BFCB38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recopier les réponses dans le livret.</a:t>
            </a:r>
          </a:p>
        </p:txBody>
      </p:sp>
      <p:pic>
        <p:nvPicPr>
          <p:cNvPr id="17" name="Picture 2" descr="Lever la main - Icônes mains et gestes gratuites">
            <a:extLst>
              <a:ext uri="{FF2B5EF4-FFF2-40B4-BE49-F238E27FC236}">
                <a16:creationId xmlns:a16="http://schemas.microsoft.com/office/drawing/2014/main" id="{0195F299-6E03-8C71-AF54-924922082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562" y="2158587"/>
            <a:ext cx="11361871" cy="19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216984-7FE8-9E2D-1C54-2AC5954DD06D}"/>
              </a:ext>
            </a:extLst>
          </p:cNvPr>
          <p:cNvSpPr txBox="1"/>
          <p:nvPr/>
        </p:nvSpPr>
        <p:spPr>
          <a:xfrm>
            <a:off x="510200" y="3371571"/>
            <a:ext cx="26077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C’est Rachid qui parle </a:t>
            </a:r>
            <a:endParaRPr lang="fr-FR" sz="2000" b="1" dirty="0">
              <a:solidFill>
                <a:srgbClr val="00B0F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FBC7C5-E2EB-FE22-C039-D18AD626F02D}"/>
              </a:ext>
            </a:extLst>
          </p:cNvPr>
          <p:cNvSpPr txBox="1"/>
          <p:nvPr/>
        </p:nvSpPr>
        <p:spPr>
          <a:xfrm>
            <a:off x="3342807" y="3356582"/>
            <a:ext cx="25783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Il parle à des amis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F438D20-86C9-8135-ADA6-47CBE9F2E9E6}"/>
              </a:ext>
            </a:extLst>
          </p:cNvPr>
          <p:cNvSpPr txBox="1"/>
          <p:nvPr/>
        </p:nvSpPr>
        <p:spPr>
          <a:xfrm>
            <a:off x="6041036" y="3314129"/>
            <a:ext cx="287811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700" b="1" dirty="0">
                <a:solidFill>
                  <a:srgbClr val="00B0F0"/>
                </a:solidFill>
                <a:latin typeface="Calibri" panose="020F0502020204030204"/>
              </a:rPr>
              <a:t>Il parle de son expérience dans un concert de musique.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DFBC7C5-E2EB-FE22-C039-D18AD626F02D}"/>
              </a:ext>
            </a:extLst>
          </p:cNvPr>
          <p:cNvSpPr txBox="1"/>
          <p:nvPr/>
        </p:nvSpPr>
        <p:spPr>
          <a:xfrm>
            <a:off x="8469443" y="3359080"/>
            <a:ext cx="37225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Il raconte pour partager son expérience</a:t>
            </a:r>
          </a:p>
        </p:txBody>
      </p:sp>
    </p:spTree>
    <p:extLst>
      <p:ext uri="{BB962C8B-B14F-4D97-AF65-F5344CB8AC3E}">
        <p14:creationId xmlns:p14="http://schemas.microsoft.com/office/powerpoint/2010/main" val="12167894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3B601E-04B1-2D73-0AD8-5B5586A60E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45490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7557350-637F-F02B-DD0B-8CB10C62F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758" y="290583"/>
            <a:ext cx="10529279" cy="458925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réécouter l’audio , après  nous allons apprendre à repérer ce que pense Rachid (son jugement).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BF8F57-4DE1-5476-793F-61FDB492AEF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33533" y="71557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Lancer l’audio et s’arrêter sur « j’ai préféré, j’ai aimé… » pour verbaliser la démarche.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78A7C2A-292B-7F74-385E-305A63ED4D11}"/>
              </a:ext>
            </a:extLst>
          </p:cNvPr>
          <p:cNvSpPr txBox="1"/>
          <p:nvPr/>
        </p:nvSpPr>
        <p:spPr>
          <a:xfrm>
            <a:off x="869432" y="1798814"/>
            <a:ext cx="1071796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Dans cet extrait, j’entends :</a:t>
            </a:r>
          </a:p>
          <a:p>
            <a:pPr marL="342900" indent="-342900">
              <a:lnSpc>
                <a:spcPct val="200000"/>
              </a:lnSpc>
            </a:pPr>
            <a:r>
              <a:rPr lang="fr-FR" sz="2400" dirty="0"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    </a:t>
            </a:r>
            <a:r>
              <a:rPr lang="fr-FR" sz="2400" dirty="0">
                <a:latin typeface="Calibri" pitchFamily="34" charset="0"/>
                <a:cs typeface="Calibri" pitchFamily="34" charset="0"/>
              </a:rPr>
              <a:t>« </a:t>
            </a:r>
            <a:r>
              <a:rPr lang="fr-FR" sz="2400" i="1" dirty="0"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Ce que j’ai préféré, sans hésiter, c’étaient les lumières.</a:t>
            </a:r>
            <a:r>
              <a:rPr lang="fr-FR" sz="2400" dirty="0">
                <a:latin typeface="Calibri" pitchFamily="34" charset="0"/>
                <a:cs typeface="Calibri" pitchFamily="34" charset="0"/>
              </a:rPr>
              <a:t>»</a:t>
            </a:r>
            <a:endParaRPr lang="fr-FR" sz="2400" dirty="0">
              <a:latin typeface="Calibri" pitchFamily="34" charset="0"/>
              <a:ea typeface="Calibri" panose="020F0502020204030204" pitchFamily="34" charset="0"/>
              <a:cs typeface="Calibri" pitchFamily="34" charset="0"/>
            </a:endParaRPr>
          </a:p>
          <a:p>
            <a:pPr marL="1168400" indent="-342900">
              <a:lnSpc>
                <a:spcPct val="200000"/>
              </a:lnSpc>
              <a:buFont typeface="Wingdings" pitchFamily="2" charset="2"/>
              <a:buChar char="ü"/>
            </a:pPr>
            <a:r>
              <a:rPr lang="fr-FR" sz="2400" dirty="0">
                <a:latin typeface="Calibri" pitchFamily="34" charset="0"/>
                <a:cs typeface="Calibri" pitchFamily="34" charset="0"/>
              </a:rPr>
              <a:t>   </a:t>
            </a:r>
            <a:r>
              <a:rPr lang="fr-FR" sz="2400" dirty="0"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Je cherche un avis.  Je vois : « </a:t>
            </a:r>
            <a:r>
              <a:rPr lang="fr-FR" sz="2400" b="1" i="1" dirty="0"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j’ai préféré </a:t>
            </a:r>
            <a:r>
              <a:rPr lang="fr-FR" sz="2400" b="1" dirty="0"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»</a:t>
            </a:r>
            <a:endParaRPr lang="fr-FR" sz="2400" b="1" dirty="0">
              <a:solidFill>
                <a:srgbClr val="00B0F0"/>
              </a:solidFill>
              <a:latin typeface="Calibri" pitchFamily="34" charset="0"/>
              <a:ea typeface="Calibri" panose="020F0502020204030204" pitchFamily="34" charset="0"/>
              <a:cs typeface="Calibri" pitchFamily="34" charset="0"/>
            </a:endParaRPr>
          </a:p>
          <a:p>
            <a:pPr marL="342900" indent="-342900">
              <a:lnSpc>
                <a:spcPct val="200000"/>
              </a:lnSpc>
            </a:pPr>
            <a:r>
              <a:rPr lang="fr-FR" sz="2400" b="1" i="1" dirty="0">
                <a:solidFill>
                  <a:srgbClr val="00B0F0"/>
                </a:solidFill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            →   </a:t>
            </a:r>
            <a:r>
              <a:rPr lang="fr-FR" sz="2400" dirty="0"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Ces mots expriment </a:t>
            </a:r>
            <a:r>
              <a:rPr lang="fr-FR" sz="2400" b="1" dirty="0">
                <a:solidFill>
                  <a:srgbClr val="00B0F0"/>
                </a:solidFill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un jugement.</a:t>
            </a:r>
          </a:p>
        </p:txBody>
      </p:sp>
      <p:pic>
        <p:nvPicPr>
          <p:cNvPr id="2" name="Support audio UD2">
            <a:hlinkClick r:id="" action="ppaction://media"/>
            <a:extLst>
              <a:ext uri="{FF2B5EF4-FFF2-40B4-BE49-F238E27FC236}">
                <a16:creationId xmlns:a16="http://schemas.microsoft.com/office/drawing/2014/main" id="{1FAA3970-B47F-87DE-7E5E-0095818EF2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525508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0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98F84-DD9A-1ABC-D4C2-E4AE3F299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F2C4057-7B7E-09CD-3F76-ECF7962A8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réécouter l’audio, après nous allons apprendre à repérer la justification de Rachid.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5C44714-FAAA-AD6F-04CA-A813B3A1F8A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Lancer l’audio et s’arrêter sur « parce que / car … (ou une description précise) » pour verbaliser la démarche.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C48A3AC-CAB7-9682-B0DE-583A4E94FEE7}"/>
              </a:ext>
            </a:extLst>
          </p:cNvPr>
          <p:cNvSpPr txBox="1"/>
          <p:nvPr/>
        </p:nvSpPr>
        <p:spPr>
          <a:xfrm>
            <a:off x="1121228" y="1573968"/>
            <a:ext cx="10341583" cy="4420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dirty="0">
                <a:latin typeface="Calibri" pitchFamily="34" charset="0"/>
                <a:cs typeface="Calibri" pitchFamily="34" charset="0"/>
              </a:rPr>
              <a:t>J’entends aussi: </a:t>
            </a:r>
          </a:p>
          <a:p>
            <a:pPr>
              <a:lnSpc>
                <a:spcPct val="200000"/>
              </a:lnSpc>
            </a:pPr>
            <a:r>
              <a:rPr lang="fr-FR" sz="2400" dirty="0">
                <a:latin typeface="Calibri" pitchFamily="34" charset="0"/>
                <a:cs typeface="Calibri" pitchFamily="34" charset="0"/>
              </a:rPr>
              <a:t>« </a:t>
            </a:r>
            <a:r>
              <a:rPr lang="fr-FR" sz="2400" i="1" dirty="0"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Ce que j’ai préféré, sans hésiter, c’étaient les lumières. Elles changeaient tout le temps : bleu, rouge, doré… </a:t>
            </a:r>
            <a:r>
              <a:rPr lang="fr-FR" sz="2400" dirty="0">
                <a:latin typeface="Calibri" pitchFamily="34" charset="0"/>
                <a:cs typeface="Calibri" pitchFamily="34" charset="0"/>
              </a:rPr>
              <a:t>»</a:t>
            </a:r>
          </a:p>
          <a:p>
            <a:pPr marL="1077913" indent="-342900">
              <a:lnSpc>
                <a:spcPct val="200000"/>
              </a:lnSpc>
              <a:buFont typeface="Wingdings" pitchFamily="2" charset="2"/>
              <a:buChar char="ü"/>
            </a:pPr>
            <a:r>
              <a:rPr lang="fr-FR" sz="2400" dirty="0"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Je cherche pourquoi : juste après, Rachid explique : « </a:t>
            </a:r>
            <a:r>
              <a:rPr lang="fr-FR" sz="2400" b="1" i="1" dirty="0"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Elles changeaient tout le temps : bleu, rouge, doré.»</a:t>
            </a:r>
          </a:p>
          <a:p>
            <a:pPr marL="342900" indent="-342900">
              <a:lnSpc>
                <a:spcPct val="200000"/>
              </a:lnSpc>
            </a:pPr>
            <a:r>
              <a:rPr lang="fr-FR" sz="2400" b="1" i="1" dirty="0">
                <a:solidFill>
                  <a:srgbClr val="00B0F0"/>
                </a:solidFill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          </a:t>
            </a:r>
            <a:r>
              <a:rPr lang="fr-FR" sz="2400" b="1" i="1" dirty="0">
                <a:solidFill>
                  <a:srgbClr val="00B050"/>
                </a:solidFill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→</a:t>
            </a:r>
            <a:r>
              <a:rPr lang="fr-FR" sz="2400" i="1" dirty="0"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 </a:t>
            </a:r>
            <a:r>
              <a:rPr lang="fr-FR" sz="2400" dirty="0"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Rachid </a:t>
            </a:r>
            <a:r>
              <a:rPr lang="fr-FR" sz="2400" b="1" dirty="0">
                <a:solidFill>
                  <a:srgbClr val="00B050"/>
                </a:solidFill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justifie</a:t>
            </a:r>
            <a:r>
              <a:rPr lang="fr-FR" sz="2400" dirty="0"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 son jugement.   C’est </a:t>
            </a:r>
            <a:r>
              <a:rPr lang="fr-FR" sz="2400" b="1" dirty="0">
                <a:solidFill>
                  <a:srgbClr val="00B050"/>
                </a:solidFill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une</a:t>
            </a:r>
            <a:r>
              <a:rPr lang="fr-FR" sz="2400" b="1" dirty="0">
                <a:solidFill>
                  <a:srgbClr val="00B0F0"/>
                </a:solidFill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 </a:t>
            </a:r>
            <a:r>
              <a:rPr lang="fr-FR" sz="2400" b="1" dirty="0">
                <a:solidFill>
                  <a:srgbClr val="00B050"/>
                </a:solidFill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justification.</a:t>
            </a:r>
          </a:p>
        </p:txBody>
      </p:sp>
    </p:spTree>
    <p:extLst>
      <p:ext uri="{BB962C8B-B14F-4D97-AF65-F5344CB8AC3E}">
        <p14:creationId xmlns:p14="http://schemas.microsoft.com/office/powerpoint/2010/main" val="39378417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7CD21-977F-64FF-6B3E-ECE59EB47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66B5654-1E75-ADE4-4558-FF152330F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je rappelle ce que j’ai fait pour identifier une appréciation, un jugement de valeur et sa justification.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EBBF31-0FF1-6674-F572-B5A40293B83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Verbaliser la démarche et faire une synthèse du modelage.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F43FC1D-573F-81CC-991E-CF7C219952AA}"/>
              </a:ext>
            </a:extLst>
          </p:cNvPr>
          <p:cNvSpPr txBox="1"/>
          <p:nvPr/>
        </p:nvSpPr>
        <p:spPr>
          <a:xfrm>
            <a:off x="644577" y="1475634"/>
            <a:ext cx="11137692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dirty="0"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       </a:t>
            </a:r>
            <a:r>
              <a:rPr lang="fr-FR" sz="2400" dirty="0"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Pour identifier une appréciation, un jugement de valeur et sa justification, je cherche:</a:t>
            </a:r>
          </a:p>
          <a:p>
            <a:pPr marL="107950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2400" b="1" dirty="0"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Jugement / appréciation : </a:t>
            </a:r>
          </a:p>
          <a:p>
            <a:pPr marL="1079500">
              <a:lnSpc>
                <a:spcPct val="150000"/>
              </a:lnSpc>
            </a:pPr>
            <a:r>
              <a:rPr lang="fr-FR" sz="2400" i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« j’ai aimé, j’ai préféré, incroyable, trop beau, un vrai plaisir, heureux, énergie de folie, super… »</a:t>
            </a:r>
            <a:endParaRPr lang="fr-FR" sz="2400" dirty="0">
              <a:solidFill>
                <a:srgbClr val="00B0F0"/>
              </a:solidFill>
              <a:latin typeface="Calibri" pitchFamily="34" charset="0"/>
              <a:ea typeface="Calibri" panose="020F0502020204030204" pitchFamily="34" charset="0"/>
              <a:cs typeface="Calibri" pitchFamily="34" charset="0"/>
            </a:endParaRPr>
          </a:p>
          <a:p>
            <a:pPr marL="1079500">
              <a:lnSpc>
                <a:spcPct val="150000"/>
              </a:lnSpc>
              <a:buFont typeface="Wingdings" pitchFamily="2" charset="2"/>
              <a:buChar char="ü"/>
            </a:pPr>
            <a:r>
              <a:rPr lang="fr-FR" sz="2400" b="1" dirty="0"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Justification (preuve) :</a:t>
            </a:r>
          </a:p>
          <a:p>
            <a:pPr marL="1079500">
              <a:lnSpc>
                <a:spcPct val="150000"/>
              </a:lnSpc>
            </a:pPr>
            <a:r>
              <a:rPr lang="fr-FR" sz="2400" i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« parce que / car / grâce à / en effet / avec / elles… / il… (ou une description précise) »</a:t>
            </a:r>
          </a:p>
        </p:txBody>
      </p:sp>
    </p:spTree>
    <p:extLst>
      <p:ext uri="{BB962C8B-B14F-4D97-AF65-F5344CB8AC3E}">
        <p14:creationId xmlns:p14="http://schemas.microsoft.com/office/powerpoint/2010/main" val="214050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8B5ED-1718-9CA6-203A-795849D37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B5A1CD-5363-9A53-876C-DDC79A0299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551786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E451C-E026-2098-F03D-EAD46A6DD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E84492A-ACB2-CB96-4409-191E30F44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Ecoutez l’audio et identifiez les appréciations,  les jugements et leurs justifications 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CF6760B-ECA8-52C1-E691-DA5988251E4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Lancer l’enregistrement audio.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4504" y="1228023"/>
            <a:ext cx="10398098" cy="508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Support audio UD2">
            <a:hlinkClick r:id="" action="ppaction://media"/>
            <a:extLst>
              <a:ext uri="{FF2B5EF4-FFF2-40B4-BE49-F238E27FC236}">
                <a16:creationId xmlns:a16="http://schemas.microsoft.com/office/drawing/2014/main" id="{0181CFF3-8FA9-DA29-5BE6-4E685C6C41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90238" y="534396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02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A6890-A766-0150-F1CB-FEC6A5F31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2377A73-B759-5849-4977-59B2A0A5C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2E192C7-CBB4-03A6-263C-5E5FF30991A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à suivre pour identifier les appréciation, les jugements et leur justification :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504" y="1228023"/>
            <a:ext cx="10398098" cy="508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Cross &amp; Check Mark Icons, Flat Square Buttons Set. Vector EPS 10 Stock ...">
            <a:extLst>
              <a:ext uri="{FF2B5EF4-FFF2-40B4-BE49-F238E27FC236}">
                <a16:creationId xmlns:a16="http://schemas.microsoft.com/office/drawing/2014/main" id="{3F37A700-0048-D175-18C0-D4832529DC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29" t="9008" r="4858" b="8786"/>
          <a:stretch>
            <a:fillRect/>
          </a:stretch>
        </p:blipFill>
        <p:spPr bwMode="auto">
          <a:xfrm>
            <a:off x="4781862" y="2173769"/>
            <a:ext cx="311176" cy="30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ross &amp; Check Mark Icons, Flat Square Buttons Set. Vector EPS 10 Stock ...">
            <a:extLst>
              <a:ext uri="{FF2B5EF4-FFF2-40B4-BE49-F238E27FC236}">
                <a16:creationId xmlns:a16="http://schemas.microsoft.com/office/drawing/2014/main" id="{3F37A700-0048-D175-18C0-D4832529DC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29" t="9008" r="4858" b="8786"/>
          <a:stretch>
            <a:fillRect/>
          </a:stretch>
        </p:blipFill>
        <p:spPr bwMode="auto">
          <a:xfrm>
            <a:off x="6507665" y="3585146"/>
            <a:ext cx="356710" cy="35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171608" y="4467068"/>
            <a:ext cx="1334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</a:rPr>
              <a:t>« super »</a:t>
            </a:r>
            <a:endParaRPr lang="fr-FR" sz="2000" i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370820" y="4469567"/>
            <a:ext cx="2248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</a:rPr>
              <a:t>«c’est trop beau »</a:t>
            </a:r>
            <a:endParaRPr lang="fr-FR" sz="2000" i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411979" y="4487055"/>
            <a:ext cx="2248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</a:rPr>
              <a:t>«un vrai plaisir»</a:t>
            </a:r>
            <a:endParaRPr lang="fr-FR" sz="2000" i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0285698" y="4469568"/>
            <a:ext cx="15715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</a:rPr>
              <a:t>«trop beau»</a:t>
            </a:r>
            <a:endParaRPr lang="fr-FR" sz="2000" i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880609" y="5836170"/>
            <a:ext cx="6907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</a:rPr>
              <a:t>«il parlait avec le public comme si on était des amis»</a:t>
            </a:r>
            <a:endParaRPr lang="fr-FR" sz="2000" i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7607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5826-1F76-3AF9-816F-33D4ED96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4BFC1F-0F0D-3B85-3F79-C740FDAA39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71048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658F-D377-514F-2208-5F028A19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BE2A13-B9F5-CAA8-7727-F56AFF1E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Ecoutez  l’audio et classez les appréciations du narrateur selon les éléments du tableau :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180674-DC71-33E7-5B4B-45871B68B6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Lancer l’enregistrement audio.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6700" y="990673"/>
            <a:ext cx="10717967" cy="3708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Support audio UD2">
            <a:hlinkClick r:id="" action="ppaction://media"/>
            <a:extLst>
              <a:ext uri="{FF2B5EF4-FFF2-40B4-BE49-F238E27FC236}">
                <a16:creationId xmlns:a16="http://schemas.microsoft.com/office/drawing/2014/main" id="{A81089D8-AF58-5EBF-BC8E-96CB0B06AD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72483" y="51318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7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FAFCA-9A74-B4B2-5747-CDFA6CFE8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A4E7A5-8232-A1D4-9908-D976DF9F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D564BB-DC56-9418-FD33-003CEBD65AF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57333" y="640628"/>
            <a:ext cx="10715074" cy="273772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brièvement la démarche à suivre pour identifier une appréciation, un jugement de valeur et sa justification.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9508" y="1223145"/>
            <a:ext cx="10717967" cy="4422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6985416" y="3240371"/>
            <a:ext cx="4332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Tout le monde avait l’air content et la salle a explosé d’applaudissements.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505857" y="4606974"/>
            <a:ext cx="4332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Quant à la musique, je te jure, c’était un vrai plaisir..</a:t>
            </a:r>
          </a:p>
        </p:txBody>
      </p:sp>
    </p:spTree>
    <p:extLst>
      <p:ext uri="{BB962C8B-B14F-4D97-AF65-F5344CB8AC3E}">
        <p14:creationId xmlns:p14="http://schemas.microsoft.com/office/powerpoint/2010/main" val="8364955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5139577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c’est à vous de classer les appréciations du narrateur selon les éléments du tableau . Puis, répondez à la question.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4B2CF35-B832-FDD1-1E2F-6D469DAB6B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Lancer l’enregistrement audio.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5792" y="2634521"/>
            <a:ext cx="11151074" cy="1588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195" y="1296263"/>
            <a:ext cx="11032758" cy="1141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6388" y="4223478"/>
            <a:ext cx="10951565" cy="93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Support audio UD2">
            <a:hlinkClick r:id="" action="ppaction://media"/>
            <a:extLst>
              <a:ext uri="{FF2B5EF4-FFF2-40B4-BE49-F238E27FC236}">
                <a16:creationId xmlns:a16="http://schemas.microsoft.com/office/drawing/2014/main" id="{04B97EE1-727A-B1F0-841F-01C5C5DA5C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13486" y="556173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9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EC9A1-9E59-D4F1-ED96-609F8C2F3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93A7A2B-3D85-BB89-A31C-902FF4EFF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réponses.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AE7C49C9-AA6A-CBA1-3E43-F03C4DD2554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brièvement la démarche à suivre pour identifier une appréciation, un jugement de valeur et sa justification.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960" y="3162919"/>
            <a:ext cx="11151074" cy="1588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4519" y="2034394"/>
            <a:ext cx="11032758" cy="1141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ZoneTexte 11"/>
          <p:cNvSpPr txBox="1"/>
          <p:nvPr/>
        </p:nvSpPr>
        <p:spPr>
          <a:xfrm>
            <a:off x="2610788" y="3677583"/>
            <a:ext cx="4332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Ce que j’ai préféré, c’étaient les lumières / C’était trop beau.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350128" y="3650103"/>
            <a:ext cx="4332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Elles changeaient tout le temps : bleu, rouge, doré..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5792" y="4945427"/>
            <a:ext cx="10951565" cy="93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ZoneTexte 14"/>
          <p:cNvSpPr txBox="1"/>
          <p:nvPr/>
        </p:nvSpPr>
        <p:spPr>
          <a:xfrm>
            <a:off x="769497" y="5358979"/>
            <a:ext cx="108778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  Rachid est tellement heureux. Il aimerait revivre le show encore une fois. Il va le recommander à ses amis.  </a:t>
            </a:r>
          </a:p>
        </p:txBody>
      </p:sp>
    </p:spTree>
    <p:extLst>
      <p:ext uri="{BB962C8B-B14F-4D97-AF65-F5344CB8AC3E}">
        <p14:creationId xmlns:p14="http://schemas.microsoft.com/office/powerpoint/2010/main" val="21854954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rappeler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6A879D-7242-DB6D-0BF9-3DF963556137}"/>
              </a:ext>
            </a:extLst>
          </p:cNvPr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3B2FF2-0A86-AF3B-C1A6-CB80BAD89138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D6115A-F929-4A5F-1640-DA15307D998D}"/>
              </a:ext>
            </a:extLst>
          </p:cNvPr>
          <p:cNvSpPr/>
          <p:nvPr/>
        </p:nvSpPr>
        <p:spPr>
          <a:xfrm>
            <a:off x="909092" y="4019285"/>
            <a:ext cx="10246269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FD1AF6-4D1E-0F15-2E8A-A8611B3308B3}"/>
              </a:ext>
            </a:extLst>
          </p:cNvPr>
          <p:cNvSpPr/>
          <p:nvPr/>
        </p:nvSpPr>
        <p:spPr>
          <a:xfrm>
            <a:off x="883269" y="1682945"/>
            <a:ext cx="10425461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218E26-424D-2E64-C4EB-0DC3722B31D1}"/>
              </a:ext>
            </a:extLst>
          </p:cNvPr>
          <p:cNvSpPr txBox="1"/>
          <p:nvPr/>
        </p:nvSpPr>
        <p:spPr>
          <a:xfrm>
            <a:off x="482600" y="384395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9CAD19-CD6A-BB57-2696-79200CDF0F23}"/>
              </a:ext>
            </a:extLst>
          </p:cNvPr>
          <p:cNvSpPr/>
          <p:nvPr/>
        </p:nvSpPr>
        <p:spPr>
          <a:xfrm>
            <a:off x="909092" y="4409025"/>
            <a:ext cx="10246269" cy="1420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latin typeface="Calibri" pitchFamily="34" charset="0"/>
                <a:ea typeface="Calibri" panose="020F0502020204030204" pitchFamily="34" charset="0"/>
                <a:cs typeface="Calibri" pitchFamily="34" charset="0"/>
              </a:rPr>
              <a:t>Pour identifier une appréciation ou un jugement de valeur et sa justification :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000" b="1" dirty="0">
                <a:latin typeface="Calibri" pitchFamily="34" charset="0"/>
                <a:cs typeface="Calibri" pitchFamily="34" charset="0"/>
              </a:rPr>
              <a:t> Je cherche l’avis ou l’appréciation </a:t>
            </a:r>
            <a:r>
              <a:rPr lang="fr-FR" sz="2000" dirty="0">
                <a:latin typeface="Calibri" pitchFamily="34" charset="0"/>
                <a:cs typeface="Calibri" pitchFamily="34" charset="0"/>
              </a:rPr>
              <a:t> du narrateur (ce qu’il pense ou ce qu’il ressent).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000" b="1" dirty="0">
                <a:latin typeface="Calibri" pitchFamily="34" charset="0"/>
                <a:cs typeface="Calibri" pitchFamily="34" charset="0"/>
              </a:rPr>
              <a:t> Je cherche la raison</a:t>
            </a:r>
            <a:r>
              <a:rPr lang="fr-FR" sz="2000" dirty="0">
                <a:latin typeface="Calibri" pitchFamily="34" charset="0"/>
                <a:cs typeface="Calibri" pitchFamily="34" charset="0"/>
              </a:rPr>
              <a:t> qui explique cet avis ou cette appréciation dans le texte.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69" y="1682945"/>
            <a:ext cx="10425461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Lexique relatif au spectacle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rideau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s’ouvre et le spectacle commence.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musiciens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jouent de la musique sur la scène.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décor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change pendant le spectacle.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acteurs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saluent le public à la fin du spectacle.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metteur en scène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observe le spectacle depuis la salle.</a:t>
            </a: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N’oubliez pas de faire ces activités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A452563-4CE1-4BA1-E378-D350AE337BF1}"/>
              </a:ext>
            </a:extLst>
          </p:cNvPr>
          <p:cNvSpPr txBox="1"/>
          <p:nvPr/>
        </p:nvSpPr>
        <p:spPr>
          <a:xfrm>
            <a:off x="1186543" y="3500354"/>
            <a:ext cx="95903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8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Faites l’activité 2, p. 23 du livret. 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4728</TotalTime>
  <Words>2635</Words>
  <Application>Microsoft Office PowerPoint</Application>
  <PresentationFormat>Grand écran</PresentationFormat>
  <Paragraphs>304</Paragraphs>
  <Slides>62</Slides>
  <Notes>0</Notes>
  <HiddenSlides>11</HiddenSlides>
  <MMClips>5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62</vt:i4>
      </vt:variant>
    </vt:vector>
  </HeadingPairs>
  <TitlesOfParts>
    <vt:vector size="72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Nous allons consacrer la 1ère partie de la séance au vocabulaire.</vt:lpstr>
      <vt:lpstr>Voici l’objectif de la séance du vocabulaire.</vt:lpstr>
      <vt:lpstr>Présentation PowerPoint</vt:lpstr>
      <vt:lpstr>Observez l’image. Qui sont ces personnes sur la scène ? </vt:lpstr>
      <vt:lpstr>Ce sont les acteurs qui entrent en scène pour commencer le spectacle.</vt:lpstr>
      <vt:lpstr>Voici une phrase avec le mot « les acteurs ». Je vais la lire à haute voix. Ecoutez bien!  </vt:lpstr>
      <vt:lpstr>Présentation PowerPoint</vt:lpstr>
      <vt:lpstr>C’est le décor, il est simple. Mais il peut changer selon le spectacle.</vt:lpstr>
      <vt:lpstr>Voici une phrase avec le mot « le décor ». Je vais la lire à haute voix. Ecoutez bien! </vt:lpstr>
      <vt:lpstr>Examinez cette image. Y a-t-il seulement des acteurs et des spectateurs ? Quel est le rôle de la musique dans la pièce ?</vt:lpstr>
      <vt:lpstr>Il y a aussi un musicien. La musique accompagne les moments de la pièce.</vt:lpstr>
      <vt:lpstr>Voici une phrase avec l’expression « La musique accompagne..». Je vais la lire à haute voix. Ecoutez bien! </vt:lpstr>
      <vt:lpstr>Observons l’image. C’est qui le monsieur qui parle avec les acteurs?</vt:lpstr>
      <vt:lpstr>C’est le metteur en scène. Il parle avec les acteurs et organise leurs rôles. </vt:lpstr>
      <vt:lpstr>Voici une phrase avec l’expression «Le metteur en scène ». Je vais la lire à haute voix. Ecoutez bien! </vt:lpstr>
      <vt:lpstr>Regardez attentivement l’image. Est-ce que les lumières restent les mêmes ou changent-elles ? Que créent les lumières sur la scène ?</vt:lpstr>
      <vt:lpstr>Les lumières créent une ambiance particulière. </vt:lpstr>
      <vt:lpstr>Voici une phrase avec l’expression « une ambiance particulière ». Je vais la lire à haute voix. Ecoutez bien! </vt:lpstr>
      <vt:lpstr>Observez cette image. Que font les spectateurs ?</vt:lpstr>
      <vt:lpstr>Les spectateurs applaudissent, c’est la fin du spectacle. </vt:lpstr>
      <vt:lpstr>Voici une phrase avec « applaudir ». Je vais la lire à haute voix. Ecoutez bien! </vt:lpstr>
      <vt:lpstr>Présentation PowerPoint</vt:lpstr>
      <vt:lpstr>Maintenant, nous allons exploiter les expressions étudiées pour répondre à cet exercice.</vt:lpstr>
      <vt:lpstr>Voilà. Nous allons exploiter les expressions étudiées pour compléter les phrases.</vt:lpstr>
      <vt:lpstr>Présentation PowerPoint</vt:lpstr>
      <vt:lpstr>Maintenant, vous allez associer ces images aux phrases correspondantes. Travaillez en binôme.</vt:lpstr>
      <vt:lpstr>Voilà. Nous avons associé correctement les images aux phrases correspondantes.</vt:lpstr>
      <vt:lpstr>Maintenant, on passe à la deuxième partie de la séance consacrée à la compréhension de l’oral.</vt:lpstr>
      <vt:lpstr>Voici l’objectif de la compréhension de l’oral.</vt:lpstr>
      <vt:lpstr>Regardez d’abord cette image et formulez des hypothèses. De quoi va parler le document à votre avis ?</vt:lpstr>
      <vt:lpstr>Voici quelques hypothèses sur le document audio.</vt:lpstr>
      <vt:lpstr>Maintenant, écoutez l’enregistrement audio et identifiez la situation d’énonciation.</vt:lpstr>
      <vt:lpstr>Voici la situation d’énonciation.</vt:lpstr>
      <vt:lpstr>Présentation PowerPoint</vt:lpstr>
      <vt:lpstr>Nous allons réécouter l’audio , après  nous allons apprendre à repérer ce que pense Rachid (son jugement). </vt:lpstr>
      <vt:lpstr>Nous allons réécouter l’audio, après nous allons apprendre à repérer la justification de Rachid. </vt:lpstr>
      <vt:lpstr>Maintenant, je rappelle ce que j’ai fait pour identifier une appréciation, un jugement de valeur et sa justification.</vt:lpstr>
      <vt:lpstr>Présentation PowerPoint</vt:lpstr>
      <vt:lpstr>Ecoutez l’audio et identifiez les appréciations,  les jugements et leurs justifications :</vt:lpstr>
      <vt:lpstr>Voici les réponses.</vt:lpstr>
      <vt:lpstr>Présentation PowerPoint</vt:lpstr>
      <vt:lpstr>Ecoutez  l’audio et classez les appréciations du narrateur selon les éléments du tableau :</vt:lpstr>
      <vt:lpstr>Voici les réponses.</vt:lpstr>
      <vt:lpstr>Présentation PowerPoint</vt:lpstr>
      <vt:lpstr>Maintenant, c’est à vous de classer les appréciations du narrateur selon les éléments du tableau . Puis, répondez à la question.</vt:lpstr>
      <vt:lpstr>Voici les réponses.</vt:lpstr>
      <vt:lpstr>Présentation PowerPoint</vt:lpstr>
      <vt:lpstr>Qui peut rappeler ce que nous avons appris aujourd’hui ? </vt:lpstr>
      <vt:lpstr>Voici les réponses attendues.</vt:lpstr>
      <vt:lpstr>N’oubliez pas de faire ces activités à la maison.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mohamed pc</cp:lastModifiedBy>
  <cp:revision>100</cp:revision>
  <dcterms:created xsi:type="dcterms:W3CDTF">2025-11-03T10:55:47Z</dcterms:created>
  <dcterms:modified xsi:type="dcterms:W3CDTF">2026-02-17T13:54:15Z</dcterms:modified>
</cp:coreProperties>
</file>