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67"/>
  </p:notesMasterIdLst>
  <p:sldIdLst>
    <p:sldId id="256" r:id="rId3"/>
    <p:sldId id="2134806032" r:id="rId4"/>
    <p:sldId id="2134806151" r:id="rId5"/>
    <p:sldId id="2134806152" r:id="rId6"/>
    <p:sldId id="2134806693" r:id="rId7"/>
    <p:sldId id="2134806039" r:id="rId8"/>
    <p:sldId id="262" r:id="rId9"/>
    <p:sldId id="2134806305" r:id="rId10"/>
    <p:sldId id="2134806759" r:id="rId11"/>
    <p:sldId id="2134806730" r:id="rId12"/>
    <p:sldId id="319" r:id="rId13"/>
    <p:sldId id="2134806694" r:id="rId14"/>
    <p:sldId id="2134806731" r:id="rId15"/>
    <p:sldId id="2134806758" r:id="rId16"/>
    <p:sldId id="2134806781" r:id="rId17"/>
    <p:sldId id="2134806782" r:id="rId18"/>
    <p:sldId id="2134806783" r:id="rId19"/>
    <p:sldId id="2134806784" r:id="rId20"/>
    <p:sldId id="2134806787" r:id="rId21"/>
    <p:sldId id="2134806786" r:id="rId22"/>
    <p:sldId id="2134806788" r:id="rId23"/>
    <p:sldId id="2134806789" r:id="rId24"/>
    <p:sldId id="2134806790" r:id="rId25"/>
    <p:sldId id="2134806791" r:id="rId26"/>
    <p:sldId id="323" r:id="rId27"/>
    <p:sldId id="2134806695" r:id="rId28"/>
    <p:sldId id="273" r:id="rId29"/>
    <p:sldId id="2134806466" r:id="rId30"/>
    <p:sldId id="2134806763" r:id="rId31"/>
    <p:sldId id="2134806792" r:id="rId32"/>
    <p:sldId id="2134806765" r:id="rId33"/>
    <p:sldId id="2134806793" r:id="rId34"/>
    <p:sldId id="2134806767" r:id="rId35"/>
    <p:sldId id="2134806794" r:id="rId36"/>
    <p:sldId id="2134806795" r:id="rId37"/>
    <p:sldId id="2134806796" r:id="rId38"/>
    <p:sldId id="2134806797" r:id="rId39"/>
    <p:sldId id="2134806798" r:id="rId40"/>
    <p:sldId id="2134806698" r:id="rId41"/>
    <p:sldId id="2134806754" r:id="rId42"/>
    <p:sldId id="2134806755" r:id="rId43"/>
    <p:sldId id="2134806799" r:id="rId44"/>
    <p:sldId id="2134806800" r:id="rId45"/>
    <p:sldId id="2134806802" r:id="rId46"/>
    <p:sldId id="2134806813" r:id="rId47"/>
    <p:sldId id="2134806803" r:id="rId48"/>
    <p:sldId id="2134806801" r:id="rId49"/>
    <p:sldId id="2134806804" r:id="rId50"/>
    <p:sldId id="2134806745" r:id="rId51"/>
    <p:sldId id="2134806696" r:id="rId52"/>
    <p:sldId id="2134806689" r:id="rId53"/>
    <p:sldId id="2134806805" r:id="rId54"/>
    <p:sldId id="2134806806" r:id="rId55"/>
    <p:sldId id="2134806807" r:id="rId56"/>
    <p:sldId id="2134806812" r:id="rId57"/>
    <p:sldId id="2134806808" r:id="rId58"/>
    <p:sldId id="2134806809" r:id="rId59"/>
    <p:sldId id="2134806810" r:id="rId60"/>
    <p:sldId id="2134806746" r:id="rId61"/>
    <p:sldId id="2134806697" r:id="rId62"/>
    <p:sldId id="2134806717" r:id="rId63"/>
    <p:sldId id="2134806811" r:id="rId64"/>
    <p:sldId id="2134806780" r:id="rId65"/>
    <p:sldId id="277" r:id="rId66"/>
  </p:sldIdLst>
  <p:sldSz cx="12192000" cy="6858000"/>
  <p:notesSz cx="6858000" cy="9144000"/>
  <p:embeddedFontLst>
    <p:embeddedFont>
      <p:font typeface="Dosis" pitchFamily="2" charset="0"/>
      <p:regular r:id="rId68"/>
      <p:bold r:id="rId69"/>
    </p:embeddedFont>
    <p:embeddedFont>
      <p:font typeface="Hammersmith One" panose="02010703030501060504" pitchFamily="2" charset="0"/>
      <p:regular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gpA835UTJt5pXU5TmEu54cM9zD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4EF"/>
    <a:srgbClr val="F0EFEC"/>
    <a:srgbClr val="F8D8CA"/>
    <a:srgbClr val="CAE4F6"/>
    <a:srgbClr val="B4EFD6"/>
    <a:srgbClr val="FFB6AB"/>
    <a:srgbClr val="FFCF8A"/>
    <a:srgbClr val="9EEEFF"/>
    <a:srgbClr val="A9F0FF"/>
    <a:srgbClr val="FFB4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font" Target="fonts/font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3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4E51FFC-C56C-D3DE-EFEE-CD0D5BC4A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BC2103FC-CA8A-02BE-7B8E-256BCBD81F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7242356-7EF6-9945-3A9F-8AF06E5984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5721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8FC9F16-4F97-CCC2-D66B-8889AB3FA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3FABE51-6E12-E96A-9E38-D9D29EB8ED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E5597C0B-94F4-9BBF-E0C9-06635502AB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191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2D0580E1-64E1-B021-5BA5-D123175FB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8AFD586D-ACC1-0EC6-F314-88BE0286FA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71065622-9B8F-693D-3B95-FB060571A8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50789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D7ECECED-81A5-DAF5-4851-3B22300B9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0F8D500-BF1A-D629-116F-0D8D91BF78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E2903EB-3234-65D5-B8AE-8160CBB957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4161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A731316-0B6F-59F8-A2D0-045BCCBCA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9DD86EC4-0A4D-764B-1125-1F4072F8E8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DC661FA8-AD08-FF9D-2323-2F98D08984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590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DB5BC8E-C9EF-C265-3F82-145DFAA1A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D2502185-EB9B-CBDC-C169-67E19AA432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D6DE464B-1660-5417-CC0B-6DA34F96DE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0923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B629C35E-8C26-4468-76CA-FD0D0B41D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CA4B9FF5-927D-35D8-8286-32B038A9ED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559244A4-400C-8100-D5F6-A8C294636E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99237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880B6DC-BCB1-83AF-0825-4808B6D30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1E3A1E5F-C303-EE67-0256-75566EC77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A221982D-E9DB-8A65-F572-376F24F77A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332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88021-2BCD-488A-7268-FBBFAB4B3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CBEE2A-2799-F942-BAB3-1926A7EAD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AC0CC98-92A0-80AE-5386-CE832F1AA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A33FBD-6592-B479-9EAE-E64A669136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0254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64787BBA-D161-CA78-CB93-B4A0E168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7B928AA2-D6A5-0FC1-A8C5-B41050BBEC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49B5C5A2-8F65-9CD9-89CA-EA4C75B9F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483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618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BC2ABFFF-1328-B6FE-0E8E-504590ECB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DEE991BC-BFBD-637A-1012-62B0CD248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247A8BDE-3240-DE4C-B5C1-5596214002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8322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41A8119-68E8-E42C-97BB-322C22A5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0ED6D64-7F26-7E75-FDED-EF865DE094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EDEE91B-BA3A-F0DC-7371-51491C2D91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291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502E54FD-BCAA-CDD4-F355-5679F3672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7F9B161B-BDD0-D8D4-1819-8E4497585D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F990E9B3-9BEA-CAED-A69F-762B81066B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80978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663A9C3B-FBF1-2A9C-2D37-E1ABEC548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F08A7FA6-AFD9-B72B-7EC3-7A0D1D1F95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A342CDBD-9239-5632-4924-F1ACBC7CE1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27596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C7CA0C2-CE53-3F85-9EAA-85F9A8401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C094CE47-3651-9FBB-DF1C-A7D3418BB9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532D713-1B1C-07E1-E36A-F3AD58624B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60598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B7EE95EB-A2F1-77C1-1024-46844F34A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C830231C-FE3D-53FF-23EF-13E0249041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A01C68AF-9E66-C915-607E-FF0FA3474C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41360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5D8E26F-600E-422A-9B17-6E425C973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EE3CDE9-6A47-5280-006E-F35F6CEFAF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FCBA7380-FD9A-1F16-662A-FA39528ADE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44342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6B4EFB4-9C5C-9E5A-053A-8BD00BD9F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16CC70E-5D2D-82B2-7C9B-C308CD46B6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5A6B0F8F-EF18-5595-1737-ECA86ACC16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6811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3C9FCD0-F52F-3C80-FC40-29DC76273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B166F060-6CDC-F96F-9146-F017EE496E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98E6C807-394F-29F1-0742-55B5C571C1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885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583F-CA16-34BE-2860-07580EF59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359E04-9C9E-5FF6-9C30-9470618D1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5409F13-EEC1-940E-81F1-78740534F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A52CA0-CCE4-3A71-633C-9E6CCABFD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04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613A-D148-6119-A74E-6D8B9AF3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98F6072-86CA-7F38-1D77-81EC67F51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1671934-C0F7-1C70-8C91-9002164C9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C4B114-3630-7ED4-B787-883DDFD88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4997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9B33C-864C-B806-7311-B29ACF59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42C70F-B639-1C9E-8A27-255BCC690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5DE698B-C9DF-017B-003D-A00A1B61A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D12C7A-1FEE-C0AB-2526-D585FD31D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4197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00948C7E-2595-A9C9-3DB2-5701C80FB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81984A5F-961D-F063-500C-A663FE6703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442F9DA-979B-F256-85E5-112548DED9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665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9394B-C17E-D6FD-9666-164073544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161682-D31E-B4A3-5845-871A4C055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2C43D8A-55B1-FA84-DB6A-CCA9E1148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A552E7-013B-3104-653D-BFA3146583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063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5CA9A19-0498-3409-77DE-4F15019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BDB7D5A3-ED40-B2FC-3781-A59967F55A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BDAE21B-E351-BA1F-6BF3-45FCE5DCC0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410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CDB4CD9-E7B6-8AAD-6C80-54968996A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5B54BED-EA1E-EC03-66BB-802099D8F8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003EC75-DC1E-CC5C-124A-D617042B69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6782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7B066F2E-87C5-1D41-50F7-B944075DD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73886CF5-29A1-C8F6-91CE-D00FF56D8B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952F2538-0480-8CAA-C0DC-781FAC99D5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2880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30AAEB3D-37EF-04E5-D1BB-87156576C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91841CBB-442F-D153-E95B-FAA4347AE4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BC8DB58-4BB4-6755-F96B-25BB6D2921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91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9" name="Google Shape;99;p7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" name="Google Shape;100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7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80902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35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01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662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94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5" name="Google Shape;45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" name="Google Shape;46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" name="Google Shape;47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" name="Google Shape;48;p62"/>
          <p:cNvSpPr/>
          <p:nvPr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" name="Google Shape;49;p62"/>
          <p:cNvSpPr txBox="1"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2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858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157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708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781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201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481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13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9003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467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8481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53" name="Google Shape;53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63"/>
          <p:cNvSpPr/>
          <p:nvPr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4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 txBox="1"/>
          <p:nvPr/>
        </p:nvSpPr>
        <p:spPr>
          <a:xfrm>
            <a:off x="417296" y="1529791"/>
            <a:ext cx="90350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sz="6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0166" y="1633525"/>
            <a:ext cx="1782937" cy="142858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"/>
          <p:cNvSpPr txBox="1"/>
          <p:nvPr/>
        </p:nvSpPr>
        <p:spPr>
          <a:xfrm>
            <a:off x="9929471" y="1904198"/>
            <a:ext cx="1704326" cy="43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333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dirty="0"/>
          </a:p>
        </p:txBody>
      </p:sp>
      <p:sp>
        <p:nvSpPr>
          <p:cNvPr id="131" name="Google Shape;131;p1"/>
          <p:cNvSpPr txBox="1"/>
          <p:nvPr/>
        </p:nvSpPr>
        <p:spPr>
          <a:xfrm>
            <a:off x="10136207" y="2280911"/>
            <a:ext cx="1290854" cy="50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67" b="1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rPr>
              <a:t>3AC</a:t>
            </a:r>
            <a:endParaRPr sz="2667" b="1" dirty="0">
              <a:solidFill>
                <a:srgbClr val="FCBF1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2" name="Google Shape;132;p1" descr="Une image contenant Visage humain, habits, dessin humoristique, fem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19927" y="4013429"/>
            <a:ext cx="3919081" cy="294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"/>
          <p:cNvSpPr/>
          <p:nvPr/>
        </p:nvSpPr>
        <p:spPr>
          <a:xfrm>
            <a:off x="572783" y="4497213"/>
            <a:ext cx="7302853" cy="650519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75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712752" y="4629240"/>
            <a:ext cx="1728653" cy="46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 3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2740604" y="4607670"/>
            <a:ext cx="492963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Construire un tableau simple </a:t>
            </a:r>
            <a:endParaRPr sz="32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"/>
          <p:cNvSpPr/>
          <p:nvPr/>
        </p:nvSpPr>
        <p:spPr>
          <a:xfrm>
            <a:off x="2281304" y="4638407"/>
            <a:ext cx="65848" cy="45100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37967-160C-4870-67D5-27B7A6E14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8">
            <a:extLst>
              <a:ext uri="{FF2B5EF4-FFF2-40B4-BE49-F238E27FC236}">
                <a16:creationId xmlns:a16="http://schemas.microsoft.com/office/drawing/2014/main" id="{411ED1D1-CA84-34BE-2CA7-1960747D479B}"/>
              </a:ext>
            </a:extLst>
          </p:cNvPr>
          <p:cNvSpPr txBox="1"/>
          <p:nvPr/>
        </p:nvSpPr>
        <p:spPr>
          <a:xfrm>
            <a:off x="904824" y="231719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pic>
        <p:nvPicPr>
          <p:cNvPr id="3" name="Image 3">
            <a:extLst>
              <a:ext uri="{FF2B5EF4-FFF2-40B4-BE49-F238E27FC236}">
                <a16:creationId xmlns:a16="http://schemas.microsoft.com/office/drawing/2014/main" id="{E3C91C2F-0D85-5EDF-14D3-1E33DF2E2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1DE1A9F-199F-C952-B94D-C0E82A4C6140}"/>
              </a:ext>
            </a:extLst>
          </p:cNvPr>
          <p:cNvSpPr/>
          <p:nvPr/>
        </p:nvSpPr>
        <p:spPr>
          <a:xfrm>
            <a:off x="4821202" y="2780052"/>
            <a:ext cx="1700981" cy="677108"/>
          </a:xfrm>
          <a:prstGeom prst="roundRect">
            <a:avLst/>
          </a:prstGeom>
          <a:solidFill>
            <a:srgbClr val="F0EFEC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Production mondiale</a:t>
            </a:r>
            <a:endParaRPr lang="en-US" sz="18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A86D3C2B-C9A5-A0C0-8092-A74789F4FDB4}"/>
              </a:ext>
            </a:extLst>
          </p:cNvPr>
          <p:cNvSpPr/>
          <p:nvPr/>
        </p:nvSpPr>
        <p:spPr>
          <a:xfrm>
            <a:off x="6704646" y="2522956"/>
            <a:ext cx="304800" cy="119129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0188BA-CC92-F153-7811-DE06A278E52B}"/>
              </a:ext>
            </a:extLst>
          </p:cNvPr>
          <p:cNvSpPr/>
          <p:nvPr/>
        </p:nvSpPr>
        <p:spPr>
          <a:xfrm>
            <a:off x="4821202" y="4223740"/>
            <a:ext cx="1700980" cy="677108"/>
          </a:xfrm>
          <a:prstGeom prst="roundRect">
            <a:avLst/>
          </a:prstGeom>
          <a:solidFill>
            <a:srgbClr val="F0EFEC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Au Maroc</a:t>
            </a:r>
            <a:endParaRPr lang="en-US" sz="18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5E5FB5F5-6521-AB60-0483-CC7FCACAD40F}"/>
              </a:ext>
            </a:extLst>
          </p:cNvPr>
          <p:cNvSpPr/>
          <p:nvPr/>
        </p:nvSpPr>
        <p:spPr>
          <a:xfrm>
            <a:off x="6768654" y="3973894"/>
            <a:ext cx="304800" cy="119129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14A95B-4DB7-8BC7-94D2-3FDB370A5EC3}"/>
              </a:ext>
            </a:extLst>
          </p:cNvPr>
          <p:cNvSpPr/>
          <p:nvPr/>
        </p:nvSpPr>
        <p:spPr>
          <a:xfrm>
            <a:off x="7191910" y="2631446"/>
            <a:ext cx="4433667" cy="9743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fr-FR" sz="2000" dirty="0">
                <a:solidFill>
                  <a:schemeClr val="tx1"/>
                </a:solidFill>
              </a:rPr>
              <a:t>370 à 380 millions de tonnes par an</a:t>
            </a:r>
            <a:r>
              <a:rPr lang="fr-FR" sz="2000" dirty="0"/>
              <a:t>.</a:t>
            </a:r>
            <a:endParaRPr lang="en-US" alt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B27841D-D6EF-734A-14CC-E18D10BECA2F}"/>
              </a:ext>
            </a:extLst>
          </p:cNvPr>
          <p:cNvSpPr txBox="1"/>
          <p:nvPr/>
        </p:nvSpPr>
        <p:spPr>
          <a:xfrm>
            <a:off x="773754" y="527555"/>
            <a:ext cx="1019717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Appuyer les réponses à la question précédente par les illustrations ci-dessous.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Demander aux élèves comment on peut augmenter la production des pommes de terre.</a:t>
            </a:r>
          </a:p>
          <a:p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B35380D-C64D-B697-61DA-E719DEBAD8B4}"/>
              </a:ext>
            </a:extLst>
          </p:cNvPr>
          <p:cNvSpPr/>
          <p:nvPr/>
        </p:nvSpPr>
        <p:spPr>
          <a:xfrm>
            <a:off x="7191910" y="4075135"/>
            <a:ext cx="4433667" cy="9743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fr-FR" sz="2000" dirty="0">
                <a:solidFill>
                  <a:schemeClr val="tx1"/>
                </a:solidFill>
              </a:rPr>
              <a:t>1,6 à 1,8 millions de tonnes par an</a:t>
            </a:r>
            <a:endParaRPr lang="en-US" altLang="en-US" sz="2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9218" name="Picture 2" descr="Les pommes de terre de consommation au 1er novembre: des stocks et  dégagements en mode mineur - SillonBelge.be">
            <a:extLst>
              <a:ext uri="{FF2B5EF4-FFF2-40B4-BE49-F238E27FC236}">
                <a16:creationId xmlns:a16="http://schemas.microsoft.com/office/drawing/2014/main" id="{75568C3B-84A7-2C02-47C2-7F0E3F1F4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87" y="2361900"/>
            <a:ext cx="4261059" cy="284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744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1026199" y="1958115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91" y="1340186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1789766" y="1983209"/>
            <a:ext cx="5781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Construire un tableau simple. </a:t>
            </a:r>
            <a:endParaRPr lang="fr-FR" sz="3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44181-43A0-2829-F762-7023BA566ED7}"/>
              </a:ext>
            </a:extLst>
          </p:cNvPr>
          <p:cNvSpPr txBox="1"/>
          <p:nvPr/>
        </p:nvSpPr>
        <p:spPr>
          <a:xfrm>
            <a:off x="935791" y="214967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000" b="1" kern="12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Aujourd’hui, nous avons 1 objectif. A la fin de cette séance vous serez capable de 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92E4FD-72B9-9F77-274F-08A5C7755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64DD57-F3D8-CAF6-2404-BBFA15800212}"/>
              </a:ext>
            </a:extLst>
          </p:cNvPr>
          <p:cNvSpPr txBox="1"/>
          <p:nvPr/>
        </p:nvSpPr>
        <p:spPr>
          <a:xfrm>
            <a:off x="1026199" y="533797"/>
            <a:ext cx="9531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Expliquer l’objectif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7F7B45-C743-2257-EC86-4381DB424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687192"/>
              </p:ext>
            </p:extLst>
          </p:nvPr>
        </p:nvGraphicFramePr>
        <p:xfrm>
          <a:off x="1789766" y="3606978"/>
          <a:ext cx="812800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178463F-BA3C-5C13-4C37-31279D369E11}"/>
              </a:ext>
            </a:extLst>
          </p:cNvPr>
          <p:cNvSpPr txBox="1"/>
          <p:nvPr/>
        </p:nvSpPr>
        <p:spPr>
          <a:xfrm>
            <a:off x="2172309" y="4946723"/>
            <a:ext cx="7362916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du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 de tubercules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de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l’âge d la plantule.</a:t>
            </a:r>
          </a:p>
        </p:txBody>
      </p:sp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9E1DB-A6D1-335C-2636-1F82CC43F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8D5219B-9975-E5CB-20BB-A089E943B292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885CC0A-AC66-0F94-7686-1E7C1E51E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E83747F-19E2-E407-B715-3FEA978638D4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6F4432-4CEB-FF6C-F0A5-CF0C5D1F6C84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4C4921D7-0E32-DEF1-6732-A1D5C0E5E85A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77BFED22-4B85-6B64-9620-404081834465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C8F36E6-2BD9-B602-6230-AD158895D5B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3A407-B760-90E0-EE53-B6D8720F751D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F2000BC6-799B-9393-FFC3-42D4C1023DEC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A99395E-5748-90C5-2A43-BF924A611EA5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5C792E77-9AF2-7197-8444-A519746238D0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AB8B873-C837-C4D2-A4D8-9D781A1CDF13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11AC249B-6988-C718-B845-33C07CF54AB5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25BC3BFB-CCD6-BFDD-2666-3F648F3E5532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AE950C7F-A1C3-C58A-0FF8-842C64F5A32F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488E3E19-30F4-0786-FA40-EE078A8F9D3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E091537A-2155-277F-025A-C6B306066E88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5A55C3FC-13F8-FD32-033A-968F5B2C3850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19247F96-55C0-9AD0-BA11-D28580491AE6}"/>
              </a:ext>
            </a:extLst>
          </p:cNvPr>
          <p:cNvSpPr txBox="1"/>
          <p:nvPr/>
        </p:nvSpPr>
        <p:spPr>
          <a:xfrm>
            <a:off x="3376852" y="2836430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9D028D73-2F00-D6C9-2013-B80F8307FB30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2AC14503-8AA5-99A3-BEEF-8C98F5F6543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C17E92AB-DE34-C40F-06FC-AECCAC6C242E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7FBD8239-8EBF-A0F0-C225-9783085C26EE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176CFC8-94AF-51EC-C167-5FE80D247C20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8836BE1-256C-526B-C078-67AE5B42042B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7CA3CC73-0E04-899E-AA5F-DFA21E18BB9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D63356ED-EFC4-69F9-576B-CC68265CD8F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9D61FD2-FCAD-3A22-0067-40D776183B87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77511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907684" y="2645772"/>
            <a:ext cx="6376632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Modelage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57200">
              <a:lnSpc>
                <a:spcPts val="5486"/>
              </a:lnSpc>
              <a:spcAft>
                <a:spcPts val="600"/>
              </a:spcAft>
              <a:buClrTx/>
            </a:pPr>
            <a:r>
              <a:rPr lang="fr-FR" sz="4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Construire un tableau simple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(10 min)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C3C7F9BF-E032-ED3C-E6BC-4BBD11A51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C35B881-A7B3-E65D-ACBB-FDFFAA24F2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8629583-BF20-47D3-05AB-654D9BD8DA74}"/>
              </a:ext>
            </a:extLst>
          </p:cNvPr>
          <p:cNvSpPr txBox="1"/>
          <p:nvPr/>
        </p:nvSpPr>
        <p:spPr>
          <a:xfrm>
            <a:off x="980964" y="249283"/>
            <a:ext cx="10238724" cy="779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Nous allons apprendre comment construire un tableau simple à partir de résultats de mesure ou d’observation. Prenons l’exemple suivant: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4B277E8-D57F-E016-DCAC-2956EADEACF1}"/>
              </a:ext>
            </a:extLst>
          </p:cNvPr>
          <p:cNvSpPr txBox="1"/>
          <p:nvPr/>
        </p:nvSpPr>
        <p:spPr>
          <a:xfrm>
            <a:off x="981857" y="1123728"/>
            <a:ext cx="105060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document suivant présente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tubercules </a:t>
            </a:r>
            <a:r>
              <a:rPr lang="fr-FR" sz="2000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des plantules de pomme de terre.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BE10883-BD63-9994-A208-3DEC73BC2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957" y="1705652"/>
            <a:ext cx="9026086" cy="352581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C98D545-880C-169C-273D-CD2E142D2020}"/>
              </a:ext>
            </a:extLst>
          </p:cNvPr>
          <p:cNvSpPr/>
          <p:nvPr/>
        </p:nvSpPr>
        <p:spPr>
          <a:xfrm>
            <a:off x="2245895" y="4907160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1 jour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B78EF3-40ED-1562-9F4B-79919642FD87}"/>
              </a:ext>
            </a:extLst>
          </p:cNvPr>
          <p:cNvSpPr/>
          <p:nvPr/>
        </p:nvSpPr>
        <p:spPr>
          <a:xfrm>
            <a:off x="3705726" y="4907160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5 jours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E30BED7-210D-AA17-573A-6E784311F325}"/>
              </a:ext>
            </a:extLst>
          </p:cNvPr>
          <p:cNvSpPr/>
          <p:nvPr/>
        </p:nvSpPr>
        <p:spPr>
          <a:xfrm>
            <a:off x="5238201" y="4921477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10 jours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FF581A6-0AB2-FC05-4625-6158C8CF1A8F}"/>
              </a:ext>
            </a:extLst>
          </p:cNvPr>
          <p:cNvSpPr/>
          <p:nvPr/>
        </p:nvSpPr>
        <p:spPr>
          <a:xfrm>
            <a:off x="6944804" y="4941791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20 jours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F773B69-DF11-8D6C-9CCE-19F3642C0438}"/>
              </a:ext>
            </a:extLst>
          </p:cNvPr>
          <p:cNvSpPr/>
          <p:nvPr/>
        </p:nvSpPr>
        <p:spPr>
          <a:xfrm>
            <a:off x="8932598" y="4921477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30 jours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B351CC5-B019-5E1A-E9F4-46C8EB8701D9}"/>
              </a:ext>
            </a:extLst>
          </p:cNvPr>
          <p:cNvSpPr/>
          <p:nvPr/>
        </p:nvSpPr>
        <p:spPr>
          <a:xfrm>
            <a:off x="2566736" y="3287218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8EFDA29-8CCE-0D01-C182-2BAFF2FB3B55}"/>
              </a:ext>
            </a:extLst>
          </p:cNvPr>
          <p:cNvSpPr/>
          <p:nvPr/>
        </p:nvSpPr>
        <p:spPr>
          <a:xfrm>
            <a:off x="3753851" y="2931695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4BA5CFA-7397-9EAF-7C60-DEAE2F8F25EB}"/>
              </a:ext>
            </a:extLst>
          </p:cNvPr>
          <p:cNvSpPr/>
          <p:nvPr/>
        </p:nvSpPr>
        <p:spPr>
          <a:xfrm>
            <a:off x="6083713" y="3340224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DC8C37D-B79D-607A-9317-05C1581689B6}"/>
              </a:ext>
            </a:extLst>
          </p:cNvPr>
          <p:cNvSpPr/>
          <p:nvPr/>
        </p:nvSpPr>
        <p:spPr>
          <a:xfrm>
            <a:off x="7923822" y="3348790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E8167BA-7EE2-5385-EFBE-98FADE22E0AF}"/>
              </a:ext>
            </a:extLst>
          </p:cNvPr>
          <p:cNvSpPr/>
          <p:nvPr/>
        </p:nvSpPr>
        <p:spPr>
          <a:xfrm>
            <a:off x="9830954" y="3312695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5ED8B73-1EA3-182D-63D7-0DD208361883}"/>
              </a:ext>
            </a:extLst>
          </p:cNvPr>
          <p:cNvCxnSpPr/>
          <p:nvPr/>
        </p:nvCxnSpPr>
        <p:spPr>
          <a:xfrm>
            <a:off x="2117558" y="4411579"/>
            <a:ext cx="6898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9566584E-8DC7-A9F2-1D82-3B216078E7FD}"/>
              </a:ext>
            </a:extLst>
          </p:cNvPr>
          <p:cNvSpPr txBox="1"/>
          <p:nvPr/>
        </p:nvSpPr>
        <p:spPr>
          <a:xfrm>
            <a:off x="980964" y="4231900"/>
            <a:ext cx="1403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Tubercule</a:t>
            </a:r>
          </a:p>
        </p:txBody>
      </p:sp>
    </p:spTree>
    <p:extLst>
      <p:ext uri="{BB962C8B-B14F-4D97-AF65-F5344CB8AC3E}">
        <p14:creationId xmlns:p14="http://schemas.microsoft.com/office/powerpoint/2010/main" val="705406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A818C30-1BA2-5EB6-E375-4D242CAD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478B73E-20F7-5677-273E-A877BE1867B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4BF7A95-3E86-415C-136C-490196491918}"/>
              </a:ext>
            </a:extLst>
          </p:cNvPr>
          <p:cNvSpPr txBox="1"/>
          <p:nvPr/>
        </p:nvSpPr>
        <p:spPr>
          <a:xfrm>
            <a:off x="980964" y="297956"/>
            <a:ext cx="10238724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Je peux déterminer le nombre des tubercules des plantules à différent âge.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16FA989-F271-2D84-FEEE-E3170439C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957" y="1705652"/>
            <a:ext cx="9026086" cy="352581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382659-0919-A129-451D-4DE5C76696A0}"/>
              </a:ext>
            </a:extLst>
          </p:cNvPr>
          <p:cNvSpPr/>
          <p:nvPr/>
        </p:nvSpPr>
        <p:spPr>
          <a:xfrm>
            <a:off x="2245895" y="4907160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1 jour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CBFAF4-E3B3-F238-A8D7-03EE65A3D98D}"/>
              </a:ext>
            </a:extLst>
          </p:cNvPr>
          <p:cNvSpPr/>
          <p:nvPr/>
        </p:nvSpPr>
        <p:spPr>
          <a:xfrm>
            <a:off x="3705726" y="4907160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5 jours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C6D6BC4-8AF8-5412-1E40-C75D385E08A1}"/>
              </a:ext>
            </a:extLst>
          </p:cNvPr>
          <p:cNvSpPr/>
          <p:nvPr/>
        </p:nvSpPr>
        <p:spPr>
          <a:xfrm>
            <a:off x="5238201" y="4921477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10 jours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BAE13D2-7910-D2E2-5D33-AE1258391B3C}"/>
              </a:ext>
            </a:extLst>
          </p:cNvPr>
          <p:cNvSpPr/>
          <p:nvPr/>
        </p:nvSpPr>
        <p:spPr>
          <a:xfrm>
            <a:off x="6944804" y="4941791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20 jours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9B31195-3002-5172-4564-073C943EC024}"/>
              </a:ext>
            </a:extLst>
          </p:cNvPr>
          <p:cNvSpPr/>
          <p:nvPr/>
        </p:nvSpPr>
        <p:spPr>
          <a:xfrm>
            <a:off x="8932598" y="4921477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rgbClr val="C00000"/>
                </a:solidFill>
              </a:rPr>
              <a:t>30 jours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7B05026-12B9-41F1-18AC-03AB699662E5}"/>
              </a:ext>
            </a:extLst>
          </p:cNvPr>
          <p:cNvSpPr/>
          <p:nvPr/>
        </p:nvSpPr>
        <p:spPr>
          <a:xfrm>
            <a:off x="2566736" y="3287218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3853689-F8E4-442E-A05A-86646E93FE7B}"/>
              </a:ext>
            </a:extLst>
          </p:cNvPr>
          <p:cNvSpPr/>
          <p:nvPr/>
        </p:nvSpPr>
        <p:spPr>
          <a:xfrm>
            <a:off x="3753851" y="2931695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26EE693-EC7F-722F-500D-D3F6C9FB0A0B}"/>
              </a:ext>
            </a:extLst>
          </p:cNvPr>
          <p:cNvSpPr/>
          <p:nvPr/>
        </p:nvSpPr>
        <p:spPr>
          <a:xfrm>
            <a:off x="6083713" y="3340224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9466B6E-CD8E-18A1-924B-799ABFD21111}"/>
              </a:ext>
            </a:extLst>
          </p:cNvPr>
          <p:cNvSpPr/>
          <p:nvPr/>
        </p:nvSpPr>
        <p:spPr>
          <a:xfrm>
            <a:off x="7923822" y="3348790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A2BDD16-789E-42C7-DDD9-7C042CB27A7A}"/>
              </a:ext>
            </a:extLst>
          </p:cNvPr>
          <p:cNvSpPr/>
          <p:nvPr/>
        </p:nvSpPr>
        <p:spPr>
          <a:xfrm>
            <a:off x="9830954" y="3312695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496F25D-C105-05C7-BB04-652848638B37}"/>
              </a:ext>
            </a:extLst>
          </p:cNvPr>
          <p:cNvCxnSpPr/>
          <p:nvPr/>
        </p:nvCxnSpPr>
        <p:spPr>
          <a:xfrm>
            <a:off x="2117558" y="4411579"/>
            <a:ext cx="6898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A2123316-0712-E3FF-3486-60F9FE56AD18}"/>
              </a:ext>
            </a:extLst>
          </p:cNvPr>
          <p:cNvSpPr txBox="1"/>
          <p:nvPr/>
        </p:nvSpPr>
        <p:spPr>
          <a:xfrm>
            <a:off x="980964" y="4231900"/>
            <a:ext cx="1403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Tubercule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766B06-523A-6288-6B99-8A767FBD6E92}"/>
              </a:ext>
            </a:extLst>
          </p:cNvPr>
          <p:cNvSpPr txBox="1"/>
          <p:nvPr/>
        </p:nvSpPr>
        <p:spPr>
          <a:xfrm>
            <a:off x="451505" y="1158364"/>
            <a:ext cx="105060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compte le nombre des tubercules dans chaque plantule.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E569706-7643-82B2-2267-03E8C54D250E}"/>
              </a:ext>
            </a:extLst>
          </p:cNvPr>
          <p:cNvSpPr txBox="1"/>
          <p:nvPr/>
        </p:nvSpPr>
        <p:spPr>
          <a:xfrm>
            <a:off x="2695522" y="3312305"/>
            <a:ext cx="367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28CCA3-09EC-DFD9-1D76-A6B01E262B67}"/>
              </a:ext>
            </a:extLst>
          </p:cNvPr>
          <p:cNvSpPr txBox="1"/>
          <p:nvPr/>
        </p:nvSpPr>
        <p:spPr>
          <a:xfrm>
            <a:off x="3880077" y="2948680"/>
            <a:ext cx="367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451B656-CAEC-1FB4-B1CB-9467987CD6C1}"/>
              </a:ext>
            </a:extLst>
          </p:cNvPr>
          <p:cNvSpPr txBox="1"/>
          <p:nvPr/>
        </p:nvSpPr>
        <p:spPr>
          <a:xfrm>
            <a:off x="6226488" y="3348790"/>
            <a:ext cx="367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6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3DE5471-6910-2BC6-6133-50AF97BC7BE4}"/>
              </a:ext>
            </a:extLst>
          </p:cNvPr>
          <p:cNvSpPr txBox="1"/>
          <p:nvPr/>
        </p:nvSpPr>
        <p:spPr>
          <a:xfrm>
            <a:off x="8062232" y="3351857"/>
            <a:ext cx="367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9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0D18CB0-D5E1-5D53-CC94-7225DB1CD7A2}"/>
              </a:ext>
            </a:extLst>
          </p:cNvPr>
          <p:cNvSpPr txBox="1"/>
          <p:nvPr/>
        </p:nvSpPr>
        <p:spPr>
          <a:xfrm>
            <a:off x="9870127" y="3314969"/>
            <a:ext cx="577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11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BCDD899-6832-4BDA-CA73-044DEF10A0AE}"/>
              </a:ext>
            </a:extLst>
          </p:cNvPr>
          <p:cNvCxnSpPr/>
          <p:nvPr/>
        </p:nvCxnSpPr>
        <p:spPr>
          <a:xfrm flipH="1">
            <a:off x="6226488" y="3878179"/>
            <a:ext cx="128592" cy="353721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190B2D9B-F391-A248-72E8-E87908994028}"/>
              </a:ext>
            </a:extLst>
          </p:cNvPr>
          <p:cNvCxnSpPr>
            <a:cxnSpLocks/>
          </p:cNvCxnSpPr>
          <p:nvPr/>
        </p:nvCxnSpPr>
        <p:spPr>
          <a:xfrm flipH="1">
            <a:off x="6083713" y="3878179"/>
            <a:ext cx="64296" cy="254909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B295A7F-4E27-3447-2700-7EC63A5B239A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5804057" y="3604919"/>
            <a:ext cx="279656" cy="613766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EEA7ADAC-0962-3AE8-1956-45A52B6B9FF6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5564711" y="3604919"/>
            <a:ext cx="519002" cy="746903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6FC28C28-33DA-1540-E961-3AB0888EE177}"/>
              </a:ext>
            </a:extLst>
          </p:cNvPr>
          <p:cNvCxnSpPr>
            <a:cxnSpLocks/>
          </p:cNvCxnSpPr>
          <p:nvPr/>
        </p:nvCxnSpPr>
        <p:spPr>
          <a:xfrm flipH="1">
            <a:off x="5603951" y="3842084"/>
            <a:ext cx="519002" cy="746903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39A265DB-A6DD-68AB-433D-1A0A4CE32B48}"/>
              </a:ext>
            </a:extLst>
          </p:cNvPr>
          <p:cNvCxnSpPr>
            <a:cxnSpLocks/>
          </p:cNvCxnSpPr>
          <p:nvPr/>
        </p:nvCxnSpPr>
        <p:spPr>
          <a:xfrm flipH="1">
            <a:off x="5011732" y="3490584"/>
            <a:ext cx="1081618" cy="642504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11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C09F3CB8-2806-44B0-36CF-6300A25F8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18D801C-F1AB-F457-F943-81C58B21697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58914E4-8337-CA0A-A759-FD89AF2B7D42}"/>
              </a:ext>
            </a:extLst>
          </p:cNvPr>
          <p:cNvSpPr txBox="1"/>
          <p:nvPr/>
        </p:nvSpPr>
        <p:spPr>
          <a:xfrm>
            <a:off x="980964" y="249283"/>
            <a:ext cx="1023872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Maintenant, nous allons transformer ces résultats en tableau simple.</a:t>
            </a:r>
          </a:p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Commençons par la première étape: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39ED42-B92C-985D-BD3C-E929A6390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5" y="1545231"/>
            <a:ext cx="9026086" cy="3525815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661354-3BA2-1919-E3AF-882A9D32A185}"/>
              </a:ext>
            </a:extLst>
          </p:cNvPr>
          <p:cNvSpPr/>
          <p:nvPr/>
        </p:nvSpPr>
        <p:spPr>
          <a:xfrm>
            <a:off x="3420423" y="4746739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1 jour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3CBDD8-C6C2-87BA-980D-8801FB7A4A71}"/>
              </a:ext>
            </a:extLst>
          </p:cNvPr>
          <p:cNvSpPr/>
          <p:nvPr/>
        </p:nvSpPr>
        <p:spPr>
          <a:xfrm>
            <a:off x="4880254" y="4746739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5 jours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BC0CEA-FF76-F1C3-6F14-E4BC0BD25D2C}"/>
              </a:ext>
            </a:extLst>
          </p:cNvPr>
          <p:cNvSpPr/>
          <p:nvPr/>
        </p:nvSpPr>
        <p:spPr>
          <a:xfrm>
            <a:off x="6412729" y="4761056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10 jours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4D1C24B-0561-4E76-1003-316AF6D300E1}"/>
              </a:ext>
            </a:extLst>
          </p:cNvPr>
          <p:cNvSpPr/>
          <p:nvPr/>
        </p:nvSpPr>
        <p:spPr>
          <a:xfrm>
            <a:off x="8119332" y="4781370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20 jours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E64DFCA-331A-129E-85D3-4714CD79A8BE}"/>
              </a:ext>
            </a:extLst>
          </p:cNvPr>
          <p:cNvSpPr/>
          <p:nvPr/>
        </p:nvSpPr>
        <p:spPr>
          <a:xfrm>
            <a:off x="10107126" y="4761056"/>
            <a:ext cx="1187115" cy="5293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30 jours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911004F-A1BA-AC4F-3B15-BF3D830BC6BF}"/>
              </a:ext>
            </a:extLst>
          </p:cNvPr>
          <p:cNvSpPr/>
          <p:nvPr/>
        </p:nvSpPr>
        <p:spPr>
          <a:xfrm>
            <a:off x="3741264" y="3126797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1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D537D89-3BDD-30D6-BFDD-75084471E4C3}"/>
              </a:ext>
            </a:extLst>
          </p:cNvPr>
          <p:cNvSpPr/>
          <p:nvPr/>
        </p:nvSpPr>
        <p:spPr>
          <a:xfrm>
            <a:off x="5006834" y="2769765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1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5261494-9C41-FD43-25B5-BA2E0EC876D8}"/>
              </a:ext>
            </a:extLst>
          </p:cNvPr>
          <p:cNvSpPr/>
          <p:nvPr/>
        </p:nvSpPr>
        <p:spPr>
          <a:xfrm>
            <a:off x="7258241" y="3179803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6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B944B2B-D546-8436-A030-B6607B987010}"/>
              </a:ext>
            </a:extLst>
          </p:cNvPr>
          <p:cNvSpPr/>
          <p:nvPr/>
        </p:nvSpPr>
        <p:spPr>
          <a:xfrm>
            <a:off x="9098350" y="3188369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9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0AA0AE8-2490-08DD-F73F-3CF43BDD0ECD}"/>
              </a:ext>
            </a:extLst>
          </p:cNvPr>
          <p:cNvSpPr/>
          <p:nvPr/>
        </p:nvSpPr>
        <p:spPr>
          <a:xfrm>
            <a:off x="11005482" y="3152274"/>
            <a:ext cx="577516" cy="52938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11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3BA76D2-8E0C-788D-8895-0A6C79F04B23}"/>
              </a:ext>
            </a:extLst>
          </p:cNvPr>
          <p:cNvCxnSpPr/>
          <p:nvPr/>
        </p:nvCxnSpPr>
        <p:spPr>
          <a:xfrm>
            <a:off x="3292086" y="4251158"/>
            <a:ext cx="68981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D8E2CF1E-4329-781F-80F9-805E7409B4F8}"/>
              </a:ext>
            </a:extLst>
          </p:cNvPr>
          <p:cNvSpPr txBox="1"/>
          <p:nvPr/>
        </p:nvSpPr>
        <p:spPr>
          <a:xfrm>
            <a:off x="2155492" y="4071479"/>
            <a:ext cx="1403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Tubercule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FFF2616A-8D29-7404-0DB4-E1CBC0D22AA8}"/>
              </a:ext>
            </a:extLst>
          </p:cNvPr>
          <p:cNvSpPr txBox="1"/>
          <p:nvPr/>
        </p:nvSpPr>
        <p:spPr>
          <a:xfrm>
            <a:off x="419259" y="106258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J’identifie les deux variables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4643C8-69AA-019A-93AA-33D90250E0B9}"/>
              </a:ext>
            </a:extLst>
          </p:cNvPr>
          <p:cNvSpPr/>
          <p:nvPr/>
        </p:nvSpPr>
        <p:spPr>
          <a:xfrm>
            <a:off x="393905" y="2789834"/>
            <a:ext cx="2538107" cy="8849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Le nombre de tubercules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2B3966-9ABF-05A4-CABB-6702F7239509}"/>
              </a:ext>
            </a:extLst>
          </p:cNvPr>
          <p:cNvSpPr/>
          <p:nvPr/>
        </p:nvSpPr>
        <p:spPr>
          <a:xfrm>
            <a:off x="368254" y="4568977"/>
            <a:ext cx="2538107" cy="8849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accent4"/>
                </a:solidFill>
              </a:rPr>
              <a:t>L’âge de la plantule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406B57-70D9-E846-43EE-874A5A881B47}"/>
              </a:ext>
            </a:extLst>
          </p:cNvPr>
          <p:cNvSpPr/>
          <p:nvPr/>
        </p:nvSpPr>
        <p:spPr>
          <a:xfrm>
            <a:off x="3578089" y="2743336"/>
            <a:ext cx="8157500" cy="1004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488AE9-2141-57C7-ABEC-72CA71005910}"/>
              </a:ext>
            </a:extLst>
          </p:cNvPr>
          <p:cNvSpPr/>
          <p:nvPr/>
        </p:nvSpPr>
        <p:spPr>
          <a:xfrm>
            <a:off x="3292086" y="4686580"/>
            <a:ext cx="8157500" cy="78576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3CCD973-4037-AE72-B053-41DC069DC7B3}"/>
              </a:ext>
            </a:extLst>
          </p:cNvPr>
          <p:cNvSpPr txBox="1"/>
          <p:nvPr/>
        </p:nvSpPr>
        <p:spPr>
          <a:xfrm>
            <a:off x="433010" y="1735863"/>
            <a:ext cx="23478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 ce qui varie?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5889AD1-E9B6-7BB3-F3DE-4D7441B3D450}"/>
              </a:ext>
            </a:extLst>
          </p:cNvPr>
          <p:cNvCxnSpPr/>
          <p:nvPr/>
        </p:nvCxnSpPr>
        <p:spPr>
          <a:xfrm>
            <a:off x="2932012" y="3152274"/>
            <a:ext cx="64607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EABF9BD-323F-BA3A-97BA-382F6E45B459}"/>
              </a:ext>
            </a:extLst>
          </p:cNvPr>
          <p:cNvCxnSpPr>
            <a:stCxn id="5" idx="3"/>
          </p:cNvCxnSpPr>
          <p:nvPr/>
        </p:nvCxnSpPr>
        <p:spPr>
          <a:xfrm>
            <a:off x="2906361" y="5011433"/>
            <a:ext cx="38572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0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9AB04359-A02A-F4D5-DCC7-FBFC5A85C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BE99FDB8-7C13-82F2-0765-0192CBC2FD7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16CD41-299E-22CB-1190-FB9667023241}"/>
              </a:ext>
            </a:extLst>
          </p:cNvPr>
          <p:cNvSpPr txBox="1"/>
          <p:nvPr/>
        </p:nvSpPr>
        <p:spPr>
          <a:xfrm>
            <a:off x="980964" y="249283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Je dois trouver le lien entre les deux variables.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B866CD2C-F382-66DD-94DF-128DD0457A02}"/>
              </a:ext>
            </a:extLst>
          </p:cNvPr>
          <p:cNvSpPr txBox="1"/>
          <p:nvPr/>
        </p:nvSpPr>
        <p:spPr>
          <a:xfrm>
            <a:off x="296737" y="962563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J’identifie les deux variables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2718115-A13D-FA03-615F-CC59456E3073}"/>
              </a:ext>
            </a:extLst>
          </p:cNvPr>
          <p:cNvSpPr/>
          <p:nvPr/>
        </p:nvSpPr>
        <p:spPr>
          <a:xfrm>
            <a:off x="2138330" y="5228936"/>
            <a:ext cx="2538107" cy="88491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La variable indépendante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118465-B363-47E1-00B1-07ECD9C5DD20}"/>
              </a:ext>
            </a:extLst>
          </p:cNvPr>
          <p:cNvSpPr/>
          <p:nvPr/>
        </p:nvSpPr>
        <p:spPr>
          <a:xfrm>
            <a:off x="7165042" y="5257046"/>
            <a:ext cx="2538107" cy="8849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La variable dépendante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2E0B0C6-4984-3043-6768-3F3B399F5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056606"/>
            <a:ext cx="6230125" cy="2709825"/>
          </a:xfrm>
          <a:prstGeom prst="rect">
            <a:avLst/>
          </a:prstGeom>
        </p:spPr>
      </p:pic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696A4CB-3EE4-D1EB-DC41-B21EF016A777}"/>
              </a:ext>
            </a:extLst>
          </p:cNvPr>
          <p:cNvSpPr/>
          <p:nvPr/>
        </p:nvSpPr>
        <p:spPr>
          <a:xfrm>
            <a:off x="2138331" y="3915352"/>
            <a:ext cx="2538107" cy="884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…………………….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DAC4281-9A88-6EFC-35AC-2B91EBA2F685}"/>
              </a:ext>
            </a:extLst>
          </p:cNvPr>
          <p:cNvSpPr/>
          <p:nvPr/>
        </p:nvSpPr>
        <p:spPr>
          <a:xfrm>
            <a:off x="7125634" y="3984632"/>
            <a:ext cx="2538107" cy="8849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…………………..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ED57D502-C56F-9A4E-CFE0-50A24F2992E7}"/>
              </a:ext>
            </a:extLst>
          </p:cNvPr>
          <p:cNvCxnSpPr>
            <a:stCxn id="25" idx="3"/>
          </p:cNvCxnSpPr>
          <p:nvPr/>
        </p:nvCxnSpPr>
        <p:spPr>
          <a:xfrm flipV="1">
            <a:off x="4676438" y="4355597"/>
            <a:ext cx="2449196" cy="221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5CCAE6D2-05DB-6673-3D29-6DBC78ABF32E}"/>
              </a:ext>
            </a:extLst>
          </p:cNvPr>
          <p:cNvSpPr txBox="1"/>
          <p:nvPr/>
        </p:nvSpPr>
        <p:spPr>
          <a:xfrm>
            <a:off x="4965192" y="3915352"/>
            <a:ext cx="191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  <a:t>a un effet sur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DD14034-F117-E0FA-31C2-DD10B2CE93F0}"/>
              </a:ext>
            </a:extLst>
          </p:cNvPr>
          <p:cNvSpPr txBox="1"/>
          <p:nvPr/>
        </p:nvSpPr>
        <p:spPr>
          <a:xfrm>
            <a:off x="2282708" y="4057756"/>
            <a:ext cx="2538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solidFill>
                  <a:srgbClr val="0070C0"/>
                </a:solidFill>
              </a:rPr>
              <a:t>L'âge de la plantule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479457E-5CE2-A0FB-0E5C-7DD8A3D1AED8}"/>
              </a:ext>
            </a:extLst>
          </p:cNvPr>
          <p:cNvSpPr txBox="1"/>
          <p:nvPr/>
        </p:nvSpPr>
        <p:spPr>
          <a:xfrm>
            <a:off x="7165042" y="4153933"/>
            <a:ext cx="2538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FF0000"/>
                </a:solidFill>
              </a:rPr>
              <a:t>Le nombre de tubercules</a:t>
            </a:r>
          </a:p>
        </p:txBody>
      </p:sp>
      <p:sp>
        <p:nvSpPr>
          <p:cNvPr id="33" name="Flèche : bas 32">
            <a:extLst>
              <a:ext uri="{FF2B5EF4-FFF2-40B4-BE49-F238E27FC236}">
                <a16:creationId xmlns:a16="http://schemas.microsoft.com/office/drawing/2014/main" id="{7674D30F-730E-3659-644D-65831B1442DC}"/>
              </a:ext>
            </a:extLst>
          </p:cNvPr>
          <p:cNvSpPr/>
          <p:nvPr/>
        </p:nvSpPr>
        <p:spPr>
          <a:xfrm>
            <a:off x="3116299" y="4932579"/>
            <a:ext cx="582168" cy="23332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 : bas 33">
            <a:extLst>
              <a:ext uri="{FF2B5EF4-FFF2-40B4-BE49-F238E27FC236}">
                <a16:creationId xmlns:a16="http://schemas.microsoft.com/office/drawing/2014/main" id="{02F1BF7F-E7C1-08C7-A684-EE62AC07F4D0}"/>
              </a:ext>
            </a:extLst>
          </p:cNvPr>
          <p:cNvSpPr/>
          <p:nvPr/>
        </p:nvSpPr>
        <p:spPr>
          <a:xfrm>
            <a:off x="8202450" y="4932579"/>
            <a:ext cx="582168" cy="23332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33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0" grpId="0"/>
      <p:bldP spid="32" grpId="0"/>
      <p:bldP spid="33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47DB0C89-3EA1-E3D5-210F-D2A0F2D2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258C91B-BA2E-3620-4B58-05FDD0887A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B8B9A66-B0F3-F1E5-A0F1-5F35B839E524}"/>
              </a:ext>
            </a:extLst>
          </p:cNvPr>
          <p:cNvSpPr txBox="1"/>
          <p:nvPr/>
        </p:nvSpPr>
        <p:spPr>
          <a:xfrm>
            <a:off x="980964" y="249283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Enfin j’identifie les types des deux variables.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51BFF82D-6293-CAD5-643E-88AE0FC996F1}"/>
              </a:ext>
            </a:extLst>
          </p:cNvPr>
          <p:cNvSpPr txBox="1"/>
          <p:nvPr/>
        </p:nvSpPr>
        <p:spPr>
          <a:xfrm>
            <a:off x="547275" y="1084817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J’identifie les deux variables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24468A3-677D-24D3-1911-25914AF8BE61}"/>
              </a:ext>
            </a:extLst>
          </p:cNvPr>
          <p:cNvSpPr/>
          <p:nvPr/>
        </p:nvSpPr>
        <p:spPr>
          <a:xfrm>
            <a:off x="785018" y="4012420"/>
            <a:ext cx="6685630" cy="88491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La variable indépendante </a:t>
            </a:r>
            <a:r>
              <a:rPr lang="fr-FR" sz="2000" b="1" dirty="0">
                <a:solidFill>
                  <a:schemeClr val="tx1"/>
                </a:solidFill>
              </a:rPr>
              <a:t>est</a:t>
            </a:r>
            <a:r>
              <a:rPr lang="fr-FR" sz="2000" b="1" dirty="0">
                <a:solidFill>
                  <a:srgbClr val="0070C0"/>
                </a:solidFill>
              </a:rPr>
              <a:t> l’âge de la plantule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46630-56FD-0F85-2D79-7EDD79A76E5C}"/>
              </a:ext>
            </a:extLst>
          </p:cNvPr>
          <p:cNvSpPr/>
          <p:nvPr/>
        </p:nvSpPr>
        <p:spPr>
          <a:xfrm>
            <a:off x="785018" y="5119208"/>
            <a:ext cx="6685630" cy="8849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La variable dépendante </a:t>
            </a:r>
            <a:r>
              <a:rPr lang="fr-FR" sz="2000" b="1" dirty="0">
                <a:solidFill>
                  <a:schemeClr val="tx1"/>
                </a:solidFill>
              </a:rPr>
              <a:t>est</a:t>
            </a:r>
            <a:r>
              <a:rPr lang="fr-FR" sz="2000" b="1" dirty="0">
                <a:solidFill>
                  <a:srgbClr val="FF0000"/>
                </a:solidFill>
              </a:rPr>
              <a:t> le nombre de tubercules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F426B7E-65AF-AB76-2266-97B13715D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167" y="1008205"/>
            <a:ext cx="6175281" cy="268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84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A4F60189-3460-58F4-923C-418F6FCFD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AE18B77-5421-94EC-6294-663BAEF497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95CFF4B-05F3-064A-91D5-70E605AFC13D}"/>
              </a:ext>
            </a:extLst>
          </p:cNvPr>
          <p:cNvSpPr txBox="1"/>
          <p:nvPr/>
        </p:nvSpPr>
        <p:spPr>
          <a:xfrm>
            <a:off x="603503" y="1641934"/>
            <a:ext cx="6105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Je commence par déterminer le nombre de lignes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7F93E607-11FA-0A47-ACD2-3B2765748EF0}"/>
              </a:ext>
            </a:extLst>
          </p:cNvPr>
          <p:cNvSpPr txBox="1"/>
          <p:nvPr/>
        </p:nvSpPr>
        <p:spPr>
          <a:xfrm>
            <a:off x="455835" y="99390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Je trace le tableau.</a:t>
            </a:r>
            <a:endParaRPr lang="fr-FR" sz="2400" b="1" kern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C93B7E-C166-7C0C-2336-ADEEFB185942}"/>
              </a:ext>
            </a:extLst>
          </p:cNvPr>
          <p:cNvSpPr txBox="1"/>
          <p:nvPr/>
        </p:nvSpPr>
        <p:spPr>
          <a:xfrm>
            <a:off x="976638" y="615215"/>
            <a:ext cx="7197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Je dois d’abord préciser le nombre de lignes et de colonnes.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47F81D9-06D0-5F53-2006-33A655BA6261}"/>
              </a:ext>
            </a:extLst>
          </p:cNvPr>
          <p:cNvSpPr txBox="1"/>
          <p:nvPr/>
        </p:nvSpPr>
        <p:spPr>
          <a:xfrm>
            <a:off x="7727306" y="1836272"/>
            <a:ext cx="3913239" cy="78319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lignes = le nombre de variables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E0001B37-329E-1D89-8BA3-94269FA57013}"/>
              </a:ext>
            </a:extLst>
          </p:cNvPr>
          <p:cNvSpPr/>
          <p:nvPr/>
        </p:nvSpPr>
        <p:spPr>
          <a:xfrm>
            <a:off x="9318165" y="2878469"/>
            <a:ext cx="731520" cy="3017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FE4A734-BD01-AA9C-E587-404F796EFF42}"/>
              </a:ext>
            </a:extLst>
          </p:cNvPr>
          <p:cNvSpPr txBox="1"/>
          <p:nvPr/>
        </p:nvSpPr>
        <p:spPr>
          <a:xfrm>
            <a:off x="7727306" y="5190489"/>
            <a:ext cx="3913239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lignes = 2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EF05319-93F6-C196-9186-8E6354787C98}"/>
              </a:ext>
            </a:extLst>
          </p:cNvPr>
          <p:cNvCxnSpPr>
            <a:cxnSpLocks/>
            <a:stCxn id="18" idx="3"/>
            <a:endCxn id="15" idx="1"/>
          </p:cNvCxnSpPr>
          <p:nvPr/>
        </p:nvCxnSpPr>
        <p:spPr>
          <a:xfrm>
            <a:off x="7602084" y="3315172"/>
            <a:ext cx="1534881" cy="4076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737FC50-7816-6E87-A97C-81D24B88D8D2}"/>
              </a:ext>
            </a:extLst>
          </p:cNvPr>
          <p:cNvCxnSpPr>
            <a:cxnSpLocks/>
            <a:stCxn id="19" idx="3"/>
            <a:endCxn id="15" idx="1"/>
          </p:cNvCxnSpPr>
          <p:nvPr/>
        </p:nvCxnSpPr>
        <p:spPr>
          <a:xfrm flipV="1">
            <a:off x="7602084" y="3722820"/>
            <a:ext cx="1534881" cy="7088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2FA9355D-8B92-C944-08FD-9B8CEC78A983}"/>
              </a:ext>
            </a:extLst>
          </p:cNvPr>
          <p:cNvSpPr txBox="1"/>
          <p:nvPr/>
        </p:nvSpPr>
        <p:spPr>
          <a:xfrm>
            <a:off x="9136965" y="3522765"/>
            <a:ext cx="1453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variables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89C1AD2-C054-D17F-C233-9A4DF2D1FB47}"/>
              </a:ext>
            </a:extLst>
          </p:cNvPr>
          <p:cNvSpPr txBox="1"/>
          <p:nvPr/>
        </p:nvSpPr>
        <p:spPr>
          <a:xfrm>
            <a:off x="976638" y="219101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Ensuite, je passe à la deuxième étape.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3F649FD-41F4-38D4-FC99-2D10B01CD1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35"/>
          <a:stretch>
            <a:fillRect/>
          </a:stretch>
        </p:blipFill>
        <p:spPr>
          <a:xfrm>
            <a:off x="293033" y="2227869"/>
            <a:ext cx="5287738" cy="2426983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0B2B874-FBC3-AAD6-E309-9430C4E10690}"/>
              </a:ext>
            </a:extLst>
          </p:cNvPr>
          <p:cNvSpPr/>
          <p:nvPr/>
        </p:nvSpPr>
        <p:spPr>
          <a:xfrm>
            <a:off x="5920103" y="2907171"/>
            <a:ext cx="1681981" cy="81600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Le nombre de tubercules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80E7555-BEC0-D479-8072-D27A0CD90D20}"/>
              </a:ext>
            </a:extLst>
          </p:cNvPr>
          <p:cNvSpPr/>
          <p:nvPr/>
        </p:nvSpPr>
        <p:spPr>
          <a:xfrm>
            <a:off x="5982800" y="4137916"/>
            <a:ext cx="1619284" cy="58749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accent4"/>
                </a:solidFill>
              </a:rPr>
              <a:t>L’âge de la plantule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0CF984-EAB7-A76D-0069-5224775EF310}"/>
              </a:ext>
            </a:extLst>
          </p:cNvPr>
          <p:cNvSpPr/>
          <p:nvPr/>
        </p:nvSpPr>
        <p:spPr>
          <a:xfrm>
            <a:off x="603503" y="3017525"/>
            <a:ext cx="4977267" cy="6461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71AC90-9247-EBCB-5BCF-8935D2FBF13B}"/>
              </a:ext>
            </a:extLst>
          </p:cNvPr>
          <p:cNvSpPr/>
          <p:nvPr/>
        </p:nvSpPr>
        <p:spPr>
          <a:xfrm>
            <a:off x="455835" y="4145682"/>
            <a:ext cx="5124935" cy="52024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7F4C1D43-3196-E7E7-9C75-C768C1224FD3}"/>
              </a:ext>
            </a:extLst>
          </p:cNvPr>
          <p:cNvCxnSpPr>
            <a:cxnSpLocks/>
            <a:stCxn id="18" idx="1"/>
            <a:endCxn id="20" idx="3"/>
          </p:cNvCxnSpPr>
          <p:nvPr/>
        </p:nvCxnSpPr>
        <p:spPr>
          <a:xfrm flipH="1">
            <a:off x="5580770" y="3315172"/>
            <a:ext cx="339333" cy="254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964044A-A6F9-548B-FD7E-36A7181DADED}"/>
              </a:ext>
            </a:extLst>
          </p:cNvPr>
          <p:cNvCxnSpPr>
            <a:cxnSpLocks/>
            <a:stCxn id="19" idx="1"/>
            <a:endCxn id="21" idx="3"/>
          </p:cNvCxnSpPr>
          <p:nvPr/>
        </p:nvCxnSpPr>
        <p:spPr>
          <a:xfrm flipH="1" flipV="1">
            <a:off x="5580770" y="4405806"/>
            <a:ext cx="402030" cy="258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4" name="Flèche : bas 33">
            <a:extLst>
              <a:ext uri="{FF2B5EF4-FFF2-40B4-BE49-F238E27FC236}">
                <a16:creationId xmlns:a16="http://schemas.microsoft.com/office/drawing/2014/main" id="{13D659BB-A6DD-D11F-9DE5-72465A10219B}"/>
              </a:ext>
            </a:extLst>
          </p:cNvPr>
          <p:cNvSpPr/>
          <p:nvPr/>
        </p:nvSpPr>
        <p:spPr>
          <a:xfrm>
            <a:off x="9318165" y="4405806"/>
            <a:ext cx="731520" cy="3017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941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5" grpId="0"/>
      <p:bldP spid="18" grpId="0" animBg="1"/>
      <p:bldP spid="19" grpId="0" animBg="1"/>
      <p:bldP spid="20" grpId="0" animBg="1"/>
      <p:bldP spid="21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184400" y="1483779"/>
            <a:ext cx="7823200" cy="4347640"/>
            <a:chOff x="1324757" y="2465021"/>
            <a:chExt cx="11734800" cy="6521459"/>
          </a:xfrm>
        </p:grpSpPr>
        <p:sp>
          <p:nvSpPr>
            <p:cNvPr id="65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/>
        </p:nvSpPr>
        <p:spPr>
          <a:xfrm>
            <a:off x="4169622" y="3152843"/>
            <a:ext cx="5346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Consignes et explications données aux élèves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(à dire à haute voix)</a:t>
            </a:r>
          </a:p>
        </p:txBody>
      </p:sp>
      <p:sp>
        <p:nvSpPr>
          <p:cNvPr id="36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/>
        </p:nvSpPr>
        <p:spPr>
          <a:xfrm>
            <a:off x="4169622" y="2274347"/>
            <a:ext cx="3610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Pages réservées à l’enseignant</a:t>
            </a:r>
          </a:p>
        </p:txBody>
      </p:sp>
      <p:sp>
        <p:nvSpPr>
          <p:cNvPr id="38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/>
        </p:nvSpPr>
        <p:spPr>
          <a:xfrm rot="10800000" flipH="1">
            <a:off x="3396304" y="3333577"/>
            <a:ext cx="386177" cy="260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537" y="2245421"/>
            <a:ext cx="500769" cy="5007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35" y="4250716"/>
            <a:ext cx="380071" cy="38007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169622" y="4255405"/>
            <a:ext cx="3109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dans le livret de l’élève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DBFFFF-DCF1-2337-DF9F-27CBE659D56D}"/>
              </a:ext>
            </a:extLst>
          </p:cNvPr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Signification des icônes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3E044-82FF-C4D8-5DF8-0988C0E386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50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E9156156-169A-1329-FA16-100D7A8B3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FCC86E1-87A6-13B7-6F5C-A312FE88A3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4E58DB-CAB2-8571-3663-F9CB5D64FF2F}"/>
              </a:ext>
            </a:extLst>
          </p:cNvPr>
          <p:cNvSpPr txBox="1"/>
          <p:nvPr/>
        </p:nvSpPr>
        <p:spPr>
          <a:xfrm>
            <a:off x="455835" y="1422685"/>
            <a:ext cx="5014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Puis, je détermine le nombre de colonnes.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F12EEFE2-2C13-8115-65F3-68A6B65B6C80}"/>
              </a:ext>
            </a:extLst>
          </p:cNvPr>
          <p:cNvSpPr txBox="1"/>
          <p:nvPr/>
        </p:nvSpPr>
        <p:spPr>
          <a:xfrm>
            <a:off x="455835" y="99390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Je trace le tableau.</a:t>
            </a:r>
            <a:endParaRPr lang="fr-FR" sz="2400" b="1" kern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D204F6A-E086-6818-E438-EF100C4C3078}"/>
              </a:ext>
            </a:extLst>
          </p:cNvPr>
          <p:cNvSpPr txBox="1"/>
          <p:nvPr/>
        </p:nvSpPr>
        <p:spPr>
          <a:xfrm>
            <a:off x="1034893" y="315057"/>
            <a:ext cx="637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spcAft>
                <a:spcPts val="800"/>
              </a:spcAft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fr-FR" dirty="0"/>
              <a:t>Je dois d’abord préciser le nombre de ligne et de colonne.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3E5377-35E7-F3AA-E63A-1C0A6EE758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3"/>
          <a:stretch>
            <a:fillRect/>
          </a:stretch>
        </p:blipFill>
        <p:spPr>
          <a:xfrm>
            <a:off x="1774421" y="1822795"/>
            <a:ext cx="6958584" cy="287523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AC87617-0D21-8C84-C347-316ACB1F11BD}"/>
              </a:ext>
            </a:extLst>
          </p:cNvPr>
          <p:cNvSpPr txBox="1"/>
          <p:nvPr/>
        </p:nvSpPr>
        <p:spPr>
          <a:xfrm>
            <a:off x="2144334" y="4980366"/>
            <a:ext cx="6381315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colonnes = le nombre d’informations  + 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2C3D24-B86E-9610-D52E-64F7EC863417}"/>
              </a:ext>
            </a:extLst>
          </p:cNvPr>
          <p:cNvSpPr/>
          <p:nvPr/>
        </p:nvSpPr>
        <p:spPr>
          <a:xfrm>
            <a:off x="2544372" y="2857500"/>
            <a:ext cx="603504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159261-F0D1-AC59-AABF-6B2DAEB2A2CD}"/>
              </a:ext>
            </a:extLst>
          </p:cNvPr>
          <p:cNvSpPr/>
          <p:nvPr/>
        </p:nvSpPr>
        <p:spPr>
          <a:xfrm>
            <a:off x="3516972" y="2629732"/>
            <a:ext cx="603504" cy="13707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438E54-13F5-6E05-5038-6D7FA9D1EC5F}"/>
              </a:ext>
            </a:extLst>
          </p:cNvPr>
          <p:cNvSpPr/>
          <p:nvPr/>
        </p:nvSpPr>
        <p:spPr>
          <a:xfrm>
            <a:off x="5168598" y="2866024"/>
            <a:ext cx="603504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91593F0-4165-7F5E-6719-5D528B7E978D}"/>
              </a:ext>
            </a:extLst>
          </p:cNvPr>
          <p:cNvSpPr/>
          <p:nvPr/>
        </p:nvSpPr>
        <p:spPr>
          <a:xfrm>
            <a:off x="6549462" y="2914313"/>
            <a:ext cx="603504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61101BA-73BD-3C90-39E0-E659D721665C}"/>
              </a:ext>
            </a:extLst>
          </p:cNvPr>
          <p:cNvSpPr/>
          <p:nvPr/>
        </p:nvSpPr>
        <p:spPr>
          <a:xfrm>
            <a:off x="8098958" y="2857500"/>
            <a:ext cx="603504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bas 28">
            <a:extLst>
              <a:ext uri="{FF2B5EF4-FFF2-40B4-BE49-F238E27FC236}">
                <a16:creationId xmlns:a16="http://schemas.microsoft.com/office/drawing/2014/main" id="{89A82B3D-C59C-CDE5-CBB3-1894B0DD9D0E}"/>
              </a:ext>
            </a:extLst>
          </p:cNvPr>
          <p:cNvSpPr/>
          <p:nvPr/>
        </p:nvSpPr>
        <p:spPr>
          <a:xfrm>
            <a:off x="5138928" y="5496978"/>
            <a:ext cx="731520" cy="30175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144195B-C0BF-D9AE-E58B-6F5679B2AA0C}"/>
              </a:ext>
            </a:extLst>
          </p:cNvPr>
          <p:cNvSpPr txBox="1"/>
          <p:nvPr/>
        </p:nvSpPr>
        <p:spPr>
          <a:xfrm>
            <a:off x="3620239" y="5845112"/>
            <a:ext cx="3987569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colonnes = 5 + 1 = 6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D2A3A0-B9F0-23A3-EEE3-7E7AB9F26807}"/>
              </a:ext>
            </a:extLst>
          </p:cNvPr>
          <p:cNvSpPr/>
          <p:nvPr/>
        </p:nvSpPr>
        <p:spPr>
          <a:xfrm>
            <a:off x="4895539" y="4970795"/>
            <a:ext cx="2816352" cy="4645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1462905E-AF62-ADF0-ECB1-DD2F71398D9C}"/>
              </a:ext>
            </a:extLst>
          </p:cNvPr>
          <p:cNvCxnSpPr>
            <a:cxnSpLocks/>
            <a:stCxn id="23" idx="2"/>
            <a:endCxn id="31" idx="0"/>
          </p:cNvCxnSpPr>
          <p:nvPr/>
        </p:nvCxnSpPr>
        <p:spPr>
          <a:xfrm>
            <a:off x="2846124" y="4000500"/>
            <a:ext cx="3457591" cy="9702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779C85C2-56DD-8FF1-E586-2FD719F8B11F}"/>
              </a:ext>
            </a:extLst>
          </p:cNvPr>
          <p:cNvCxnSpPr>
            <a:cxnSpLocks/>
            <a:stCxn id="25" idx="2"/>
            <a:endCxn id="31" idx="0"/>
          </p:cNvCxnSpPr>
          <p:nvPr/>
        </p:nvCxnSpPr>
        <p:spPr>
          <a:xfrm>
            <a:off x="3818724" y="4000500"/>
            <a:ext cx="2484991" cy="9702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2CF7E696-9B9D-530B-9354-7F155C792F24}"/>
              </a:ext>
            </a:extLst>
          </p:cNvPr>
          <p:cNvCxnSpPr>
            <a:cxnSpLocks/>
            <a:stCxn id="26" idx="2"/>
            <a:endCxn id="31" idx="0"/>
          </p:cNvCxnSpPr>
          <p:nvPr/>
        </p:nvCxnSpPr>
        <p:spPr>
          <a:xfrm>
            <a:off x="5470350" y="4009024"/>
            <a:ext cx="833365" cy="9617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DA45140D-1A40-287C-DD81-3DD30E51625F}"/>
              </a:ext>
            </a:extLst>
          </p:cNvPr>
          <p:cNvCxnSpPr>
            <a:cxnSpLocks/>
            <a:stCxn id="27" idx="2"/>
            <a:endCxn id="31" idx="0"/>
          </p:cNvCxnSpPr>
          <p:nvPr/>
        </p:nvCxnSpPr>
        <p:spPr>
          <a:xfrm flipH="1">
            <a:off x="6303715" y="4057313"/>
            <a:ext cx="547499" cy="9134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F3F23BFE-DD65-254B-D329-1EAFAE54676E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 flipH="1">
            <a:off x="6303715" y="4000500"/>
            <a:ext cx="2096995" cy="9702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6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D8B13180-DDE8-A27D-3A3A-DD6689052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CF069C2C-FE40-3D25-9967-F45D42D44E5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D26A20-E817-2E88-5BB2-9FC8BAC592D5}"/>
              </a:ext>
            </a:extLst>
          </p:cNvPr>
          <p:cNvSpPr txBox="1"/>
          <p:nvPr/>
        </p:nvSpPr>
        <p:spPr>
          <a:xfrm>
            <a:off x="980964" y="249283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Maintenant, je trace le tableau.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BD2F268B-55C0-0C57-2B64-A96C23E9E7AD}"/>
              </a:ext>
            </a:extLst>
          </p:cNvPr>
          <p:cNvSpPr txBox="1"/>
          <p:nvPr/>
        </p:nvSpPr>
        <p:spPr>
          <a:xfrm>
            <a:off x="455835" y="99390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Je trace le tableau.</a:t>
            </a:r>
            <a:endParaRPr lang="fr-FR" sz="2400" b="1" kern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63D280-BFBD-5C07-885F-AE8041838A87}"/>
              </a:ext>
            </a:extLst>
          </p:cNvPr>
          <p:cNvSpPr txBox="1"/>
          <p:nvPr/>
        </p:nvSpPr>
        <p:spPr>
          <a:xfrm>
            <a:off x="809576" y="1550756"/>
            <a:ext cx="45659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J’utilise le nombre de lignes et de colonnes que j’ai déterminé.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F3E0E8-EE3B-5E4B-AA0A-C71EE49FF462}"/>
              </a:ext>
            </a:extLst>
          </p:cNvPr>
          <p:cNvSpPr txBox="1"/>
          <p:nvPr/>
        </p:nvSpPr>
        <p:spPr>
          <a:xfrm>
            <a:off x="455835" y="4540427"/>
            <a:ext cx="1857597" cy="78319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lignes = 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EED7B3B-8771-33A3-294F-ADC10387E7BF}"/>
              </a:ext>
            </a:extLst>
          </p:cNvPr>
          <p:cNvSpPr txBox="1"/>
          <p:nvPr/>
        </p:nvSpPr>
        <p:spPr>
          <a:xfrm>
            <a:off x="4732944" y="3715703"/>
            <a:ext cx="3987569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colonnes = 5 + 1 = 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B15AB47-3E00-B598-D8A4-3AD435485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624" y="1224716"/>
            <a:ext cx="4657357" cy="2025742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C279230A-94D0-F1CC-EFA8-DE7517B9C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379832"/>
              </p:ext>
            </p:extLst>
          </p:nvPr>
        </p:nvGraphicFramePr>
        <p:xfrm>
          <a:off x="2726736" y="4599359"/>
          <a:ext cx="8128002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8CDB1050-D733-B578-A57D-4F77C7E4827A}"/>
              </a:ext>
            </a:extLst>
          </p:cNvPr>
          <p:cNvSpPr/>
          <p:nvPr/>
        </p:nvSpPr>
        <p:spPr>
          <a:xfrm rot="5400000">
            <a:off x="6688563" y="516885"/>
            <a:ext cx="204346" cy="767778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D7B5559D-3465-C11B-971E-1DBC181D3846}"/>
              </a:ext>
            </a:extLst>
          </p:cNvPr>
          <p:cNvSpPr/>
          <p:nvPr/>
        </p:nvSpPr>
        <p:spPr>
          <a:xfrm rot="10800000">
            <a:off x="2409900" y="4540427"/>
            <a:ext cx="220368" cy="8595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414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4F874A0-31F7-533D-B13F-83B8372C0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2217F68E-ECCD-2829-C05E-0CE6BB076D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590464E-1BB1-E593-B137-F25AF1C9B453}"/>
              </a:ext>
            </a:extLst>
          </p:cNvPr>
          <p:cNvSpPr txBox="1"/>
          <p:nvPr/>
        </p:nvSpPr>
        <p:spPr>
          <a:xfrm>
            <a:off x="980964" y="249283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Puis, je passe à la troisième étape.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AF4E56E8-DC4B-9196-2298-D83C9AD66FEC}"/>
              </a:ext>
            </a:extLst>
          </p:cNvPr>
          <p:cNvSpPr txBox="1"/>
          <p:nvPr/>
        </p:nvSpPr>
        <p:spPr>
          <a:xfrm>
            <a:off x="455835" y="99390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Je remplis le tableau.</a:t>
            </a:r>
            <a:endParaRPr lang="fr-FR" sz="2400" b="1" kern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F1662E-CB62-3D63-E8FD-00865AF7377A}"/>
              </a:ext>
            </a:extLst>
          </p:cNvPr>
          <p:cNvSpPr txBox="1"/>
          <p:nvPr/>
        </p:nvSpPr>
        <p:spPr>
          <a:xfrm>
            <a:off x="899354" y="1566702"/>
            <a:ext cx="3564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donne les titres au lignes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7E14C0-D75E-2EB0-B871-F1BA98916ADE}"/>
              </a:ext>
            </a:extLst>
          </p:cNvPr>
          <p:cNvSpPr txBox="1"/>
          <p:nvPr/>
        </p:nvSpPr>
        <p:spPr>
          <a:xfrm>
            <a:off x="414083" y="4971832"/>
            <a:ext cx="2996767" cy="44267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dépendante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96ED037-2058-35AB-816E-108C59838DBB}"/>
              </a:ext>
            </a:extLst>
          </p:cNvPr>
          <p:cNvSpPr txBox="1"/>
          <p:nvPr/>
        </p:nvSpPr>
        <p:spPr>
          <a:xfrm>
            <a:off x="3781332" y="3369342"/>
            <a:ext cx="2944761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titres des deux lignes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915EA-45F5-6D9C-ED74-848CEA155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624" y="1224716"/>
            <a:ext cx="4657357" cy="2025742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58897B3D-031C-F31F-FEA3-F9FBCAC0A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292052"/>
              </p:ext>
            </p:extLst>
          </p:nvPr>
        </p:nvGraphicFramePr>
        <p:xfrm>
          <a:off x="4175957" y="4302558"/>
          <a:ext cx="7453125" cy="1067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3501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111045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032387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861428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072382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072382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33753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33753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4381B6E3-833F-E769-7A93-FD760D97F2F0}"/>
              </a:ext>
            </a:extLst>
          </p:cNvPr>
          <p:cNvSpPr/>
          <p:nvPr/>
        </p:nvSpPr>
        <p:spPr>
          <a:xfrm rot="16200000">
            <a:off x="5128674" y="2884802"/>
            <a:ext cx="254218" cy="2306567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1103E-0F7A-61A9-CF33-F8A98519CF89}"/>
              </a:ext>
            </a:extLst>
          </p:cNvPr>
          <p:cNvSpPr txBox="1"/>
          <p:nvPr/>
        </p:nvSpPr>
        <p:spPr>
          <a:xfrm>
            <a:off x="414083" y="4352264"/>
            <a:ext cx="2996768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indépendante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E6EE276-BA21-38DB-4B95-F667CBD12284}"/>
              </a:ext>
            </a:extLst>
          </p:cNvPr>
          <p:cNvCxnSpPr>
            <a:cxnSpLocks/>
            <a:stCxn id="9" idx="3"/>
            <a:endCxn id="19" idx="1"/>
          </p:cNvCxnSpPr>
          <p:nvPr/>
        </p:nvCxnSpPr>
        <p:spPr>
          <a:xfrm>
            <a:off x="3410850" y="5193169"/>
            <a:ext cx="76510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E979248-7223-45B8-FB58-E69069287BEC}"/>
              </a:ext>
            </a:extLst>
          </p:cNvPr>
          <p:cNvCxnSpPr>
            <a:cxnSpLocks/>
            <a:stCxn id="5" idx="3"/>
            <a:endCxn id="18" idx="1"/>
          </p:cNvCxnSpPr>
          <p:nvPr/>
        </p:nvCxnSpPr>
        <p:spPr>
          <a:xfrm>
            <a:off x="3410851" y="4573601"/>
            <a:ext cx="753907" cy="81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566EA11D-0F9A-0F77-9393-B7FEDD5DB05B}"/>
              </a:ext>
            </a:extLst>
          </p:cNvPr>
          <p:cNvSpPr txBox="1"/>
          <p:nvPr/>
        </p:nvSpPr>
        <p:spPr>
          <a:xfrm>
            <a:off x="4164758" y="4320142"/>
            <a:ext cx="2177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L’âge de la plantule</a:t>
            </a:r>
          </a:p>
          <a:p>
            <a:pPr lvl="0" algn="ctr">
              <a:defRPr/>
            </a:pPr>
            <a:r>
              <a:rPr lang="fr-FR" b="1" dirty="0">
                <a:solidFill>
                  <a:srgbClr val="0070C0"/>
                </a:solidFill>
              </a:rPr>
              <a:t>(jours)</a:t>
            </a:r>
            <a:r>
              <a:rPr lang="fr-F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E0B1FE-AF27-594E-D942-1EF914BFA88E}"/>
              </a:ext>
            </a:extLst>
          </p:cNvPr>
          <p:cNvSpPr txBox="1"/>
          <p:nvPr/>
        </p:nvSpPr>
        <p:spPr>
          <a:xfrm>
            <a:off x="4175957" y="4931559"/>
            <a:ext cx="2474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Le nombre de tubercules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589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FE29E276-3FED-8597-E75E-F99EFB0DE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10725ECB-4D93-5D93-A354-B94EA65179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96A4EC6-A2A2-26DF-D413-6BF9091D1F48}"/>
              </a:ext>
            </a:extLst>
          </p:cNvPr>
          <p:cNvSpPr txBox="1"/>
          <p:nvPr/>
        </p:nvSpPr>
        <p:spPr>
          <a:xfrm>
            <a:off x="980964" y="249283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Puis, je remplis le tableau.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E54D7664-9315-3A44-FA62-844B1676A2F7}"/>
              </a:ext>
            </a:extLst>
          </p:cNvPr>
          <p:cNvSpPr txBox="1"/>
          <p:nvPr/>
        </p:nvSpPr>
        <p:spPr>
          <a:xfrm>
            <a:off x="455835" y="99390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Je remplis le tableau.</a:t>
            </a:r>
            <a:endParaRPr lang="fr-FR" sz="2400" b="1" kern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3EE750-39E7-508F-07CE-2AE34D1FCE0B}"/>
              </a:ext>
            </a:extLst>
          </p:cNvPr>
          <p:cNvSpPr txBox="1"/>
          <p:nvPr/>
        </p:nvSpPr>
        <p:spPr>
          <a:xfrm>
            <a:off x="1019486" y="1358234"/>
            <a:ext cx="41267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note les mesures ou 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observations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28EF48-B53E-F712-D0EF-17E3D82DB373}"/>
              </a:ext>
            </a:extLst>
          </p:cNvPr>
          <p:cNvSpPr txBox="1"/>
          <p:nvPr/>
        </p:nvSpPr>
        <p:spPr>
          <a:xfrm>
            <a:off x="5724635" y="4402512"/>
            <a:ext cx="3822585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mesures ou observations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E4F5F3B-507A-CB3D-3735-8C125E376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560" y="1758344"/>
            <a:ext cx="5552416" cy="2415053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8EA4A23-D4D4-FA67-4F4E-2DC01C5C4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891033"/>
              </p:ext>
            </p:extLst>
          </p:nvPr>
        </p:nvGraphicFramePr>
        <p:xfrm>
          <a:off x="2282950" y="5305138"/>
          <a:ext cx="812800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84378EF5-D71A-9A03-A6FC-3EC36644D779}"/>
              </a:ext>
            </a:extLst>
          </p:cNvPr>
          <p:cNvSpPr/>
          <p:nvPr/>
        </p:nvSpPr>
        <p:spPr>
          <a:xfrm rot="16200000">
            <a:off x="7457362" y="2220498"/>
            <a:ext cx="268235" cy="563894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9D5AD6-60EC-73DD-ACC1-2DCE13652EC5}"/>
              </a:ext>
            </a:extLst>
          </p:cNvPr>
          <p:cNvSpPr/>
          <p:nvPr/>
        </p:nvSpPr>
        <p:spPr>
          <a:xfrm>
            <a:off x="4688471" y="3674468"/>
            <a:ext cx="5016027" cy="46594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6C3E4C-2416-8224-7A4E-47D810A070A2}"/>
              </a:ext>
            </a:extLst>
          </p:cNvPr>
          <p:cNvSpPr/>
          <p:nvPr/>
        </p:nvSpPr>
        <p:spPr>
          <a:xfrm>
            <a:off x="4870114" y="2492619"/>
            <a:ext cx="4951862" cy="7239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873D57-C181-A38D-82A5-ECAF264E81F9}"/>
              </a:ext>
            </a:extLst>
          </p:cNvPr>
          <p:cNvSpPr txBox="1"/>
          <p:nvPr/>
        </p:nvSpPr>
        <p:spPr>
          <a:xfrm>
            <a:off x="574875" y="685189"/>
            <a:ext cx="5521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Indiquer au tableau l’origine de chaque valeur notée.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1F2DD6-FEF2-BD00-0A8B-74EF9AEA3E24}"/>
              </a:ext>
            </a:extLst>
          </p:cNvPr>
          <p:cNvSpPr txBox="1"/>
          <p:nvPr/>
        </p:nvSpPr>
        <p:spPr>
          <a:xfrm>
            <a:off x="4611359" y="5436188"/>
            <a:ext cx="5907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</a:rPr>
              <a:t>     1                   5                   10               20                  30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1B2461-3F0C-F049-92B3-5A8E9EC4A4F8}"/>
              </a:ext>
            </a:extLst>
          </p:cNvPr>
          <p:cNvSpPr txBox="1"/>
          <p:nvPr/>
        </p:nvSpPr>
        <p:spPr>
          <a:xfrm>
            <a:off x="4621133" y="5905791"/>
            <a:ext cx="5907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     1                1                    6                  9                    11</a:t>
            </a:r>
          </a:p>
        </p:txBody>
      </p:sp>
      <p:cxnSp>
        <p:nvCxnSpPr>
          <p:cNvPr id="19" name="Connecteur : en angle 18">
            <a:extLst>
              <a:ext uri="{FF2B5EF4-FFF2-40B4-BE49-F238E27FC236}">
                <a16:creationId xmlns:a16="http://schemas.microsoft.com/office/drawing/2014/main" id="{122C3F12-0033-B340-4313-FC2F8841DCCA}"/>
              </a:ext>
            </a:extLst>
          </p:cNvPr>
          <p:cNvCxnSpPr>
            <a:cxnSpLocks/>
            <a:endCxn id="20" idx="1"/>
          </p:cNvCxnSpPr>
          <p:nvPr/>
        </p:nvCxnSpPr>
        <p:spPr>
          <a:xfrm rot="10800000" flipV="1">
            <a:off x="2310865" y="3907437"/>
            <a:ext cx="2377608" cy="1663657"/>
          </a:xfrm>
          <a:prstGeom prst="bentConnector3">
            <a:avLst>
              <a:gd name="adj1" fmla="val 109615"/>
            </a:avLst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4" name="Connecteur : en angle 33">
            <a:extLst>
              <a:ext uri="{FF2B5EF4-FFF2-40B4-BE49-F238E27FC236}">
                <a16:creationId xmlns:a16="http://schemas.microsoft.com/office/drawing/2014/main" id="{8969BEBE-1C71-B8C5-E573-8A8FD87D47FF}"/>
              </a:ext>
            </a:extLst>
          </p:cNvPr>
          <p:cNvCxnSpPr>
            <a:cxnSpLocks/>
            <a:stCxn id="13" idx="3"/>
            <a:endCxn id="17" idx="3"/>
          </p:cNvCxnSpPr>
          <p:nvPr/>
        </p:nvCxnSpPr>
        <p:spPr>
          <a:xfrm>
            <a:off x="9821976" y="2854596"/>
            <a:ext cx="706455" cy="3220472"/>
          </a:xfrm>
          <a:prstGeom prst="bentConnector3">
            <a:avLst>
              <a:gd name="adj1" fmla="val 132359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C8B5383A-BA6D-9E85-2F14-3822A5A44F2D}"/>
              </a:ext>
            </a:extLst>
          </p:cNvPr>
          <p:cNvSpPr/>
          <p:nvPr/>
        </p:nvSpPr>
        <p:spPr>
          <a:xfrm>
            <a:off x="2310865" y="5336293"/>
            <a:ext cx="2241755" cy="469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rgbClr val="0070C0"/>
                </a:solidFill>
              </a:rPr>
              <a:t>L’âge de la plantule</a:t>
            </a:r>
          </a:p>
          <a:p>
            <a:pPr lvl="0" algn="ctr">
              <a:defRPr/>
            </a:pPr>
            <a:r>
              <a:rPr lang="fr-FR" b="1">
                <a:solidFill>
                  <a:srgbClr val="0070C0"/>
                </a:solidFill>
              </a:rPr>
              <a:t>(jours)</a:t>
            </a:r>
            <a:r>
              <a:rPr lang="fr-FR" b="1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2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3135622C-3040-6C96-C851-D2400DFEB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3A6E383-E04D-A30C-AB91-5EAD30B1936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B057E5-8064-FC22-F8D6-963278F0EFBA}"/>
              </a:ext>
            </a:extLst>
          </p:cNvPr>
          <p:cNvSpPr txBox="1"/>
          <p:nvPr/>
        </p:nvSpPr>
        <p:spPr>
          <a:xfrm>
            <a:off x="980964" y="249283"/>
            <a:ext cx="10238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Enfin, je passe à la quatrième étape.</a:t>
            </a:r>
          </a:p>
        </p:txBody>
      </p:sp>
      <p:sp>
        <p:nvSpPr>
          <p:cNvPr id="3" name="Google Shape;452;p20">
            <a:extLst>
              <a:ext uri="{FF2B5EF4-FFF2-40B4-BE49-F238E27FC236}">
                <a16:creationId xmlns:a16="http://schemas.microsoft.com/office/drawing/2014/main" id="{06A7F3A9-04BA-CB04-BCE0-1C039C118859}"/>
              </a:ext>
            </a:extLst>
          </p:cNvPr>
          <p:cNvSpPr txBox="1"/>
          <p:nvPr/>
        </p:nvSpPr>
        <p:spPr>
          <a:xfrm>
            <a:off x="455835" y="993904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4. Je 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donne un titre au tableau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lang="fr-FR" sz="2400" b="1" kern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AE3914-57B2-57F6-8F62-53C6B1FFB875}"/>
              </a:ext>
            </a:extLst>
          </p:cNvPr>
          <p:cNvSpPr txBox="1"/>
          <p:nvPr/>
        </p:nvSpPr>
        <p:spPr>
          <a:xfrm>
            <a:off x="347459" y="1643383"/>
            <a:ext cx="63792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J’utilise le modèle suivant</a:t>
            </a:r>
            <a:r>
              <a:rPr lang="fr-FR" sz="20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2AEE35-5C27-7E15-7FBA-8663EDA9CAE5}"/>
              </a:ext>
            </a:extLst>
          </p:cNvPr>
          <p:cNvSpPr txBox="1"/>
          <p:nvPr/>
        </p:nvSpPr>
        <p:spPr>
          <a:xfrm>
            <a:off x="596299" y="2760035"/>
            <a:ext cx="8913461" cy="44267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dépendante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indépendante.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B15757-F4EE-F6DB-1A72-187F96E3D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888" y="1061247"/>
            <a:ext cx="3596653" cy="1564383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CA748487-1A29-7C01-63C8-5EA807D41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691890"/>
              </p:ext>
            </p:extLst>
          </p:nvPr>
        </p:nvGraphicFramePr>
        <p:xfrm>
          <a:off x="1818976" y="5007239"/>
          <a:ext cx="812800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0DE51C9-31CF-B700-607C-D4F913B13D09}"/>
              </a:ext>
            </a:extLst>
          </p:cNvPr>
          <p:cNvSpPr txBox="1"/>
          <p:nvPr/>
        </p:nvSpPr>
        <p:spPr>
          <a:xfrm>
            <a:off x="596299" y="3719251"/>
            <a:ext cx="2085935" cy="44267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du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DEE9687-782E-02CC-C0D8-B8FAC9D6410C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>
            <a:off x="3703313" y="3227093"/>
            <a:ext cx="0" cy="49031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BC0F7D6-371F-6E27-0FB8-37ECC7738068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7914121" y="3169628"/>
            <a:ext cx="0" cy="5827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475978-6BB3-BEE2-4ADF-4B0EFD38B13C}"/>
              </a:ext>
            </a:extLst>
          </p:cNvPr>
          <p:cNvSpPr/>
          <p:nvPr/>
        </p:nvSpPr>
        <p:spPr>
          <a:xfrm>
            <a:off x="2441448" y="2760035"/>
            <a:ext cx="2523730" cy="4670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6971FE7-9BB4-6283-C779-98C8F91B7348}"/>
              </a:ext>
            </a:extLst>
          </p:cNvPr>
          <p:cNvSpPr/>
          <p:nvPr/>
        </p:nvSpPr>
        <p:spPr>
          <a:xfrm>
            <a:off x="2516637" y="3717411"/>
            <a:ext cx="2373351" cy="4670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kern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 de tubercules</a:t>
            </a:r>
            <a:endParaRPr lang="fr-FR" sz="18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86C8E81-EC4E-AB96-A21B-C65A17C2BB2E}"/>
              </a:ext>
            </a:extLst>
          </p:cNvPr>
          <p:cNvSpPr/>
          <p:nvPr/>
        </p:nvSpPr>
        <p:spPr>
          <a:xfrm>
            <a:off x="6510528" y="2702570"/>
            <a:ext cx="2807186" cy="467058"/>
          </a:xfrm>
          <a:prstGeom prst="round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83C3EFB-3FAD-9E95-6DCF-BFCCBFB2258E}"/>
              </a:ext>
            </a:extLst>
          </p:cNvPr>
          <p:cNvSpPr/>
          <p:nvPr/>
        </p:nvSpPr>
        <p:spPr>
          <a:xfrm>
            <a:off x="6896856" y="3752355"/>
            <a:ext cx="2034529" cy="467058"/>
          </a:xfrm>
          <a:prstGeom prst="round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kern="1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l’âge d la plantule.</a:t>
            </a:r>
            <a:endParaRPr lang="fr-FR" sz="18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E577DED-F6A8-0C73-2817-9F20E986D6DA}"/>
              </a:ext>
            </a:extLst>
          </p:cNvPr>
          <p:cNvSpPr txBox="1"/>
          <p:nvPr/>
        </p:nvSpPr>
        <p:spPr>
          <a:xfrm>
            <a:off x="5053029" y="3741795"/>
            <a:ext cx="1912207" cy="442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de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7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8" grpId="0" animBg="1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05A1E8D-6417-00CB-3E2E-D67CDE647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33C8DC0E-3807-D76A-8877-C46CC7B916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E1DFB3-21B0-EE05-F7C6-A7802ACFE1F9}"/>
              </a:ext>
            </a:extLst>
          </p:cNvPr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On récapitule, pour construire un tableau simple, je dois 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770EB56-FEDA-6E81-54C9-5D6835FCD51B}"/>
              </a:ext>
            </a:extLst>
          </p:cNvPr>
          <p:cNvGrpSpPr/>
          <p:nvPr/>
        </p:nvGrpSpPr>
        <p:grpSpPr>
          <a:xfrm>
            <a:off x="506728" y="1498796"/>
            <a:ext cx="3435683" cy="369332"/>
            <a:chOff x="534661" y="1511493"/>
            <a:chExt cx="3435683" cy="369332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BB72EBDE-0ABD-61E7-9213-FA6CE04219BF}"/>
                </a:ext>
              </a:extLst>
            </p:cNvPr>
            <p:cNvSpPr/>
            <p:nvPr/>
          </p:nvSpPr>
          <p:spPr>
            <a:xfrm>
              <a:off x="534661" y="1537439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30503AE-2F9D-56BA-6D20-51210CE2DFB1}"/>
                </a:ext>
              </a:extLst>
            </p:cNvPr>
            <p:cNvSpPr txBox="1"/>
            <p:nvPr/>
          </p:nvSpPr>
          <p:spPr>
            <a:xfrm>
              <a:off x="843431" y="1511493"/>
              <a:ext cx="312691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les deux variables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4BE75A4-DAEE-8F44-0038-CE6A4EBB8632}"/>
              </a:ext>
            </a:extLst>
          </p:cNvPr>
          <p:cNvGrpSpPr/>
          <p:nvPr/>
        </p:nvGrpSpPr>
        <p:grpSpPr>
          <a:xfrm>
            <a:off x="519431" y="2021687"/>
            <a:ext cx="2447221" cy="369332"/>
            <a:chOff x="541531" y="2011942"/>
            <a:chExt cx="2447221" cy="369332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9108AF8A-2090-7906-DF58-1C21605905AD}"/>
                </a:ext>
              </a:extLst>
            </p:cNvPr>
            <p:cNvSpPr/>
            <p:nvPr/>
          </p:nvSpPr>
          <p:spPr>
            <a:xfrm>
              <a:off x="541531" y="2037151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DCD41E7-87AB-4154-2B72-A1BF64C66EC2}"/>
                </a:ext>
              </a:extLst>
            </p:cNvPr>
            <p:cNvSpPr txBox="1"/>
            <p:nvPr/>
          </p:nvSpPr>
          <p:spPr>
            <a:xfrm>
              <a:off x="923977" y="2011942"/>
              <a:ext cx="2064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Tracer le tableau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72E047-7B2F-DC7C-9C3E-58CC7FDA6A4A}"/>
              </a:ext>
            </a:extLst>
          </p:cNvPr>
          <p:cNvGrpSpPr/>
          <p:nvPr/>
        </p:nvGrpSpPr>
        <p:grpSpPr>
          <a:xfrm>
            <a:off x="519431" y="3036481"/>
            <a:ext cx="3292310" cy="369332"/>
            <a:chOff x="546294" y="3124015"/>
            <a:chExt cx="3292310" cy="369332"/>
          </a:xfrm>
        </p:grpSpPr>
        <p:sp>
          <p:nvSpPr>
            <p:cNvPr id="453" name="Ellipse 452">
              <a:extLst>
                <a:ext uri="{FF2B5EF4-FFF2-40B4-BE49-F238E27FC236}">
                  <a16:creationId xmlns:a16="http://schemas.microsoft.com/office/drawing/2014/main" id="{8957D605-4711-A8BC-28F5-1ED424DCE715}"/>
                </a:ext>
              </a:extLst>
            </p:cNvPr>
            <p:cNvSpPr/>
            <p:nvPr/>
          </p:nvSpPr>
          <p:spPr>
            <a:xfrm>
              <a:off x="546294" y="3133541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9620D05-56DE-4ECC-E66E-CD63504F993A}"/>
                </a:ext>
              </a:extLst>
            </p:cNvPr>
            <p:cNvSpPr txBox="1"/>
            <p:nvPr/>
          </p:nvSpPr>
          <p:spPr>
            <a:xfrm>
              <a:off x="906236" y="3124015"/>
              <a:ext cx="29323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Donner un titre au tableau</a:t>
              </a:r>
              <a:endParaRPr lang="fr-FR" sz="1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00EC0603-DD35-1E83-E72D-4ABCD145B066}"/>
              </a:ext>
            </a:extLst>
          </p:cNvPr>
          <p:cNvGrpSpPr/>
          <p:nvPr/>
        </p:nvGrpSpPr>
        <p:grpSpPr>
          <a:xfrm>
            <a:off x="522342" y="2527410"/>
            <a:ext cx="2722304" cy="369332"/>
            <a:chOff x="522342" y="2527410"/>
            <a:chExt cx="2722304" cy="369332"/>
          </a:xfrm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8B8EDD9D-0F39-01A4-F829-021CC534D7C0}"/>
                </a:ext>
              </a:extLst>
            </p:cNvPr>
            <p:cNvSpPr/>
            <p:nvPr/>
          </p:nvSpPr>
          <p:spPr>
            <a:xfrm>
              <a:off x="522342" y="2563187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4D1D947-0B96-0333-55B7-CCCA9B6E5663}"/>
                </a:ext>
              </a:extLst>
            </p:cNvPr>
            <p:cNvSpPr txBox="1"/>
            <p:nvPr/>
          </p:nvSpPr>
          <p:spPr>
            <a:xfrm>
              <a:off x="923978" y="2527410"/>
              <a:ext cx="23206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Remplir le tableau</a:t>
              </a:r>
              <a:endParaRPr lang="fr-FR" sz="1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3D603D6-5574-41DE-CFFD-91529A05EA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46" r="957"/>
          <a:stretch>
            <a:fillRect/>
          </a:stretch>
        </p:blipFill>
        <p:spPr>
          <a:xfrm>
            <a:off x="6957916" y="941692"/>
            <a:ext cx="4711742" cy="2324424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FF68361E-7166-08E2-AC2F-19063D093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188090"/>
              </p:ext>
            </p:extLst>
          </p:nvPr>
        </p:nvGraphicFramePr>
        <p:xfrm>
          <a:off x="3144142" y="4898764"/>
          <a:ext cx="660057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D4F62186-E6E2-1207-AE2A-B123B684D8C3}"/>
              </a:ext>
            </a:extLst>
          </p:cNvPr>
          <p:cNvSpPr txBox="1"/>
          <p:nvPr/>
        </p:nvSpPr>
        <p:spPr>
          <a:xfrm>
            <a:off x="2866351" y="6094602"/>
            <a:ext cx="6969222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du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 de tubercules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de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l’âge d la plantule.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20BB42E-0EC3-8E4E-58C2-F77C0A9EAD2B}"/>
              </a:ext>
            </a:extLst>
          </p:cNvPr>
          <p:cNvSpPr txBox="1"/>
          <p:nvPr/>
        </p:nvSpPr>
        <p:spPr>
          <a:xfrm>
            <a:off x="506728" y="5061301"/>
            <a:ext cx="2244761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lignes = 2</a:t>
            </a:r>
          </a:p>
        </p:txBody>
      </p:sp>
      <p:sp>
        <p:nvSpPr>
          <p:cNvPr id="19" name="Accolade fermante 18">
            <a:extLst>
              <a:ext uri="{FF2B5EF4-FFF2-40B4-BE49-F238E27FC236}">
                <a16:creationId xmlns:a16="http://schemas.microsoft.com/office/drawing/2014/main" id="{5EA3E880-FA2D-357F-68AB-B96273EB4882}"/>
              </a:ext>
            </a:extLst>
          </p:cNvPr>
          <p:cNvSpPr/>
          <p:nvPr/>
        </p:nvSpPr>
        <p:spPr>
          <a:xfrm rot="10800000">
            <a:off x="2866352" y="4996697"/>
            <a:ext cx="194546" cy="8595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B8ED2-70BD-D572-F3AD-DCEB8B2A576D}"/>
              </a:ext>
            </a:extLst>
          </p:cNvPr>
          <p:cNvSpPr txBox="1"/>
          <p:nvPr/>
        </p:nvSpPr>
        <p:spPr>
          <a:xfrm>
            <a:off x="433486" y="5546274"/>
            <a:ext cx="2391243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titres des deux lignes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A2B9C75-8DE1-B609-AD6C-5A2200993B63}"/>
              </a:ext>
            </a:extLst>
          </p:cNvPr>
          <p:cNvSpPr txBox="1"/>
          <p:nvPr/>
        </p:nvSpPr>
        <p:spPr>
          <a:xfrm>
            <a:off x="5635719" y="4047182"/>
            <a:ext cx="3307113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mesures ou observations</a:t>
            </a:r>
          </a:p>
        </p:txBody>
      </p:sp>
      <p:sp>
        <p:nvSpPr>
          <p:cNvPr id="22" name="Accolade fermante 21">
            <a:extLst>
              <a:ext uri="{FF2B5EF4-FFF2-40B4-BE49-F238E27FC236}">
                <a16:creationId xmlns:a16="http://schemas.microsoft.com/office/drawing/2014/main" id="{A6DA1485-A2EF-B49B-E03E-F848B5980636}"/>
              </a:ext>
            </a:extLst>
          </p:cNvPr>
          <p:cNvSpPr/>
          <p:nvPr/>
        </p:nvSpPr>
        <p:spPr>
          <a:xfrm rot="16200000">
            <a:off x="7418631" y="2554126"/>
            <a:ext cx="254218" cy="421184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D0CCCBD-D01F-EE37-A45E-AD3008003901}"/>
              </a:ext>
            </a:extLst>
          </p:cNvPr>
          <p:cNvSpPr txBox="1"/>
          <p:nvPr/>
        </p:nvSpPr>
        <p:spPr>
          <a:xfrm>
            <a:off x="5520695" y="3458040"/>
            <a:ext cx="3523145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colonnes = 5 + 1 = 6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531DC05-6CF4-A281-3685-8A636D1AEDBF}"/>
              </a:ext>
            </a:extLst>
          </p:cNvPr>
          <p:cNvSpPr/>
          <p:nvPr/>
        </p:nvSpPr>
        <p:spPr>
          <a:xfrm>
            <a:off x="6827246" y="2757715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37E1DA9-192C-787E-4987-C27000BE4151}"/>
              </a:ext>
            </a:extLst>
          </p:cNvPr>
          <p:cNvSpPr/>
          <p:nvPr/>
        </p:nvSpPr>
        <p:spPr>
          <a:xfrm>
            <a:off x="6926586" y="1847403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16A5AD7-C367-3ADF-6B7A-3AC957EC5FE4}"/>
              </a:ext>
            </a:extLst>
          </p:cNvPr>
          <p:cNvSpPr/>
          <p:nvPr/>
        </p:nvSpPr>
        <p:spPr>
          <a:xfrm>
            <a:off x="5343297" y="3475866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39CD897-3A86-5B00-06B1-AADB04CE8B5F}"/>
              </a:ext>
            </a:extLst>
          </p:cNvPr>
          <p:cNvSpPr/>
          <p:nvPr/>
        </p:nvSpPr>
        <p:spPr>
          <a:xfrm>
            <a:off x="290293" y="5043471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493AD3E-8A90-5391-6286-55A56E365C4E}"/>
              </a:ext>
            </a:extLst>
          </p:cNvPr>
          <p:cNvSpPr/>
          <p:nvPr/>
        </p:nvSpPr>
        <p:spPr>
          <a:xfrm>
            <a:off x="239528" y="5556947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FC2D07DE-2F28-B684-F435-A942714BC0C0}"/>
              </a:ext>
            </a:extLst>
          </p:cNvPr>
          <p:cNvSpPr/>
          <p:nvPr/>
        </p:nvSpPr>
        <p:spPr>
          <a:xfrm>
            <a:off x="5358695" y="4060068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CEAFD4E-E66A-7908-E806-FECCA3739574}"/>
              </a:ext>
            </a:extLst>
          </p:cNvPr>
          <p:cNvSpPr/>
          <p:nvPr/>
        </p:nvSpPr>
        <p:spPr>
          <a:xfrm>
            <a:off x="2662729" y="6128234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78557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F3D2-E854-F854-F8B7-CE19AA2C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1912CCB-886E-ED86-7C65-E622A297DB10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CF496310-EE3C-0275-BE5F-06E2F01B8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DAB2101F-DC81-4075-A6FB-64FB86D4D9D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748CE1-7E59-7F4C-F5D4-FFADA5DB5C27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8F99AF52-420C-7102-7AD5-6E6833BE787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51491A2-1980-F4FE-DF98-A112ACC2EAAC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109640B-E02D-6DEF-7011-3031381BA17E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F2A781-E40C-DC67-4166-808D38698CB2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B2D4210D-65C6-4DD6-1452-16F7A067636E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68817636-A5A1-165F-FCEB-72BBD25A8AC4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3C9EF98-33D5-A5CE-0B13-BD6B14A5A98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2913FE1-B388-E345-1AA9-12BDEFCA29CA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C29D6088-F11F-20FD-CAE8-90384DF79543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43A98884-A4A9-F783-8977-F78DF041C9EF}"/>
              </a:ext>
            </a:extLst>
          </p:cNvPr>
          <p:cNvSpPr txBox="1"/>
          <p:nvPr/>
        </p:nvSpPr>
        <p:spPr>
          <a:xfrm>
            <a:off x="8365386" y="3424854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A288E92-2CA8-3E71-42AC-EE543AAAD8D5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98DD933F-F96E-9AFD-A256-B856B3FD6FA5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69F42D34-E56B-8CA8-1860-44F1511FEB1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AB158AC-44FF-9084-B0A3-DBCF0344DCF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2D0DB430-7438-84E8-6DF0-B9BDDC45A89C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AAD54B57-FE42-8C4D-5107-5EF289B64290}"/>
              </a:ext>
            </a:extLst>
          </p:cNvPr>
          <p:cNvSpPr txBox="1"/>
          <p:nvPr/>
        </p:nvSpPr>
        <p:spPr>
          <a:xfrm>
            <a:off x="3362284" y="3447649"/>
            <a:ext cx="2448581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8AD1EF59-C190-522E-3AEF-9B4B76C05565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4A4565A-C55E-43A9-9095-2889ADD37065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8A296D45-50EE-2F94-301F-D4C3023E820C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4720330A-AF86-F008-7C68-490D3F7C294F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BE644F3D-8F8E-2FC1-769E-D2FEBE637810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E320093C-0148-7395-8A52-C27826658DCF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933272D6-06E9-C919-6DEF-8704E862D0DA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0F473CC-2E24-4C97-7CB0-E276E344FF78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001634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5678" y="3014792"/>
            <a:ext cx="6809251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Pratique guidée   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</a:t>
            </a:r>
            <a:r>
              <a:rPr lang="ar-MA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834B5-E728-A26A-019A-35A91D30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0D798C6-FA4D-C506-D7CE-C4795E74820D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1196B548-552E-A0BE-EB68-BC7FE257D19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7EEE4C0-C941-523B-0829-D446CEB83A82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39B88A-5F2B-060E-43BD-B3277F5CEA64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C6BA218-8587-E6DD-AB1D-711AF777E22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0D2AF5-3B23-6A84-2F26-9E57B1A28ED8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4504EF-C89B-BA6C-C4AF-6B7AE24187D6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67A5D3CD-BE76-A325-5F47-A417F4C964B5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collective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(8min)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37A13F9-4473-843C-11D3-94D933E30A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0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6E5A8EC-5667-0081-4F14-DA9FC19F1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A09E30C-C382-5CDF-4F87-A894A9FEFC69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4049B6-F700-15B6-6F0B-D9D9E093C9F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5D24D5B-0B82-E281-D661-C613E932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DDF6D2-7AA1-0337-07BD-BDAA919506BB}"/>
              </a:ext>
            </a:extLst>
          </p:cNvPr>
          <p:cNvSpPr/>
          <p:nvPr/>
        </p:nvSpPr>
        <p:spPr>
          <a:xfrm>
            <a:off x="7325224" y="4929323"/>
            <a:ext cx="2538107" cy="8849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b. ……………………….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129F798-99B1-0CFA-9529-1FC8B1C9EE0F}"/>
              </a:ext>
            </a:extLst>
          </p:cNvPr>
          <p:cNvSpPr/>
          <p:nvPr/>
        </p:nvSpPr>
        <p:spPr>
          <a:xfrm>
            <a:off x="2339777" y="4929323"/>
            <a:ext cx="2538107" cy="8849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accent4"/>
                </a:solidFill>
              </a:rPr>
              <a:t>a. ………………………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3BC1886A-B501-0BD1-CA30-DB0401C470BB}"/>
              </a:ext>
            </a:extLst>
          </p:cNvPr>
          <p:cNvCxnSpPr>
            <a:cxnSpLocks/>
          </p:cNvCxnSpPr>
          <p:nvPr/>
        </p:nvCxnSpPr>
        <p:spPr>
          <a:xfrm flipV="1">
            <a:off x="4877884" y="5460243"/>
            <a:ext cx="2449196" cy="221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F43B0FA6-3E6B-9E7B-097C-62C2B64BAC8B}"/>
              </a:ext>
            </a:extLst>
          </p:cNvPr>
          <p:cNvSpPr txBox="1"/>
          <p:nvPr/>
        </p:nvSpPr>
        <p:spPr>
          <a:xfrm>
            <a:off x="5146006" y="5002447"/>
            <a:ext cx="191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  <a:t>a un effet sur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17E2059-EB19-A524-6D44-36DDED9DC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095" y="1734396"/>
            <a:ext cx="7504358" cy="276819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098F5414-4D49-37D4-6A49-8DFEBBA75AF9}"/>
              </a:ext>
            </a:extLst>
          </p:cNvPr>
          <p:cNvSpPr txBox="1"/>
          <p:nvPr/>
        </p:nvSpPr>
        <p:spPr>
          <a:xfrm>
            <a:off x="385296" y="1244933"/>
            <a:ext cx="111544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Précisez le lien entre les deux variables en remplissant les vides par ce qui convient.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43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5807120-EB1B-216C-7BF1-7F008A5ADCD7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E50AB2F9-337F-7D9A-3A5A-6B4E4906C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908D6928-D6F1-1E79-A0DB-30FA7822D190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3689D6-BF4F-3B2A-BF8D-60F2372F9CF5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3923930-4639-67A1-F610-0FDF795055A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A355EC0B-1656-397A-D3EA-E4903AECF5A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2474BCA-0141-56B7-7549-7D5B1849A4A8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C28365-6537-6D15-3B8D-4A1C4216349E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263673AD-E76B-7E65-EC03-D40FB0750D17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89FB4A78-BC15-4F82-5729-F0A8F59EEDD2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E83E395C-C584-FEA0-7CA9-E32EB703C3D4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F99EC353-61DD-C908-2D3E-5F3CE6F68721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CBCA0D1-7E6E-E232-C736-DCF25968EF48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A60B402-1035-0C03-A04C-7C06EBA9CBFC}"/>
              </a:ext>
            </a:extLst>
          </p:cNvPr>
          <p:cNvSpPr txBox="1"/>
          <p:nvPr/>
        </p:nvSpPr>
        <p:spPr>
          <a:xfrm>
            <a:off x="8365386" y="3423347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70982907-0EA6-5AB7-8A15-125E515C6659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35A875A-D8A2-530E-6005-FD5542EB36D3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D7A0AFFF-D481-E8B4-B26B-7B55DDC2BD96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8D0DB9F0-0050-7B79-204C-0B05D78F062D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AA64E3BB-E410-DDEA-7298-BB1674E631C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55BCF14-D18F-FD2C-246A-39A2EB5B9F71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DB74D335-1C48-0D1C-FFD5-F906279F617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FA611F10-5965-88CD-4D7C-0CC921D7411C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D3B94C6-90C0-C908-A1AC-1E41F9E9CFA8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C43650F0-D49D-0132-7812-6C2706F4D44A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DD59D655-6EEB-117F-F24D-B6BCCEE4B859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993E0EA-6402-0B06-EB5A-3E501990472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7254DBC0-0BDB-4654-4396-D13244006BE3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CEB4249-F546-6E6C-C003-82F6CE6E57C7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567012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750DA4A8-4175-CF95-6914-05D5B8FBE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919C2D-824E-3FB5-60C3-6B3409010CDA}"/>
              </a:ext>
            </a:extLst>
          </p:cNvPr>
          <p:cNvSpPr/>
          <p:nvPr/>
        </p:nvSpPr>
        <p:spPr>
          <a:xfrm>
            <a:off x="1789725" y="4813274"/>
            <a:ext cx="2538107" cy="884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0070C0"/>
                </a:solidFill>
              </a:rPr>
              <a:t>a. L'âge de la plantule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740D5-DB84-0C16-3A31-DBC6C20B726F}"/>
              </a:ext>
            </a:extLst>
          </p:cNvPr>
          <p:cNvSpPr/>
          <p:nvPr/>
        </p:nvSpPr>
        <p:spPr>
          <a:xfrm>
            <a:off x="6816436" y="4782071"/>
            <a:ext cx="2538107" cy="8849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b. Le nombre de tubercules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6143D0B-20A1-221A-6601-066BE958D92D}"/>
              </a:ext>
            </a:extLst>
          </p:cNvPr>
          <p:cNvCxnSpPr>
            <a:stCxn id="6" idx="3"/>
          </p:cNvCxnSpPr>
          <p:nvPr/>
        </p:nvCxnSpPr>
        <p:spPr>
          <a:xfrm flipV="1">
            <a:off x="4327832" y="5253519"/>
            <a:ext cx="2449196" cy="221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90E5C9C8-C238-0498-0918-5AAC3DCE9929}"/>
              </a:ext>
            </a:extLst>
          </p:cNvPr>
          <p:cNvSpPr txBox="1"/>
          <p:nvPr/>
        </p:nvSpPr>
        <p:spPr>
          <a:xfrm>
            <a:off x="4638874" y="4891954"/>
            <a:ext cx="191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chemeClr val="accent2">
                    <a:lumMod val="75000"/>
                  </a:schemeClr>
                </a:solidFill>
              </a:rPr>
              <a:t>a un effet sur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1E2AEEC-9DFF-C81A-6C66-15E90D4FA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384" y="1667153"/>
            <a:ext cx="7683826" cy="2834398"/>
          </a:xfrm>
          <a:prstGeom prst="rect">
            <a:avLst/>
          </a:prstGeom>
        </p:spPr>
      </p:pic>
      <p:sp>
        <p:nvSpPr>
          <p:cNvPr id="2" name="ZoneTexte 18">
            <a:extLst>
              <a:ext uri="{FF2B5EF4-FFF2-40B4-BE49-F238E27FC236}">
                <a16:creationId xmlns:a16="http://schemas.microsoft.com/office/drawing/2014/main" id="{1B93F9A6-71DC-4678-EA99-4036D987EEAF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6C75CD-61BF-FB17-2A86-B53C6DC1C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262BE66-1A96-0A18-6BB7-531C28A96DA3}"/>
              </a:ext>
            </a:extLst>
          </p:cNvPr>
          <p:cNvSpPr txBox="1"/>
          <p:nvPr/>
        </p:nvSpPr>
        <p:spPr>
          <a:xfrm>
            <a:off x="705336" y="130704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871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B7F5390B-BC80-7424-B10B-1CE8C638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150E824-E6B8-04AD-AD8E-2C0379BC8D3A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93344-444F-6760-3E83-ACC921E07E69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A84AF77D-B4D2-6788-8A67-0FAF4515A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37B2942-CD05-3836-46E2-2165FE010FA3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Associez chaque variable avec son type: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1BE28FC7-3DF5-0136-F4E9-993AE18EB4F6}"/>
              </a:ext>
            </a:extLst>
          </p:cNvPr>
          <p:cNvSpPr/>
          <p:nvPr/>
        </p:nvSpPr>
        <p:spPr>
          <a:xfrm>
            <a:off x="1333798" y="339934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L’âge de la plantule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8DB6D355-EE17-9D18-F1B1-5E7AB8E42292}"/>
              </a:ext>
            </a:extLst>
          </p:cNvPr>
          <p:cNvSpPr/>
          <p:nvPr/>
        </p:nvSpPr>
        <p:spPr>
          <a:xfrm>
            <a:off x="4959177" y="339934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Le nombre de tubercules</a:t>
            </a: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E0924FD6-79F4-ACF5-F6E6-9898CFD52B89}"/>
              </a:ext>
            </a:extLst>
          </p:cNvPr>
          <p:cNvSpPr/>
          <p:nvPr/>
        </p:nvSpPr>
        <p:spPr>
          <a:xfrm>
            <a:off x="4585528" y="5365048"/>
            <a:ext cx="310284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La variable indépendante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E92B90D1-4409-2845-341F-7D433F21134E}"/>
              </a:ext>
            </a:extLst>
          </p:cNvPr>
          <p:cNvSpPr/>
          <p:nvPr/>
        </p:nvSpPr>
        <p:spPr>
          <a:xfrm>
            <a:off x="1144248" y="5365048"/>
            <a:ext cx="310284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variable dépendante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BD2DA1D-051A-1A42-C4A6-7480771A9D51}"/>
              </a:ext>
            </a:extLst>
          </p:cNvPr>
          <p:cNvSpPr/>
          <p:nvPr/>
        </p:nvSpPr>
        <p:spPr>
          <a:xfrm>
            <a:off x="2418851" y="4221566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76F8935-8203-E270-3F70-1A8C26DB9099}"/>
              </a:ext>
            </a:extLst>
          </p:cNvPr>
          <p:cNvSpPr/>
          <p:nvPr/>
        </p:nvSpPr>
        <p:spPr>
          <a:xfrm>
            <a:off x="6054652" y="5291185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117ED55-6085-A53C-5AC1-353F4A302F17}"/>
              </a:ext>
            </a:extLst>
          </p:cNvPr>
          <p:cNvSpPr/>
          <p:nvPr/>
        </p:nvSpPr>
        <p:spPr>
          <a:xfrm>
            <a:off x="2429273" y="5308742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92EBBC67-EE10-FCB4-7921-E3B3C48ED67A}"/>
              </a:ext>
            </a:extLst>
          </p:cNvPr>
          <p:cNvSpPr/>
          <p:nvPr/>
        </p:nvSpPr>
        <p:spPr>
          <a:xfrm>
            <a:off x="6161507" y="4221566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9F10BA-5CC1-225A-0CE5-1EEB83307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53686"/>
            <a:ext cx="5667999" cy="209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82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18B6137-5454-25F9-9278-6A76857E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2C234BE1-3794-CE8F-06AA-A35DC16CD60B}"/>
              </a:ext>
            </a:extLst>
          </p:cNvPr>
          <p:cNvSpPr/>
          <p:nvPr/>
        </p:nvSpPr>
        <p:spPr>
          <a:xfrm>
            <a:off x="1333798" y="339934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L’âge de la plantule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11E08B88-C06B-156C-886E-8A853E96DA32}"/>
              </a:ext>
            </a:extLst>
          </p:cNvPr>
          <p:cNvSpPr/>
          <p:nvPr/>
        </p:nvSpPr>
        <p:spPr>
          <a:xfrm>
            <a:off x="4959177" y="339934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Le nombre de tubercules</a:t>
            </a: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AD9E48F3-3C60-75F1-B5C0-DB5FA159B64A}"/>
              </a:ext>
            </a:extLst>
          </p:cNvPr>
          <p:cNvSpPr/>
          <p:nvPr/>
        </p:nvSpPr>
        <p:spPr>
          <a:xfrm>
            <a:off x="4585528" y="5365048"/>
            <a:ext cx="310284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La variable indépendante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7A22DF69-61A4-7763-4201-3E516B8C6B6A}"/>
              </a:ext>
            </a:extLst>
          </p:cNvPr>
          <p:cNvSpPr/>
          <p:nvPr/>
        </p:nvSpPr>
        <p:spPr>
          <a:xfrm>
            <a:off x="1144248" y="5365048"/>
            <a:ext cx="310284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variable dépendante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AE0E076-BAE9-8402-90F1-037B88FE7565}"/>
              </a:ext>
            </a:extLst>
          </p:cNvPr>
          <p:cNvSpPr/>
          <p:nvPr/>
        </p:nvSpPr>
        <p:spPr>
          <a:xfrm>
            <a:off x="2418851" y="4221566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66E128B-0C30-1E4F-0FD0-27618AF5C986}"/>
              </a:ext>
            </a:extLst>
          </p:cNvPr>
          <p:cNvSpPr/>
          <p:nvPr/>
        </p:nvSpPr>
        <p:spPr>
          <a:xfrm>
            <a:off x="6054652" y="5291185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1D2A529-7A97-A90C-2DBC-D061E299FD7D}"/>
              </a:ext>
            </a:extLst>
          </p:cNvPr>
          <p:cNvSpPr/>
          <p:nvPr/>
        </p:nvSpPr>
        <p:spPr>
          <a:xfrm>
            <a:off x="2429273" y="5308742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00D6F7C2-8254-7257-AFEC-0A878639B411}"/>
              </a:ext>
            </a:extLst>
          </p:cNvPr>
          <p:cNvSpPr/>
          <p:nvPr/>
        </p:nvSpPr>
        <p:spPr>
          <a:xfrm>
            <a:off x="6161507" y="4221566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2E3E76-8124-0DCE-71CF-C56123AAC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53686"/>
            <a:ext cx="5667999" cy="2090803"/>
          </a:xfrm>
          <a:prstGeom prst="rect">
            <a:avLst/>
          </a:prstGeom>
        </p:spPr>
      </p:pic>
      <p:sp>
        <p:nvSpPr>
          <p:cNvPr id="3" name="ZoneTexte 18">
            <a:extLst>
              <a:ext uri="{FF2B5EF4-FFF2-40B4-BE49-F238E27FC236}">
                <a16:creationId xmlns:a16="http://schemas.microsoft.com/office/drawing/2014/main" id="{DEDE8FE6-06A2-A2AC-BE71-5E49A26CB8B6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F516A1-A395-8AC7-7C57-0899118A7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AB42490-AAE0-CAE2-0375-EF9586AA8C56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106C18A-DA42-563A-16E8-550A1117F9DB}"/>
              </a:ext>
            </a:extLst>
          </p:cNvPr>
          <p:cNvCxnSpPr>
            <a:cxnSpLocks/>
            <a:stCxn id="22" idx="1"/>
          </p:cNvCxnSpPr>
          <p:nvPr/>
        </p:nvCxnSpPr>
        <p:spPr>
          <a:xfrm>
            <a:off x="2442955" y="4240629"/>
            <a:ext cx="3709250" cy="105055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F384F27-C180-3454-07CD-E6B6A3C784EE}"/>
              </a:ext>
            </a:extLst>
          </p:cNvPr>
          <p:cNvCxnSpPr>
            <a:cxnSpLocks/>
            <a:endCxn id="25" idx="5"/>
          </p:cNvCxnSpPr>
          <p:nvPr/>
        </p:nvCxnSpPr>
        <p:spPr>
          <a:xfrm flipV="1">
            <a:off x="2491845" y="4332672"/>
            <a:ext cx="3810150" cy="104115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193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1268F20E-5093-7C4E-594E-12B07348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914CE18-2790-6F6C-E760-2F71FC6836C8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9B3F351-C2CE-2347-75E2-3C09D6CDE15B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3C7D8666-6EA4-04DF-3726-AEE5271E84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B5A4DA-E95F-718D-C0DF-7630806ABBF0}"/>
              </a:ext>
            </a:extLst>
          </p:cNvPr>
          <p:cNvSpPr txBox="1"/>
          <p:nvPr/>
        </p:nvSpPr>
        <p:spPr>
          <a:xfrm>
            <a:off x="385296" y="1244933"/>
            <a:ext cx="10852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3- Déterminez le nombre de lignes du tableau représentant les résultats ci-dessous.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CFF041EB-2497-7C42-B629-D5B869117F59}"/>
              </a:ext>
            </a:extLst>
          </p:cNvPr>
          <p:cNvSpPr/>
          <p:nvPr/>
        </p:nvSpPr>
        <p:spPr>
          <a:xfrm>
            <a:off x="3557393" y="5168970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2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4B779F34-CB8E-85CB-E596-38B69F9C8B77}"/>
              </a:ext>
            </a:extLst>
          </p:cNvPr>
          <p:cNvSpPr/>
          <p:nvPr/>
        </p:nvSpPr>
        <p:spPr>
          <a:xfrm>
            <a:off x="5358761" y="5151402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3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D9745BD9-7D7F-E3CC-3558-9C41F314C1C3}"/>
              </a:ext>
            </a:extLst>
          </p:cNvPr>
          <p:cNvSpPr/>
          <p:nvPr/>
        </p:nvSpPr>
        <p:spPr>
          <a:xfrm>
            <a:off x="7160129" y="5151402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4C79DB-C9D9-C78D-1632-007C432A0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176" y="1706598"/>
            <a:ext cx="8162903" cy="301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284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35B70E0C-0D18-861D-A2C2-57E734BC1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7E8871A4-F0F2-D159-DD22-9E8B2D7EA69C}"/>
              </a:ext>
            </a:extLst>
          </p:cNvPr>
          <p:cNvSpPr txBox="1"/>
          <p:nvPr/>
        </p:nvSpPr>
        <p:spPr>
          <a:xfrm>
            <a:off x="385296" y="1244933"/>
            <a:ext cx="10852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3- Le nombre de lignes du tableau représentant les résultats ci-dessous est: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97C9EC1D-2130-D66F-E64F-C2C3DAD9B8DF}"/>
              </a:ext>
            </a:extLst>
          </p:cNvPr>
          <p:cNvSpPr/>
          <p:nvPr/>
        </p:nvSpPr>
        <p:spPr>
          <a:xfrm>
            <a:off x="3674121" y="5124385"/>
            <a:ext cx="1483095" cy="87853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2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AF63CC84-50A4-3DA7-122F-A00C12B37E15}"/>
              </a:ext>
            </a:extLst>
          </p:cNvPr>
          <p:cNvSpPr/>
          <p:nvPr/>
        </p:nvSpPr>
        <p:spPr>
          <a:xfrm>
            <a:off x="5475489" y="5106817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3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1C69D538-8CF7-C4B0-DCE2-5F57D482F69C}"/>
              </a:ext>
            </a:extLst>
          </p:cNvPr>
          <p:cNvSpPr/>
          <p:nvPr/>
        </p:nvSpPr>
        <p:spPr>
          <a:xfrm>
            <a:off x="7276857" y="5106817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785BC5-FFA4-70BA-D5CB-0E753376C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470" y="1706598"/>
            <a:ext cx="7966184" cy="2938554"/>
          </a:xfrm>
          <a:prstGeom prst="rect">
            <a:avLst/>
          </a:prstGeom>
        </p:spPr>
      </p:pic>
      <p:sp>
        <p:nvSpPr>
          <p:cNvPr id="2" name="ZoneTexte 18">
            <a:extLst>
              <a:ext uri="{FF2B5EF4-FFF2-40B4-BE49-F238E27FC236}">
                <a16:creationId xmlns:a16="http://schemas.microsoft.com/office/drawing/2014/main" id="{7F3E6F4F-4E69-9470-0B35-15BEACF89E26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9207BE-02AB-7867-1A57-D7F263BDF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669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516EAF7-5FB6-F45C-8B64-04B5F305A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313BAC2-C40C-A831-DA62-C3D1BCC44AAD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1EAE41-A572-289F-C9F8-DF4A222663E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A7C2D013-E95B-2218-5E32-70E8B3CD0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CB2C02A-7237-7998-60C4-9D96D76347D3}"/>
              </a:ext>
            </a:extLst>
          </p:cNvPr>
          <p:cNvSpPr txBox="1"/>
          <p:nvPr/>
        </p:nvSpPr>
        <p:spPr>
          <a:xfrm>
            <a:off x="385295" y="1244933"/>
            <a:ext cx="11221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4- Déterminez le nombre de colonnes du tableau représentant les résultats ci-dessous.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DF5F9974-5116-9B93-65FF-EDD21EE9C267}"/>
              </a:ext>
            </a:extLst>
          </p:cNvPr>
          <p:cNvSpPr/>
          <p:nvPr/>
        </p:nvSpPr>
        <p:spPr>
          <a:xfrm>
            <a:off x="3162057" y="5275941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4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85765582-1D16-2D6C-F589-B921FAC2E5FD}"/>
              </a:ext>
            </a:extLst>
          </p:cNvPr>
          <p:cNvSpPr/>
          <p:nvPr/>
        </p:nvSpPr>
        <p:spPr>
          <a:xfrm>
            <a:off x="4949593" y="5258373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5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7B2D7071-3390-E72F-71BB-A33369A567E0}"/>
              </a:ext>
            </a:extLst>
          </p:cNvPr>
          <p:cNvSpPr/>
          <p:nvPr/>
        </p:nvSpPr>
        <p:spPr>
          <a:xfrm>
            <a:off x="6764793" y="5258373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9FDE99-521B-E950-CDBE-56102DBB3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204" y="1706598"/>
            <a:ext cx="8428139" cy="310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67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3B64ADC-82AB-3152-6172-AC9787D2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936EBEC5-D7A8-76C0-75E9-3566F1BF9C1E}"/>
              </a:ext>
            </a:extLst>
          </p:cNvPr>
          <p:cNvSpPr txBox="1"/>
          <p:nvPr/>
        </p:nvSpPr>
        <p:spPr>
          <a:xfrm>
            <a:off x="385295" y="1244933"/>
            <a:ext cx="11221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4- Le nombre de colonnes du tableau représentant les résultats ci-dessous est: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985DC7FA-C55F-6C1C-7349-C6BB8020BC59}"/>
              </a:ext>
            </a:extLst>
          </p:cNvPr>
          <p:cNvSpPr/>
          <p:nvPr/>
        </p:nvSpPr>
        <p:spPr>
          <a:xfrm>
            <a:off x="3445521" y="5168970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4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6FF62175-529E-6CF7-AEBE-D5EB8BCC33C6}"/>
              </a:ext>
            </a:extLst>
          </p:cNvPr>
          <p:cNvSpPr/>
          <p:nvPr/>
        </p:nvSpPr>
        <p:spPr>
          <a:xfrm>
            <a:off x="5233057" y="5151402"/>
            <a:ext cx="148309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5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04AA8CA9-8200-433F-BB5F-5B2467DEC5F8}"/>
              </a:ext>
            </a:extLst>
          </p:cNvPr>
          <p:cNvSpPr/>
          <p:nvPr/>
        </p:nvSpPr>
        <p:spPr>
          <a:xfrm>
            <a:off x="7048257" y="5151402"/>
            <a:ext cx="1483095" cy="878532"/>
          </a:xfrm>
          <a:prstGeom prst="roundRect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F3F293A-959C-0598-30C0-ACF7A23A9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065" y="1706598"/>
            <a:ext cx="8571869" cy="3161978"/>
          </a:xfrm>
          <a:prstGeom prst="rect">
            <a:avLst/>
          </a:prstGeom>
        </p:spPr>
      </p:pic>
      <p:sp>
        <p:nvSpPr>
          <p:cNvPr id="2" name="ZoneTexte 18">
            <a:extLst>
              <a:ext uri="{FF2B5EF4-FFF2-40B4-BE49-F238E27FC236}">
                <a16:creationId xmlns:a16="http://schemas.microsoft.com/office/drawing/2014/main" id="{51F46AE6-F86C-0745-1921-A529FF74BD53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9845DA-AF1C-7382-C4B8-373A5FDF3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707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44F2AC6C-D0A4-07E3-5A66-300B8175A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2F04CA6-2D0C-1FB6-5F7D-2B882B3E7CC6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788654-B5B0-67AD-43D1-BE14D12E085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350E5CFC-B92D-4FF1-6C2A-3B28FD40CA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12985B5-38C3-9FEF-DAC6-D937D6785ED1}"/>
              </a:ext>
            </a:extLst>
          </p:cNvPr>
          <p:cNvSpPr txBox="1"/>
          <p:nvPr/>
        </p:nvSpPr>
        <p:spPr>
          <a:xfrm>
            <a:off x="385295" y="1244933"/>
            <a:ext cx="11221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5- Remplissez le tableau ci dessous.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ABAE2A-0763-2E20-02C7-690C5F4A1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993" y="1706598"/>
            <a:ext cx="7942560" cy="29298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36F436-7554-449F-B252-857C4C947C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586436"/>
              </p:ext>
            </p:extLst>
          </p:nvPr>
        </p:nvGraphicFramePr>
        <p:xfrm>
          <a:off x="1847272" y="5094907"/>
          <a:ext cx="812800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251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DA99ECFE-2999-672D-5E7E-220AFDD45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18894D27-219D-3745-E7ED-9DC2C0141050}"/>
              </a:ext>
            </a:extLst>
          </p:cNvPr>
          <p:cNvSpPr txBox="1"/>
          <p:nvPr/>
        </p:nvSpPr>
        <p:spPr>
          <a:xfrm>
            <a:off x="385295" y="1244933"/>
            <a:ext cx="11221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5- Le tableau: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C0FCB25-4074-A1B2-52FA-137B7D392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028" y="1634848"/>
            <a:ext cx="8983942" cy="33139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85726E-8B2E-4FCA-7D05-7E5CD5B26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223811"/>
              </p:ext>
            </p:extLst>
          </p:nvPr>
        </p:nvGraphicFramePr>
        <p:xfrm>
          <a:off x="2031998" y="5246179"/>
          <a:ext cx="812800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1169486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3" name="ZoneTexte 18">
            <a:extLst>
              <a:ext uri="{FF2B5EF4-FFF2-40B4-BE49-F238E27FC236}">
                <a16:creationId xmlns:a16="http://schemas.microsoft.com/office/drawing/2014/main" id="{6F3BBDCC-4E90-D45E-1CA2-B7BD4B733842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AC11726-A70D-0899-62D6-D773D4C20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6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321C0-CEFA-4BEE-4D86-8C946D57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DD5357-978C-63A2-E1A2-B01AE8A36314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693E6EB-21CC-3D44-3DD9-1216B59940AD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C6DF65-68F2-886A-A13B-559AB697710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44A0DA-8BC9-5809-A3FA-61B3C72B33C8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BB673EB-20E7-20C0-4153-1211AD380AE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DC8C58-2A66-287C-8FFF-44303F948DCB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04D6F2-04EF-CEAE-CFAE-238915C98000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3A1C5C1C-EA32-9E99-C1FD-57459033CD18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en binôme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(7 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0C49F0D-8738-8006-5DA8-ED48055A1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4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(5 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461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DC8CD-9D3E-1EEA-111A-DA9F0321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EE36702-120E-F2A9-698B-14043B1B0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9EE7E26C-E1C8-642E-A180-38CBEF870B5A}"/>
              </a:ext>
            </a:extLst>
          </p:cNvPr>
          <p:cNvGrpSpPr/>
          <p:nvPr/>
        </p:nvGrpSpPr>
        <p:grpSpPr>
          <a:xfrm>
            <a:off x="625876" y="1138428"/>
            <a:ext cx="5555468" cy="338554"/>
            <a:chOff x="414386" y="819898"/>
            <a:chExt cx="5555468" cy="338554"/>
          </a:xfrm>
        </p:grpSpPr>
        <p:pic>
          <p:nvPicPr>
            <p:cNvPr id="14" name="Picture 18">
              <a:extLst>
                <a:ext uri="{FF2B5EF4-FFF2-40B4-BE49-F238E27FC236}">
                  <a16:creationId xmlns:a16="http://schemas.microsoft.com/office/drawing/2014/main" id="{D0446948-F915-E6EE-3E62-A720E62DF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386" y="844125"/>
              <a:ext cx="1133533" cy="250838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97A448-F5C5-4D56-BB8D-651FB9425943}"/>
                </a:ext>
              </a:extLst>
            </p:cNvPr>
            <p:cNvSpPr/>
            <p:nvPr/>
          </p:nvSpPr>
          <p:spPr>
            <a:xfrm>
              <a:off x="485696" y="882898"/>
              <a:ext cx="677644" cy="167942"/>
            </a:xfrm>
            <a:prstGeom prst="rect">
              <a:avLst/>
            </a:prstGeom>
            <a:solidFill>
              <a:srgbClr val="1D8FEB"/>
            </a:solidFill>
            <a:ln>
              <a:solidFill>
                <a:srgbClr val="1D8F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BF52121-6315-4740-A49D-5623B201EFF1}"/>
                </a:ext>
              </a:extLst>
            </p:cNvPr>
            <p:cNvSpPr txBox="1"/>
            <p:nvPr/>
          </p:nvSpPr>
          <p:spPr>
            <a:xfrm>
              <a:off x="597922" y="819898"/>
              <a:ext cx="711146" cy="30777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r>
                <a:rPr lang="fr-MA" b="1" dirty="0">
                  <a:solidFill>
                    <a:schemeClr val="bg1"/>
                  </a:solidFill>
                </a:rPr>
                <a:t>Activité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79B4EBF-55F9-FC11-1BF1-3E9058256566}"/>
                </a:ext>
              </a:extLst>
            </p:cNvPr>
            <p:cNvSpPr txBox="1"/>
            <p:nvPr/>
          </p:nvSpPr>
          <p:spPr>
            <a:xfrm>
              <a:off x="1583234" y="819898"/>
              <a:ext cx="43866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>
                  <a:solidFill>
                    <a:schemeClr val="accent1"/>
                  </a:solidFill>
                </a:rPr>
                <a:t>Germination des semences de lentilles.</a:t>
              </a: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3360A9D3-2DA8-1C22-F319-F3D03712157D}"/>
              </a:ext>
            </a:extLst>
          </p:cNvPr>
          <p:cNvSpPr txBox="1"/>
          <p:nvPr/>
        </p:nvSpPr>
        <p:spPr>
          <a:xfrm>
            <a:off x="625876" y="1484978"/>
            <a:ext cx="100360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ptos" panose="020B0004020202020204" pitchFamily="34" charset="0"/>
              </a:rPr>
              <a:t>Le document ci-dessous présente les étapes de la germination des semences de lentilles.</a:t>
            </a:r>
            <a:endParaRPr lang="fr-FR" sz="2400" dirty="0">
              <a:latin typeface="Aptos" panose="020B00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42F352A-C7D4-921E-8E34-E96A29FD61F6}"/>
              </a:ext>
            </a:extLst>
          </p:cNvPr>
          <p:cNvSpPr txBox="1"/>
          <p:nvPr/>
        </p:nvSpPr>
        <p:spPr>
          <a:xfrm>
            <a:off x="1091379" y="199450"/>
            <a:ext cx="102943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5 minutes pour réaliser l’activité de la page 12 sur le livret. Ensuite, vous comparez vos réponses en justifiant.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</a:rPr>
              <a:t>Lire et expliquer les consignes aux élèves. Puis suivre de près les élèves et apporter de l’aide si nécessaire</a:t>
            </a:r>
            <a:r>
              <a:rPr lang="fr-FR" sz="2000" i="1" dirty="0">
                <a:solidFill>
                  <a:schemeClr val="bg2">
                    <a:lumMod val="90000"/>
                  </a:schemeClr>
                </a:solidFill>
              </a:rPr>
              <a:t>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39E5535-DAC3-7A3A-4E3F-245FF5AAC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167" y="1923861"/>
            <a:ext cx="11139665" cy="452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27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C7759-48E9-DA0C-6804-6A4B5850D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B5ED35D-86DA-FD40-BD91-D9C302A9E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221ED17-E8CE-6CCC-1BED-B3CD1468C06A}"/>
              </a:ext>
            </a:extLst>
          </p:cNvPr>
          <p:cNvSpPr txBox="1"/>
          <p:nvPr/>
        </p:nvSpPr>
        <p:spPr>
          <a:xfrm>
            <a:off x="521109" y="1077786"/>
            <a:ext cx="11552904" cy="4322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700" b="1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1- Mesurez la longueur de la plantule dans chaque cas.</a:t>
            </a:r>
          </a:p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700" b="1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fr-FR" sz="1700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Répondez sur le document</a:t>
            </a:r>
          </a:p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700" b="1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2- Reliez chaque variable à son type.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3- Remplissez le tableau ci-dessous.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b="1" dirty="0">
                <a:latin typeface="Aptos" panose="020B0004020202020204" pitchFamily="34" charset="0"/>
              </a:rPr>
              <a:t>Déterminez</a:t>
            </a:r>
            <a:r>
              <a:rPr lang="fr-FR" sz="1700" dirty="0">
                <a:latin typeface="Aptos" panose="020B0004020202020204" pitchFamily="34" charset="0"/>
              </a:rPr>
              <a:t> le nombre de lignes et de colonnes appropriées.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fr-FR" sz="1700" dirty="0">
                <a:latin typeface="Aptos" panose="020B0004020202020204" pitchFamily="34" charset="0"/>
              </a:rPr>
              <a:t>     Le nombre de lignes est : ...............…...........…................... .</a:t>
            </a:r>
          </a:p>
          <a:p>
            <a:pPr marL="285750" lvl="4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fr-FR" sz="1700" dirty="0">
                <a:latin typeface="Aptos" panose="020B0004020202020204" pitchFamily="34" charset="0"/>
              </a:rPr>
              <a:t>     Le nombre de colonnes est : ...............…...........…............. .</a:t>
            </a: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Reportez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les valeurs des deux variables dans les cases appropriées.</a:t>
            </a:r>
          </a:p>
          <a:p>
            <a:pPr lvl="4">
              <a:lnSpc>
                <a:spcPct val="125000"/>
              </a:lnSpc>
            </a:pPr>
            <a:endParaRPr lang="fr-FR" sz="17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lvl="4">
              <a:lnSpc>
                <a:spcPct val="125000"/>
              </a:lnSpc>
            </a:pPr>
            <a:endParaRPr lang="fr-FR" sz="17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F5DBE3-CD8D-6AC5-375C-65E13BE86459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de la page12 sur le livret. Ensuite, vous comparez vos réponses en justifiant.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</a:rPr>
              <a:t>Lire et expliquer les consignes aux élèves. Puis suivre de près les élèves et apporter de l’aide si nécessaire</a:t>
            </a:r>
            <a:r>
              <a:rPr lang="fr-FR" sz="2000" i="1" dirty="0">
                <a:solidFill>
                  <a:schemeClr val="bg2">
                    <a:lumMod val="90000"/>
                  </a:schemeClr>
                </a:solidFill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E65059-5292-04A7-7022-66B61A2A05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409"/>
          <a:stretch>
            <a:fillRect/>
          </a:stretch>
        </p:blipFill>
        <p:spPr>
          <a:xfrm>
            <a:off x="1261871" y="2098687"/>
            <a:ext cx="7774833" cy="10376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B713698-8101-318D-8525-A8C3059CB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5" y="4685102"/>
            <a:ext cx="8257033" cy="97685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9502A8A-7CBA-A367-7078-D8DD4145FD09}"/>
              </a:ext>
            </a:extLst>
          </p:cNvPr>
          <p:cNvSpPr txBox="1"/>
          <p:nvPr/>
        </p:nvSpPr>
        <p:spPr>
          <a:xfrm>
            <a:off x="462987" y="5661953"/>
            <a:ext cx="9372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4-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Donnez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un titre au tableau.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66B06DF-E031-F45F-F8FA-E69BAD00D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109" y="6016934"/>
            <a:ext cx="8842347" cy="5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26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CA0D3-CB35-46BE-7282-154B27698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F1E7D96-4AA2-088D-54E3-D0155076FD88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5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07984F96-F321-5F69-E239-E2A91FE5BA0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06B9725-D740-FFEB-9D92-88B62284C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213" y="4933329"/>
            <a:ext cx="10410825" cy="1104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071848-49B7-D903-125F-83052A975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6536" y="1008186"/>
            <a:ext cx="7850690" cy="36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57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24B53-D4D4-3F26-B761-F77BDE636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F981FAB-EF93-7E59-BC7A-8E021DC46BE7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1F29662-3FA7-EDF9-0137-1BF65117097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49E7E6E-3B52-BCA2-793A-7B466299F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536" y="1008186"/>
            <a:ext cx="7850690" cy="36863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FD5E81-0291-278C-BDE9-1425741FF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379" y="4701142"/>
            <a:ext cx="10163114" cy="190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725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328A8-D272-E8CA-5433-223B16A06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76680BA-F6E3-04E6-A410-CA874911A2F4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21AE3A21-8EEF-AC05-7FCA-FAF8A79788D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482456E-D047-5E19-5400-782D41A48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536" y="1008186"/>
            <a:ext cx="7850690" cy="36863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7E6340-92B0-55E1-6C52-22891F385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447" y="4738079"/>
            <a:ext cx="9687725" cy="168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991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25271-3B61-242B-B623-3C74F7D7C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78A3648-3B90-F0B1-BE7E-47F0E56A7B50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D96195F9-DEA8-3658-7266-FF806304521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E9930B6-FD16-94FF-00A4-CB43C136D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536" y="1008186"/>
            <a:ext cx="7850690" cy="36863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7D3826-49F1-4C67-6892-46C18FF76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984" y="4804705"/>
            <a:ext cx="9787794" cy="170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685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5DE96-33CD-4930-4490-CA5E0CEC4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3DDB93-B960-EC5C-426B-550B411D787D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2FAB5BE-075D-196C-FD89-A3B02AC0FE5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CF222E-1192-3489-330E-774DC07D2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536" y="1008186"/>
            <a:ext cx="7850690" cy="368634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AC8F45-98BC-9E4C-B148-CC1974786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4480" y="4881348"/>
            <a:ext cx="9751692" cy="151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837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2AD55-B4DF-8D7D-C4A0-2BFEBDCC1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FAE4B9E8-793F-9876-03B7-304762B2DF02}"/>
              </a:ext>
            </a:extLst>
          </p:cNvPr>
          <p:cNvSpPr txBox="1"/>
          <p:nvPr/>
        </p:nvSpPr>
        <p:spPr>
          <a:xfrm>
            <a:off x="415564" y="1008186"/>
            <a:ext cx="10036028" cy="836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2000" b="1" kern="1200" dirty="0">
                <a:solidFill>
                  <a:schemeClr val="tx1"/>
                </a:solidFill>
                <a:latin typeface="Aptos" panose="020B0004020202020204" pitchFamily="34" charset="0"/>
              </a:rPr>
              <a:t>1- Mesurez la longueur de la plantule dans chaque cas.</a:t>
            </a:r>
          </a:p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2000" b="1" kern="12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fr-FR" sz="2000" kern="1200" dirty="0">
                <a:solidFill>
                  <a:schemeClr val="tx1"/>
                </a:solidFill>
                <a:latin typeface="Aptos" panose="020B0004020202020204" pitchFamily="34" charset="0"/>
              </a:rPr>
              <a:t>Répondez sur le document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F3B064F-7AD4-4A6C-6DD3-9FAEFA86E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67" y="1923860"/>
            <a:ext cx="11139665" cy="45282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4141628-7B38-677C-3450-20BC1AAF494F}"/>
              </a:ext>
            </a:extLst>
          </p:cNvPr>
          <p:cNvSpPr txBox="1"/>
          <p:nvPr/>
        </p:nvSpPr>
        <p:spPr>
          <a:xfrm>
            <a:off x="2681748" y="4018707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1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878F92-5846-171D-D13C-9D132A05AF1B}"/>
              </a:ext>
            </a:extLst>
          </p:cNvPr>
          <p:cNvSpPr txBox="1"/>
          <p:nvPr/>
        </p:nvSpPr>
        <p:spPr>
          <a:xfrm>
            <a:off x="1608852" y="4206304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0 Cm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1E21CA-738D-1686-E6A7-8FB100CB1178}"/>
              </a:ext>
            </a:extLst>
          </p:cNvPr>
          <p:cNvSpPr txBox="1"/>
          <p:nvPr/>
        </p:nvSpPr>
        <p:spPr>
          <a:xfrm>
            <a:off x="3782076" y="3599752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2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A6B613-916B-C3E3-0B17-711A8FB4FD97}"/>
              </a:ext>
            </a:extLst>
          </p:cNvPr>
          <p:cNvSpPr txBox="1"/>
          <p:nvPr/>
        </p:nvSpPr>
        <p:spPr>
          <a:xfrm>
            <a:off x="4965464" y="3429000"/>
            <a:ext cx="936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2,5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B081E85-B3E5-3250-001F-B66F5E51DAC5}"/>
              </a:ext>
            </a:extLst>
          </p:cNvPr>
          <p:cNvSpPr txBox="1"/>
          <p:nvPr/>
        </p:nvSpPr>
        <p:spPr>
          <a:xfrm>
            <a:off x="5696984" y="2801886"/>
            <a:ext cx="936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4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64BFAD-4C0B-A6AB-58FA-319EE86EE188}"/>
              </a:ext>
            </a:extLst>
          </p:cNvPr>
          <p:cNvSpPr txBox="1"/>
          <p:nvPr/>
        </p:nvSpPr>
        <p:spPr>
          <a:xfrm>
            <a:off x="6885704" y="2180094"/>
            <a:ext cx="936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6 Cm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48FA410-EEA4-6970-4FB2-5BE87BFACF1F}"/>
              </a:ext>
            </a:extLst>
          </p:cNvPr>
          <p:cNvSpPr txBox="1"/>
          <p:nvPr/>
        </p:nvSpPr>
        <p:spPr>
          <a:xfrm>
            <a:off x="9983478" y="2261753"/>
            <a:ext cx="936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6,5 Cm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0DAF9D-E871-ABE6-51AE-FDFC2F5EC01F}"/>
              </a:ext>
            </a:extLst>
          </p:cNvPr>
          <p:cNvSpPr txBox="1"/>
          <p:nvPr/>
        </p:nvSpPr>
        <p:spPr>
          <a:xfrm>
            <a:off x="1081548" y="33715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E368B7-CC46-640B-7283-2549F4D7C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498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01182-BDE0-A7DF-80FA-97AEFF593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07EFE69-1F5E-BA13-0938-F2A78D541DE8}"/>
              </a:ext>
            </a:extLst>
          </p:cNvPr>
          <p:cNvSpPr txBox="1"/>
          <p:nvPr/>
        </p:nvSpPr>
        <p:spPr>
          <a:xfrm>
            <a:off x="639096" y="1040914"/>
            <a:ext cx="11552904" cy="3341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700" b="1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2- Reliez chaque variable à son type.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endParaRPr lang="fr-FR" sz="17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3- Remplissez le tableau ci-dessous.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b="1" dirty="0">
                <a:latin typeface="Aptos" panose="020B0004020202020204" pitchFamily="34" charset="0"/>
              </a:rPr>
              <a:t>Déterminez</a:t>
            </a:r>
            <a:r>
              <a:rPr lang="fr-FR" sz="1700" dirty="0">
                <a:latin typeface="Aptos" panose="020B0004020202020204" pitchFamily="34" charset="0"/>
              </a:rPr>
              <a:t> le nombre de lignes et de colonnes appropriées.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fr-FR" sz="1700" dirty="0">
                <a:latin typeface="Aptos" panose="020B0004020202020204" pitchFamily="34" charset="0"/>
              </a:rPr>
              <a:t>     Le nombre de lignes est : ...............…...........…................... .</a:t>
            </a:r>
          </a:p>
          <a:p>
            <a:pPr marL="285750" lvl="4" indent="-285750">
              <a:lnSpc>
                <a:spcPct val="125000"/>
              </a:lnSpc>
              <a:buFont typeface="Wingdings" panose="05000000000000000000" pitchFamily="2" charset="2"/>
              <a:buChar char="ü"/>
            </a:pPr>
            <a:r>
              <a:rPr lang="fr-FR" sz="1700" dirty="0">
                <a:latin typeface="Aptos" panose="020B0004020202020204" pitchFamily="34" charset="0"/>
              </a:rPr>
              <a:t>     Le nombre de colonnes est : ...............…...........…............. .</a:t>
            </a: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Reportez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les valeurs des deux variables dans les cases appropriées.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A578FE3-6E40-091C-3A46-8439B3DCB3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409"/>
          <a:stretch>
            <a:fillRect/>
          </a:stretch>
        </p:blipFill>
        <p:spPr>
          <a:xfrm>
            <a:off x="914399" y="1476895"/>
            <a:ext cx="7774833" cy="103760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26FBF41-4136-294C-BE1D-1BE47960B830}"/>
              </a:ext>
            </a:extLst>
          </p:cNvPr>
          <p:cNvSpPr txBox="1"/>
          <p:nvPr/>
        </p:nvSpPr>
        <p:spPr>
          <a:xfrm>
            <a:off x="462987" y="5661953"/>
            <a:ext cx="93726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4-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Donnez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un titre au tableau.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E1D5877-3FA5-5FFD-321F-9BBE15240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09" y="6016934"/>
            <a:ext cx="8842347" cy="5127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31329D-5BA1-1A4C-407D-42F88E7341F7}"/>
              </a:ext>
            </a:extLst>
          </p:cNvPr>
          <p:cNvSpPr txBox="1"/>
          <p:nvPr/>
        </p:nvSpPr>
        <p:spPr>
          <a:xfrm>
            <a:off x="1081548" y="33715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65FC8E-5613-20BF-B377-5A9BD8B4C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A864380-CDFC-AB8A-F624-B5DE73D1661E}"/>
              </a:ext>
            </a:extLst>
          </p:cNvPr>
          <p:cNvSpPr txBox="1"/>
          <p:nvPr/>
        </p:nvSpPr>
        <p:spPr>
          <a:xfrm>
            <a:off x="4167598" y="3305443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4D3B93-60B4-E699-435C-E0DABE29FF75}"/>
              </a:ext>
            </a:extLst>
          </p:cNvPr>
          <p:cNvSpPr txBox="1"/>
          <p:nvPr/>
        </p:nvSpPr>
        <p:spPr>
          <a:xfrm>
            <a:off x="4167598" y="3645969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7+1=8</a:t>
            </a:r>
          </a:p>
        </p:txBody>
      </p:sp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3241CC83-AAD1-0132-5B2C-F433C64BA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037132"/>
              </p:ext>
            </p:extLst>
          </p:nvPr>
        </p:nvGraphicFramePr>
        <p:xfrm>
          <a:off x="950976" y="4411754"/>
          <a:ext cx="9993019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8313">
                  <a:extLst>
                    <a:ext uri="{9D8B030D-6E8A-4147-A177-3AD203B41FA5}">
                      <a16:colId xmlns:a16="http://schemas.microsoft.com/office/drawing/2014/main" val="1166715717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426511281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669265540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3498894967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1405047761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3185134753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3167347149"/>
                    </a:ext>
                  </a:extLst>
                </a:gridCol>
                <a:gridCol w="1084958">
                  <a:extLst>
                    <a:ext uri="{9D8B030D-6E8A-4147-A177-3AD203B41FA5}">
                      <a16:colId xmlns:a16="http://schemas.microsoft.com/office/drawing/2014/main" val="12897187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762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La longueur de la plantule</a:t>
                      </a:r>
                    </a:p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  <a:p>
                      <a:pPr algn="ctr"/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6,5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9296855"/>
                  </a:ext>
                </a:extLst>
              </a:tr>
            </a:tbl>
          </a:graphicData>
        </a:graphic>
      </p:graphicFrame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5035D799-D4BF-4499-A34E-E30726F7DFA8}"/>
              </a:ext>
            </a:extLst>
          </p:cNvPr>
          <p:cNvCxnSpPr/>
          <p:nvPr/>
        </p:nvCxnSpPr>
        <p:spPr>
          <a:xfrm>
            <a:off x="3621024" y="1709928"/>
            <a:ext cx="2587752" cy="5577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2C545F0-C04B-58A8-16C9-D3BACC0EC48F}"/>
              </a:ext>
            </a:extLst>
          </p:cNvPr>
          <p:cNvCxnSpPr>
            <a:cxnSpLocks/>
          </p:cNvCxnSpPr>
          <p:nvPr/>
        </p:nvCxnSpPr>
        <p:spPr>
          <a:xfrm flipV="1">
            <a:off x="3557016" y="1709928"/>
            <a:ext cx="2538984" cy="55778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0D2D7C5D-EA31-CF52-7241-7ECA5A7C353D}"/>
              </a:ext>
            </a:extLst>
          </p:cNvPr>
          <p:cNvSpPr txBox="1"/>
          <p:nvPr/>
        </p:nvSpPr>
        <p:spPr>
          <a:xfrm>
            <a:off x="1847579" y="6015896"/>
            <a:ext cx="3418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la longueur de la plantule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8F4A664-E219-58CE-68AB-1FA81B00A730}"/>
              </a:ext>
            </a:extLst>
          </p:cNvPr>
          <p:cNvSpPr txBox="1"/>
          <p:nvPr/>
        </p:nvSpPr>
        <p:spPr>
          <a:xfrm>
            <a:off x="6208776" y="6015896"/>
            <a:ext cx="3418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l’âge</a:t>
            </a:r>
          </a:p>
        </p:txBody>
      </p:sp>
    </p:spTree>
    <p:extLst>
      <p:ext uri="{BB962C8B-B14F-4D97-AF65-F5344CB8AC3E}">
        <p14:creationId xmlns:p14="http://schemas.microsoft.com/office/powerpoint/2010/main" val="305693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PA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3233856" y="3118845"/>
            <a:ext cx="5910144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Pratique autonome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AF97-816D-C68C-23FE-FBA68BFFA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64417FB-E091-BC53-D607-11AB329C9AB4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560F305C-6FBC-E21A-0169-CE6A18A53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8EB4B5A-CDC5-A076-A3DA-644BA4BF6508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AA6E48-B623-4789-CB48-E2CC30D978DA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2F5E6A2-6616-AF28-8C95-6AB25AC14D80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36D700F-D425-4622-45C8-103D6E17A0F2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8F5AC04-A19E-32D6-5A04-39568F905C65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BFE267-1D1C-5BF0-C315-C0467686A0B0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801C0B0A-5FEC-002D-2CC2-CC03BCBD8DBF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86E1E88-C212-DC53-CA25-184463DE9FC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9697710-FD8C-0BA9-73AE-B60C7682DF07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75100C8A-8DEA-D083-F1E7-C370C920FB09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FC80011B-86AB-652B-22EF-E26E7D2D5E96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DC19152-83B6-7128-8876-24BCA2D1E0BE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4C6DDF4-C370-2370-9FF5-6AD785FF5707}"/>
              </a:ext>
            </a:extLst>
          </p:cNvPr>
          <p:cNvSpPr>
            <a:spLocks noChangeAspect="1"/>
          </p:cNvSpPr>
          <p:nvPr/>
        </p:nvSpPr>
        <p:spPr>
          <a:xfrm>
            <a:off x="2575079" y="2241339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127A545-FF45-D0CB-9622-2750300009C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26E0D006-21DA-4B00-38C4-69C609E8082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E2BE7CB-DCC5-8B93-4CFC-5300B67B1206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80558C2-D7A5-56E2-0DF6-07DC1FA1538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6889E1E-B7C3-A3D6-C903-A92CA09A01E7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BFBC2BC5-1A04-0826-0976-461E1D5F2023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BDF3617-2C31-4DCA-B8DA-32929CD781CF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F6C9A7BC-9DAA-42B0-8064-A30D036A0081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FF57CFE6-B304-7D18-4395-3953A284A04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6575792-BE3B-E244-C50B-CA569FB7FADA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5CEA856E-A370-FFEF-F270-6297793A6CA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43C19243-26B3-6534-F735-50F0D6C5BC22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B349C04-EB64-FC90-8431-FA67BD1A758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99777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EAB2-231D-1938-E357-DBF4AB79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22F46A7-A37D-1FD4-0E66-DD7BC5A1EE8A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273F6A9F-6F21-0ED3-2D51-1CE6B17C6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76B318CD-F132-0984-3B41-02953CEFF73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7C116E-8030-29C2-A3ED-25AFC3753733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035B728C-EA2B-E564-2D54-589878365D4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1318248D-A1AE-68F3-0F92-61D95F191D28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2416E77-05F3-23B1-70DA-658CF432832A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7D2917-68B3-4A5E-10F1-6FA7EFD89535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430D1E30-5CA1-3D91-9E15-4E16E677C5F2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DEEBC555-3DE6-FEAD-6591-53DE824363E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74796198-5F24-207C-A87C-9384F619939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B9C0C87-4715-0FBC-2202-41147BE2408A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353382F-A211-C823-4118-3E60D2801760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08CBB392-F480-E1BB-6576-134F9400B248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527D3954-AD1D-61D5-7A68-5A3B192406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6BC6C27B-00C5-DDA3-8E22-4B626046068E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5F47C36A-544B-F01B-49CB-52AE74CD63B4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45BBC653-2D0B-F24D-3CCD-9DAA8F5C383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803B64C5-2620-CB98-DF22-6EC4F110B321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6E8232D4-EC21-E13B-D449-B42AB3958EE9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3D4FB338-83EF-7C87-02FC-F805F7EEDD1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BA78DD6-0BAF-6925-2DEA-7025123E3598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1EDB464-52D6-519E-FC3D-FEB8501DAFFB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DEF92A5-374B-E789-39E2-59C9BA023A1D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CFD08B65-106A-CA38-405D-F100F492504E}"/>
              </a:ext>
            </a:extLst>
          </p:cNvPr>
          <p:cNvSpPr txBox="1"/>
          <p:nvPr/>
        </p:nvSpPr>
        <p:spPr>
          <a:xfrm>
            <a:off x="3376853" y="4086333"/>
            <a:ext cx="3102606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3DDEABD-F659-F123-3777-96FE19DC59A2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5889B0A4-7023-8670-0223-0EC36DE9D6B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F76D37D7-7C14-FEF1-156C-8AC8103BF0A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9974207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1702A7-E834-1283-CFFF-49C83276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A3ED9B-4D16-8215-AF83-DD7809620392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13 sur le livret.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AF849FA-6074-EF09-44FB-6BA0E57E0612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CB37E76-816E-45F1-9137-B8EC1F532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8" y="1432129"/>
            <a:ext cx="10668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82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A49A2-0F2B-5079-1182-AD1C76D4F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175605-B5A1-793E-7DA8-A0DCE499C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B7B68E-FDE6-240F-6C1A-DCE3085DE357}"/>
              </a:ext>
            </a:extLst>
          </p:cNvPr>
          <p:cNvSpPr txBox="1"/>
          <p:nvPr/>
        </p:nvSpPr>
        <p:spPr>
          <a:xfrm>
            <a:off x="1074862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13 sur le livret.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6A3464-C94A-208C-78E1-4792DB829694}"/>
              </a:ext>
            </a:extLst>
          </p:cNvPr>
          <p:cNvSpPr txBox="1"/>
          <p:nvPr/>
        </p:nvSpPr>
        <p:spPr>
          <a:xfrm>
            <a:off x="1074861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163C21-8528-A1A9-0D9A-76C52395E8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14"/>
          <a:stretch>
            <a:fillRect/>
          </a:stretch>
        </p:blipFill>
        <p:spPr>
          <a:xfrm>
            <a:off x="1920959" y="1040914"/>
            <a:ext cx="7763816" cy="55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8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DC4EC-A362-12C6-2DC9-5EAB3FCE7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684990A-4438-E2D2-DCE5-21AC3AF91A33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06FA8B30-945D-9550-05A1-D2BEA8F79D0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5929E9-85B8-ED32-78B7-915EA39E3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371" y="1008186"/>
            <a:ext cx="8899545" cy="36085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1FE7CB2-88D4-E83C-72ED-503839C04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768" y="5059343"/>
            <a:ext cx="103727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6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AA51B-78D5-4935-57E6-87EB1AEF9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37D52-BA86-51EE-2A49-4E907EC1697A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1BA392C-32DA-6B5E-A5B2-463FD2665E6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192F4E3-166C-3ECC-8C1D-9B5AF0560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371" y="1008186"/>
            <a:ext cx="8899545" cy="36085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B48EF3-4C49-AFA0-17AA-D37472EB2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269" y="4822156"/>
            <a:ext cx="10203672" cy="129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306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D2C6-EF56-DF22-F330-6182CE54F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39F714A-10A7-D660-1475-7F0CDC94B664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5454E51-5BAD-BB88-DBB8-5608854C66A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C1EC5F9-8CCF-0FB8-21C9-5BC71F11A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462" y="1008186"/>
            <a:ext cx="5795058" cy="23497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DF57F14-BC1F-2143-5386-D58022019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617" y="3429000"/>
            <a:ext cx="8366507" cy="315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043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4255F-FFB6-5333-7852-4548DD4ED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14B30-4755-B473-8298-061906D4FD52}"/>
              </a:ext>
            </a:extLst>
          </p:cNvPr>
          <p:cNvSpPr txBox="1"/>
          <p:nvPr/>
        </p:nvSpPr>
        <p:spPr>
          <a:xfrm>
            <a:off x="1035828" y="349089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7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A3913076-20DE-6E96-EB56-2BAFFCD5438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53F8756-6FF5-2F53-C11D-2096EAA96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371" y="1008186"/>
            <a:ext cx="8899545" cy="36085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3EFE8A0-9C49-9BBE-9632-6F86A433E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968" y="5041678"/>
            <a:ext cx="102965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075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8E905-7A16-4793-53EB-F6C4474A6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D23B0A9-EE24-926B-0DE5-6639BC66D9A4}"/>
              </a:ext>
            </a:extLst>
          </p:cNvPr>
          <p:cNvSpPr txBox="1"/>
          <p:nvPr/>
        </p:nvSpPr>
        <p:spPr>
          <a:xfrm>
            <a:off x="546388" y="1121894"/>
            <a:ext cx="11099223" cy="762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800" b="1" kern="1200" dirty="0">
                <a:solidFill>
                  <a:schemeClr val="tx1"/>
                </a:solidFill>
                <a:latin typeface="Aptos" panose="020B0004020202020204" pitchFamily="34" charset="0"/>
              </a:rPr>
              <a:t>1- Notez le nombre des mouches actives dans chaque cas.</a:t>
            </a:r>
          </a:p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800" b="1" kern="12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fr-FR" sz="1800" kern="1200" dirty="0">
                <a:solidFill>
                  <a:schemeClr val="tx1"/>
                </a:solidFill>
                <a:latin typeface="Aptos" panose="020B0004020202020204" pitchFamily="34" charset="0"/>
              </a:rPr>
              <a:t>Répondez sur le document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661AE7-9D6B-887D-FE45-7FA732EE2A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00" t="335" r="1825"/>
          <a:stretch>
            <a:fillRect/>
          </a:stretch>
        </p:blipFill>
        <p:spPr>
          <a:xfrm>
            <a:off x="627413" y="1965070"/>
            <a:ext cx="10937171" cy="40078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FA398D-DAA4-A230-CDEB-1EE7A5C06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102C0C7-C992-E2CD-99E1-3C15E5B4CCFD}"/>
              </a:ext>
            </a:extLst>
          </p:cNvPr>
          <p:cNvSpPr txBox="1"/>
          <p:nvPr/>
        </p:nvSpPr>
        <p:spPr>
          <a:xfrm>
            <a:off x="1081548" y="33715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5591D4-FA3C-D0EA-0554-19B6B4CD6C8D}"/>
              </a:ext>
            </a:extLst>
          </p:cNvPr>
          <p:cNvSpPr txBox="1"/>
          <p:nvPr/>
        </p:nvSpPr>
        <p:spPr>
          <a:xfrm>
            <a:off x="3035316" y="2172599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D7869B-DEFD-EE6A-9608-55E46777A869}"/>
              </a:ext>
            </a:extLst>
          </p:cNvPr>
          <p:cNvSpPr txBox="1"/>
          <p:nvPr/>
        </p:nvSpPr>
        <p:spPr>
          <a:xfrm>
            <a:off x="6912608" y="2172599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955D0DD-E75F-BC71-6F58-BC325F58EB86}"/>
              </a:ext>
            </a:extLst>
          </p:cNvPr>
          <p:cNvSpPr txBox="1"/>
          <p:nvPr/>
        </p:nvSpPr>
        <p:spPr>
          <a:xfrm>
            <a:off x="10877023" y="2099447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D01A50-DA27-7A14-C286-B9D24B42B752}"/>
              </a:ext>
            </a:extLst>
          </p:cNvPr>
          <p:cNvSpPr txBox="1"/>
          <p:nvPr/>
        </p:nvSpPr>
        <p:spPr>
          <a:xfrm>
            <a:off x="3035316" y="4177571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55C16D-B303-5A4A-6A00-93411D73385F}"/>
              </a:ext>
            </a:extLst>
          </p:cNvPr>
          <p:cNvSpPr txBox="1"/>
          <p:nvPr/>
        </p:nvSpPr>
        <p:spPr>
          <a:xfrm>
            <a:off x="6912608" y="4177571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F927636-6A52-F29E-3CFE-9180F6B9C75D}"/>
              </a:ext>
            </a:extLst>
          </p:cNvPr>
          <p:cNvSpPr txBox="1"/>
          <p:nvPr/>
        </p:nvSpPr>
        <p:spPr>
          <a:xfrm>
            <a:off x="10910551" y="4177571"/>
            <a:ext cx="7746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607820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16F45-6561-F959-B69B-ABC31CDAE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735728C-980F-B35B-93CB-06883F1BA2BB}"/>
              </a:ext>
            </a:extLst>
          </p:cNvPr>
          <p:cNvSpPr txBox="1"/>
          <p:nvPr/>
        </p:nvSpPr>
        <p:spPr>
          <a:xfrm>
            <a:off x="521109" y="1077786"/>
            <a:ext cx="11552904" cy="530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25000"/>
              </a:lnSpc>
              <a:buClrTx/>
              <a:defRPr/>
            </a:pPr>
            <a:r>
              <a:rPr lang="fr-FR" sz="1700" b="1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2- Identifiez les deux variables.</a:t>
            </a:r>
          </a:p>
          <a:p>
            <a:pPr marL="285750" lvl="0" indent="-285750" defTabSz="457200"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fr-FR" sz="1700" b="1" kern="1200" dirty="0">
                <a:solidFill>
                  <a:srgbClr val="FF0000"/>
                </a:solidFill>
                <a:latin typeface="Aptos" panose="020B0004020202020204" pitchFamily="34" charset="0"/>
                <a:ea typeface="+mn-ea"/>
                <a:cs typeface="+mn-cs"/>
              </a:rPr>
              <a:t>La variable dépendante    </a:t>
            </a:r>
            <a:r>
              <a:rPr lang="fr-FR" sz="1700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: </a:t>
            </a:r>
            <a:r>
              <a:rPr lang="fr-FR" sz="1700" b="1" kern="1200" dirty="0">
                <a:solidFill>
                  <a:srgbClr val="FF0000"/>
                </a:solidFill>
                <a:latin typeface="Aptos" panose="020B0004020202020204" pitchFamily="34" charset="0"/>
                <a:ea typeface="+mn-ea"/>
                <a:cs typeface="+mn-cs"/>
              </a:rPr>
              <a:t>Le nombre de mouches actives </a:t>
            </a:r>
            <a:r>
              <a:rPr lang="fr-FR" sz="1700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. </a:t>
            </a:r>
          </a:p>
          <a:p>
            <a:pPr marL="285750" lvl="0" indent="-285750" defTabSz="457200">
              <a:lnSpc>
                <a:spcPct val="125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fr-FR" sz="1700" b="1" kern="1200" dirty="0">
                <a:solidFill>
                  <a:srgbClr val="0070C0"/>
                </a:solidFill>
                <a:latin typeface="Aptos" panose="020B0004020202020204" pitchFamily="34" charset="0"/>
                <a:ea typeface="+mn-ea"/>
                <a:cs typeface="+mn-cs"/>
              </a:rPr>
              <a:t>La variable indépendante </a:t>
            </a:r>
            <a:r>
              <a:rPr lang="fr-FR" sz="1700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: </a:t>
            </a:r>
            <a:r>
              <a:rPr lang="fr-FR" sz="1700" b="1" kern="1200" dirty="0">
                <a:solidFill>
                  <a:srgbClr val="FF0000"/>
                </a:solidFill>
                <a:latin typeface="Aptos" panose="020B0004020202020204" pitchFamily="34" charset="0"/>
                <a:ea typeface="+mn-ea"/>
                <a:cs typeface="+mn-cs"/>
              </a:rPr>
              <a:t>La température </a:t>
            </a:r>
            <a:r>
              <a:rPr lang="fr-FR" sz="1700" kern="1200" dirty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rPr>
              <a:t>. 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>
              <a:lnSpc>
                <a:spcPct val="125000"/>
              </a:lnSpc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3- Tracez le tableau.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sz="1700" dirty="0">
                <a:latin typeface="Aptos" panose="020B0004020202020204" pitchFamily="34" charset="0"/>
              </a:rPr>
              <a:t>Le nombre de lignes est :  </a:t>
            </a:r>
            <a:r>
              <a:rPr lang="fr-FR" sz="1700" b="1" dirty="0">
                <a:solidFill>
                  <a:srgbClr val="FF0000"/>
                </a:solidFill>
                <a:latin typeface="Aptos" panose="020B0004020202020204" pitchFamily="34" charset="0"/>
              </a:rPr>
              <a:t>2.</a:t>
            </a: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sz="1700" dirty="0">
                <a:latin typeface="Aptos" panose="020B0004020202020204" pitchFamily="34" charset="0"/>
              </a:rPr>
              <a:t>Le nombre de colonnes est : </a:t>
            </a:r>
            <a:r>
              <a:rPr lang="fr-FR" sz="1700" b="1" dirty="0">
                <a:solidFill>
                  <a:srgbClr val="FF0000"/>
                </a:solidFill>
                <a:latin typeface="Aptos" panose="020B0004020202020204" pitchFamily="34" charset="0"/>
              </a:rPr>
              <a:t> 6 + 1 = 7 </a:t>
            </a:r>
            <a:r>
              <a:rPr lang="fr-FR" sz="1700" dirty="0">
                <a:latin typeface="Aptos" panose="020B0004020202020204" pitchFamily="34" charset="0"/>
              </a:rPr>
              <a:t>.</a:t>
            </a: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fr-FR" sz="1700" dirty="0">
              <a:latin typeface="Aptos" panose="020B0004020202020204" pitchFamily="34" charset="0"/>
            </a:endParaRP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fr-FR" sz="1700" dirty="0">
              <a:latin typeface="Aptos" panose="020B0004020202020204" pitchFamily="34" charset="0"/>
            </a:endParaRP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fr-FR" sz="1700" dirty="0">
              <a:latin typeface="Aptos" panose="020B0004020202020204" pitchFamily="34" charset="0"/>
            </a:endParaRPr>
          </a:p>
          <a:p>
            <a:pPr marL="285750" lvl="4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fr-FR" sz="1700" dirty="0">
              <a:latin typeface="Aptos" panose="020B0004020202020204" pitchFamily="34" charset="0"/>
            </a:endParaRPr>
          </a:p>
          <a:p>
            <a:pPr lvl="4">
              <a:lnSpc>
                <a:spcPct val="125000"/>
              </a:lnSpc>
            </a:pPr>
            <a:endParaRPr lang="fr-FR" sz="1700" dirty="0">
              <a:latin typeface="Aptos" panose="020B0004020202020204" pitchFamily="34" charset="0"/>
            </a:endParaRPr>
          </a:p>
          <a:p>
            <a:pPr lvl="4">
              <a:lnSpc>
                <a:spcPct val="125000"/>
              </a:lnSpc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4- Remplissez le tableau en reportant les valeurs des deux variables.</a:t>
            </a:r>
          </a:p>
          <a:p>
            <a:pPr lvl="4">
              <a:lnSpc>
                <a:spcPct val="125000"/>
              </a:lnSpc>
            </a:pP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Répondez sur le document</a:t>
            </a:r>
          </a:p>
          <a:p>
            <a:pPr lvl="4">
              <a:lnSpc>
                <a:spcPct val="125000"/>
              </a:lnSpc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5-</a:t>
            </a:r>
            <a:r>
              <a:rPr lang="fr-FR" sz="17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Donnez un titre au tableau</a:t>
            </a:r>
          </a:p>
          <a:p>
            <a:pPr lvl="4">
              <a:lnSpc>
                <a:spcPct val="125000"/>
              </a:lnSpc>
            </a:pP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Variation du </a:t>
            </a:r>
            <a:r>
              <a:rPr lang="fr-FR" sz="1700" b="1" dirty="0">
                <a:solidFill>
                  <a:srgbClr val="0070C0"/>
                </a:solidFill>
                <a:latin typeface="Aptos" panose="020B0004020202020204" pitchFamily="34" charset="0"/>
              </a:rPr>
              <a:t>nombre de mouches actives </a:t>
            </a:r>
            <a:r>
              <a:rPr lang="fr-FR" sz="1700" b="1" dirty="0">
                <a:solidFill>
                  <a:schemeClr val="tx1"/>
                </a:solidFill>
                <a:latin typeface="Aptos" panose="020B0004020202020204" pitchFamily="34" charset="0"/>
              </a:rPr>
              <a:t>en fonction de </a:t>
            </a:r>
            <a:r>
              <a:rPr lang="fr-FR" sz="1700" b="1" dirty="0">
                <a:solidFill>
                  <a:srgbClr val="FF0000"/>
                </a:solidFill>
                <a:latin typeface="Aptos" panose="020B0004020202020204" pitchFamily="34" charset="0"/>
              </a:rPr>
              <a:t>la température.</a:t>
            </a:r>
          </a:p>
          <a:p>
            <a:pPr lvl="4">
              <a:lnSpc>
                <a:spcPct val="125000"/>
              </a:lnSpc>
            </a:pPr>
            <a:endParaRPr lang="fr-FR" sz="17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2E5D3D-A727-B1B7-CBD4-323C29DDA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3967" y="380964"/>
            <a:ext cx="605086" cy="60508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30C8516-1749-CE39-9D98-17DEED5A9108}"/>
              </a:ext>
            </a:extLst>
          </p:cNvPr>
          <p:cNvSpPr txBox="1"/>
          <p:nvPr/>
        </p:nvSpPr>
        <p:spPr>
          <a:xfrm>
            <a:off x="980964" y="28228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946BC7-1AA9-46AB-DF9E-3189ACE9D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59721"/>
              </p:ext>
            </p:extLst>
          </p:nvPr>
        </p:nvGraphicFramePr>
        <p:xfrm>
          <a:off x="788416" y="3358536"/>
          <a:ext cx="8602478" cy="1058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6304">
                  <a:extLst>
                    <a:ext uri="{9D8B030D-6E8A-4147-A177-3AD203B41FA5}">
                      <a16:colId xmlns:a16="http://schemas.microsoft.com/office/drawing/2014/main" val="4138715537"/>
                    </a:ext>
                  </a:extLst>
                </a:gridCol>
                <a:gridCol w="986029">
                  <a:extLst>
                    <a:ext uri="{9D8B030D-6E8A-4147-A177-3AD203B41FA5}">
                      <a16:colId xmlns:a16="http://schemas.microsoft.com/office/drawing/2014/main" val="1054503462"/>
                    </a:ext>
                  </a:extLst>
                </a:gridCol>
                <a:gridCol w="986029">
                  <a:extLst>
                    <a:ext uri="{9D8B030D-6E8A-4147-A177-3AD203B41FA5}">
                      <a16:colId xmlns:a16="http://schemas.microsoft.com/office/drawing/2014/main" val="1407139961"/>
                    </a:ext>
                  </a:extLst>
                </a:gridCol>
                <a:gridCol w="986029">
                  <a:extLst>
                    <a:ext uri="{9D8B030D-6E8A-4147-A177-3AD203B41FA5}">
                      <a16:colId xmlns:a16="http://schemas.microsoft.com/office/drawing/2014/main" val="419007423"/>
                    </a:ext>
                  </a:extLst>
                </a:gridCol>
                <a:gridCol w="986029">
                  <a:extLst>
                    <a:ext uri="{9D8B030D-6E8A-4147-A177-3AD203B41FA5}">
                      <a16:colId xmlns:a16="http://schemas.microsoft.com/office/drawing/2014/main" val="2840160336"/>
                    </a:ext>
                  </a:extLst>
                </a:gridCol>
                <a:gridCol w="986029">
                  <a:extLst>
                    <a:ext uri="{9D8B030D-6E8A-4147-A177-3AD203B41FA5}">
                      <a16:colId xmlns:a16="http://schemas.microsoft.com/office/drawing/2014/main" val="3667327933"/>
                    </a:ext>
                  </a:extLst>
                </a:gridCol>
                <a:gridCol w="986029">
                  <a:extLst>
                    <a:ext uri="{9D8B030D-6E8A-4147-A177-3AD203B41FA5}">
                      <a16:colId xmlns:a16="http://schemas.microsoft.com/office/drawing/2014/main" val="1247489875"/>
                    </a:ext>
                  </a:extLst>
                </a:gridCol>
              </a:tblGrid>
              <a:tr h="529008">
                <a:tc>
                  <a:txBody>
                    <a:bodyPr/>
                    <a:lstStyle/>
                    <a:p>
                      <a:pPr algn="ctr"/>
                      <a:r>
                        <a:rPr lang="fr-FR" sz="1400" b="1" kern="1200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La température </a:t>
                      </a:r>
                    </a:p>
                    <a:p>
                      <a:pPr algn="ctr"/>
                      <a:r>
                        <a:rPr lang="fr-FR" sz="1400" b="1" kern="1200" dirty="0">
                          <a:solidFill>
                            <a:srgbClr val="FF0000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(°C)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80428"/>
                  </a:ext>
                </a:extLst>
              </a:tr>
              <a:tr h="529008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Le nombre de mouches actives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131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8672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7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1" name="Rectangle 20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9" name="Right Triangle 2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0" name="Rectangle 29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C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31" name="TextBox 6"/>
          <p:cNvSpPr txBox="1"/>
          <p:nvPr/>
        </p:nvSpPr>
        <p:spPr>
          <a:xfrm>
            <a:off x="2570723" y="3118845"/>
            <a:ext cx="7390463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Clôture de la séance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(5 mn)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72" y="2070459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7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BD9F-0D95-289C-A9BF-AB420C3C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E56105EF-0982-2B35-42C7-F7456607771E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9E0C7DE-D42B-E77C-4AF2-57AFFF233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0336D520-4707-4D7A-4C5E-FF9ADB7CA76A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89083-8BF4-42E4-BD73-F55941C9B981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FBE161AA-FFB1-2971-9F77-7F933FBD9DC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97834AF9-C120-E60C-635B-90E4507F84B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F1C6A11-757D-4B13-BC49-691F7208A16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D664F-7AE3-D10D-B701-987131C0976C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5CB1B00D-4F2B-14CA-0607-8F52BC7F8963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1B5D90D1-D9A5-CFDB-2383-6F9E76A091E8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FF969536-DA57-C089-5277-FA08BE1CF20F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50DB183-1762-1EA6-18DD-7C84287D8B2F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9570AAC7-F114-C2DF-FA48-EF1848A7AD91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14CD5050-0EE3-BC96-DDC1-4B9C9F434C4A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12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08AFEB6C-9B32-2691-105D-D1F541B13E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2C803EDC-25F6-EE99-33C7-C7E5DEBC33AD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16464479-D676-1772-6318-274FAF03DB05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325D86B1-F575-15BB-0137-50B94B236767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90F91E1-6CFE-5E58-EBB8-557A65C40BE3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BEFB2C3F-FB6A-9A6B-C438-AF8271984505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AB81B4EC-C3F5-DDFF-77AF-FBD241C5CDA7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A6A341F-0403-2BF2-1BC1-C596942DC021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1842449C-FCA1-C38F-DD3A-FD43E56F8E46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6A6C9B8E-E4B4-DD44-9716-19E4C776B09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08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E8819BE-BB43-88AB-8471-005F965FB16E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86E11685-F235-47E3-AF48-D81E26ED8B0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1935E020-D40D-E992-914F-F1F24BB91958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9D889B41-CED0-F7AE-979E-6CA3E19BF418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E5581F5-4E8B-49FA-5731-7AC5EE95F937}"/>
              </a:ext>
            </a:extLst>
          </p:cNvPr>
          <p:cNvSpPr txBox="1"/>
          <p:nvPr/>
        </p:nvSpPr>
        <p:spPr>
          <a:xfrm>
            <a:off x="3257746" y="4655045"/>
            <a:ext cx="293657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291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5C2C-A649-4D8B-27FD-F6D5D924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CC4A524-A2DB-F618-2A80-DC1B2EA3D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7DEE96-3AF6-E452-DA08-ADCD973209C8}"/>
              </a:ext>
            </a:extLst>
          </p:cNvPr>
          <p:cNvSpPr txBox="1"/>
          <p:nvPr/>
        </p:nvSpPr>
        <p:spPr>
          <a:xfrm>
            <a:off x="975537" y="371672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Ce qu’on a appris aujourd’hui:</a:t>
            </a:r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3DDB147E-2C3B-FEA9-26E5-04B687D74D73}"/>
              </a:ext>
            </a:extLst>
          </p:cNvPr>
          <p:cNvSpPr/>
          <p:nvPr/>
        </p:nvSpPr>
        <p:spPr>
          <a:xfrm>
            <a:off x="975537" y="2790948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5" name="Image 15">
            <a:extLst>
              <a:ext uri="{FF2B5EF4-FFF2-40B4-BE49-F238E27FC236}">
                <a16:creationId xmlns:a16="http://schemas.microsoft.com/office/drawing/2014/main" id="{2FDD6AAE-1387-F3BC-CF98-D45469432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9" y="2173019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08684EC-022C-34D0-A9A9-D9EFC646129C}"/>
              </a:ext>
            </a:extLst>
          </p:cNvPr>
          <p:cNvSpPr txBox="1"/>
          <p:nvPr/>
        </p:nvSpPr>
        <p:spPr>
          <a:xfrm>
            <a:off x="1739104" y="2816042"/>
            <a:ext cx="943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Construire un tableau simple.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061942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ED7BE81-7AAE-4466-7E42-B133BF9AF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DEC198F-BC9E-E3B7-09E6-6F0D0948DE0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DD81D63-B62A-0269-AA23-E35FB8FB2DD5}"/>
              </a:ext>
            </a:extLst>
          </p:cNvPr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On récapitule, pour construire un tableau simple, je dois 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B21C972-D2C3-EC92-591A-17666C0098A2}"/>
              </a:ext>
            </a:extLst>
          </p:cNvPr>
          <p:cNvGrpSpPr/>
          <p:nvPr/>
        </p:nvGrpSpPr>
        <p:grpSpPr>
          <a:xfrm>
            <a:off x="506728" y="1498796"/>
            <a:ext cx="3435683" cy="369332"/>
            <a:chOff x="534661" y="1511493"/>
            <a:chExt cx="3435683" cy="369332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821904A5-80FA-82B7-2D3C-E5507417BB9E}"/>
                </a:ext>
              </a:extLst>
            </p:cNvPr>
            <p:cNvSpPr/>
            <p:nvPr/>
          </p:nvSpPr>
          <p:spPr>
            <a:xfrm>
              <a:off x="534661" y="1537439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DFAD3A4-95A1-CE74-CADB-BAA0D5CF02C9}"/>
                </a:ext>
              </a:extLst>
            </p:cNvPr>
            <p:cNvSpPr txBox="1"/>
            <p:nvPr/>
          </p:nvSpPr>
          <p:spPr>
            <a:xfrm>
              <a:off x="843431" y="1511493"/>
              <a:ext cx="312691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les deux variables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172A39B-A96E-5902-F32B-1F75F92AE134}"/>
              </a:ext>
            </a:extLst>
          </p:cNvPr>
          <p:cNvGrpSpPr/>
          <p:nvPr/>
        </p:nvGrpSpPr>
        <p:grpSpPr>
          <a:xfrm>
            <a:off x="519431" y="2021687"/>
            <a:ext cx="2447221" cy="369332"/>
            <a:chOff x="541531" y="2011942"/>
            <a:chExt cx="2447221" cy="369332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645B8061-718F-089A-20C3-21D674CC1B51}"/>
                </a:ext>
              </a:extLst>
            </p:cNvPr>
            <p:cNvSpPr/>
            <p:nvPr/>
          </p:nvSpPr>
          <p:spPr>
            <a:xfrm>
              <a:off x="541531" y="2037151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09C1E1C-71AC-651C-592F-E4347823001B}"/>
                </a:ext>
              </a:extLst>
            </p:cNvPr>
            <p:cNvSpPr txBox="1"/>
            <p:nvPr/>
          </p:nvSpPr>
          <p:spPr>
            <a:xfrm>
              <a:off x="923977" y="2011942"/>
              <a:ext cx="2064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Tracer le tableau</a:t>
              </a: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B234181-7901-5B09-11A1-DDBC5087A5FA}"/>
              </a:ext>
            </a:extLst>
          </p:cNvPr>
          <p:cNvGrpSpPr/>
          <p:nvPr/>
        </p:nvGrpSpPr>
        <p:grpSpPr>
          <a:xfrm>
            <a:off x="519431" y="3036481"/>
            <a:ext cx="3292310" cy="369332"/>
            <a:chOff x="546294" y="3124015"/>
            <a:chExt cx="3292310" cy="369332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0D044C62-4994-292B-31C8-100733C2512A}"/>
                </a:ext>
              </a:extLst>
            </p:cNvPr>
            <p:cNvSpPr/>
            <p:nvPr/>
          </p:nvSpPr>
          <p:spPr>
            <a:xfrm>
              <a:off x="546294" y="3133541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4094F8A-4370-0052-E08D-B62D60EE59FF}"/>
                </a:ext>
              </a:extLst>
            </p:cNvPr>
            <p:cNvSpPr txBox="1"/>
            <p:nvPr/>
          </p:nvSpPr>
          <p:spPr>
            <a:xfrm>
              <a:off x="906236" y="3124015"/>
              <a:ext cx="29323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Donner un titre au tableau</a:t>
              </a:r>
              <a:endParaRPr lang="fr-FR" sz="1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24A3024-F3D9-E5AB-4FB7-C4D6C3BE41EA}"/>
              </a:ext>
            </a:extLst>
          </p:cNvPr>
          <p:cNvGrpSpPr/>
          <p:nvPr/>
        </p:nvGrpSpPr>
        <p:grpSpPr>
          <a:xfrm>
            <a:off x="522342" y="2527410"/>
            <a:ext cx="2722304" cy="369332"/>
            <a:chOff x="522342" y="2527410"/>
            <a:chExt cx="2722304" cy="369332"/>
          </a:xfrm>
        </p:grpSpPr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5AB69229-123A-5565-4931-D865297546D2}"/>
                </a:ext>
              </a:extLst>
            </p:cNvPr>
            <p:cNvSpPr/>
            <p:nvPr/>
          </p:nvSpPr>
          <p:spPr>
            <a:xfrm>
              <a:off x="522342" y="2563187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accent4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21503638-E78B-B854-5DB8-CBD81D99E57A}"/>
                </a:ext>
              </a:extLst>
            </p:cNvPr>
            <p:cNvSpPr txBox="1"/>
            <p:nvPr/>
          </p:nvSpPr>
          <p:spPr>
            <a:xfrm>
              <a:off x="923978" y="2527410"/>
              <a:ext cx="23206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Remplir le tableau</a:t>
              </a:r>
              <a:endParaRPr lang="fr-FR" sz="1800" b="1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3" name="Image 32">
            <a:extLst>
              <a:ext uri="{FF2B5EF4-FFF2-40B4-BE49-F238E27FC236}">
                <a16:creationId xmlns:a16="http://schemas.microsoft.com/office/drawing/2014/main" id="{01C68BA4-2E9F-77B4-DC57-65A17A81EA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46" r="957"/>
          <a:stretch>
            <a:fillRect/>
          </a:stretch>
        </p:blipFill>
        <p:spPr>
          <a:xfrm>
            <a:off x="6957916" y="941692"/>
            <a:ext cx="4711742" cy="2324424"/>
          </a:xfrm>
          <a:prstGeom prst="rect">
            <a:avLst/>
          </a:prstGeom>
        </p:spPr>
      </p:pic>
      <p:graphicFrame>
        <p:nvGraphicFramePr>
          <p:cNvPr id="36" name="Tableau 35">
            <a:extLst>
              <a:ext uri="{FF2B5EF4-FFF2-40B4-BE49-F238E27FC236}">
                <a16:creationId xmlns:a16="http://schemas.microsoft.com/office/drawing/2014/main" id="{256440F4-A99E-8868-5161-2545FF3B3A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587913"/>
              </p:ext>
            </p:extLst>
          </p:nvPr>
        </p:nvGraphicFramePr>
        <p:xfrm>
          <a:off x="3144142" y="4898764"/>
          <a:ext cx="6600573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0573">
                  <a:extLst>
                    <a:ext uri="{9D8B030D-6E8A-4147-A177-3AD203B41FA5}">
                      <a16:colId xmlns:a16="http://schemas.microsoft.com/office/drawing/2014/main" val="3755363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63120091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87086512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194711287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52523073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4284870037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L’âge de la plantule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rgbClr val="0070C0"/>
                          </a:solidFill>
                        </a:rPr>
                        <a:t>(jours)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4798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Le nombre de tubercules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584876"/>
                  </a:ext>
                </a:extLst>
              </a:tr>
            </a:tbl>
          </a:graphicData>
        </a:graphic>
      </p:graphicFrame>
      <p:sp>
        <p:nvSpPr>
          <p:cNvPr id="38" name="ZoneTexte 37">
            <a:extLst>
              <a:ext uri="{FF2B5EF4-FFF2-40B4-BE49-F238E27FC236}">
                <a16:creationId xmlns:a16="http://schemas.microsoft.com/office/drawing/2014/main" id="{FC320C5C-A676-0365-5D20-36E82435B304}"/>
              </a:ext>
            </a:extLst>
          </p:cNvPr>
          <p:cNvSpPr txBox="1"/>
          <p:nvPr/>
        </p:nvSpPr>
        <p:spPr>
          <a:xfrm>
            <a:off x="2866351" y="6094602"/>
            <a:ext cx="6969222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du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 de tubercules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de </a:t>
            </a: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l’âge d la plantule.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D357BBE-BD36-0FCA-76C4-3F46B3179FDE}"/>
              </a:ext>
            </a:extLst>
          </p:cNvPr>
          <p:cNvSpPr txBox="1"/>
          <p:nvPr/>
        </p:nvSpPr>
        <p:spPr>
          <a:xfrm>
            <a:off x="506728" y="5061301"/>
            <a:ext cx="2244761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lignes = 2</a:t>
            </a:r>
          </a:p>
        </p:txBody>
      </p:sp>
      <p:sp>
        <p:nvSpPr>
          <p:cNvPr id="40" name="Accolade fermante 39">
            <a:extLst>
              <a:ext uri="{FF2B5EF4-FFF2-40B4-BE49-F238E27FC236}">
                <a16:creationId xmlns:a16="http://schemas.microsoft.com/office/drawing/2014/main" id="{B57BD96D-CF8D-72DD-3A88-2C2F7C26F3A2}"/>
              </a:ext>
            </a:extLst>
          </p:cNvPr>
          <p:cNvSpPr/>
          <p:nvPr/>
        </p:nvSpPr>
        <p:spPr>
          <a:xfrm rot="10800000">
            <a:off x="2866352" y="4996697"/>
            <a:ext cx="194546" cy="8595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49BD695-331A-AAE8-FC13-9D29EA9F03A7}"/>
              </a:ext>
            </a:extLst>
          </p:cNvPr>
          <p:cNvSpPr txBox="1"/>
          <p:nvPr/>
        </p:nvSpPr>
        <p:spPr>
          <a:xfrm>
            <a:off x="433486" y="5546274"/>
            <a:ext cx="2391243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titres des deux lignes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0991328-5537-9343-3CA2-B25871D5F245}"/>
              </a:ext>
            </a:extLst>
          </p:cNvPr>
          <p:cNvSpPr txBox="1"/>
          <p:nvPr/>
        </p:nvSpPr>
        <p:spPr>
          <a:xfrm>
            <a:off x="5635719" y="4047182"/>
            <a:ext cx="3307113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mesures ou observations</a:t>
            </a:r>
          </a:p>
        </p:txBody>
      </p:sp>
      <p:sp>
        <p:nvSpPr>
          <p:cNvPr id="43" name="Accolade fermante 42">
            <a:extLst>
              <a:ext uri="{FF2B5EF4-FFF2-40B4-BE49-F238E27FC236}">
                <a16:creationId xmlns:a16="http://schemas.microsoft.com/office/drawing/2014/main" id="{7E79B12D-22F2-B9BD-2321-9E2E2D8AF1EA}"/>
              </a:ext>
            </a:extLst>
          </p:cNvPr>
          <p:cNvSpPr/>
          <p:nvPr/>
        </p:nvSpPr>
        <p:spPr>
          <a:xfrm rot="16200000">
            <a:off x="7418631" y="2554126"/>
            <a:ext cx="254218" cy="421184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7443C61-FA47-6A7E-082D-0C8E7ACE54AC}"/>
              </a:ext>
            </a:extLst>
          </p:cNvPr>
          <p:cNvSpPr txBox="1"/>
          <p:nvPr/>
        </p:nvSpPr>
        <p:spPr>
          <a:xfrm>
            <a:off x="5520695" y="3458040"/>
            <a:ext cx="3523145" cy="37457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colonnes = 5 + 1 = 6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EA66E946-D301-D142-0910-3F191683FEEA}"/>
              </a:ext>
            </a:extLst>
          </p:cNvPr>
          <p:cNvSpPr/>
          <p:nvPr/>
        </p:nvSpPr>
        <p:spPr>
          <a:xfrm>
            <a:off x="6827246" y="2757715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840230EE-14B5-8B74-E9A7-E7ECC5A6C1F2}"/>
              </a:ext>
            </a:extLst>
          </p:cNvPr>
          <p:cNvSpPr/>
          <p:nvPr/>
        </p:nvSpPr>
        <p:spPr>
          <a:xfrm>
            <a:off x="6926586" y="1847403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a</a:t>
            </a: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E7686F59-4E35-EBC4-5A52-950BB5A0ED24}"/>
              </a:ext>
            </a:extLst>
          </p:cNvPr>
          <p:cNvSpPr/>
          <p:nvPr/>
        </p:nvSpPr>
        <p:spPr>
          <a:xfrm>
            <a:off x="5343297" y="3475866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F0B55CE2-0D57-FAFB-D10A-66EE4628225E}"/>
              </a:ext>
            </a:extLst>
          </p:cNvPr>
          <p:cNvSpPr/>
          <p:nvPr/>
        </p:nvSpPr>
        <p:spPr>
          <a:xfrm>
            <a:off x="290293" y="5043471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F37ED2F1-9E99-C42E-AB0C-396F83C2672C}"/>
              </a:ext>
            </a:extLst>
          </p:cNvPr>
          <p:cNvSpPr/>
          <p:nvPr/>
        </p:nvSpPr>
        <p:spPr>
          <a:xfrm>
            <a:off x="239528" y="5556947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5A834505-9C8E-F7F2-EE81-06B06E7BF679}"/>
              </a:ext>
            </a:extLst>
          </p:cNvPr>
          <p:cNvSpPr/>
          <p:nvPr/>
        </p:nvSpPr>
        <p:spPr>
          <a:xfrm>
            <a:off x="5358695" y="4060068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3C7B45CB-7C6A-5433-366F-CDDF92979673}"/>
              </a:ext>
            </a:extLst>
          </p:cNvPr>
          <p:cNvSpPr/>
          <p:nvPr/>
        </p:nvSpPr>
        <p:spPr>
          <a:xfrm>
            <a:off x="2662729" y="6128234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92702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D8E59-24A0-AA60-3D24-B7648755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4921DE94-EBA8-D1D5-6EB3-5D5EC66A6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5328C11-0A6F-3593-D017-AC7A20AAED05}"/>
              </a:ext>
            </a:extLst>
          </p:cNvPr>
          <p:cNvSpPr txBox="1"/>
          <p:nvPr/>
        </p:nvSpPr>
        <p:spPr>
          <a:xfrm>
            <a:off x="975536" y="371672"/>
            <a:ext cx="102898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N’oubliez pas de faire l’activité de consolidation sur la page 15 à la maison.</a:t>
            </a:r>
          </a:p>
          <a:p>
            <a:endParaRPr lang="fr-FR" sz="2000" b="1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BCD5B11-9DAE-D726-7D67-6AA8B5C67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999" y="725614"/>
            <a:ext cx="4428001" cy="590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709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918434" y="413430"/>
            <a:ext cx="10645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 et de terminer vos devoirs!</a:t>
            </a:r>
          </a:p>
        </p:txBody>
      </p:sp>
      <p:pic>
        <p:nvPicPr>
          <p:cNvPr id="5" name="Google Shape;1141;p76">
            <a:extLst>
              <a:ext uri="{FF2B5EF4-FFF2-40B4-BE49-F238E27FC236}">
                <a16:creationId xmlns:a16="http://schemas.microsoft.com/office/drawing/2014/main" id="{83FC914E-DC16-BB3A-FBCF-74D73366304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40212" y="1573212"/>
            <a:ext cx="3711575" cy="371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40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7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7"/>
          <p:cNvSpPr txBox="1"/>
          <p:nvPr/>
        </p:nvSpPr>
        <p:spPr>
          <a:xfrm>
            <a:off x="1659519" y="1465548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/>
          </a:p>
        </p:txBody>
      </p:sp>
      <p:sp>
        <p:nvSpPr>
          <p:cNvPr id="276" name="Google Shape;276;p7"/>
          <p:cNvSpPr txBox="1"/>
          <p:nvPr/>
        </p:nvSpPr>
        <p:spPr>
          <a:xfrm>
            <a:off x="1653008" y="2686461"/>
            <a:ext cx="959671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/>
          </a:p>
        </p:txBody>
      </p:sp>
      <p:pic>
        <p:nvPicPr>
          <p:cNvPr id="277" name="Google Shape;27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 txBox="1"/>
          <p:nvPr/>
        </p:nvSpPr>
        <p:spPr>
          <a:xfrm>
            <a:off x="1659520" y="4135531"/>
            <a:ext cx="85900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questions.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1659518" y="5452945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/>
          </a:p>
        </p:txBody>
      </p:sp>
      <p:pic>
        <p:nvPicPr>
          <p:cNvPr id="280" name="Google Shape;28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7"/>
          <p:cNvSpPr txBox="1">
            <a:spLocks noGrp="1"/>
          </p:cNvSpPr>
          <p:nvPr>
            <p:ph type="title"/>
          </p:nvPr>
        </p:nvSpPr>
        <p:spPr>
          <a:xfrm>
            <a:off x="1088622" y="171257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Qui peut me rappeler notre contrat de travail?</a:t>
            </a:r>
            <a:endParaRPr dirty="0"/>
          </a:p>
        </p:txBody>
      </p:sp>
      <p:sp>
        <p:nvSpPr>
          <p:cNvPr id="282" name="Google Shape;282;p7"/>
          <p:cNvSpPr txBox="1">
            <a:spLocks noGrp="1"/>
          </p:cNvSpPr>
          <p:nvPr>
            <p:ph type="body" idx="1"/>
          </p:nvPr>
        </p:nvSpPr>
        <p:spPr>
          <a:xfrm>
            <a:off x="1088622" y="664173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lang="fr-FR" sz="1800" b="1"/>
              <a:t>Demander à 5 élèves au hasard.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E39CF6C9-E91E-C0BF-E931-A64D44A07EC6}"/>
              </a:ext>
            </a:extLst>
          </p:cNvPr>
          <p:cNvSpPr txBox="1"/>
          <p:nvPr/>
        </p:nvSpPr>
        <p:spPr>
          <a:xfrm>
            <a:off x="834621" y="638601"/>
            <a:ext cx="919363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ZoneTexte 18">
            <a:extLst>
              <a:ext uri="{FF2B5EF4-FFF2-40B4-BE49-F238E27FC236}">
                <a16:creationId xmlns:a16="http://schemas.microsoft.com/office/drawing/2014/main" id="{2370A95D-530A-7FDF-5F12-7B2235CB3BAE}"/>
              </a:ext>
            </a:extLst>
          </p:cNvPr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65A947-3D4E-E173-3E13-757B9BE7F02F}"/>
              </a:ext>
            </a:extLst>
          </p:cNvPr>
          <p:cNvSpPr txBox="1"/>
          <p:nvPr/>
        </p:nvSpPr>
        <p:spPr>
          <a:xfrm>
            <a:off x="858210" y="546472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Poser des questions comme:      Qu'est ce que c’est?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                                                  Est-ce que vous savez d’où ça provient?</a:t>
            </a:r>
          </a:p>
        </p:txBody>
      </p:sp>
      <p:pic>
        <p:nvPicPr>
          <p:cNvPr id="2054" name="Picture 6" descr="Pomme de terre : variétés, sautées ou à la vapeur">
            <a:extLst>
              <a:ext uri="{FF2B5EF4-FFF2-40B4-BE49-F238E27FC236}">
                <a16:creationId xmlns:a16="http://schemas.microsoft.com/office/drawing/2014/main" id="{5CEC1549-57F9-F3BE-214B-19BC3F219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67" y="2171877"/>
            <a:ext cx="5817030" cy="387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BEC1AF-B293-429D-B55E-BC7E4011E70D}"/>
              </a:ext>
            </a:extLst>
          </p:cNvPr>
          <p:cNvSpPr/>
          <p:nvPr/>
        </p:nvSpPr>
        <p:spPr>
          <a:xfrm>
            <a:off x="1771219" y="1208983"/>
            <a:ext cx="8257032" cy="4227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Pomme de terre</a:t>
            </a:r>
          </a:p>
        </p:txBody>
      </p:sp>
      <p:pic>
        <p:nvPicPr>
          <p:cNvPr id="2056" name="Picture 8" descr="Pommes de terre - Angibaud">
            <a:extLst>
              <a:ext uri="{FF2B5EF4-FFF2-40B4-BE49-F238E27FC236}">
                <a16:creationId xmlns:a16="http://schemas.microsoft.com/office/drawing/2014/main" id="{931050DB-7E1B-08EF-EA6F-2974D03EE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21" y="1743565"/>
            <a:ext cx="3823349" cy="2339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omme de terre : plantation, entretien - Côté Maison">
            <a:extLst>
              <a:ext uri="{FF2B5EF4-FFF2-40B4-BE49-F238E27FC236}">
                <a16:creationId xmlns:a16="http://schemas.microsoft.com/office/drawing/2014/main" id="{4115DE8B-041D-6A84-4AB8-B7CCF0EBE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7" r="4041"/>
          <a:stretch>
            <a:fillRect/>
          </a:stretch>
        </p:blipFill>
        <p:spPr bwMode="auto">
          <a:xfrm>
            <a:off x="834620" y="4167882"/>
            <a:ext cx="3823349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317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0B40E-2AEC-F4C2-BFE1-CD38F8FC2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D4A042B6-41BC-B7EC-67DA-7F98A08697D6}"/>
              </a:ext>
            </a:extLst>
          </p:cNvPr>
          <p:cNvSpPr txBox="1"/>
          <p:nvPr/>
        </p:nvSpPr>
        <p:spPr>
          <a:xfrm>
            <a:off x="834621" y="638601"/>
            <a:ext cx="919363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ZoneTexte 18">
            <a:extLst>
              <a:ext uri="{FF2B5EF4-FFF2-40B4-BE49-F238E27FC236}">
                <a16:creationId xmlns:a16="http://schemas.microsoft.com/office/drawing/2014/main" id="{5498C5E8-554D-92CB-E3FB-3F903D6FC11A}"/>
              </a:ext>
            </a:extLst>
          </p:cNvPr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FC18679-A5FF-279A-A0AE-D48AC390B66C}"/>
              </a:ext>
            </a:extLst>
          </p:cNvPr>
          <p:cNvSpPr txBox="1"/>
          <p:nvPr/>
        </p:nvSpPr>
        <p:spPr>
          <a:xfrm>
            <a:off x="834621" y="547807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Appuyer les réponses aux questions précédentes par ces illustrations.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Demander aux élèves à quoi peut servir cette plante.</a:t>
            </a:r>
          </a:p>
        </p:txBody>
      </p:sp>
      <p:pic>
        <p:nvPicPr>
          <p:cNvPr id="2050" name="Picture 2" descr="CulinoTests - Quelle pomme de terre pour des frites sublimes ?">
            <a:extLst>
              <a:ext uri="{FF2B5EF4-FFF2-40B4-BE49-F238E27FC236}">
                <a16:creationId xmlns:a16="http://schemas.microsoft.com/office/drawing/2014/main" id="{5F02391A-93B7-83A0-5D4F-0F6A22DEC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42" y="4414683"/>
            <a:ext cx="3303309" cy="209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cette Tajine de pommes de terre">
            <a:extLst>
              <a:ext uri="{FF2B5EF4-FFF2-40B4-BE49-F238E27FC236}">
                <a16:creationId xmlns:a16="http://schemas.microsoft.com/office/drawing/2014/main" id="{A8F85A3D-8B22-AC33-B07B-3E8BF6D80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982" y="1298448"/>
            <a:ext cx="3709852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Nos patates | Pommes de terre blanches Ferme J. Ouimet">
            <a:extLst>
              <a:ext uri="{FF2B5EF4-FFF2-40B4-BE49-F238E27FC236}">
                <a16:creationId xmlns:a16="http://schemas.microsoft.com/office/drawing/2014/main" id="{523A86B1-8F95-0885-2F03-F6B689A83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72" y="2646638"/>
            <a:ext cx="4023360" cy="226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remium Photo | Open bag of chips">
            <a:extLst>
              <a:ext uri="{FF2B5EF4-FFF2-40B4-BE49-F238E27FC236}">
                <a16:creationId xmlns:a16="http://schemas.microsoft.com/office/drawing/2014/main" id="{304C2E62-8F86-A621-D222-97AA9FC34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5" t="226" r="5979" b="4979"/>
          <a:stretch>
            <a:fillRect/>
          </a:stretch>
        </p:blipFill>
        <p:spPr bwMode="auto">
          <a:xfrm>
            <a:off x="590184" y="1094120"/>
            <a:ext cx="3134067" cy="294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24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9800</TotalTime>
  <Words>2491</Words>
  <Application>Microsoft Office PowerPoint</Application>
  <PresentationFormat>Grand écran</PresentationFormat>
  <Paragraphs>570</Paragraphs>
  <Slides>64</Slides>
  <Notes>31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64</vt:i4>
      </vt:variant>
    </vt:vector>
  </HeadingPairs>
  <TitlesOfParts>
    <vt:vector size="72" baseType="lpstr">
      <vt:lpstr>Arial</vt:lpstr>
      <vt:lpstr>Dosis</vt:lpstr>
      <vt:lpstr>Hammersmith One</vt:lpstr>
      <vt:lpstr>Aptos</vt:lpstr>
      <vt:lpstr>Wingdings</vt:lpstr>
      <vt:lpstr>Calibri</vt:lpstr>
      <vt:lpstr>Office Theme</vt:lpstr>
      <vt:lpstr>1_Office Theme</vt:lpstr>
      <vt:lpstr>Présentation PowerPoint</vt:lpstr>
      <vt:lpstr>Présentation PowerPoint</vt:lpstr>
      <vt:lpstr>Présentation PowerPoint</vt:lpstr>
      <vt:lpstr>Ouverture de la séance  (5 min)</vt:lpstr>
      <vt:lpstr>Présentation PowerPoint</vt:lpstr>
      <vt:lpstr>Bonjour! Prêts pour démarrer notre séance? Allons-y!</vt:lpstr>
      <vt:lpstr>Qui peut me rappeler notre contrat de travail?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ahmed el annaoui</cp:lastModifiedBy>
  <cp:revision>108</cp:revision>
  <dcterms:created xsi:type="dcterms:W3CDTF">2024-05-15T15:37:52Z</dcterms:created>
  <dcterms:modified xsi:type="dcterms:W3CDTF">2025-09-12T17:19:48Z</dcterms:modified>
</cp:coreProperties>
</file>