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handoutMasterIdLst>
    <p:handoutMasterId r:id="rId79"/>
  </p:handoutMasterIdLst>
  <p:sldIdLst>
    <p:sldId id="308" r:id="rId2"/>
    <p:sldId id="288" r:id="rId3"/>
    <p:sldId id="289" r:id="rId4"/>
    <p:sldId id="286" r:id="rId5"/>
    <p:sldId id="282" r:id="rId6"/>
    <p:sldId id="371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96" r:id="rId15"/>
    <p:sldId id="260" r:id="rId16"/>
    <p:sldId id="271" r:id="rId17"/>
    <p:sldId id="273" r:id="rId18"/>
    <p:sldId id="283" r:id="rId19"/>
    <p:sldId id="285" r:id="rId20"/>
    <p:sldId id="278" r:id="rId21"/>
    <p:sldId id="295" r:id="rId22"/>
    <p:sldId id="279" r:id="rId23"/>
    <p:sldId id="284" r:id="rId24"/>
    <p:sldId id="312" r:id="rId25"/>
    <p:sldId id="259" r:id="rId26"/>
    <p:sldId id="266" r:id="rId27"/>
    <p:sldId id="321" r:id="rId28"/>
    <p:sldId id="276" r:id="rId29"/>
    <p:sldId id="270" r:id="rId30"/>
    <p:sldId id="320" r:id="rId31"/>
    <p:sldId id="304" r:id="rId32"/>
    <p:sldId id="313" r:id="rId33"/>
    <p:sldId id="298" r:id="rId34"/>
    <p:sldId id="372" r:id="rId35"/>
    <p:sldId id="274" r:id="rId36"/>
    <p:sldId id="314" r:id="rId37"/>
    <p:sldId id="301" r:id="rId38"/>
    <p:sldId id="2147483647" r:id="rId39"/>
    <p:sldId id="277" r:id="rId40"/>
    <p:sldId id="373" r:id="rId41"/>
    <p:sldId id="323" r:id="rId42"/>
    <p:sldId id="307" r:id="rId43"/>
    <p:sldId id="315" r:id="rId44"/>
    <p:sldId id="316" r:id="rId45"/>
    <p:sldId id="317" r:id="rId46"/>
    <p:sldId id="318" r:id="rId47"/>
    <p:sldId id="267" r:id="rId48"/>
    <p:sldId id="261" r:id="rId49"/>
    <p:sldId id="299" r:id="rId50"/>
    <p:sldId id="2147483646" r:id="rId51"/>
    <p:sldId id="306" r:id="rId52"/>
    <p:sldId id="269" r:id="rId53"/>
    <p:sldId id="309" r:id="rId54"/>
    <p:sldId id="272" r:id="rId55"/>
    <p:sldId id="297" r:id="rId56"/>
    <p:sldId id="257" r:id="rId57"/>
    <p:sldId id="281" r:id="rId58"/>
    <p:sldId id="310" r:id="rId59"/>
    <p:sldId id="311" r:id="rId60"/>
    <p:sldId id="300" r:id="rId61"/>
    <p:sldId id="339" r:id="rId62"/>
    <p:sldId id="280" r:id="rId63"/>
    <p:sldId id="264" r:id="rId64"/>
    <p:sldId id="268" r:id="rId65"/>
    <p:sldId id="303" r:id="rId66"/>
    <p:sldId id="345" r:id="rId67"/>
    <p:sldId id="302" r:id="rId68"/>
    <p:sldId id="341" r:id="rId69"/>
    <p:sldId id="287" r:id="rId70"/>
    <p:sldId id="319" r:id="rId71"/>
    <p:sldId id="305" r:id="rId72"/>
    <p:sldId id="262" r:id="rId73"/>
    <p:sldId id="346" r:id="rId74"/>
    <p:sldId id="347" r:id="rId75"/>
    <p:sldId id="2147483447" r:id="rId76"/>
    <p:sldId id="291" r:id="rId7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282"/>
            <p14:sldId id="371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</p14:sldIdLst>
        </p14:section>
        <p14:section name="Contrôle des cahiers" id="{D246771F-C8AA-4F75-BAD7-8024CAB55D79}">
          <p14:sldIdLst/>
        </p14:section>
        <p14:section name="Activation des prérequis" id="{8E8D053C-3AAA-4FF0-9D84-FCA59ECBA887}">
          <p14:sldIdLst>
            <p14:sldId id="296"/>
            <p14:sldId id="260"/>
            <p14:sldId id="271"/>
            <p14:sldId id="273"/>
            <p14:sldId id="283"/>
            <p14:sldId id="285"/>
            <p14:sldId id="278"/>
            <p14:sldId id="295"/>
            <p14:sldId id="279"/>
            <p14:sldId id="284"/>
            <p14:sldId id="312"/>
            <p14:sldId id="259"/>
            <p14:sldId id="266"/>
          </p14:sldIdLst>
        </p14:section>
        <p14:section name="Déclaration de l’objectif" id="{096B6BF6-20D6-43DE-B358-982838B98259}">
          <p14:sldIdLst>
            <p14:sldId id="321"/>
            <p14:sldId id="276"/>
            <p14:sldId id="270"/>
            <p14:sldId id="320"/>
            <p14:sldId id="304"/>
            <p14:sldId id="313"/>
          </p14:sldIdLst>
        </p14:section>
        <p14:section name="Modelage" id="{6D007598-4F88-4283-9E36-970C44D688AD}">
          <p14:sldIdLst>
            <p14:sldId id="298"/>
            <p14:sldId id="372"/>
            <p14:sldId id="274"/>
            <p14:sldId id="314"/>
            <p14:sldId id="301"/>
            <p14:sldId id="2147483647"/>
            <p14:sldId id="277"/>
            <p14:sldId id="373"/>
            <p14:sldId id="323"/>
            <p14:sldId id="307"/>
            <p14:sldId id="315"/>
            <p14:sldId id="316"/>
            <p14:sldId id="317"/>
            <p14:sldId id="318"/>
            <p14:sldId id="267"/>
            <p14:sldId id="261"/>
          </p14:sldIdLst>
        </p14:section>
        <p14:section name="Pratique collective" id="{CF34AB29-930A-422C-8BB3-41EE66488593}">
          <p14:sldIdLst>
            <p14:sldId id="299"/>
            <p14:sldId id="2147483646"/>
            <p14:sldId id="306"/>
            <p14:sldId id="269"/>
            <p14:sldId id="309"/>
            <p14:sldId id="272"/>
            <p14:sldId id="297"/>
            <p14:sldId id="257"/>
            <p14:sldId id="281"/>
            <p14:sldId id="310"/>
            <p14:sldId id="311"/>
          </p14:sldIdLst>
        </p14:section>
        <p14:section name="Pratique en binôme" id="{B5D45BF5-6276-4DCA-B0C6-B46ADF983B36}">
          <p14:sldIdLst>
            <p14:sldId id="300"/>
            <p14:sldId id="339"/>
            <p14:sldId id="280"/>
            <p14:sldId id="264"/>
            <p14:sldId id="268"/>
          </p14:sldIdLst>
        </p14:section>
        <p14:section name="Pratique autonome" id="{89211873-F649-4A72-AB32-DC4F4703E8C4}">
          <p14:sldIdLst>
            <p14:sldId id="303"/>
            <p14:sldId id="345"/>
            <p14:sldId id="302"/>
          </p14:sldIdLst>
        </p14:section>
        <p14:section name="Section sans titre" id="{031A32CF-C046-4D33-9042-B8C46FAB51DD}">
          <p14:sldIdLst>
            <p14:sldId id="341"/>
            <p14:sldId id="287"/>
            <p14:sldId id="319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2147483447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HCHOUR YASSINE" initials="YD" lastIdx="2" clrIdx="0">
    <p:extLst>
      <p:ext uri="{19B8F6BF-5375-455C-9EA6-DF929625EA0E}">
        <p15:presenceInfo xmlns:p15="http://schemas.microsoft.com/office/powerpoint/2012/main" userId="S::YASSINE.DAHCHOUR@TAALIM.MA::5813cebf-60d3-4462-ba63-a649e6529b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53E"/>
    <a:srgbClr val="F19D19"/>
    <a:srgbClr val="C1E5F5"/>
    <a:srgbClr val="106585"/>
    <a:srgbClr val="00ADEE"/>
    <a:srgbClr val="F7941D"/>
    <a:srgbClr val="00A77E"/>
    <a:srgbClr val="002060"/>
    <a:srgbClr val="FFC038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4660"/>
  </p:normalViewPr>
  <p:slideViewPr>
    <p:cSldViewPr snapToGrid="0">
      <p:cViewPr varScale="1">
        <p:scale>
          <a:sx n="80" d="100"/>
          <a:sy n="80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63"/>
    </p:cViewPr>
  </p:sorter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drive.google.com/drive/folders/15A4aThGXboZ7RlTminYue4etFTXwyFRM?usp=drive_link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Sciences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6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684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948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349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8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703" r:id="rId19"/>
    <p:sldLayoutId id="2147483687" r:id="rId20"/>
    <p:sldLayoutId id="2147483688" r:id="rId21"/>
    <p:sldLayoutId id="2147483689" r:id="rId22"/>
    <p:sldLayoutId id="2147483699" r:id="rId23"/>
    <p:sldLayoutId id="2147483690" r:id="rId24"/>
    <p:sldLayoutId id="2147483704" r:id="rId25"/>
    <p:sldLayoutId id="2147483705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97" r:id="rId33"/>
    <p:sldLayoutId id="2147483702" r:id="rId34"/>
    <p:sldLayoutId id="2147483700" r:id="rId35"/>
    <p:sldLayoutId id="2147483701" r:id="rId36"/>
    <p:sldLayoutId id="2147483682" r:id="rId37"/>
    <p:sldLayoutId id="2147483683" r:id="rId38"/>
    <p:sldLayoutId id="2147483653" r:id="rId39"/>
    <p:sldLayoutId id="2147483654" r:id="rId40"/>
    <p:sldLayoutId id="2147483655" r:id="rId41"/>
    <p:sldLayoutId id="2147483656" r:id="rId42"/>
    <p:sldLayoutId id="2147483657" r:id="rId43"/>
    <p:sldLayoutId id="2147483658" r:id="rId44"/>
    <p:sldLayoutId id="2147483659" r:id="rId45"/>
    <p:sldLayoutId id="2147483706" r:id="rId46"/>
  </p:sldLayoutIdLst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EL5AcbXKLcZcptBw8zodh5LsuwwjlMQY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9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0.png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2.png"/><Relationship Id="rId4" Type="http://schemas.microsoft.com/office/2007/relationships/hdphoto" Target="../media/hdphoto3.wdp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noProof="0" dirty="0"/>
              <a:t>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65171" y="4562031"/>
            <a:ext cx="4982475" cy="54498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dirty="0"/>
              <a:t>L’impact des pratiques  humaines sur l’environnement</a:t>
            </a:r>
            <a:r>
              <a:rPr lang="fr-FR" noProof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5217" y="4591216"/>
            <a:ext cx="1288409" cy="521999"/>
          </a:xfrm>
        </p:spPr>
        <p:txBody>
          <a:bodyPr/>
          <a:lstStyle/>
          <a:p>
            <a:r>
              <a:rPr lang="fr-FR" noProof="0" dirty="0"/>
              <a:t>Chapitre 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6497" y="5328959"/>
            <a:ext cx="1288409" cy="521999"/>
          </a:xfrm>
        </p:spPr>
        <p:txBody>
          <a:bodyPr/>
          <a:lstStyle/>
          <a:p>
            <a:r>
              <a:rPr lang="fr-FR" noProof="0" dirty="0"/>
              <a:t>Tâche 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39404" y="5305636"/>
            <a:ext cx="5189688" cy="52199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Déterminer quelques pratiques humaines</a:t>
            </a:r>
          </a:p>
          <a:p>
            <a:pPr algn="ctr"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menaçant la biodiversité.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CD6513-2CAD-DBD8-8224-44F112F644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>
          <a:xfrm>
            <a:off x="6759874" y="2383527"/>
            <a:ext cx="1134000" cy="1587600"/>
          </a:xfrm>
          <a:prstGeom prst="rect">
            <a:avLst/>
          </a:prstGeom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5F5E2A4-C739-DB34-1009-1539A7583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>
          <a:xfrm>
            <a:off x="1773800" y="2310040"/>
            <a:ext cx="1976400" cy="11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99D4E-CFBE-2D23-5CD6-339C2E02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6C519BB5-2E4A-7681-D6EC-029120C6DF97}"/>
              </a:ext>
            </a:extLst>
          </p:cNvPr>
          <p:cNvGrpSpPr/>
          <p:nvPr/>
        </p:nvGrpSpPr>
        <p:grpSpPr>
          <a:xfrm>
            <a:off x="784237" y="2033455"/>
            <a:ext cx="10440000" cy="824218"/>
            <a:chOff x="1147872" y="3570455"/>
            <a:chExt cx="10440000" cy="972000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C004623-6771-F624-6438-DE2701F61657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7" name="Google Shape;292;p29">
                <a:extLst>
                  <a:ext uri="{FF2B5EF4-FFF2-40B4-BE49-F238E27FC236}">
                    <a16:creationId xmlns:a16="http://schemas.microsoft.com/office/drawing/2014/main" id="{8D5C6E37-3542-2A06-D18A-2A2913F1C0C0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0" compatLnSpc="1">
                <a:noAutofit/>
              </a:bodyPr>
              <a:lstStyle/>
              <a:p>
                <a:pPr algn="ctr" defTabSz="685800">
                  <a:defRPr/>
                </a:pPr>
                <a:endParaRPr lang="fr-FR" b="1" noProof="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Google Shape;293;p29">
                <a:extLst>
                  <a:ext uri="{FF2B5EF4-FFF2-40B4-BE49-F238E27FC236}">
                    <a16:creationId xmlns:a16="http://schemas.microsoft.com/office/drawing/2014/main" id="{E3E5AF5E-813B-3F84-AF7B-32DE5C876098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chemeClr val="bg1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lvl="0" algn="ctr" defTabSz="91440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b="1" kern="0" noProof="0" dirty="0">
                    <a:ea typeface="Calibri"/>
                    <a:cs typeface="Calibri"/>
                  </a:rPr>
                  <a:t>Tâche</a:t>
                </a:r>
                <a:r>
                  <a:rPr lang="fr-FR" b="1" i="0" u="none" strike="noStrike" kern="0" cap="none" spc="0" baseline="0" noProof="0" dirty="0">
                    <a:uFillTx/>
                    <a:latin typeface="Calibri"/>
                    <a:ea typeface="Calibri"/>
                    <a:cs typeface="Calibri"/>
                  </a:rPr>
                  <a:t> 3</a:t>
                </a:r>
              </a:p>
            </p:txBody>
          </p:sp>
        </p:grpSp>
        <p:sp>
          <p:nvSpPr>
            <p:cNvPr id="25" name="Rectangle: Rounded Corners 11">
              <a:extLst>
                <a:ext uri="{FF2B5EF4-FFF2-40B4-BE49-F238E27FC236}">
                  <a16:creationId xmlns:a16="http://schemas.microsoft.com/office/drawing/2014/main" id="{A41B2A62-46E3-1035-A952-F07A96045885}"/>
                </a:ext>
              </a:extLst>
            </p:cNvPr>
            <p:cNvSpPr/>
            <p:nvPr/>
          </p:nvSpPr>
          <p:spPr>
            <a:xfrm>
              <a:off x="1147872" y="3570455"/>
              <a:ext cx="10440000" cy="972000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B7FC056-BEA4-4677-9E87-DFA6205E96B3}"/>
                </a:ext>
              </a:extLst>
            </p:cNvPr>
            <p:cNvSpPr txBox="1"/>
            <p:nvPr/>
          </p:nvSpPr>
          <p:spPr>
            <a:xfrm>
              <a:off x="2640353" y="3817516"/>
              <a:ext cx="8674302" cy="43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kern="0" noProof="0" dirty="0"/>
                <a:t>Déterminer quelques pratiques humaines menaçant la biodiversité.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8139F89-D4A8-9621-CCDB-B55019E57E07}"/>
              </a:ext>
            </a:extLst>
          </p:cNvPr>
          <p:cNvSpPr/>
          <p:nvPr/>
        </p:nvSpPr>
        <p:spPr>
          <a:xfrm>
            <a:off x="784237" y="4163772"/>
            <a:ext cx="10203183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impact de l’activité humaine sur le </a:t>
            </a:r>
            <a:r>
              <a:rPr lang="fr-FR" sz="2000" b="1" noProof="0">
                <a:solidFill>
                  <a:schemeClr val="bg1"/>
                </a:solidFill>
              </a:rPr>
              <a:t>clima</a:t>
            </a:r>
            <a:r>
              <a:rPr lang="fr-FR" sz="2000" b="1">
                <a:solidFill>
                  <a:schemeClr val="bg1"/>
                </a:solidFill>
              </a:rPr>
              <a:t>t</a:t>
            </a:r>
            <a:endParaRPr lang="fr-FR" sz="2000" b="1" noProof="0" dirty="0">
              <a:solidFill>
                <a:schemeClr val="bg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90293-B3DB-0871-8047-7B62D1BF3CFA}"/>
              </a:ext>
            </a:extLst>
          </p:cNvPr>
          <p:cNvSpPr/>
          <p:nvPr/>
        </p:nvSpPr>
        <p:spPr>
          <a:xfrm>
            <a:off x="784237" y="1326030"/>
            <a:ext cx="10439999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Séquence 1 : Impact de l’activité humaine sur la biodiversité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CD6152A-590F-C446-714E-118DEC622809}"/>
              </a:ext>
            </a:extLst>
          </p:cNvPr>
          <p:cNvSpPr txBox="1"/>
          <p:nvPr/>
        </p:nvSpPr>
        <p:spPr>
          <a:xfrm>
            <a:off x="784237" y="826517"/>
            <a:ext cx="10396326" cy="320523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Chapitre 1:  L’impact de l’humain sur l’environnement</a:t>
            </a:r>
            <a:endParaRPr lang="fr-FR" noProof="0" dirty="0"/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B723830-FBD9-10C2-153D-E731300B3893}"/>
              </a:ext>
            </a:extLst>
          </p:cNvPr>
          <p:cNvGrpSpPr/>
          <p:nvPr/>
        </p:nvGrpSpPr>
        <p:grpSpPr>
          <a:xfrm>
            <a:off x="784237" y="3155962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9" name="Google Shape;292;p29">
              <a:extLst>
                <a:ext uri="{FF2B5EF4-FFF2-40B4-BE49-F238E27FC236}">
                  <a16:creationId xmlns:a16="http://schemas.microsoft.com/office/drawing/2014/main" id="{18765BD8-CA5F-FA2C-7862-2F50257298D7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" name="Google Shape;293;p29">
              <a:extLst>
                <a:ext uri="{FF2B5EF4-FFF2-40B4-BE49-F238E27FC236}">
                  <a16:creationId xmlns:a16="http://schemas.microsoft.com/office/drawing/2014/main" id="{C2469808-2542-1C8D-A530-2D4B011A98B9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4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4B61535-B3B9-C05B-5B04-C59F5189ED0B}"/>
              </a:ext>
            </a:extLst>
          </p:cNvPr>
          <p:cNvSpPr txBox="1"/>
          <p:nvPr/>
        </p:nvSpPr>
        <p:spPr>
          <a:xfrm>
            <a:off x="2369845" y="3317645"/>
            <a:ext cx="83766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Déterminer quelques pratiques assurant la conservation de la biodiversité</a:t>
            </a:r>
          </a:p>
        </p:txBody>
      </p:sp>
    </p:spTree>
    <p:extLst>
      <p:ext uri="{BB962C8B-B14F-4D97-AF65-F5344CB8AC3E}">
        <p14:creationId xmlns:p14="http://schemas.microsoft.com/office/powerpoint/2010/main" val="4966632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986119"/>
            <a:ext cx="9726520" cy="10240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013013"/>
            <a:ext cx="1606147" cy="977152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74215" y="554413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058069"/>
            <a:ext cx="9726521" cy="94676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Biodiversité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Espèce 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Écosystème  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Individu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Déforestation; surpâturage 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Surpêche; pollution </a:t>
            </a: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133600"/>
            <a:ext cx="1606147" cy="842681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63271" y="1228165"/>
            <a:ext cx="9463104" cy="525106"/>
          </a:xfrm>
          <a:prstGeom prst="rect">
            <a:avLst/>
          </a:prstGeom>
        </p:spPr>
        <p:txBody>
          <a:bodyPr t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noProof="0" dirty="0"/>
              <a:t>La tâche à réussir pendant la séance 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2000" b="1" noProof="0" dirty="0"/>
              <a:t>Déterminer quelques pratiques humaines menaçant la biodiversité.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700" b="1" noProof="0" dirty="0"/>
              <a:t>Les stratégies enseignées pendant le modelage et pratiques pendant la séance sont 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dirty="0"/>
              <a:t>Repérer une pratique humaine menaçant la biodiversité à partir des supports proposés.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dirty="0"/>
              <a:t>Lire un histogramme et décrire la variation de la biodiversité.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dirty="0"/>
              <a:t>Conclure l’impact de la pratique humaine sur la biodiversité.</a:t>
            </a:r>
            <a:endParaRPr lang="fr-FR" sz="1700" noProof="0" dirty="0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b="1" noProof="0" dirty="0"/>
              <a:t>Les outils</a:t>
            </a:r>
            <a:r>
              <a:rPr lang="fr-FR" sz="1700" b="1" dirty="0"/>
              <a:t>:</a:t>
            </a:r>
            <a:r>
              <a:rPr lang="fr-FR" sz="1700" b="1" noProof="0" dirty="0"/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Texte + </a:t>
            </a:r>
            <a:r>
              <a:rPr lang="fr-FR" sz="1700" dirty="0"/>
              <a:t>un graphique représentant l’effet d’une pratique humaine sur la biodiversité d’un écosystème</a:t>
            </a:r>
            <a:r>
              <a:rPr lang="fr-FR" sz="1700" noProof="0" dirty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Carte lexicale.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Fiche technique.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321763" y="5661591"/>
            <a:ext cx="9870237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fr-FR" b="1" noProof="0" dirty="0"/>
              <a:t> Pendant le feedback, attirer l’attention des élèves sur les erreurs fréquentes :</a:t>
            </a:r>
          </a:p>
          <a:p>
            <a:pPr algn="ctr">
              <a:spcBef>
                <a:spcPts val="600"/>
              </a:spcBef>
            </a:pPr>
            <a:endParaRPr lang="fr-FR" b="1" noProof="0" dirty="0"/>
          </a:p>
          <a:p>
            <a:pPr marL="0" indent="0">
              <a:spcBef>
                <a:spcPts val="600"/>
              </a:spcBef>
            </a:pPr>
            <a:r>
              <a:rPr lang="fr-FR" noProof="0" dirty="0"/>
              <a:t>La biodiversité doit être vue comme une diversité à plusieurs niveaux : individu, espèce et écosystème.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373396" y="2302295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03219" y="1339366"/>
            <a:ext cx="1605600" cy="35496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217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noProof="0" dirty="0"/>
              <a:t>Le feedback ne doit pas être un jugement sur l’élève ni sur ses capacités</a:t>
            </a:r>
          </a:p>
          <a:p>
            <a:pPr algn="just"/>
            <a:r>
              <a:rPr lang="fr-FR" sz="1200" noProof="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noProof="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noProof="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Demander aux élèves de justifier leurs réponses et de verbaliser leur raisonnement</a:t>
            </a:r>
          </a:p>
          <a:p>
            <a:pPr algn="just"/>
            <a:r>
              <a:rPr lang="fr-FR" sz="1400" noProof="0" dirty="0"/>
              <a:t>Donner des feedbacks aux élèves de manière instantanée à chaque fois que l’occasion se présente (ne pas laisser passer des erreurs)</a:t>
            </a:r>
          </a:p>
          <a:p>
            <a:pPr algn="just"/>
            <a:r>
              <a:rPr lang="fr-FR" sz="1400" noProof="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Ne pas donner de feedback ou donner du feedback de manière occasionnelle seulement</a:t>
            </a:r>
          </a:p>
          <a:p>
            <a:pPr algn="just"/>
            <a:r>
              <a:rPr lang="fr-FR" sz="1400" noProof="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noProof="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noProof="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noProof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noProof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noProof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10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noProof="0" dirty="0"/>
              <a:t>05 min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Bonjour! Prêts pour démarrer notre séance? Allons-y!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Google Shape;5926;p4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6581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2 min</a:t>
            </a:r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175;p113">
            <a:extLst>
              <a:ext uri="{FF2B5EF4-FFF2-40B4-BE49-F238E27FC236}">
                <a16:creationId xmlns:a16="http://schemas.microsoft.com/office/drawing/2014/main" id="{69AEF331-DA79-3C30-D8F3-FC533ABB35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7C94EAC-CE41-6D68-3FFB-D10A25C20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!!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Demander à 3 élèves au hasard</a:t>
            </a:r>
          </a:p>
          <a:p>
            <a:endParaRPr lang="fr-FR" sz="1200" noProof="0" dirty="0">
              <a:solidFill>
                <a:srgbClr val="AEABAB"/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03D472-6A5E-4CCB-E8C4-A242BD755E69}"/>
              </a:ext>
            </a:extLst>
          </p:cNvPr>
          <p:cNvSpPr txBox="1"/>
          <p:nvPr/>
        </p:nvSpPr>
        <p:spPr>
          <a:xfrm>
            <a:off x="1370557" y="5164662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Si quelque chose n’est pas clair, je pose des questions</a:t>
            </a:r>
            <a:endParaRPr lang="fr-FR" sz="1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oogle Shape;1186;p114">
            <a:extLst>
              <a:ext uri="{FF2B5EF4-FFF2-40B4-BE49-F238E27FC236}">
                <a16:creationId xmlns:a16="http://schemas.microsoft.com/office/drawing/2014/main" id="{057D85CF-45F5-8C80-CC8A-F6A405E975DF}"/>
              </a:ext>
            </a:extLst>
          </p:cNvPr>
          <p:cNvSpPr txBox="1"/>
          <p:nvPr/>
        </p:nvSpPr>
        <p:spPr>
          <a:xfrm>
            <a:off x="7245354" y="4910785"/>
            <a:ext cx="4400362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fais mes devoirs en classe et à la maison avec sérieux</a:t>
            </a:r>
            <a:endParaRPr lang="fr-FR" sz="1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" name="Google Shape;1175;p113">
            <a:extLst>
              <a:ext uri="{FF2B5EF4-FFF2-40B4-BE49-F238E27FC236}">
                <a16:creationId xmlns:a16="http://schemas.microsoft.com/office/drawing/2014/main" id="{650EAE52-D613-08DC-BF58-11EF269655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4E48C160-6353-69DC-E808-3A4555C76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4 min</a:t>
            </a:r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D97FB-E572-9869-FDD9-E3611E038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BE6825-631B-8518-8EA8-B0CABCF9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Commençons par cette question.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F070BA04-FA96-6EE7-B0D6-D19F9839D04C}"/>
              </a:ext>
            </a:extLst>
          </p:cNvPr>
          <p:cNvSpPr txBox="1"/>
          <p:nvPr/>
        </p:nvSpPr>
        <p:spPr>
          <a:xfrm>
            <a:off x="2967738" y="3263627"/>
            <a:ext cx="8902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Donnez des exemples d’écosystèmes naturels: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9134FC87-6756-50AA-80A0-00F0F1A45C84}"/>
              </a:ext>
            </a:extLst>
          </p:cNvPr>
          <p:cNvSpPr txBox="1">
            <a:spLocks/>
          </p:cNvSpPr>
          <p:nvPr/>
        </p:nvSpPr>
        <p:spPr>
          <a:xfrm>
            <a:off x="775513" y="666700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lever la main pour répondre.</a:t>
            </a:r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90FD9316-D6E4-5B83-FCFB-95A3E8C37B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710440" y="298255"/>
            <a:ext cx="760071" cy="76007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388577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530A3-A77E-5BC6-37C5-E8631C9F1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1A2916-189E-676D-9AB3-BF3D812FB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 !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0EC032-9F3A-DDED-8E5C-4230E872EA9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A2384D5-7C32-1A40-CC8F-BDA405E16BAB}"/>
              </a:ext>
            </a:extLst>
          </p:cNvPr>
          <p:cNvSpPr txBox="1"/>
          <p:nvPr/>
        </p:nvSpPr>
        <p:spPr>
          <a:xfrm>
            <a:off x="601055" y="1497580"/>
            <a:ext cx="114842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Exemples d’écosystèmes: 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B45C4DE4-3B08-ED3D-B637-7D9D320AA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975" y="341068"/>
            <a:ext cx="464069" cy="46406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ABB44B-C0C6-10AF-9A57-DB5DBF7A263E}"/>
              </a:ext>
            </a:extLst>
          </p:cNvPr>
          <p:cNvSpPr txBox="1"/>
          <p:nvPr/>
        </p:nvSpPr>
        <p:spPr>
          <a:xfrm>
            <a:off x="5454528" y="3225730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Forêt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30A41BA-97AB-F454-C550-4A17973A5A31}"/>
              </a:ext>
            </a:extLst>
          </p:cNvPr>
          <p:cNvSpPr txBox="1"/>
          <p:nvPr/>
        </p:nvSpPr>
        <p:spPr>
          <a:xfrm>
            <a:off x="914400" y="2765249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Lac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360EA4-D3F7-F98F-F69C-CB752EEA4E8C}"/>
              </a:ext>
            </a:extLst>
          </p:cNvPr>
          <p:cNvSpPr txBox="1"/>
          <p:nvPr/>
        </p:nvSpPr>
        <p:spPr>
          <a:xfrm>
            <a:off x="5267719" y="4463164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Rivière 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F9E05D-5DE7-AECC-B192-39D382A53478}"/>
              </a:ext>
            </a:extLst>
          </p:cNvPr>
          <p:cNvSpPr txBox="1"/>
          <p:nvPr/>
        </p:nvSpPr>
        <p:spPr>
          <a:xfrm>
            <a:off x="2269787" y="3981855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Littoral 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4D8F1C-A3EB-0611-42EC-F1B7C008F836}"/>
              </a:ext>
            </a:extLst>
          </p:cNvPr>
          <p:cNvSpPr txBox="1"/>
          <p:nvPr/>
        </p:nvSpPr>
        <p:spPr>
          <a:xfrm>
            <a:off x="3991907" y="2366415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Désert  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D98A97E-6A73-9DAB-4CEE-271E5E6D0748}"/>
              </a:ext>
            </a:extLst>
          </p:cNvPr>
          <p:cNvSpPr txBox="1"/>
          <p:nvPr/>
        </p:nvSpPr>
        <p:spPr>
          <a:xfrm>
            <a:off x="5180627" y="5886855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Marais  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29E7994-88E8-AA75-D1D7-3A0136E77074}"/>
              </a:ext>
            </a:extLst>
          </p:cNvPr>
          <p:cNvSpPr txBox="1"/>
          <p:nvPr/>
        </p:nvSpPr>
        <p:spPr>
          <a:xfrm>
            <a:off x="1477307" y="5597295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Prairie   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E816DD-0AD7-2CB8-7644-ADF9F2197D50}"/>
              </a:ext>
            </a:extLst>
          </p:cNvPr>
          <p:cNvSpPr txBox="1"/>
          <p:nvPr/>
        </p:nvSpPr>
        <p:spPr>
          <a:xfrm>
            <a:off x="8670587" y="2274975"/>
            <a:ext cx="32684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Montagne </a:t>
            </a:r>
          </a:p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078C8BA-6143-A0B0-26B5-D0A8AF8ECAF4}"/>
              </a:ext>
            </a:extLst>
          </p:cNvPr>
          <p:cNvSpPr txBox="1"/>
          <p:nvPr/>
        </p:nvSpPr>
        <p:spPr>
          <a:xfrm>
            <a:off x="7071361" y="5231535"/>
            <a:ext cx="360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Océan </a:t>
            </a:r>
          </a:p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5A5E75D-A1F6-99C7-751D-5B2E411F6A35}"/>
              </a:ext>
            </a:extLst>
          </p:cNvPr>
          <p:cNvSpPr txBox="1"/>
          <p:nvPr/>
        </p:nvSpPr>
        <p:spPr>
          <a:xfrm>
            <a:off x="9289267" y="3789610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Oasis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B15EB05-E6B4-3452-9112-AA2B026DB78C}"/>
              </a:ext>
            </a:extLst>
          </p:cNvPr>
          <p:cNvSpPr txBox="1"/>
          <p:nvPr/>
        </p:nvSpPr>
        <p:spPr>
          <a:xfrm>
            <a:off x="9447408" y="5161210"/>
            <a:ext cx="3268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800" b="1" dirty="0">
                <a:latin typeface="Calibri" panose="020F0502020204030204" pitchFamily="34" charset="0"/>
                <a:cs typeface="Calibri" panose="020F0502020204030204" pitchFamily="34" charset="0"/>
              </a:rPr>
              <a:t>Savane </a:t>
            </a:r>
          </a:p>
        </p:txBody>
      </p:sp>
    </p:spTree>
    <p:extLst>
      <p:ext uri="{BB962C8B-B14F-4D97-AF65-F5344CB8AC3E}">
        <p14:creationId xmlns:p14="http://schemas.microsoft.com/office/powerpoint/2010/main" val="12639910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1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77FC-481C-839C-ECC0-C3141B1D5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3C4DB-7E55-F2B9-71F3-C4A6F317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78" y="364013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deuxième question!</a:t>
            </a: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E6602A3E-817A-8AAA-BAFA-1CB10343FB4D}"/>
              </a:ext>
            </a:extLst>
          </p:cNvPr>
          <p:cNvSpPr/>
          <p:nvPr/>
        </p:nvSpPr>
        <p:spPr>
          <a:xfrm>
            <a:off x="3751993" y="2851100"/>
            <a:ext cx="398149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defTabSz="1219170">
              <a:buClr>
                <a:srgbClr val="000000"/>
              </a:buClr>
              <a:buSzPts val="1400"/>
              <a:defRPr/>
            </a:pPr>
            <a:r>
              <a:rPr lang="fr-FR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Biocénose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uniquement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39BF3BEE-9DA1-2E11-A42D-3FB07667C043}"/>
              </a:ext>
            </a:extLst>
          </p:cNvPr>
          <p:cNvSpPr/>
          <p:nvPr/>
        </p:nvSpPr>
        <p:spPr>
          <a:xfrm>
            <a:off x="3751992" y="4002891"/>
            <a:ext cx="396204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defTabSz="1219170">
              <a:buClr>
                <a:srgbClr val="000000"/>
              </a:buClr>
              <a:buSzPts val="1400"/>
              <a:defRPr/>
            </a:pPr>
            <a:r>
              <a:rPr lang="fr-FR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Biotope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uniquement 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7087B030-937E-F7D3-4BD2-82925F3F716A}"/>
              </a:ext>
            </a:extLst>
          </p:cNvPr>
          <p:cNvSpPr/>
          <p:nvPr/>
        </p:nvSpPr>
        <p:spPr>
          <a:xfrm>
            <a:off x="3777892" y="5193593"/>
            <a:ext cx="402369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 defTabSz="1219170">
              <a:buClr>
                <a:srgbClr val="000000"/>
              </a:buClr>
              <a:buSzPts val="1400"/>
              <a:defRPr/>
            </a:pPr>
            <a:r>
              <a:rPr lang="fr-FR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Biocénose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de biotope</a:t>
            </a: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D67A23E4-CCFF-1B9F-5D01-05A864DE6116}"/>
              </a:ext>
            </a:extLst>
          </p:cNvPr>
          <p:cNvSpPr/>
          <p:nvPr/>
        </p:nvSpPr>
        <p:spPr>
          <a:xfrm>
            <a:off x="2898522" y="2851100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CBE06719-9299-D16B-0B77-917DEFC43FB3}"/>
              </a:ext>
            </a:extLst>
          </p:cNvPr>
          <p:cNvSpPr/>
          <p:nvPr/>
        </p:nvSpPr>
        <p:spPr>
          <a:xfrm>
            <a:off x="2898522" y="400289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F7C2E0E8-029B-9FE0-5CE2-A715BF946984}"/>
              </a:ext>
            </a:extLst>
          </p:cNvPr>
          <p:cNvSpPr/>
          <p:nvPr/>
        </p:nvSpPr>
        <p:spPr>
          <a:xfrm>
            <a:off x="2898522" y="5214026"/>
            <a:ext cx="823997" cy="8191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D5856A0-E037-32CF-D24A-ED9C1304D9D9}"/>
              </a:ext>
            </a:extLst>
          </p:cNvPr>
          <p:cNvSpPr txBox="1"/>
          <p:nvPr/>
        </p:nvSpPr>
        <p:spPr>
          <a:xfrm>
            <a:off x="1056881" y="2027164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diversité des écosystèmes est expliquée par </a:t>
            </a:r>
            <a:r>
              <a:rPr lang="fr-FR" sz="2400" b="1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diversité de la 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043AB9-49CE-F3DC-719E-546007A92E83}"/>
              </a:ext>
            </a:extLst>
          </p:cNvPr>
          <p:cNvSpPr txBox="1"/>
          <p:nvPr/>
        </p:nvSpPr>
        <p:spPr>
          <a:xfrm>
            <a:off x="856034" y="1284051"/>
            <a:ext cx="5836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Cochez la bonne réponse. </a:t>
            </a:r>
          </a:p>
        </p:txBody>
      </p:sp>
      <p:sp>
        <p:nvSpPr>
          <p:cNvPr id="16" name="Espace réservé du contenu 3">
            <a:extLst>
              <a:ext uri="{FF2B5EF4-FFF2-40B4-BE49-F238E27FC236}">
                <a16:creationId xmlns:a16="http://schemas.microsoft.com/office/drawing/2014/main" id="{42FC1149-243C-2818-C216-3E398E2E396B}"/>
              </a:ext>
            </a:extLst>
          </p:cNvPr>
          <p:cNvSpPr txBox="1">
            <a:spLocks/>
          </p:cNvSpPr>
          <p:nvPr/>
        </p:nvSpPr>
        <p:spPr>
          <a:xfrm>
            <a:off x="778058" y="61506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la bonne réponse sur leurs ardoises.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8B3FC9EB-A4DB-1D42-62C9-967481FA9F55}"/>
              </a:ext>
            </a:extLst>
          </p:cNvPr>
          <p:cNvGrpSpPr/>
          <p:nvPr/>
        </p:nvGrpSpPr>
        <p:grpSpPr>
          <a:xfrm>
            <a:off x="10883152" y="278867"/>
            <a:ext cx="692154" cy="610914"/>
            <a:chOff x="779844" y="4335989"/>
            <a:chExt cx="563238" cy="575842"/>
          </a:xfrm>
        </p:grpSpPr>
        <p:pic>
          <p:nvPicPr>
            <p:cNvPr id="19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E1C7C25-49EB-33F0-6C19-A646CDDA41A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BBC152A-7B1D-2D85-CCF4-98702B34615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3858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5D09-32D4-6929-7589-C9CEFC7E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B0AEF-E772-B9D4-47D7-563A0738F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9" y="440213"/>
            <a:ext cx="10270942" cy="29130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La diversité des écosystème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s naturels est expliquée par la diversité des milieux de vie ( biotope) et la diversité des êtres vivants ( biocénose).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97796730-F014-E2FA-0B58-F751621280E9}"/>
              </a:ext>
            </a:extLst>
          </p:cNvPr>
          <p:cNvSpPr/>
          <p:nvPr/>
        </p:nvSpPr>
        <p:spPr>
          <a:xfrm>
            <a:off x="3751993" y="2851100"/>
            <a:ext cx="409822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biocénose uniquement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5F71856B-5814-E8F0-952D-3900BDDD0D60}"/>
              </a:ext>
            </a:extLst>
          </p:cNvPr>
          <p:cNvSpPr/>
          <p:nvPr/>
        </p:nvSpPr>
        <p:spPr>
          <a:xfrm>
            <a:off x="3751992" y="4002891"/>
            <a:ext cx="408850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biotope uniquement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9C5B1051-1168-18F5-156B-12E67001442D}"/>
              </a:ext>
            </a:extLst>
          </p:cNvPr>
          <p:cNvSpPr/>
          <p:nvPr/>
        </p:nvSpPr>
        <p:spPr>
          <a:xfrm>
            <a:off x="3748709" y="5154682"/>
            <a:ext cx="4023691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biocénose et de biotope</a:t>
            </a: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1464CA15-5F05-E505-68E1-F57C5479B29B}"/>
              </a:ext>
            </a:extLst>
          </p:cNvPr>
          <p:cNvSpPr/>
          <p:nvPr/>
        </p:nvSpPr>
        <p:spPr>
          <a:xfrm>
            <a:off x="2898522" y="2851100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35A6B0FB-68AA-E2F9-C8B5-643FEBB900F1}"/>
              </a:ext>
            </a:extLst>
          </p:cNvPr>
          <p:cNvSpPr/>
          <p:nvPr/>
        </p:nvSpPr>
        <p:spPr>
          <a:xfrm>
            <a:off x="2898522" y="400289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BDA7C27B-3F23-05CC-FD8D-F706B4DC32C9}"/>
              </a:ext>
            </a:extLst>
          </p:cNvPr>
          <p:cNvSpPr/>
          <p:nvPr/>
        </p:nvSpPr>
        <p:spPr>
          <a:xfrm>
            <a:off x="2898522" y="5154682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D81495-81E8-ED9C-320D-5DC162C467DF}"/>
              </a:ext>
            </a:extLst>
          </p:cNvPr>
          <p:cNvSpPr txBox="1"/>
          <p:nvPr/>
        </p:nvSpPr>
        <p:spPr>
          <a:xfrm>
            <a:off x="1056881" y="2027164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diversité des écosystèmes est expliquée par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diversité de :</a:t>
            </a:r>
          </a:p>
        </p:txBody>
      </p:sp>
      <p:pic>
        <p:nvPicPr>
          <p:cNvPr id="15" name="Image 8">
            <a:extLst>
              <a:ext uri="{FF2B5EF4-FFF2-40B4-BE49-F238E27FC236}">
                <a16:creationId xmlns:a16="http://schemas.microsoft.com/office/drawing/2014/main" id="{1EAF3726-DCDE-D01B-F23F-DDCFC3626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154" y="234064"/>
            <a:ext cx="464069" cy="46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173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732E4-2574-1260-CCB3-C10D622E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106DF-49D2-17E9-C287-8DE0AA38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1DF5BC-EBE8-A1F1-0E6A-CDA65908A6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D66393-D8CA-4E0D-2495-3E175C57DC1B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3B0B4D0-74AD-E960-0929-D26BB48B49B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89BC35-39D4-3439-AE22-2B4D8EEF1A1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C89EBE28-EA75-26AE-574A-BA2C3B40ED4B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Choisissez </a:t>
            </a:r>
            <a:r>
              <a:rPr lang="fr-FR" sz="2400" b="1" u="sng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</a:t>
            </a:r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bonnes réponses :</a:t>
            </a:r>
          </a:p>
        </p:txBody>
      </p:sp>
      <p:sp>
        <p:nvSpPr>
          <p:cNvPr id="21" name="Rectangle: Rounded Corners 22">
            <a:extLst>
              <a:ext uri="{FF2B5EF4-FFF2-40B4-BE49-F238E27FC236}">
                <a16:creationId xmlns:a16="http://schemas.microsoft.com/office/drawing/2014/main" id="{B58BB1E0-34DA-7A1C-A43E-F1DBD0DF649B}"/>
              </a:ext>
            </a:extLst>
          </p:cNvPr>
          <p:cNvSpPr/>
          <p:nvPr/>
        </p:nvSpPr>
        <p:spPr>
          <a:xfrm>
            <a:off x="2776632" y="3018740"/>
            <a:ext cx="824188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ressemblent entre eux 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: Rounded Corners 3">
            <a:extLst>
              <a:ext uri="{FF2B5EF4-FFF2-40B4-BE49-F238E27FC236}">
                <a16:creationId xmlns:a16="http://schemas.microsoft.com/office/drawing/2014/main" id="{0A8CBDE3-ABC6-A727-6F4D-1E33B29180B6}"/>
              </a:ext>
            </a:extLst>
          </p:cNvPr>
          <p:cNvSpPr/>
          <p:nvPr/>
        </p:nvSpPr>
        <p:spPr>
          <a:xfrm>
            <a:off x="2776632" y="4170531"/>
            <a:ext cx="8257128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reproduisent et donnent des descendants fertiles </a:t>
            </a:r>
          </a:p>
        </p:txBody>
      </p:sp>
      <p:sp>
        <p:nvSpPr>
          <p:cNvPr id="23" name="Rectangle: Rounded Corners 4">
            <a:extLst>
              <a:ext uri="{FF2B5EF4-FFF2-40B4-BE49-F238E27FC236}">
                <a16:creationId xmlns:a16="http://schemas.microsoft.com/office/drawing/2014/main" id="{CE3769C5-A0C1-5CFE-CA24-2C3C502D7AEB}"/>
              </a:ext>
            </a:extLst>
          </p:cNvPr>
          <p:cNvSpPr/>
          <p:nvPr/>
        </p:nvSpPr>
        <p:spPr>
          <a:xfrm>
            <a:off x="2773349" y="5322322"/>
            <a:ext cx="824517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 defTabSz="1219170">
              <a:buClr>
                <a:srgbClr val="000000"/>
              </a:buClr>
              <a:buSzPts val="1400"/>
              <a:defRPr/>
            </a:pPr>
            <a:r>
              <a:rPr lang="fr-FR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vivent dans le même milieu</a:t>
            </a: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22C38E7A-DE45-BC77-40FF-86F011C0C696}"/>
              </a:ext>
            </a:extLst>
          </p:cNvPr>
          <p:cNvSpPr/>
          <p:nvPr/>
        </p:nvSpPr>
        <p:spPr>
          <a:xfrm>
            <a:off x="1923162" y="3018740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: Rounded Corners 3">
            <a:extLst>
              <a:ext uri="{FF2B5EF4-FFF2-40B4-BE49-F238E27FC236}">
                <a16:creationId xmlns:a16="http://schemas.microsoft.com/office/drawing/2014/main" id="{4D0D8905-085E-8AB4-B570-DCBD6641CEF6}"/>
              </a:ext>
            </a:extLst>
          </p:cNvPr>
          <p:cNvSpPr/>
          <p:nvPr/>
        </p:nvSpPr>
        <p:spPr>
          <a:xfrm>
            <a:off x="1923162" y="417053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B0F5028B-8660-EEF6-E136-9AE78B4B091B}"/>
              </a:ext>
            </a:extLst>
          </p:cNvPr>
          <p:cNvSpPr/>
          <p:nvPr/>
        </p:nvSpPr>
        <p:spPr>
          <a:xfrm>
            <a:off x="1923162" y="5322322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29915A4-021E-F6F4-2986-A370E2988A4A}"/>
              </a:ext>
            </a:extLst>
          </p:cNvPr>
          <p:cNvSpPr txBox="1"/>
          <p:nvPr/>
        </p:nvSpPr>
        <p:spPr>
          <a:xfrm>
            <a:off x="1209281" y="2179564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espèce est un ensemble d’individus qui:</a:t>
            </a:r>
          </a:p>
        </p:txBody>
      </p:sp>
    </p:spTree>
    <p:extLst>
      <p:ext uri="{BB962C8B-B14F-4D97-AF65-F5344CB8AC3E}">
        <p14:creationId xmlns:p14="http://schemas.microsoft.com/office/powerpoint/2010/main" val="313158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C27A0-73DE-C7A8-DDE0-1525F4E44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2FD30F-5E2E-FD7F-0588-00AE20C8F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39" y="455453"/>
            <a:ext cx="10103302" cy="26082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En effet les individus d’une même espèce se ressemblent et se reproduisent entre eux , mais ils peuvent vivre dans des milieux éloignés. </a:t>
            </a:r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82D408D4-043E-2C1B-05F6-F0FF5192B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975" y="341068"/>
            <a:ext cx="464069" cy="464069"/>
          </a:xfrm>
          <a:prstGeom prst="rect">
            <a:avLst/>
          </a:prstGeom>
        </p:spPr>
      </p:pic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1CAF757D-51DA-DE68-2083-359614B9B316}"/>
              </a:ext>
            </a:extLst>
          </p:cNvPr>
          <p:cNvSpPr/>
          <p:nvPr/>
        </p:nvSpPr>
        <p:spPr>
          <a:xfrm>
            <a:off x="2776632" y="3018740"/>
            <a:ext cx="8409528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ressemblent entre eux </a:t>
            </a: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419CF380-08E2-91C5-E7A8-CD5EB7316E84}"/>
              </a:ext>
            </a:extLst>
          </p:cNvPr>
          <p:cNvSpPr/>
          <p:nvPr/>
        </p:nvSpPr>
        <p:spPr>
          <a:xfrm>
            <a:off x="2776632" y="4170531"/>
            <a:ext cx="8379048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reproduisent et donnent des descendants fertiles </a:t>
            </a: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CCC685A4-3FB4-116A-2770-4054C9C68590}"/>
              </a:ext>
            </a:extLst>
          </p:cNvPr>
          <p:cNvSpPr/>
          <p:nvPr/>
        </p:nvSpPr>
        <p:spPr>
          <a:xfrm>
            <a:off x="2773349" y="5322322"/>
            <a:ext cx="833661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 defTabSz="1219170">
              <a:buClr>
                <a:srgbClr val="000000"/>
              </a:buClr>
              <a:buSzPts val="1400"/>
              <a:defRPr/>
            </a:pPr>
            <a:r>
              <a:rPr lang="fr-FR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Vivent dans le même milieu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54142BFF-902D-E6EC-5019-8FE3DC1C1E35}"/>
              </a:ext>
            </a:extLst>
          </p:cNvPr>
          <p:cNvSpPr/>
          <p:nvPr/>
        </p:nvSpPr>
        <p:spPr>
          <a:xfrm>
            <a:off x="1923162" y="3018740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F939C224-1A94-4040-360E-2E31A6355E57}"/>
              </a:ext>
            </a:extLst>
          </p:cNvPr>
          <p:cNvSpPr/>
          <p:nvPr/>
        </p:nvSpPr>
        <p:spPr>
          <a:xfrm>
            <a:off x="1923162" y="4170531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FA530305-06B3-6370-1E12-858CD50D5646}"/>
              </a:ext>
            </a:extLst>
          </p:cNvPr>
          <p:cNvSpPr/>
          <p:nvPr/>
        </p:nvSpPr>
        <p:spPr>
          <a:xfrm>
            <a:off x="1923162" y="5322322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082A25-DE72-7A27-4259-C4078B78F6B3}"/>
              </a:ext>
            </a:extLst>
          </p:cNvPr>
          <p:cNvSpPr txBox="1"/>
          <p:nvPr/>
        </p:nvSpPr>
        <p:spPr>
          <a:xfrm>
            <a:off x="1209281" y="2179564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espèce est un ensemble d’individus qui:</a:t>
            </a:r>
          </a:p>
        </p:txBody>
      </p:sp>
    </p:spTree>
    <p:extLst>
      <p:ext uri="{BB962C8B-B14F-4D97-AF65-F5344CB8AC3E}">
        <p14:creationId xmlns:p14="http://schemas.microsoft.com/office/powerpoint/2010/main" val="15710648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04E9-E305-D584-4367-62438E125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>
            <a:extLst>
              <a:ext uri="{FF2B5EF4-FFF2-40B4-BE49-F238E27FC236}">
                <a16:creationId xmlns:a16="http://schemas.microsoft.com/office/drawing/2014/main" id="{1FA4A6E8-EEE9-CF2C-A28D-D7D641955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565627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Rappelez-vous une espèce est un ensemble d’individu qui se ressemble et se reproduisent entre eux . Répondez à la question suivante.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AAD47E4E-6253-E1EA-C706-E92129972F28}"/>
              </a:ext>
            </a:extLst>
          </p:cNvPr>
          <p:cNvSpPr txBox="1">
            <a:spLocks/>
          </p:cNvSpPr>
          <p:nvPr/>
        </p:nvSpPr>
        <p:spPr>
          <a:xfrm>
            <a:off x="822881" y="6742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FA1B558-D7F6-709C-9772-7F4C402D0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82502" y="2880360"/>
            <a:ext cx="2427231" cy="637454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6237B40-9A97-B73A-139E-949BBA9B5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680" y="2636520"/>
            <a:ext cx="3149167" cy="3149167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C993E246-B697-683C-F4F2-DADDB0590B12}"/>
              </a:ext>
            </a:extLst>
          </p:cNvPr>
          <p:cNvGrpSpPr/>
          <p:nvPr/>
        </p:nvGrpSpPr>
        <p:grpSpPr>
          <a:xfrm>
            <a:off x="11155526" y="404030"/>
            <a:ext cx="692154" cy="610914"/>
            <a:chOff x="779844" y="4335989"/>
            <a:chExt cx="563238" cy="575842"/>
          </a:xfrm>
        </p:grpSpPr>
        <p:pic>
          <p:nvPicPr>
            <p:cNvPr id="3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54E768B-8BC5-4798-AF29-113EADADB27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9D99F6-1E28-F150-6314-4D9AD6969CE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TextBox 3">
            <a:extLst>
              <a:ext uri="{FF2B5EF4-FFF2-40B4-BE49-F238E27FC236}">
                <a16:creationId xmlns:a16="http://schemas.microsoft.com/office/drawing/2014/main" id="{527497AC-FF54-0C21-93CE-5AE7800B0381}"/>
              </a:ext>
            </a:extLst>
          </p:cNvPr>
          <p:cNvSpPr txBox="1"/>
          <p:nvPr/>
        </p:nvSpPr>
        <p:spPr>
          <a:xfrm>
            <a:off x="532963" y="1089018"/>
            <a:ext cx="631242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Répondez par « Vrai » ou « Faux ».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AB3718-0EC3-F47D-C6BE-F1C2AFD5C625}"/>
              </a:ext>
            </a:extLst>
          </p:cNvPr>
          <p:cNvSpPr txBox="1"/>
          <p:nvPr/>
        </p:nvSpPr>
        <p:spPr>
          <a:xfrm>
            <a:off x="1209281" y="2179564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oiseaux ci-dessous appartiennent à la même espèce.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9461F-AE6A-147F-1AF8-C37F143A67F7}"/>
              </a:ext>
            </a:extLst>
          </p:cNvPr>
          <p:cNvSpPr/>
          <p:nvPr/>
        </p:nvSpPr>
        <p:spPr>
          <a:xfrm>
            <a:off x="6767379" y="32366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Rectangle : coins arrondis 13">
            <a:extLst>
              <a:ext uri="{FF2B5EF4-FFF2-40B4-BE49-F238E27FC236}">
                <a16:creationId xmlns:a16="http://schemas.microsoft.com/office/drawing/2014/main" id="{9145ED7E-992E-7E46-3014-B9D764D117E4}"/>
              </a:ext>
            </a:extLst>
          </p:cNvPr>
          <p:cNvSpPr/>
          <p:nvPr/>
        </p:nvSpPr>
        <p:spPr>
          <a:xfrm>
            <a:off x="6767379" y="489777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</p:spTree>
    <p:extLst>
      <p:ext uri="{BB962C8B-B14F-4D97-AF65-F5344CB8AC3E}">
        <p14:creationId xmlns:p14="http://schemas.microsoft.com/office/powerpoint/2010/main" val="26761786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CBABC-84D7-CFD6-BE85-8031A7C68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>
            <a:extLst>
              <a:ext uri="{FF2B5EF4-FFF2-40B4-BE49-F238E27FC236}">
                <a16:creationId xmlns:a16="http://schemas.microsoft.com/office/drawing/2014/main" id="{1E6752CB-7315-4B15-F3FA-CFF5EF954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298" y="455453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Parfait ! Ces deux oiseaux appartiennent au même groupe des perruches mais n’appartiennent pas à la même espèce. Parce qu’ils ne peuvent pas se reproduire entre eux et donner une descendance fertile.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7819B2EB-4373-8C79-5ED5-2F1684D72EBE}"/>
              </a:ext>
            </a:extLst>
          </p:cNvPr>
          <p:cNvSpPr txBox="1">
            <a:spLocks/>
          </p:cNvSpPr>
          <p:nvPr/>
        </p:nvSpPr>
        <p:spPr>
          <a:xfrm>
            <a:off x="822881" y="6742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0F485A62-EC87-F2D7-E688-1FC5843B5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8708" y="438345"/>
            <a:ext cx="464069" cy="46406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DE939F0-12F6-564A-C0F4-B30519A51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82502" y="2880360"/>
            <a:ext cx="2427231" cy="637454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820B5E-49AC-3A7E-AAB6-1DDA45FB8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680" y="2636520"/>
            <a:ext cx="3149167" cy="314916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82A1042-DDD3-64BC-9A3E-8A0B2D1CAE87}"/>
              </a:ext>
            </a:extLst>
          </p:cNvPr>
          <p:cNvSpPr txBox="1"/>
          <p:nvPr/>
        </p:nvSpPr>
        <p:spPr>
          <a:xfrm>
            <a:off x="1209281" y="2179564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deux oiseaux ci-dessous appartiennent à la même espèce.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D8F4134-099D-EA3B-2836-61CA698C780D}"/>
              </a:ext>
            </a:extLst>
          </p:cNvPr>
          <p:cNvSpPr/>
          <p:nvPr/>
        </p:nvSpPr>
        <p:spPr>
          <a:xfrm>
            <a:off x="6767379" y="32366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7" name="Rectangle : coins arrondis 13">
            <a:extLst>
              <a:ext uri="{FF2B5EF4-FFF2-40B4-BE49-F238E27FC236}">
                <a16:creationId xmlns:a16="http://schemas.microsoft.com/office/drawing/2014/main" id="{1A974FF1-3964-9298-CCD3-EED8A9E5EF1A}"/>
              </a:ext>
            </a:extLst>
          </p:cNvPr>
          <p:cNvSpPr/>
          <p:nvPr/>
        </p:nvSpPr>
        <p:spPr>
          <a:xfrm>
            <a:off x="6767379" y="4897778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</p:spTree>
    <p:extLst>
      <p:ext uri="{BB962C8B-B14F-4D97-AF65-F5344CB8AC3E}">
        <p14:creationId xmlns:p14="http://schemas.microsoft.com/office/powerpoint/2010/main" val="8786102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8DDB9-C7CC-2983-42BD-4B78BD5E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>
            <a:extLst>
              <a:ext uri="{FF2B5EF4-FFF2-40B4-BE49-F238E27FC236}">
                <a16:creationId xmlns:a16="http://schemas.microsoft.com/office/drawing/2014/main" id="{DAEC4ACF-7A2F-EE0B-9613-52A364DC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Voici une autre question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024BDE57-43FF-0029-5E18-3EEFF70445A1}"/>
              </a:ext>
            </a:extLst>
          </p:cNvPr>
          <p:cNvSpPr txBox="1">
            <a:spLocks/>
          </p:cNvSpPr>
          <p:nvPr/>
        </p:nvSpPr>
        <p:spPr>
          <a:xfrm>
            <a:off x="822881" y="6742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8268C618-1337-4DB9-9900-AF40D6F519E7}"/>
              </a:ext>
            </a:extLst>
          </p:cNvPr>
          <p:cNvSpPr txBox="1"/>
          <p:nvPr/>
        </p:nvSpPr>
        <p:spPr>
          <a:xfrm>
            <a:off x="532963" y="1089018"/>
            <a:ext cx="631242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Répondez par « Vrai » ou « Faux ».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ED03F4-61CE-3168-2018-D4205AB530AB}"/>
              </a:ext>
            </a:extLst>
          </p:cNvPr>
          <p:cNvSpPr txBox="1"/>
          <p:nvPr/>
        </p:nvSpPr>
        <p:spPr>
          <a:xfrm>
            <a:off x="581025" y="2179564"/>
            <a:ext cx="11144250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de l’Homme sur la taille d’une population d’êtres vivants est considérée comme un facteur :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4D19ED2-E37C-9E2D-9D94-8EB1F8C768E3}"/>
              </a:ext>
            </a:extLst>
          </p:cNvPr>
          <p:cNvSpPr/>
          <p:nvPr/>
        </p:nvSpPr>
        <p:spPr>
          <a:xfrm>
            <a:off x="1166679" y="3992903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  <a:sym typeface="Calibri"/>
              </a:rPr>
              <a:t>B</a:t>
            </a:r>
            <a:r>
              <a:rPr lang="fr-FR" sz="2400" b="1" noProof="0" dirty="0" err="1">
                <a:latin typeface="+mj-lt"/>
                <a:cs typeface="Calibri" panose="020F0502020204030204" pitchFamily="34" charset="0"/>
                <a:sym typeface="Calibri"/>
              </a:rPr>
              <a:t>iotique</a:t>
            </a:r>
            <a:endParaRPr lang="fr-FR" sz="2400" b="1" noProof="0" dirty="0">
              <a:latin typeface="+mj-lt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Rectangle : coins arrondis 13">
            <a:extLst>
              <a:ext uri="{FF2B5EF4-FFF2-40B4-BE49-F238E27FC236}">
                <a16:creationId xmlns:a16="http://schemas.microsoft.com/office/drawing/2014/main" id="{F053B4AF-B45D-B24A-472A-2863C16FDF9D}"/>
              </a:ext>
            </a:extLst>
          </p:cNvPr>
          <p:cNvSpPr/>
          <p:nvPr/>
        </p:nvSpPr>
        <p:spPr>
          <a:xfrm>
            <a:off x="6786429" y="3992903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</a:t>
            </a:r>
            <a:r>
              <a:rPr lang="fr-FR" sz="2400" b="1" dirty="0">
                <a:latin typeface="+mj-lt"/>
                <a:cs typeface="Calibri" panose="020F0502020204030204" pitchFamily="34" charset="0"/>
              </a:rPr>
              <a:t>A</a:t>
            </a: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biotique</a:t>
            </a: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0CEBFA8E-A132-76D3-623F-37CEF8A1233F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4" name="Picture 2" descr="Lever la main - Icônes mains et gestes gratuites">
            <a:extLst>
              <a:ext uri="{FF2B5EF4-FFF2-40B4-BE49-F238E27FC236}">
                <a16:creationId xmlns:a16="http://schemas.microsoft.com/office/drawing/2014/main" id="{55AFE567-4E20-4262-6B9E-A9BD5A7D3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6" y="43103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3229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41DDE-93DA-E633-A0FE-B427F4C1B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>
            <a:extLst>
              <a:ext uri="{FF2B5EF4-FFF2-40B4-BE49-F238E27FC236}">
                <a16:creationId xmlns:a16="http://schemas.microsoft.com/office/drawing/2014/main" id="{198F2A1D-D8E4-E6D9-A568-8D0F6E7A3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578" y="409733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 L’action de l’Homme sur les êtres vivant est une action biotique. 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9D74EC31-CAFF-02D5-A029-DC34F59A938E}"/>
              </a:ext>
            </a:extLst>
          </p:cNvPr>
          <p:cNvSpPr txBox="1">
            <a:spLocks/>
          </p:cNvSpPr>
          <p:nvPr/>
        </p:nvSpPr>
        <p:spPr>
          <a:xfrm>
            <a:off x="822881" y="6742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9" name="Image 8">
            <a:extLst>
              <a:ext uri="{FF2B5EF4-FFF2-40B4-BE49-F238E27FC236}">
                <a16:creationId xmlns:a16="http://schemas.microsoft.com/office/drawing/2014/main" id="{3F0D4455-C47E-6ADB-3B15-56026EE10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260" y="326560"/>
            <a:ext cx="618320" cy="61832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772E7ED-D4C9-3E29-54DC-20066E43EF51}"/>
              </a:ext>
            </a:extLst>
          </p:cNvPr>
          <p:cNvSpPr txBox="1"/>
          <p:nvPr/>
        </p:nvSpPr>
        <p:spPr>
          <a:xfrm>
            <a:off x="581025" y="2179564"/>
            <a:ext cx="11144250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de l’Homme sur la taille d’une population d’êtres vivants est considérée comme un facteur :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C9BD1C7-659F-549A-26C9-C2D2569F58C0}"/>
              </a:ext>
            </a:extLst>
          </p:cNvPr>
          <p:cNvSpPr/>
          <p:nvPr/>
        </p:nvSpPr>
        <p:spPr>
          <a:xfrm>
            <a:off x="1166679" y="3992903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B</a:t>
            </a:r>
            <a:r>
              <a:rPr lang="fr-FR" sz="2400" b="1" noProof="0" dirty="0" err="1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iotique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Rectangle : coins arrondis 13">
            <a:extLst>
              <a:ext uri="{FF2B5EF4-FFF2-40B4-BE49-F238E27FC236}">
                <a16:creationId xmlns:a16="http://schemas.microsoft.com/office/drawing/2014/main" id="{9E198EA9-B490-2B44-5F54-DF4821C30B20}"/>
              </a:ext>
            </a:extLst>
          </p:cNvPr>
          <p:cNvSpPr/>
          <p:nvPr/>
        </p:nvSpPr>
        <p:spPr>
          <a:xfrm>
            <a:off x="6786429" y="3992903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</a:t>
            </a:r>
            <a:r>
              <a:rPr lang="fr-FR" sz="2400" b="1" dirty="0">
                <a:latin typeface="+mj-lt"/>
                <a:cs typeface="Calibri" panose="020F0502020204030204" pitchFamily="34" charset="0"/>
              </a:rPr>
              <a:t>A</a:t>
            </a: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biotique</a:t>
            </a:r>
          </a:p>
        </p:txBody>
      </p:sp>
    </p:spTree>
    <p:extLst>
      <p:ext uri="{BB962C8B-B14F-4D97-AF65-F5344CB8AC3E}">
        <p14:creationId xmlns:p14="http://schemas.microsoft.com/office/powerpoint/2010/main" val="10688080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E01F7-C0A6-8515-574D-B0284CA91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">
            <a:extLst>
              <a:ext uri="{FF2B5EF4-FFF2-40B4-BE49-F238E27FC236}">
                <a16:creationId xmlns:a16="http://schemas.microsoft.com/office/drawing/2014/main" id="{433FF1A8-6870-2089-28E1-62A4FE888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778" y="446050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 graphique ci-dessous montre le nombre d’individus d’une population par m² dans 3 sites différents. Répondez à la question suivante.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7C031115-486D-B00C-88C6-447BF5EFB1BE}"/>
              </a:ext>
            </a:extLst>
          </p:cNvPr>
          <p:cNvSpPr txBox="1">
            <a:spLocks/>
          </p:cNvSpPr>
          <p:nvPr/>
        </p:nvSpPr>
        <p:spPr>
          <a:xfrm>
            <a:off x="822881" y="6742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93712BE-4076-BE3B-4EC5-7A979B46A129}"/>
              </a:ext>
            </a:extLst>
          </p:cNvPr>
          <p:cNvGrpSpPr/>
          <p:nvPr/>
        </p:nvGrpSpPr>
        <p:grpSpPr>
          <a:xfrm>
            <a:off x="6976542" y="1465548"/>
            <a:ext cx="4849640" cy="4920012"/>
            <a:chOff x="5895456" y="1342277"/>
            <a:chExt cx="5186275" cy="5049520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D425CCB0-407B-DFAE-3F5D-B623F05F96A2}"/>
                </a:ext>
              </a:extLst>
            </p:cNvPr>
            <p:cNvGrpSpPr/>
            <p:nvPr/>
          </p:nvGrpSpPr>
          <p:grpSpPr>
            <a:xfrm>
              <a:off x="5895456" y="1342277"/>
              <a:ext cx="5186275" cy="5049520"/>
              <a:chOff x="4390747" y="1249680"/>
              <a:chExt cx="5186275" cy="5049520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0AF8189A-7A11-BFAD-43FD-23E18A72A1E8}"/>
                  </a:ext>
                </a:extLst>
              </p:cNvPr>
              <p:cNvGrpSpPr/>
              <p:nvPr/>
            </p:nvGrpSpPr>
            <p:grpSpPr>
              <a:xfrm>
                <a:off x="4410662" y="1249680"/>
                <a:ext cx="5166360" cy="5049520"/>
                <a:chOff x="3195320" y="1249680"/>
                <a:chExt cx="5166360" cy="5049520"/>
              </a:xfrm>
            </p:grpSpPr>
            <p:grpSp>
              <p:nvGrpSpPr>
                <p:cNvPr id="28" name="Groupe 27">
                  <a:extLst>
                    <a:ext uri="{FF2B5EF4-FFF2-40B4-BE49-F238E27FC236}">
                      <a16:creationId xmlns:a16="http://schemas.microsoft.com/office/drawing/2014/main" id="{E147A85C-4D0C-34C8-083F-B7755800E702}"/>
                    </a:ext>
                  </a:extLst>
                </p:cNvPr>
                <p:cNvGrpSpPr/>
                <p:nvPr/>
              </p:nvGrpSpPr>
              <p:grpSpPr>
                <a:xfrm>
                  <a:off x="3195320" y="1249680"/>
                  <a:ext cx="5166360" cy="5049520"/>
                  <a:chOff x="3195320" y="960120"/>
                  <a:chExt cx="5339080" cy="5339080"/>
                </a:xfrm>
              </p:grpSpPr>
              <p:pic>
                <p:nvPicPr>
                  <p:cNvPr id="32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1454CFD4-CEED-36B8-CF83-88B2371EA8C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3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BB301A82-093F-82EC-A199-F8C2F69AC63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4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581730C7-335A-3B5D-77DB-E07FD03AD29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5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1E292DAE-5732-FF90-5009-414D0F9ABCE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4D72D-34BF-A816-65ED-5A09BDF243F1}"/>
                    </a:ext>
                  </a:extLst>
                </p:cNvPr>
                <p:cNvSpPr/>
                <p:nvPr/>
              </p:nvSpPr>
              <p:spPr>
                <a:xfrm>
                  <a:off x="4502727" y="4391891"/>
                  <a:ext cx="309418" cy="12607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 dirty="0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4052F4F0-C774-337C-ED03-DFA2F2064150}"/>
                    </a:ext>
                  </a:extLst>
                </p:cNvPr>
                <p:cNvSpPr/>
                <p:nvPr/>
              </p:nvSpPr>
              <p:spPr>
                <a:xfrm>
                  <a:off x="5777347" y="4775200"/>
                  <a:ext cx="309418" cy="87745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ABDC8CE-0A5D-3A89-DF02-7A975B1F01B3}"/>
                    </a:ext>
                  </a:extLst>
                </p:cNvPr>
                <p:cNvSpPr/>
                <p:nvPr/>
              </p:nvSpPr>
              <p:spPr>
                <a:xfrm>
                  <a:off x="7065818" y="4142509"/>
                  <a:ext cx="309418" cy="150091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</p:grp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4FEC9156-BD3C-004E-7888-A4EF73E613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8119" y="5660910"/>
                <a:ext cx="43281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>
                <a:extLst>
                  <a:ext uri="{FF2B5EF4-FFF2-40B4-BE49-F238E27FC236}">
                    <a16:creationId xmlns:a16="http://schemas.microsoft.com/office/drawing/2014/main" id="{DC9A0778-9018-66DD-30DF-BBB885CE54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4970" y="1908408"/>
                <a:ext cx="0" cy="379984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8FA437C-1334-6F0E-5C00-ACDEE2025BD8}"/>
                  </a:ext>
                </a:extLst>
              </p:cNvPr>
              <p:cNvSpPr txBox="1"/>
              <p:nvPr/>
            </p:nvSpPr>
            <p:spPr>
              <a:xfrm>
                <a:off x="4399796" y="4792086"/>
                <a:ext cx="707017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100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A9FE41BD-B0EF-7CF3-5CB6-2596371637DD}"/>
                  </a:ext>
                </a:extLst>
              </p:cNvPr>
              <p:cNvSpPr txBox="1"/>
              <p:nvPr/>
            </p:nvSpPr>
            <p:spPr>
              <a:xfrm>
                <a:off x="4454122" y="4150158"/>
                <a:ext cx="675781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200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5676D746-E4E8-336A-6DB8-0139457BFC3F}"/>
                  </a:ext>
                </a:extLst>
              </p:cNvPr>
              <p:cNvSpPr txBox="1"/>
              <p:nvPr/>
            </p:nvSpPr>
            <p:spPr>
              <a:xfrm>
                <a:off x="4472232" y="3517467"/>
                <a:ext cx="666911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300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05EE8095-78B9-61CE-922F-FA4DA13F7BE2}"/>
                  </a:ext>
                </a:extLst>
              </p:cNvPr>
              <p:cNvSpPr txBox="1"/>
              <p:nvPr/>
            </p:nvSpPr>
            <p:spPr>
              <a:xfrm>
                <a:off x="4436015" y="2898631"/>
                <a:ext cx="712363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400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36C508C-F146-3CEF-0B1D-35884F755EB5}"/>
                  </a:ext>
                </a:extLst>
              </p:cNvPr>
              <p:cNvSpPr txBox="1"/>
              <p:nvPr/>
            </p:nvSpPr>
            <p:spPr>
              <a:xfrm>
                <a:off x="4390747" y="2261321"/>
                <a:ext cx="802906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500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BC0265C-97E7-4617-C86A-4A82BA9C6E64}"/>
                  </a:ext>
                </a:extLst>
              </p:cNvPr>
              <p:cNvSpPr txBox="1"/>
              <p:nvPr/>
            </p:nvSpPr>
            <p:spPr>
              <a:xfrm>
                <a:off x="5126727" y="1593193"/>
                <a:ext cx="19350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Nombre d’individus /m²</a:t>
                </a:r>
              </a:p>
            </p:txBody>
          </p:sp>
        </p:grp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B9C24A4-FA9E-E524-EFA2-32C5876A39B6}"/>
                </a:ext>
              </a:extLst>
            </p:cNvPr>
            <p:cNvSpPr txBox="1"/>
            <p:nvPr/>
          </p:nvSpPr>
          <p:spPr>
            <a:xfrm>
              <a:off x="7060558" y="5775767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BB713E13-C1B7-5FBE-A7E6-5FFD2D6A969F}"/>
                </a:ext>
              </a:extLst>
            </p:cNvPr>
            <p:cNvSpPr txBox="1"/>
            <p:nvPr/>
          </p:nvSpPr>
          <p:spPr>
            <a:xfrm>
              <a:off x="8399588" y="579710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2DD8F2F-D09E-0153-6110-4427AB21E9CA}"/>
                </a:ext>
              </a:extLst>
            </p:cNvPr>
            <p:cNvSpPr txBox="1"/>
            <p:nvPr/>
          </p:nvSpPr>
          <p:spPr>
            <a:xfrm>
              <a:off x="9666790" y="581242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3</a:t>
              </a:r>
            </a:p>
          </p:txBody>
        </p:sp>
      </p:grp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1B167D07-FF3E-B8E6-C9BC-EF3089EDE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6152023"/>
              </p:ext>
            </p:extLst>
          </p:nvPr>
        </p:nvGraphicFramePr>
        <p:xfrm>
          <a:off x="444916" y="3528768"/>
          <a:ext cx="623020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9334">
                  <a:extLst>
                    <a:ext uri="{9D8B030D-6E8A-4147-A177-3AD203B41FA5}">
                      <a16:colId xmlns:a16="http://schemas.microsoft.com/office/drawing/2014/main" val="2361355116"/>
                    </a:ext>
                  </a:extLst>
                </a:gridCol>
                <a:gridCol w="1249827">
                  <a:extLst>
                    <a:ext uri="{9D8B030D-6E8A-4147-A177-3AD203B41FA5}">
                      <a16:colId xmlns:a16="http://schemas.microsoft.com/office/drawing/2014/main" val="2274957192"/>
                    </a:ext>
                  </a:extLst>
                </a:gridCol>
                <a:gridCol w="1123093">
                  <a:extLst>
                    <a:ext uri="{9D8B030D-6E8A-4147-A177-3AD203B41FA5}">
                      <a16:colId xmlns:a16="http://schemas.microsoft.com/office/drawing/2014/main" val="1359077449"/>
                    </a:ext>
                  </a:extLst>
                </a:gridCol>
                <a:gridCol w="1287950">
                  <a:extLst>
                    <a:ext uri="{9D8B030D-6E8A-4147-A177-3AD203B41FA5}">
                      <a16:colId xmlns:a16="http://schemas.microsoft.com/office/drawing/2014/main" val="203689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Sites 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3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Nombre d’individus/</a:t>
                      </a: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m²</a:t>
                      </a:r>
                      <a:endParaRPr lang="fr-FR" sz="2400" b="1" dirty="0"/>
                    </a:p>
                  </a:txBody>
                  <a:tcPr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……….</a:t>
                      </a:r>
                    </a:p>
                  </a:txBody>
                  <a:tcPr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……….</a:t>
                      </a:r>
                    </a:p>
                  </a:txBody>
                  <a:tcPr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…………</a:t>
                      </a:r>
                    </a:p>
                  </a:txBody>
                  <a:tcPr>
                    <a:solidFill>
                      <a:srgbClr val="C1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420686"/>
                  </a:ext>
                </a:extLst>
              </a:tr>
            </a:tbl>
          </a:graphicData>
        </a:graphic>
      </p:graphicFrame>
      <p:sp>
        <p:nvSpPr>
          <p:cNvPr id="8" name="TextBox 3">
            <a:extLst>
              <a:ext uri="{FF2B5EF4-FFF2-40B4-BE49-F238E27FC236}">
                <a16:creationId xmlns:a16="http://schemas.microsoft.com/office/drawing/2014/main" id="{FFB16EE1-743B-DEF2-6A29-721937580668}"/>
              </a:ext>
            </a:extLst>
          </p:cNvPr>
          <p:cNvSpPr txBox="1"/>
          <p:nvPr/>
        </p:nvSpPr>
        <p:spPr>
          <a:xfrm>
            <a:off x="411043" y="1226178"/>
            <a:ext cx="6065957" cy="981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Complétez le tableau ci-dessous à partir du graphique</a:t>
            </a:r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9097AF97-A843-DF58-BE4B-9AF32441A893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B91984EC-840D-6F36-50B1-65A0099A99E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577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8C9CC5-DB71-2222-A285-FA391B34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Très bien !</a:t>
            </a:r>
          </a:p>
        </p:txBody>
      </p:sp>
      <p:pic>
        <p:nvPicPr>
          <p:cNvPr id="3" name="Image 8">
            <a:extLst>
              <a:ext uri="{FF2B5EF4-FFF2-40B4-BE49-F238E27FC236}">
                <a16:creationId xmlns:a16="http://schemas.microsoft.com/office/drawing/2014/main" id="{16C5418A-6CC3-0D9C-DB84-067AA0F10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260" y="326560"/>
            <a:ext cx="618320" cy="61832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84E4926-6613-2477-F4A7-2D4ABDB0E996}"/>
              </a:ext>
            </a:extLst>
          </p:cNvPr>
          <p:cNvGrpSpPr/>
          <p:nvPr/>
        </p:nvGrpSpPr>
        <p:grpSpPr>
          <a:xfrm>
            <a:off x="6976542" y="1465548"/>
            <a:ext cx="4849640" cy="4920012"/>
            <a:chOff x="5895456" y="1342277"/>
            <a:chExt cx="5186275" cy="5049520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611484C-9637-1702-700A-DB174CC5C208}"/>
                </a:ext>
              </a:extLst>
            </p:cNvPr>
            <p:cNvGrpSpPr/>
            <p:nvPr/>
          </p:nvGrpSpPr>
          <p:grpSpPr>
            <a:xfrm>
              <a:off x="5895456" y="1342277"/>
              <a:ext cx="5186275" cy="5049520"/>
              <a:chOff x="4390747" y="1249680"/>
              <a:chExt cx="5186275" cy="5049520"/>
            </a:xfrm>
          </p:grpSpPr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A583B6F3-DED8-7160-B490-F5C9B21D65BF}"/>
                  </a:ext>
                </a:extLst>
              </p:cNvPr>
              <p:cNvGrpSpPr/>
              <p:nvPr/>
            </p:nvGrpSpPr>
            <p:grpSpPr>
              <a:xfrm>
                <a:off x="4410662" y="1249680"/>
                <a:ext cx="5166360" cy="5049520"/>
                <a:chOff x="3195320" y="1249680"/>
                <a:chExt cx="5166360" cy="5049520"/>
              </a:xfrm>
            </p:grpSpPr>
            <p:grpSp>
              <p:nvGrpSpPr>
                <p:cNvPr id="20" name="Groupe 19">
                  <a:extLst>
                    <a:ext uri="{FF2B5EF4-FFF2-40B4-BE49-F238E27FC236}">
                      <a16:creationId xmlns:a16="http://schemas.microsoft.com/office/drawing/2014/main" id="{8680DB81-D8B1-0D26-59F2-6F1E3FCFEDCF}"/>
                    </a:ext>
                  </a:extLst>
                </p:cNvPr>
                <p:cNvGrpSpPr/>
                <p:nvPr/>
              </p:nvGrpSpPr>
              <p:grpSpPr>
                <a:xfrm>
                  <a:off x="3195320" y="1249680"/>
                  <a:ext cx="5166360" cy="5049520"/>
                  <a:chOff x="3195320" y="960120"/>
                  <a:chExt cx="5339080" cy="5339080"/>
                </a:xfrm>
              </p:grpSpPr>
              <p:pic>
                <p:nvPicPr>
                  <p:cNvPr id="24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BF9A467F-53B7-8127-6075-CE9D6DA4DC0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5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83FBE567-C054-928E-7106-FDC359CF47C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9532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6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08D32601-0774-A07F-4DC2-DC40B865A0E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96012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7" name="Picture 2" descr="Papier millimétré — Image vectorielle unkreatives © #5272933">
                    <a:extLst>
                      <a:ext uri="{FF2B5EF4-FFF2-40B4-BE49-F238E27FC236}">
                        <a16:creationId xmlns:a16="http://schemas.microsoft.com/office/drawing/2014/main" id="{E17A76DD-C89E-4F90-9F29-62C166A8C7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7080" y="3611880"/>
                    <a:ext cx="2687320" cy="2687320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0A0F50E-1843-D271-0B57-89C6EF3D6F0C}"/>
                    </a:ext>
                  </a:extLst>
                </p:cNvPr>
                <p:cNvSpPr/>
                <p:nvPr/>
              </p:nvSpPr>
              <p:spPr>
                <a:xfrm>
                  <a:off x="4502727" y="4391891"/>
                  <a:ext cx="309418" cy="126076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 dirty="0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855A8CA-F2B2-6B11-53AB-44C6891DF21A}"/>
                    </a:ext>
                  </a:extLst>
                </p:cNvPr>
                <p:cNvSpPr/>
                <p:nvPr/>
              </p:nvSpPr>
              <p:spPr>
                <a:xfrm>
                  <a:off x="5777347" y="4775200"/>
                  <a:ext cx="309418" cy="877454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16ECE499-226B-2EE2-65F9-FF06CC74C006}"/>
                    </a:ext>
                  </a:extLst>
                </p:cNvPr>
                <p:cNvSpPr/>
                <p:nvPr/>
              </p:nvSpPr>
              <p:spPr>
                <a:xfrm>
                  <a:off x="7065818" y="4142509"/>
                  <a:ext cx="309418" cy="150091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400" b="1"/>
                </a:p>
              </p:txBody>
            </p:sp>
          </p:grpSp>
          <p:cxnSp>
            <p:nvCxnSpPr>
              <p:cNvPr id="12" name="Connecteur droit avec flèche 11">
                <a:extLst>
                  <a:ext uri="{FF2B5EF4-FFF2-40B4-BE49-F238E27FC236}">
                    <a16:creationId xmlns:a16="http://schemas.microsoft.com/office/drawing/2014/main" id="{41AB081D-6992-E984-7B93-C46DBB07B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68119" y="5660910"/>
                <a:ext cx="432816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>
                <a:extLst>
                  <a:ext uri="{FF2B5EF4-FFF2-40B4-BE49-F238E27FC236}">
                    <a16:creationId xmlns:a16="http://schemas.microsoft.com/office/drawing/2014/main" id="{C9CF3886-968F-78CC-0E92-07014D4D0E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64970" y="1908408"/>
                <a:ext cx="0" cy="379984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CA00373-5B39-6E88-6CF3-681A6E7AB5F5}"/>
                  </a:ext>
                </a:extLst>
              </p:cNvPr>
              <p:cNvSpPr txBox="1"/>
              <p:nvPr/>
            </p:nvSpPr>
            <p:spPr>
              <a:xfrm>
                <a:off x="4399796" y="4792086"/>
                <a:ext cx="707017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100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5FDB92CB-E496-E733-8F73-3A3C9781E821}"/>
                  </a:ext>
                </a:extLst>
              </p:cNvPr>
              <p:cNvSpPr txBox="1"/>
              <p:nvPr/>
            </p:nvSpPr>
            <p:spPr>
              <a:xfrm>
                <a:off x="4454122" y="4150158"/>
                <a:ext cx="675781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200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6628196-E088-CADB-4483-0B3D63F33307}"/>
                  </a:ext>
                </a:extLst>
              </p:cNvPr>
              <p:cNvSpPr txBox="1"/>
              <p:nvPr/>
            </p:nvSpPr>
            <p:spPr>
              <a:xfrm>
                <a:off x="4472232" y="3517467"/>
                <a:ext cx="666911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300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E9E3303-317D-6CAF-36EB-281232D84E71}"/>
                  </a:ext>
                </a:extLst>
              </p:cNvPr>
              <p:cNvSpPr txBox="1"/>
              <p:nvPr/>
            </p:nvSpPr>
            <p:spPr>
              <a:xfrm>
                <a:off x="4436015" y="2898631"/>
                <a:ext cx="712363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400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14F6895-6BE0-F2E0-E48F-4A7D931FC59D}"/>
                  </a:ext>
                </a:extLst>
              </p:cNvPr>
              <p:cNvSpPr txBox="1"/>
              <p:nvPr/>
            </p:nvSpPr>
            <p:spPr>
              <a:xfrm>
                <a:off x="4390747" y="2261321"/>
                <a:ext cx="802906" cy="379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500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A7789D95-EB69-AB05-3F96-C91B85D9F85A}"/>
                  </a:ext>
                </a:extLst>
              </p:cNvPr>
              <p:cNvSpPr txBox="1"/>
              <p:nvPr/>
            </p:nvSpPr>
            <p:spPr>
              <a:xfrm>
                <a:off x="5126727" y="1593193"/>
                <a:ext cx="19350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Nombre d’individus /m²</a:t>
                </a:r>
              </a:p>
            </p:txBody>
          </p:sp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9CCE914-0928-6FA6-F4B1-85F73DB744FE}"/>
                </a:ext>
              </a:extLst>
            </p:cNvPr>
            <p:cNvSpPr txBox="1"/>
            <p:nvPr/>
          </p:nvSpPr>
          <p:spPr>
            <a:xfrm>
              <a:off x="7060558" y="5775767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D41737B-6383-DF99-9EB5-6394B2C62BBB}"/>
                </a:ext>
              </a:extLst>
            </p:cNvPr>
            <p:cNvSpPr txBox="1"/>
            <p:nvPr/>
          </p:nvSpPr>
          <p:spPr>
            <a:xfrm>
              <a:off x="8399588" y="579710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A12B74F-829A-16E4-8125-5D4AE4BC5195}"/>
                </a:ext>
              </a:extLst>
            </p:cNvPr>
            <p:cNvSpPr txBox="1"/>
            <p:nvPr/>
          </p:nvSpPr>
          <p:spPr>
            <a:xfrm>
              <a:off x="9666790" y="5812421"/>
              <a:ext cx="8333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Site 3</a:t>
              </a:r>
            </a:p>
          </p:txBody>
        </p:sp>
      </p:grpSp>
      <p:graphicFrame>
        <p:nvGraphicFramePr>
          <p:cNvPr id="28" name="Tableau 27">
            <a:extLst>
              <a:ext uri="{FF2B5EF4-FFF2-40B4-BE49-F238E27FC236}">
                <a16:creationId xmlns:a16="http://schemas.microsoft.com/office/drawing/2014/main" id="{956BB564-13DE-D186-22C2-B1BAC9353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633485"/>
              </p:ext>
            </p:extLst>
          </p:nvPr>
        </p:nvGraphicFramePr>
        <p:xfrm>
          <a:off x="444916" y="3528768"/>
          <a:ext cx="623020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9334">
                  <a:extLst>
                    <a:ext uri="{9D8B030D-6E8A-4147-A177-3AD203B41FA5}">
                      <a16:colId xmlns:a16="http://schemas.microsoft.com/office/drawing/2014/main" val="2361355116"/>
                    </a:ext>
                  </a:extLst>
                </a:gridCol>
                <a:gridCol w="1249827">
                  <a:extLst>
                    <a:ext uri="{9D8B030D-6E8A-4147-A177-3AD203B41FA5}">
                      <a16:colId xmlns:a16="http://schemas.microsoft.com/office/drawing/2014/main" val="2274957192"/>
                    </a:ext>
                  </a:extLst>
                </a:gridCol>
                <a:gridCol w="1123093">
                  <a:extLst>
                    <a:ext uri="{9D8B030D-6E8A-4147-A177-3AD203B41FA5}">
                      <a16:colId xmlns:a16="http://schemas.microsoft.com/office/drawing/2014/main" val="1359077449"/>
                    </a:ext>
                  </a:extLst>
                </a:gridCol>
                <a:gridCol w="1287950">
                  <a:extLst>
                    <a:ext uri="{9D8B030D-6E8A-4147-A177-3AD203B41FA5}">
                      <a16:colId xmlns:a16="http://schemas.microsoft.com/office/drawing/2014/main" val="2036893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Sites 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1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3</a:t>
                      </a:r>
                    </a:p>
                  </a:txBody>
                  <a:tcPr>
                    <a:solidFill>
                      <a:srgbClr val="F19D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3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/>
                        <a:t>Nombre d’individus/</a:t>
                      </a:r>
                      <a:r>
                        <a:rPr kumimoji="0" lang="fr-F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m²</a:t>
                      </a:r>
                      <a:endParaRPr lang="fr-FR" sz="2400" b="1" dirty="0"/>
                    </a:p>
                  </a:txBody>
                  <a:tcPr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200</a:t>
                      </a:r>
                    </a:p>
                  </a:txBody>
                  <a:tcPr anchor="ctr"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140</a:t>
                      </a:r>
                    </a:p>
                  </a:txBody>
                  <a:tcPr anchor="ctr"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rgbClr val="FF0000"/>
                          </a:solidFill>
                        </a:rPr>
                        <a:t>240</a:t>
                      </a:r>
                    </a:p>
                  </a:txBody>
                  <a:tcPr anchor="ctr">
                    <a:solidFill>
                      <a:srgbClr val="C1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420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3006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8819" y="2012577"/>
            <a:ext cx="3962400" cy="19202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Activité</a:t>
            </a:r>
            <a:b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3E62-A609-CAEC-2195-F214F4A7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BAEA43-E1F0-780A-2E7E-5882ADDA0A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063" y="550131"/>
            <a:ext cx="10855270" cy="505838"/>
          </a:xfrm>
        </p:spPr>
        <p:txBody>
          <a:bodyPr/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Evoquer l’idée que la disparition d’une espèce dépend des facteurs biotique ou abiotique mais l’action de l’Homme est souvent menaçante à la nature. Inciter les élèves à proposer leurs prédictions.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F5D75-705A-D94E-17EC-357B4FFDEEA6}"/>
              </a:ext>
            </a:extLst>
          </p:cNvPr>
          <p:cNvSpPr/>
          <p:nvPr/>
        </p:nvSpPr>
        <p:spPr>
          <a:xfrm>
            <a:off x="955673" y="5394144"/>
            <a:ext cx="1643975" cy="50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" name="AutoShape 2" descr="Leçon de géologie au tableau">
            <a:extLst>
              <a:ext uri="{FF2B5EF4-FFF2-40B4-BE49-F238E27FC236}">
                <a16:creationId xmlns:a16="http://schemas.microsoft.com/office/drawing/2014/main" id="{B034D2D5-BD34-51A8-7E4B-5D91E6D1DA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8686" y="33594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9E15A5D2-77AB-E14D-A81C-428D4A9D635A}"/>
              </a:ext>
            </a:extLst>
          </p:cNvPr>
          <p:cNvSpPr txBox="1"/>
          <p:nvPr/>
        </p:nvSpPr>
        <p:spPr>
          <a:xfrm>
            <a:off x="827450" y="178346"/>
            <a:ext cx="10698633" cy="39142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defTabSz="457200"/>
            <a:endParaRPr lang="fr-FR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6055A2-8148-71A7-B34B-BADEEF21E9A2}"/>
              </a:ext>
            </a:extLst>
          </p:cNvPr>
          <p:cNvSpPr txBox="1"/>
          <p:nvPr/>
        </p:nvSpPr>
        <p:spPr>
          <a:xfrm>
            <a:off x="478153" y="2308336"/>
            <a:ext cx="49743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457200"/>
            <a:r>
              <a:rPr lang="fr-FR" sz="2400" b="1" dirty="0">
                <a:solidFill>
                  <a:prstClr val="black"/>
                </a:solidFill>
                <a:latin typeface="Calibri" panose="020F0502020204030204"/>
              </a:rPr>
              <a:t>Toutes les populations de lion de l’Atlas ont disparu de la nature en Afrique du Nord. Quelques individus existent encore dans les zoos.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D9AA673-B05C-157F-B224-7B11A163A586}"/>
              </a:ext>
            </a:extLst>
          </p:cNvPr>
          <p:cNvGrpSpPr/>
          <p:nvPr/>
        </p:nvGrpSpPr>
        <p:grpSpPr>
          <a:xfrm>
            <a:off x="5762185" y="1364119"/>
            <a:ext cx="6023748" cy="4024830"/>
            <a:chOff x="3000681" y="2182187"/>
            <a:chExt cx="6023748" cy="4024830"/>
          </a:xfrm>
        </p:grpSpPr>
        <p:pic>
          <p:nvPicPr>
            <p:cNvPr id="10" name="Picture 2" descr="Barbary lion lying on the ground">
              <a:extLst>
                <a:ext uri="{FF2B5EF4-FFF2-40B4-BE49-F238E27FC236}">
                  <a16:creationId xmlns:a16="http://schemas.microsoft.com/office/drawing/2014/main" id="{7D3AD58A-F5FF-F758-96A5-B21303C8B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0681" y="2182187"/>
              <a:ext cx="6015499" cy="4010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BE20AFE-FD7B-D07C-1071-36F2DA472EC3}"/>
                </a:ext>
              </a:extLst>
            </p:cNvPr>
            <p:cNvSpPr txBox="1"/>
            <p:nvPr/>
          </p:nvSpPr>
          <p:spPr>
            <a:xfrm>
              <a:off x="7480109" y="5837685"/>
              <a:ext cx="1544320" cy="369332"/>
            </a:xfrm>
            <a:prstGeom prst="rect">
              <a:avLst/>
            </a:prstGeom>
            <a:solidFill>
              <a:srgbClr val="F19D19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Lion de l’Atlas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2089FB3C-0892-8F14-CCA3-45D2E808E576}"/>
              </a:ext>
            </a:extLst>
          </p:cNvPr>
          <p:cNvSpPr txBox="1"/>
          <p:nvPr/>
        </p:nvSpPr>
        <p:spPr>
          <a:xfrm>
            <a:off x="509513" y="2030767"/>
            <a:ext cx="10614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1400" i="1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6C8837-DB5A-5ECA-5258-B9BD9FAB2496}"/>
              </a:ext>
            </a:extLst>
          </p:cNvPr>
          <p:cNvSpPr txBox="1"/>
          <p:nvPr/>
        </p:nvSpPr>
        <p:spPr>
          <a:xfrm>
            <a:off x="2192868" y="5579723"/>
            <a:ext cx="6553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fr-FR" sz="2400" b="1" dirty="0">
                <a:latin typeface="Calibri" panose="020F0502020204030204"/>
              </a:rPr>
              <a:t>A votre avis quelles sont les causes possibles de la disparition du lion de l’atlas de la nature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424F93F-3394-78F4-F16C-8D665C313E4E}"/>
              </a:ext>
            </a:extLst>
          </p:cNvPr>
          <p:cNvSpPr txBox="1"/>
          <p:nvPr/>
        </p:nvSpPr>
        <p:spPr>
          <a:xfrm>
            <a:off x="933856" y="194553"/>
            <a:ext cx="9610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j-ea"/>
                <a:cs typeface="Calibri" panose="020F0502020204030204" pitchFamily="34" charset="0"/>
              </a:rPr>
              <a:t>Lisez les données ci-dessous concernant le lion de l’Atlas.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D82209-FDEE-D06B-51EF-FABD693238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859" y="5447690"/>
            <a:ext cx="732704" cy="97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346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 min</a:t>
            </a:r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55802" y="1881933"/>
            <a:ext cx="9066597" cy="789830"/>
          </a:xfrm>
        </p:spPr>
        <p:txBody>
          <a:bodyPr anchor="ctr">
            <a:noAutofit/>
          </a:bodyPr>
          <a:lstStyle/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Déterminer quelques pratiques humaines</a:t>
            </a:r>
          </a:p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 menaçant la biodiversité.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7EFF05-451F-2E06-7F7A-0869196C39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l’objectif de la séance, expliquer cela avec des phrases simples et claires. Utiliser l’alternance linguistique si nécessaire.</a:t>
            </a:r>
          </a:p>
        </p:txBody>
      </p:sp>
      <p:pic>
        <p:nvPicPr>
          <p:cNvPr id="3" name="Picture 2" descr="Notre prochaine journée sera sur la BIODIVERSITÉ - Vert Demain">
            <a:extLst>
              <a:ext uri="{FF2B5EF4-FFF2-40B4-BE49-F238E27FC236}">
                <a16:creationId xmlns:a16="http://schemas.microsoft.com/office/drawing/2014/main" id="{CE0703FE-7FF4-D1B1-7CE3-0AEE106C7E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r="11023"/>
          <a:stretch>
            <a:fillRect/>
          </a:stretch>
        </p:blipFill>
        <p:spPr bwMode="auto">
          <a:xfrm>
            <a:off x="3264061" y="2864735"/>
            <a:ext cx="5266481" cy="37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AF8B4-8221-F0B9-2BFE-2969AEF0F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CF57E-F1A9-1BF7-441A-D9DB3FFB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C0D08F-790B-1A87-C833-2C1F5FA3BB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55802" y="1881933"/>
            <a:ext cx="9066597" cy="789830"/>
          </a:xfrm>
        </p:spPr>
        <p:txBody>
          <a:bodyPr anchor="ctr">
            <a:noAutofit/>
          </a:bodyPr>
          <a:lstStyle/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Déterminer quelques pratiques humaines</a:t>
            </a:r>
          </a:p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 menaçant la biodiversité.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4E2F32-8E92-62B2-44C8-40A09FC09DF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l’objectif de la séance, expliquer cela avec des phrases simples et claires. Utiliser l’alternance linguistique si nécessaire.</a:t>
            </a:r>
          </a:p>
        </p:txBody>
      </p:sp>
      <p:pic>
        <p:nvPicPr>
          <p:cNvPr id="3" name="Picture 2" descr="Notre prochaine journée sera sur la BIODIVERSITÉ - Vert Demain">
            <a:extLst>
              <a:ext uri="{FF2B5EF4-FFF2-40B4-BE49-F238E27FC236}">
                <a16:creationId xmlns:a16="http://schemas.microsoft.com/office/drawing/2014/main" id="{7C63A061-962C-1F49-EC04-632D70D925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r="11023"/>
          <a:stretch>
            <a:fillRect/>
          </a:stretch>
        </p:blipFill>
        <p:spPr bwMode="auto">
          <a:xfrm>
            <a:off x="3264061" y="2864735"/>
            <a:ext cx="5266481" cy="37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1147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EC47-B80A-0688-EB9C-13CE3C2C7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B361F-DED6-65EB-763C-34EEB50DE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40290A-AC52-0A09-F615-05DBEA69A76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l’objectif de la séance, expliquer cela avec des phrases simples et claires.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3CC96A-4994-60C3-AFC9-BC1CBAE0FFEE}"/>
              </a:ext>
            </a:extLst>
          </p:cNvPr>
          <p:cNvSpPr/>
          <p:nvPr/>
        </p:nvSpPr>
        <p:spPr>
          <a:xfrm>
            <a:off x="270589" y="1276141"/>
            <a:ext cx="11717096" cy="1718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2C1FDD-AD2A-E0BF-D4F2-1EDC2AEA9E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6771" y="1024297"/>
            <a:ext cx="11277675" cy="1085856"/>
          </a:xfrm>
          <a:noFill/>
        </p:spPr>
        <p:txBody>
          <a:bodyPr anchor="ctr">
            <a:noAutofit/>
          </a:bodyPr>
          <a:lstStyle/>
          <a:p>
            <a:pPr algn="ctr"/>
            <a:r>
              <a:rPr lang="fr-FR" sz="5400" b="1" dirty="0">
                <a:solidFill>
                  <a:srgbClr val="106585"/>
                </a:solidFill>
                <a:latin typeface="Calibri" panose="020F0502020204030204"/>
              </a:rPr>
              <a:t>la menace de la biodiversité</a:t>
            </a:r>
            <a:endParaRPr lang="fr-FR" sz="5400" b="1" noProof="0" dirty="0">
              <a:solidFill>
                <a:srgbClr val="106585"/>
              </a:solidFill>
              <a:latin typeface="Calibri" panose="020F0502020204030204"/>
              <a:cs typeface="+mn-cs"/>
            </a:endParaRPr>
          </a:p>
        </p:txBody>
      </p:sp>
      <p:pic>
        <p:nvPicPr>
          <p:cNvPr id="6" name="Picture 2" descr="Notre prochaine journée sera sur la BIODIVERSITÉ - Vert Demain">
            <a:extLst>
              <a:ext uri="{FF2B5EF4-FFF2-40B4-BE49-F238E27FC236}">
                <a16:creationId xmlns:a16="http://schemas.microsoft.com/office/drawing/2014/main" id="{B257685D-6777-E35F-2EFF-71F9EF1D9E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r="11023"/>
          <a:stretch>
            <a:fillRect/>
          </a:stretch>
        </p:blipFill>
        <p:spPr bwMode="auto">
          <a:xfrm>
            <a:off x="3125165" y="2040440"/>
            <a:ext cx="6030410" cy="431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4100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DFFD7-3364-CF59-628F-C9888452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0B01-226E-E764-2689-80CE9B64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012" y="298264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Commençons par définir la biodiversité 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A153382-6518-C1A9-7E14-241C381EFE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4D911B-D0F3-E91F-24D3-C7375C5A6448}"/>
              </a:ext>
            </a:extLst>
          </p:cNvPr>
          <p:cNvSpPr txBox="1"/>
          <p:nvPr/>
        </p:nvSpPr>
        <p:spPr>
          <a:xfrm>
            <a:off x="2971899" y="2830083"/>
            <a:ext cx="5403328" cy="360000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Biodiversité </a:t>
            </a:r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13DE7E-FD5F-D5DB-22DB-F068A2DAA23C}"/>
              </a:ext>
            </a:extLst>
          </p:cNvPr>
          <p:cNvSpPr/>
          <p:nvPr/>
        </p:nvSpPr>
        <p:spPr>
          <a:xfrm>
            <a:off x="527611" y="3491597"/>
            <a:ext cx="11032776" cy="10854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biodiversité est la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diversité du vivant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Il s’agit de la diversité des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écosystèmes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la diversité des espèces d’êtres vivants,  mais aussi la diversité des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individus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même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espèce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00E631D-1F54-A3A1-3B68-60260293C63C}"/>
              </a:ext>
            </a:extLst>
          </p:cNvPr>
          <p:cNvSpPr txBox="1">
            <a:spLocks/>
          </p:cNvSpPr>
          <p:nvPr/>
        </p:nvSpPr>
        <p:spPr>
          <a:xfrm>
            <a:off x="795867" y="582681"/>
            <a:ext cx="10769600" cy="492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Insister sur l’idée que la biodiversité représente la diversité du monde vivant; elle peut être définie à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diffèrentes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échelles celle des écosystèmes , celle des espèces et celle de la diversité des individus de la même espèce.</a:t>
            </a:r>
          </a:p>
          <a:p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03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49B28-FE9C-DEC3-03F8-1F3F31C2C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E415F-EE47-62A2-AFAE-5C8A52EBB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780" y="272744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Parlons maintenant des niveaux de la biodiversité. 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61C2347D-535F-2916-5573-9B47BB05547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A7BD135F-A752-A388-9A0B-F4A5F8C41937}"/>
              </a:ext>
            </a:extLst>
          </p:cNvPr>
          <p:cNvSpPr txBox="1">
            <a:spLocks/>
          </p:cNvSpPr>
          <p:nvPr/>
        </p:nvSpPr>
        <p:spPr>
          <a:xfrm>
            <a:off x="600258" y="1783027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206F300-60C0-8AB3-8197-33ECE23454BB}"/>
              </a:ext>
            </a:extLst>
          </p:cNvPr>
          <p:cNvSpPr txBox="1"/>
          <p:nvPr/>
        </p:nvSpPr>
        <p:spPr>
          <a:xfrm>
            <a:off x="3185944" y="1715261"/>
            <a:ext cx="5419360" cy="360000"/>
          </a:xfrm>
          <a:prstGeom prst="roundRect">
            <a:avLst>
              <a:gd name="adj" fmla="val 3583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Niveaux de biodiversité</a:t>
            </a:r>
            <a:endParaRPr lang="fr-FR" noProof="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A759398-3642-2BDF-A4F4-FDA7CEEED800}"/>
              </a:ext>
            </a:extLst>
          </p:cNvPr>
          <p:cNvSpPr txBox="1"/>
          <p:nvPr/>
        </p:nvSpPr>
        <p:spPr>
          <a:xfrm>
            <a:off x="342802" y="2978809"/>
            <a:ext cx="30482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Diversité des individus 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A32F4730-0365-2159-10E3-8AACD5B4464F}"/>
              </a:ext>
            </a:extLst>
          </p:cNvPr>
          <p:cNvSpPr txBox="1"/>
          <p:nvPr/>
        </p:nvSpPr>
        <p:spPr>
          <a:xfrm>
            <a:off x="8122596" y="2933629"/>
            <a:ext cx="373364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Diversité des écosystèmes 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A73C06F-D21A-3870-93CA-EF89D7D80C85}"/>
              </a:ext>
            </a:extLst>
          </p:cNvPr>
          <p:cNvGrpSpPr/>
          <p:nvPr/>
        </p:nvGrpSpPr>
        <p:grpSpPr>
          <a:xfrm>
            <a:off x="1854200" y="2030596"/>
            <a:ext cx="8173163" cy="988421"/>
            <a:chOff x="1815289" y="3946945"/>
            <a:chExt cx="8173163" cy="988421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EC7C9C44-1F99-3EC5-F9B1-63D8CBB5810A}"/>
                </a:ext>
              </a:extLst>
            </p:cNvPr>
            <p:cNvGrpSpPr/>
            <p:nvPr/>
          </p:nvGrpSpPr>
          <p:grpSpPr>
            <a:xfrm>
              <a:off x="1815289" y="3946945"/>
              <a:ext cx="8173163" cy="988421"/>
              <a:chOff x="2020434" y="3678893"/>
              <a:chExt cx="8173163" cy="988421"/>
            </a:xfrm>
          </p:grpSpPr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AA38BF3B-B5E4-899D-9DF1-57E9C95EEB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6907" y="3678893"/>
                <a:ext cx="0" cy="235953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79BC1607-968F-97E5-57DE-838B1F078554}"/>
                  </a:ext>
                </a:extLst>
              </p:cNvPr>
              <p:cNvGrpSpPr/>
              <p:nvPr/>
            </p:nvGrpSpPr>
            <p:grpSpPr>
              <a:xfrm>
                <a:off x="2020434" y="3853116"/>
                <a:ext cx="8173163" cy="814198"/>
                <a:chOff x="2436994" y="4096956"/>
                <a:chExt cx="8173163" cy="814198"/>
              </a:xfrm>
            </p:grpSpPr>
            <p:cxnSp>
              <p:nvCxnSpPr>
                <p:cNvPr id="17" name="Connecteur droit avec flèche 16">
                  <a:extLst>
                    <a:ext uri="{FF2B5EF4-FFF2-40B4-BE49-F238E27FC236}">
                      <a16:creationId xmlns:a16="http://schemas.microsoft.com/office/drawing/2014/main" id="{CFA80B43-0156-7ECA-5E17-489B359ABE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972485" y="4447545"/>
                  <a:ext cx="701178" cy="0"/>
                </a:xfrm>
                <a:prstGeom prst="straightConnector1">
                  <a:avLst/>
                </a:prstGeom>
                <a:ln w="571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eur droit avec flèche 18">
                  <a:extLst>
                    <a:ext uri="{FF2B5EF4-FFF2-40B4-BE49-F238E27FC236}">
                      <a16:creationId xmlns:a16="http://schemas.microsoft.com/office/drawing/2014/main" id="{0076E414-8AB7-D7AC-2F28-0A09AF8310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36994" y="4191895"/>
                  <a:ext cx="8173163" cy="0"/>
                </a:xfrm>
                <a:prstGeom prst="straightConnector1">
                  <a:avLst/>
                </a:prstGeom>
                <a:ln w="571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avec flèche 20">
                  <a:extLst>
                    <a:ext uri="{FF2B5EF4-FFF2-40B4-BE49-F238E27FC236}">
                      <a16:creationId xmlns:a16="http://schemas.microsoft.com/office/drawing/2014/main" id="{8D074FC1-D8CA-F322-8A8E-52923FA5DF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0233304" y="4560565"/>
                  <a:ext cx="701178" cy="0"/>
                </a:xfrm>
                <a:prstGeom prst="straightConnector1">
                  <a:avLst/>
                </a:prstGeom>
                <a:ln w="571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5F18B636-4961-6378-6183-ADA050AD37C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482234" y="4569573"/>
              <a:ext cx="701178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037B254B-6DF3-A8E3-9A24-0AF5831A6672}"/>
              </a:ext>
            </a:extLst>
          </p:cNvPr>
          <p:cNvSpPr txBox="1"/>
          <p:nvPr/>
        </p:nvSpPr>
        <p:spPr>
          <a:xfrm>
            <a:off x="4366809" y="2979025"/>
            <a:ext cx="30482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Diversité des espèces  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B1E3F4E-2F56-3564-F980-6330CCE52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09" y="3515905"/>
            <a:ext cx="2640193" cy="210596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DF3E24A9-4C3B-14F4-8F93-ED7208E72BAC}"/>
              </a:ext>
            </a:extLst>
          </p:cNvPr>
          <p:cNvSpPr txBox="1"/>
          <p:nvPr/>
        </p:nvSpPr>
        <p:spPr>
          <a:xfrm>
            <a:off x="720576" y="5719504"/>
            <a:ext cx="2188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Divers individus de la même espèce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9CF2A36-E6A8-2F97-1A88-6DB44004259E}"/>
              </a:ext>
            </a:extLst>
          </p:cNvPr>
          <p:cNvSpPr txBox="1"/>
          <p:nvPr/>
        </p:nvSpPr>
        <p:spPr>
          <a:xfrm>
            <a:off x="4333492" y="5729051"/>
            <a:ext cx="3144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Diverses espèces du groupe des félins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8C6309-228B-A6AB-54DF-0EFC56D55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0"/>
          <a:stretch>
            <a:fillRect/>
          </a:stretch>
        </p:blipFill>
        <p:spPr bwMode="auto">
          <a:xfrm>
            <a:off x="4697784" y="3447208"/>
            <a:ext cx="2278749" cy="233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object 23">
            <a:extLst>
              <a:ext uri="{FF2B5EF4-FFF2-40B4-BE49-F238E27FC236}">
                <a16:creationId xmlns:a16="http://schemas.microsoft.com/office/drawing/2014/main" id="{D5C76608-2DE2-AC67-EABA-F47BCC55510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029217" y="3537409"/>
            <a:ext cx="1612450" cy="1029511"/>
          </a:xfrm>
          <a:prstGeom prst="rect">
            <a:avLst/>
          </a:prstGeom>
        </p:spPr>
      </p:pic>
      <p:pic>
        <p:nvPicPr>
          <p:cNvPr id="28" name="object 21">
            <a:extLst>
              <a:ext uri="{FF2B5EF4-FFF2-40B4-BE49-F238E27FC236}">
                <a16:creationId xmlns:a16="http://schemas.microsoft.com/office/drawing/2014/main" id="{07C0FE5E-121C-4462-08FF-ECD73D1EF671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6511" y="3537410"/>
            <a:ext cx="1576520" cy="1021404"/>
          </a:xfrm>
          <a:prstGeom prst="rect">
            <a:avLst/>
          </a:prstGeom>
        </p:spPr>
      </p:pic>
      <p:pic>
        <p:nvPicPr>
          <p:cNvPr id="31" name="object 24">
            <a:extLst>
              <a:ext uri="{FF2B5EF4-FFF2-40B4-BE49-F238E27FC236}">
                <a16:creationId xmlns:a16="http://schemas.microsoft.com/office/drawing/2014/main" id="{88D4EC58-D963-5F3A-BB39-D8EF285482E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29216" y="4683761"/>
            <a:ext cx="1587051" cy="1021080"/>
          </a:xfrm>
          <a:prstGeom prst="rect">
            <a:avLst/>
          </a:prstGeom>
        </p:spPr>
      </p:pic>
      <p:pic>
        <p:nvPicPr>
          <p:cNvPr id="32" name="object 22">
            <a:extLst>
              <a:ext uri="{FF2B5EF4-FFF2-40B4-BE49-F238E27FC236}">
                <a16:creationId xmlns:a16="http://schemas.microsoft.com/office/drawing/2014/main" id="{04C2C622-D5B5-207D-F60E-E4AFE962512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322732" y="4658555"/>
            <a:ext cx="1561031" cy="1051365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040C82DF-4AED-BECF-BC83-B04C6C89E58A}"/>
              </a:ext>
            </a:extLst>
          </p:cNvPr>
          <p:cNvSpPr txBox="1"/>
          <p:nvPr/>
        </p:nvSpPr>
        <p:spPr>
          <a:xfrm>
            <a:off x="9038256" y="5840019"/>
            <a:ext cx="3356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Divers écosystèmes</a:t>
            </a:r>
          </a:p>
        </p:txBody>
      </p:sp>
    </p:spTree>
    <p:extLst>
      <p:ext uri="{BB962C8B-B14F-4D97-AF65-F5344CB8AC3E}">
        <p14:creationId xmlns:p14="http://schemas.microsoft.com/office/powerpoint/2010/main" val="29008174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4" grpId="0"/>
      <p:bldP spid="35" grpId="0"/>
      <p:bldP spid="22" grpId="0"/>
      <p:bldP spid="25" grpId="0"/>
      <p:bldP spid="26" grpId="0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AFB4-B1B4-9190-5BB4-910E4928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17C46-6F71-ABE4-C4B8-BDC6A67B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780" y="272744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Plusieurs pratiques humaines menacent la biodiversité. 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B352BB49-8C93-9854-D27A-2735EA2757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roupe 21">
            <a:extLst>
              <a:ext uri="{FF2B5EF4-FFF2-40B4-BE49-F238E27FC236}">
                <a16:creationId xmlns:a16="http://schemas.microsoft.com/office/drawing/2014/main" id="{A5414DC0-CD4F-5698-85A7-B01D5081BD3E}"/>
              </a:ext>
            </a:extLst>
          </p:cNvPr>
          <p:cNvGrpSpPr/>
          <p:nvPr/>
        </p:nvGrpSpPr>
        <p:grpSpPr>
          <a:xfrm>
            <a:off x="508000" y="1366897"/>
            <a:ext cx="11419840" cy="2451993"/>
            <a:chOff x="508000" y="1366897"/>
            <a:chExt cx="11419840" cy="2451993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52ABDBB9-3F92-087F-E9C8-63F07FF517D4}"/>
                </a:ext>
              </a:extLst>
            </p:cNvPr>
            <p:cNvSpPr txBox="1"/>
            <p:nvPr/>
          </p:nvSpPr>
          <p:spPr>
            <a:xfrm>
              <a:off x="3778655" y="2116090"/>
              <a:ext cx="386188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La destruction des surfaces forestières par La coupe des arbres menace les écosystèmes forestiers.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D8F0432-8341-930A-FE55-434CBDA5BBD1}"/>
                </a:ext>
              </a:extLst>
            </p:cNvPr>
            <p:cNvSpPr txBox="1"/>
            <p:nvPr/>
          </p:nvSpPr>
          <p:spPr>
            <a:xfrm>
              <a:off x="8834444" y="2496550"/>
              <a:ext cx="30933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Destruction des écosystèmes forestiers</a:t>
              </a:r>
            </a:p>
          </p:txBody>
        </p: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6F6D139-FC48-4ABD-9127-8C27471F6AFC}"/>
                </a:ext>
              </a:extLst>
            </p:cNvPr>
            <p:cNvGrpSpPr/>
            <p:nvPr/>
          </p:nvGrpSpPr>
          <p:grpSpPr>
            <a:xfrm>
              <a:off x="508000" y="1366897"/>
              <a:ext cx="11206480" cy="2451993"/>
              <a:chOff x="508000" y="1366897"/>
              <a:chExt cx="11206480" cy="2451993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C727C03-1A67-FE4A-1D31-67EA51F17835}"/>
                  </a:ext>
                </a:extLst>
              </p:cNvPr>
              <p:cNvSpPr txBox="1"/>
              <p:nvPr/>
            </p:nvSpPr>
            <p:spPr>
              <a:xfrm>
                <a:off x="508000" y="1366897"/>
                <a:ext cx="11206480" cy="46166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1- La déforestation</a:t>
                </a:r>
              </a:p>
            </p:txBody>
          </p:sp>
          <p:pic>
            <p:nvPicPr>
              <p:cNvPr id="2050" name="Picture 2" descr="Comment maîtriser la déforestation ?">
                <a:extLst>
                  <a:ext uri="{FF2B5EF4-FFF2-40B4-BE49-F238E27FC236}">
                    <a16:creationId xmlns:a16="http://schemas.microsoft.com/office/drawing/2014/main" id="{CF8F52FC-8D96-CF43-CBB7-18032C03B0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000" y="2104390"/>
                <a:ext cx="3048000" cy="1714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Flèche : droite à entaille 12">
              <a:extLst>
                <a:ext uri="{FF2B5EF4-FFF2-40B4-BE49-F238E27FC236}">
                  <a16:creationId xmlns:a16="http://schemas.microsoft.com/office/drawing/2014/main" id="{19F226E9-8F20-D2AD-6708-A349D9E8C621}"/>
                </a:ext>
              </a:extLst>
            </p:cNvPr>
            <p:cNvSpPr/>
            <p:nvPr/>
          </p:nvSpPr>
          <p:spPr>
            <a:xfrm>
              <a:off x="7955280" y="2519680"/>
              <a:ext cx="863600" cy="589280"/>
            </a:xfrm>
            <a:prstGeom prst="notchedRightArrow">
              <a:avLst>
                <a:gd name="adj1" fmla="val 50000"/>
                <a:gd name="adj2" fmla="val 6875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D24F104-7714-A39E-A526-B4BD9F0FD860}"/>
              </a:ext>
            </a:extLst>
          </p:cNvPr>
          <p:cNvGrpSpPr/>
          <p:nvPr/>
        </p:nvGrpSpPr>
        <p:grpSpPr>
          <a:xfrm>
            <a:off x="508000" y="4079617"/>
            <a:ext cx="11470640" cy="2351663"/>
            <a:chOff x="508000" y="4079617"/>
            <a:chExt cx="11470640" cy="2351663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25AAC94-3CDC-FA2B-8FEE-6CC1CDEFE42A}"/>
                </a:ext>
              </a:extLst>
            </p:cNvPr>
            <p:cNvSpPr txBox="1"/>
            <p:nvPr/>
          </p:nvSpPr>
          <p:spPr>
            <a:xfrm>
              <a:off x="3414679" y="4953875"/>
              <a:ext cx="470575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L’introduction dans l’environnement de déchets </a:t>
              </a:r>
              <a:r>
                <a:rPr lang="fr-FR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ménagèrs</a:t>
              </a:r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ou industriels 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951C1D7-E2D8-395E-7C8A-AB52E7E8F294}"/>
                </a:ext>
              </a:extLst>
            </p:cNvPr>
            <p:cNvSpPr txBox="1"/>
            <p:nvPr/>
          </p:nvSpPr>
          <p:spPr>
            <a:xfrm>
              <a:off x="8885244" y="5313681"/>
              <a:ext cx="30933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Dégradation  des écosystèmes naturels</a:t>
              </a: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8194C9F-3E3B-427F-A347-EF5B5A1DE41A}"/>
                </a:ext>
              </a:extLst>
            </p:cNvPr>
            <p:cNvGrpSpPr/>
            <p:nvPr/>
          </p:nvGrpSpPr>
          <p:grpSpPr>
            <a:xfrm>
              <a:off x="508000" y="4079617"/>
              <a:ext cx="11135360" cy="2351663"/>
              <a:chOff x="508000" y="4079617"/>
              <a:chExt cx="11135360" cy="2351663"/>
            </a:xfrm>
          </p:grpSpPr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12A67FE-FE1C-3C15-7CCA-995592B3EB41}"/>
                  </a:ext>
                </a:extLst>
              </p:cNvPr>
              <p:cNvSpPr txBox="1"/>
              <p:nvPr/>
            </p:nvSpPr>
            <p:spPr>
              <a:xfrm>
                <a:off x="508000" y="4079617"/>
                <a:ext cx="11135360" cy="46166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2- La pollution</a:t>
                </a:r>
              </a:p>
            </p:txBody>
          </p:sp>
          <p:pic>
            <p:nvPicPr>
              <p:cNvPr id="2052" name="Picture 4" descr="Solutions à la pollution des sols">
                <a:extLst>
                  <a:ext uri="{FF2B5EF4-FFF2-40B4-BE49-F238E27FC236}">
                    <a16:creationId xmlns:a16="http://schemas.microsoft.com/office/drawing/2014/main" id="{ABD9C28E-4EC3-F272-6420-0D57F31E3D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263"/>
              <a:stretch>
                <a:fillRect/>
              </a:stretch>
            </p:blipFill>
            <p:spPr bwMode="auto">
              <a:xfrm>
                <a:off x="518160" y="4722707"/>
                <a:ext cx="3027680" cy="1708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Flèche : droite à entaille 20">
              <a:extLst>
                <a:ext uri="{FF2B5EF4-FFF2-40B4-BE49-F238E27FC236}">
                  <a16:creationId xmlns:a16="http://schemas.microsoft.com/office/drawing/2014/main" id="{806B31DE-9A20-1732-F6DE-29BADA137FE8}"/>
                </a:ext>
              </a:extLst>
            </p:cNvPr>
            <p:cNvSpPr/>
            <p:nvPr/>
          </p:nvSpPr>
          <p:spPr>
            <a:xfrm>
              <a:off x="7985760" y="5344160"/>
              <a:ext cx="863600" cy="589280"/>
            </a:xfrm>
            <a:prstGeom prst="notchedRightArrow">
              <a:avLst>
                <a:gd name="adj1" fmla="val 50000"/>
                <a:gd name="adj2" fmla="val 6875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7162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B5223-C93C-75A6-1068-F54ED665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F54EE0-C6B6-A894-34EC-D10770E8D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780" y="272744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Plusieurs pratiques humaines menacent la biodiversité. 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4A437B77-EDF3-245B-388E-E773CB1AF00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53E9DE20-A699-375E-8993-17445C49B3A5}"/>
              </a:ext>
            </a:extLst>
          </p:cNvPr>
          <p:cNvGrpSpPr/>
          <p:nvPr/>
        </p:nvGrpSpPr>
        <p:grpSpPr>
          <a:xfrm>
            <a:off x="497840" y="1366897"/>
            <a:ext cx="11430000" cy="2361823"/>
            <a:chOff x="497840" y="1366897"/>
            <a:chExt cx="11430000" cy="236182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AEF9DA4E-C623-98AF-0C20-066587B24D30}"/>
                </a:ext>
              </a:extLst>
            </p:cNvPr>
            <p:cNvGrpSpPr/>
            <p:nvPr/>
          </p:nvGrpSpPr>
          <p:grpSpPr>
            <a:xfrm>
              <a:off x="508000" y="1366897"/>
              <a:ext cx="11419840" cy="2264482"/>
              <a:chOff x="508000" y="1366897"/>
              <a:chExt cx="11419840" cy="2264482"/>
            </a:xfrm>
          </p:grpSpPr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AB6FBCE6-CDA7-8ACB-D2BD-1F506562BB60}"/>
                  </a:ext>
                </a:extLst>
              </p:cNvPr>
              <p:cNvSpPr txBox="1"/>
              <p:nvPr/>
            </p:nvSpPr>
            <p:spPr>
              <a:xfrm>
                <a:off x="3768495" y="2431050"/>
                <a:ext cx="386188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 pâturage excessif par trop d’animaux dans le même endroit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BAA2657-415B-CE64-7AEB-19682F366F18}"/>
                  </a:ext>
                </a:extLst>
              </p:cNvPr>
              <p:cNvSpPr txBox="1"/>
              <p:nvPr/>
            </p:nvSpPr>
            <p:spPr>
              <a:xfrm>
                <a:off x="8834444" y="2496550"/>
                <a:ext cx="30933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Dégradation  des écosystèmes naturels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7DD6F833-685C-144D-1966-EBBD97C038D9}"/>
                  </a:ext>
                </a:extLst>
              </p:cNvPr>
              <p:cNvSpPr txBox="1"/>
              <p:nvPr/>
            </p:nvSpPr>
            <p:spPr>
              <a:xfrm>
                <a:off x="508000" y="1366897"/>
                <a:ext cx="11206480" cy="46166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3- Le surpâturage</a:t>
                </a:r>
              </a:p>
            </p:txBody>
          </p:sp>
          <p:sp>
            <p:nvSpPr>
              <p:cNvPr id="13" name="Flèche : droite à entaille 12">
                <a:extLst>
                  <a:ext uri="{FF2B5EF4-FFF2-40B4-BE49-F238E27FC236}">
                    <a16:creationId xmlns:a16="http://schemas.microsoft.com/office/drawing/2014/main" id="{EF9215FA-AE0F-4194-0DB8-9D0A118A5436}"/>
                  </a:ext>
                </a:extLst>
              </p:cNvPr>
              <p:cNvSpPr/>
              <p:nvPr/>
            </p:nvSpPr>
            <p:spPr>
              <a:xfrm>
                <a:off x="7955280" y="2519680"/>
                <a:ext cx="863600" cy="589280"/>
              </a:xfrm>
              <a:prstGeom prst="notchedRightArrow">
                <a:avLst>
                  <a:gd name="adj1" fmla="val 50000"/>
                  <a:gd name="adj2" fmla="val 687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3074" name="Picture 2" descr="Pâturage et dynamique des écosystèmes arganeraies. L'élevage ...">
              <a:extLst>
                <a:ext uri="{FF2B5EF4-FFF2-40B4-BE49-F238E27FC236}">
                  <a16:creationId xmlns:a16="http://schemas.microsoft.com/office/drawing/2014/main" id="{BF0FC1D9-FF8A-F853-2A61-FF43ABA83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840" y="2011680"/>
              <a:ext cx="3058160" cy="1717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4E9B540A-21F8-DD54-B148-0729B7791324}"/>
              </a:ext>
            </a:extLst>
          </p:cNvPr>
          <p:cNvGrpSpPr/>
          <p:nvPr/>
        </p:nvGrpSpPr>
        <p:grpSpPr>
          <a:xfrm>
            <a:off x="508000" y="4079617"/>
            <a:ext cx="11490960" cy="2321183"/>
            <a:chOff x="508000" y="4079617"/>
            <a:chExt cx="11490960" cy="232118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094ED8A8-1CFD-11B5-7E83-87C6F3CD5CD3}"/>
                </a:ext>
              </a:extLst>
            </p:cNvPr>
            <p:cNvGrpSpPr/>
            <p:nvPr/>
          </p:nvGrpSpPr>
          <p:grpSpPr>
            <a:xfrm>
              <a:off x="508000" y="4079617"/>
              <a:ext cx="11490960" cy="2074587"/>
              <a:chOff x="508000" y="4079617"/>
              <a:chExt cx="11490960" cy="2074587"/>
            </a:xfrm>
          </p:grpSpPr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24ED6FB-4217-DF17-8B28-65726D91680C}"/>
                  </a:ext>
                </a:extLst>
              </p:cNvPr>
              <p:cNvSpPr txBox="1"/>
              <p:nvPr/>
            </p:nvSpPr>
            <p:spPr>
              <a:xfrm>
                <a:off x="3749040" y="4953875"/>
                <a:ext cx="384048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L’extension  des centres urbains au détriment de leurs entourages naturels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A859807-298B-0A79-3B64-1CD65BB1029D}"/>
                  </a:ext>
                </a:extLst>
              </p:cNvPr>
              <p:cNvSpPr txBox="1"/>
              <p:nvPr/>
            </p:nvSpPr>
            <p:spPr>
              <a:xfrm>
                <a:off x="8905564" y="5252721"/>
                <a:ext cx="30933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Destruction des écosystèmes naturels</a:t>
                </a: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F15CE93-6DA2-DB63-A1C8-3E5A9160B12A}"/>
                  </a:ext>
                </a:extLst>
              </p:cNvPr>
              <p:cNvSpPr txBox="1"/>
              <p:nvPr/>
            </p:nvSpPr>
            <p:spPr>
              <a:xfrm>
                <a:off x="508000" y="4079617"/>
                <a:ext cx="11135360" cy="46166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4- L’urbanisation</a:t>
                </a:r>
              </a:p>
            </p:txBody>
          </p:sp>
          <p:sp>
            <p:nvSpPr>
              <p:cNvPr id="21" name="Flèche : droite à entaille 20">
                <a:extLst>
                  <a:ext uri="{FF2B5EF4-FFF2-40B4-BE49-F238E27FC236}">
                    <a16:creationId xmlns:a16="http://schemas.microsoft.com/office/drawing/2014/main" id="{9EE95E42-20B8-CAEB-439B-6E9D981EF52A}"/>
                  </a:ext>
                </a:extLst>
              </p:cNvPr>
              <p:cNvSpPr/>
              <p:nvPr/>
            </p:nvSpPr>
            <p:spPr>
              <a:xfrm>
                <a:off x="7985760" y="5344160"/>
                <a:ext cx="863600" cy="589280"/>
              </a:xfrm>
              <a:prstGeom prst="notchedRightArrow">
                <a:avLst>
                  <a:gd name="adj1" fmla="val 50000"/>
                  <a:gd name="adj2" fmla="val 687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DC831931-C69A-920E-437F-C7C7D5AA1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8377" y="4647162"/>
              <a:ext cx="3036392" cy="17536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55154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BBB55-6C78-133E-2567-325316A02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9E078D-477E-0255-0EB6-95E61A86F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Plusieurs activité humaines menace la biodiversité 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31311564-D8F5-9703-B664-FB73E9E6CA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F120A562-3B8E-15B6-41D7-C250AE244CEB}"/>
              </a:ext>
            </a:extLst>
          </p:cNvPr>
          <p:cNvGrpSpPr/>
          <p:nvPr/>
        </p:nvGrpSpPr>
        <p:grpSpPr>
          <a:xfrm>
            <a:off x="406400" y="1854577"/>
            <a:ext cx="11501120" cy="2321183"/>
            <a:chOff x="406400" y="1854577"/>
            <a:chExt cx="11501120" cy="2321183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BA52D47C-15AA-5B5F-F80D-5FE4B7E16B48}"/>
                </a:ext>
              </a:extLst>
            </p:cNvPr>
            <p:cNvGrpSpPr/>
            <p:nvPr/>
          </p:nvGrpSpPr>
          <p:grpSpPr>
            <a:xfrm>
              <a:off x="406400" y="1854577"/>
              <a:ext cx="11501120" cy="2095541"/>
              <a:chOff x="508000" y="4079617"/>
              <a:chExt cx="11501120" cy="2095541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4AF888D6-D695-1941-EAC3-5B3B2F39478A}"/>
                  </a:ext>
                </a:extLst>
              </p:cNvPr>
              <p:cNvSpPr txBox="1"/>
              <p:nvPr/>
            </p:nvSpPr>
            <p:spPr>
              <a:xfrm>
                <a:off x="3810000" y="5329795"/>
                <a:ext cx="384048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La pêche excessive de certaines espèces marines.</a:t>
                </a:r>
              </a:p>
            </p:txBody>
          </p:sp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14223FF2-8F95-1157-73B8-79288A3FBE66}"/>
                  </a:ext>
                </a:extLst>
              </p:cNvPr>
              <p:cNvSpPr txBox="1"/>
              <p:nvPr/>
            </p:nvSpPr>
            <p:spPr>
              <a:xfrm>
                <a:off x="8915724" y="5344161"/>
                <a:ext cx="30933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4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Dégradation  des écosystèmes naturels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EAC3AF39-A545-C2AA-D02A-CE50CAE63A52}"/>
                  </a:ext>
                </a:extLst>
              </p:cNvPr>
              <p:cNvSpPr txBox="1"/>
              <p:nvPr/>
            </p:nvSpPr>
            <p:spPr>
              <a:xfrm>
                <a:off x="508000" y="4079617"/>
                <a:ext cx="11135360" cy="461665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5- La surpêche</a:t>
                </a:r>
              </a:p>
            </p:txBody>
          </p:sp>
          <p:sp>
            <p:nvSpPr>
              <p:cNvPr id="13" name="Flèche : droite à entaille 12">
                <a:extLst>
                  <a:ext uri="{FF2B5EF4-FFF2-40B4-BE49-F238E27FC236}">
                    <a16:creationId xmlns:a16="http://schemas.microsoft.com/office/drawing/2014/main" id="{414200DC-575A-B1B2-2D18-D8A36561DA92}"/>
                  </a:ext>
                </a:extLst>
              </p:cNvPr>
              <p:cNvSpPr/>
              <p:nvPr/>
            </p:nvSpPr>
            <p:spPr>
              <a:xfrm>
                <a:off x="7985760" y="5344160"/>
                <a:ext cx="863600" cy="589280"/>
              </a:xfrm>
              <a:prstGeom prst="notchedRightArrow">
                <a:avLst>
                  <a:gd name="adj1" fmla="val 50000"/>
                  <a:gd name="adj2" fmla="val 687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098" name="Picture 2" descr="Les techniques de pêche ne cessent de s'améliorer, au risque de vider la mer d'une partie de ses ressources">
              <a:extLst>
                <a:ext uri="{FF2B5EF4-FFF2-40B4-BE49-F238E27FC236}">
                  <a16:creationId xmlns:a16="http://schemas.microsoft.com/office/drawing/2014/main" id="{72EEF7D2-43B1-46C6-30D4-3A901492A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800" y="2470785"/>
              <a:ext cx="3247571" cy="1704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6679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068" y="249976"/>
            <a:ext cx="10778296" cy="625980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tirer une conclusion sur l’impact d’une pratique menaçant la biodiversité dans un écosystème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21924" y="699414"/>
            <a:ext cx="10277475" cy="26828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Indiquer les différents supports utilisés et les étapes à suivre pour réaliser cette tâche.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2197" y="497458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437746" y="1762287"/>
            <a:ext cx="11478638" cy="4914988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800"/>
              </a:spcBef>
              <a:spcAft>
                <a:spcPts val="1800"/>
              </a:spcAft>
              <a:defRPr/>
            </a:pPr>
            <a:endParaRPr lang="fr-FR" b="1" noProof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02709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5451851" y="2830229"/>
            <a:ext cx="6394275" cy="3560684"/>
          </a:xfrm>
          <a:prstGeom prst="roundRect">
            <a:avLst>
              <a:gd name="adj" fmla="val 5952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fr-F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fr-FR" sz="24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étermine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pratique humaine menaçant la biodiversité, illustrée par le document 1 proposé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</a:t>
            </a: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ompare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nombres d’individus vivants dans le sol des deux sites.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24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24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</a:t>
            </a:r>
            <a:r>
              <a:rPr lang="fr-FR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t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ire </a:t>
            </a:r>
            <a:r>
              <a:rPr lang="fr-FR" sz="24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conclusion sur l’impact de la pratique étudiée sur la biodiversité</a:t>
            </a:r>
            <a:r>
              <a:rPr lang="fr-FR" sz="18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8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5E5E85B4-40BF-81A1-208F-E8837DA931B5}"/>
              </a:ext>
            </a:extLst>
          </p:cNvPr>
          <p:cNvSpPr/>
          <p:nvPr/>
        </p:nvSpPr>
        <p:spPr>
          <a:xfrm>
            <a:off x="577834" y="1896661"/>
            <a:ext cx="4239201" cy="96240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Supports :</a:t>
            </a: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Une situation + une image illustrative + un graphique</a:t>
            </a:r>
            <a:endParaRPr lang="fr-FR" b="1" noProof="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76ABFC-731A-BD91-AB35-F29EEF3CE21E}"/>
              </a:ext>
            </a:extLst>
          </p:cNvPr>
          <p:cNvSpPr txBox="1"/>
          <p:nvPr/>
        </p:nvSpPr>
        <p:spPr>
          <a:xfrm>
            <a:off x="5312229" y="1883739"/>
            <a:ext cx="6226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Je réalise ma tâche </a:t>
            </a:r>
            <a:br>
              <a:rPr lang="fr-FR" sz="24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en répondant aux trois consignes : </a:t>
            </a:r>
            <a:r>
              <a:rPr lang="fr-FR" sz="24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52BA2FA-C582-8955-C5DF-48A1A7725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98" y="3102957"/>
            <a:ext cx="4833815" cy="241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82E87B-33D1-24C2-2293-200ACAD4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09D3F-12D0-3409-B725-95F543C4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027" y="323599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commence par la première consigne.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2D21C3-EAB6-D810-09BD-BA792DFA6C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ABB334B7-D753-5AE4-1B9B-F2BB55DD22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745EF39-D47B-7C50-1418-9DA0D2D92867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8BC24E-49F0-3B8D-9689-8E3CE84C1444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Déterminez la pratique humaine menaçant la biodiversité, illustrée par les documents.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2EC09D4-5F1D-985F-B9A6-E4ABB6437B0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5278645D-6FC4-5794-BE0D-54ED2B9A7147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AE58968-9F62-D654-AC47-93E3016B50DF}"/>
              </a:ext>
            </a:extLst>
          </p:cNvPr>
          <p:cNvGrpSpPr/>
          <p:nvPr/>
        </p:nvGrpSpPr>
        <p:grpSpPr>
          <a:xfrm>
            <a:off x="531716" y="1753041"/>
            <a:ext cx="9040546" cy="412287"/>
            <a:chOff x="1152698" y="4834312"/>
            <a:chExt cx="8842708" cy="41228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2C76F6-9E4F-C748-08F9-1DA8B033119A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 repère dans les supports la pratique humaine qui menace la biodiversité   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7D18A21-E4CB-8CA2-3224-3F2434F3B1DD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5B7737C5-878B-AD5B-1521-ACCF5C66BE89}"/>
              </a:ext>
            </a:extLst>
          </p:cNvPr>
          <p:cNvSpPr txBox="1"/>
          <p:nvPr/>
        </p:nvSpPr>
        <p:spPr>
          <a:xfrm>
            <a:off x="1333152" y="6122574"/>
            <a:ext cx="95233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pratique humaine menaçant la biodiversité est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901C1E-D936-84FF-1A96-8382F3459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69" y="2242984"/>
            <a:ext cx="7330115" cy="3657073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87845E4A-94B2-6D88-2C5E-69356E57EE7A}"/>
              </a:ext>
            </a:extLst>
          </p:cNvPr>
          <p:cNvSpPr/>
          <p:nvPr/>
        </p:nvSpPr>
        <p:spPr>
          <a:xfrm rot="11056232">
            <a:off x="2891118" y="2485784"/>
            <a:ext cx="268941" cy="33169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0DF87DD0-2F5C-61C1-7EEE-4578DE17F806}"/>
              </a:ext>
            </a:extLst>
          </p:cNvPr>
          <p:cNvSpPr/>
          <p:nvPr/>
        </p:nvSpPr>
        <p:spPr>
          <a:xfrm rot="16364674">
            <a:off x="2118232" y="5403154"/>
            <a:ext cx="268941" cy="33169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7288BCD9-6F04-3DB9-4D0A-D794EAE5CD14}"/>
              </a:ext>
            </a:extLst>
          </p:cNvPr>
          <p:cNvSpPr/>
          <p:nvPr/>
        </p:nvSpPr>
        <p:spPr>
          <a:xfrm rot="16364674">
            <a:off x="6363661" y="5631754"/>
            <a:ext cx="268941" cy="33169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61039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3" grpId="0" animBg="1"/>
      <p:bldP spid="1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C0ADE-CDE1-40A5-8EB0-BFC58FEDF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E09C9-7053-80EE-FE74-A1CD4A38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, je passe à la deuxième consigne.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C87530F-9F74-AFC6-754B-A03ACA30E3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28AEFCB8-5736-9C84-4BA5-EABE8BC0A39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E87DF22-EF77-5666-2040-112E9D1FA943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A4BC3B6-6531-CA4F-CE54-8DCB9FD620F1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Comparez les nombres d’individus vivants dans le sol des deux sites.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742D934-C2DD-73D5-5A2D-1DE4A3666BB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3A6AAA86-F62F-EFA7-7B0F-F26B3D5ED71F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D4DE2C1-7788-7B48-BDF9-F74E582C79DA}"/>
              </a:ext>
            </a:extLst>
          </p:cNvPr>
          <p:cNvGrpSpPr/>
          <p:nvPr/>
        </p:nvGrpSpPr>
        <p:grpSpPr>
          <a:xfrm>
            <a:off x="554226" y="1702667"/>
            <a:ext cx="10984631" cy="412287"/>
            <a:chOff x="1152698" y="4834312"/>
            <a:chExt cx="10744250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B1A28F7-7BEE-4ABB-C825-03D584A842A9}"/>
                </a:ext>
              </a:extLst>
            </p:cNvPr>
            <p:cNvSpPr/>
            <p:nvPr/>
          </p:nvSpPr>
          <p:spPr>
            <a:xfrm>
              <a:off x="1683787" y="4834312"/>
              <a:ext cx="10213161" cy="39827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J’extrais les valeurs des nombres </a:t>
              </a:r>
              <a:r>
                <a:rPr lang="fr-FR" b="1" dirty="0">
                  <a:solidFill>
                    <a:prstClr val="white"/>
                  </a:solidFill>
                </a:rPr>
                <a:t>d’individus</a:t>
              </a:r>
              <a:r>
                <a:rPr lang="fr-FR" b="1" dirty="0"/>
                <a:t> dans les deux sites pollués et non pollués 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4D24505-86A7-D671-4C20-DA9DC0DCE557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B27DEF6-0465-E54D-7BEF-F30CEFA4E4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687" t="15148"/>
          <a:stretch>
            <a:fillRect/>
          </a:stretch>
        </p:blipFill>
        <p:spPr>
          <a:xfrm>
            <a:off x="3483426" y="2220686"/>
            <a:ext cx="4757059" cy="434825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F60F33B8-879B-7483-1B18-C09BC91BE5D5}"/>
              </a:ext>
            </a:extLst>
          </p:cNvPr>
          <p:cNvGrpSpPr/>
          <p:nvPr/>
        </p:nvGrpSpPr>
        <p:grpSpPr>
          <a:xfrm>
            <a:off x="304799" y="2615871"/>
            <a:ext cx="4615544" cy="671615"/>
            <a:chOff x="304799" y="2615871"/>
            <a:chExt cx="4615544" cy="67161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8B472D11-AD85-F866-16C6-D591D5B87403}"/>
                </a:ext>
              </a:extLst>
            </p:cNvPr>
            <p:cNvGrpSpPr/>
            <p:nvPr/>
          </p:nvGrpSpPr>
          <p:grpSpPr>
            <a:xfrm>
              <a:off x="1682803" y="2623457"/>
              <a:ext cx="3237540" cy="664029"/>
              <a:chOff x="1682803" y="2623457"/>
              <a:chExt cx="3237540" cy="664029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D7EC9958-4E3E-5A00-D315-635E2F773D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94857" y="3026228"/>
                <a:ext cx="2525486" cy="0"/>
              </a:xfrm>
              <a:prstGeom prst="line">
                <a:avLst/>
              </a:prstGeom>
              <a:ln>
                <a:solidFill>
                  <a:srgbClr val="8AC53E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91EB4BF-AC6E-E994-7A74-809494F17CC9}"/>
                  </a:ext>
                </a:extLst>
              </p:cNvPr>
              <p:cNvSpPr/>
              <p:nvPr/>
            </p:nvSpPr>
            <p:spPr>
              <a:xfrm>
                <a:off x="1682803" y="2623457"/>
                <a:ext cx="816428" cy="664029"/>
              </a:xfrm>
              <a:prstGeom prst="rect">
                <a:avLst/>
              </a:prstGeom>
              <a:solidFill>
                <a:srgbClr val="8AC53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1750</a:t>
                </a: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089AFC-2741-F0E6-AA98-C808CCF98463}"/>
                </a:ext>
              </a:extLst>
            </p:cNvPr>
            <p:cNvSpPr/>
            <p:nvPr/>
          </p:nvSpPr>
          <p:spPr>
            <a:xfrm>
              <a:off x="304799" y="2615871"/>
              <a:ext cx="1317813" cy="664029"/>
            </a:xfrm>
            <a:prstGeom prst="rect">
              <a:avLst/>
            </a:prstGeom>
            <a:solidFill>
              <a:srgbClr val="8AC5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Site</a:t>
              </a:r>
              <a:b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non pollué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000BA712-F142-3F71-2AE4-53CC61D3F667}"/>
              </a:ext>
            </a:extLst>
          </p:cNvPr>
          <p:cNvGrpSpPr/>
          <p:nvPr/>
        </p:nvGrpSpPr>
        <p:grpSpPr>
          <a:xfrm>
            <a:off x="286871" y="5040086"/>
            <a:ext cx="4753214" cy="665679"/>
            <a:chOff x="286871" y="5040086"/>
            <a:chExt cx="4753214" cy="66567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002C10C2-F49E-EE1A-9D4E-CF007370B852}"/>
                </a:ext>
              </a:extLst>
            </p:cNvPr>
            <p:cNvGrpSpPr/>
            <p:nvPr/>
          </p:nvGrpSpPr>
          <p:grpSpPr>
            <a:xfrm>
              <a:off x="1676401" y="5040086"/>
              <a:ext cx="3363684" cy="664029"/>
              <a:chOff x="-522513" y="2623457"/>
              <a:chExt cx="3363684" cy="664029"/>
            </a:xfrm>
            <a:solidFill>
              <a:srgbClr val="C00000"/>
            </a:solidFill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20D152F3-8B4A-50AB-A476-6ABF22F8463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1514" y="3026228"/>
                <a:ext cx="2699657" cy="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83D7137-D400-3B0C-C637-766A54C504DE}"/>
                  </a:ext>
                </a:extLst>
              </p:cNvPr>
              <p:cNvSpPr/>
              <p:nvPr/>
            </p:nvSpPr>
            <p:spPr>
              <a:xfrm>
                <a:off x="-522513" y="2623457"/>
                <a:ext cx="816428" cy="66402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180</a:t>
                </a: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F2F83A5-CDE4-A104-D8D2-A463A69191D8}"/>
                </a:ext>
              </a:extLst>
            </p:cNvPr>
            <p:cNvSpPr/>
            <p:nvPr/>
          </p:nvSpPr>
          <p:spPr>
            <a:xfrm>
              <a:off x="286871" y="5041736"/>
              <a:ext cx="1335101" cy="66402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Site</a:t>
              </a:r>
              <a:b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pollué</a:t>
              </a: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BDCE0FF2-2F10-4259-68B4-C82AC4D1BA9D}"/>
              </a:ext>
            </a:extLst>
          </p:cNvPr>
          <p:cNvSpPr txBox="1"/>
          <p:nvPr/>
        </p:nvSpPr>
        <p:spPr>
          <a:xfrm>
            <a:off x="8417858" y="3823011"/>
            <a:ext cx="32183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diminue le nombre de vers</a:t>
            </a:r>
          </a:p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 sol </a:t>
            </a:r>
          </a:p>
        </p:txBody>
      </p:sp>
    </p:spTree>
    <p:extLst>
      <p:ext uri="{BB962C8B-B14F-4D97-AF65-F5344CB8AC3E}">
        <p14:creationId xmlns:p14="http://schemas.microsoft.com/office/powerpoint/2010/main" val="22425142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FF2A0-596A-EC75-C133-8FAC560D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2A6D4-1580-643C-8681-A99F95F7F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, je passe à la deuxième consigne.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3C1A5C-97D4-223B-FF48-070CAF9B72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DA8488EF-70BA-1B9C-968D-5521D408310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50515AE6-4F7E-809E-2B40-723FAE187CD7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CA78568-2F59-191E-3D2E-94A7057DC1DD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Comparez les nombres d’individus vivants dans le sol des deux sites.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D2D3681-1056-59FE-98C0-8192FF9E4292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66E35AB1-DCB3-55AD-CD57-A6FBB0A6263F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6C061B4-81A8-488C-4E35-1C7104FBF068}"/>
              </a:ext>
            </a:extLst>
          </p:cNvPr>
          <p:cNvGrpSpPr/>
          <p:nvPr/>
        </p:nvGrpSpPr>
        <p:grpSpPr>
          <a:xfrm>
            <a:off x="554226" y="1702667"/>
            <a:ext cx="10984631" cy="412287"/>
            <a:chOff x="1152698" y="4834312"/>
            <a:chExt cx="10744250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C96DA6C-5E56-2C07-4103-2C2D02D4957F}"/>
                </a:ext>
              </a:extLst>
            </p:cNvPr>
            <p:cNvSpPr/>
            <p:nvPr/>
          </p:nvSpPr>
          <p:spPr>
            <a:xfrm>
              <a:off x="1683787" y="4834312"/>
              <a:ext cx="10213161" cy="39827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J’extrais les valeurs des nombres </a:t>
              </a:r>
              <a:r>
                <a:rPr lang="fr-FR" b="1" dirty="0">
                  <a:solidFill>
                    <a:prstClr val="white"/>
                  </a:solidFill>
                </a:rPr>
                <a:t>d’individus</a:t>
              </a:r>
              <a:r>
                <a:rPr lang="fr-FR" b="1" dirty="0"/>
                <a:t> dans les deux sites pollués et non pollués.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FB4C966-7435-7207-8A76-1F2A5390BD6E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925D8220-B45B-8997-34E2-183CD5D94A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687" t="15148"/>
          <a:stretch>
            <a:fillRect/>
          </a:stretch>
        </p:blipFill>
        <p:spPr>
          <a:xfrm>
            <a:off x="3483426" y="2220686"/>
            <a:ext cx="4757059" cy="434825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542B8AA2-5548-D9D7-F8C8-B6DF3EA336F1}"/>
              </a:ext>
            </a:extLst>
          </p:cNvPr>
          <p:cNvGrpSpPr/>
          <p:nvPr/>
        </p:nvGrpSpPr>
        <p:grpSpPr>
          <a:xfrm>
            <a:off x="215152" y="4158072"/>
            <a:ext cx="5816736" cy="671615"/>
            <a:chOff x="233082" y="2615871"/>
            <a:chExt cx="5816736" cy="67161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5234D1CE-DE49-5F0D-8ECF-3AC6FAB6CD22}"/>
                </a:ext>
              </a:extLst>
            </p:cNvPr>
            <p:cNvGrpSpPr/>
            <p:nvPr/>
          </p:nvGrpSpPr>
          <p:grpSpPr>
            <a:xfrm>
              <a:off x="1611086" y="2623457"/>
              <a:ext cx="4438732" cy="664029"/>
              <a:chOff x="1611086" y="2623457"/>
              <a:chExt cx="4438732" cy="664029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DE0E94E-DF83-5EB8-D9AC-6C9A610154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94857" y="3026228"/>
                <a:ext cx="3654961" cy="0"/>
              </a:xfrm>
              <a:prstGeom prst="line">
                <a:avLst/>
              </a:prstGeom>
              <a:ln>
                <a:solidFill>
                  <a:srgbClr val="8AC53E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8CFF8AA-7301-B3C5-51C2-D6EFBC46CCE0}"/>
                  </a:ext>
                </a:extLst>
              </p:cNvPr>
              <p:cNvSpPr/>
              <p:nvPr/>
            </p:nvSpPr>
            <p:spPr>
              <a:xfrm>
                <a:off x="1611086" y="2623457"/>
                <a:ext cx="816428" cy="664029"/>
              </a:xfrm>
              <a:prstGeom prst="rect">
                <a:avLst/>
              </a:prstGeom>
              <a:solidFill>
                <a:srgbClr val="8AC53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680</a:t>
                </a: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4107F5D-BE69-85A3-587D-CB7DB1C02716}"/>
                </a:ext>
              </a:extLst>
            </p:cNvPr>
            <p:cNvSpPr/>
            <p:nvPr/>
          </p:nvSpPr>
          <p:spPr>
            <a:xfrm>
              <a:off x="233082" y="2615871"/>
              <a:ext cx="1323575" cy="664029"/>
            </a:xfrm>
            <a:prstGeom prst="rect">
              <a:avLst/>
            </a:prstGeom>
            <a:solidFill>
              <a:srgbClr val="8AC5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Site</a:t>
              </a:r>
              <a:b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non pollué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52529DB-376E-1F7A-3EC6-5001547BE3A3}"/>
              </a:ext>
            </a:extLst>
          </p:cNvPr>
          <p:cNvGrpSpPr/>
          <p:nvPr/>
        </p:nvGrpSpPr>
        <p:grpSpPr>
          <a:xfrm flipH="1">
            <a:off x="6055425" y="4689105"/>
            <a:ext cx="5292000" cy="665679"/>
            <a:chOff x="402771" y="5040086"/>
            <a:chExt cx="4637314" cy="66567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39639918-6F70-7856-0856-252E51F96678}"/>
                </a:ext>
              </a:extLst>
            </p:cNvPr>
            <p:cNvGrpSpPr/>
            <p:nvPr/>
          </p:nvGrpSpPr>
          <p:grpSpPr>
            <a:xfrm>
              <a:off x="1676401" y="5040086"/>
              <a:ext cx="3363684" cy="664029"/>
              <a:chOff x="-522513" y="2623457"/>
              <a:chExt cx="3363684" cy="664029"/>
            </a:xfrm>
            <a:solidFill>
              <a:srgbClr val="C00000"/>
            </a:solidFill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F2F0C853-BF4E-5D3A-B6C7-2680A63D31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1514" y="3026228"/>
                <a:ext cx="2699657" cy="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66FE948-377B-18D6-81A2-53AA0EB11BE8}"/>
                  </a:ext>
                </a:extLst>
              </p:cNvPr>
              <p:cNvSpPr/>
              <p:nvPr/>
            </p:nvSpPr>
            <p:spPr>
              <a:xfrm>
                <a:off x="-522513" y="2623457"/>
                <a:ext cx="816428" cy="66402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400</a:t>
                </a: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6BD9700-81D5-F4F9-6C94-24B006D455E5}"/>
                </a:ext>
              </a:extLst>
            </p:cNvPr>
            <p:cNvSpPr/>
            <p:nvPr/>
          </p:nvSpPr>
          <p:spPr>
            <a:xfrm>
              <a:off x="402771" y="5041736"/>
              <a:ext cx="1219201" cy="66402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Site</a:t>
              </a:r>
              <a:b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pollué</a:t>
              </a: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111656BA-D9C7-3D54-54E0-ED38BD550E36}"/>
              </a:ext>
            </a:extLst>
          </p:cNvPr>
          <p:cNvSpPr txBox="1"/>
          <p:nvPr/>
        </p:nvSpPr>
        <p:spPr>
          <a:xfrm>
            <a:off x="8408893" y="2818964"/>
            <a:ext cx="32183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diminue le nombre d’acariens</a:t>
            </a:r>
          </a:p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 sol </a:t>
            </a:r>
          </a:p>
        </p:txBody>
      </p:sp>
    </p:spTree>
    <p:extLst>
      <p:ext uri="{BB962C8B-B14F-4D97-AF65-F5344CB8AC3E}">
        <p14:creationId xmlns:p14="http://schemas.microsoft.com/office/powerpoint/2010/main" val="7395983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C372B7-289E-6AC8-474A-DD80377D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AFC9B-B4DA-4301-EBB7-B4A35C6D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, je passe à la deuxième consigne.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17F762-D2BC-8C65-A9C3-D6BE82DC17B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20C00938-AFF1-E231-5572-4C69C84D2A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88AA278-4AC6-5F8C-550A-094B570FD101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DDE1C36F-6DE7-E97A-370B-1DEB8F0F5EC1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Comparez les nombres d’individus vivants dans le sol des deux sites.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8E4EC5E-93ED-3C73-5F39-5237D0E75AC3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2B8D7963-D217-9DE8-7E5A-3C9CD20E1D53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9A66E85-64B4-022C-77F6-AD7A6A741F08}"/>
              </a:ext>
            </a:extLst>
          </p:cNvPr>
          <p:cNvGrpSpPr/>
          <p:nvPr/>
        </p:nvGrpSpPr>
        <p:grpSpPr>
          <a:xfrm>
            <a:off x="554226" y="1702667"/>
            <a:ext cx="10984631" cy="412287"/>
            <a:chOff x="1152698" y="4834312"/>
            <a:chExt cx="10744250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1C74681-8CA1-4280-7B07-A7527E0CAF15}"/>
                </a:ext>
              </a:extLst>
            </p:cNvPr>
            <p:cNvSpPr/>
            <p:nvPr/>
          </p:nvSpPr>
          <p:spPr>
            <a:xfrm>
              <a:off x="1683787" y="4834312"/>
              <a:ext cx="10213161" cy="39827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J’extrais les valeurs des nombres </a:t>
              </a:r>
              <a:r>
                <a:rPr lang="fr-FR" b="1" dirty="0">
                  <a:solidFill>
                    <a:prstClr val="white"/>
                  </a:solidFill>
                </a:rPr>
                <a:t>d’individus</a:t>
              </a:r>
              <a:r>
                <a:rPr lang="fr-FR" b="1" dirty="0"/>
                <a:t> dans les deux sites pollués et non pollués.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9ADB17-2251-7837-C7C4-33D06F3541C5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852F8ECB-644E-4C05-A247-911A0154B6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687" t="15148"/>
          <a:stretch>
            <a:fillRect/>
          </a:stretch>
        </p:blipFill>
        <p:spPr>
          <a:xfrm>
            <a:off x="3483426" y="2220686"/>
            <a:ext cx="4757059" cy="4348258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DB8303F5-E71B-36DE-3F1E-AE71376A4114}"/>
              </a:ext>
            </a:extLst>
          </p:cNvPr>
          <p:cNvGrpSpPr/>
          <p:nvPr/>
        </p:nvGrpSpPr>
        <p:grpSpPr>
          <a:xfrm flipH="1">
            <a:off x="6908800" y="3530272"/>
            <a:ext cx="4470399" cy="671615"/>
            <a:chOff x="370114" y="2615871"/>
            <a:chExt cx="4085092" cy="671615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8B2A3EBB-9FED-673D-46B1-90A2B1A9D8B2}"/>
                </a:ext>
              </a:extLst>
            </p:cNvPr>
            <p:cNvGrpSpPr/>
            <p:nvPr/>
          </p:nvGrpSpPr>
          <p:grpSpPr>
            <a:xfrm>
              <a:off x="1716337" y="2623457"/>
              <a:ext cx="2738869" cy="664029"/>
              <a:chOff x="1716337" y="2623457"/>
              <a:chExt cx="2738869" cy="664029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F92C35A6-0A3A-186E-3461-BA17C75111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81466" y="3035464"/>
                <a:ext cx="1873740" cy="0"/>
              </a:xfrm>
              <a:prstGeom prst="line">
                <a:avLst/>
              </a:prstGeom>
              <a:ln>
                <a:solidFill>
                  <a:srgbClr val="8AC53E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1159443-1185-EC15-C9D7-245753F35613}"/>
                  </a:ext>
                </a:extLst>
              </p:cNvPr>
              <p:cNvSpPr/>
              <p:nvPr/>
            </p:nvSpPr>
            <p:spPr>
              <a:xfrm>
                <a:off x="1716337" y="2623457"/>
                <a:ext cx="856689" cy="664029"/>
              </a:xfrm>
              <a:prstGeom prst="rect">
                <a:avLst/>
              </a:prstGeom>
              <a:solidFill>
                <a:srgbClr val="8AC53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1180</a:t>
                </a: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78458EF-F161-540B-6CA1-849C35A7F591}"/>
                </a:ext>
              </a:extLst>
            </p:cNvPr>
            <p:cNvSpPr/>
            <p:nvPr/>
          </p:nvSpPr>
          <p:spPr>
            <a:xfrm>
              <a:off x="370114" y="2615871"/>
              <a:ext cx="1266041" cy="664029"/>
            </a:xfrm>
            <a:prstGeom prst="rect">
              <a:avLst/>
            </a:prstGeom>
            <a:solidFill>
              <a:srgbClr val="8AC5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Site</a:t>
              </a:r>
              <a:b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non pollué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C52A773-FD34-FA6A-9EAB-5DA90CF4B895}"/>
              </a:ext>
            </a:extLst>
          </p:cNvPr>
          <p:cNvGrpSpPr/>
          <p:nvPr/>
        </p:nvGrpSpPr>
        <p:grpSpPr>
          <a:xfrm flipH="1">
            <a:off x="7102763" y="4947724"/>
            <a:ext cx="4290301" cy="665679"/>
            <a:chOff x="387059" y="5040086"/>
            <a:chExt cx="3759537" cy="665679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FD4C9A53-1860-968B-60DA-BC12F894CA86}"/>
                </a:ext>
              </a:extLst>
            </p:cNvPr>
            <p:cNvGrpSpPr/>
            <p:nvPr/>
          </p:nvGrpSpPr>
          <p:grpSpPr>
            <a:xfrm>
              <a:off x="1676401" y="5040086"/>
              <a:ext cx="2470195" cy="664029"/>
              <a:chOff x="-522513" y="2623457"/>
              <a:chExt cx="2470195" cy="664029"/>
            </a:xfrm>
            <a:solidFill>
              <a:srgbClr val="C00000"/>
            </a:solidFill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ABFBB9B6-3346-35AA-7F6C-A4BAD62E720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1514" y="3026228"/>
                <a:ext cx="1806168" cy="0"/>
              </a:xfrm>
              <a:prstGeom prst="line">
                <a:avLst/>
              </a:prstGeom>
              <a:grpFill/>
              <a:ln>
                <a:solidFill>
                  <a:srgbClr val="C0000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1056B15-3A7B-14B0-5D06-1D9E6E2BB123}"/>
                  </a:ext>
                </a:extLst>
              </p:cNvPr>
              <p:cNvSpPr/>
              <p:nvPr/>
            </p:nvSpPr>
            <p:spPr>
              <a:xfrm>
                <a:off x="-522513" y="2623457"/>
                <a:ext cx="816428" cy="66402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220</a:t>
                </a: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275293C-33FC-A62E-7B9D-E4AD0454DA8C}"/>
                </a:ext>
              </a:extLst>
            </p:cNvPr>
            <p:cNvSpPr/>
            <p:nvPr/>
          </p:nvSpPr>
          <p:spPr>
            <a:xfrm>
              <a:off x="387059" y="5041736"/>
              <a:ext cx="1219201" cy="66402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Site</a:t>
              </a:r>
              <a:b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pollué</a:t>
              </a: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56CAF569-D6C8-FEC0-02EA-CFABA519027F}"/>
              </a:ext>
            </a:extLst>
          </p:cNvPr>
          <p:cNvSpPr txBox="1"/>
          <p:nvPr/>
        </p:nvSpPr>
        <p:spPr>
          <a:xfrm>
            <a:off x="215152" y="3840940"/>
            <a:ext cx="32183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pollution diminue le nombre de larves</a:t>
            </a:r>
          </a:p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 sol </a:t>
            </a:r>
          </a:p>
        </p:txBody>
      </p:sp>
    </p:spTree>
    <p:extLst>
      <p:ext uri="{BB962C8B-B14F-4D97-AF65-F5344CB8AC3E}">
        <p14:creationId xmlns:p14="http://schemas.microsoft.com/office/powerpoint/2010/main" val="2306046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806BD-AB4D-D220-4345-8B3E23F17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BE772B-68F3-E93D-BC1C-5CA23D58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, je passe à la deuxième consigne.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7443607-F732-1A45-CCAA-70755B48260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88D839AE-2B5B-C559-7D28-F6F0791B25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ABB5FA69-3D5F-5872-D284-0B938225480A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9CAE880-487D-CA0B-4C39-43193DA06702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Comparez les nombres d’individus vivants dans le sol des deux sites.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7C84DB6-CF9C-6932-3BF8-1AC7DFAAE97C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E9321549-E90B-6894-1D45-07C672A5624B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9CD18CE-D88B-19B1-BAC0-3170F251F646}"/>
              </a:ext>
            </a:extLst>
          </p:cNvPr>
          <p:cNvGrpSpPr/>
          <p:nvPr/>
        </p:nvGrpSpPr>
        <p:grpSpPr>
          <a:xfrm>
            <a:off x="554226" y="1702667"/>
            <a:ext cx="10984631" cy="412287"/>
            <a:chOff x="1152698" y="4834312"/>
            <a:chExt cx="10744250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64D9909-E443-4FC2-E942-B72B0304EE90}"/>
                </a:ext>
              </a:extLst>
            </p:cNvPr>
            <p:cNvSpPr/>
            <p:nvPr/>
          </p:nvSpPr>
          <p:spPr>
            <a:xfrm>
              <a:off x="1683787" y="4834312"/>
              <a:ext cx="10213161" cy="398276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 compare les nombres d’individus des trois animaux dans les deux sites.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789FFD-83F8-03E9-9743-78EDB4EBEA00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11D9FB0-8532-0207-07DB-ED08D32759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687" t="15148"/>
          <a:stretch>
            <a:fillRect/>
          </a:stretch>
        </p:blipFill>
        <p:spPr>
          <a:xfrm>
            <a:off x="910555" y="2184827"/>
            <a:ext cx="4757059" cy="434825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012BB35-BEEF-59E4-6A7C-1A1C43B906F4}"/>
              </a:ext>
            </a:extLst>
          </p:cNvPr>
          <p:cNvSpPr txBox="1"/>
          <p:nvPr/>
        </p:nvSpPr>
        <p:spPr>
          <a:xfrm>
            <a:off x="6777315" y="3661647"/>
            <a:ext cx="47602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nombre d’individus des </a:t>
            </a:r>
            <a:b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espèces est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dans le site non pollué alors qu’il est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faible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dans le site pollué</a:t>
            </a:r>
          </a:p>
        </p:txBody>
      </p:sp>
      <p:sp>
        <p:nvSpPr>
          <p:cNvPr id="13" name="Flèche : droite à entaille 12">
            <a:extLst>
              <a:ext uri="{FF2B5EF4-FFF2-40B4-BE49-F238E27FC236}">
                <a16:creationId xmlns:a16="http://schemas.microsoft.com/office/drawing/2014/main" id="{A5D0A2FD-A3F8-272C-1B6A-C348AD491619}"/>
              </a:ext>
            </a:extLst>
          </p:cNvPr>
          <p:cNvSpPr/>
          <p:nvPr/>
        </p:nvSpPr>
        <p:spPr>
          <a:xfrm>
            <a:off x="5831242" y="3925943"/>
            <a:ext cx="863600" cy="589280"/>
          </a:xfrm>
          <a:prstGeom prst="notchedRightArrow">
            <a:avLst>
              <a:gd name="adj1" fmla="val 50000"/>
              <a:gd name="adj2" fmla="val 6875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0178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3C4874-0AEE-61A2-3EA9-A1E2B88A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CE190-631E-A08A-0606-93978F1D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99602A-0D5A-DD9F-ED13-BF34BA0B00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25054D11-8803-CE0D-3D69-05A8A3E1B8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E20B26E-3BE7-9160-3A71-F73F865A6312}"/>
              </a:ext>
            </a:extLst>
          </p:cNvPr>
          <p:cNvGrpSpPr/>
          <p:nvPr/>
        </p:nvGrpSpPr>
        <p:grpSpPr>
          <a:xfrm>
            <a:off x="429221" y="1128409"/>
            <a:ext cx="11421509" cy="462645"/>
            <a:chOff x="570434" y="1745709"/>
            <a:chExt cx="11421509" cy="813934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6D19C-118A-D046-6D7F-A64A7438A618}"/>
                </a:ext>
              </a:extLst>
            </p:cNvPr>
            <p:cNvSpPr/>
            <p:nvPr/>
          </p:nvSpPr>
          <p:spPr>
            <a:xfrm>
              <a:off x="954489" y="1745709"/>
              <a:ext cx="11037454" cy="813934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</a:p>
            <a:p>
              <a:endParaRPr lang="fr-FR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4ED6F54-6E43-8FB0-4288-68D58772A830}"/>
                </a:ext>
              </a:extLst>
            </p:cNvPr>
            <p:cNvSpPr/>
            <p:nvPr/>
          </p:nvSpPr>
          <p:spPr>
            <a:xfrm>
              <a:off x="570434" y="1749535"/>
              <a:ext cx="396000" cy="749186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DEF49DEA-72F0-3E72-B0C5-886538DDD2F3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C4DEB56-838A-2EE3-6BAD-26229472E5EB}"/>
              </a:ext>
            </a:extLst>
          </p:cNvPr>
          <p:cNvGrpSpPr/>
          <p:nvPr/>
        </p:nvGrpSpPr>
        <p:grpSpPr>
          <a:xfrm>
            <a:off x="720397" y="1775326"/>
            <a:ext cx="9040546" cy="412287"/>
            <a:chOff x="1152698" y="4834312"/>
            <a:chExt cx="8842708" cy="41228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3375326-B4A3-3FBC-4FA9-1B05DA690699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déduis l’impact de la pollution sur la biodiversité.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345AB65-7541-31A8-F66E-04499F56C7D2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/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9AB1B2DE-53F0-19BE-634E-CDC5FCC6F449}"/>
              </a:ext>
            </a:extLst>
          </p:cNvPr>
          <p:cNvSpPr txBox="1"/>
          <p:nvPr/>
        </p:nvSpPr>
        <p:spPr>
          <a:xfrm>
            <a:off x="946014" y="914800"/>
            <a:ext cx="102213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Tirez une conclusion sur l’impact de la pratique étudiée sur la biodiversité</a:t>
            </a:r>
            <a:r>
              <a:rPr lang="fr-FR" dirty="0"/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8C2CED-8E5C-62BC-C649-C1A6E6B2A374}"/>
              </a:ext>
            </a:extLst>
          </p:cNvPr>
          <p:cNvSpPr txBox="1"/>
          <p:nvPr/>
        </p:nvSpPr>
        <p:spPr>
          <a:xfrm>
            <a:off x="6562164" y="3745501"/>
            <a:ext cx="50763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/>
              <a:t>On conclut que la pollution </a:t>
            </a:r>
            <a:r>
              <a:rPr lang="fr-FR" sz="2400" b="1" dirty="0">
                <a:solidFill>
                  <a:srgbClr val="C00000"/>
                </a:solidFill>
              </a:rPr>
              <a:t>diminue</a:t>
            </a:r>
            <a:r>
              <a:rPr lang="fr-FR" sz="2400" b="1" dirty="0"/>
              <a:t> le nombre des individus vivant dans le sol et donc elle </a:t>
            </a:r>
            <a:r>
              <a:rPr lang="fr-FR" sz="2400" b="1" dirty="0">
                <a:solidFill>
                  <a:srgbClr val="C00000"/>
                </a:solidFill>
              </a:rPr>
              <a:t>diminue</a:t>
            </a:r>
            <a:r>
              <a:rPr lang="fr-FR" sz="2400" b="1" dirty="0"/>
              <a:t> la biodiversité.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65285A-D6F2-DE9F-5CC7-0E9D9E408D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687" t="15148"/>
          <a:stretch>
            <a:fillRect/>
          </a:stretch>
        </p:blipFill>
        <p:spPr>
          <a:xfrm>
            <a:off x="1152603" y="2256545"/>
            <a:ext cx="4757059" cy="434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614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D0CC-9758-2E8A-76B9-8FE6DEA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89;p51">
            <a:extLst>
              <a:ext uri="{FF2B5EF4-FFF2-40B4-BE49-F238E27FC236}">
                <a16:creationId xmlns:a16="http://schemas.microsoft.com/office/drawing/2014/main" id="{4570B808-5889-05C3-77C9-4AA3B93E9D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BFFF0DE-079E-12A9-FF9E-6264AD1EC4B8}"/>
              </a:ext>
            </a:extLst>
          </p:cNvPr>
          <p:cNvSpPr txBox="1">
            <a:spLocks/>
          </p:cNvSpPr>
          <p:nvPr/>
        </p:nvSpPr>
        <p:spPr>
          <a:xfrm>
            <a:off x="1241934" y="444633"/>
            <a:ext cx="10277091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terminer, voici les trois étapes, que j’ai suivi</a:t>
            </a: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</a:t>
            </a:r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pour répondre à la tâche demandée.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3793DF22-9D8B-8743-6ACB-A78B5E04B17C}"/>
              </a:ext>
            </a:extLst>
          </p:cNvPr>
          <p:cNvGrpSpPr/>
          <p:nvPr/>
        </p:nvGrpSpPr>
        <p:grpSpPr>
          <a:xfrm>
            <a:off x="346730" y="1696517"/>
            <a:ext cx="6681599" cy="661201"/>
            <a:chOff x="436377" y="2458517"/>
            <a:chExt cx="6681599" cy="661201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2366E36-EDD0-1452-A22C-5F7157C823E8}"/>
                </a:ext>
              </a:extLst>
            </p:cNvPr>
            <p:cNvGrpSpPr/>
            <p:nvPr/>
          </p:nvGrpSpPr>
          <p:grpSpPr>
            <a:xfrm>
              <a:off x="436377" y="2458517"/>
              <a:ext cx="6681599" cy="661201"/>
              <a:chOff x="526472" y="1921979"/>
              <a:chExt cx="6681600" cy="661201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351C0FCC-B116-4B2D-FD34-CFB8BDB01649}"/>
                  </a:ext>
                </a:extLst>
              </p:cNvPr>
              <p:cNvSpPr/>
              <p:nvPr/>
            </p:nvSpPr>
            <p:spPr>
              <a:xfrm>
                <a:off x="526472" y="1921979"/>
                <a:ext cx="6681600" cy="661201"/>
              </a:xfrm>
              <a:prstGeom prst="roundRect">
                <a:avLst/>
              </a:prstGeom>
              <a:solidFill>
                <a:srgbClr val="D6E9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37A2DC3A-3121-59CF-B244-7828C67B8673}"/>
                  </a:ext>
                </a:extLst>
              </p:cNvPr>
              <p:cNvSpPr/>
              <p:nvPr/>
            </p:nvSpPr>
            <p:spPr>
              <a:xfrm>
                <a:off x="541251" y="2063292"/>
                <a:ext cx="396000" cy="396000"/>
              </a:xfrm>
              <a:prstGeom prst="ellipse">
                <a:avLst/>
              </a:prstGeom>
              <a:solidFill>
                <a:srgbClr val="45AF4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A71F559-862F-847D-020A-239A7F916B98}"/>
                </a:ext>
              </a:extLst>
            </p:cNvPr>
            <p:cNvSpPr txBox="1"/>
            <p:nvPr/>
          </p:nvSpPr>
          <p:spPr>
            <a:xfrm>
              <a:off x="829283" y="2463809"/>
              <a:ext cx="61631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Déterminez la pratique humaine menaçant la biodiversité, illustrée par les documents.</a:t>
              </a:r>
              <a:endParaRPr lang="fr-FR" dirty="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BF79A92-4654-E304-B827-47EEE33D1125}"/>
              </a:ext>
            </a:extLst>
          </p:cNvPr>
          <p:cNvGrpSpPr/>
          <p:nvPr/>
        </p:nvGrpSpPr>
        <p:grpSpPr>
          <a:xfrm>
            <a:off x="292942" y="3735479"/>
            <a:ext cx="6600917" cy="666192"/>
            <a:chOff x="436377" y="3251384"/>
            <a:chExt cx="6600917" cy="66619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93989723-284A-A6EB-96F0-3C73EBDA682A}"/>
                </a:ext>
              </a:extLst>
            </p:cNvPr>
            <p:cNvGrpSpPr/>
            <p:nvPr/>
          </p:nvGrpSpPr>
          <p:grpSpPr>
            <a:xfrm>
              <a:off x="436377" y="3251384"/>
              <a:ext cx="6600917" cy="666192"/>
              <a:chOff x="526472" y="1948873"/>
              <a:chExt cx="6600917" cy="666192"/>
            </a:xfrm>
          </p:grpSpPr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C1E6C3A6-DF11-5486-4A95-DCD2C869F545}"/>
                  </a:ext>
                </a:extLst>
              </p:cNvPr>
              <p:cNvSpPr/>
              <p:nvPr/>
            </p:nvSpPr>
            <p:spPr>
              <a:xfrm>
                <a:off x="526472" y="1948873"/>
                <a:ext cx="6600917" cy="666192"/>
              </a:xfrm>
              <a:prstGeom prst="roundRect">
                <a:avLst/>
              </a:prstGeom>
              <a:solidFill>
                <a:srgbClr val="D6E9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</a:p>
            </p:txBody>
          </p:sp>
          <p:sp>
            <p:nvSpPr>
              <p:cNvPr id="6" name="Ellipse 5">
                <a:extLst>
                  <a:ext uri="{FF2B5EF4-FFF2-40B4-BE49-F238E27FC236}">
                    <a16:creationId xmlns:a16="http://schemas.microsoft.com/office/drawing/2014/main" id="{B59FCF33-7BEF-8765-FE73-67033771353E}"/>
                  </a:ext>
                </a:extLst>
              </p:cNvPr>
              <p:cNvSpPr/>
              <p:nvPr/>
            </p:nvSpPr>
            <p:spPr>
              <a:xfrm>
                <a:off x="541251" y="2054334"/>
                <a:ext cx="396000" cy="396000"/>
              </a:xfrm>
              <a:prstGeom prst="ellipse">
                <a:avLst/>
              </a:prstGeom>
              <a:solidFill>
                <a:srgbClr val="45AF4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2E1C09A-3930-9BE7-D668-5787A519E992}"/>
                </a:ext>
              </a:extLst>
            </p:cNvPr>
            <p:cNvSpPr txBox="1"/>
            <p:nvPr/>
          </p:nvSpPr>
          <p:spPr>
            <a:xfrm>
              <a:off x="846307" y="3251750"/>
              <a:ext cx="60116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Comparez les nombres d’individus vivants dans le sol des deux sites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AE9623C2-88E9-638B-ACB3-1430F14F4B68}"/>
              </a:ext>
            </a:extLst>
          </p:cNvPr>
          <p:cNvGrpSpPr/>
          <p:nvPr/>
        </p:nvGrpSpPr>
        <p:grpSpPr>
          <a:xfrm>
            <a:off x="364659" y="5423680"/>
            <a:ext cx="6645741" cy="753002"/>
            <a:chOff x="436377" y="4078974"/>
            <a:chExt cx="6645741" cy="75300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539C8A9-E634-E1EF-C47E-093D2AB59AAA}"/>
                </a:ext>
              </a:extLst>
            </p:cNvPr>
            <p:cNvGrpSpPr/>
            <p:nvPr/>
          </p:nvGrpSpPr>
          <p:grpSpPr>
            <a:xfrm>
              <a:off x="436377" y="4078974"/>
              <a:ext cx="6645741" cy="753002"/>
              <a:chOff x="526472" y="1948873"/>
              <a:chExt cx="6645741" cy="753002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BF967A48-C198-8695-B529-07B38AAC822A}"/>
                  </a:ext>
                </a:extLst>
              </p:cNvPr>
              <p:cNvSpPr/>
              <p:nvPr/>
            </p:nvSpPr>
            <p:spPr>
              <a:xfrm>
                <a:off x="526472" y="1948873"/>
                <a:ext cx="6645741" cy="753002"/>
              </a:xfrm>
              <a:prstGeom prst="roundRect">
                <a:avLst/>
              </a:prstGeom>
              <a:solidFill>
                <a:srgbClr val="D6E9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E5F33CD5-09E6-EA58-BDDB-0782090540DB}"/>
                  </a:ext>
                </a:extLst>
              </p:cNvPr>
              <p:cNvSpPr/>
              <p:nvPr/>
            </p:nvSpPr>
            <p:spPr>
              <a:xfrm>
                <a:off x="541251" y="2108118"/>
                <a:ext cx="396001" cy="396000"/>
              </a:xfrm>
              <a:prstGeom prst="ellipse">
                <a:avLst/>
              </a:prstGeom>
              <a:solidFill>
                <a:srgbClr val="45AF4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63FD0AC-4471-F92A-6110-3612B012CF5A}"/>
                </a:ext>
              </a:extLst>
            </p:cNvPr>
            <p:cNvSpPr txBox="1"/>
            <p:nvPr/>
          </p:nvSpPr>
          <p:spPr>
            <a:xfrm>
              <a:off x="877920" y="4098056"/>
              <a:ext cx="61504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Tirez une conclusion sur l’impact de la pratique étudiée sur la biodiversité</a:t>
              </a:r>
              <a:r>
                <a:rPr lang="fr-FR" dirty="0"/>
                <a:t>.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2F5CA6F7-EC2E-B62E-996A-FBAA15F95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211" y="1065659"/>
            <a:ext cx="3756828" cy="182578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88760F8-33D3-DA9E-C02B-B361CF32F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129" y="3009864"/>
            <a:ext cx="4372664" cy="39816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770F0F8-4B54-0004-CF7F-97E424C833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5126"/>
          <a:stretch>
            <a:fillRect/>
          </a:stretch>
        </p:blipFill>
        <p:spPr>
          <a:xfrm>
            <a:off x="7150973" y="3929566"/>
            <a:ext cx="4745192" cy="365739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2F23A4F-1129-B0C8-9AC9-902930387C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3042" y="5557503"/>
            <a:ext cx="4606230" cy="41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010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7E55-AF15-B67F-AA51-7D1634ABC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4D851-4152-DFE1-856D-7E4EA919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3236D4-D4AC-24A9-D2B7-B73BA3C4BE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09983" y="630841"/>
            <a:ext cx="10372459" cy="29932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407558-6DEB-5750-2EB4-8C88D7F3C476}"/>
              </a:ext>
            </a:extLst>
          </p:cNvPr>
          <p:cNvGrpSpPr/>
          <p:nvPr/>
        </p:nvGrpSpPr>
        <p:grpSpPr>
          <a:xfrm>
            <a:off x="11176000" y="340894"/>
            <a:ext cx="443414" cy="553186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658CF10-DAC7-2163-AE26-B2C150F94CE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BCC2F9-D6D2-BE3F-29B8-FCF84CD0861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211C236B-5FE6-9762-691F-9B3D30B362B8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4852C38-5553-3557-4AA4-9221D0002A90}"/>
              </a:ext>
            </a:extLst>
          </p:cNvPr>
          <p:cNvGrpSpPr/>
          <p:nvPr/>
        </p:nvGrpSpPr>
        <p:grpSpPr>
          <a:xfrm>
            <a:off x="816642" y="2626580"/>
            <a:ext cx="4427712" cy="878532"/>
            <a:chOff x="978006" y="2447286"/>
            <a:chExt cx="4427712" cy="878532"/>
          </a:xfrm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18C599E1-457E-E290-E242-6B04C91EBACB}"/>
                </a:ext>
              </a:extLst>
            </p:cNvPr>
            <p:cNvSpPr/>
            <p:nvPr/>
          </p:nvSpPr>
          <p:spPr>
            <a:xfrm>
              <a:off x="1831476" y="2447286"/>
              <a:ext cx="3574242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pollution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8F36DCEC-F8EE-6985-E486-02736F23FE6E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2E6C6CFA-8C51-BC4D-71DB-713782308DBA}"/>
              </a:ext>
            </a:extLst>
          </p:cNvPr>
          <p:cNvGrpSpPr/>
          <p:nvPr/>
        </p:nvGrpSpPr>
        <p:grpSpPr>
          <a:xfrm>
            <a:off x="816642" y="3917324"/>
            <a:ext cx="4418746" cy="878532"/>
            <a:chOff x="978006" y="3599077"/>
            <a:chExt cx="4418746" cy="878532"/>
          </a:xfrm>
        </p:grpSpPr>
        <p:sp>
          <p:nvSpPr>
            <p:cNvPr id="8" name="Rectangle: Rounded Corners 3">
              <a:extLst>
                <a:ext uri="{FF2B5EF4-FFF2-40B4-BE49-F238E27FC236}">
                  <a16:creationId xmlns:a16="http://schemas.microsoft.com/office/drawing/2014/main" id="{C1513C9D-880A-AFEC-1E17-4DBF49911CE6}"/>
                </a:ext>
              </a:extLst>
            </p:cNvPr>
            <p:cNvSpPr/>
            <p:nvPr/>
          </p:nvSpPr>
          <p:spPr>
            <a:xfrm>
              <a:off x="1831475" y="3599077"/>
              <a:ext cx="356527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déforestation</a:t>
              </a:r>
            </a:p>
          </p:txBody>
        </p:sp>
        <p:sp>
          <p:nvSpPr>
            <p:cNvPr id="16" name="Rectangle: Rounded Corners 3">
              <a:extLst>
                <a:ext uri="{FF2B5EF4-FFF2-40B4-BE49-F238E27FC236}">
                  <a16:creationId xmlns:a16="http://schemas.microsoft.com/office/drawing/2014/main" id="{4C1F176E-CF09-D9A6-045D-C55C9B9831ED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99D71DB-79BD-66DA-A0C4-7977A6C1DE58}"/>
              </a:ext>
            </a:extLst>
          </p:cNvPr>
          <p:cNvGrpSpPr/>
          <p:nvPr/>
        </p:nvGrpSpPr>
        <p:grpSpPr>
          <a:xfrm>
            <a:off x="843536" y="5208068"/>
            <a:ext cx="4418747" cy="878532"/>
            <a:chOff x="1004900" y="5028774"/>
            <a:chExt cx="4418747" cy="878532"/>
          </a:xfrm>
        </p:grpSpPr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35A26236-8D39-E2A4-1B46-7807CD089182}"/>
                </a:ext>
              </a:extLst>
            </p:cNvPr>
            <p:cNvSpPr/>
            <p:nvPr/>
          </p:nvSpPr>
          <p:spPr>
            <a:xfrm>
              <a:off x="1855087" y="5028774"/>
              <a:ext cx="3568560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 urbanisation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73C1EC20-3283-0324-6438-0EE1A2CA3D33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D1E3163F-48A4-3076-4880-DF3CB07659D8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pratique 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humaine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menaçant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biodiversité visible sur l’image ci-dessous est :</a:t>
            </a:r>
          </a:p>
        </p:txBody>
      </p:sp>
      <p:pic>
        <p:nvPicPr>
          <p:cNvPr id="5" name="Picture 2" descr="Plastic Bottle Pollution Stock Photos, Images and Backgrounds for Free ...">
            <a:extLst>
              <a:ext uri="{FF2B5EF4-FFF2-40B4-BE49-F238E27FC236}">
                <a16:creationId xmlns:a16="http://schemas.microsoft.com/office/drawing/2014/main" id="{44D5A631-43AD-77A5-2B1C-EB3DE3D57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06" y="2672776"/>
            <a:ext cx="5098107" cy="33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0484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1B74-0D57-5846-6D77-8B475EED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A46F4-711C-2DFE-A5AA-DFAF35564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 Il s’agit de la pollution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3223E2-DA0D-5788-7E28-641F377E42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09983" y="630841"/>
            <a:ext cx="10372459" cy="29932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Faire participer les élèves à une chorale pour bien prononcer les mots clés 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E71A5DE-C4C2-DFCC-BD57-58E7DFFF795A}"/>
              </a:ext>
            </a:extLst>
          </p:cNvPr>
          <p:cNvGrpSpPr/>
          <p:nvPr/>
        </p:nvGrpSpPr>
        <p:grpSpPr>
          <a:xfrm>
            <a:off x="816642" y="2626580"/>
            <a:ext cx="4427712" cy="878532"/>
            <a:chOff x="978006" y="2447286"/>
            <a:chExt cx="4427712" cy="878532"/>
          </a:xfrm>
          <a:solidFill>
            <a:schemeClr val="accent1"/>
          </a:solidFill>
        </p:grpSpPr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A34CD234-D5DE-9132-8B2D-B1B839EA0EB1}"/>
                </a:ext>
              </a:extLst>
            </p:cNvPr>
            <p:cNvSpPr/>
            <p:nvPr/>
          </p:nvSpPr>
          <p:spPr>
            <a:xfrm>
              <a:off x="1831476" y="2447286"/>
              <a:ext cx="3574242" cy="878532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pollution </a:t>
              </a:r>
              <a:endPara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B7441A7D-9054-B139-9B09-0FD78CAB0904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4EB0A4-E085-C755-A776-297CC6D58095}"/>
              </a:ext>
            </a:extLst>
          </p:cNvPr>
          <p:cNvGrpSpPr/>
          <p:nvPr/>
        </p:nvGrpSpPr>
        <p:grpSpPr>
          <a:xfrm>
            <a:off x="816642" y="3917324"/>
            <a:ext cx="4418746" cy="878532"/>
            <a:chOff x="978006" y="3599077"/>
            <a:chExt cx="4418746" cy="878532"/>
          </a:xfrm>
        </p:grpSpPr>
        <p:sp>
          <p:nvSpPr>
            <p:cNvPr id="19" name="Rectangle: Rounded Corners 3">
              <a:extLst>
                <a:ext uri="{FF2B5EF4-FFF2-40B4-BE49-F238E27FC236}">
                  <a16:creationId xmlns:a16="http://schemas.microsoft.com/office/drawing/2014/main" id="{FB0057BC-4603-3882-9F84-E1655CB98248}"/>
                </a:ext>
              </a:extLst>
            </p:cNvPr>
            <p:cNvSpPr/>
            <p:nvPr/>
          </p:nvSpPr>
          <p:spPr>
            <a:xfrm>
              <a:off x="1831475" y="3599077"/>
              <a:ext cx="356527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déforestation</a:t>
              </a:r>
            </a:p>
          </p:txBody>
        </p:sp>
        <p:sp>
          <p:nvSpPr>
            <p:cNvPr id="20" name="Rectangle: Rounded Corners 3">
              <a:extLst>
                <a:ext uri="{FF2B5EF4-FFF2-40B4-BE49-F238E27FC236}">
                  <a16:creationId xmlns:a16="http://schemas.microsoft.com/office/drawing/2014/main" id="{B649CA6C-3C7A-925A-39DE-FDB83BB6FE52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D62B7C3-0C20-E1B8-7F33-582EF570F920}"/>
              </a:ext>
            </a:extLst>
          </p:cNvPr>
          <p:cNvGrpSpPr/>
          <p:nvPr/>
        </p:nvGrpSpPr>
        <p:grpSpPr>
          <a:xfrm>
            <a:off x="843536" y="5208068"/>
            <a:ext cx="4418747" cy="878532"/>
            <a:chOff x="1004900" y="5028774"/>
            <a:chExt cx="4418747" cy="878532"/>
          </a:xfrm>
        </p:grpSpPr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46961F5B-2140-E9B0-3FFD-5983B6161E8B}"/>
                </a:ext>
              </a:extLst>
            </p:cNvPr>
            <p:cNvSpPr/>
            <p:nvPr/>
          </p:nvSpPr>
          <p:spPr>
            <a:xfrm>
              <a:off x="1855087" y="5028774"/>
              <a:ext cx="3568560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 urbanisation </a:t>
              </a:r>
              <a:endPara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id="{D4DFB632-468D-FE9C-9863-9327B53682F5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EC87590F-F6A9-DDE9-4AD2-D503A5A5F61B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pratique 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humaine </a:t>
            </a: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menaçant</a:t>
            </a: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biodiversité visible sur l’image ci-dessous est :</a:t>
            </a:r>
          </a:p>
        </p:txBody>
      </p:sp>
      <p:pic>
        <p:nvPicPr>
          <p:cNvPr id="25" name="Picture 2" descr="Plastic Bottle Pollution Stock Photos, Images and Backgrounds for Free ...">
            <a:extLst>
              <a:ext uri="{FF2B5EF4-FFF2-40B4-BE49-F238E27FC236}">
                <a16:creationId xmlns:a16="http://schemas.microsoft.com/office/drawing/2014/main" id="{615BF665-976D-7E79-8CF4-C65C6FB69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06" y="2672776"/>
            <a:ext cx="5098107" cy="33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Google Shape;289;p51">
            <a:extLst>
              <a:ext uri="{FF2B5EF4-FFF2-40B4-BE49-F238E27FC236}">
                <a16:creationId xmlns:a16="http://schemas.microsoft.com/office/drawing/2014/main" id="{DBA94600-16C6-EFC6-1547-D8A8626235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17625" y="343787"/>
            <a:ext cx="559680" cy="588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00277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02B3-1380-BD46-341C-48FF239F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8">
            <a:extLst>
              <a:ext uri="{FF2B5EF4-FFF2-40B4-BE49-F238E27FC236}">
                <a16:creationId xmlns:a16="http://schemas.microsoft.com/office/drawing/2014/main" id="{9F45C094-7B12-9391-FC69-D485CCE5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deuxième question.</a:t>
            </a: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BD3DC212-4D27-4690-9CE9-60DFA1C8B0A6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91B21AB-5671-025A-729F-EDA03900AD1A}"/>
              </a:ext>
            </a:extLst>
          </p:cNvPr>
          <p:cNvGrpSpPr/>
          <p:nvPr/>
        </p:nvGrpSpPr>
        <p:grpSpPr>
          <a:xfrm>
            <a:off x="816642" y="2626580"/>
            <a:ext cx="5172678" cy="878532"/>
            <a:chOff x="978006" y="2447286"/>
            <a:chExt cx="5172678" cy="878532"/>
          </a:xfrm>
        </p:grpSpPr>
        <p:sp>
          <p:nvSpPr>
            <p:cNvPr id="27" name="Rectangle: Rounded Corners 22">
              <a:extLst>
                <a:ext uri="{FF2B5EF4-FFF2-40B4-BE49-F238E27FC236}">
                  <a16:creationId xmlns:a16="http://schemas.microsoft.com/office/drawing/2014/main" id="{371E5ED0-12FB-7EBD-AF19-E080B4698BA0}"/>
                </a:ext>
              </a:extLst>
            </p:cNvPr>
            <p:cNvSpPr/>
            <p:nvPr/>
          </p:nvSpPr>
          <p:spPr>
            <a:xfrm>
              <a:off x="1831476" y="2447286"/>
              <a:ext cx="4319208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Augmenter le nombre des  espèces marines</a:t>
              </a:r>
            </a:p>
          </p:txBody>
        </p:sp>
        <p:sp>
          <p:nvSpPr>
            <p:cNvPr id="28" name="Rectangle: Rounded Corners 22">
              <a:extLst>
                <a:ext uri="{FF2B5EF4-FFF2-40B4-BE49-F238E27FC236}">
                  <a16:creationId xmlns:a16="http://schemas.microsoft.com/office/drawing/2014/main" id="{3CFB546A-9747-A970-3F10-B52883C6952D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6435237C-8B28-3F11-BE07-7E538D9E176A}"/>
              </a:ext>
            </a:extLst>
          </p:cNvPr>
          <p:cNvGrpSpPr/>
          <p:nvPr/>
        </p:nvGrpSpPr>
        <p:grpSpPr>
          <a:xfrm>
            <a:off x="816642" y="3917324"/>
            <a:ext cx="5157438" cy="878532"/>
            <a:chOff x="978006" y="3599077"/>
            <a:chExt cx="5157438" cy="878532"/>
          </a:xfrm>
        </p:grpSpPr>
        <p:sp>
          <p:nvSpPr>
            <p:cNvPr id="30" name="Rectangle: Rounded Corners 3">
              <a:extLst>
                <a:ext uri="{FF2B5EF4-FFF2-40B4-BE49-F238E27FC236}">
                  <a16:creationId xmlns:a16="http://schemas.microsoft.com/office/drawing/2014/main" id="{59470990-449E-BA06-9E8D-78228D20355F}"/>
                </a:ext>
              </a:extLst>
            </p:cNvPr>
            <p:cNvSpPr/>
            <p:nvPr/>
          </p:nvSpPr>
          <p:spPr>
            <a:xfrm>
              <a:off x="1831475" y="3599077"/>
              <a:ext cx="430396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Détruire le biotope des écosystème marins</a:t>
              </a:r>
            </a:p>
          </p:txBody>
        </p:sp>
        <p:sp>
          <p:nvSpPr>
            <p:cNvPr id="31" name="Rectangle: Rounded Corners 3">
              <a:extLst>
                <a:ext uri="{FF2B5EF4-FFF2-40B4-BE49-F238E27FC236}">
                  <a16:creationId xmlns:a16="http://schemas.microsoft.com/office/drawing/2014/main" id="{237EC9C3-CFBC-427F-B289-048A17961139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D0754F9E-9F2A-BFE0-067F-A7973EF95B01}"/>
              </a:ext>
            </a:extLst>
          </p:cNvPr>
          <p:cNvGrpSpPr/>
          <p:nvPr/>
        </p:nvGrpSpPr>
        <p:grpSpPr>
          <a:xfrm>
            <a:off x="843536" y="5208068"/>
            <a:ext cx="5161023" cy="878532"/>
            <a:chOff x="1004900" y="5028774"/>
            <a:chExt cx="5161023" cy="878532"/>
          </a:xfrm>
        </p:grpSpPr>
        <p:sp>
          <p:nvSpPr>
            <p:cNvPr id="1025" name="Rectangle: Rounded Corners 4">
              <a:extLst>
                <a:ext uri="{FF2B5EF4-FFF2-40B4-BE49-F238E27FC236}">
                  <a16:creationId xmlns:a16="http://schemas.microsoft.com/office/drawing/2014/main" id="{BA5E459D-C1B8-FBD1-0BD7-E59BE41A1768}"/>
                </a:ext>
              </a:extLst>
            </p:cNvPr>
            <p:cNvSpPr/>
            <p:nvPr/>
          </p:nvSpPr>
          <p:spPr>
            <a:xfrm>
              <a:off x="1855086" y="5028774"/>
              <a:ext cx="431083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Rendre l’eau moins salée</a:t>
              </a:r>
            </a:p>
          </p:txBody>
        </p:sp>
        <p:sp>
          <p:nvSpPr>
            <p:cNvPr id="1027" name="Rectangle: Rounded Corners 4">
              <a:extLst>
                <a:ext uri="{FF2B5EF4-FFF2-40B4-BE49-F238E27FC236}">
                  <a16:creationId xmlns:a16="http://schemas.microsoft.com/office/drawing/2014/main" id="{35F083BE-EF3B-4E75-7BA9-7FB257D82BE8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1028" name="ZoneTexte 1027">
            <a:extLst>
              <a:ext uri="{FF2B5EF4-FFF2-40B4-BE49-F238E27FC236}">
                <a16:creationId xmlns:a16="http://schemas.microsoft.com/office/drawing/2014/main" id="{80DF87FD-046C-A481-7367-DEC58B17A1DC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Concernant son impact sur la biodiversité, La pollution peut : </a:t>
            </a:r>
          </a:p>
        </p:txBody>
      </p:sp>
      <p:pic>
        <p:nvPicPr>
          <p:cNvPr id="1029" name="Picture 2" descr="Plastic Bottle Pollution Stock Photos, Images and Backgrounds for Free ...">
            <a:extLst>
              <a:ext uri="{FF2B5EF4-FFF2-40B4-BE49-F238E27FC236}">
                <a16:creationId xmlns:a16="http://schemas.microsoft.com/office/drawing/2014/main" id="{8464A80B-033D-5FBD-B35A-C10856074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506" y="2657536"/>
            <a:ext cx="5098107" cy="33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Espace réservé du contenu 3">
            <a:extLst>
              <a:ext uri="{FF2B5EF4-FFF2-40B4-BE49-F238E27FC236}">
                <a16:creationId xmlns:a16="http://schemas.microsoft.com/office/drawing/2014/main" id="{617E8188-3693-D3DC-B8D9-FE7EE541D75D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la bonne réponse sur leurs ardoises.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1031" name="Groupe 1030">
            <a:extLst>
              <a:ext uri="{FF2B5EF4-FFF2-40B4-BE49-F238E27FC236}">
                <a16:creationId xmlns:a16="http://schemas.microsoft.com/office/drawing/2014/main" id="{A6D32B42-50DC-000E-4127-B4AFCCE228B2}"/>
              </a:ext>
            </a:extLst>
          </p:cNvPr>
          <p:cNvGrpSpPr/>
          <p:nvPr/>
        </p:nvGrpSpPr>
        <p:grpSpPr>
          <a:xfrm>
            <a:off x="10637520" y="248386"/>
            <a:ext cx="937786" cy="894613"/>
            <a:chOff x="779844" y="4335989"/>
            <a:chExt cx="563238" cy="575842"/>
          </a:xfrm>
        </p:grpSpPr>
        <p:pic>
          <p:nvPicPr>
            <p:cNvPr id="1032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411E5A4-A424-BA36-FB15-EE3BF3A90BA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3" name="Rectangle 1032">
              <a:extLst>
                <a:ext uri="{FF2B5EF4-FFF2-40B4-BE49-F238E27FC236}">
                  <a16:creationId xmlns:a16="http://schemas.microsoft.com/office/drawing/2014/main" id="{9A1C52C5-3F37-508D-4639-CE6D31D7ABBA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16956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93BE7-65D5-A3FA-C1CA-EECB08F74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8">
            <a:extLst>
              <a:ext uri="{FF2B5EF4-FFF2-40B4-BE49-F238E27FC236}">
                <a16:creationId xmlns:a16="http://schemas.microsoft.com/office/drawing/2014/main" id="{C316B359-0AD5-7204-E2E1-3E28F7975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759" y="444752"/>
            <a:ext cx="10372033" cy="2675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pollution est l’introduction des déchets dans l’écosystème naturel. Elle modifie  le biotope et la biocénose. Par conséquent menace l’écosystème tout entier.</a:t>
            </a:r>
          </a:p>
        </p:txBody>
      </p:sp>
      <p:pic>
        <p:nvPicPr>
          <p:cNvPr id="23" name="Image 8">
            <a:extLst>
              <a:ext uri="{FF2B5EF4-FFF2-40B4-BE49-F238E27FC236}">
                <a16:creationId xmlns:a16="http://schemas.microsoft.com/office/drawing/2014/main" id="{D4E4A3CD-60B3-8C09-4BC9-831770B6B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1880" y="398726"/>
            <a:ext cx="724459" cy="724459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943FFD94-2679-051A-8770-E4ADA051A417}"/>
              </a:ext>
            </a:extLst>
          </p:cNvPr>
          <p:cNvGrpSpPr/>
          <p:nvPr/>
        </p:nvGrpSpPr>
        <p:grpSpPr>
          <a:xfrm>
            <a:off x="816642" y="2626580"/>
            <a:ext cx="5172678" cy="878532"/>
            <a:chOff x="978006" y="2447286"/>
            <a:chExt cx="5172678" cy="878532"/>
          </a:xfrm>
        </p:grpSpPr>
        <p:sp>
          <p:nvSpPr>
            <p:cNvPr id="3" name="Rectangle: Rounded Corners 22">
              <a:extLst>
                <a:ext uri="{FF2B5EF4-FFF2-40B4-BE49-F238E27FC236}">
                  <a16:creationId xmlns:a16="http://schemas.microsoft.com/office/drawing/2014/main" id="{4679823B-BB4F-E64E-197B-F042907E14ED}"/>
                </a:ext>
              </a:extLst>
            </p:cNvPr>
            <p:cNvSpPr/>
            <p:nvPr/>
          </p:nvSpPr>
          <p:spPr>
            <a:xfrm>
              <a:off x="1831476" y="2447286"/>
              <a:ext cx="4319208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Augmenter le nombre des  espèces marines</a:t>
              </a:r>
            </a:p>
          </p:txBody>
        </p:sp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B428EB62-851A-2DA0-936F-90AEC0CBAD47}"/>
                </a:ext>
              </a:extLst>
            </p:cNvPr>
            <p:cNvSpPr/>
            <p:nvPr/>
          </p:nvSpPr>
          <p:spPr>
            <a:xfrm>
              <a:off x="978006" y="2447286"/>
              <a:ext cx="830239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70E585B-A3A1-9618-0EC0-A38418CEAB2E}"/>
              </a:ext>
            </a:extLst>
          </p:cNvPr>
          <p:cNvGrpSpPr/>
          <p:nvPr/>
        </p:nvGrpSpPr>
        <p:grpSpPr>
          <a:xfrm>
            <a:off x="816642" y="3917324"/>
            <a:ext cx="5157438" cy="878532"/>
            <a:chOff x="978006" y="3599077"/>
            <a:chExt cx="5157438" cy="878532"/>
          </a:xfrm>
        </p:grpSpPr>
        <p:sp>
          <p:nvSpPr>
            <p:cNvPr id="13" name="Rectangle: Rounded Corners 3">
              <a:extLst>
                <a:ext uri="{FF2B5EF4-FFF2-40B4-BE49-F238E27FC236}">
                  <a16:creationId xmlns:a16="http://schemas.microsoft.com/office/drawing/2014/main" id="{AAAB48A0-69E9-3019-7692-7A71E786E0CF}"/>
                </a:ext>
              </a:extLst>
            </p:cNvPr>
            <p:cNvSpPr/>
            <p:nvPr/>
          </p:nvSpPr>
          <p:spPr>
            <a:xfrm>
              <a:off x="1831475" y="3599077"/>
              <a:ext cx="4303969" cy="878532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Détruire le biotope des écosystème marins</a:t>
              </a:r>
            </a:p>
          </p:txBody>
        </p:sp>
        <p:sp>
          <p:nvSpPr>
            <p:cNvPr id="14" name="Rectangle: Rounded Corners 3">
              <a:extLst>
                <a:ext uri="{FF2B5EF4-FFF2-40B4-BE49-F238E27FC236}">
                  <a16:creationId xmlns:a16="http://schemas.microsoft.com/office/drawing/2014/main" id="{FE7D90F7-444C-682F-9BF0-258839DCE47C}"/>
                </a:ext>
              </a:extLst>
            </p:cNvPr>
            <p:cNvSpPr/>
            <p:nvPr/>
          </p:nvSpPr>
          <p:spPr>
            <a:xfrm>
              <a:off x="978006" y="3599077"/>
              <a:ext cx="830239" cy="878532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8FA4EC6-E88D-909A-6969-C0015A86237F}"/>
              </a:ext>
            </a:extLst>
          </p:cNvPr>
          <p:cNvGrpSpPr/>
          <p:nvPr/>
        </p:nvGrpSpPr>
        <p:grpSpPr>
          <a:xfrm>
            <a:off x="843536" y="5208068"/>
            <a:ext cx="5161023" cy="878532"/>
            <a:chOff x="1004900" y="5028774"/>
            <a:chExt cx="5161023" cy="878532"/>
          </a:xfrm>
        </p:grpSpPr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AAEB5720-AB64-ABC0-A1C0-2018C20ED834}"/>
                </a:ext>
              </a:extLst>
            </p:cNvPr>
            <p:cNvSpPr/>
            <p:nvPr/>
          </p:nvSpPr>
          <p:spPr>
            <a:xfrm>
              <a:off x="1855086" y="5028774"/>
              <a:ext cx="431083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Rendre l’eau moins salée</a:t>
              </a:r>
            </a:p>
          </p:txBody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314B22BE-3823-3C47-0402-E41E4568270A}"/>
                </a:ext>
              </a:extLst>
            </p:cNvPr>
            <p:cNvSpPr/>
            <p:nvPr/>
          </p:nvSpPr>
          <p:spPr>
            <a:xfrm>
              <a:off x="1004900" y="5028774"/>
              <a:ext cx="823997" cy="8785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381BB4A-D5FF-4E33-1060-9BDFDA27222C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Concernant son impact sur la biodiversité, La pollution peut : </a:t>
            </a:r>
          </a:p>
        </p:txBody>
      </p:sp>
      <p:pic>
        <p:nvPicPr>
          <p:cNvPr id="20" name="Picture 2" descr="Plastic Bottle Pollution Stock Photos, Images and Backgrounds for Free ...">
            <a:extLst>
              <a:ext uri="{FF2B5EF4-FFF2-40B4-BE49-F238E27FC236}">
                <a16:creationId xmlns:a16="http://schemas.microsoft.com/office/drawing/2014/main" id="{EC2F4ADF-025A-11BE-611F-1B39AA1AF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506" y="2657536"/>
            <a:ext cx="5098107" cy="339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3342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E649-9106-6EE0-5D78-D8DBA6F5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0C6CDE9-D6AA-B978-E4A1-329073F24D72}"/>
              </a:ext>
            </a:extLst>
          </p:cNvPr>
          <p:cNvSpPr/>
          <p:nvPr/>
        </p:nvSpPr>
        <p:spPr>
          <a:xfrm>
            <a:off x="3677010" y="507998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L’extension des constructions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7E0557C4-54BF-21E8-F8D1-23262C61A873}"/>
              </a:ext>
            </a:extLst>
          </p:cNvPr>
          <p:cNvSpPr/>
          <p:nvPr/>
        </p:nvSpPr>
        <p:spPr>
          <a:xfrm>
            <a:off x="3725648" y="274927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surpêche  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B87A305B-671E-B1EA-59F9-D083C274A530}"/>
              </a:ext>
            </a:extLst>
          </p:cNvPr>
          <p:cNvSpPr/>
          <p:nvPr/>
        </p:nvSpPr>
        <p:spPr>
          <a:xfrm>
            <a:off x="3732092" y="3920522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surpâturage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701D059C-6EA0-B3F9-1178-CC494CF8CB42}"/>
              </a:ext>
            </a:extLst>
          </p:cNvPr>
          <p:cNvSpPr/>
          <p:nvPr/>
        </p:nvSpPr>
        <p:spPr>
          <a:xfrm>
            <a:off x="2823539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97C16C9-DE8E-2EBC-4E9F-77F567EEC828}"/>
              </a:ext>
            </a:extLst>
          </p:cNvPr>
          <p:cNvSpPr/>
          <p:nvPr/>
        </p:nvSpPr>
        <p:spPr>
          <a:xfrm>
            <a:off x="2823539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1B6A5A3E-2492-A648-9D1B-E6E576DF5AB2}"/>
              </a:ext>
            </a:extLst>
          </p:cNvPr>
          <p:cNvSpPr/>
          <p:nvPr/>
        </p:nvSpPr>
        <p:spPr>
          <a:xfrm>
            <a:off x="2823539" y="50586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F276A77-3CB9-FE10-22C5-4D6D4AE2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7CC21DED-544C-D660-A314-51DCFE39A40A}"/>
              </a:ext>
            </a:extLst>
          </p:cNvPr>
          <p:cNvSpPr txBox="1">
            <a:spLocks/>
          </p:cNvSpPr>
          <p:nvPr/>
        </p:nvSpPr>
        <p:spPr>
          <a:xfrm>
            <a:off x="909983" y="630841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17E22CD-F7B0-623B-C478-007562824B12}"/>
              </a:ext>
            </a:extLst>
          </p:cNvPr>
          <p:cNvGrpSpPr/>
          <p:nvPr/>
        </p:nvGrpSpPr>
        <p:grpSpPr>
          <a:xfrm>
            <a:off x="10668000" y="351118"/>
            <a:ext cx="881001" cy="791882"/>
            <a:chOff x="779844" y="4335989"/>
            <a:chExt cx="563238" cy="575842"/>
          </a:xfrm>
        </p:grpSpPr>
        <p:pic>
          <p:nvPicPr>
            <p:cNvPr id="2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F6A4377-BDA0-F3AD-5237-AC2BA8CCBAE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D35E35-3AB6-241A-34E6-F0E95B172F0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2" name="TextBox 3">
            <a:extLst>
              <a:ext uri="{FF2B5EF4-FFF2-40B4-BE49-F238E27FC236}">
                <a16:creationId xmlns:a16="http://schemas.microsoft.com/office/drawing/2014/main" id="{89E08B9F-FCA4-C863-F45E-87E6BE595DE0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Choisissez la bonne réponse :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91A34B-C6F8-1403-C460-0AB9533E3CC4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L’urbanisation menace la biodiversité par :</a:t>
            </a:r>
          </a:p>
        </p:txBody>
      </p:sp>
    </p:spTree>
    <p:extLst>
      <p:ext uri="{BB962C8B-B14F-4D97-AF65-F5344CB8AC3E}">
        <p14:creationId xmlns:p14="http://schemas.microsoft.com/office/powerpoint/2010/main" val="1902758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2C33-6BA7-5EE5-C385-32EA04B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>
            <a:extLst>
              <a:ext uri="{FF2B5EF4-FFF2-40B4-BE49-F238E27FC236}">
                <a16:creationId xmlns:a16="http://schemas.microsoft.com/office/drawing/2014/main" id="{173BD605-B9F9-E007-BB76-E3B49B3D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3" y="368606"/>
            <a:ext cx="10580977" cy="28163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91701264-41C2-E75E-2CA5-E10AE9C17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160" y="413966"/>
            <a:ext cx="572059" cy="572059"/>
          </a:xfrm>
          <a:prstGeom prst="rect">
            <a:avLst/>
          </a:prstGeom>
        </p:spPr>
      </p:pic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0B8FDECE-3285-B103-D9DC-D99BE5FDFCAC}"/>
              </a:ext>
            </a:extLst>
          </p:cNvPr>
          <p:cNvSpPr txBox="1">
            <a:spLocks/>
          </p:cNvSpPr>
          <p:nvPr/>
        </p:nvSpPr>
        <p:spPr>
          <a:xfrm>
            <a:off x="864263" y="676561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Donner les feedbacks nécessaires.</a:t>
            </a:r>
          </a:p>
        </p:txBody>
      </p:sp>
      <p:sp>
        <p:nvSpPr>
          <p:cNvPr id="4" name="Rectangle: Rounded Corners 22">
            <a:extLst>
              <a:ext uri="{FF2B5EF4-FFF2-40B4-BE49-F238E27FC236}">
                <a16:creationId xmlns:a16="http://schemas.microsoft.com/office/drawing/2014/main" id="{1DEC5BE0-1EFE-46A9-1C16-8871299F96A2}"/>
              </a:ext>
            </a:extLst>
          </p:cNvPr>
          <p:cNvSpPr/>
          <p:nvPr/>
        </p:nvSpPr>
        <p:spPr>
          <a:xfrm>
            <a:off x="3677010" y="5079987"/>
            <a:ext cx="5259606" cy="87853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L’extension des constructions</a:t>
            </a:r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id="{5080D9DB-DFE2-B303-E90C-98CA805A9000}"/>
              </a:ext>
            </a:extLst>
          </p:cNvPr>
          <p:cNvSpPr/>
          <p:nvPr/>
        </p:nvSpPr>
        <p:spPr>
          <a:xfrm>
            <a:off x="3725648" y="2749275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surpêche  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7AE4A14A-744D-F96D-6B01-9B63F12F9D74}"/>
              </a:ext>
            </a:extLst>
          </p:cNvPr>
          <p:cNvSpPr/>
          <p:nvPr/>
        </p:nvSpPr>
        <p:spPr>
          <a:xfrm>
            <a:off x="3732092" y="3920522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surpâturage</a:t>
            </a:r>
          </a:p>
        </p:txBody>
      </p:sp>
      <p:sp>
        <p:nvSpPr>
          <p:cNvPr id="9" name="Rectangle: Rounded Corners 22">
            <a:extLst>
              <a:ext uri="{FF2B5EF4-FFF2-40B4-BE49-F238E27FC236}">
                <a16:creationId xmlns:a16="http://schemas.microsoft.com/office/drawing/2014/main" id="{60043E14-1D58-A7E3-D28D-2E9A6BE17693}"/>
              </a:ext>
            </a:extLst>
          </p:cNvPr>
          <p:cNvSpPr/>
          <p:nvPr/>
        </p:nvSpPr>
        <p:spPr>
          <a:xfrm>
            <a:off x="2823539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3">
            <a:extLst>
              <a:ext uri="{FF2B5EF4-FFF2-40B4-BE49-F238E27FC236}">
                <a16:creationId xmlns:a16="http://schemas.microsoft.com/office/drawing/2014/main" id="{EF7E4A24-FECF-D42C-F317-9159B853485E}"/>
              </a:ext>
            </a:extLst>
          </p:cNvPr>
          <p:cNvSpPr/>
          <p:nvPr/>
        </p:nvSpPr>
        <p:spPr>
          <a:xfrm>
            <a:off x="2823539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1" name="Rectangle: Rounded Corners 4">
            <a:extLst>
              <a:ext uri="{FF2B5EF4-FFF2-40B4-BE49-F238E27FC236}">
                <a16:creationId xmlns:a16="http://schemas.microsoft.com/office/drawing/2014/main" id="{4F3CC092-6D4C-6820-A340-A2C5BBEF1224}"/>
              </a:ext>
            </a:extLst>
          </p:cNvPr>
          <p:cNvSpPr/>
          <p:nvPr/>
        </p:nvSpPr>
        <p:spPr>
          <a:xfrm>
            <a:off x="2823539" y="5058658"/>
            <a:ext cx="823997" cy="87853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98D382-326F-DBC5-0113-E2D7BDA1FCB7}"/>
              </a:ext>
            </a:extLst>
          </p:cNvPr>
          <p:cNvSpPr txBox="1"/>
          <p:nvPr/>
        </p:nvSpPr>
        <p:spPr>
          <a:xfrm>
            <a:off x="528154" y="1751940"/>
            <a:ext cx="10758410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L’urbanisation menace la biodiversité par :</a:t>
            </a:r>
          </a:p>
        </p:txBody>
      </p:sp>
    </p:spTree>
    <p:extLst>
      <p:ext uri="{BB962C8B-B14F-4D97-AF65-F5344CB8AC3E}">
        <p14:creationId xmlns:p14="http://schemas.microsoft.com/office/powerpoint/2010/main" val="32940051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9D76-A284-4334-6F43-3D480669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91C6A1CF-7E8C-677D-5927-F25D6562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838EB7B-92BE-7550-5238-DB9BC80F37A1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21B01525-C23E-AFAF-7FFD-2FE777070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0" y="385318"/>
            <a:ext cx="655320" cy="655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85C5FE56-63B8-0FA1-C7B6-2ACF8EE266DD}"/>
              </a:ext>
            </a:extLst>
          </p:cNvPr>
          <p:cNvGrpSpPr/>
          <p:nvPr/>
        </p:nvGrpSpPr>
        <p:grpSpPr>
          <a:xfrm>
            <a:off x="204280" y="1761477"/>
            <a:ext cx="11637525" cy="4295287"/>
            <a:chOff x="204280" y="1761477"/>
            <a:chExt cx="11637525" cy="42952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26C37D2-372A-522A-50FD-32F9BD1D3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0095" y="2720177"/>
              <a:ext cx="5931710" cy="3336587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3CDEE436-706D-CB35-2F22-789454EE84BA}"/>
                </a:ext>
              </a:extLst>
            </p:cNvPr>
            <p:cNvSpPr txBox="1"/>
            <p:nvPr/>
          </p:nvSpPr>
          <p:spPr>
            <a:xfrm>
              <a:off x="204280" y="1761477"/>
              <a:ext cx="11149519" cy="519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fr-FR" sz="2400" b="1" noProof="0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déforestation illustrée par l’image ci-dessous menace:  </a:t>
              </a:r>
              <a:r>
                <a:rPr lang="fr-FR" sz="2400" b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56E91F5-70F9-CC42-83DE-E4FB8F00D59A}"/>
                </a:ext>
              </a:extLst>
            </p:cNvPr>
            <p:cNvGrpSpPr/>
            <p:nvPr/>
          </p:nvGrpSpPr>
          <p:grpSpPr>
            <a:xfrm>
              <a:off x="442933" y="2768816"/>
              <a:ext cx="5068110" cy="832042"/>
              <a:chOff x="442933" y="2890736"/>
              <a:chExt cx="5068110" cy="832042"/>
            </a:xfrm>
          </p:grpSpPr>
          <p:sp>
            <p:nvSpPr>
              <p:cNvPr id="6" name="Rectangle : coins arrondis 6">
                <a:extLst>
                  <a:ext uri="{FF2B5EF4-FFF2-40B4-BE49-F238E27FC236}">
                    <a16:creationId xmlns:a16="http://schemas.microsoft.com/office/drawing/2014/main" id="{9BBD4E57-4C8D-97BD-389B-09EDE4C842BC}"/>
                  </a:ext>
                </a:extLst>
              </p:cNvPr>
              <p:cNvSpPr/>
              <p:nvPr/>
            </p:nvSpPr>
            <p:spPr>
              <a:xfrm>
                <a:off x="1367669" y="2890736"/>
                <a:ext cx="4143374" cy="82685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buSzPts val="1400"/>
                </a:pPr>
                <a:r>
                  <a:rPr lang="fr-FR" sz="2400" b="1" noProof="0" dirty="0">
                    <a:solidFill>
                      <a:schemeClr val="tx1"/>
                    </a:solidFill>
                    <a:latin typeface="+mj-lt"/>
                    <a:cs typeface="Calibri" panose="020F0502020204030204" pitchFamily="34" charset="0"/>
                  </a:rPr>
                  <a:t> Une seule  espèce d’oiseau. </a:t>
                </a:r>
                <a:endParaRPr lang="fr-FR" sz="2400" b="1" noProof="0" dirty="0"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8" name="Rectangle: Rounded Corners 22">
                <a:extLst>
                  <a:ext uri="{FF2B5EF4-FFF2-40B4-BE49-F238E27FC236}">
                    <a16:creationId xmlns:a16="http://schemas.microsoft.com/office/drawing/2014/main" id="{DB164359-8879-F054-565D-35673ADE45BB}"/>
                  </a:ext>
                </a:extLst>
              </p:cNvPr>
              <p:cNvSpPr/>
              <p:nvPr/>
            </p:nvSpPr>
            <p:spPr>
              <a:xfrm>
                <a:off x="442933" y="2895599"/>
                <a:ext cx="830239" cy="8271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  <a:buSzPts val="1400"/>
                </a:pPr>
                <a:r>
                  <a:rPr lang="fr-FR" sz="2800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endPara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EA3C13EF-C665-3657-E855-7FEF687399A3}"/>
                </a:ext>
              </a:extLst>
            </p:cNvPr>
            <p:cNvGrpSpPr/>
            <p:nvPr/>
          </p:nvGrpSpPr>
          <p:grpSpPr>
            <a:xfrm>
              <a:off x="442933" y="4036656"/>
              <a:ext cx="5048654" cy="817123"/>
              <a:chOff x="433206" y="3960779"/>
              <a:chExt cx="5048654" cy="817123"/>
            </a:xfrm>
          </p:grpSpPr>
          <p:sp>
            <p:nvSpPr>
              <p:cNvPr id="9" name="Rectangle : coins arrondis 13">
                <a:extLst>
                  <a:ext uri="{FF2B5EF4-FFF2-40B4-BE49-F238E27FC236}">
                    <a16:creationId xmlns:a16="http://schemas.microsoft.com/office/drawing/2014/main" id="{724B2987-E58B-26AB-CEF0-A48F987FD91F}"/>
                  </a:ext>
                </a:extLst>
              </p:cNvPr>
              <p:cNvSpPr/>
              <p:nvPr/>
            </p:nvSpPr>
            <p:spPr>
              <a:xfrm>
                <a:off x="1330329" y="3960779"/>
                <a:ext cx="4151531" cy="81712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buSzPts val="1400"/>
                </a:pPr>
                <a:r>
                  <a:rPr lang="fr-FR" sz="2400" b="1" noProof="0" dirty="0">
                    <a:solidFill>
                      <a:schemeClr val="tx1"/>
                    </a:solidFill>
                    <a:latin typeface="+mj-lt"/>
                    <a:cs typeface="Calibri" panose="020F0502020204030204" pitchFamily="34" charset="0"/>
                  </a:rPr>
                  <a:t> L</a:t>
                </a:r>
                <a:r>
                  <a:rPr lang="fr-FR" sz="2400" b="1" dirty="0">
                    <a:latin typeface="+mj-lt"/>
                    <a:cs typeface="Calibri" panose="020F0502020204030204" pitchFamily="34" charset="0"/>
                  </a:rPr>
                  <a:t>’écosystème tout entier.</a:t>
                </a:r>
                <a:r>
                  <a:rPr lang="fr-FR" sz="2400" b="1" noProof="0" dirty="0">
                    <a:solidFill>
                      <a:schemeClr val="tx1"/>
                    </a:solidFill>
                    <a:latin typeface="+mj-lt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10" name="Rectangle: Rounded Corners 3">
                <a:extLst>
                  <a:ext uri="{FF2B5EF4-FFF2-40B4-BE49-F238E27FC236}">
                    <a16:creationId xmlns:a16="http://schemas.microsoft.com/office/drawing/2014/main" id="{95B2A98D-E229-0037-215A-AF90318B4E1D}"/>
                  </a:ext>
                </a:extLst>
              </p:cNvPr>
              <p:cNvSpPr/>
              <p:nvPr/>
            </p:nvSpPr>
            <p:spPr>
              <a:xfrm>
                <a:off x="433206" y="3977639"/>
                <a:ext cx="830239" cy="79965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  <a:buSzPts val="1400"/>
                </a:pPr>
                <a:r>
                  <a:rPr lang="fr-FR" sz="2800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</a:p>
            </p:txBody>
          </p:sp>
        </p:grp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0325A219-B02E-C65E-FDBD-4B7F68D0939E}"/>
                </a:ext>
              </a:extLst>
            </p:cNvPr>
            <p:cNvGrpSpPr/>
            <p:nvPr/>
          </p:nvGrpSpPr>
          <p:grpSpPr>
            <a:xfrm>
              <a:off x="442933" y="5289577"/>
              <a:ext cx="5077838" cy="765243"/>
              <a:chOff x="404022" y="4923817"/>
              <a:chExt cx="5077838" cy="765243"/>
            </a:xfrm>
          </p:grpSpPr>
          <p:sp>
            <p:nvSpPr>
              <p:cNvPr id="7" name="Rectangle : coins arrondis 13">
                <a:extLst>
                  <a:ext uri="{FF2B5EF4-FFF2-40B4-BE49-F238E27FC236}">
                    <a16:creationId xmlns:a16="http://schemas.microsoft.com/office/drawing/2014/main" id="{8276A3B3-6E77-2DC3-50B2-B9722BB5CD27}"/>
                  </a:ext>
                </a:extLst>
              </p:cNvPr>
              <p:cNvSpPr/>
              <p:nvPr/>
            </p:nvSpPr>
            <p:spPr>
              <a:xfrm>
                <a:off x="1317359" y="4943273"/>
                <a:ext cx="4164501" cy="745787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buSzPts val="1400"/>
                </a:pPr>
                <a:r>
                  <a:rPr lang="fr-FR" sz="2400" b="1" dirty="0">
                    <a:latin typeface="+mj-lt"/>
                    <a:cs typeface="Calibri" panose="020F0502020204030204" pitchFamily="34" charset="0"/>
                  </a:rPr>
                  <a:t>Certains individus des singes. </a:t>
                </a:r>
                <a:endParaRPr lang="fr-FR" sz="2400" b="1" noProof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Rectangle: Rounded Corners 4">
                <a:extLst>
                  <a:ext uri="{FF2B5EF4-FFF2-40B4-BE49-F238E27FC236}">
                    <a16:creationId xmlns:a16="http://schemas.microsoft.com/office/drawing/2014/main" id="{CB82D59B-9009-7846-3169-B2F4A91CF573}"/>
                  </a:ext>
                </a:extLst>
              </p:cNvPr>
              <p:cNvSpPr/>
              <p:nvPr/>
            </p:nvSpPr>
            <p:spPr>
              <a:xfrm>
                <a:off x="404022" y="4923817"/>
                <a:ext cx="823997" cy="74262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  <a:buSzPts val="1400"/>
                </a:pPr>
                <a:r>
                  <a:rPr lang="fr-FR" sz="2800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</p:grpSp>
      </p:grpSp>
      <p:sp>
        <p:nvSpPr>
          <p:cNvPr id="12" name="TextBox 3">
            <a:extLst>
              <a:ext uri="{FF2B5EF4-FFF2-40B4-BE49-F238E27FC236}">
                <a16:creationId xmlns:a16="http://schemas.microsoft.com/office/drawing/2014/main" id="{C9BBC6CA-21B8-B542-AB32-347F532C4628}"/>
              </a:ext>
            </a:extLst>
          </p:cNvPr>
          <p:cNvSpPr txBox="1"/>
          <p:nvPr/>
        </p:nvSpPr>
        <p:spPr>
          <a:xfrm>
            <a:off x="357865" y="1176566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Choisissez la bonne réponse :</a:t>
            </a:r>
          </a:p>
        </p:txBody>
      </p:sp>
    </p:spTree>
    <p:extLst>
      <p:ext uri="{BB962C8B-B14F-4D97-AF65-F5344CB8AC3E}">
        <p14:creationId xmlns:p14="http://schemas.microsoft.com/office/powerpoint/2010/main" val="12422033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95A5D-75AC-1A83-BE32-80ADE1E57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AAEFF783-CBC1-0C77-B935-6E4F1D740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03" y="46512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déforestation ne menace pas une seule espèce ou quelques individus seulement, mais perturbe tout l’écosystème : les animaux, les plantes, le sol et les relations entre les êtres vivants.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F2B2F566-DE3A-4E3D-DB40-D48FE8D3E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60" y="505406"/>
            <a:ext cx="592487" cy="592487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FB6F129C-CE3C-0C81-A5E7-646C8D096307}"/>
              </a:ext>
            </a:extLst>
          </p:cNvPr>
          <p:cNvGrpSpPr/>
          <p:nvPr/>
        </p:nvGrpSpPr>
        <p:grpSpPr>
          <a:xfrm>
            <a:off x="204280" y="1761477"/>
            <a:ext cx="11637525" cy="4295287"/>
            <a:chOff x="204280" y="1761477"/>
            <a:chExt cx="11637525" cy="429528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E1FDA8A-79AB-9B88-B73F-68584CCDB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0095" y="2720177"/>
              <a:ext cx="5931710" cy="3336587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2381BE1-461D-1B88-7F1F-7D18ED082F18}"/>
                </a:ext>
              </a:extLst>
            </p:cNvPr>
            <p:cNvSpPr txBox="1"/>
            <p:nvPr/>
          </p:nvSpPr>
          <p:spPr>
            <a:xfrm>
              <a:off x="204280" y="1761477"/>
              <a:ext cx="11149519" cy="519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fr-FR" sz="2400" b="1" noProof="0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déforestation illustrée par l’image ci-dessous menace:  </a:t>
              </a:r>
              <a:r>
                <a:rPr lang="fr-FR" sz="2400" b="1" dirty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</a:t>
              </a:r>
              <a:endPara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73C5A0DD-76FE-A387-F056-96CEFBBD2BF6}"/>
                </a:ext>
              </a:extLst>
            </p:cNvPr>
            <p:cNvGrpSpPr/>
            <p:nvPr/>
          </p:nvGrpSpPr>
          <p:grpSpPr>
            <a:xfrm>
              <a:off x="442933" y="2768816"/>
              <a:ext cx="5068110" cy="832042"/>
              <a:chOff x="442933" y="2890736"/>
              <a:chExt cx="5068110" cy="832042"/>
            </a:xfrm>
          </p:grpSpPr>
          <p:sp>
            <p:nvSpPr>
              <p:cNvPr id="37" name="Rectangle : coins arrondis 6">
                <a:extLst>
                  <a:ext uri="{FF2B5EF4-FFF2-40B4-BE49-F238E27FC236}">
                    <a16:creationId xmlns:a16="http://schemas.microsoft.com/office/drawing/2014/main" id="{30D857A5-0A32-3877-8E14-9E8FED63AF80}"/>
                  </a:ext>
                </a:extLst>
              </p:cNvPr>
              <p:cNvSpPr/>
              <p:nvPr/>
            </p:nvSpPr>
            <p:spPr>
              <a:xfrm>
                <a:off x="1367669" y="2890736"/>
                <a:ext cx="4143374" cy="82685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buSzPts val="1400"/>
                </a:pPr>
                <a:r>
                  <a:rPr lang="fr-FR" sz="2400" b="1" noProof="0" dirty="0">
                    <a:solidFill>
                      <a:schemeClr val="tx1"/>
                    </a:solidFill>
                    <a:latin typeface="+mj-lt"/>
                    <a:cs typeface="Calibri" panose="020F0502020204030204" pitchFamily="34" charset="0"/>
                  </a:rPr>
                  <a:t> Une seule  espèce d’oiseau. </a:t>
                </a:r>
                <a:endParaRPr lang="fr-FR" sz="2400" b="1" noProof="0" dirty="0"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Rectangle: Rounded Corners 22">
                <a:extLst>
                  <a:ext uri="{FF2B5EF4-FFF2-40B4-BE49-F238E27FC236}">
                    <a16:creationId xmlns:a16="http://schemas.microsoft.com/office/drawing/2014/main" id="{D1881637-A95A-460E-76F0-4E371594C93C}"/>
                  </a:ext>
                </a:extLst>
              </p:cNvPr>
              <p:cNvSpPr/>
              <p:nvPr/>
            </p:nvSpPr>
            <p:spPr>
              <a:xfrm>
                <a:off x="442933" y="2895599"/>
                <a:ext cx="830239" cy="827179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  <a:buSzPts val="1400"/>
                </a:pPr>
                <a:r>
                  <a:rPr lang="fr-FR" sz="2800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</a:t>
                </a:r>
                <a:endPara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A39D9A94-9F2E-296D-EA7B-26561B611123}"/>
                </a:ext>
              </a:extLst>
            </p:cNvPr>
            <p:cNvGrpSpPr/>
            <p:nvPr/>
          </p:nvGrpSpPr>
          <p:grpSpPr>
            <a:xfrm>
              <a:off x="442933" y="4036656"/>
              <a:ext cx="5048654" cy="817123"/>
              <a:chOff x="433206" y="3960779"/>
              <a:chExt cx="5048654" cy="817123"/>
            </a:xfrm>
          </p:grpSpPr>
          <p:sp>
            <p:nvSpPr>
              <p:cNvPr id="35" name="Rectangle : coins arrondis 13">
                <a:extLst>
                  <a:ext uri="{FF2B5EF4-FFF2-40B4-BE49-F238E27FC236}">
                    <a16:creationId xmlns:a16="http://schemas.microsoft.com/office/drawing/2014/main" id="{60424ED9-90E8-224E-3E1A-34B9A729D6CC}"/>
                  </a:ext>
                </a:extLst>
              </p:cNvPr>
              <p:cNvSpPr/>
              <p:nvPr/>
            </p:nvSpPr>
            <p:spPr>
              <a:xfrm>
                <a:off x="1330329" y="3960779"/>
                <a:ext cx="4151531" cy="817123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buSzPts val="1400"/>
                </a:pPr>
                <a:r>
                  <a:rPr lang="fr-FR" sz="2400" b="1" noProof="0" dirty="0">
                    <a:solidFill>
                      <a:schemeClr val="bg1"/>
                    </a:solidFill>
                    <a:latin typeface="+mj-lt"/>
                    <a:cs typeface="Calibri" panose="020F0502020204030204" pitchFamily="34" charset="0"/>
                  </a:rPr>
                  <a:t> L</a:t>
                </a:r>
                <a:r>
                  <a:rPr lang="fr-FR" sz="2400" b="1" dirty="0">
                    <a:solidFill>
                      <a:schemeClr val="bg1"/>
                    </a:solidFill>
                    <a:latin typeface="+mj-lt"/>
                    <a:cs typeface="Calibri" panose="020F0502020204030204" pitchFamily="34" charset="0"/>
                  </a:rPr>
                  <a:t>’écosystème tout entier.</a:t>
                </a:r>
                <a:r>
                  <a:rPr lang="fr-FR" sz="2400" b="1" noProof="0" dirty="0">
                    <a:solidFill>
                      <a:schemeClr val="bg1"/>
                    </a:solidFill>
                    <a:latin typeface="+mj-lt"/>
                    <a:cs typeface="Calibri" panose="020F0502020204030204" pitchFamily="34" charset="0"/>
                  </a:rPr>
                  <a:t> </a:t>
                </a:r>
              </a:p>
            </p:txBody>
          </p:sp>
          <p:sp>
            <p:nvSpPr>
              <p:cNvPr id="36" name="Rectangle: Rounded Corners 3">
                <a:extLst>
                  <a:ext uri="{FF2B5EF4-FFF2-40B4-BE49-F238E27FC236}">
                    <a16:creationId xmlns:a16="http://schemas.microsoft.com/office/drawing/2014/main" id="{4B5F41E5-9348-8EE6-8B09-1AB621777A43}"/>
                  </a:ext>
                </a:extLst>
              </p:cNvPr>
              <p:cNvSpPr/>
              <p:nvPr/>
            </p:nvSpPr>
            <p:spPr>
              <a:xfrm>
                <a:off x="433206" y="3977639"/>
                <a:ext cx="830239" cy="799653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  <a:buSzPts val="1400"/>
                </a:pPr>
                <a:r>
                  <a:rPr lang="fr-FR" sz="2800" b="1" noProof="0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</a:t>
                </a:r>
              </a:p>
            </p:txBody>
          </p:sp>
        </p:grp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7F84713-2A94-A409-CABD-BA3A40C17F03}"/>
                </a:ext>
              </a:extLst>
            </p:cNvPr>
            <p:cNvGrpSpPr/>
            <p:nvPr/>
          </p:nvGrpSpPr>
          <p:grpSpPr>
            <a:xfrm>
              <a:off x="442933" y="5289577"/>
              <a:ext cx="5077838" cy="765243"/>
              <a:chOff x="404022" y="4923817"/>
              <a:chExt cx="5077838" cy="765243"/>
            </a:xfrm>
          </p:grpSpPr>
          <p:sp>
            <p:nvSpPr>
              <p:cNvPr id="33" name="Rectangle : coins arrondis 13">
                <a:extLst>
                  <a:ext uri="{FF2B5EF4-FFF2-40B4-BE49-F238E27FC236}">
                    <a16:creationId xmlns:a16="http://schemas.microsoft.com/office/drawing/2014/main" id="{EF7FAAED-A888-8468-35E1-B4BBAA304E02}"/>
                  </a:ext>
                </a:extLst>
              </p:cNvPr>
              <p:cNvSpPr/>
              <p:nvPr/>
            </p:nvSpPr>
            <p:spPr>
              <a:xfrm>
                <a:off x="1317359" y="4943273"/>
                <a:ext cx="4164501" cy="745787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buSzPts val="1400"/>
                </a:pPr>
                <a:r>
                  <a:rPr lang="fr-FR" sz="2400" b="1" dirty="0">
                    <a:latin typeface="+mj-lt"/>
                    <a:cs typeface="Calibri" panose="020F0502020204030204" pitchFamily="34" charset="0"/>
                  </a:rPr>
                  <a:t>Certains individus des singes. </a:t>
                </a:r>
                <a:endParaRPr lang="fr-FR" sz="2400" b="1" noProof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Rectangle: Rounded Corners 4">
                <a:extLst>
                  <a:ext uri="{FF2B5EF4-FFF2-40B4-BE49-F238E27FC236}">
                    <a16:creationId xmlns:a16="http://schemas.microsoft.com/office/drawing/2014/main" id="{9E7F3F4A-4A5D-06CE-C91C-1F3BDE852951}"/>
                  </a:ext>
                </a:extLst>
              </p:cNvPr>
              <p:cNvSpPr/>
              <p:nvPr/>
            </p:nvSpPr>
            <p:spPr>
              <a:xfrm>
                <a:off x="404022" y="4923817"/>
                <a:ext cx="823997" cy="74262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accent3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defTabSz="1219170">
                  <a:buClr>
                    <a:srgbClr val="000000"/>
                  </a:buClr>
                  <a:buSzPts val="1400"/>
                </a:pPr>
                <a:r>
                  <a:rPr lang="fr-FR" sz="2800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94326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4080C-A8C0-1DC0-C177-F1618D64D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9D8E14A3-5B91-F479-D96D-B596EB26A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cette dernière question :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EE0BB96A-9640-6EEE-4173-541A7FB32D2D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Accorder quelques secondes de réflexion aux élèves, puis les inviter à répondre en levant la main.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46C0BBDB-0175-1312-18E6-0F1F668DB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398" y="324358"/>
            <a:ext cx="788162" cy="78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3">
            <a:extLst>
              <a:ext uri="{FF2B5EF4-FFF2-40B4-BE49-F238E27FC236}">
                <a16:creationId xmlns:a16="http://schemas.microsoft.com/office/drawing/2014/main" id="{2E96E737-4A47-79F7-1719-D4D04C98E33F}"/>
              </a:ext>
            </a:extLst>
          </p:cNvPr>
          <p:cNvSpPr txBox="1"/>
          <p:nvPr/>
        </p:nvSpPr>
        <p:spPr>
          <a:xfrm>
            <a:off x="357865" y="1176566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Choisissez la bonne réponse 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68B41B-E61D-3A82-EE50-E618FC4074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56"/>
          <a:stretch>
            <a:fillRect/>
          </a:stretch>
        </p:blipFill>
        <p:spPr>
          <a:xfrm>
            <a:off x="6953053" y="1819071"/>
            <a:ext cx="4591894" cy="45525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B03A180-49B9-7D27-24AC-94243DC4BAF0}"/>
              </a:ext>
            </a:extLst>
          </p:cNvPr>
          <p:cNvSpPr txBox="1"/>
          <p:nvPr/>
        </p:nvSpPr>
        <p:spPr>
          <a:xfrm>
            <a:off x="89647" y="1896894"/>
            <a:ext cx="60431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graphique ci-contre montre l’effet du pâturage  :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37D93F7-693E-87E7-57A3-8F94260E0DF6}"/>
              </a:ext>
            </a:extLst>
          </p:cNvPr>
          <p:cNvGrpSpPr/>
          <p:nvPr/>
        </p:nvGrpSpPr>
        <p:grpSpPr>
          <a:xfrm>
            <a:off x="766387" y="2922494"/>
            <a:ext cx="4872412" cy="859128"/>
            <a:chOff x="398834" y="2832847"/>
            <a:chExt cx="4872412" cy="859128"/>
          </a:xfrm>
        </p:grpSpPr>
        <p:sp>
          <p:nvSpPr>
            <p:cNvPr id="14" name="Rectangle : coins arrondis 6">
              <a:extLst>
                <a:ext uri="{FF2B5EF4-FFF2-40B4-BE49-F238E27FC236}">
                  <a16:creationId xmlns:a16="http://schemas.microsoft.com/office/drawing/2014/main" id="{990C77CE-E8AF-DA45-BF11-FEF3C1D9F926}"/>
                </a:ext>
              </a:extLst>
            </p:cNvPr>
            <p:cNvSpPr/>
            <p:nvPr/>
          </p:nvSpPr>
          <p:spPr>
            <a:xfrm>
              <a:off x="1323569" y="2859932"/>
              <a:ext cx="3947677" cy="8268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400"/>
              </a:pPr>
              <a:r>
                <a:rPr lang="fr-FR" sz="2400" b="1" noProof="0" dirty="0">
                  <a:solidFill>
                    <a:schemeClr val="tx1"/>
                  </a:solidFill>
                  <a:latin typeface="+mj-lt"/>
                  <a:cs typeface="Calibri" panose="020F0502020204030204" pitchFamily="34" charset="0"/>
                </a:rPr>
                <a:t>le nombre d’espèce. </a:t>
              </a:r>
              <a:endParaRPr lang="fr-FR" sz="2400" b="1" noProof="0" dirty="0"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1B2201F0-CC37-F80F-CA82-1B0AAEA11876}"/>
                </a:ext>
              </a:extLst>
            </p:cNvPr>
            <p:cNvSpPr/>
            <p:nvPr/>
          </p:nvSpPr>
          <p:spPr>
            <a:xfrm>
              <a:off x="398834" y="2832847"/>
              <a:ext cx="830239" cy="85912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E97570-6C99-C447-40D8-0FE3AC744344}"/>
              </a:ext>
            </a:extLst>
          </p:cNvPr>
          <p:cNvGrpSpPr/>
          <p:nvPr/>
        </p:nvGrpSpPr>
        <p:grpSpPr>
          <a:xfrm>
            <a:off x="756660" y="4164603"/>
            <a:ext cx="4873174" cy="829523"/>
            <a:chOff x="389107" y="3917575"/>
            <a:chExt cx="4873174" cy="829523"/>
          </a:xfrm>
        </p:grpSpPr>
        <p:sp>
          <p:nvSpPr>
            <p:cNvPr id="16" name="Rectangle : coins arrondis 13">
              <a:extLst>
                <a:ext uri="{FF2B5EF4-FFF2-40B4-BE49-F238E27FC236}">
                  <a16:creationId xmlns:a16="http://schemas.microsoft.com/office/drawing/2014/main" id="{CA0B69A7-AB3C-2955-17DB-1BA2B15CB069}"/>
                </a:ext>
              </a:extLst>
            </p:cNvPr>
            <p:cNvSpPr/>
            <p:nvPr/>
          </p:nvSpPr>
          <p:spPr>
            <a:xfrm>
              <a:off x="1286230" y="3929975"/>
              <a:ext cx="3976051" cy="81712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+mj-lt"/>
                  <a:cs typeface="Calibri" panose="020F0502020204030204" pitchFamily="34" charset="0"/>
                </a:rPr>
                <a:t>le nombre d’individu</a:t>
              </a:r>
              <a:endPara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9" name="Rectangle: Rounded Corners 3">
              <a:extLst>
                <a:ext uri="{FF2B5EF4-FFF2-40B4-BE49-F238E27FC236}">
                  <a16:creationId xmlns:a16="http://schemas.microsoft.com/office/drawing/2014/main" id="{96F6FFFF-9DFA-9AAF-62E6-36F3A4101A71}"/>
                </a:ext>
              </a:extLst>
            </p:cNvPr>
            <p:cNvSpPr/>
            <p:nvPr/>
          </p:nvSpPr>
          <p:spPr>
            <a:xfrm>
              <a:off x="389107" y="3917575"/>
              <a:ext cx="830239" cy="82891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CC30C3A-11C6-0B13-01CB-D07654638FB5}"/>
              </a:ext>
            </a:extLst>
          </p:cNvPr>
          <p:cNvGrpSpPr/>
          <p:nvPr/>
        </p:nvGrpSpPr>
        <p:grpSpPr>
          <a:xfrm>
            <a:off x="781265" y="5377107"/>
            <a:ext cx="4821676" cy="767532"/>
            <a:chOff x="359923" y="4919907"/>
            <a:chExt cx="4821676" cy="767532"/>
          </a:xfrm>
        </p:grpSpPr>
        <p:sp>
          <p:nvSpPr>
            <p:cNvPr id="17" name="Rectangle : coins arrondis 13">
              <a:extLst>
                <a:ext uri="{FF2B5EF4-FFF2-40B4-BE49-F238E27FC236}">
                  <a16:creationId xmlns:a16="http://schemas.microsoft.com/office/drawing/2014/main" id="{DC945803-93F2-6B71-225B-DE81FA50C46C}"/>
                </a:ext>
              </a:extLst>
            </p:cNvPr>
            <p:cNvSpPr/>
            <p:nvPr/>
          </p:nvSpPr>
          <p:spPr>
            <a:xfrm>
              <a:off x="1282988" y="4941652"/>
              <a:ext cx="3898611" cy="74578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+mj-lt"/>
                  <a:cs typeface="Calibri" panose="020F0502020204030204" pitchFamily="34" charset="0"/>
                </a:rPr>
                <a:t>l’écosystème entier. </a:t>
              </a:r>
              <a:endPara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6BB20D8C-92AD-EDEA-F066-E361BEF7EBC6}"/>
                </a:ext>
              </a:extLst>
            </p:cNvPr>
            <p:cNvSpPr/>
            <p:nvPr/>
          </p:nvSpPr>
          <p:spPr>
            <a:xfrm>
              <a:off x="359923" y="4919907"/>
              <a:ext cx="823997" cy="7426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5962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3C10-B99C-658A-F2A7-03009FF6F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7E9410B3-C6AF-E6AB-8EE8-ECE1A04FC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124" y="4498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Très bien!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 graphique montre l’effet du pâturage sur le nombre des espèces étudiées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0FA340CD-488F-02B0-0A64-5DBEAFBF591A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9B57E39A-CA84-C3D9-1555-AC1D6281F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6" y="43103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BF9FC1-16B3-5991-E475-81EF83D233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56"/>
          <a:stretch>
            <a:fillRect/>
          </a:stretch>
        </p:blipFill>
        <p:spPr>
          <a:xfrm>
            <a:off x="6953053" y="1819071"/>
            <a:ext cx="4591894" cy="45525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D056CA6-276B-9CDA-18CD-7BB66CB5337C}"/>
              </a:ext>
            </a:extLst>
          </p:cNvPr>
          <p:cNvSpPr txBox="1"/>
          <p:nvPr/>
        </p:nvSpPr>
        <p:spPr>
          <a:xfrm>
            <a:off x="311285" y="1974715"/>
            <a:ext cx="57685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Aptos Display" panose="02110004020202020204"/>
                <a:cs typeface="Calibri" panose="020F0502020204030204" pitchFamily="34" charset="0"/>
              </a:rPr>
              <a:t>Le graphique ci-contre montre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n-ea"/>
                <a:cs typeface="Calibri" panose="020F0502020204030204" pitchFamily="34" charset="0"/>
              </a:rPr>
              <a:t>l’effet du pâturage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DD8C102-EBCA-8ECD-0CCF-091A350006A5}"/>
              </a:ext>
            </a:extLst>
          </p:cNvPr>
          <p:cNvGrpSpPr/>
          <p:nvPr/>
        </p:nvGrpSpPr>
        <p:grpSpPr>
          <a:xfrm>
            <a:off x="766387" y="2922494"/>
            <a:ext cx="4872412" cy="859128"/>
            <a:chOff x="398834" y="2832847"/>
            <a:chExt cx="4872412" cy="859128"/>
          </a:xfrm>
          <a:solidFill>
            <a:schemeClr val="accent1"/>
          </a:solidFill>
        </p:grpSpPr>
        <p:sp>
          <p:nvSpPr>
            <p:cNvPr id="3" name="Rectangle : coins arrondis 6">
              <a:extLst>
                <a:ext uri="{FF2B5EF4-FFF2-40B4-BE49-F238E27FC236}">
                  <a16:creationId xmlns:a16="http://schemas.microsoft.com/office/drawing/2014/main" id="{6DE8C18C-7EF7-AF9E-8427-D1B36B727ACE}"/>
                </a:ext>
              </a:extLst>
            </p:cNvPr>
            <p:cNvSpPr/>
            <p:nvPr/>
          </p:nvSpPr>
          <p:spPr>
            <a:xfrm>
              <a:off x="1323569" y="2859932"/>
              <a:ext cx="3947677" cy="826851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400"/>
              </a:pPr>
              <a:r>
                <a:rPr lang="fr-FR" sz="2400" b="1" noProof="0" dirty="0">
                  <a:solidFill>
                    <a:schemeClr val="bg1"/>
                  </a:solidFill>
                  <a:latin typeface="+mj-lt"/>
                  <a:cs typeface="Calibri" panose="020F0502020204030204" pitchFamily="34" charset="0"/>
                </a:rPr>
                <a:t>le nombre d’espèce. </a:t>
              </a:r>
            </a:p>
          </p:txBody>
        </p:sp>
        <p:sp>
          <p:nvSpPr>
            <p:cNvPr id="4" name="Rectangle: Rounded Corners 22">
              <a:extLst>
                <a:ext uri="{FF2B5EF4-FFF2-40B4-BE49-F238E27FC236}">
                  <a16:creationId xmlns:a16="http://schemas.microsoft.com/office/drawing/2014/main" id="{AA031595-A342-CCAB-FAC9-10A8459F2F02}"/>
                </a:ext>
              </a:extLst>
            </p:cNvPr>
            <p:cNvSpPr/>
            <p:nvPr/>
          </p:nvSpPr>
          <p:spPr>
            <a:xfrm>
              <a:off x="398834" y="2832847"/>
              <a:ext cx="830239" cy="859128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fr-FR" sz="2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0C1F02EF-DACC-62F8-461C-09853D78CE01}"/>
              </a:ext>
            </a:extLst>
          </p:cNvPr>
          <p:cNvGrpSpPr/>
          <p:nvPr/>
        </p:nvGrpSpPr>
        <p:grpSpPr>
          <a:xfrm>
            <a:off x="756660" y="4164603"/>
            <a:ext cx="4873174" cy="829523"/>
            <a:chOff x="389107" y="3917575"/>
            <a:chExt cx="4873174" cy="829523"/>
          </a:xfrm>
        </p:grpSpPr>
        <p:sp>
          <p:nvSpPr>
            <p:cNvPr id="7" name="Rectangle : coins arrondis 13">
              <a:extLst>
                <a:ext uri="{FF2B5EF4-FFF2-40B4-BE49-F238E27FC236}">
                  <a16:creationId xmlns:a16="http://schemas.microsoft.com/office/drawing/2014/main" id="{345B3601-7CF9-4E26-0CEA-F66D89CAB1F9}"/>
                </a:ext>
              </a:extLst>
            </p:cNvPr>
            <p:cNvSpPr/>
            <p:nvPr/>
          </p:nvSpPr>
          <p:spPr>
            <a:xfrm>
              <a:off x="1286230" y="3929975"/>
              <a:ext cx="3976051" cy="81712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+mj-lt"/>
                  <a:cs typeface="Calibri" panose="020F0502020204030204" pitchFamily="34" charset="0"/>
                </a:rPr>
                <a:t>le nombre d’individu</a:t>
              </a:r>
              <a:endPara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8" name="Rectangle: Rounded Corners 3">
              <a:extLst>
                <a:ext uri="{FF2B5EF4-FFF2-40B4-BE49-F238E27FC236}">
                  <a16:creationId xmlns:a16="http://schemas.microsoft.com/office/drawing/2014/main" id="{5F654BFB-FD9C-61AF-B35C-6EB0257E4299}"/>
                </a:ext>
              </a:extLst>
            </p:cNvPr>
            <p:cNvSpPr/>
            <p:nvPr/>
          </p:nvSpPr>
          <p:spPr>
            <a:xfrm>
              <a:off x="389107" y="3917575"/>
              <a:ext cx="830239" cy="82891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EB3C05C-2D3E-D641-0259-0E3333EB2A63}"/>
              </a:ext>
            </a:extLst>
          </p:cNvPr>
          <p:cNvGrpSpPr/>
          <p:nvPr/>
        </p:nvGrpSpPr>
        <p:grpSpPr>
          <a:xfrm>
            <a:off x="781265" y="5377107"/>
            <a:ext cx="4821676" cy="767532"/>
            <a:chOff x="359923" y="4919907"/>
            <a:chExt cx="4821676" cy="767532"/>
          </a:xfrm>
        </p:grpSpPr>
        <p:sp>
          <p:nvSpPr>
            <p:cNvPr id="10" name="Rectangle : coins arrondis 13">
              <a:extLst>
                <a:ext uri="{FF2B5EF4-FFF2-40B4-BE49-F238E27FC236}">
                  <a16:creationId xmlns:a16="http://schemas.microsoft.com/office/drawing/2014/main" id="{3A14DFFC-8720-5316-8CD4-96BDC43AB04D}"/>
                </a:ext>
              </a:extLst>
            </p:cNvPr>
            <p:cNvSpPr/>
            <p:nvPr/>
          </p:nvSpPr>
          <p:spPr>
            <a:xfrm>
              <a:off x="1282988" y="4941652"/>
              <a:ext cx="3898611" cy="74578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  <a:buSzPts val="1400"/>
              </a:pPr>
              <a:r>
                <a:rPr lang="fr-FR" sz="2400" b="1" dirty="0">
                  <a:latin typeface="+mj-lt"/>
                  <a:cs typeface="Calibri" panose="020F0502020204030204" pitchFamily="34" charset="0"/>
                </a:rPr>
                <a:t>l’écosystème entier. </a:t>
              </a:r>
              <a:endPara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8E86EA74-C604-885D-F57E-93DC92012401}"/>
                </a:ext>
              </a:extLst>
            </p:cNvPr>
            <p:cNvSpPr/>
            <p:nvPr/>
          </p:nvSpPr>
          <p:spPr>
            <a:xfrm>
              <a:off x="359923" y="4919907"/>
              <a:ext cx="823997" cy="7426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 defTabSz="1219170">
                <a:buClr>
                  <a:srgbClr val="000000"/>
                </a:buClr>
                <a:buSzPts val="1400"/>
              </a:pPr>
              <a:r>
                <a:rPr lang="fr-FR" sz="28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3151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251927"/>
            <a:ext cx="10372033" cy="54064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un moment pour réaliser l’activité de la page 103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4663" y="702026"/>
            <a:ext cx="10922713" cy="333611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Rappeler aux élèves qu’ils doivent d’abord observer et de repérer les éléments du document avant de réaliser la tâche. Expliquer les mots difficiles.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11FFF9-3997-F7EE-7A15-4D03B371A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389" y="1190827"/>
            <a:ext cx="4271913" cy="528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AAC6-1196-637E-DF9E-533F13026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8B505-3DC6-B1A7-7894-DF91A62F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0B8779-01E5-AF75-9C9E-DC7EC7E3E3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7A049E59-3ACA-34FF-66F6-5DAF021D22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57D9CA6-0FC2-6D25-03C5-DDCDC85C2E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68" b="335"/>
          <a:stretch>
            <a:fillRect/>
          </a:stretch>
        </p:blipFill>
        <p:spPr>
          <a:xfrm>
            <a:off x="2628757" y="1049609"/>
            <a:ext cx="6653719" cy="43860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686624E-612F-B1A0-11BC-B518B8C13A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715" y="5462749"/>
            <a:ext cx="10331942" cy="122492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9B0B19F-874E-47E6-C056-F36CD55B021D}"/>
              </a:ext>
            </a:extLst>
          </p:cNvPr>
          <p:cNvSpPr txBox="1"/>
          <p:nvPr/>
        </p:nvSpPr>
        <p:spPr>
          <a:xfrm>
            <a:off x="2160495" y="5973159"/>
            <a:ext cx="88874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déforestation</a:t>
            </a:r>
          </a:p>
        </p:txBody>
      </p:sp>
    </p:spTree>
    <p:extLst>
      <p:ext uri="{BB962C8B-B14F-4D97-AF65-F5344CB8AC3E}">
        <p14:creationId xmlns:p14="http://schemas.microsoft.com/office/powerpoint/2010/main" val="41540118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444D8-2A4B-80E6-D5AF-C951037C1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5ECE2D-EFF7-3A07-991D-2B078EB25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9689DF-1AAC-88D1-EE37-DE05E86404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CC3C57B9-27A9-FA7D-BA80-3CAB8462B5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ECE861-131F-F0B1-9236-962F79F0F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35" y="1363351"/>
            <a:ext cx="11050542" cy="18004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5F4DFFA-FBFC-98C1-90B1-90F6B3CB8739}"/>
              </a:ext>
            </a:extLst>
          </p:cNvPr>
          <p:cNvSpPr txBox="1"/>
          <p:nvPr/>
        </p:nvSpPr>
        <p:spPr>
          <a:xfrm>
            <a:off x="854507" y="2150567"/>
            <a:ext cx="10512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On observe que le nombre d’individus des 3 espèces est important dans la forêt   alors qu’il est faible dans le champ de maïs 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2A305AD-AB29-6F2F-1ED3-F99746922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706" y="3402025"/>
            <a:ext cx="11098306" cy="164851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3CF3BA6-83ED-B849-3DB2-99E741E6D227}"/>
              </a:ext>
            </a:extLst>
          </p:cNvPr>
          <p:cNvSpPr txBox="1"/>
          <p:nvPr/>
        </p:nvSpPr>
        <p:spPr>
          <a:xfrm>
            <a:off x="719416" y="4025646"/>
            <a:ext cx="111946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On conclut que la déforestation par l’agriculture diminue le nombre des individus vivants dans le sol des champs et donc  elle diminue la biodiversité.</a:t>
            </a:r>
          </a:p>
        </p:txBody>
      </p:sp>
    </p:spTree>
    <p:extLst>
      <p:ext uri="{BB962C8B-B14F-4D97-AF65-F5344CB8AC3E}">
        <p14:creationId xmlns:p14="http://schemas.microsoft.com/office/powerpoint/2010/main" val="11159297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104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difficulté, Insister sur le travail individuel. 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0C1DE6B-4652-323A-2B42-AD9AD4D83DF2}"/>
              </a:ext>
            </a:extLst>
          </p:cNvPr>
          <p:cNvSpPr/>
          <p:nvPr/>
        </p:nvSpPr>
        <p:spPr>
          <a:xfrm>
            <a:off x="5012475" y="6349358"/>
            <a:ext cx="1280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104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83CDA7-68FC-A186-77F3-A77ECAC2C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316" y="1030425"/>
            <a:ext cx="4844374" cy="531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327627" y="2738280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 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CC45CA-A40D-EBBD-F722-8D99498F4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695" y="5450221"/>
            <a:ext cx="8910918" cy="1173302"/>
          </a:xfrm>
          <a:prstGeom prst="rect">
            <a:avLst/>
          </a:prstGeom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03C2CC-7D72-D007-6A1F-857D0ADBD2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034"/>
          <a:stretch>
            <a:fillRect/>
          </a:stretch>
        </p:blipFill>
        <p:spPr>
          <a:xfrm>
            <a:off x="2422186" y="988646"/>
            <a:ext cx="6551485" cy="447388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54D7E93-60EB-B71A-5585-A7A4D225DDC8}"/>
              </a:ext>
            </a:extLst>
          </p:cNvPr>
          <p:cNvSpPr txBox="1"/>
          <p:nvPr/>
        </p:nvSpPr>
        <p:spPr>
          <a:xfrm>
            <a:off x="1801906" y="6078065"/>
            <a:ext cx="86047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surpêche.</a:t>
            </a:r>
          </a:p>
        </p:txBody>
      </p:sp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1F4CD-3BBA-C553-BAFD-4490D35A5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EB492-F67E-8C79-8CA0-51F4FE5F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08566C-83C5-0EFC-F4FA-23C5E1B6F6F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CF6B7234-B2E3-E8C5-D658-2ADDD3323E8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630879-188A-6477-4E83-F8D53BA75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53" y="4595730"/>
            <a:ext cx="11492753" cy="197494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11A3A06-BC8F-4628-06AA-E78959700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948" y="1082587"/>
            <a:ext cx="4503450" cy="312186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8E7EF04-A66A-3D2F-D087-109A077F5571}"/>
              </a:ext>
            </a:extLst>
          </p:cNvPr>
          <p:cNvSpPr txBox="1"/>
          <p:nvPr/>
        </p:nvSpPr>
        <p:spPr>
          <a:xfrm>
            <a:off x="493060" y="5554869"/>
            <a:ext cx="110355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observe que le nombre d’individus des espèces marines  est important en milieu à faible activité pêche alors qu’il est faible dans le milieu à forte pêche.</a:t>
            </a:r>
          </a:p>
        </p:txBody>
      </p:sp>
    </p:spTree>
    <p:extLst>
      <p:ext uri="{BB962C8B-B14F-4D97-AF65-F5344CB8AC3E}">
        <p14:creationId xmlns:p14="http://schemas.microsoft.com/office/powerpoint/2010/main" val="13281738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4F38E-9E4E-1114-454A-178FDB6D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2A6577-E765-7C24-E1E8-51FE04731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012DD9-0D45-F53D-4F2A-78AAC9489A6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7D37348E-814E-718C-4BD5-A9D43C4AB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1B2C53-B896-7D6A-7DA7-04188029A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948" y="1082587"/>
            <a:ext cx="4503450" cy="31218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1DF41A-D940-1B7A-8DF4-C37449601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941" y="4809564"/>
            <a:ext cx="11537576" cy="149309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C73F96D-3D24-0407-054B-256E7AECD9D8}"/>
              </a:ext>
            </a:extLst>
          </p:cNvPr>
          <p:cNvSpPr txBox="1"/>
          <p:nvPr/>
        </p:nvSpPr>
        <p:spPr>
          <a:xfrm>
            <a:off x="493060" y="5554869"/>
            <a:ext cx="110355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conclut que la surpêche  diminue le nombre des individus de poissons vivants dans la mer des champs et donc  elle diminue la biodiversité.</a:t>
            </a:r>
          </a:p>
        </p:txBody>
      </p:sp>
    </p:spTree>
    <p:extLst>
      <p:ext uri="{BB962C8B-B14F-4D97-AF65-F5344CB8AC3E}">
        <p14:creationId xmlns:p14="http://schemas.microsoft.com/office/powerpoint/2010/main" val="26076696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186612"/>
            <a:ext cx="10277091" cy="399230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3" y="219075"/>
            <a:ext cx="10805322" cy="431801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finir, faisons un petit résumé ensemble ! </a:t>
            </a:r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7553" y="658371"/>
            <a:ext cx="10277475" cy="268287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Donner un rappel de la séance.</a:t>
            </a:r>
          </a:p>
        </p:txBody>
      </p:sp>
      <p:sp>
        <p:nvSpPr>
          <p:cNvPr id="11" name="Google Shape;2054;p38">
            <a:extLst>
              <a:ext uri="{FF2B5EF4-FFF2-40B4-BE49-F238E27FC236}">
                <a16:creationId xmlns:a16="http://schemas.microsoft.com/office/drawing/2014/main" id="{11A84DCA-3049-9BCB-560D-1A14A97806C3}"/>
              </a:ext>
            </a:extLst>
          </p:cNvPr>
          <p:cNvSpPr/>
          <p:nvPr/>
        </p:nvSpPr>
        <p:spPr>
          <a:xfrm>
            <a:off x="1291324" y="20379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Image 23">
            <a:extLst>
              <a:ext uri="{FF2B5EF4-FFF2-40B4-BE49-F238E27FC236}">
                <a16:creationId xmlns:a16="http://schemas.microsoft.com/office/drawing/2014/main" id="{CCAB3331-F79B-38C1-D31A-9396A8FF6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5" y="1754682"/>
            <a:ext cx="805544" cy="805544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B8CF3B2-CB9B-2899-41EA-0DA5B49B81EA}"/>
              </a:ext>
            </a:extLst>
          </p:cNvPr>
          <p:cNvSpPr txBox="1">
            <a:spLocks/>
          </p:cNvSpPr>
          <p:nvPr/>
        </p:nvSpPr>
        <p:spPr>
          <a:xfrm>
            <a:off x="6850532" y="2921839"/>
            <a:ext cx="9066597" cy="78983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b="1" dirty="0">
              <a:solidFill>
                <a:srgbClr val="106585"/>
              </a:solidFill>
              <a:latin typeface="Calibri" panose="020F0502020204030204"/>
            </a:endParaRP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209D13C-2F17-7C21-FB23-81402CD4BD6E}"/>
              </a:ext>
            </a:extLst>
          </p:cNvPr>
          <p:cNvSpPr txBox="1">
            <a:spLocks/>
          </p:cNvSpPr>
          <p:nvPr/>
        </p:nvSpPr>
        <p:spPr>
          <a:xfrm>
            <a:off x="1955802" y="2095942"/>
            <a:ext cx="9066597" cy="78983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106585"/>
                </a:solidFill>
                <a:latin typeface="Calibri" panose="020F0502020204030204"/>
              </a:rPr>
              <a:t>Déterminer quelques pratiques humaines menaçant la biodiversité.</a:t>
            </a:r>
          </a:p>
        </p:txBody>
      </p:sp>
      <p:pic>
        <p:nvPicPr>
          <p:cNvPr id="5" name="Picture 2" descr="Notre prochaine journée sera sur la BIODIVERSITÉ - Vert Demain">
            <a:extLst>
              <a:ext uri="{FF2B5EF4-FFF2-40B4-BE49-F238E27FC236}">
                <a16:creationId xmlns:a16="http://schemas.microsoft.com/office/drawing/2014/main" id="{C2D42568-F5EA-45C7-D226-6A7DA42F6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2" r="11023"/>
          <a:stretch>
            <a:fillRect/>
          </a:stretch>
        </p:blipFill>
        <p:spPr bwMode="auto">
          <a:xfrm>
            <a:off x="3264061" y="2864735"/>
            <a:ext cx="5266481" cy="376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0" y="32070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les étapes que j’ai suivies pour résoudre ma tâche: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57070" y="668280"/>
            <a:ext cx="10277475" cy="268287"/>
          </a:xfrm>
        </p:spPr>
        <p:txBody>
          <a:bodyPr/>
          <a:lstStyle/>
          <a:p>
            <a:endParaRPr lang="fr-FR" noProof="0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5BC9F50-D910-6E77-F90D-1A1C97C432ED}"/>
              </a:ext>
            </a:extLst>
          </p:cNvPr>
          <p:cNvGrpSpPr/>
          <p:nvPr/>
        </p:nvGrpSpPr>
        <p:grpSpPr>
          <a:xfrm>
            <a:off x="346730" y="1696517"/>
            <a:ext cx="6681599" cy="661201"/>
            <a:chOff x="436377" y="2458517"/>
            <a:chExt cx="6681599" cy="661201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CF73ADFE-7968-C571-969E-DEFC5EACE958}"/>
                </a:ext>
              </a:extLst>
            </p:cNvPr>
            <p:cNvGrpSpPr/>
            <p:nvPr/>
          </p:nvGrpSpPr>
          <p:grpSpPr>
            <a:xfrm>
              <a:off x="436377" y="2458517"/>
              <a:ext cx="6681599" cy="661201"/>
              <a:chOff x="526472" y="1921979"/>
              <a:chExt cx="6681600" cy="661201"/>
            </a:xfrm>
          </p:grpSpPr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75C1ECAF-6AF3-B58E-AD4F-CF32327F53D5}"/>
                  </a:ext>
                </a:extLst>
              </p:cNvPr>
              <p:cNvSpPr/>
              <p:nvPr/>
            </p:nvSpPr>
            <p:spPr>
              <a:xfrm>
                <a:off x="526472" y="1921979"/>
                <a:ext cx="6681600" cy="661201"/>
              </a:xfrm>
              <a:prstGeom prst="roundRect">
                <a:avLst/>
              </a:prstGeom>
              <a:solidFill>
                <a:srgbClr val="D6E9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</a:p>
            </p:txBody>
          </p:sp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787418E1-0436-1EBC-872F-63CEF5D3B99D}"/>
                  </a:ext>
                </a:extLst>
              </p:cNvPr>
              <p:cNvSpPr/>
              <p:nvPr/>
            </p:nvSpPr>
            <p:spPr>
              <a:xfrm>
                <a:off x="541251" y="2063292"/>
                <a:ext cx="396000" cy="396000"/>
              </a:xfrm>
              <a:prstGeom prst="ellipse">
                <a:avLst/>
              </a:prstGeom>
              <a:solidFill>
                <a:srgbClr val="45AF4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22C75E5-7321-B5C3-A354-6028F39652D4}"/>
                </a:ext>
              </a:extLst>
            </p:cNvPr>
            <p:cNvSpPr txBox="1"/>
            <p:nvPr/>
          </p:nvSpPr>
          <p:spPr>
            <a:xfrm>
              <a:off x="829283" y="2463809"/>
              <a:ext cx="61631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Déterminez la pratique humaine menaçant la biodiversité, illustrée par les documents.</a:t>
              </a:r>
              <a:endParaRPr lang="fr-FR" dirty="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6AFF3B0-8830-BF69-7102-1C9158C8AAC4}"/>
              </a:ext>
            </a:extLst>
          </p:cNvPr>
          <p:cNvGrpSpPr/>
          <p:nvPr/>
        </p:nvGrpSpPr>
        <p:grpSpPr>
          <a:xfrm>
            <a:off x="292942" y="3735479"/>
            <a:ext cx="6600917" cy="666192"/>
            <a:chOff x="436377" y="3251384"/>
            <a:chExt cx="6600917" cy="666192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348B98DC-7540-F5ED-676D-4782988A7C18}"/>
                </a:ext>
              </a:extLst>
            </p:cNvPr>
            <p:cNvGrpSpPr/>
            <p:nvPr/>
          </p:nvGrpSpPr>
          <p:grpSpPr>
            <a:xfrm>
              <a:off x="436377" y="3251384"/>
              <a:ext cx="6600917" cy="666192"/>
              <a:chOff x="526472" y="1948873"/>
              <a:chExt cx="6600917" cy="666192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2668EFD6-675D-7368-C4ED-87D06812EACA}"/>
                  </a:ext>
                </a:extLst>
              </p:cNvPr>
              <p:cNvSpPr/>
              <p:nvPr/>
            </p:nvSpPr>
            <p:spPr>
              <a:xfrm>
                <a:off x="526472" y="1948873"/>
                <a:ext cx="6600917" cy="666192"/>
              </a:xfrm>
              <a:prstGeom prst="roundRect">
                <a:avLst/>
              </a:prstGeom>
              <a:solidFill>
                <a:srgbClr val="D6E9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CB44A667-08F3-7ACF-04C6-E56C7CC63A1B}"/>
                  </a:ext>
                </a:extLst>
              </p:cNvPr>
              <p:cNvSpPr/>
              <p:nvPr/>
            </p:nvSpPr>
            <p:spPr>
              <a:xfrm>
                <a:off x="541251" y="2054334"/>
                <a:ext cx="396000" cy="396000"/>
              </a:xfrm>
              <a:prstGeom prst="ellipse">
                <a:avLst/>
              </a:prstGeom>
              <a:solidFill>
                <a:srgbClr val="45AF4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A9998C48-EF6F-47D5-C000-F5948AF5EDA7}"/>
                </a:ext>
              </a:extLst>
            </p:cNvPr>
            <p:cNvSpPr txBox="1"/>
            <p:nvPr/>
          </p:nvSpPr>
          <p:spPr>
            <a:xfrm>
              <a:off x="846307" y="3251750"/>
              <a:ext cx="60116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Comparez les nombres d’individus vivants dans le sol des deux sites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2E794F1-99CF-EACB-F44F-EE917B651CCF}"/>
              </a:ext>
            </a:extLst>
          </p:cNvPr>
          <p:cNvGrpSpPr/>
          <p:nvPr/>
        </p:nvGrpSpPr>
        <p:grpSpPr>
          <a:xfrm>
            <a:off x="364659" y="5423680"/>
            <a:ext cx="6645741" cy="753002"/>
            <a:chOff x="436377" y="4078974"/>
            <a:chExt cx="6645741" cy="753002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B74D69F1-6D2F-9422-9BB8-66566E972991}"/>
                </a:ext>
              </a:extLst>
            </p:cNvPr>
            <p:cNvGrpSpPr/>
            <p:nvPr/>
          </p:nvGrpSpPr>
          <p:grpSpPr>
            <a:xfrm>
              <a:off x="436377" y="4078974"/>
              <a:ext cx="6645741" cy="753002"/>
              <a:chOff x="526472" y="1948873"/>
              <a:chExt cx="6645741" cy="753002"/>
            </a:xfrm>
          </p:grpSpPr>
          <p:sp>
            <p:nvSpPr>
              <p:cNvPr id="29" name="Rectangle : coins arrondis 28">
                <a:extLst>
                  <a:ext uri="{FF2B5EF4-FFF2-40B4-BE49-F238E27FC236}">
                    <a16:creationId xmlns:a16="http://schemas.microsoft.com/office/drawing/2014/main" id="{71F86797-342F-9F6D-918E-EBB4D2D41EF7}"/>
                  </a:ext>
                </a:extLst>
              </p:cNvPr>
              <p:cNvSpPr/>
              <p:nvPr/>
            </p:nvSpPr>
            <p:spPr>
              <a:xfrm>
                <a:off x="526472" y="1948873"/>
                <a:ext cx="6645741" cy="753002"/>
              </a:xfrm>
              <a:prstGeom prst="roundRect">
                <a:avLst/>
              </a:prstGeom>
              <a:solidFill>
                <a:srgbClr val="D6E9C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b="1" noProof="0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 </a:t>
                </a: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9773827-DD12-D9A1-A887-B5B3EC81D43F}"/>
                  </a:ext>
                </a:extLst>
              </p:cNvPr>
              <p:cNvSpPr/>
              <p:nvPr/>
            </p:nvSpPr>
            <p:spPr>
              <a:xfrm>
                <a:off x="541251" y="2108118"/>
                <a:ext cx="396001" cy="396000"/>
              </a:xfrm>
              <a:prstGeom prst="ellipse">
                <a:avLst/>
              </a:prstGeom>
              <a:solidFill>
                <a:srgbClr val="45AF4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b="1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</p:grp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4A1CE9B-E6C3-A405-7E93-58B90ADC7A46}"/>
                </a:ext>
              </a:extLst>
            </p:cNvPr>
            <p:cNvSpPr txBox="1"/>
            <p:nvPr/>
          </p:nvSpPr>
          <p:spPr>
            <a:xfrm>
              <a:off x="877920" y="4098056"/>
              <a:ext cx="61504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Tirez une conclusion sur l’impact de la pratique étudiée sur la biodiversité</a:t>
              </a:r>
              <a:r>
                <a:rPr lang="fr-FR" dirty="0"/>
                <a:t>.</a:t>
              </a:r>
            </a:p>
          </p:txBody>
        </p:sp>
      </p:grpSp>
      <p:pic>
        <p:nvPicPr>
          <p:cNvPr id="32" name="Image 31">
            <a:extLst>
              <a:ext uri="{FF2B5EF4-FFF2-40B4-BE49-F238E27FC236}">
                <a16:creationId xmlns:a16="http://schemas.microsoft.com/office/drawing/2014/main" id="{5128987C-6A62-32D1-FAC9-E37BE6C9B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211" y="1065659"/>
            <a:ext cx="3756828" cy="182578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473E93B-EC56-E0A3-6CD1-500C7079A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129" y="3009864"/>
            <a:ext cx="4372664" cy="39816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37887E4C-99AD-A5F2-26D4-CBE8F5FBEC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5126"/>
          <a:stretch>
            <a:fillRect/>
          </a:stretch>
        </p:blipFill>
        <p:spPr>
          <a:xfrm>
            <a:off x="7150973" y="3929566"/>
            <a:ext cx="4745192" cy="36573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AAAF6ECB-0A81-E643-CCE2-128164700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3042" y="5557503"/>
            <a:ext cx="4606230" cy="41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285445"/>
            <a:chOff x="279385" y="1039998"/>
            <a:chExt cx="8585230" cy="3964084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556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/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242372" y="2222729"/>
              <a:ext cx="2257542" cy="1155392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defRPr/>
              </a:pPr>
              <a:endParaRPr lang="fr-FR" sz="2000" b="1" spc="-30" dirty="0">
                <a:solidFill>
                  <a:srgbClr val="10658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468493" y="1843485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97447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2"/>
              <a:ext cx="4778096" cy="826675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60637" y="2371471"/>
              <a:ext cx="2051594" cy="900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Biodiversité </a:t>
              </a:r>
            </a:p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Pratiques humaines</a:t>
              </a:r>
            </a:p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Menace 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619292" y="1757906"/>
              <a:ext cx="1789334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Déterminer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Comparer 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Tirer une conclusion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160494" cy="1360714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71811" y="2568043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2093895" cy="117720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biodiversité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Espèce 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Ecosystème 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Individu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Déforestation; surpâturage 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Surpêche; pollution 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394585" y="3018453"/>
              <a:ext cx="616890" cy="133622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503744" y="4053789"/>
              <a:ext cx="2027023" cy="950293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41324" y="3991968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67341" y="4378660"/>
              <a:ext cx="1859176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/>
                  <a:cs typeface="Arial"/>
                  <a:sym typeface="Arial"/>
                </a:rPr>
                <a:t>Plus important </a:t>
              </a:r>
            </a:p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Plus faible</a:t>
              </a: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800426"/>
              <a:ext cx="410632" cy="1371145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1615" y="2171996"/>
              <a:ext cx="826042" cy="488177"/>
            </a:xfrm>
            <a:prstGeom prst="bentConnector3">
              <a:avLst>
                <a:gd name="adj1" fmla="val 99266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878900" y="543916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83909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111" y="202077"/>
            <a:ext cx="529115" cy="5291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Faire participer les élèves à la lecture de la carte.</a:t>
            </a:r>
          </a:p>
        </p:txBody>
      </p:sp>
      <p:cxnSp>
        <p:nvCxnSpPr>
          <p:cNvPr id="17" name="Straight Connector 44">
            <a:extLst>
              <a:ext uri="{FF2B5EF4-FFF2-40B4-BE49-F238E27FC236}">
                <a16:creationId xmlns:a16="http://schemas.microsoft.com/office/drawing/2014/main" id="{59420D40-2F3F-CEB0-2112-6BBA7A451096}"/>
              </a:ext>
            </a:extLst>
          </p:cNvPr>
          <p:cNvCxnSpPr/>
          <p:nvPr/>
        </p:nvCxnSpPr>
        <p:spPr>
          <a:xfrm>
            <a:off x="7878900" y="411458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885640B-A9CA-32A7-8D7D-0CC3B5AD4AFF}"/>
              </a:ext>
            </a:extLst>
          </p:cNvPr>
          <p:cNvSpPr txBox="1"/>
          <p:nvPr/>
        </p:nvSpPr>
        <p:spPr>
          <a:xfrm>
            <a:off x="4173166" y="3045874"/>
            <a:ext cx="32393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Déterminer quelques pratiques humaines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menaçant la biodiversité</a:t>
            </a:r>
            <a:endParaRPr kumimoji="0" lang="fr-FR" sz="1867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C1BCD4-753F-FDE3-DE8A-6B1D37BE377D}"/>
              </a:ext>
            </a:extLst>
          </p:cNvPr>
          <p:cNvSpPr txBox="1"/>
          <p:nvPr/>
        </p:nvSpPr>
        <p:spPr>
          <a:xfrm>
            <a:off x="1060267" y="5422185"/>
            <a:ext cx="64470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observe que ……………est important dans  ……… alors que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454A259-30CC-7984-3F5F-6F6B9B8C73BA}"/>
              </a:ext>
            </a:extLst>
          </p:cNvPr>
          <p:cNvSpPr txBox="1"/>
          <p:nvPr/>
        </p:nvSpPr>
        <p:spPr>
          <a:xfrm>
            <a:off x="1079722" y="5752926"/>
            <a:ext cx="6133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conclue que …………………………….. 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inciter les élèves à faire l’exercice à la maison, puis clôturer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17186</TotalTime>
  <Words>3064</Words>
  <Application>Microsoft Office PowerPoint</Application>
  <PresentationFormat>Grand écran</PresentationFormat>
  <Paragraphs>479</Paragraphs>
  <Slides>76</Slides>
  <Notes>1</Notes>
  <HiddenSlides>5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76</vt:i4>
      </vt:variant>
    </vt:vector>
  </HeadingPairs>
  <TitlesOfParts>
    <vt:vector size="84" baseType="lpstr">
      <vt:lpstr>Aptos</vt:lpstr>
      <vt:lpstr>Aptos Display</vt:lpstr>
      <vt:lpstr>Arial</vt:lpstr>
      <vt:lpstr>Calibri</vt:lpstr>
      <vt:lpstr>Dosis</vt:lpstr>
      <vt:lpstr>Georgia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Parfait !!</vt:lpstr>
      <vt:lpstr>Présentation PowerPoint</vt:lpstr>
      <vt:lpstr>Commençons par cette question.</vt:lpstr>
      <vt:lpstr>Parfait  ! </vt:lpstr>
      <vt:lpstr>Voici une deuxième question!</vt:lpstr>
      <vt:lpstr>Parfait ! La diversité des écosystèmes naturels est expliquée par la diversité des milieux de vie ( biotope) et la diversité des êtres vivants ( biocénose).</vt:lpstr>
      <vt:lpstr>Voici une autre question.</vt:lpstr>
      <vt:lpstr>Parfait ! En effet les individus d’une même espèce se ressemblent et se reproduisent entre eux , mais ils peuvent vivre dans des milieux éloignés. </vt:lpstr>
      <vt:lpstr>Rappelez-vous une espèce est un ensemble d’individu qui se ressemble et se reproduisent entre eux . Répondez à la question suivante.</vt:lpstr>
      <vt:lpstr>Parfait ! Ces deux oiseaux appartiennent au même groupe des perruches mais n’appartiennent pas à la même espèce. Parce qu’ils ne peuvent pas se reproduire entre eux et donner une descendance fertile.</vt:lpstr>
      <vt:lpstr>Voici une autre question .</vt:lpstr>
      <vt:lpstr>Très bien ! L’action de l’Homme sur les êtres vivant est une action biotique. </vt:lpstr>
      <vt:lpstr>Le graphique ci-dessous montre le nombre d’individus d’une population par m² dans 3 sites différents. Répondez à la question suivante. </vt:lpstr>
      <vt:lpstr>Très bien !</vt:lpstr>
      <vt:lpstr>Présentation PowerPoint</vt:lpstr>
      <vt:lpstr>Présentation PowerPoint</vt:lpstr>
      <vt:lpstr>Présentation PowerPoint</vt:lpstr>
      <vt:lpstr>A la fin de cette séance, vous serez capables de :  </vt:lpstr>
      <vt:lpstr>A la fin de cette séance, vous serez capables de :  </vt:lpstr>
      <vt:lpstr>A la fin de cette séance, vous serez capables de :  </vt:lpstr>
      <vt:lpstr>Présentation PowerPoint</vt:lpstr>
      <vt:lpstr>Présentation PowerPoint</vt:lpstr>
      <vt:lpstr>Commençons par définir la biodiversité .</vt:lpstr>
      <vt:lpstr>Parlons maintenant des niveaux de la biodiversité. </vt:lpstr>
      <vt:lpstr>Plusieurs pratiques humaines menacent la biodiversité. </vt:lpstr>
      <vt:lpstr>Plusieurs pratiques humaines menacent la biodiversité. </vt:lpstr>
      <vt:lpstr>Plusieurs activité humaines menace la biodiversité </vt:lpstr>
      <vt:lpstr>Présentation PowerPoint</vt:lpstr>
      <vt:lpstr>Notre tâche consiste à tirer une conclusion sur l’impact d’une pratique menaçant la biodiversité dans un écosystème</vt:lpstr>
      <vt:lpstr>Je commence par la première consigne.</vt:lpstr>
      <vt:lpstr>Ensuite , je passe à la deuxième consigne.</vt:lpstr>
      <vt:lpstr>Ensuite , je passe à la deuxième consigne.</vt:lpstr>
      <vt:lpstr>Ensuite , je passe à la deuxième consigne.</vt:lpstr>
      <vt:lpstr>Ensuite , je passe à la deuxième consigne.</vt:lpstr>
      <vt:lpstr>Ensuite !</vt:lpstr>
      <vt:lpstr>Présentation PowerPoint</vt:lpstr>
      <vt:lpstr>Présentation PowerPoint</vt:lpstr>
      <vt:lpstr>Vérifions maintenant est-ce que vous avez bien compris. Répondez à la question suivante:</vt:lpstr>
      <vt:lpstr>Parfait !  Il s’agit de la pollution.</vt:lpstr>
      <vt:lpstr>Voici une deuxième question.</vt:lpstr>
      <vt:lpstr>Parfait ! La pollution est l’introduction des déchets dans l’écosystème naturel. Elle modifie  le biotope et la biocénose. Par conséquent menace l’écosystème tout entier.</vt:lpstr>
      <vt:lpstr>Répondez à la question suivante:</vt:lpstr>
      <vt:lpstr>Parfait ! </vt:lpstr>
      <vt:lpstr>Répondez à la question suivante:</vt:lpstr>
      <vt:lpstr>La déforestation ne menace pas une seule espèce ou quelques individus seulement, mais perturbe tout l’écosystème : les animaux, les plantes, le sol et les relations entre les êtres vivants.</vt:lpstr>
      <vt:lpstr>Répondez à cette dernière question :</vt:lpstr>
      <vt:lpstr>Très bien! Ce graphique montre l’effet du pâturage sur le nombre des espèces étudiées</vt:lpstr>
      <vt:lpstr>Présentation PowerPoint</vt:lpstr>
      <vt:lpstr>Maintenant, vous allez travailler en binôme. Chacun prend un moment pour réaliser l’activité de la page 103 sur le livret. Ensuite, vous comparez vos réponses en justifiant.</vt:lpstr>
      <vt:lpstr>Le temps est terminé. </vt:lpstr>
      <vt:lpstr>Correction.</vt:lpstr>
      <vt:lpstr>Correction.</vt:lpstr>
      <vt:lpstr>Présentation PowerPoint</vt:lpstr>
      <vt:lpstr>Maintenant, vous allez travailler chacun pour soi; prenez l’activité de la page 104 sur le livret.</vt:lpstr>
      <vt:lpstr>Le temps est terminé. </vt:lpstr>
      <vt:lpstr>Correction. </vt:lpstr>
      <vt:lpstr>Correction.</vt:lpstr>
      <vt:lpstr>Correction.</vt:lpstr>
      <vt:lpstr>Présentation PowerPoint</vt:lpstr>
      <vt:lpstr>Qui peut me dire ce que nous avons appris aujourd’hui? </vt:lpstr>
      <vt:lpstr>Avant de finir, faisons un petit résumé ensemble ! </vt:lpstr>
      <vt:lpstr>Voici les étapes que j’ai suivies pour résoudre ma tâche: </vt:lpstr>
      <vt:lpstr>Et on termine par cette carte lexicale.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DAHCHOUR</dc:creator>
  <cp:lastModifiedBy>MOHAMMED.SENHAJI-KHA</cp:lastModifiedBy>
  <cp:revision>2299</cp:revision>
  <dcterms:created xsi:type="dcterms:W3CDTF">2025-11-03T10:55:47Z</dcterms:created>
  <dcterms:modified xsi:type="dcterms:W3CDTF">2026-05-15T17:11:48Z</dcterms:modified>
</cp:coreProperties>
</file>