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6" r:id="rId2"/>
  </p:sldMasterIdLst>
  <p:notesMasterIdLst>
    <p:notesMasterId r:id="rId75"/>
  </p:notesMasterIdLst>
  <p:handoutMasterIdLst>
    <p:handoutMasterId r:id="rId76"/>
  </p:handoutMasterIdLst>
  <p:sldIdLst>
    <p:sldId id="308" r:id="rId3"/>
    <p:sldId id="288" r:id="rId4"/>
    <p:sldId id="289" r:id="rId5"/>
    <p:sldId id="286" r:id="rId6"/>
    <p:sldId id="2147483642" r:id="rId7"/>
    <p:sldId id="371" r:id="rId8"/>
    <p:sldId id="290" r:id="rId9"/>
    <p:sldId id="292" r:id="rId10"/>
    <p:sldId id="293" r:id="rId11"/>
    <p:sldId id="258" r:id="rId12"/>
    <p:sldId id="294" r:id="rId13"/>
    <p:sldId id="256" r:id="rId14"/>
    <p:sldId id="265" r:id="rId15"/>
    <p:sldId id="295" r:id="rId16"/>
    <p:sldId id="296" r:id="rId17"/>
    <p:sldId id="264" r:id="rId18"/>
    <p:sldId id="320" r:id="rId19"/>
    <p:sldId id="271" r:id="rId20"/>
    <p:sldId id="321" r:id="rId21"/>
    <p:sldId id="270" r:id="rId22"/>
    <p:sldId id="275" r:id="rId23"/>
    <p:sldId id="266" r:id="rId24"/>
    <p:sldId id="283" r:id="rId25"/>
    <p:sldId id="277" r:id="rId26"/>
    <p:sldId id="298" r:id="rId27"/>
    <p:sldId id="372" r:id="rId28"/>
    <p:sldId id="261" r:id="rId29"/>
    <p:sldId id="306" r:id="rId30"/>
    <p:sldId id="276" r:id="rId31"/>
    <p:sldId id="284" r:id="rId32"/>
    <p:sldId id="393" r:id="rId33"/>
    <p:sldId id="309" r:id="rId34"/>
    <p:sldId id="272" r:id="rId35"/>
    <p:sldId id="373" r:id="rId36"/>
    <p:sldId id="323" r:id="rId37"/>
    <p:sldId id="260" r:id="rId38"/>
    <p:sldId id="301" r:id="rId39"/>
    <p:sldId id="304" r:id="rId40"/>
    <p:sldId id="307" r:id="rId41"/>
    <p:sldId id="279" r:id="rId42"/>
    <p:sldId id="273" r:id="rId43"/>
    <p:sldId id="263" r:id="rId44"/>
    <p:sldId id="257" r:id="rId45"/>
    <p:sldId id="299" r:id="rId46"/>
    <p:sldId id="313" r:id="rId47"/>
    <p:sldId id="319" r:id="rId48"/>
    <p:sldId id="318" r:id="rId49"/>
    <p:sldId id="269" r:id="rId50"/>
    <p:sldId id="268" r:id="rId51"/>
    <p:sldId id="314" r:id="rId52"/>
    <p:sldId id="353" r:id="rId53"/>
    <p:sldId id="317" r:id="rId54"/>
    <p:sldId id="315" r:id="rId55"/>
    <p:sldId id="316" r:id="rId56"/>
    <p:sldId id="300" r:id="rId57"/>
    <p:sldId id="339" r:id="rId58"/>
    <p:sldId id="280" r:id="rId59"/>
    <p:sldId id="335" r:id="rId60"/>
    <p:sldId id="2147483647" r:id="rId61"/>
    <p:sldId id="274" r:id="rId62"/>
    <p:sldId id="303" r:id="rId63"/>
    <p:sldId id="345" r:id="rId64"/>
    <p:sldId id="302" r:id="rId65"/>
    <p:sldId id="341" r:id="rId66"/>
    <p:sldId id="259" r:id="rId67"/>
    <p:sldId id="282" r:id="rId68"/>
    <p:sldId id="305" r:id="rId69"/>
    <p:sldId id="262" r:id="rId70"/>
    <p:sldId id="346" r:id="rId71"/>
    <p:sldId id="267" r:id="rId72"/>
    <p:sldId id="2147483447" r:id="rId73"/>
    <p:sldId id="291" r:id="rId7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</p14:sldIdLst>
        </p14:section>
        <p14:section name="Contrôle des cahiers" id="{D246771F-C8AA-4F75-BAD7-8024CAB55D79}">
          <p14:sldIdLst>
            <p14:sldId id="295"/>
          </p14:sldIdLst>
        </p14:section>
        <p14:section name="Activation des prérequis" id="{8E8D053C-3AAA-4FF0-9D84-FCA59ECBA887}">
          <p14:sldIdLst>
            <p14:sldId id="296"/>
            <p14:sldId id="264"/>
            <p14:sldId id="320"/>
            <p14:sldId id="271"/>
            <p14:sldId id="321"/>
          </p14:sldIdLst>
        </p14:section>
        <p14:section name="Déclaration de l’objectif" id="{096B6BF6-20D6-43DE-B358-982838B98259}">
          <p14:sldIdLst>
            <p14:sldId id="270"/>
            <p14:sldId id="275"/>
            <p14:sldId id="266"/>
            <p14:sldId id="283"/>
            <p14:sldId id="277"/>
          </p14:sldIdLst>
        </p14:section>
        <p14:section name="Modelage" id="{6D007598-4F88-4283-9E36-970C44D688AD}">
          <p14:sldIdLst>
            <p14:sldId id="298"/>
            <p14:sldId id="372"/>
            <p14:sldId id="261"/>
            <p14:sldId id="306"/>
            <p14:sldId id="276"/>
            <p14:sldId id="284"/>
            <p14:sldId id="393"/>
            <p14:sldId id="309"/>
            <p14:sldId id="272"/>
            <p14:sldId id="373"/>
            <p14:sldId id="323"/>
            <p14:sldId id="260"/>
            <p14:sldId id="301"/>
            <p14:sldId id="304"/>
            <p14:sldId id="307"/>
            <p14:sldId id="279"/>
            <p14:sldId id="273"/>
            <p14:sldId id="263"/>
            <p14:sldId id="257"/>
          </p14:sldIdLst>
        </p14:section>
        <p14:section name="Pratique collective" id="{CF34AB29-930A-422C-8BB3-41EE66488593}">
          <p14:sldIdLst>
            <p14:sldId id="299"/>
            <p14:sldId id="313"/>
            <p14:sldId id="319"/>
            <p14:sldId id="318"/>
            <p14:sldId id="269"/>
            <p14:sldId id="268"/>
            <p14:sldId id="314"/>
            <p14:sldId id="353"/>
            <p14:sldId id="317"/>
            <p14:sldId id="315"/>
            <p14:sldId id="316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335"/>
            <p14:sldId id="2147483647"/>
            <p14:sldId id="274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  <p14:sldId id="341"/>
            <p14:sldId id="259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267"/>
            <p14:sldId id="2147483447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ABC8E3"/>
    <a:srgbClr val="194D65"/>
    <a:srgbClr val="9E512A"/>
    <a:srgbClr val="C66634"/>
    <a:srgbClr val="2E91BD"/>
    <a:srgbClr val="1026A4"/>
    <a:srgbClr val="BBD6EF"/>
    <a:srgbClr val="DCEAF7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5" autoAdjust="0"/>
    <p:restoredTop sz="94710" autoAdjust="0"/>
  </p:normalViewPr>
  <p:slideViewPr>
    <p:cSldViewPr snapToGrid="0">
      <p:cViewPr varScale="1">
        <p:scale>
          <a:sx n="76" d="100"/>
          <a:sy n="76" d="100"/>
        </p:scale>
        <p:origin x="89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Sciences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1450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3990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5022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0928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4345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7792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39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156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32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465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48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387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571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2835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288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788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018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861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33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020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4E8E588C-119A-E68E-6DCF-706A5C64B402}"/>
              </a:ext>
            </a:extLst>
          </p:cNvPr>
          <p:cNvSpPr/>
          <p:nvPr userDrawn="1"/>
        </p:nvSpPr>
        <p:spPr>
          <a:xfrm>
            <a:off x="68213" y="63121"/>
            <a:ext cx="12104136" cy="745203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0709DB1-6F6C-5D25-B149-1A8A3916B7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754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678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892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57.jpeg"/><Relationship Id="rId10" Type="http://schemas.openxmlformats.org/officeDocument/2006/relationships/image" Target="../media/image61.png"/><Relationship Id="rId4" Type="http://schemas.openxmlformats.org/officeDocument/2006/relationships/image" Target="../media/image56.png"/><Relationship Id="rId9" Type="http://schemas.microsoft.com/office/2007/relationships/hdphoto" Target="../media/hdphoto1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2.wdp"/><Relationship Id="rId5" Type="http://schemas.openxmlformats.org/officeDocument/2006/relationships/image" Target="../media/image63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2.wdp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2.wdp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3.wdp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microsoft.com/office/2007/relationships/hdphoto" Target="../media/hdphoto13.wdp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14.png"/><Relationship Id="rId4" Type="http://schemas.microsoft.com/office/2007/relationships/hdphoto" Target="../media/hdphoto13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14.png"/><Relationship Id="rId4" Type="http://schemas.microsoft.com/office/2007/relationships/hdphoto" Target="../media/hdphoto13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3.wdp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3.wdp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3.wdp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microsoft.com/office/2007/relationships/hdphoto" Target="../media/hdphoto14.wdp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16.wdp"/><Relationship Id="rId4" Type="http://schemas.openxmlformats.org/officeDocument/2006/relationships/image" Target="../media/image72.png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png"/><Relationship Id="rId5" Type="http://schemas.microsoft.com/office/2007/relationships/hdphoto" Target="../media/hdphoto15.wdp"/><Relationship Id="rId4" Type="http://schemas.openxmlformats.org/officeDocument/2006/relationships/image" Target="../media/image7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microsoft.com/office/2007/relationships/hdphoto" Target="../media/hdphoto3.wdp"/><Relationship Id="rId7" Type="http://schemas.microsoft.com/office/2007/relationships/hdphoto" Target="../media/hdphoto1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png"/><Relationship Id="rId5" Type="http://schemas.microsoft.com/office/2007/relationships/hdphoto" Target="../media/hdphoto15.wdp"/><Relationship Id="rId4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png"/><Relationship Id="rId5" Type="http://schemas.microsoft.com/office/2007/relationships/hdphoto" Target="../media/hdphoto15.wdp"/><Relationship Id="rId4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76.png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5" Type="http://schemas.microsoft.com/office/2007/relationships/hdphoto" Target="../media/hdphoto18.wdp"/><Relationship Id="rId4" Type="http://schemas.openxmlformats.org/officeDocument/2006/relationships/image" Target="../media/image75.png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5" Type="http://schemas.microsoft.com/office/2007/relationships/hdphoto" Target="../media/hdphoto18.wdp"/><Relationship Id="rId4" Type="http://schemas.openxmlformats.org/officeDocument/2006/relationships/image" Target="../media/image75.png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5" Type="http://schemas.microsoft.com/office/2007/relationships/hdphoto" Target="../media/hdphoto18.wdp"/><Relationship Id="rId4" Type="http://schemas.openxmlformats.org/officeDocument/2006/relationships/image" Target="../media/image75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microsoft.com/office/2007/relationships/hdphoto" Target="../media/hdphoto14.wdp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84060" y="4489422"/>
            <a:ext cx="4844190" cy="725586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dirty="0">
                <a:solidFill>
                  <a:prstClr val="white"/>
                </a:solidFill>
              </a:rPr>
              <a:t>La Terre en tant que système</a:t>
            </a:r>
            <a:endParaRPr lang="fr-FR" noProof="0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1217" y="4591216"/>
            <a:ext cx="1681408" cy="521999"/>
          </a:xfrm>
        </p:spPr>
        <p:txBody>
          <a:bodyPr/>
          <a:lstStyle/>
          <a:p>
            <a:pPr algn="ctr"/>
            <a:r>
              <a:rPr lang="fr-FR" noProof="0" dirty="0"/>
              <a:t>Chapitre</a:t>
            </a:r>
            <a:r>
              <a:rPr lang="fr-FR" dirty="0"/>
              <a:t> 2</a:t>
            </a:r>
            <a:endParaRPr lang="fr-FR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217" y="5288319"/>
            <a:ext cx="1681408" cy="521999"/>
          </a:xfrm>
        </p:spPr>
        <p:txBody>
          <a:bodyPr/>
          <a:lstStyle/>
          <a:p>
            <a:pPr algn="ctr"/>
            <a:r>
              <a:rPr lang="fr-FR" noProof="0" dirty="0"/>
              <a:t>Tâche </a:t>
            </a:r>
            <a:r>
              <a:rPr lang="ar-MA" noProof="0" dirty="0"/>
              <a:t>3</a:t>
            </a:r>
            <a:endParaRPr lang="fr-FR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84583" y="5287617"/>
            <a:ext cx="4843667" cy="52199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r-FR" dirty="0"/>
              <a:t>Décrire les caractéristiques des différentes couches de la Terre.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Qui peut me rappeler la signification de ces icônes?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!!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Demander à 3 élèves au hasard</a:t>
            </a:r>
          </a:p>
          <a:p>
            <a:endParaRPr lang="fr-FR" noProof="0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noProof="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00</a:t>
            </a:r>
            <a:r>
              <a:rPr lang="fr-FR" noProof="0" dirty="0"/>
              <a:t> min</a:t>
            </a:r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9AF59-8804-3C31-9B87-2F898B445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20CBB7-1F89-937C-4878-620944E2A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Commençons par rappeler quelques notions. Répondez à cette question.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485845C-FBF2-66DF-395A-090C7CE0F15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DCC21D06-8267-FC51-CCF3-8ED7DB024B8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8D2C169-4875-2B5E-4CDC-7CF1AB462B1E}"/>
              </a:ext>
            </a:extLst>
          </p:cNvPr>
          <p:cNvSpPr/>
          <p:nvPr/>
        </p:nvSpPr>
        <p:spPr>
          <a:xfrm>
            <a:off x="782946" y="1411057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Donnez l’équivalent en français des termes suivants: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F3BAE46-5293-E157-8326-A4204A1D9E85}"/>
              </a:ext>
            </a:extLst>
          </p:cNvPr>
          <p:cNvGrpSpPr/>
          <p:nvPr/>
        </p:nvGrpSpPr>
        <p:grpSpPr>
          <a:xfrm>
            <a:off x="1501531" y="2664896"/>
            <a:ext cx="8844422" cy="510778"/>
            <a:chOff x="687614" y="2705089"/>
            <a:chExt cx="8844422" cy="510778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72F3B9-68D8-8303-D682-2F8E9813399A}"/>
                </a:ext>
              </a:extLst>
            </p:cNvPr>
            <p:cNvSpPr/>
            <p:nvPr/>
          </p:nvSpPr>
          <p:spPr>
            <a:xfrm>
              <a:off x="1686247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800" b="1" noProof="0" dirty="0">
                  <a:solidFill>
                    <a:srgbClr val="002060"/>
                  </a:solidFill>
                  <a:latin typeface="Calibri" panose="020F0502020204030204"/>
                </a:rPr>
                <a:t>الأرض</a:t>
              </a:r>
              <a:endParaRPr lang="fr-FR" sz="2800" b="1" noProof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3AD19CA-8790-6F74-A9C1-58E9296B61FB}"/>
                </a:ext>
              </a:extLst>
            </p:cNvPr>
            <p:cNvSpPr/>
            <p:nvPr/>
          </p:nvSpPr>
          <p:spPr>
            <a:xfrm>
              <a:off x="687614" y="2705089"/>
              <a:ext cx="90622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02060"/>
                  </a:solidFill>
                  <a:latin typeface="Calibri" panose="020F0502020204030204"/>
                </a:rPr>
                <a:t>a. 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D52908E9-ABDA-328C-295D-2F0B362B18FA}"/>
                </a:ext>
              </a:extLst>
            </p:cNvPr>
            <p:cNvSpPr/>
            <p:nvPr/>
          </p:nvSpPr>
          <p:spPr>
            <a:xfrm>
              <a:off x="5655345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noProof="0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6BDF0B26-D0E9-19E1-AC47-E50A135324E3}"/>
              </a:ext>
            </a:extLst>
          </p:cNvPr>
          <p:cNvGrpSpPr/>
          <p:nvPr/>
        </p:nvGrpSpPr>
        <p:grpSpPr>
          <a:xfrm>
            <a:off x="1501531" y="3388807"/>
            <a:ext cx="8844422" cy="510778"/>
            <a:chOff x="687614" y="2705089"/>
            <a:chExt cx="8844422" cy="51077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499DAA2-D28C-E894-2997-57A7E26C29B8}"/>
                </a:ext>
              </a:extLst>
            </p:cNvPr>
            <p:cNvSpPr/>
            <p:nvPr/>
          </p:nvSpPr>
          <p:spPr>
            <a:xfrm>
              <a:off x="1686247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800" b="1" noProof="0" dirty="0">
                  <a:solidFill>
                    <a:srgbClr val="002060"/>
                  </a:solidFill>
                  <a:latin typeface="Calibri" panose="020F0502020204030204"/>
                </a:rPr>
                <a:t>الطبقات</a:t>
              </a:r>
              <a:endParaRPr lang="fr-FR" sz="2800" b="1" noProof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904CE20-EE08-3A62-B158-899F5F972359}"/>
                </a:ext>
              </a:extLst>
            </p:cNvPr>
            <p:cNvSpPr/>
            <p:nvPr/>
          </p:nvSpPr>
          <p:spPr>
            <a:xfrm>
              <a:off x="687614" y="2705089"/>
              <a:ext cx="90622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02060"/>
                  </a:solidFill>
                  <a:latin typeface="Calibri" panose="020F0502020204030204"/>
                </a:rPr>
                <a:t>b.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3D25B747-4C3C-5AF1-FF4D-5153014DBB7B}"/>
                </a:ext>
              </a:extLst>
            </p:cNvPr>
            <p:cNvSpPr/>
            <p:nvPr/>
          </p:nvSpPr>
          <p:spPr>
            <a:xfrm>
              <a:off x="5655345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noProof="0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5C55F0A-7336-588E-2D49-87FA93623151}"/>
              </a:ext>
            </a:extLst>
          </p:cNvPr>
          <p:cNvGrpSpPr/>
          <p:nvPr/>
        </p:nvGrpSpPr>
        <p:grpSpPr>
          <a:xfrm>
            <a:off x="1501531" y="4202724"/>
            <a:ext cx="8844422" cy="510778"/>
            <a:chOff x="687614" y="2705089"/>
            <a:chExt cx="8844422" cy="510778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AF85AE9-B4D2-9022-1A0A-66B5AEE5F5B3}"/>
                </a:ext>
              </a:extLst>
            </p:cNvPr>
            <p:cNvSpPr/>
            <p:nvPr/>
          </p:nvSpPr>
          <p:spPr>
            <a:xfrm>
              <a:off x="1686247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800" b="1" noProof="0" dirty="0">
                  <a:solidFill>
                    <a:srgbClr val="002060"/>
                  </a:solidFill>
                  <a:latin typeface="Calibri" panose="020F0502020204030204"/>
                </a:rPr>
                <a:t>النواة</a:t>
              </a:r>
              <a:endParaRPr lang="fr-FR" sz="2800" b="1" noProof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2AC2D68-C9D1-548A-A962-BDC6873BB104}"/>
                </a:ext>
              </a:extLst>
            </p:cNvPr>
            <p:cNvSpPr/>
            <p:nvPr/>
          </p:nvSpPr>
          <p:spPr>
            <a:xfrm>
              <a:off x="687614" y="2705089"/>
              <a:ext cx="90622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02060"/>
                  </a:solidFill>
                  <a:latin typeface="Calibri" panose="020F0502020204030204"/>
                </a:rPr>
                <a:t>c. 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312DB0A9-D7D9-316A-8CA7-A6E39AC11FF3}"/>
                </a:ext>
              </a:extLst>
            </p:cNvPr>
            <p:cNvSpPr/>
            <p:nvPr/>
          </p:nvSpPr>
          <p:spPr>
            <a:xfrm>
              <a:off x="5655345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noProof="0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ED3E88E4-5CF8-6780-0916-63D04618B2EA}"/>
              </a:ext>
            </a:extLst>
          </p:cNvPr>
          <p:cNvGrpSpPr/>
          <p:nvPr/>
        </p:nvGrpSpPr>
        <p:grpSpPr>
          <a:xfrm>
            <a:off x="1501531" y="5016641"/>
            <a:ext cx="8844422" cy="510778"/>
            <a:chOff x="687614" y="2705089"/>
            <a:chExt cx="8844422" cy="510778"/>
          </a:xfrm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3446BB62-8D7C-04DF-EFAB-F7DBAC479BC3}"/>
                </a:ext>
              </a:extLst>
            </p:cNvPr>
            <p:cNvSpPr/>
            <p:nvPr/>
          </p:nvSpPr>
          <p:spPr>
            <a:xfrm>
              <a:off x="1686247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800" b="1" noProof="0" dirty="0">
                  <a:solidFill>
                    <a:srgbClr val="002060"/>
                  </a:solidFill>
                  <a:latin typeface="Calibri" panose="020F0502020204030204"/>
                </a:rPr>
                <a:t>الكثافة</a:t>
              </a:r>
              <a:endParaRPr lang="fr-FR" sz="2800" b="1" noProof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A1710B2B-748F-771E-ABF9-F030A1427757}"/>
                </a:ext>
              </a:extLst>
            </p:cNvPr>
            <p:cNvSpPr/>
            <p:nvPr/>
          </p:nvSpPr>
          <p:spPr>
            <a:xfrm>
              <a:off x="687614" y="2705089"/>
              <a:ext cx="90622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02060"/>
                  </a:solidFill>
                  <a:latin typeface="Calibri" panose="020F0502020204030204"/>
                </a:rPr>
                <a:t>d. 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772880-2B0F-CC4D-A21E-8F4F7A55D543}"/>
                </a:ext>
              </a:extLst>
            </p:cNvPr>
            <p:cNvSpPr/>
            <p:nvPr/>
          </p:nvSpPr>
          <p:spPr>
            <a:xfrm>
              <a:off x="5655345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noProof="0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A4664302-4D72-D08E-8968-0491CF7A2FEF}"/>
              </a:ext>
            </a:extLst>
          </p:cNvPr>
          <p:cNvGrpSpPr/>
          <p:nvPr/>
        </p:nvGrpSpPr>
        <p:grpSpPr>
          <a:xfrm>
            <a:off x="1501531" y="5750171"/>
            <a:ext cx="8844422" cy="510778"/>
            <a:chOff x="687614" y="2705089"/>
            <a:chExt cx="8844422" cy="510778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667F28DB-23A2-78BB-06E5-D6BE1E3B7554}"/>
                </a:ext>
              </a:extLst>
            </p:cNvPr>
            <p:cNvSpPr/>
            <p:nvPr/>
          </p:nvSpPr>
          <p:spPr>
            <a:xfrm>
              <a:off x="1686247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800" b="1" noProof="0" dirty="0">
                  <a:solidFill>
                    <a:srgbClr val="002060"/>
                  </a:solidFill>
                  <a:latin typeface="Calibri" panose="020F0502020204030204"/>
                </a:rPr>
                <a:t>العمق</a:t>
              </a:r>
              <a:endParaRPr lang="fr-FR" sz="2800" b="1" noProof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A6B43660-E3FB-CFAA-E59B-089C43E6D5E2}"/>
                </a:ext>
              </a:extLst>
            </p:cNvPr>
            <p:cNvSpPr/>
            <p:nvPr/>
          </p:nvSpPr>
          <p:spPr>
            <a:xfrm>
              <a:off x="687614" y="2705089"/>
              <a:ext cx="90622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e</a:t>
              </a:r>
              <a:r>
                <a:rPr lang="fr-FR" sz="2800" b="1" noProof="0" dirty="0">
                  <a:solidFill>
                    <a:srgbClr val="002060"/>
                  </a:solidFill>
                  <a:latin typeface="Calibri" panose="020F0502020204030204"/>
                </a:rPr>
                <a:t>. </a:t>
              </a: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A2882A8-C177-DF9E-D425-A5C002881DA0}"/>
                </a:ext>
              </a:extLst>
            </p:cNvPr>
            <p:cNvSpPr/>
            <p:nvPr/>
          </p:nvSpPr>
          <p:spPr>
            <a:xfrm>
              <a:off x="5655345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noProof="0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4685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A27F-216E-DAAF-9F58-D1120A4DF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19439F-F325-08FD-A859-4EE144C0F75E}"/>
              </a:ext>
            </a:extLst>
          </p:cNvPr>
          <p:cNvGrpSpPr/>
          <p:nvPr/>
        </p:nvGrpSpPr>
        <p:grpSpPr>
          <a:xfrm>
            <a:off x="1501531" y="2664896"/>
            <a:ext cx="8844422" cy="510778"/>
            <a:chOff x="687614" y="2705089"/>
            <a:chExt cx="8844422" cy="510778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03069E5-DA6A-50FA-D640-08DCD73C51FF}"/>
                </a:ext>
              </a:extLst>
            </p:cNvPr>
            <p:cNvSpPr/>
            <p:nvPr/>
          </p:nvSpPr>
          <p:spPr>
            <a:xfrm>
              <a:off x="1686247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800" b="1" noProof="0" dirty="0">
                  <a:solidFill>
                    <a:srgbClr val="002060"/>
                  </a:solidFill>
                  <a:latin typeface="Calibri" panose="020F0502020204030204"/>
                </a:rPr>
                <a:t>الأرض</a:t>
              </a:r>
              <a:endParaRPr lang="fr-FR" sz="2800" b="1" noProof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3A9C00C-0637-4B61-F48F-1DC7300F0E4E}"/>
                </a:ext>
              </a:extLst>
            </p:cNvPr>
            <p:cNvSpPr/>
            <p:nvPr/>
          </p:nvSpPr>
          <p:spPr>
            <a:xfrm>
              <a:off x="687614" y="2705089"/>
              <a:ext cx="90622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02060"/>
                  </a:solidFill>
                  <a:latin typeface="Calibri" panose="020F0502020204030204"/>
                </a:rPr>
                <a:t>a.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37A71B8-536D-5026-334F-5D0ECC5EC892}"/>
                </a:ext>
              </a:extLst>
            </p:cNvPr>
            <p:cNvSpPr/>
            <p:nvPr/>
          </p:nvSpPr>
          <p:spPr>
            <a:xfrm>
              <a:off x="5655345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noProof="0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D165FB6-B6A9-F9E1-5110-FF6AD29005C5}"/>
              </a:ext>
            </a:extLst>
          </p:cNvPr>
          <p:cNvGrpSpPr/>
          <p:nvPr/>
        </p:nvGrpSpPr>
        <p:grpSpPr>
          <a:xfrm>
            <a:off x="1501531" y="3388807"/>
            <a:ext cx="8844422" cy="510778"/>
            <a:chOff x="687614" y="2705089"/>
            <a:chExt cx="8844422" cy="510778"/>
          </a:xfrm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A66754-9BB5-C190-8C78-9FE1E8558B99}"/>
                </a:ext>
              </a:extLst>
            </p:cNvPr>
            <p:cNvSpPr/>
            <p:nvPr/>
          </p:nvSpPr>
          <p:spPr>
            <a:xfrm>
              <a:off x="1686247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800" b="1" noProof="0" dirty="0">
                  <a:solidFill>
                    <a:srgbClr val="002060"/>
                  </a:solidFill>
                  <a:latin typeface="Calibri" panose="020F0502020204030204"/>
                </a:rPr>
                <a:t>الطبقات</a:t>
              </a:r>
              <a:endParaRPr lang="fr-FR" sz="2800" b="1" noProof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97D7F0D-0605-B5EE-C939-6B8C07CE5308}"/>
                </a:ext>
              </a:extLst>
            </p:cNvPr>
            <p:cNvSpPr/>
            <p:nvPr/>
          </p:nvSpPr>
          <p:spPr>
            <a:xfrm>
              <a:off x="687614" y="2705089"/>
              <a:ext cx="90622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02060"/>
                  </a:solidFill>
                  <a:latin typeface="Calibri" panose="020F0502020204030204"/>
                </a:rPr>
                <a:t>b. </a:t>
              </a:r>
            </a:p>
          </p:txBody>
        </p:sp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2DC24A20-D548-8F92-DBE7-97D588F2AD8C}"/>
                </a:ext>
              </a:extLst>
            </p:cNvPr>
            <p:cNvSpPr/>
            <p:nvPr/>
          </p:nvSpPr>
          <p:spPr>
            <a:xfrm>
              <a:off x="5655345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noProof="0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FC91BD7-18BC-D801-CE88-8C4FB7EF9587}"/>
              </a:ext>
            </a:extLst>
          </p:cNvPr>
          <p:cNvGrpSpPr/>
          <p:nvPr/>
        </p:nvGrpSpPr>
        <p:grpSpPr>
          <a:xfrm>
            <a:off x="1501531" y="4202724"/>
            <a:ext cx="8844422" cy="510778"/>
            <a:chOff x="687614" y="2705089"/>
            <a:chExt cx="8844422" cy="510778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E8CADFE0-CFE3-4634-81A6-F81F0EF738D2}"/>
                </a:ext>
              </a:extLst>
            </p:cNvPr>
            <p:cNvSpPr/>
            <p:nvPr/>
          </p:nvSpPr>
          <p:spPr>
            <a:xfrm>
              <a:off x="1686247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800" b="1" noProof="0" dirty="0">
                  <a:solidFill>
                    <a:srgbClr val="002060"/>
                  </a:solidFill>
                  <a:latin typeface="Calibri" panose="020F0502020204030204"/>
                </a:rPr>
                <a:t>النواة</a:t>
              </a:r>
              <a:endParaRPr lang="fr-FR" sz="2800" b="1" noProof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CE520D3C-81B4-E290-036C-400D6A6E5853}"/>
                </a:ext>
              </a:extLst>
            </p:cNvPr>
            <p:cNvSpPr/>
            <p:nvPr/>
          </p:nvSpPr>
          <p:spPr>
            <a:xfrm>
              <a:off x="687614" y="2705089"/>
              <a:ext cx="90622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02060"/>
                  </a:solidFill>
                  <a:latin typeface="Calibri" panose="020F0502020204030204"/>
                </a:rPr>
                <a:t>c. 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4A47F4D-90AD-1CC5-4C84-437F6B6E44DD}"/>
                </a:ext>
              </a:extLst>
            </p:cNvPr>
            <p:cNvSpPr/>
            <p:nvPr/>
          </p:nvSpPr>
          <p:spPr>
            <a:xfrm>
              <a:off x="5655345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noProof="0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1E4B6DF-B367-218C-A5EC-02078D81D964}"/>
              </a:ext>
            </a:extLst>
          </p:cNvPr>
          <p:cNvGrpSpPr/>
          <p:nvPr/>
        </p:nvGrpSpPr>
        <p:grpSpPr>
          <a:xfrm>
            <a:off x="1501531" y="5016641"/>
            <a:ext cx="8844422" cy="510778"/>
            <a:chOff x="687614" y="2705089"/>
            <a:chExt cx="8844422" cy="510778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9E2F102-FF8D-883E-7532-7B4A52693316}"/>
                </a:ext>
              </a:extLst>
            </p:cNvPr>
            <p:cNvSpPr/>
            <p:nvPr/>
          </p:nvSpPr>
          <p:spPr>
            <a:xfrm>
              <a:off x="1686247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800" b="1" noProof="0" dirty="0">
                  <a:solidFill>
                    <a:srgbClr val="002060"/>
                  </a:solidFill>
                  <a:latin typeface="Calibri" panose="020F0502020204030204"/>
                </a:rPr>
                <a:t>الكثافة</a:t>
              </a:r>
              <a:endParaRPr lang="fr-FR" sz="2800" b="1" noProof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30B1115B-A7E4-94C4-A907-600E12D02F78}"/>
                </a:ext>
              </a:extLst>
            </p:cNvPr>
            <p:cNvSpPr/>
            <p:nvPr/>
          </p:nvSpPr>
          <p:spPr>
            <a:xfrm>
              <a:off x="687614" y="2705089"/>
              <a:ext cx="90622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02060"/>
                  </a:solidFill>
                  <a:latin typeface="Calibri" panose="020F0502020204030204"/>
                </a:rPr>
                <a:t>d. 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363FAF35-14A9-1D90-961E-5E608A49B98B}"/>
                </a:ext>
              </a:extLst>
            </p:cNvPr>
            <p:cNvSpPr/>
            <p:nvPr/>
          </p:nvSpPr>
          <p:spPr>
            <a:xfrm>
              <a:off x="5655345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noProof="0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2BE8AE7C-A0CE-9176-3921-664EE53E2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Très bien 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0D67DA1-B57A-460D-6B9F-13B6F06D2F7D}"/>
              </a:ext>
            </a:extLst>
          </p:cNvPr>
          <p:cNvSpPr/>
          <p:nvPr/>
        </p:nvSpPr>
        <p:spPr>
          <a:xfrm>
            <a:off x="782946" y="1411057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Donnez l’équivalent en français des termes suivants: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BE5766E-42A6-3A58-7316-8CA9E53040ED}"/>
              </a:ext>
            </a:extLst>
          </p:cNvPr>
          <p:cNvSpPr txBox="1"/>
          <p:nvPr/>
        </p:nvSpPr>
        <p:spPr>
          <a:xfrm>
            <a:off x="7625109" y="2590899"/>
            <a:ext cx="18205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noProof="0" dirty="0">
                <a:solidFill>
                  <a:srgbClr val="FF0000"/>
                </a:solidFill>
                <a:latin typeface="Calibri" panose="020F0502020204030204"/>
              </a:rPr>
              <a:t>La Terre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037A166-B21A-B2CA-9407-1C683A80C05B}"/>
              </a:ext>
            </a:extLst>
          </p:cNvPr>
          <p:cNvSpPr txBox="1"/>
          <p:nvPr/>
        </p:nvSpPr>
        <p:spPr>
          <a:xfrm>
            <a:off x="7171661" y="3291386"/>
            <a:ext cx="2727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noProof="0" dirty="0">
                <a:solidFill>
                  <a:srgbClr val="FF0000"/>
                </a:solidFill>
                <a:latin typeface="Calibri" panose="020F0502020204030204"/>
              </a:rPr>
              <a:t>Les couches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C709B4A-A58B-78E5-E08D-0CACAA31AFE6}"/>
              </a:ext>
            </a:extLst>
          </p:cNvPr>
          <p:cNvSpPr txBox="1"/>
          <p:nvPr/>
        </p:nvSpPr>
        <p:spPr>
          <a:xfrm>
            <a:off x="7171661" y="4124260"/>
            <a:ext cx="2727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noProof="0" dirty="0">
                <a:solidFill>
                  <a:srgbClr val="FF0000"/>
                </a:solidFill>
                <a:latin typeface="Calibri" panose="020F0502020204030204"/>
              </a:rPr>
              <a:t>Le noyau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73B1C4A-399C-E4F1-DA3B-483A21A63464}"/>
              </a:ext>
            </a:extLst>
          </p:cNvPr>
          <p:cNvSpPr txBox="1"/>
          <p:nvPr/>
        </p:nvSpPr>
        <p:spPr>
          <a:xfrm>
            <a:off x="7171661" y="4933710"/>
            <a:ext cx="2727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Calibri" panose="020F0502020204030204"/>
              </a:rPr>
              <a:t>La densité</a:t>
            </a:r>
            <a:endParaRPr lang="fr-FR" sz="3200" b="1" noProof="0" dirty="0">
              <a:solidFill>
                <a:srgbClr val="FF0000"/>
              </a:solidFill>
              <a:latin typeface="Calibri" panose="020F0502020204030204"/>
            </a:endParaRPr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CFC0A9D9-E649-1238-DDFE-54120B3A6820}"/>
              </a:ext>
            </a:extLst>
          </p:cNvPr>
          <p:cNvGrpSpPr/>
          <p:nvPr/>
        </p:nvGrpSpPr>
        <p:grpSpPr>
          <a:xfrm>
            <a:off x="1501531" y="5750171"/>
            <a:ext cx="8844422" cy="510778"/>
            <a:chOff x="687614" y="2705089"/>
            <a:chExt cx="8844422" cy="510778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C6375C8D-E190-4042-B9CF-F6550A2D61BF}"/>
                </a:ext>
              </a:extLst>
            </p:cNvPr>
            <p:cNvSpPr/>
            <p:nvPr/>
          </p:nvSpPr>
          <p:spPr>
            <a:xfrm>
              <a:off x="1686247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2800" b="1" noProof="0" dirty="0">
                  <a:solidFill>
                    <a:srgbClr val="002060"/>
                  </a:solidFill>
                  <a:latin typeface="Calibri" panose="020F0502020204030204"/>
                </a:rPr>
                <a:t>العمق</a:t>
              </a:r>
              <a:endParaRPr lang="fr-FR" sz="2800" b="1" noProof="0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EEFD314C-BDE5-A2B0-FFA8-F28CC209261B}"/>
                </a:ext>
              </a:extLst>
            </p:cNvPr>
            <p:cNvSpPr/>
            <p:nvPr/>
          </p:nvSpPr>
          <p:spPr>
            <a:xfrm>
              <a:off x="687614" y="2705089"/>
              <a:ext cx="90622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e</a:t>
              </a:r>
              <a:r>
                <a:rPr lang="fr-FR" sz="2800" b="1" noProof="0" dirty="0">
                  <a:solidFill>
                    <a:srgbClr val="002060"/>
                  </a:solidFill>
                  <a:latin typeface="Calibri" panose="020F0502020204030204"/>
                </a:rPr>
                <a:t>. </a:t>
              </a:r>
            </a:p>
          </p:txBody>
        </p:sp>
        <p:sp>
          <p:nvSpPr>
            <p:cNvPr id="46" name="Rectangle : coins arrondis 45">
              <a:extLst>
                <a:ext uri="{FF2B5EF4-FFF2-40B4-BE49-F238E27FC236}">
                  <a16:creationId xmlns:a16="http://schemas.microsoft.com/office/drawing/2014/main" id="{B97027A8-5756-FF14-BF74-A108C23B4275}"/>
                </a:ext>
              </a:extLst>
            </p:cNvPr>
            <p:cNvSpPr/>
            <p:nvPr/>
          </p:nvSpPr>
          <p:spPr>
            <a:xfrm>
              <a:off x="5655345" y="2705089"/>
              <a:ext cx="387669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noProof="0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</a:t>
              </a:r>
            </a:p>
          </p:txBody>
        </p:sp>
      </p:grpSp>
      <p:sp>
        <p:nvSpPr>
          <p:cNvPr id="47" name="ZoneTexte 46">
            <a:extLst>
              <a:ext uri="{FF2B5EF4-FFF2-40B4-BE49-F238E27FC236}">
                <a16:creationId xmlns:a16="http://schemas.microsoft.com/office/drawing/2014/main" id="{8922322E-B797-2328-09F7-1A390B2C057A}"/>
              </a:ext>
            </a:extLst>
          </p:cNvPr>
          <p:cNvSpPr txBox="1"/>
          <p:nvPr/>
        </p:nvSpPr>
        <p:spPr>
          <a:xfrm>
            <a:off x="7171661" y="5632788"/>
            <a:ext cx="2727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Calibri" panose="020F0502020204030204"/>
              </a:rPr>
              <a:t>La profondeur</a:t>
            </a:r>
            <a:endParaRPr lang="fr-FR" sz="3200" b="1" noProof="0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51" name="Image 8">
            <a:extLst>
              <a:ext uri="{FF2B5EF4-FFF2-40B4-BE49-F238E27FC236}">
                <a16:creationId xmlns:a16="http://schemas.microsoft.com/office/drawing/2014/main" id="{865A2D66-0A4C-C414-F4B6-9C843C7F9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296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9EF64-6AF3-6B99-3FF1-515A31A73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69014-218E-530A-5EBF-C37EAF545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Voici une autre question.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73FF86-B6A3-FECE-A015-D94B600FE73F}"/>
              </a:ext>
            </a:extLst>
          </p:cNvPr>
          <p:cNvSpPr/>
          <p:nvPr/>
        </p:nvSpPr>
        <p:spPr>
          <a:xfrm>
            <a:off x="778058" y="1228743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Répondez par « Vrai » ou « Faux ».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31A8015-FB4B-7A26-DDC0-EA4D0B0160E8}"/>
              </a:ext>
            </a:extLst>
          </p:cNvPr>
          <p:cNvGrpSpPr/>
          <p:nvPr/>
        </p:nvGrpSpPr>
        <p:grpSpPr>
          <a:xfrm>
            <a:off x="1295094" y="4669033"/>
            <a:ext cx="10198271" cy="898894"/>
            <a:chOff x="935304" y="2688368"/>
            <a:chExt cx="10198271" cy="898894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714DD7A-0434-0D23-8D4D-BB5939B96EE6}"/>
                </a:ext>
              </a:extLst>
            </p:cNvPr>
            <p:cNvSpPr/>
            <p:nvPr/>
          </p:nvSpPr>
          <p:spPr>
            <a:xfrm>
              <a:off x="1615431" y="2688368"/>
              <a:ext cx="6865378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Plus on va vers le centre de la Terre, plus la température augmente. 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8A7AE90-3013-CA58-1A7B-FF9A91529AB7}"/>
                </a:ext>
              </a:extLst>
            </p:cNvPr>
            <p:cNvSpPr/>
            <p:nvPr/>
          </p:nvSpPr>
          <p:spPr>
            <a:xfrm>
              <a:off x="935304" y="2688368"/>
              <a:ext cx="615303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 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C924AEF-349A-8811-0225-490CB4883AD9}"/>
                </a:ext>
              </a:extLst>
            </p:cNvPr>
            <p:cNvSpPr/>
            <p:nvPr/>
          </p:nvSpPr>
          <p:spPr>
            <a:xfrm>
              <a:off x="8555692" y="2688368"/>
              <a:ext cx="1251500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Vrai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FEA4016-8A3E-BC8D-9718-9834B43675EA}"/>
                </a:ext>
              </a:extLst>
            </p:cNvPr>
            <p:cNvSpPr/>
            <p:nvPr/>
          </p:nvSpPr>
          <p:spPr>
            <a:xfrm>
              <a:off x="9882075" y="2688368"/>
              <a:ext cx="1251500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Faux </a:t>
              </a:r>
            </a:p>
          </p:txBody>
        </p:sp>
      </p:grpSp>
      <p:sp>
        <p:nvSpPr>
          <p:cNvPr id="31" name="Espace réservé du contenu 3">
            <a:extLst>
              <a:ext uri="{FF2B5EF4-FFF2-40B4-BE49-F238E27FC236}">
                <a16:creationId xmlns:a16="http://schemas.microsoft.com/office/drawing/2014/main" id="{052A6D82-7D06-6F09-58A3-FC186E684E32}"/>
              </a:ext>
            </a:extLst>
          </p:cNvPr>
          <p:cNvSpPr txBox="1">
            <a:spLocks/>
          </p:cNvSpPr>
          <p:nvPr/>
        </p:nvSpPr>
        <p:spPr>
          <a:xfrm>
            <a:off x="789972" y="670198"/>
            <a:ext cx="10612055" cy="306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la réponse ou l’</a:t>
            </a:r>
            <a:r>
              <a:rPr lang="fr-FR" sz="11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répondre oralement.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BEACD017-E976-2A1E-B5D8-708BC7C1433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3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606BE6D-CBC5-EC00-7689-A5B587B65E9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F6A1C5D-C51E-CD74-CB4F-B93F854CA08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5B09374-9E28-5CE6-605C-A13EC38F6C75}"/>
              </a:ext>
            </a:extLst>
          </p:cNvPr>
          <p:cNvGrpSpPr/>
          <p:nvPr/>
        </p:nvGrpSpPr>
        <p:grpSpPr>
          <a:xfrm>
            <a:off x="1295094" y="2754830"/>
            <a:ext cx="10198271" cy="898894"/>
            <a:chOff x="935304" y="2688368"/>
            <a:chExt cx="10198271" cy="898894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881AD933-EF15-6AFA-5A4A-EB198AE82DF1}"/>
                </a:ext>
              </a:extLst>
            </p:cNvPr>
            <p:cNvSpPr/>
            <p:nvPr/>
          </p:nvSpPr>
          <p:spPr>
            <a:xfrm>
              <a:off x="1615431" y="2688368"/>
              <a:ext cx="6865378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La Terre fait partie des planètes gazeuses.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44C37595-2EBE-7CF8-28EE-945B57E0DAF6}"/>
                </a:ext>
              </a:extLst>
            </p:cNvPr>
            <p:cNvSpPr/>
            <p:nvPr/>
          </p:nvSpPr>
          <p:spPr>
            <a:xfrm>
              <a:off x="935304" y="2688368"/>
              <a:ext cx="615303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 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0088A8B7-E375-33A8-6444-9B3510CAD590}"/>
                </a:ext>
              </a:extLst>
            </p:cNvPr>
            <p:cNvSpPr/>
            <p:nvPr/>
          </p:nvSpPr>
          <p:spPr>
            <a:xfrm>
              <a:off x="8555692" y="2688368"/>
              <a:ext cx="1251500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Vrai 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F7774105-4375-A783-564C-7A0F9858B480}"/>
                </a:ext>
              </a:extLst>
            </p:cNvPr>
            <p:cNvSpPr/>
            <p:nvPr/>
          </p:nvSpPr>
          <p:spPr>
            <a:xfrm>
              <a:off x="9882075" y="2688368"/>
              <a:ext cx="1251500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Faux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8153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C35B9-262B-166C-F637-401604229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5D819A-0A9B-D2EB-609A-9433D50B0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La Terre est une planète tellurique, c’est-à-dire rocheuse, et sa température augmente avec la profondeur.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B6DDB5B-D501-77C7-3CC0-5C5EDE0B046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05B59D74-DE1A-F866-84C1-344840D79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D2B90A19-C140-C579-CA4D-A03D3AABE6B1}"/>
              </a:ext>
            </a:extLst>
          </p:cNvPr>
          <p:cNvGrpSpPr/>
          <p:nvPr/>
        </p:nvGrpSpPr>
        <p:grpSpPr>
          <a:xfrm>
            <a:off x="1295094" y="4669033"/>
            <a:ext cx="10198271" cy="898894"/>
            <a:chOff x="935304" y="2688368"/>
            <a:chExt cx="10198271" cy="898894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4A13A7F-D678-A2FC-B15A-40F7C1C6DF37}"/>
                </a:ext>
              </a:extLst>
            </p:cNvPr>
            <p:cNvSpPr/>
            <p:nvPr/>
          </p:nvSpPr>
          <p:spPr>
            <a:xfrm>
              <a:off x="1615431" y="2688368"/>
              <a:ext cx="6865378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Plus on va vers le centre de la Terre, plus la température augmente. 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35657081-F029-BC0D-F90E-AE702E5A0562}"/>
                </a:ext>
              </a:extLst>
            </p:cNvPr>
            <p:cNvSpPr/>
            <p:nvPr/>
          </p:nvSpPr>
          <p:spPr>
            <a:xfrm>
              <a:off x="935304" y="2688368"/>
              <a:ext cx="615303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 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5B41C2B-4E03-3837-0884-8E0654C9E79F}"/>
                </a:ext>
              </a:extLst>
            </p:cNvPr>
            <p:cNvSpPr/>
            <p:nvPr/>
          </p:nvSpPr>
          <p:spPr>
            <a:xfrm>
              <a:off x="8555692" y="2688368"/>
              <a:ext cx="1251500" cy="898894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Vrai 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DFF65C9-11F3-2B59-1541-FB613BDAEACC}"/>
                </a:ext>
              </a:extLst>
            </p:cNvPr>
            <p:cNvSpPr/>
            <p:nvPr/>
          </p:nvSpPr>
          <p:spPr>
            <a:xfrm>
              <a:off x="9882075" y="2688368"/>
              <a:ext cx="1251500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Faux 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92C674D1-A2BD-765A-3427-FD73E8F6F7D6}"/>
              </a:ext>
            </a:extLst>
          </p:cNvPr>
          <p:cNvGrpSpPr/>
          <p:nvPr/>
        </p:nvGrpSpPr>
        <p:grpSpPr>
          <a:xfrm>
            <a:off x="1295094" y="2754830"/>
            <a:ext cx="10198271" cy="898894"/>
            <a:chOff x="935304" y="2688368"/>
            <a:chExt cx="10198271" cy="898894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880AE3D-ED3D-C3F1-1DD8-A47F9F9743D5}"/>
                </a:ext>
              </a:extLst>
            </p:cNvPr>
            <p:cNvSpPr/>
            <p:nvPr/>
          </p:nvSpPr>
          <p:spPr>
            <a:xfrm>
              <a:off x="1615431" y="2688368"/>
              <a:ext cx="6865378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La Terre fait partie des planètes gazeuses.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2DC11A8E-974E-B714-1726-393F5FD31DC0}"/>
                </a:ext>
              </a:extLst>
            </p:cNvPr>
            <p:cNvSpPr/>
            <p:nvPr/>
          </p:nvSpPr>
          <p:spPr>
            <a:xfrm>
              <a:off x="935304" y="2688368"/>
              <a:ext cx="615303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 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ADE997DA-70C6-923E-C307-9D58B2AABF16}"/>
                </a:ext>
              </a:extLst>
            </p:cNvPr>
            <p:cNvSpPr/>
            <p:nvPr/>
          </p:nvSpPr>
          <p:spPr>
            <a:xfrm>
              <a:off x="8555692" y="2688368"/>
              <a:ext cx="1251500" cy="898894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Vrai 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969E96-0959-B554-8D61-46C931E66376}"/>
                </a:ext>
              </a:extLst>
            </p:cNvPr>
            <p:cNvSpPr/>
            <p:nvPr/>
          </p:nvSpPr>
          <p:spPr>
            <a:xfrm>
              <a:off x="9882075" y="2688368"/>
              <a:ext cx="1251500" cy="898894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Faux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1812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5B6DD-E5F6-B158-D578-810B1915E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8B93B9-0BBC-80FE-BE52-750F0F427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809" y="201221"/>
            <a:ext cx="11018812" cy="572505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Lire le dialogue.</a:t>
            </a:r>
          </a:p>
        </p:txBody>
      </p:sp>
      <p:sp>
        <p:nvSpPr>
          <p:cNvPr id="4" name="Google Shape;710;p28">
            <a:extLst>
              <a:ext uri="{FF2B5EF4-FFF2-40B4-BE49-F238E27FC236}">
                <a16:creationId xmlns:a16="http://schemas.microsoft.com/office/drawing/2014/main" id="{5FA4CDAF-F4F5-0817-282C-8F1666B19FF6}"/>
              </a:ext>
            </a:extLst>
          </p:cNvPr>
          <p:cNvSpPr txBox="1">
            <a:spLocks/>
          </p:cNvSpPr>
          <p:nvPr/>
        </p:nvSpPr>
        <p:spPr>
          <a:xfrm>
            <a:off x="747809" y="695656"/>
            <a:ext cx="11018812" cy="203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spcBef>
                <a:spcPts val="0"/>
              </a:spcBef>
              <a:buClr>
                <a:srgbClr val="000000"/>
              </a:buClr>
              <a:defRPr/>
            </a:pPr>
            <a:r>
              <a:rPr lang="fr-FR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Accepter toutes les réponses des élèves pour faire émerger leurs représentations initiales.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A04E5CA-B1BB-E558-FC6F-82D35040C779}"/>
              </a:ext>
            </a:extLst>
          </p:cNvPr>
          <p:cNvSpPr txBox="1"/>
          <p:nvPr/>
        </p:nvSpPr>
        <p:spPr>
          <a:xfrm>
            <a:off x="578194" y="5841848"/>
            <a:ext cx="10103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595248" rtl="0"/>
            <a:r>
              <a:rPr lang="fr-FR" sz="2400" b="1" i="1" kern="1200" dirty="0">
                <a:latin typeface="Calibri" panose="020F0502020204030204" pitchFamily="34" charset="0"/>
                <a:cs typeface="Calibri" panose="020F0502020204030204" pitchFamily="34" charset="0"/>
              </a:rPr>
              <a:t>À votre avis, quel est le modèle qui représente la structure interne de la Terre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8363F33-D421-9759-D1A5-F41AAC60AB7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126" y="5346090"/>
            <a:ext cx="732704" cy="976938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E668BD57-E84F-9856-D5BB-9573393BD450}"/>
              </a:ext>
            </a:extLst>
          </p:cNvPr>
          <p:cNvGrpSpPr/>
          <p:nvPr/>
        </p:nvGrpSpPr>
        <p:grpSpPr>
          <a:xfrm>
            <a:off x="4092488" y="1821527"/>
            <a:ext cx="3880883" cy="3350360"/>
            <a:chOff x="4139463" y="1821527"/>
            <a:chExt cx="3880883" cy="335036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7A5F4652-7419-9B73-3F89-9E849127DB91}"/>
                </a:ext>
              </a:extLst>
            </p:cNvPr>
            <p:cNvGrpSpPr/>
            <p:nvPr/>
          </p:nvGrpSpPr>
          <p:grpSpPr>
            <a:xfrm>
              <a:off x="4139463" y="2276054"/>
              <a:ext cx="3880883" cy="2890556"/>
              <a:chOff x="768350" y="1183172"/>
              <a:chExt cx="2128382" cy="1536496"/>
            </a:xfrm>
          </p:grpSpPr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1474234D-04C7-DB6C-1092-0E709A413C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8350" y="1422400"/>
                <a:ext cx="1945902" cy="1297268"/>
              </a:xfrm>
              <a:prstGeom prst="rect">
                <a:avLst/>
              </a:prstGeom>
            </p:spPr>
          </p:pic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0200318-7F9C-02DE-F36F-EDDD1FA210DB}"/>
                  </a:ext>
                </a:extLst>
              </p:cNvPr>
              <p:cNvSpPr txBox="1"/>
              <p:nvPr/>
            </p:nvSpPr>
            <p:spPr>
              <a:xfrm>
                <a:off x="1611562" y="1183172"/>
                <a:ext cx="1285170" cy="245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Roches en fusion </a:t>
                </a:r>
              </a:p>
            </p:txBody>
          </p:sp>
        </p:grpSp>
        <p:cxnSp>
          <p:nvCxnSpPr>
            <p:cNvPr id="34" name="Connecteur droit avec flèche 33">
              <a:extLst>
                <a:ext uri="{FF2B5EF4-FFF2-40B4-BE49-F238E27FC236}">
                  <a16:creationId xmlns:a16="http://schemas.microsoft.com/office/drawing/2014/main" id="{DCCCF0C6-72AF-AF54-6EDD-BF6F3BF300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81988" y="2627591"/>
              <a:ext cx="434462" cy="660048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4EF46B6-7FEE-EC75-E042-108DC3150BF1}"/>
                </a:ext>
              </a:extLst>
            </p:cNvPr>
            <p:cNvSpPr/>
            <p:nvPr/>
          </p:nvSpPr>
          <p:spPr>
            <a:xfrm>
              <a:off x="4324645" y="2044025"/>
              <a:ext cx="3695700" cy="3127862"/>
            </a:xfrm>
            <a:prstGeom prst="roundRect">
              <a:avLst>
                <a:gd name="adj" fmla="val 9054"/>
              </a:avLst>
            </a:prstGeom>
            <a:noFill/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52A77AE7-69FB-E20B-3F7F-54132F407D10}"/>
                </a:ext>
              </a:extLst>
            </p:cNvPr>
            <p:cNvSpPr txBox="1"/>
            <p:nvPr/>
          </p:nvSpPr>
          <p:spPr>
            <a:xfrm>
              <a:off x="5221972" y="1821527"/>
              <a:ext cx="1901045" cy="440769"/>
            </a:xfrm>
            <a:prstGeom prst="roundRect">
              <a:avLst>
                <a:gd name="adj" fmla="val 28322"/>
              </a:avLst>
            </a:prstGeom>
            <a:solidFill>
              <a:schemeClr val="accent2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defTabSz="595248" rtl="0"/>
              <a:r>
                <a:rPr lang="fr-FR" sz="2400" b="1" i="1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Modèle 2 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B5C3B6C-9038-7639-13FA-B0A946B22D28}"/>
              </a:ext>
            </a:extLst>
          </p:cNvPr>
          <p:cNvGrpSpPr/>
          <p:nvPr/>
        </p:nvGrpSpPr>
        <p:grpSpPr>
          <a:xfrm>
            <a:off x="247394" y="1814701"/>
            <a:ext cx="3740772" cy="3350360"/>
            <a:chOff x="180488" y="1814701"/>
            <a:chExt cx="3740772" cy="335036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C8F36313-D600-8772-B389-7A5D04CC6963}"/>
                </a:ext>
              </a:extLst>
            </p:cNvPr>
            <p:cNvGrpSpPr/>
            <p:nvPr/>
          </p:nvGrpSpPr>
          <p:grpSpPr>
            <a:xfrm>
              <a:off x="180488" y="2271662"/>
              <a:ext cx="3692123" cy="2893397"/>
              <a:chOff x="4907699" y="1184750"/>
              <a:chExt cx="2024861" cy="1538007"/>
            </a:xfrm>
          </p:grpSpPr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3B4FB36B-739B-FA05-6311-995CB17340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07699" y="1444399"/>
                <a:ext cx="1917537" cy="1278358"/>
              </a:xfrm>
              <a:prstGeom prst="rect">
                <a:avLst/>
              </a:prstGeom>
            </p:spPr>
          </p:pic>
          <p:cxnSp>
            <p:nvCxnSpPr>
              <p:cNvPr id="19" name="Connecteur droit avec flèche 18">
                <a:extLst>
                  <a:ext uri="{FF2B5EF4-FFF2-40B4-BE49-F238E27FC236}">
                    <a16:creationId xmlns:a16="http://schemas.microsoft.com/office/drawing/2014/main" id="{EFEB7DF8-B5C0-5766-FF26-BB1E42EE94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36336" y="1426313"/>
                <a:ext cx="283275" cy="3397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C3737D4-069C-7F57-EF45-95419783AE12}"/>
                  </a:ext>
                </a:extLst>
              </p:cNvPr>
              <p:cNvSpPr txBox="1"/>
              <p:nvPr/>
            </p:nvSpPr>
            <p:spPr>
              <a:xfrm>
                <a:off x="5775946" y="1184750"/>
                <a:ext cx="1156614" cy="245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Roches solides    </a:t>
                </a:r>
              </a:p>
            </p:txBody>
          </p:sp>
        </p:grp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6FB2BA8-2772-2575-ED6D-25016EAF6A95}"/>
                </a:ext>
              </a:extLst>
            </p:cNvPr>
            <p:cNvSpPr/>
            <p:nvPr/>
          </p:nvSpPr>
          <p:spPr>
            <a:xfrm>
              <a:off x="225560" y="2037199"/>
              <a:ext cx="3695700" cy="3127862"/>
            </a:xfrm>
            <a:prstGeom prst="roundRect">
              <a:avLst>
                <a:gd name="adj" fmla="val 9054"/>
              </a:avLst>
            </a:prstGeom>
            <a:noFill/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6A4BAAE-31C0-91C8-EB36-5688EE4B268C}"/>
                </a:ext>
              </a:extLst>
            </p:cNvPr>
            <p:cNvSpPr txBox="1"/>
            <p:nvPr/>
          </p:nvSpPr>
          <p:spPr>
            <a:xfrm>
              <a:off x="1122887" y="1814701"/>
              <a:ext cx="1901045" cy="408623"/>
            </a:xfrm>
            <a:prstGeom prst="roundRect">
              <a:avLst>
                <a:gd name="adj" fmla="val 28322"/>
              </a:avLst>
            </a:prstGeom>
            <a:solidFill>
              <a:schemeClr val="accent2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defTabSz="595248" rtl="0"/>
              <a:r>
                <a:rPr lang="fr-FR" sz="2400" b="1" i="1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Modèle 1 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C64E6A9-1A28-3EE4-EF05-2C316E3AE7B8}"/>
              </a:ext>
            </a:extLst>
          </p:cNvPr>
          <p:cNvGrpSpPr/>
          <p:nvPr/>
        </p:nvGrpSpPr>
        <p:grpSpPr>
          <a:xfrm>
            <a:off x="8231235" y="1814701"/>
            <a:ext cx="3746822" cy="3350360"/>
            <a:chOff x="8264688" y="1814701"/>
            <a:chExt cx="3746822" cy="3350360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74015A5B-6A26-463D-38B0-5FD2AB34837E}"/>
                </a:ext>
              </a:extLst>
            </p:cNvPr>
            <p:cNvGrpSpPr/>
            <p:nvPr/>
          </p:nvGrpSpPr>
          <p:grpSpPr>
            <a:xfrm>
              <a:off x="8264688" y="2449041"/>
              <a:ext cx="3746822" cy="2491067"/>
              <a:chOff x="3008243" y="1321598"/>
              <a:chExt cx="2054859" cy="1324145"/>
            </a:xfrm>
          </p:grpSpPr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D9D32C07-D237-AADD-534A-A2EE6B54DF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35" t="10078" r="538" b="10039"/>
              <a:stretch>
                <a:fillRect/>
              </a:stretch>
            </p:blipFill>
            <p:spPr>
              <a:xfrm rot="10800000" flipH="1">
                <a:off x="3008243" y="1490039"/>
                <a:ext cx="2054859" cy="1155704"/>
              </a:xfrm>
              <a:prstGeom prst="rect">
                <a:avLst/>
              </a:prstGeom>
            </p:spPr>
          </p:pic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A9489349-36D4-6B65-7BEE-6B7053352B8B}"/>
                  </a:ext>
                </a:extLst>
              </p:cNvPr>
              <p:cNvSpPr txBox="1"/>
              <p:nvPr/>
            </p:nvSpPr>
            <p:spPr>
              <a:xfrm>
                <a:off x="3974442" y="1321598"/>
                <a:ext cx="723700" cy="2454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Couches </a:t>
                </a:r>
              </a:p>
            </p:txBody>
          </p:sp>
        </p:grp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C18D0D55-F051-8DB0-0AFB-CABC16221A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10206" y="2899354"/>
              <a:ext cx="693022" cy="213255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6" name="Connecteur droit avec flèche 35">
              <a:extLst>
                <a:ext uri="{FF2B5EF4-FFF2-40B4-BE49-F238E27FC236}">
                  <a16:creationId xmlns:a16="http://schemas.microsoft.com/office/drawing/2014/main" id="{605B6F91-40EA-8F77-EC88-79C653ED39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84324" y="2890758"/>
              <a:ext cx="416254" cy="472642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8" name="Connecteur droit avec flèche 37">
              <a:extLst>
                <a:ext uri="{FF2B5EF4-FFF2-40B4-BE49-F238E27FC236}">
                  <a16:creationId xmlns:a16="http://schemas.microsoft.com/office/drawing/2014/main" id="{FEEEFE32-C9D8-B68B-7206-1912C5A728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86581" y="2910704"/>
              <a:ext cx="213997" cy="712742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86E7242-9AAA-0425-A762-343611FEE5B3}"/>
                </a:ext>
              </a:extLst>
            </p:cNvPr>
            <p:cNvSpPr/>
            <p:nvPr/>
          </p:nvSpPr>
          <p:spPr>
            <a:xfrm>
              <a:off x="8270740" y="2037199"/>
              <a:ext cx="3695700" cy="3127862"/>
            </a:xfrm>
            <a:prstGeom prst="roundRect">
              <a:avLst>
                <a:gd name="adj" fmla="val 9054"/>
              </a:avLst>
            </a:prstGeom>
            <a:noFill/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E2966B4-264A-D55E-3B4B-00EC0C3236A4}"/>
                </a:ext>
              </a:extLst>
            </p:cNvPr>
            <p:cNvSpPr txBox="1"/>
            <p:nvPr/>
          </p:nvSpPr>
          <p:spPr>
            <a:xfrm>
              <a:off x="9168067" y="1814701"/>
              <a:ext cx="1901045" cy="440769"/>
            </a:xfrm>
            <a:prstGeom prst="roundRect">
              <a:avLst>
                <a:gd name="adj" fmla="val 28322"/>
              </a:avLst>
            </a:prstGeom>
            <a:solidFill>
              <a:schemeClr val="accent2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defTabSz="595248" rtl="0"/>
              <a:r>
                <a:rPr lang="fr-FR" sz="2400" b="1" i="1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Modèle 3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8359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4521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E7406-468E-FBD5-B2B0-975BE3FE0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85E189-108C-FF13-DD30-D94810DD8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À la fin de cette séance, vous serez capables de :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37A82EB-3A87-E169-1CA7-90FD1DFD3E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0" y="1881434"/>
            <a:ext cx="9057193" cy="819150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sz="2800" b="1" dirty="0">
                <a:solidFill>
                  <a:schemeClr val="accent1"/>
                </a:solidFill>
              </a:rPr>
              <a:t>Décrire les caractéristiques des différentes couches de la Terre.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3509935-71F2-E12E-D05A-E453E0E355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7F489F-026C-B5EE-588B-A6B353522553}"/>
              </a:ext>
            </a:extLst>
          </p:cNvPr>
          <p:cNvSpPr txBox="1"/>
          <p:nvPr/>
        </p:nvSpPr>
        <p:spPr>
          <a:xfrm>
            <a:off x="3429000" y="5778341"/>
            <a:ext cx="1228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6A2F5F-D223-109E-97C7-5285D36E26D4}"/>
              </a:ext>
            </a:extLst>
          </p:cNvPr>
          <p:cNvSpPr txBox="1"/>
          <p:nvPr/>
        </p:nvSpPr>
        <p:spPr>
          <a:xfrm>
            <a:off x="6962775" y="5778341"/>
            <a:ext cx="1228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Mars  </a:t>
            </a:r>
          </a:p>
        </p:txBody>
      </p:sp>
      <p:pic>
        <p:nvPicPr>
          <p:cNvPr id="4" name="Image 3" descr="Les couches de terre, la structure : illustration de stock 2368946189 |  Shutterstock">
            <a:extLst>
              <a:ext uri="{FF2B5EF4-FFF2-40B4-BE49-F238E27FC236}">
                <a16:creationId xmlns:a16="http://schemas.microsoft.com/office/drawing/2014/main" id="{0A2212A8-265B-C348-EA40-442E89D5CDE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705"/>
          <a:stretch>
            <a:fillRect/>
          </a:stretch>
        </p:blipFill>
        <p:spPr>
          <a:xfrm>
            <a:off x="6010977" y="6941641"/>
            <a:ext cx="170045" cy="9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31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83972-6FBB-77EE-D9BB-F035C479F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798E4-C12C-CDAF-EEFE-39D50656C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6553EB5-8A43-FB7D-6D9B-2762E9047F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0" y="1841242"/>
            <a:ext cx="8582025" cy="81915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fr-FR" sz="6000" b="1" dirty="0">
                <a:solidFill>
                  <a:schemeClr val="accent1"/>
                </a:solidFill>
              </a:rPr>
              <a:t>Couches de la Terre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35A15B2-BECB-B2AF-7D12-CEB14674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C5CD2E-AE60-5429-C6A7-43E238A0D6E6}"/>
              </a:ext>
            </a:extLst>
          </p:cNvPr>
          <p:cNvSpPr txBox="1"/>
          <p:nvPr/>
        </p:nvSpPr>
        <p:spPr>
          <a:xfrm>
            <a:off x="3429000" y="5778341"/>
            <a:ext cx="1228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BE07C88-C1D1-20C8-379A-993B6F95C002}"/>
              </a:ext>
            </a:extLst>
          </p:cNvPr>
          <p:cNvSpPr txBox="1"/>
          <p:nvPr/>
        </p:nvSpPr>
        <p:spPr>
          <a:xfrm>
            <a:off x="6962775" y="5778341"/>
            <a:ext cx="1228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Mars  </a:t>
            </a:r>
          </a:p>
        </p:txBody>
      </p:sp>
      <p:pic>
        <p:nvPicPr>
          <p:cNvPr id="3" name="Image 2" descr="Les couches de terre, la structure : illustration de stock 2368946189 |  Shutterstock">
            <a:extLst>
              <a:ext uri="{FF2B5EF4-FFF2-40B4-BE49-F238E27FC236}">
                <a16:creationId xmlns:a16="http://schemas.microsoft.com/office/drawing/2014/main" id="{B89A6A70-D10E-78FC-F427-24705E2A1F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705"/>
          <a:stretch>
            <a:fillRect/>
          </a:stretch>
        </p:blipFill>
        <p:spPr>
          <a:xfrm>
            <a:off x="2254538" y="2660392"/>
            <a:ext cx="6813949" cy="397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57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1B777-5D59-FD89-F4DE-BBB2CECC7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B285D6-9724-8840-D663-C766E29E7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Nous allons d’abord découvrir ce qu’il y a à l’intérieur de la Terre et observer ce qui change lorsqu’on va en profondeur.</a:t>
            </a:r>
          </a:p>
        </p:txBody>
      </p:sp>
      <p:sp>
        <p:nvSpPr>
          <p:cNvPr id="14" name="Espace réservé du contenu 7">
            <a:extLst>
              <a:ext uri="{FF2B5EF4-FFF2-40B4-BE49-F238E27FC236}">
                <a16:creationId xmlns:a16="http://schemas.microsoft.com/office/drawing/2014/main" id="{F2AE319F-8F8F-4915-2B21-DC0EC3D19FEF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Remarque: l’échelle et la taille des couches ne sont pas respectées.</a:t>
            </a:r>
          </a:p>
        </p:txBody>
      </p:sp>
      <p:pic>
        <p:nvPicPr>
          <p:cNvPr id="16" name="Google Shape;289;p51">
            <a:extLst>
              <a:ext uri="{FF2B5EF4-FFF2-40B4-BE49-F238E27FC236}">
                <a16:creationId xmlns:a16="http://schemas.microsoft.com/office/drawing/2014/main" id="{C5EC034E-D234-5695-91C6-DC08458F891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8732519-BD95-B13D-782D-D0415135F5A2}"/>
              </a:ext>
            </a:extLst>
          </p:cNvPr>
          <p:cNvGrpSpPr/>
          <p:nvPr/>
        </p:nvGrpSpPr>
        <p:grpSpPr>
          <a:xfrm>
            <a:off x="4009364" y="2559267"/>
            <a:ext cx="2705782" cy="3761365"/>
            <a:chOff x="4800439" y="1952832"/>
            <a:chExt cx="2705782" cy="3605677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2E4668A0-2E09-47E1-DA3C-AE041EC3E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00439" y="1952832"/>
              <a:ext cx="2705782" cy="3605677"/>
            </a:xfrm>
            <a:prstGeom prst="rect">
              <a:avLst/>
            </a:prstGeom>
          </p:spPr>
        </p:pic>
        <p:sp>
          <p:nvSpPr>
            <p:cNvPr id="26" name="Ellipse 2">
              <a:extLst>
                <a:ext uri="{FF2B5EF4-FFF2-40B4-BE49-F238E27FC236}">
                  <a16:creationId xmlns:a16="http://schemas.microsoft.com/office/drawing/2014/main" id="{CC995C35-FDFD-1A6B-98DB-25AC6D78D17C}"/>
                </a:ext>
              </a:extLst>
            </p:cNvPr>
            <p:cNvSpPr/>
            <p:nvPr/>
          </p:nvSpPr>
          <p:spPr>
            <a:xfrm>
              <a:off x="6282776" y="2235011"/>
              <a:ext cx="969504" cy="3007986"/>
            </a:xfrm>
            <a:custGeom>
              <a:avLst/>
              <a:gdLst>
                <a:gd name="csX0" fmla="*/ 0 w 869288"/>
                <a:gd name="csY0" fmla="*/ 1495888 h 2991775"/>
                <a:gd name="csX1" fmla="*/ 434644 w 869288"/>
                <a:gd name="csY1" fmla="*/ 0 h 2991775"/>
                <a:gd name="csX2" fmla="*/ 869288 w 869288"/>
                <a:gd name="csY2" fmla="*/ 1495888 h 2991775"/>
                <a:gd name="csX3" fmla="*/ 434644 w 869288"/>
                <a:gd name="csY3" fmla="*/ 2991776 h 2991775"/>
                <a:gd name="csX4" fmla="*/ 0 w 869288"/>
                <a:gd name="csY4" fmla="*/ 1495888 h 2991775"/>
                <a:gd name="csX0" fmla="*/ 0 w 966942"/>
                <a:gd name="csY0" fmla="*/ 1495888 h 2991776"/>
                <a:gd name="csX1" fmla="*/ 532298 w 966942"/>
                <a:gd name="csY1" fmla="*/ 0 h 2991776"/>
                <a:gd name="csX2" fmla="*/ 966942 w 966942"/>
                <a:gd name="csY2" fmla="*/ 1495888 h 2991776"/>
                <a:gd name="csX3" fmla="*/ 532298 w 966942"/>
                <a:gd name="csY3" fmla="*/ 2991776 h 2991776"/>
                <a:gd name="csX4" fmla="*/ 0 w 966942"/>
                <a:gd name="csY4" fmla="*/ 1495888 h 2991776"/>
                <a:gd name="csX0" fmla="*/ 0 w 1037963"/>
                <a:gd name="csY0" fmla="*/ 1495888 h 2991776"/>
                <a:gd name="csX1" fmla="*/ 532298 w 1037963"/>
                <a:gd name="csY1" fmla="*/ 0 h 2991776"/>
                <a:gd name="csX2" fmla="*/ 1037963 w 1037963"/>
                <a:gd name="csY2" fmla="*/ 1495888 h 2991776"/>
                <a:gd name="csX3" fmla="*/ 532298 w 1037963"/>
                <a:gd name="csY3" fmla="*/ 2991776 h 2991776"/>
                <a:gd name="csX4" fmla="*/ 0 w 1037963"/>
                <a:gd name="csY4" fmla="*/ 1495888 h 2991776"/>
                <a:gd name="csX0" fmla="*/ 0 w 1009910"/>
                <a:gd name="csY0" fmla="*/ 1503442 h 2991778"/>
                <a:gd name="csX1" fmla="*/ 504245 w 1009910"/>
                <a:gd name="csY1" fmla="*/ 1 h 2991778"/>
                <a:gd name="csX2" fmla="*/ 1009910 w 1009910"/>
                <a:gd name="csY2" fmla="*/ 1495889 h 2991778"/>
                <a:gd name="csX3" fmla="*/ 504245 w 1009910"/>
                <a:gd name="csY3" fmla="*/ 2991777 h 2991778"/>
                <a:gd name="csX4" fmla="*/ 0 w 1009910"/>
                <a:gd name="csY4" fmla="*/ 1503442 h 29917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09910" h="2991778">
                  <a:moveTo>
                    <a:pt x="0" y="1503442"/>
                  </a:moveTo>
                  <a:cubicBezTo>
                    <a:pt x="0" y="677286"/>
                    <a:pt x="335927" y="1260"/>
                    <a:pt x="504245" y="1"/>
                  </a:cubicBezTo>
                  <a:cubicBezTo>
                    <a:pt x="672563" y="-1258"/>
                    <a:pt x="1009910" y="669733"/>
                    <a:pt x="1009910" y="1495889"/>
                  </a:cubicBezTo>
                  <a:cubicBezTo>
                    <a:pt x="1009910" y="2322045"/>
                    <a:pt x="672563" y="2990518"/>
                    <a:pt x="504245" y="2991777"/>
                  </a:cubicBezTo>
                  <a:cubicBezTo>
                    <a:pt x="335927" y="2993036"/>
                    <a:pt x="0" y="2329598"/>
                    <a:pt x="0" y="1503442"/>
                  </a:cubicBezTo>
                  <a:close/>
                </a:path>
              </a:pathLst>
            </a:custGeom>
            <a:gradFill flip="none" rotWithShape="1">
              <a:gsLst>
                <a:gs pos="69000">
                  <a:srgbClr val="6D98AC"/>
                </a:gs>
                <a:gs pos="0">
                  <a:srgbClr val="194D65"/>
                </a:gs>
                <a:gs pos="100000">
                  <a:srgbClr val="A8CDDE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29" name="Image 28" descr="Earth PNG pour téléchargement gratuit">
            <a:extLst>
              <a:ext uri="{FF2B5EF4-FFF2-40B4-BE49-F238E27FC236}">
                <a16:creationId xmlns:a16="http://schemas.microsoft.com/office/drawing/2014/main" id="{45FB2E6B-58A0-22DB-9BB9-8C1F98BAA7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5195"/>
          <a:stretch>
            <a:fillRect/>
          </a:stretch>
        </p:blipFill>
        <p:spPr>
          <a:xfrm>
            <a:off x="4390493" y="2637645"/>
            <a:ext cx="1619018" cy="3597835"/>
          </a:xfrm>
          <a:custGeom>
            <a:avLst/>
            <a:gdLst>
              <a:gd name="csX0" fmla="*/ 0 w 1619018"/>
              <a:gd name="csY0" fmla="*/ 0 h 3613498"/>
              <a:gd name="csX1" fmla="*/ 1600650 w 1619018"/>
              <a:gd name="csY1" fmla="*/ 0 h 3613498"/>
              <a:gd name="csX2" fmla="*/ 1598330 w 1619018"/>
              <a:gd name="csY2" fmla="*/ 2567 h 3613498"/>
              <a:gd name="csX3" fmla="*/ 1026505 w 1619018"/>
              <a:gd name="csY3" fmla="*/ 1796588 h 3613498"/>
              <a:gd name="csX4" fmla="*/ 1598330 w 1619018"/>
              <a:gd name="csY4" fmla="*/ 3590609 h 3613498"/>
              <a:gd name="csX5" fmla="*/ 1619018 w 1619018"/>
              <a:gd name="csY5" fmla="*/ 3613498 h 3613498"/>
              <a:gd name="csX6" fmla="*/ 0 w 1619018"/>
              <a:gd name="csY6" fmla="*/ 3613498 h 3613498"/>
              <a:gd name="csX7" fmla="*/ 0 w 1619018"/>
              <a:gd name="csY7" fmla="*/ 0 h 36134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619018" h="3613498">
                <a:moveTo>
                  <a:pt x="0" y="0"/>
                </a:moveTo>
                <a:lnTo>
                  <a:pt x="1600650" y="0"/>
                </a:lnTo>
                <a:lnTo>
                  <a:pt x="1598330" y="2567"/>
                </a:lnTo>
                <a:cubicBezTo>
                  <a:pt x="1249102" y="428991"/>
                  <a:pt x="1026505" y="1074328"/>
                  <a:pt x="1026505" y="1796588"/>
                </a:cubicBezTo>
                <a:cubicBezTo>
                  <a:pt x="1026505" y="2518848"/>
                  <a:pt x="1249102" y="3164185"/>
                  <a:pt x="1598330" y="3590609"/>
                </a:cubicBezTo>
                <a:lnTo>
                  <a:pt x="1619018" y="3613498"/>
                </a:lnTo>
                <a:lnTo>
                  <a:pt x="0" y="3613498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F17321-CD52-E529-4451-00BE6B874398}"/>
              </a:ext>
            </a:extLst>
          </p:cNvPr>
          <p:cNvGrpSpPr/>
          <p:nvPr/>
        </p:nvGrpSpPr>
        <p:grpSpPr>
          <a:xfrm>
            <a:off x="5295072" y="3191556"/>
            <a:ext cx="1784152" cy="2462014"/>
            <a:chOff x="115952" y="2878498"/>
            <a:chExt cx="1784152" cy="2462014"/>
          </a:xfrm>
        </p:grpSpPr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FF816514-E1A8-1B6C-5739-69FBA971F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5952" y="2878498"/>
              <a:ext cx="1784152" cy="2462014"/>
            </a:xfrm>
            <a:prstGeom prst="rect">
              <a:avLst/>
            </a:prstGeom>
          </p:spPr>
        </p:pic>
        <p:sp>
          <p:nvSpPr>
            <p:cNvPr id="34" name="Ellipse 3">
              <a:extLst>
                <a:ext uri="{FF2B5EF4-FFF2-40B4-BE49-F238E27FC236}">
                  <a16:creationId xmlns:a16="http://schemas.microsoft.com/office/drawing/2014/main" id="{6F4D4977-44EE-10BE-B04D-4BFCE723B46D}"/>
                </a:ext>
              </a:extLst>
            </p:cNvPr>
            <p:cNvSpPr/>
            <p:nvPr/>
          </p:nvSpPr>
          <p:spPr>
            <a:xfrm>
              <a:off x="1237398" y="3415937"/>
              <a:ext cx="445656" cy="1355358"/>
            </a:xfrm>
            <a:custGeom>
              <a:avLst/>
              <a:gdLst>
                <a:gd name="csX0" fmla="*/ 0 w 749730"/>
                <a:gd name="csY0" fmla="*/ 904574 h 1809147"/>
                <a:gd name="csX1" fmla="*/ 374865 w 749730"/>
                <a:gd name="csY1" fmla="*/ 0 h 1809147"/>
                <a:gd name="csX2" fmla="*/ 749730 w 749730"/>
                <a:gd name="csY2" fmla="*/ 904574 h 1809147"/>
                <a:gd name="csX3" fmla="*/ 374865 w 749730"/>
                <a:gd name="csY3" fmla="*/ 1809148 h 1809147"/>
                <a:gd name="csX4" fmla="*/ 0 w 749730"/>
                <a:gd name="csY4" fmla="*/ 904574 h 1809147"/>
                <a:gd name="csX0" fmla="*/ 0 w 669831"/>
                <a:gd name="csY0" fmla="*/ 922344 h 1809179"/>
                <a:gd name="csX1" fmla="*/ 294966 w 669831"/>
                <a:gd name="csY1" fmla="*/ 15 h 1809179"/>
                <a:gd name="csX2" fmla="*/ 669831 w 669831"/>
                <a:gd name="csY2" fmla="*/ 904589 h 1809179"/>
                <a:gd name="csX3" fmla="*/ 294966 w 669831"/>
                <a:gd name="csY3" fmla="*/ 1809163 h 1809179"/>
                <a:gd name="csX4" fmla="*/ 0 w 669831"/>
                <a:gd name="csY4" fmla="*/ 922344 h 1809179"/>
                <a:gd name="csX0" fmla="*/ 0 w 598810"/>
                <a:gd name="csY0" fmla="*/ 922344 h 1809179"/>
                <a:gd name="csX1" fmla="*/ 223945 w 598810"/>
                <a:gd name="csY1" fmla="*/ 15 h 1809179"/>
                <a:gd name="csX2" fmla="*/ 598810 w 598810"/>
                <a:gd name="csY2" fmla="*/ 904589 h 1809179"/>
                <a:gd name="csX3" fmla="*/ 223945 w 598810"/>
                <a:gd name="csY3" fmla="*/ 1809163 h 1809179"/>
                <a:gd name="csX4" fmla="*/ 0 w 598810"/>
                <a:gd name="csY4" fmla="*/ 922344 h 1809179"/>
                <a:gd name="csX0" fmla="*/ 0 w 598810"/>
                <a:gd name="csY0" fmla="*/ 789188 h 1676017"/>
                <a:gd name="csX1" fmla="*/ 223945 w 598810"/>
                <a:gd name="csY1" fmla="*/ 24 h 1676017"/>
                <a:gd name="csX2" fmla="*/ 598810 w 598810"/>
                <a:gd name="csY2" fmla="*/ 771433 h 1676017"/>
                <a:gd name="csX3" fmla="*/ 223945 w 598810"/>
                <a:gd name="csY3" fmla="*/ 1676007 h 1676017"/>
                <a:gd name="csX4" fmla="*/ 0 w 598810"/>
                <a:gd name="csY4" fmla="*/ 789188 h 1676017"/>
                <a:gd name="csX0" fmla="*/ 0 w 598810"/>
                <a:gd name="csY0" fmla="*/ 789188 h 1560609"/>
                <a:gd name="csX1" fmla="*/ 223945 w 598810"/>
                <a:gd name="csY1" fmla="*/ 24 h 1560609"/>
                <a:gd name="csX2" fmla="*/ 598810 w 598810"/>
                <a:gd name="csY2" fmla="*/ 771433 h 1560609"/>
                <a:gd name="csX3" fmla="*/ 223945 w 598810"/>
                <a:gd name="csY3" fmla="*/ 1560597 h 1560609"/>
                <a:gd name="csX4" fmla="*/ 0 w 598810"/>
                <a:gd name="csY4" fmla="*/ 789188 h 1560609"/>
                <a:gd name="csX0" fmla="*/ 0 w 501156"/>
                <a:gd name="csY0" fmla="*/ 789188 h 1560609"/>
                <a:gd name="csX1" fmla="*/ 223945 w 501156"/>
                <a:gd name="csY1" fmla="*/ 24 h 1560609"/>
                <a:gd name="csX2" fmla="*/ 501156 w 501156"/>
                <a:gd name="csY2" fmla="*/ 771433 h 1560609"/>
                <a:gd name="csX3" fmla="*/ 223945 w 501156"/>
                <a:gd name="csY3" fmla="*/ 1560597 h 1560609"/>
                <a:gd name="csX4" fmla="*/ 0 w 501156"/>
                <a:gd name="csY4" fmla="*/ 789188 h 1560609"/>
                <a:gd name="csX0" fmla="*/ 1377 w 502533"/>
                <a:gd name="csY0" fmla="*/ 789188 h 1560627"/>
                <a:gd name="csX1" fmla="*/ 225322 w 502533"/>
                <a:gd name="csY1" fmla="*/ 24 h 1560627"/>
                <a:gd name="csX2" fmla="*/ 502533 w 502533"/>
                <a:gd name="csY2" fmla="*/ 771433 h 1560627"/>
                <a:gd name="csX3" fmla="*/ 225322 w 502533"/>
                <a:gd name="csY3" fmla="*/ 1560597 h 1560627"/>
                <a:gd name="csX4" fmla="*/ 1377 w 502533"/>
                <a:gd name="csY4" fmla="*/ 789188 h 15606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02533" h="1560627">
                  <a:moveTo>
                    <a:pt x="1377" y="789188"/>
                  </a:moveTo>
                  <a:cubicBezTo>
                    <a:pt x="-16378" y="227252"/>
                    <a:pt x="141796" y="2983"/>
                    <a:pt x="225322" y="24"/>
                  </a:cubicBezTo>
                  <a:cubicBezTo>
                    <a:pt x="308848" y="-2935"/>
                    <a:pt x="502533" y="271851"/>
                    <a:pt x="502533" y="771433"/>
                  </a:cubicBezTo>
                  <a:cubicBezTo>
                    <a:pt x="502533" y="1271015"/>
                    <a:pt x="308848" y="1557638"/>
                    <a:pt x="225322" y="1560597"/>
                  </a:cubicBezTo>
                  <a:cubicBezTo>
                    <a:pt x="141796" y="1563556"/>
                    <a:pt x="19132" y="1351124"/>
                    <a:pt x="1377" y="789188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rgbClr val="D9A387"/>
                </a:gs>
                <a:gs pos="0">
                  <a:srgbClr val="9E512A"/>
                </a:gs>
                <a:gs pos="100000">
                  <a:srgbClr val="EBDCD4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35" name="Image 34" descr="Boule diamètre 40mm - Blacksmithing www.forjazaragoza.es">
            <a:extLst>
              <a:ext uri="{FF2B5EF4-FFF2-40B4-BE49-F238E27FC236}">
                <a16:creationId xmlns:a16="http://schemas.microsoft.com/office/drawing/2014/main" id="{C60FE854-9D83-6AC1-C62F-43EC93E64C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2647" y="3897614"/>
            <a:ext cx="972027" cy="10181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AF07B88-4F5C-514A-B4A3-059429D517CC}"/>
              </a:ext>
            </a:extLst>
          </p:cNvPr>
          <p:cNvSpPr txBox="1"/>
          <p:nvPr/>
        </p:nvSpPr>
        <p:spPr>
          <a:xfrm>
            <a:off x="3501169" y="1050605"/>
            <a:ext cx="4633289" cy="436189"/>
          </a:xfrm>
          <a:prstGeom prst="roundRect">
            <a:avLst>
              <a:gd name="adj" fmla="val 4505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dirty="0"/>
              <a:t>Les différentes couches de la Terre</a:t>
            </a:r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6E0B7-2DCB-F1E0-7398-985945966A22}"/>
              </a:ext>
            </a:extLst>
          </p:cNvPr>
          <p:cNvSpPr txBox="1"/>
          <p:nvPr/>
        </p:nvSpPr>
        <p:spPr>
          <a:xfrm>
            <a:off x="392372" y="1726824"/>
            <a:ext cx="10591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205" indent="-103505">
              <a:spcBef>
                <a:spcPts val="100"/>
              </a:spcBef>
              <a:buClr>
                <a:srgbClr val="F15E4D"/>
              </a:buClr>
              <a:buFont typeface="Wingdings"/>
              <a:buChar char=""/>
              <a:tabLst>
                <a:tab pos="116205" algn="l"/>
              </a:tabLst>
              <a:defRPr/>
            </a:pPr>
            <a:r>
              <a:rPr lang="fr-FR" sz="2400" dirty="0">
                <a:solidFill>
                  <a:srgbClr val="231F20"/>
                </a:solidFill>
                <a:latin typeface="Calibri"/>
                <a:cs typeface="Calibri"/>
              </a:rPr>
              <a:t>Les caractéristiques des couches de la Terre changent avec la profondeur.</a:t>
            </a:r>
            <a:endParaRPr lang="fr-FR" sz="2400" dirty="0">
              <a:latin typeface="Calibri"/>
              <a:cs typeface="Calibri"/>
            </a:endParaRPr>
          </a:p>
        </p:txBody>
      </p:sp>
      <p:pic>
        <p:nvPicPr>
          <p:cNvPr id="7" name="Image 6" descr="Earth PNG pour téléchargement gratuit">
            <a:extLst>
              <a:ext uri="{FF2B5EF4-FFF2-40B4-BE49-F238E27FC236}">
                <a16:creationId xmlns:a16="http://schemas.microsoft.com/office/drawing/2014/main" id="{D586B013-B46D-2D9E-CF56-B82EB7D85E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408"/>
          <a:stretch>
            <a:fillRect/>
          </a:stretch>
        </p:blipFill>
        <p:spPr>
          <a:xfrm>
            <a:off x="5396810" y="2639534"/>
            <a:ext cx="2586993" cy="3595946"/>
          </a:xfrm>
          <a:custGeom>
            <a:avLst/>
            <a:gdLst>
              <a:gd name="csX0" fmla="*/ 574145 w 2586993"/>
              <a:gd name="csY0" fmla="*/ 0 h 3613498"/>
              <a:gd name="csX1" fmla="*/ 2568551 w 2586993"/>
              <a:gd name="csY1" fmla="*/ 0 h 3613498"/>
              <a:gd name="csX2" fmla="*/ 2570871 w 2586993"/>
              <a:gd name="csY2" fmla="*/ 2567 h 3613498"/>
              <a:gd name="csX3" fmla="*/ 2586993 w 2586993"/>
              <a:gd name="csY3" fmla="*/ 24247 h 3613498"/>
              <a:gd name="csX4" fmla="*/ 2586993 w 2586993"/>
              <a:gd name="csY4" fmla="*/ 3568930 h 3613498"/>
              <a:gd name="csX5" fmla="*/ 2570871 w 2586993"/>
              <a:gd name="csY5" fmla="*/ 3590609 h 3613498"/>
              <a:gd name="csX6" fmla="*/ 2550183 w 2586993"/>
              <a:gd name="csY6" fmla="*/ 3613498 h 3613498"/>
              <a:gd name="csX7" fmla="*/ 592513 w 2586993"/>
              <a:gd name="csY7" fmla="*/ 3613498 h 3613498"/>
              <a:gd name="csX8" fmla="*/ 571825 w 2586993"/>
              <a:gd name="csY8" fmla="*/ 3590609 h 3613498"/>
              <a:gd name="csX9" fmla="*/ 0 w 2586993"/>
              <a:gd name="csY9" fmla="*/ 1796588 h 3613498"/>
              <a:gd name="csX10" fmla="*/ 571825 w 2586993"/>
              <a:gd name="csY10" fmla="*/ 2567 h 3613498"/>
              <a:gd name="csX11" fmla="*/ 574145 w 2586993"/>
              <a:gd name="csY11" fmla="*/ 0 h 36134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586993" h="3613498">
                <a:moveTo>
                  <a:pt x="574145" y="0"/>
                </a:moveTo>
                <a:lnTo>
                  <a:pt x="2568551" y="0"/>
                </a:lnTo>
                <a:lnTo>
                  <a:pt x="2570871" y="2567"/>
                </a:lnTo>
                <a:lnTo>
                  <a:pt x="2586993" y="24247"/>
                </a:lnTo>
                <a:lnTo>
                  <a:pt x="2586993" y="3568930"/>
                </a:lnTo>
                <a:lnTo>
                  <a:pt x="2570871" y="3590609"/>
                </a:lnTo>
                <a:lnTo>
                  <a:pt x="2550183" y="3613498"/>
                </a:lnTo>
                <a:lnTo>
                  <a:pt x="592513" y="3613498"/>
                </a:lnTo>
                <a:lnTo>
                  <a:pt x="571825" y="3590609"/>
                </a:lnTo>
                <a:cubicBezTo>
                  <a:pt x="222597" y="3164185"/>
                  <a:pt x="0" y="2518848"/>
                  <a:pt x="0" y="1796588"/>
                </a:cubicBezTo>
                <a:cubicBezTo>
                  <a:pt x="0" y="1074328"/>
                  <a:pt x="222597" y="428991"/>
                  <a:pt x="571825" y="2567"/>
                </a:cubicBezTo>
                <a:lnTo>
                  <a:pt x="574145" y="0"/>
                </a:lnTo>
                <a:close/>
              </a:path>
            </a:pathLst>
          </a:custGeom>
          <a:effectLst/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F3C7CA5-B66F-9D5D-FCF0-4E32E9FABC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668" t="5205" r="27881" b="6987"/>
          <a:stretch>
            <a:fillRect/>
          </a:stretch>
        </p:blipFill>
        <p:spPr>
          <a:xfrm rot="16200000">
            <a:off x="4374233" y="2625909"/>
            <a:ext cx="3625833" cy="3593306"/>
          </a:xfrm>
          <a:prstGeom prst="flowChartConnector">
            <a:avLst/>
          </a:prstGeom>
        </p:spPr>
      </p:pic>
      <p:grpSp>
        <p:nvGrpSpPr>
          <p:cNvPr id="45" name="Groupe 44">
            <a:extLst>
              <a:ext uri="{FF2B5EF4-FFF2-40B4-BE49-F238E27FC236}">
                <a16:creationId xmlns:a16="http://schemas.microsoft.com/office/drawing/2014/main" id="{1C589E40-D5FD-0C16-AAAB-BCE9B31B9D17}"/>
              </a:ext>
            </a:extLst>
          </p:cNvPr>
          <p:cNvGrpSpPr/>
          <p:nvPr/>
        </p:nvGrpSpPr>
        <p:grpSpPr>
          <a:xfrm>
            <a:off x="8549141" y="2655393"/>
            <a:ext cx="2890629" cy="2082496"/>
            <a:chOff x="8549141" y="2655393"/>
            <a:chExt cx="2890629" cy="2082496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0E24E2B7-5C27-710D-1EFE-8DB6F093A00B}"/>
                </a:ext>
              </a:extLst>
            </p:cNvPr>
            <p:cNvSpPr txBox="1"/>
            <p:nvPr/>
          </p:nvSpPr>
          <p:spPr>
            <a:xfrm>
              <a:off x="8718760" y="2655393"/>
              <a:ext cx="27210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algn="ctr">
                <a:spcBef>
                  <a:spcPts val="100"/>
                </a:spcBef>
                <a:buClr>
                  <a:srgbClr val="F15E4D"/>
                </a:buClr>
                <a:tabLst>
                  <a:tab pos="116205" algn="l"/>
                </a:tabLst>
                <a:defRPr/>
              </a:pPr>
              <a:r>
                <a:rPr lang="fr-FR" sz="2400" b="1" dirty="0">
                  <a:solidFill>
                    <a:srgbClr val="FF0000"/>
                  </a:solidFill>
                  <a:latin typeface="Calibri"/>
                  <a:cs typeface="Calibri"/>
                </a:rPr>
                <a:t>Augmentation de température  </a:t>
              </a:r>
            </a:p>
          </p:txBody>
        </p:sp>
        <p:sp>
          <p:nvSpPr>
            <p:cNvPr id="27" name="Flèche : bas 26">
              <a:extLst>
                <a:ext uri="{FF2B5EF4-FFF2-40B4-BE49-F238E27FC236}">
                  <a16:creationId xmlns:a16="http://schemas.microsoft.com/office/drawing/2014/main" id="{82925827-B147-BBFB-868B-97C8A0DDCC59}"/>
                </a:ext>
              </a:extLst>
            </p:cNvPr>
            <p:cNvSpPr/>
            <p:nvPr/>
          </p:nvSpPr>
          <p:spPr>
            <a:xfrm>
              <a:off x="8549141" y="2655393"/>
              <a:ext cx="339238" cy="1790905"/>
            </a:xfrm>
            <a:prstGeom prst="downArrow">
              <a:avLst>
                <a:gd name="adj1" fmla="val 50000"/>
                <a:gd name="adj2" fmla="val 120194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B9A9F1D8-658D-AB10-0D8E-4D7A1C3F7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20824" y="3486390"/>
              <a:ext cx="565624" cy="1251499"/>
            </a:xfrm>
            <a:prstGeom prst="rect">
              <a:avLst/>
            </a:prstGeom>
          </p:spPr>
        </p:pic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A19D8792-902D-58B6-1211-8EB23AA4A99D}"/>
              </a:ext>
            </a:extLst>
          </p:cNvPr>
          <p:cNvGrpSpPr/>
          <p:nvPr/>
        </p:nvGrpSpPr>
        <p:grpSpPr>
          <a:xfrm>
            <a:off x="6115881" y="2685845"/>
            <a:ext cx="1402006" cy="1790905"/>
            <a:chOff x="6115881" y="2685845"/>
            <a:chExt cx="1402006" cy="1790905"/>
          </a:xfrm>
        </p:grpSpPr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F7629362-C47C-8E6D-FD3B-51228F8342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86941" y="2685845"/>
              <a:ext cx="28783" cy="179090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1DA3F74D-EF79-6507-01DB-7D99036A943D}"/>
                </a:ext>
              </a:extLst>
            </p:cNvPr>
            <p:cNvSpPr txBox="1"/>
            <p:nvPr/>
          </p:nvSpPr>
          <p:spPr>
            <a:xfrm>
              <a:off x="6115881" y="3791415"/>
              <a:ext cx="14020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algn="ctr">
                <a:spcBef>
                  <a:spcPts val="100"/>
                </a:spcBef>
                <a:buClr>
                  <a:srgbClr val="F15E4D"/>
                </a:buClr>
                <a:tabLst>
                  <a:tab pos="116205" algn="l"/>
                </a:tabLst>
                <a:defRPr/>
              </a:pPr>
              <a:r>
                <a:rPr lang="fr-FR" b="1" dirty="0">
                  <a:latin typeface="Calibri"/>
                  <a:cs typeface="Calibri"/>
                </a:rPr>
                <a:t>Profondeur </a:t>
              </a:r>
            </a:p>
          </p:txBody>
        </p:sp>
      </p:grpSp>
      <p:sp>
        <p:nvSpPr>
          <p:cNvPr id="41" name="ZoneTexte 40">
            <a:extLst>
              <a:ext uri="{FF2B5EF4-FFF2-40B4-BE49-F238E27FC236}">
                <a16:creationId xmlns:a16="http://schemas.microsoft.com/office/drawing/2014/main" id="{59DB5AB1-C62E-92B2-8A34-3D7881AA5293}"/>
              </a:ext>
            </a:extLst>
          </p:cNvPr>
          <p:cNvSpPr txBox="1"/>
          <p:nvPr/>
        </p:nvSpPr>
        <p:spPr>
          <a:xfrm>
            <a:off x="392372" y="5201373"/>
            <a:ext cx="3529208" cy="1362075"/>
          </a:xfrm>
          <a:prstGeom prst="wedgeRoundRectCallout">
            <a:avLst>
              <a:gd name="adj1" fmla="val -7108"/>
              <a:gd name="adj2" fmla="val -77105"/>
              <a:gd name="adj3" fmla="val 16667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just" defTabSz="5952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densité d’une roche (d) 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indique si une roche, à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volume égal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est plus ou moins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lourde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qu’une autre roche.</a:t>
            </a:r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8F3A1A43-E52B-C491-9DD6-F8BCFCEB506B}"/>
              </a:ext>
            </a:extLst>
          </p:cNvPr>
          <p:cNvGrpSpPr/>
          <p:nvPr/>
        </p:nvGrpSpPr>
        <p:grpSpPr>
          <a:xfrm>
            <a:off x="939249" y="2645657"/>
            <a:ext cx="2853065" cy="2157801"/>
            <a:chOff x="939249" y="2645657"/>
            <a:chExt cx="2853065" cy="2157801"/>
          </a:xfrm>
        </p:grpSpPr>
        <p:pic>
          <p:nvPicPr>
            <p:cNvPr id="36" name="Image 35" descr="Balance Scale Images | Free Photos, PNG Stickers, Wallpapers &amp; Backgrounds  - rawpixel">
              <a:extLst>
                <a:ext uri="{FF2B5EF4-FFF2-40B4-BE49-F238E27FC236}">
                  <a16:creationId xmlns:a16="http://schemas.microsoft.com/office/drawing/2014/main" id="{DD160E8D-B4C3-378E-FCD8-47F3BEE4E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88461" y="3908005"/>
              <a:ext cx="1591916" cy="895453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30B936BF-D8FF-A7A8-B57F-585933611399}"/>
                </a:ext>
              </a:extLst>
            </p:cNvPr>
            <p:cNvSpPr txBox="1"/>
            <p:nvPr/>
          </p:nvSpPr>
          <p:spPr>
            <a:xfrm>
              <a:off x="939249" y="2658584"/>
              <a:ext cx="27210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algn="ctr">
                <a:spcBef>
                  <a:spcPts val="100"/>
                </a:spcBef>
                <a:buClr>
                  <a:srgbClr val="F15E4D"/>
                </a:buClr>
                <a:tabLst>
                  <a:tab pos="116205" algn="l"/>
                </a:tabLst>
                <a:defRPr/>
              </a:pPr>
              <a:r>
                <a:rPr lang="fr-FR" sz="2400" b="1" dirty="0">
                  <a:solidFill>
                    <a:srgbClr val="FF0000"/>
                  </a:solidFill>
                  <a:latin typeface="Calibri"/>
                  <a:cs typeface="Calibri"/>
                </a:rPr>
                <a:t>Augmentation de densité   </a:t>
              </a:r>
            </a:p>
          </p:txBody>
        </p:sp>
        <p:sp>
          <p:nvSpPr>
            <p:cNvPr id="39" name="Flèche : bas 38">
              <a:extLst>
                <a:ext uri="{FF2B5EF4-FFF2-40B4-BE49-F238E27FC236}">
                  <a16:creationId xmlns:a16="http://schemas.microsoft.com/office/drawing/2014/main" id="{900840C3-784A-ECE4-BC8E-BCA7267FC027}"/>
                </a:ext>
              </a:extLst>
            </p:cNvPr>
            <p:cNvSpPr/>
            <p:nvPr/>
          </p:nvSpPr>
          <p:spPr>
            <a:xfrm>
              <a:off x="3453076" y="2645657"/>
              <a:ext cx="339238" cy="1790905"/>
            </a:xfrm>
            <a:prstGeom prst="downArrow">
              <a:avLst>
                <a:gd name="adj1" fmla="val 50000"/>
                <a:gd name="adj2" fmla="val 120194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0A59853A-C7CE-3040-99F3-95D2AC65E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71" t="21722" b="16902"/>
            <a:stretch>
              <a:fillRect/>
            </a:stretch>
          </p:blipFill>
          <p:spPr>
            <a:xfrm>
              <a:off x="2368784" y="3774260"/>
              <a:ext cx="772499" cy="608687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5F524A10-02B1-4F0F-1FB5-5C5018B54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9" t="21722" r="52062" b="16902"/>
            <a:stretch>
              <a:fillRect/>
            </a:stretch>
          </p:blipFill>
          <p:spPr>
            <a:xfrm>
              <a:off x="1339798" y="3486390"/>
              <a:ext cx="676394" cy="608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0875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728D8-5151-8C82-0777-AC15731E4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12A1B5-2B37-FFE3-576A-AA01FABB5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nous allons découvrir les différentes couches qui constituent la Terre.</a:t>
            </a:r>
          </a:p>
        </p:txBody>
      </p:sp>
      <p:sp>
        <p:nvSpPr>
          <p:cNvPr id="14" name="Espace réservé du contenu 7">
            <a:extLst>
              <a:ext uri="{FF2B5EF4-FFF2-40B4-BE49-F238E27FC236}">
                <a16:creationId xmlns:a16="http://schemas.microsoft.com/office/drawing/2014/main" id="{C10DA7DA-8553-F01D-949B-54EEE147289F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Remarque: l’échelle et la taille des couches ne sont pas respectées.</a:t>
            </a:r>
          </a:p>
        </p:txBody>
      </p:sp>
      <p:pic>
        <p:nvPicPr>
          <p:cNvPr id="16" name="Google Shape;289;p51">
            <a:extLst>
              <a:ext uri="{FF2B5EF4-FFF2-40B4-BE49-F238E27FC236}">
                <a16:creationId xmlns:a16="http://schemas.microsoft.com/office/drawing/2014/main" id="{4486DDEF-E040-588E-B55B-B586D566535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707CBEFC-D85A-79FD-95A8-29C498CBB84A}"/>
              </a:ext>
            </a:extLst>
          </p:cNvPr>
          <p:cNvGrpSpPr/>
          <p:nvPr/>
        </p:nvGrpSpPr>
        <p:grpSpPr>
          <a:xfrm>
            <a:off x="2422998" y="2778342"/>
            <a:ext cx="2705782" cy="3761365"/>
            <a:chOff x="4800439" y="1952832"/>
            <a:chExt cx="2705782" cy="3605677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B846CA54-C220-9EEA-3AC5-500DAA365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00439" y="1952832"/>
              <a:ext cx="2705782" cy="3605677"/>
            </a:xfrm>
            <a:prstGeom prst="rect">
              <a:avLst/>
            </a:prstGeom>
          </p:spPr>
        </p:pic>
        <p:sp>
          <p:nvSpPr>
            <p:cNvPr id="26" name="Ellipse 2">
              <a:extLst>
                <a:ext uri="{FF2B5EF4-FFF2-40B4-BE49-F238E27FC236}">
                  <a16:creationId xmlns:a16="http://schemas.microsoft.com/office/drawing/2014/main" id="{1850AEEE-F19F-0A00-79C1-6365F9839D23}"/>
                </a:ext>
              </a:extLst>
            </p:cNvPr>
            <p:cNvSpPr/>
            <p:nvPr/>
          </p:nvSpPr>
          <p:spPr>
            <a:xfrm>
              <a:off x="6282776" y="2235011"/>
              <a:ext cx="969504" cy="3007986"/>
            </a:xfrm>
            <a:custGeom>
              <a:avLst/>
              <a:gdLst>
                <a:gd name="csX0" fmla="*/ 0 w 869288"/>
                <a:gd name="csY0" fmla="*/ 1495888 h 2991775"/>
                <a:gd name="csX1" fmla="*/ 434644 w 869288"/>
                <a:gd name="csY1" fmla="*/ 0 h 2991775"/>
                <a:gd name="csX2" fmla="*/ 869288 w 869288"/>
                <a:gd name="csY2" fmla="*/ 1495888 h 2991775"/>
                <a:gd name="csX3" fmla="*/ 434644 w 869288"/>
                <a:gd name="csY3" fmla="*/ 2991776 h 2991775"/>
                <a:gd name="csX4" fmla="*/ 0 w 869288"/>
                <a:gd name="csY4" fmla="*/ 1495888 h 2991775"/>
                <a:gd name="csX0" fmla="*/ 0 w 966942"/>
                <a:gd name="csY0" fmla="*/ 1495888 h 2991776"/>
                <a:gd name="csX1" fmla="*/ 532298 w 966942"/>
                <a:gd name="csY1" fmla="*/ 0 h 2991776"/>
                <a:gd name="csX2" fmla="*/ 966942 w 966942"/>
                <a:gd name="csY2" fmla="*/ 1495888 h 2991776"/>
                <a:gd name="csX3" fmla="*/ 532298 w 966942"/>
                <a:gd name="csY3" fmla="*/ 2991776 h 2991776"/>
                <a:gd name="csX4" fmla="*/ 0 w 966942"/>
                <a:gd name="csY4" fmla="*/ 1495888 h 2991776"/>
                <a:gd name="csX0" fmla="*/ 0 w 1037963"/>
                <a:gd name="csY0" fmla="*/ 1495888 h 2991776"/>
                <a:gd name="csX1" fmla="*/ 532298 w 1037963"/>
                <a:gd name="csY1" fmla="*/ 0 h 2991776"/>
                <a:gd name="csX2" fmla="*/ 1037963 w 1037963"/>
                <a:gd name="csY2" fmla="*/ 1495888 h 2991776"/>
                <a:gd name="csX3" fmla="*/ 532298 w 1037963"/>
                <a:gd name="csY3" fmla="*/ 2991776 h 2991776"/>
                <a:gd name="csX4" fmla="*/ 0 w 1037963"/>
                <a:gd name="csY4" fmla="*/ 1495888 h 2991776"/>
                <a:gd name="csX0" fmla="*/ 0 w 1009910"/>
                <a:gd name="csY0" fmla="*/ 1503442 h 2991778"/>
                <a:gd name="csX1" fmla="*/ 504245 w 1009910"/>
                <a:gd name="csY1" fmla="*/ 1 h 2991778"/>
                <a:gd name="csX2" fmla="*/ 1009910 w 1009910"/>
                <a:gd name="csY2" fmla="*/ 1495889 h 2991778"/>
                <a:gd name="csX3" fmla="*/ 504245 w 1009910"/>
                <a:gd name="csY3" fmla="*/ 2991777 h 2991778"/>
                <a:gd name="csX4" fmla="*/ 0 w 1009910"/>
                <a:gd name="csY4" fmla="*/ 1503442 h 29917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09910" h="2991778">
                  <a:moveTo>
                    <a:pt x="0" y="1503442"/>
                  </a:moveTo>
                  <a:cubicBezTo>
                    <a:pt x="0" y="677286"/>
                    <a:pt x="335927" y="1260"/>
                    <a:pt x="504245" y="1"/>
                  </a:cubicBezTo>
                  <a:cubicBezTo>
                    <a:pt x="672563" y="-1258"/>
                    <a:pt x="1009910" y="669733"/>
                    <a:pt x="1009910" y="1495889"/>
                  </a:cubicBezTo>
                  <a:cubicBezTo>
                    <a:pt x="1009910" y="2322045"/>
                    <a:pt x="672563" y="2990518"/>
                    <a:pt x="504245" y="2991777"/>
                  </a:cubicBezTo>
                  <a:cubicBezTo>
                    <a:pt x="335927" y="2993036"/>
                    <a:pt x="0" y="2329598"/>
                    <a:pt x="0" y="1503442"/>
                  </a:cubicBezTo>
                  <a:close/>
                </a:path>
              </a:pathLst>
            </a:custGeom>
            <a:gradFill flip="none" rotWithShape="1">
              <a:gsLst>
                <a:gs pos="69000">
                  <a:srgbClr val="6D98AC"/>
                </a:gs>
                <a:gs pos="0">
                  <a:srgbClr val="194D65"/>
                </a:gs>
                <a:gs pos="100000">
                  <a:srgbClr val="A8CDDE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29" name="Image 28" descr="Earth PNG pour téléchargement gratuit">
            <a:extLst>
              <a:ext uri="{FF2B5EF4-FFF2-40B4-BE49-F238E27FC236}">
                <a16:creationId xmlns:a16="http://schemas.microsoft.com/office/drawing/2014/main" id="{5D2B13B4-EC7B-D0A6-CF19-471BB7E7B9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5195"/>
          <a:stretch>
            <a:fillRect/>
          </a:stretch>
        </p:blipFill>
        <p:spPr>
          <a:xfrm>
            <a:off x="2804127" y="2856720"/>
            <a:ext cx="1619018" cy="3597835"/>
          </a:xfrm>
          <a:custGeom>
            <a:avLst/>
            <a:gdLst>
              <a:gd name="csX0" fmla="*/ 0 w 1619018"/>
              <a:gd name="csY0" fmla="*/ 0 h 3613498"/>
              <a:gd name="csX1" fmla="*/ 1600650 w 1619018"/>
              <a:gd name="csY1" fmla="*/ 0 h 3613498"/>
              <a:gd name="csX2" fmla="*/ 1598330 w 1619018"/>
              <a:gd name="csY2" fmla="*/ 2567 h 3613498"/>
              <a:gd name="csX3" fmla="*/ 1026505 w 1619018"/>
              <a:gd name="csY3" fmla="*/ 1796588 h 3613498"/>
              <a:gd name="csX4" fmla="*/ 1598330 w 1619018"/>
              <a:gd name="csY4" fmla="*/ 3590609 h 3613498"/>
              <a:gd name="csX5" fmla="*/ 1619018 w 1619018"/>
              <a:gd name="csY5" fmla="*/ 3613498 h 3613498"/>
              <a:gd name="csX6" fmla="*/ 0 w 1619018"/>
              <a:gd name="csY6" fmla="*/ 3613498 h 3613498"/>
              <a:gd name="csX7" fmla="*/ 0 w 1619018"/>
              <a:gd name="csY7" fmla="*/ 0 h 36134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619018" h="3613498">
                <a:moveTo>
                  <a:pt x="0" y="0"/>
                </a:moveTo>
                <a:lnTo>
                  <a:pt x="1600650" y="0"/>
                </a:lnTo>
                <a:lnTo>
                  <a:pt x="1598330" y="2567"/>
                </a:lnTo>
                <a:cubicBezTo>
                  <a:pt x="1249102" y="428991"/>
                  <a:pt x="1026505" y="1074328"/>
                  <a:pt x="1026505" y="1796588"/>
                </a:cubicBezTo>
                <a:cubicBezTo>
                  <a:pt x="1026505" y="2518848"/>
                  <a:pt x="1249102" y="3164185"/>
                  <a:pt x="1598330" y="3590609"/>
                </a:cubicBezTo>
                <a:lnTo>
                  <a:pt x="1619018" y="3613498"/>
                </a:lnTo>
                <a:lnTo>
                  <a:pt x="0" y="3613498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5B9F4CF-D5BC-C843-7265-7875B154AD7B}"/>
              </a:ext>
            </a:extLst>
          </p:cNvPr>
          <p:cNvGrpSpPr/>
          <p:nvPr/>
        </p:nvGrpSpPr>
        <p:grpSpPr>
          <a:xfrm>
            <a:off x="3708706" y="3410631"/>
            <a:ext cx="1784152" cy="2462014"/>
            <a:chOff x="115952" y="2878498"/>
            <a:chExt cx="1784152" cy="2462014"/>
          </a:xfrm>
        </p:grpSpPr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5B6F9BEF-7D7F-4B84-AB99-289BCEB30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5952" y="2878498"/>
              <a:ext cx="1784152" cy="2462014"/>
            </a:xfrm>
            <a:prstGeom prst="rect">
              <a:avLst/>
            </a:prstGeom>
          </p:spPr>
        </p:pic>
        <p:sp>
          <p:nvSpPr>
            <p:cNvPr id="34" name="Ellipse 3">
              <a:extLst>
                <a:ext uri="{FF2B5EF4-FFF2-40B4-BE49-F238E27FC236}">
                  <a16:creationId xmlns:a16="http://schemas.microsoft.com/office/drawing/2014/main" id="{98E0B214-7026-1933-3455-E901C4C6F804}"/>
                </a:ext>
              </a:extLst>
            </p:cNvPr>
            <p:cNvSpPr/>
            <p:nvPr/>
          </p:nvSpPr>
          <p:spPr>
            <a:xfrm>
              <a:off x="1237398" y="3415937"/>
              <a:ext cx="445656" cy="1355358"/>
            </a:xfrm>
            <a:custGeom>
              <a:avLst/>
              <a:gdLst>
                <a:gd name="csX0" fmla="*/ 0 w 749730"/>
                <a:gd name="csY0" fmla="*/ 904574 h 1809147"/>
                <a:gd name="csX1" fmla="*/ 374865 w 749730"/>
                <a:gd name="csY1" fmla="*/ 0 h 1809147"/>
                <a:gd name="csX2" fmla="*/ 749730 w 749730"/>
                <a:gd name="csY2" fmla="*/ 904574 h 1809147"/>
                <a:gd name="csX3" fmla="*/ 374865 w 749730"/>
                <a:gd name="csY3" fmla="*/ 1809148 h 1809147"/>
                <a:gd name="csX4" fmla="*/ 0 w 749730"/>
                <a:gd name="csY4" fmla="*/ 904574 h 1809147"/>
                <a:gd name="csX0" fmla="*/ 0 w 669831"/>
                <a:gd name="csY0" fmla="*/ 922344 h 1809179"/>
                <a:gd name="csX1" fmla="*/ 294966 w 669831"/>
                <a:gd name="csY1" fmla="*/ 15 h 1809179"/>
                <a:gd name="csX2" fmla="*/ 669831 w 669831"/>
                <a:gd name="csY2" fmla="*/ 904589 h 1809179"/>
                <a:gd name="csX3" fmla="*/ 294966 w 669831"/>
                <a:gd name="csY3" fmla="*/ 1809163 h 1809179"/>
                <a:gd name="csX4" fmla="*/ 0 w 669831"/>
                <a:gd name="csY4" fmla="*/ 922344 h 1809179"/>
                <a:gd name="csX0" fmla="*/ 0 w 598810"/>
                <a:gd name="csY0" fmla="*/ 922344 h 1809179"/>
                <a:gd name="csX1" fmla="*/ 223945 w 598810"/>
                <a:gd name="csY1" fmla="*/ 15 h 1809179"/>
                <a:gd name="csX2" fmla="*/ 598810 w 598810"/>
                <a:gd name="csY2" fmla="*/ 904589 h 1809179"/>
                <a:gd name="csX3" fmla="*/ 223945 w 598810"/>
                <a:gd name="csY3" fmla="*/ 1809163 h 1809179"/>
                <a:gd name="csX4" fmla="*/ 0 w 598810"/>
                <a:gd name="csY4" fmla="*/ 922344 h 1809179"/>
                <a:gd name="csX0" fmla="*/ 0 w 598810"/>
                <a:gd name="csY0" fmla="*/ 789188 h 1676017"/>
                <a:gd name="csX1" fmla="*/ 223945 w 598810"/>
                <a:gd name="csY1" fmla="*/ 24 h 1676017"/>
                <a:gd name="csX2" fmla="*/ 598810 w 598810"/>
                <a:gd name="csY2" fmla="*/ 771433 h 1676017"/>
                <a:gd name="csX3" fmla="*/ 223945 w 598810"/>
                <a:gd name="csY3" fmla="*/ 1676007 h 1676017"/>
                <a:gd name="csX4" fmla="*/ 0 w 598810"/>
                <a:gd name="csY4" fmla="*/ 789188 h 1676017"/>
                <a:gd name="csX0" fmla="*/ 0 w 598810"/>
                <a:gd name="csY0" fmla="*/ 789188 h 1560609"/>
                <a:gd name="csX1" fmla="*/ 223945 w 598810"/>
                <a:gd name="csY1" fmla="*/ 24 h 1560609"/>
                <a:gd name="csX2" fmla="*/ 598810 w 598810"/>
                <a:gd name="csY2" fmla="*/ 771433 h 1560609"/>
                <a:gd name="csX3" fmla="*/ 223945 w 598810"/>
                <a:gd name="csY3" fmla="*/ 1560597 h 1560609"/>
                <a:gd name="csX4" fmla="*/ 0 w 598810"/>
                <a:gd name="csY4" fmla="*/ 789188 h 1560609"/>
                <a:gd name="csX0" fmla="*/ 0 w 501156"/>
                <a:gd name="csY0" fmla="*/ 789188 h 1560609"/>
                <a:gd name="csX1" fmla="*/ 223945 w 501156"/>
                <a:gd name="csY1" fmla="*/ 24 h 1560609"/>
                <a:gd name="csX2" fmla="*/ 501156 w 501156"/>
                <a:gd name="csY2" fmla="*/ 771433 h 1560609"/>
                <a:gd name="csX3" fmla="*/ 223945 w 501156"/>
                <a:gd name="csY3" fmla="*/ 1560597 h 1560609"/>
                <a:gd name="csX4" fmla="*/ 0 w 501156"/>
                <a:gd name="csY4" fmla="*/ 789188 h 1560609"/>
                <a:gd name="csX0" fmla="*/ 1377 w 502533"/>
                <a:gd name="csY0" fmla="*/ 789188 h 1560627"/>
                <a:gd name="csX1" fmla="*/ 225322 w 502533"/>
                <a:gd name="csY1" fmla="*/ 24 h 1560627"/>
                <a:gd name="csX2" fmla="*/ 502533 w 502533"/>
                <a:gd name="csY2" fmla="*/ 771433 h 1560627"/>
                <a:gd name="csX3" fmla="*/ 225322 w 502533"/>
                <a:gd name="csY3" fmla="*/ 1560597 h 1560627"/>
                <a:gd name="csX4" fmla="*/ 1377 w 502533"/>
                <a:gd name="csY4" fmla="*/ 789188 h 15606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02533" h="1560627">
                  <a:moveTo>
                    <a:pt x="1377" y="789188"/>
                  </a:moveTo>
                  <a:cubicBezTo>
                    <a:pt x="-16378" y="227252"/>
                    <a:pt x="141796" y="2983"/>
                    <a:pt x="225322" y="24"/>
                  </a:cubicBezTo>
                  <a:cubicBezTo>
                    <a:pt x="308848" y="-2935"/>
                    <a:pt x="502533" y="271851"/>
                    <a:pt x="502533" y="771433"/>
                  </a:cubicBezTo>
                  <a:cubicBezTo>
                    <a:pt x="502533" y="1271015"/>
                    <a:pt x="308848" y="1557638"/>
                    <a:pt x="225322" y="1560597"/>
                  </a:cubicBezTo>
                  <a:cubicBezTo>
                    <a:pt x="141796" y="1563556"/>
                    <a:pt x="19132" y="1351124"/>
                    <a:pt x="1377" y="789188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rgbClr val="D9A387"/>
                </a:gs>
                <a:gs pos="0">
                  <a:srgbClr val="9E512A"/>
                </a:gs>
                <a:gs pos="100000">
                  <a:srgbClr val="EBDCD4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35" name="Image 34" descr="Boule diamètre 40mm - Blacksmithing www.forjazaragoza.es">
            <a:extLst>
              <a:ext uri="{FF2B5EF4-FFF2-40B4-BE49-F238E27FC236}">
                <a16:creationId xmlns:a16="http://schemas.microsoft.com/office/drawing/2014/main" id="{066BE3C7-3F9E-499F-EDFA-6E6CBF840B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6281" y="4116689"/>
            <a:ext cx="972027" cy="10181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2A59F-24D1-1252-7B88-A4C8D4A4FE35}"/>
              </a:ext>
            </a:extLst>
          </p:cNvPr>
          <p:cNvSpPr txBox="1"/>
          <p:nvPr/>
        </p:nvSpPr>
        <p:spPr>
          <a:xfrm>
            <a:off x="3501169" y="1050605"/>
            <a:ext cx="4633289" cy="436189"/>
          </a:xfrm>
          <a:prstGeom prst="roundRect">
            <a:avLst>
              <a:gd name="adj" fmla="val 4505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dirty="0"/>
              <a:t>Les différentes couches de la Terre</a:t>
            </a:r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F97191-9721-7B7E-1970-E5F86022FDE2}"/>
              </a:ext>
            </a:extLst>
          </p:cNvPr>
          <p:cNvSpPr txBox="1"/>
          <p:nvPr/>
        </p:nvSpPr>
        <p:spPr>
          <a:xfrm>
            <a:off x="392372" y="1726824"/>
            <a:ext cx="10591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205" indent="-103505">
              <a:spcBef>
                <a:spcPts val="100"/>
              </a:spcBef>
              <a:buClr>
                <a:srgbClr val="F15E4D"/>
              </a:buClr>
              <a:buFont typeface="Wingdings"/>
              <a:buChar char=""/>
              <a:tabLst>
                <a:tab pos="116205" algn="l"/>
              </a:tabLst>
              <a:defRPr/>
            </a:pPr>
            <a:r>
              <a:rPr lang="fr-FR" sz="2400" dirty="0">
                <a:solidFill>
                  <a:srgbClr val="231F20"/>
                </a:solidFill>
                <a:latin typeface="Calibri"/>
                <a:cs typeface="Calibri"/>
              </a:rPr>
              <a:t>La Terre est formée de trois couches :</a:t>
            </a:r>
            <a:endParaRPr lang="fr-FR" sz="2400" dirty="0">
              <a:latin typeface="Calibri"/>
              <a:cs typeface="Calibri"/>
            </a:endParaRPr>
          </a:p>
        </p:txBody>
      </p:sp>
      <p:pic>
        <p:nvPicPr>
          <p:cNvPr id="7" name="Image 6" descr="Earth PNG pour téléchargement gratuit">
            <a:extLst>
              <a:ext uri="{FF2B5EF4-FFF2-40B4-BE49-F238E27FC236}">
                <a16:creationId xmlns:a16="http://schemas.microsoft.com/office/drawing/2014/main" id="{B5E8C3A2-BCB5-8E60-54C9-896A96B062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408"/>
          <a:stretch>
            <a:fillRect/>
          </a:stretch>
        </p:blipFill>
        <p:spPr>
          <a:xfrm>
            <a:off x="3810444" y="2858609"/>
            <a:ext cx="2586993" cy="3595946"/>
          </a:xfrm>
          <a:custGeom>
            <a:avLst/>
            <a:gdLst>
              <a:gd name="csX0" fmla="*/ 574145 w 2586993"/>
              <a:gd name="csY0" fmla="*/ 0 h 3613498"/>
              <a:gd name="csX1" fmla="*/ 2568551 w 2586993"/>
              <a:gd name="csY1" fmla="*/ 0 h 3613498"/>
              <a:gd name="csX2" fmla="*/ 2570871 w 2586993"/>
              <a:gd name="csY2" fmla="*/ 2567 h 3613498"/>
              <a:gd name="csX3" fmla="*/ 2586993 w 2586993"/>
              <a:gd name="csY3" fmla="*/ 24247 h 3613498"/>
              <a:gd name="csX4" fmla="*/ 2586993 w 2586993"/>
              <a:gd name="csY4" fmla="*/ 3568930 h 3613498"/>
              <a:gd name="csX5" fmla="*/ 2570871 w 2586993"/>
              <a:gd name="csY5" fmla="*/ 3590609 h 3613498"/>
              <a:gd name="csX6" fmla="*/ 2550183 w 2586993"/>
              <a:gd name="csY6" fmla="*/ 3613498 h 3613498"/>
              <a:gd name="csX7" fmla="*/ 592513 w 2586993"/>
              <a:gd name="csY7" fmla="*/ 3613498 h 3613498"/>
              <a:gd name="csX8" fmla="*/ 571825 w 2586993"/>
              <a:gd name="csY8" fmla="*/ 3590609 h 3613498"/>
              <a:gd name="csX9" fmla="*/ 0 w 2586993"/>
              <a:gd name="csY9" fmla="*/ 1796588 h 3613498"/>
              <a:gd name="csX10" fmla="*/ 571825 w 2586993"/>
              <a:gd name="csY10" fmla="*/ 2567 h 3613498"/>
              <a:gd name="csX11" fmla="*/ 574145 w 2586993"/>
              <a:gd name="csY11" fmla="*/ 0 h 36134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586993" h="3613498">
                <a:moveTo>
                  <a:pt x="574145" y="0"/>
                </a:moveTo>
                <a:lnTo>
                  <a:pt x="2568551" y="0"/>
                </a:lnTo>
                <a:lnTo>
                  <a:pt x="2570871" y="2567"/>
                </a:lnTo>
                <a:lnTo>
                  <a:pt x="2586993" y="24247"/>
                </a:lnTo>
                <a:lnTo>
                  <a:pt x="2586993" y="3568930"/>
                </a:lnTo>
                <a:lnTo>
                  <a:pt x="2570871" y="3590609"/>
                </a:lnTo>
                <a:lnTo>
                  <a:pt x="2550183" y="3613498"/>
                </a:lnTo>
                <a:lnTo>
                  <a:pt x="592513" y="3613498"/>
                </a:lnTo>
                <a:lnTo>
                  <a:pt x="571825" y="3590609"/>
                </a:lnTo>
                <a:cubicBezTo>
                  <a:pt x="222597" y="3164185"/>
                  <a:pt x="0" y="2518848"/>
                  <a:pt x="0" y="1796588"/>
                </a:cubicBezTo>
                <a:cubicBezTo>
                  <a:pt x="0" y="1074328"/>
                  <a:pt x="222597" y="428991"/>
                  <a:pt x="571825" y="2567"/>
                </a:cubicBezTo>
                <a:lnTo>
                  <a:pt x="574145" y="0"/>
                </a:lnTo>
                <a:close/>
              </a:path>
            </a:pathLst>
          </a:custGeom>
          <a:effectLst/>
        </p:spPr>
      </p:pic>
    </p:spTree>
    <p:extLst>
      <p:ext uri="{BB962C8B-B14F-4D97-AF65-F5344CB8AC3E}">
        <p14:creationId xmlns:p14="http://schemas.microsoft.com/office/powerpoint/2010/main" val="649869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98EAF-B93D-9288-9ACC-C068C1BFD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484459-F7A1-D7DA-5445-9D997C7D0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Grâce à leur densité et à leur température, on peut distinguer trois couches principales de la Terre :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A26C2A5C-F9CE-0B1A-22A0-8B6078C026D1}"/>
              </a:ext>
            </a:extLst>
          </p:cNvPr>
          <p:cNvSpPr txBox="1"/>
          <p:nvPr/>
        </p:nvSpPr>
        <p:spPr>
          <a:xfrm>
            <a:off x="3501169" y="1050605"/>
            <a:ext cx="4633289" cy="436189"/>
          </a:xfrm>
          <a:prstGeom prst="roundRect">
            <a:avLst>
              <a:gd name="adj" fmla="val 4505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dirty="0"/>
              <a:t>Les différentes couches de la Terre</a:t>
            </a:r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Espace réservé du contenu 7">
            <a:extLst>
              <a:ext uri="{FF2B5EF4-FFF2-40B4-BE49-F238E27FC236}">
                <a16:creationId xmlns:a16="http://schemas.microsoft.com/office/drawing/2014/main" id="{844D9521-FE9B-65E8-49D2-FD7AA1366F60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Remarque: l’échelle et la taille des couches ne sont pas respectées.</a:t>
            </a:r>
          </a:p>
        </p:txBody>
      </p:sp>
      <p:pic>
        <p:nvPicPr>
          <p:cNvPr id="16" name="Google Shape;289;p51">
            <a:extLst>
              <a:ext uri="{FF2B5EF4-FFF2-40B4-BE49-F238E27FC236}">
                <a16:creationId xmlns:a16="http://schemas.microsoft.com/office/drawing/2014/main" id="{E6BBC24F-743D-5C90-3E06-D57D39BBD40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4BC62F2B-83E6-8716-A003-6FD7F1CA8855}"/>
              </a:ext>
            </a:extLst>
          </p:cNvPr>
          <p:cNvGrpSpPr/>
          <p:nvPr/>
        </p:nvGrpSpPr>
        <p:grpSpPr>
          <a:xfrm>
            <a:off x="2573495" y="2717075"/>
            <a:ext cx="2912665" cy="3887947"/>
            <a:chOff x="4800439" y="1952832"/>
            <a:chExt cx="2705782" cy="36056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409ACEBB-5947-E9B5-5781-4B76D662C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00439" y="1952832"/>
              <a:ext cx="2705782" cy="3605677"/>
            </a:xfrm>
            <a:prstGeom prst="rect">
              <a:avLst/>
            </a:prstGeom>
          </p:spPr>
        </p:pic>
        <p:sp>
          <p:nvSpPr>
            <p:cNvPr id="26" name="Ellipse 2">
              <a:extLst>
                <a:ext uri="{FF2B5EF4-FFF2-40B4-BE49-F238E27FC236}">
                  <a16:creationId xmlns:a16="http://schemas.microsoft.com/office/drawing/2014/main" id="{04899435-E182-369C-00B5-C846427DFE03}"/>
                </a:ext>
              </a:extLst>
            </p:cNvPr>
            <p:cNvSpPr/>
            <p:nvPr/>
          </p:nvSpPr>
          <p:spPr>
            <a:xfrm>
              <a:off x="6282776" y="2235011"/>
              <a:ext cx="969504" cy="3007986"/>
            </a:xfrm>
            <a:custGeom>
              <a:avLst/>
              <a:gdLst>
                <a:gd name="csX0" fmla="*/ 0 w 869288"/>
                <a:gd name="csY0" fmla="*/ 1495888 h 2991775"/>
                <a:gd name="csX1" fmla="*/ 434644 w 869288"/>
                <a:gd name="csY1" fmla="*/ 0 h 2991775"/>
                <a:gd name="csX2" fmla="*/ 869288 w 869288"/>
                <a:gd name="csY2" fmla="*/ 1495888 h 2991775"/>
                <a:gd name="csX3" fmla="*/ 434644 w 869288"/>
                <a:gd name="csY3" fmla="*/ 2991776 h 2991775"/>
                <a:gd name="csX4" fmla="*/ 0 w 869288"/>
                <a:gd name="csY4" fmla="*/ 1495888 h 2991775"/>
                <a:gd name="csX0" fmla="*/ 0 w 966942"/>
                <a:gd name="csY0" fmla="*/ 1495888 h 2991776"/>
                <a:gd name="csX1" fmla="*/ 532298 w 966942"/>
                <a:gd name="csY1" fmla="*/ 0 h 2991776"/>
                <a:gd name="csX2" fmla="*/ 966942 w 966942"/>
                <a:gd name="csY2" fmla="*/ 1495888 h 2991776"/>
                <a:gd name="csX3" fmla="*/ 532298 w 966942"/>
                <a:gd name="csY3" fmla="*/ 2991776 h 2991776"/>
                <a:gd name="csX4" fmla="*/ 0 w 966942"/>
                <a:gd name="csY4" fmla="*/ 1495888 h 2991776"/>
                <a:gd name="csX0" fmla="*/ 0 w 1037963"/>
                <a:gd name="csY0" fmla="*/ 1495888 h 2991776"/>
                <a:gd name="csX1" fmla="*/ 532298 w 1037963"/>
                <a:gd name="csY1" fmla="*/ 0 h 2991776"/>
                <a:gd name="csX2" fmla="*/ 1037963 w 1037963"/>
                <a:gd name="csY2" fmla="*/ 1495888 h 2991776"/>
                <a:gd name="csX3" fmla="*/ 532298 w 1037963"/>
                <a:gd name="csY3" fmla="*/ 2991776 h 2991776"/>
                <a:gd name="csX4" fmla="*/ 0 w 1037963"/>
                <a:gd name="csY4" fmla="*/ 1495888 h 2991776"/>
                <a:gd name="csX0" fmla="*/ 0 w 1009910"/>
                <a:gd name="csY0" fmla="*/ 1503442 h 2991778"/>
                <a:gd name="csX1" fmla="*/ 504245 w 1009910"/>
                <a:gd name="csY1" fmla="*/ 1 h 2991778"/>
                <a:gd name="csX2" fmla="*/ 1009910 w 1009910"/>
                <a:gd name="csY2" fmla="*/ 1495889 h 2991778"/>
                <a:gd name="csX3" fmla="*/ 504245 w 1009910"/>
                <a:gd name="csY3" fmla="*/ 2991777 h 2991778"/>
                <a:gd name="csX4" fmla="*/ 0 w 1009910"/>
                <a:gd name="csY4" fmla="*/ 1503442 h 29917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09910" h="2991778">
                  <a:moveTo>
                    <a:pt x="0" y="1503442"/>
                  </a:moveTo>
                  <a:cubicBezTo>
                    <a:pt x="0" y="677286"/>
                    <a:pt x="335927" y="1260"/>
                    <a:pt x="504245" y="1"/>
                  </a:cubicBezTo>
                  <a:cubicBezTo>
                    <a:pt x="672563" y="-1258"/>
                    <a:pt x="1009910" y="669733"/>
                    <a:pt x="1009910" y="1495889"/>
                  </a:cubicBezTo>
                  <a:cubicBezTo>
                    <a:pt x="1009910" y="2322045"/>
                    <a:pt x="672563" y="2990518"/>
                    <a:pt x="504245" y="2991777"/>
                  </a:cubicBezTo>
                  <a:cubicBezTo>
                    <a:pt x="335927" y="2993036"/>
                    <a:pt x="0" y="2329598"/>
                    <a:pt x="0" y="1503442"/>
                  </a:cubicBezTo>
                  <a:close/>
                </a:path>
              </a:pathLst>
            </a:custGeom>
            <a:gradFill flip="none" rotWithShape="1">
              <a:gsLst>
                <a:gs pos="68000">
                  <a:srgbClr val="6D98AC"/>
                </a:gs>
                <a:gs pos="24000">
                  <a:srgbClr val="194D65"/>
                </a:gs>
                <a:gs pos="100000">
                  <a:srgbClr val="A8CDDE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29" name="Image 28" descr="Earth PNG pour téléchargement gratuit">
            <a:extLst>
              <a:ext uri="{FF2B5EF4-FFF2-40B4-BE49-F238E27FC236}">
                <a16:creationId xmlns:a16="http://schemas.microsoft.com/office/drawing/2014/main" id="{905D0AC9-3329-C3AE-309C-DD57628E65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5195"/>
          <a:stretch>
            <a:fillRect/>
          </a:stretch>
        </p:blipFill>
        <p:spPr>
          <a:xfrm>
            <a:off x="2817190" y="2856720"/>
            <a:ext cx="1619018" cy="3597835"/>
          </a:xfrm>
          <a:custGeom>
            <a:avLst/>
            <a:gdLst>
              <a:gd name="csX0" fmla="*/ 0 w 1619018"/>
              <a:gd name="csY0" fmla="*/ 0 h 3613498"/>
              <a:gd name="csX1" fmla="*/ 1600650 w 1619018"/>
              <a:gd name="csY1" fmla="*/ 0 h 3613498"/>
              <a:gd name="csX2" fmla="*/ 1598330 w 1619018"/>
              <a:gd name="csY2" fmla="*/ 2567 h 3613498"/>
              <a:gd name="csX3" fmla="*/ 1026505 w 1619018"/>
              <a:gd name="csY3" fmla="*/ 1796588 h 3613498"/>
              <a:gd name="csX4" fmla="*/ 1598330 w 1619018"/>
              <a:gd name="csY4" fmla="*/ 3590609 h 3613498"/>
              <a:gd name="csX5" fmla="*/ 1619018 w 1619018"/>
              <a:gd name="csY5" fmla="*/ 3613498 h 3613498"/>
              <a:gd name="csX6" fmla="*/ 0 w 1619018"/>
              <a:gd name="csY6" fmla="*/ 3613498 h 3613498"/>
              <a:gd name="csX7" fmla="*/ 0 w 1619018"/>
              <a:gd name="csY7" fmla="*/ 0 h 36134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619018" h="3613498">
                <a:moveTo>
                  <a:pt x="0" y="0"/>
                </a:moveTo>
                <a:lnTo>
                  <a:pt x="1600650" y="0"/>
                </a:lnTo>
                <a:lnTo>
                  <a:pt x="1598330" y="2567"/>
                </a:lnTo>
                <a:cubicBezTo>
                  <a:pt x="1249102" y="428991"/>
                  <a:pt x="1026505" y="1074328"/>
                  <a:pt x="1026505" y="1796588"/>
                </a:cubicBezTo>
                <a:cubicBezTo>
                  <a:pt x="1026505" y="2518848"/>
                  <a:pt x="1249102" y="3164185"/>
                  <a:pt x="1598330" y="3590609"/>
                </a:cubicBezTo>
                <a:lnTo>
                  <a:pt x="1619018" y="3613498"/>
                </a:lnTo>
                <a:lnTo>
                  <a:pt x="0" y="3613498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5CD0EDE-F204-F8E3-8995-2FA1A4081625}"/>
              </a:ext>
            </a:extLst>
          </p:cNvPr>
          <p:cNvGrpSpPr/>
          <p:nvPr/>
        </p:nvGrpSpPr>
        <p:grpSpPr>
          <a:xfrm>
            <a:off x="4548730" y="3424630"/>
            <a:ext cx="1784152" cy="2462014"/>
            <a:chOff x="115952" y="2878498"/>
            <a:chExt cx="1784152" cy="24620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885A9557-F150-4C25-EE08-A46AB2ADDB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5952" y="2878498"/>
              <a:ext cx="1784152" cy="2462014"/>
            </a:xfrm>
            <a:prstGeom prst="rect">
              <a:avLst/>
            </a:prstGeom>
          </p:spPr>
        </p:pic>
        <p:sp>
          <p:nvSpPr>
            <p:cNvPr id="34" name="Ellipse 3">
              <a:extLst>
                <a:ext uri="{FF2B5EF4-FFF2-40B4-BE49-F238E27FC236}">
                  <a16:creationId xmlns:a16="http://schemas.microsoft.com/office/drawing/2014/main" id="{127D2F13-9EA2-A88F-B9EA-83525612FF57}"/>
                </a:ext>
              </a:extLst>
            </p:cNvPr>
            <p:cNvSpPr/>
            <p:nvPr/>
          </p:nvSpPr>
          <p:spPr>
            <a:xfrm>
              <a:off x="1237398" y="3415937"/>
              <a:ext cx="445656" cy="1355358"/>
            </a:xfrm>
            <a:custGeom>
              <a:avLst/>
              <a:gdLst>
                <a:gd name="csX0" fmla="*/ 0 w 749730"/>
                <a:gd name="csY0" fmla="*/ 904574 h 1809147"/>
                <a:gd name="csX1" fmla="*/ 374865 w 749730"/>
                <a:gd name="csY1" fmla="*/ 0 h 1809147"/>
                <a:gd name="csX2" fmla="*/ 749730 w 749730"/>
                <a:gd name="csY2" fmla="*/ 904574 h 1809147"/>
                <a:gd name="csX3" fmla="*/ 374865 w 749730"/>
                <a:gd name="csY3" fmla="*/ 1809148 h 1809147"/>
                <a:gd name="csX4" fmla="*/ 0 w 749730"/>
                <a:gd name="csY4" fmla="*/ 904574 h 1809147"/>
                <a:gd name="csX0" fmla="*/ 0 w 669831"/>
                <a:gd name="csY0" fmla="*/ 922344 h 1809179"/>
                <a:gd name="csX1" fmla="*/ 294966 w 669831"/>
                <a:gd name="csY1" fmla="*/ 15 h 1809179"/>
                <a:gd name="csX2" fmla="*/ 669831 w 669831"/>
                <a:gd name="csY2" fmla="*/ 904589 h 1809179"/>
                <a:gd name="csX3" fmla="*/ 294966 w 669831"/>
                <a:gd name="csY3" fmla="*/ 1809163 h 1809179"/>
                <a:gd name="csX4" fmla="*/ 0 w 669831"/>
                <a:gd name="csY4" fmla="*/ 922344 h 1809179"/>
                <a:gd name="csX0" fmla="*/ 0 w 598810"/>
                <a:gd name="csY0" fmla="*/ 922344 h 1809179"/>
                <a:gd name="csX1" fmla="*/ 223945 w 598810"/>
                <a:gd name="csY1" fmla="*/ 15 h 1809179"/>
                <a:gd name="csX2" fmla="*/ 598810 w 598810"/>
                <a:gd name="csY2" fmla="*/ 904589 h 1809179"/>
                <a:gd name="csX3" fmla="*/ 223945 w 598810"/>
                <a:gd name="csY3" fmla="*/ 1809163 h 1809179"/>
                <a:gd name="csX4" fmla="*/ 0 w 598810"/>
                <a:gd name="csY4" fmla="*/ 922344 h 1809179"/>
                <a:gd name="csX0" fmla="*/ 0 w 598810"/>
                <a:gd name="csY0" fmla="*/ 789188 h 1676017"/>
                <a:gd name="csX1" fmla="*/ 223945 w 598810"/>
                <a:gd name="csY1" fmla="*/ 24 h 1676017"/>
                <a:gd name="csX2" fmla="*/ 598810 w 598810"/>
                <a:gd name="csY2" fmla="*/ 771433 h 1676017"/>
                <a:gd name="csX3" fmla="*/ 223945 w 598810"/>
                <a:gd name="csY3" fmla="*/ 1676007 h 1676017"/>
                <a:gd name="csX4" fmla="*/ 0 w 598810"/>
                <a:gd name="csY4" fmla="*/ 789188 h 1676017"/>
                <a:gd name="csX0" fmla="*/ 0 w 598810"/>
                <a:gd name="csY0" fmla="*/ 789188 h 1560609"/>
                <a:gd name="csX1" fmla="*/ 223945 w 598810"/>
                <a:gd name="csY1" fmla="*/ 24 h 1560609"/>
                <a:gd name="csX2" fmla="*/ 598810 w 598810"/>
                <a:gd name="csY2" fmla="*/ 771433 h 1560609"/>
                <a:gd name="csX3" fmla="*/ 223945 w 598810"/>
                <a:gd name="csY3" fmla="*/ 1560597 h 1560609"/>
                <a:gd name="csX4" fmla="*/ 0 w 598810"/>
                <a:gd name="csY4" fmla="*/ 789188 h 1560609"/>
                <a:gd name="csX0" fmla="*/ 0 w 501156"/>
                <a:gd name="csY0" fmla="*/ 789188 h 1560609"/>
                <a:gd name="csX1" fmla="*/ 223945 w 501156"/>
                <a:gd name="csY1" fmla="*/ 24 h 1560609"/>
                <a:gd name="csX2" fmla="*/ 501156 w 501156"/>
                <a:gd name="csY2" fmla="*/ 771433 h 1560609"/>
                <a:gd name="csX3" fmla="*/ 223945 w 501156"/>
                <a:gd name="csY3" fmla="*/ 1560597 h 1560609"/>
                <a:gd name="csX4" fmla="*/ 0 w 501156"/>
                <a:gd name="csY4" fmla="*/ 789188 h 1560609"/>
                <a:gd name="csX0" fmla="*/ 1377 w 502533"/>
                <a:gd name="csY0" fmla="*/ 789188 h 1560627"/>
                <a:gd name="csX1" fmla="*/ 225322 w 502533"/>
                <a:gd name="csY1" fmla="*/ 24 h 1560627"/>
                <a:gd name="csX2" fmla="*/ 502533 w 502533"/>
                <a:gd name="csY2" fmla="*/ 771433 h 1560627"/>
                <a:gd name="csX3" fmla="*/ 225322 w 502533"/>
                <a:gd name="csY3" fmla="*/ 1560597 h 1560627"/>
                <a:gd name="csX4" fmla="*/ 1377 w 502533"/>
                <a:gd name="csY4" fmla="*/ 789188 h 15606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02533" h="1560627">
                  <a:moveTo>
                    <a:pt x="1377" y="789188"/>
                  </a:moveTo>
                  <a:cubicBezTo>
                    <a:pt x="-16378" y="227252"/>
                    <a:pt x="141796" y="2983"/>
                    <a:pt x="225322" y="24"/>
                  </a:cubicBezTo>
                  <a:cubicBezTo>
                    <a:pt x="308848" y="-2935"/>
                    <a:pt x="502533" y="271851"/>
                    <a:pt x="502533" y="771433"/>
                  </a:cubicBezTo>
                  <a:cubicBezTo>
                    <a:pt x="502533" y="1271015"/>
                    <a:pt x="308848" y="1557638"/>
                    <a:pt x="225322" y="1560597"/>
                  </a:cubicBezTo>
                  <a:cubicBezTo>
                    <a:pt x="141796" y="1563556"/>
                    <a:pt x="19132" y="1351124"/>
                    <a:pt x="1377" y="789188"/>
                  </a:cubicBezTo>
                  <a:close/>
                </a:path>
              </a:pathLst>
            </a:custGeom>
            <a:gradFill flip="none" rotWithShape="1">
              <a:gsLst>
                <a:gs pos="56000">
                  <a:srgbClr val="D9A387"/>
                </a:gs>
                <a:gs pos="12000">
                  <a:srgbClr val="9E512A"/>
                </a:gs>
                <a:gs pos="100000">
                  <a:srgbClr val="EBDCD4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35" name="Image 34" descr="Boule diamètre 40mm - Blacksmithing www.forjazaragoza.es">
            <a:extLst>
              <a:ext uri="{FF2B5EF4-FFF2-40B4-BE49-F238E27FC236}">
                <a16:creationId xmlns:a16="http://schemas.microsoft.com/office/drawing/2014/main" id="{94F8BB2E-C2D6-A7E0-4AE0-5150E50E35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7971" y="4116689"/>
            <a:ext cx="972027" cy="10181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 27" descr="Earth PNG pour téléchargement gratuit">
            <a:extLst>
              <a:ext uri="{FF2B5EF4-FFF2-40B4-BE49-F238E27FC236}">
                <a16:creationId xmlns:a16="http://schemas.microsoft.com/office/drawing/2014/main" id="{79A94714-C6CD-62EA-0144-1DD7A11BA8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408"/>
          <a:stretch>
            <a:fillRect/>
          </a:stretch>
        </p:blipFill>
        <p:spPr>
          <a:xfrm>
            <a:off x="7541019" y="2858609"/>
            <a:ext cx="2586993" cy="3595946"/>
          </a:xfrm>
          <a:custGeom>
            <a:avLst/>
            <a:gdLst>
              <a:gd name="csX0" fmla="*/ 574145 w 2586993"/>
              <a:gd name="csY0" fmla="*/ 0 h 3613498"/>
              <a:gd name="csX1" fmla="*/ 2568551 w 2586993"/>
              <a:gd name="csY1" fmla="*/ 0 h 3613498"/>
              <a:gd name="csX2" fmla="*/ 2570871 w 2586993"/>
              <a:gd name="csY2" fmla="*/ 2567 h 3613498"/>
              <a:gd name="csX3" fmla="*/ 2586993 w 2586993"/>
              <a:gd name="csY3" fmla="*/ 24247 h 3613498"/>
              <a:gd name="csX4" fmla="*/ 2586993 w 2586993"/>
              <a:gd name="csY4" fmla="*/ 3568930 h 3613498"/>
              <a:gd name="csX5" fmla="*/ 2570871 w 2586993"/>
              <a:gd name="csY5" fmla="*/ 3590609 h 3613498"/>
              <a:gd name="csX6" fmla="*/ 2550183 w 2586993"/>
              <a:gd name="csY6" fmla="*/ 3613498 h 3613498"/>
              <a:gd name="csX7" fmla="*/ 592513 w 2586993"/>
              <a:gd name="csY7" fmla="*/ 3613498 h 3613498"/>
              <a:gd name="csX8" fmla="*/ 571825 w 2586993"/>
              <a:gd name="csY8" fmla="*/ 3590609 h 3613498"/>
              <a:gd name="csX9" fmla="*/ 0 w 2586993"/>
              <a:gd name="csY9" fmla="*/ 1796588 h 3613498"/>
              <a:gd name="csX10" fmla="*/ 571825 w 2586993"/>
              <a:gd name="csY10" fmla="*/ 2567 h 3613498"/>
              <a:gd name="csX11" fmla="*/ 574145 w 2586993"/>
              <a:gd name="csY11" fmla="*/ 0 h 36134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586993" h="3613498">
                <a:moveTo>
                  <a:pt x="574145" y="0"/>
                </a:moveTo>
                <a:lnTo>
                  <a:pt x="2568551" y="0"/>
                </a:lnTo>
                <a:lnTo>
                  <a:pt x="2570871" y="2567"/>
                </a:lnTo>
                <a:lnTo>
                  <a:pt x="2586993" y="24247"/>
                </a:lnTo>
                <a:lnTo>
                  <a:pt x="2586993" y="3568930"/>
                </a:lnTo>
                <a:lnTo>
                  <a:pt x="2570871" y="3590609"/>
                </a:lnTo>
                <a:lnTo>
                  <a:pt x="2550183" y="3613498"/>
                </a:lnTo>
                <a:lnTo>
                  <a:pt x="592513" y="3613498"/>
                </a:lnTo>
                <a:lnTo>
                  <a:pt x="571825" y="3590609"/>
                </a:lnTo>
                <a:cubicBezTo>
                  <a:pt x="222597" y="3164185"/>
                  <a:pt x="0" y="2518848"/>
                  <a:pt x="0" y="1796588"/>
                </a:cubicBezTo>
                <a:cubicBezTo>
                  <a:pt x="0" y="1074328"/>
                  <a:pt x="222597" y="428991"/>
                  <a:pt x="571825" y="2567"/>
                </a:cubicBezTo>
                <a:lnTo>
                  <a:pt x="574145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5EA68E33-F0BF-13AE-AC5E-9583A05F0FA4}"/>
              </a:ext>
            </a:extLst>
          </p:cNvPr>
          <p:cNvGrpSpPr/>
          <p:nvPr/>
        </p:nvGrpSpPr>
        <p:grpSpPr>
          <a:xfrm>
            <a:off x="3914934" y="2104556"/>
            <a:ext cx="1267591" cy="848650"/>
            <a:chOff x="3921965" y="2145360"/>
            <a:chExt cx="1267591" cy="848650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1BBA6D5-0163-33B6-3844-76554DB7419B}"/>
                </a:ext>
              </a:extLst>
            </p:cNvPr>
            <p:cNvSpPr txBox="1"/>
            <p:nvPr/>
          </p:nvSpPr>
          <p:spPr>
            <a:xfrm>
              <a:off x="3921965" y="2145360"/>
              <a:ext cx="1267591" cy="52322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fr-FR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Croûte </a:t>
              </a:r>
            </a:p>
          </p:txBody>
        </p: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A23A798A-508F-9B25-B626-B66E81F1399F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>
              <a:off x="4555761" y="2668580"/>
              <a:ext cx="0" cy="32543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926703D-2B48-0322-9BB6-69D3FBC2B45C}"/>
              </a:ext>
            </a:extLst>
          </p:cNvPr>
          <p:cNvGrpSpPr/>
          <p:nvPr/>
        </p:nvGrpSpPr>
        <p:grpSpPr>
          <a:xfrm>
            <a:off x="5307183" y="2660105"/>
            <a:ext cx="1619674" cy="1128896"/>
            <a:chOff x="4047936" y="1946531"/>
            <a:chExt cx="1619674" cy="1128896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03894F40-4849-83A2-AC8C-250D41A5970A}"/>
                </a:ext>
              </a:extLst>
            </p:cNvPr>
            <p:cNvSpPr txBox="1"/>
            <p:nvPr/>
          </p:nvSpPr>
          <p:spPr>
            <a:xfrm>
              <a:off x="4047936" y="1946531"/>
              <a:ext cx="1619674" cy="52322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Manteau </a:t>
              </a:r>
            </a:p>
          </p:txBody>
        </p: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03487DF4-1C93-53FD-073A-F5475F2A1C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98504" y="2469045"/>
              <a:ext cx="13789" cy="60638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6DFC3C3-1838-5C0F-22CA-D13FC1316AE6}"/>
              </a:ext>
            </a:extLst>
          </p:cNvPr>
          <p:cNvGrpSpPr/>
          <p:nvPr/>
        </p:nvGrpSpPr>
        <p:grpSpPr>
          <a:xfrm>
            <a:off x="6322616" y="3364854"/>
            <a:ext cx="1228670" cy="1068094"/>
            <a:chOff x="4155446" y="2029075"/>
            <a:chExt cx="1228670" cy="1068094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FE9C676A-F412-D9D1-E0A1-C7D8EF7B79DF}"/>
                </a:ext>
              </a:extLst>
            </p:cNvPr>
            <p:cNvSpPr txBox="1"/>
            <p:nvPr/>
          </p:nvSpPr>
          <p:spPr>
            <a:xfrm>
              <a:off x="4155446" y="2029075"/>
              <a:ext cx="1228670" cy="52322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Noyau </a:t>
              </a:r>
            </a:p>
          </p:txBody>
        </p:sp>
        <p:cxnSp>
          <p:nvCxnSpPr>
            <p:cNvPr id="20" name="Connecteur droit avec flèche 19">
              <a:extLst>
                <a:ext uri="{FF2B5EF4-FFF2-40B4-BE49-F238E27FC236}">
                  <a16:creationId xmlns:a16="http://schemas.microsoft.com/office/drawing/2014/main" id="{F3A2828F-91FB-8746-A4EA-5CFF6B832E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07048" y="2598292"/>
              <a:ext cx="20079" cy="49887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A2675FC9-25ED-B719-76A1-99AA0426C810}"/>
              </a:ext>
            </a:extLst>
          </p:cNvPr>
          <p:cNvSpPr txBox="1"/>
          <p:nvPr/>
        </p:nvSpPr>
        <p:spPr>
          <a:xfrm>
            <a:off x="392372" y="1602999"/>
            <a:ext cx="10591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205" indent="-103505">
              <a:spcBef>
                <a:spcPts val="100"/>
              </a:spcBef>
              <a:buClr>
                <a:srgbClr val="F15E4D"/>
              </a:buClr>
              <a:buFont typeface="Wingdings"/>
              <a:buChar char=""/>
              <a:tabLst>
                <a:tab pos="116205" algn="l"/>
              </a:tabLst>
              <a:defRPr/>
            </a:pPr>
            <a:r>
              <a:rPr lang="fr-FR" sz="2400" dirty="0">
                <a:solidFill>
                  <a:srgbClr val="231F20"/>
                </a:solidFill>
                <a:latin typeface="Calibri"/>
                <a:cs typeface="Calibri"/>
              </a:rPr>
              <a:t>La Terre est formée de trois couches :</a:t>
            </a:r>
            <a:endParaRPr lang="fr-FR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5191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9B4C3-FB4A-C3BD-7D5B-4F1690344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43CE25-EE04-EBF8-8A72-BECA0AC4F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Ensuite, nous allons découvrir la croûte terrestre et distinguer ses deux types.</a:t>
            </a:r>
          </a:p>
        </p:txBody>
      </p:sp>
      <p:sp>
        <p:nvSpPr>
          <p:cNvPr id="14" name="Espace réservé du contenu 7">
            <a:extLst>
              <a:ext uri="{FF2B5EF4-FFF2-40B4-BE49-F238E27FC236}">
                <a16:creationId xmlns:a16="http://schemas.microsoft.com/office/drawing/2014/main" id="{D6917380-6D9A-D67A-E046-9387D1438122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 pas entrer dans les détails des différences de densité et de composition des deux croûtes.</a:t>
            </a:r>
          </a:p>
        </p:txBody>
      </p:sp>
      <p:pic>
        <p:nvPicPr>
          <p:cNvPr id="16" name="Google Shape;289;p51">
            <a:extLst>
              <a:ext uri="{FF2B5EF4-FFF2-40B4-BE49-F238E27FC236}">
                <a16:creationId xmlns:a16="http://schemas.microsoft.com/office/drawing/2014/main" id="{06566435-6F9A-241F-8B86-80A4E2699A7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54FE7BA8-495B-FF3B-F704-234CC2B5C2AE}"/>
              </a:ext>
            </a:extLst>
          </p:cNvPr>
          <p:cNvGrpSpPr/>
          <p:nvPr/>
        </p:nvGrpSpPr>
        <p:grpSpPr>
          <a:xfrm>
            <a:off x="-93504" y="2642236"/>
            <a:ext cx="2417604" cy="2891790"/>
            <a:chOff x="4800439" y="1952832"/>
            <a:chExt cx="2705782" cy="36056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ED23F268-3069-23B4-EC1D-0A8D5F2D8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800439" y="1952832"/>
              <a:ext cx="2705782" cy="3605677"/>
            </a:xfrm>
            <a:prstGeom prst="rect">
              <a:avLst/>
            </a:prstGeom>
          </p:spPr>
        </p:pic>
        <p:sp>
          <p:nvSpPr>
            <p:cNvPr id="26" name="Ellipse 2">
              <a:extLst>
                <a:ext uri="{FF2B5EF4-FFF2-40B4-BE49-F238E27FC236}">
                  <a16:creationId xmlns:a16="http://schemas.microsoft.com/office/drawing/2014/main" id="{BE374E92-B524-A68F-12C0-5056FACFA024}"/>
                </a:ext>
              </a:extLst>
            </p:cNvPr>
            <p:cNvSpPr/>
            <p:nvPr/>
          </p:nvSpPr>
          <p:spPr>
            <a:xfrm>
              <a:off x="6282776" y="2235011"/>
              <a:ext cx="969504" cy="3007986"/>
            </a:xfrm>
            <a:custGeom>
              <a:avLst/>
              <a:gdLst>
                <a:gd name="csX0" fmla="*/ 0 w 869288"/>
                <a:gd name="csY0" fmla="*/ 1495888 h 2991775"/>
                <a:gd name="csX1" fmla="*/ 434644 w 869288"/>
                <a:gd name="csY1" fmla="*/ 0 h 2991775"/>
                <a:gd name="csX2" fmla="*/ 869288 w 869288"/>
                <a:gd name="csY2" fmla="*/ 1495888 h 2991775"/>
                <a:gd name="csX3" fmla="*/ 434644 w 869288"/>
                <a:gd name="csY3" fmla="*/ 2991776 h 2991775"/>
                <a:gd name="csX4" fmla="*/ 0 w 869288"/>
                <a:gd name="csY4" fmla="*/ 1495888 h 2991775"/>
                <a:gd name="csX0" fmla="*/ 0 w 966942"/>
                <a:gd name="csY0" fmla="*/ 1495888 h 2991776"/>
                <a:gd name="csX1" fmla="*/ 532298 w 966942"/>
                <a:gd name="csY1" fmla="*/ 0 h 2991776"/>
                <a:gd name="csX2" fmla="*/ 966942 w 966942"/>
                <a:gd name="csY2" fmla="*/ 1495888 h 2991776"/>
                <a:gd name="csX3" fmla="*/ 532298 w 966942"/>
                <a:gd name="csY3" fmla="*/ 2991776 h 2991776"/>
                <a:gd name="csX4" fmla="*/ 0 w 966942"/>
                <a:gd name="csY4" fmla="*/ 1495888 h 2991776"/>
                <a:gd name="csX0" fmla="*/ 0 w 1037963"/>
                <a:gd name="csY0" fmla="*/ 1495888 h 2991776"/>
                <a:gd name="csX1" fmla="*/ 532298 w 1037963"/>
                <a:gd name="csY1" fmla="*/ 0 h 2991776"/>
                <a:gd name="csX2" fmla="*/ 1037963 w 1037963"/>
                <a:gd name="csY2" fmla="*/ 1495888 h 2991776"/>
                <a:gd name="csX3" fmla="*/ 532298 w 1037963"/>
                <a:gd name="csY3" fmla="*/ 2991776 h 2991776"/>
                <a:gd name="csX4" fmla="*/ 0 w 1037963"/>
                <a:gd name="csY4" fmla="*/ 1495888 h 2991776"/>
                <a:gd name="csX0" fmla="*/ 0 w 1009910"/>
                <a:gd name="csY0" fmla="*/ 1503442 h 2991778"/>
                <a:gd name="csX1" fmla="*/ 504245 w 1009910"/>
                <a:gd name="csY1" fmla="*/ 1 h 2991778"/>
                <a:gd name="csX2" fmla="*/ 1009910 w 1009910"/>
                <a:gd name="csY2" fmla="*/ 1495889 h 2991778"/>
                <a:gd name="csX3" fmla="*/ 504245 w 1009910"/>
                <a:gd name="csY3" fmla="*/ 2991777 h 2991778"/>
                <a:gd name="csX4" fmla="*/ 0 w 1009910"/>
                <a:gd name="csY4" fmla="*/ 1503442 h 29917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09910" h="2991778">
                  <a:moveTo>
                    <a:pt x="0" y="1503442"/>
                  </a:moveTo>
                  <a:cubicBezTo>
                    <a:pt x="0" y="677286"/>
                    <a:pt x="335927" y="1260"/>
                    <a:pt x="504245" y="1"/>
                  </a:cubicBezTo>
                  <a:cubicBezTo>
                    <a:pt x="672563" y="-1258"/>
                    <a:pt x="1009910" y="669733"/>
                    <a:pt x="1009910" y="1495889"/>
                  </a:cubicBezTo>
                  <a:cubicBezTo>
                    <a:pt x="1009910" y="2322045"/>
                    <a:pt x="672563" y="2990518"/>
                    <a:pt x="504245" y="2991777"/>
                  </a:cubicBezTo>
                  <a:cubicBezTo>
                    <a:pt x="335927" y="2993036"/>
                    <a:pt x="0" y="2329598"/>
                    <a:pt x="0" y="1503442"/>
                  </a:cubicBezTo>
                  <a:close/>
                </a:path>
              </a:pathLst>
            </a:custGeom>
            <a:gradFill flip="none" rotWithShape="1">
              <a:gsLst>
                <a:gs pos="68000">
                  <a:srgbClr val="6D98AC"/>
                </a:gs>
                <a:gs pos="24000">
                  <a:srgbClr val="194D65"/>
                </a:gs>
                <a:gs pos="100000">
                  <a:srgbClr val="A8CDDE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29" name="Image 28" descr="Earth PNG pour téléchargement gratuit">
            <a:extLst>
              <a:ext uri="{FF2B5EF4-FFF2-40B4-BE49-F238E27FC236}">
                <a16:creationId xmlns:a16="http://schemas.microsoft.com/office/drawing/2014/main" id="{6C325729-EAB9-37E2-26AE-D8454B8468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5195"/>
          <a:stretch>
            <a:fillRect/>
          </a:stretch>
        </p:blipFill>
        <p:spPr>
          <a:xfrm>
            <a:off x="247650" y="2781880"/>
            <a:ext cx="1246375" cy="2599745"/>
          </a:xfrm>
          <a:custGeom>
            <a:avLst/>
            <a:gdLst>
              <a:gd name="csX0" fmla="*/ 0 w 1619018"/>
              <a:gd name="csY0" fmla="*/ 0 h 3613498"/>
              <a:gd name="csX1" fmla="*/ 1600650 w 1619018"/>
              <a:gd name="csY1" fmla="*/ 0 h 3613498"/>
              <a:gd name="csX2" fmla="*/ 1598330 w 1619018"/>
              <a:gd name="csY2" fmla="*/ 2567 h 3613498"/>
              <a:gd name="csX3" fmla="*/ 1026505 w 1619018"/>
              <a:gd name="csY3" fmla="*/ 1796588 h 3613498"/>
              <a:gd name="csX4" fmla="*/ 1598330 w 1619018"/>
              <a:gd name="csY4" fmla="*/ 3590609 h 3613498"/>
              <a:gd name="csX5" fmla="*/ 1619018 w 1619018"/>
              <a:gd name="csY5" fmla="*/ 3613498 h 3613498"/>
              <a:gd name="csX6" fmla="*/ 0 w 1619018"/>
              <a:gd name="csY6" fmla="*/ 3613498 h 3613498"/>
              <a:gd name="csX7" fmla="*/ 0 w 1619018"/>
              <a:gd name="csY7" fmla="*/ 0 h 36134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619018" h="3613498">
                <a:moveTo>
                  <a:pt x="0" y="0"/>
                </a:moveTo>
                <a:lnTo>
                  <a:pt x="1600650" y="0"/>
                </a:lnTo>
                <a:lnTo>
                  <a:pt x="1598330" y="2567"/>
                </a:lnTo>
                <a:cubicBezTo>
                  <a:pt x="1249102" y="428991"/>
                  <a:pt x="1026505" y="1074328"/>
                  <a:pt x="1026505" y="1796588"/>
                </a:cubicBezTo>
                <a:cubicBezTo>
                  <a:pt x="1026505" y="2518848"/>
                  <a:pt x="1249102" y="3164185"/>
                  <a:pt x="1598330" y="3590609"/>
                </a:cubicBezTo>
                <a:lnTo>
                  <a:pt x="1619018" y="3613498"/>
                </a:lnTo>
                <a:lnTo>
                  <a:pt x="0" y="3613498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E72D08C-E058-82DD-E31B-F2DA93FF76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625" l="8797" r="90677">
                        <a14:foregroundMark x1="10075" y1="43625" x2="10075" y2="43625"/>
                        <a14:foregroundMark x1="9549" y1="41500" x2="9549" y2="41500"/>
                        <a14:foregroundMark x1="8947" y1="51625" x2="8947" y2="51625"/>
                        <a14:foregroundMark x1="90677" y1="36875" x2="90677" y2="36875"/>
                        <a14:foregroundMark x1="37970" y1="76875" x2="37970" y2="76875"/>
                        <a14:foregroundMark x1="42030" y1="68500" x2="42030" y2="68500"/>
                        <a14:foregroundMark x1="35564" y1="67625" x2="35564" y2="67625"/>
                        <a14:foregroundMark x1="24662" y1="72500" x2="24662" y2="72500"/>
                        <a14:foregroundMark x1="47068" y1="80250" x2="47068" y2="80250"/>
                        <a14:foregroundMark x1="79774" y1="90000" x2="79774" y2="90000"/>
                        <a14:foregroundMark x1="85865" y1="78375" x2="85865" y2="78375"/>
                        <a14:foregroundMark x1="87519" y1="71875" x2="87519" y2="71875"/>
                        <a14:foregroundMark x1="34511" y1="74375" x2="34511" y2="74375"/>
                        <a14:foregroundMark x1="22632" y1="81125" x2="22632" y2="81125"/>
                        <a14:foregroundMark x1="13609" y1="81125" x2="13609" y2="81125"/>
                        <a14:foregroundMark x1="17293" y1="85750" x2="17293" y2="85750"/>
                        <a14:foregroundMark x1="24511" y1="86375" x2="24511" y2="86375"/>
                        <a14:foregroundMark x1="39098" y1="88500" x2="39098" y2="88500"/>
                        <a14:foregroundMark x1="54060" y1="86000" x2="54060" y2="86000"/>
                        <a14:foregroundMark x1="66466" y1="88750" x2="66466" y2="88750"/>
                        <a14:foregroundMark x1="78120" y1="87625" x2="78120" y2="87625"/>
                        <a14:foregroundMark x1="85489" y1="74000" x2="85489" y2="74000"/>
                        <a14:foregroundMark x1="87895" y1="72250" x2="87895" y2="72250"/>
                        <a14:foregroundMark x1="89023" y1="82000" x2="89023" y2="82000"/>
                        <a14:foregroundMark x1="86917" y1="91250" x2="86917" y2="91250"/>
                        <a14:foregroundMark x1="51504" y1="85750" x2="51504" y2="75250"/>
                        <a14:foregroundMark x1="51504" y1="75250" x2="51504" y2="75250"/>
                        <a14:foregroundMark x1="29850" y1="76500" x2="29850" y2="76500"/>
                        <a14:foregroundMark x1="29850" y1="76500" x2="29850" y2="76500"/>
                        <a14:foregroundMark x1="19699" y1="74375" x2="19699" y2="74375"/>
                        <a14:foregroundMark x1="17293" y1="68875" x2="17293" y2="68875"/>
                        <a14:foregroundMark x1="13383" y1="69500" x2="13383" y2="69500"/>
                        <a14:foregroundMark x1="14135" y1="74000" x2="14135" y2="74000"/>
                        <a14:foregroundMark x1="21203" y1="79625" x2="31729" y2="73125"/>
                        <a14:foregroundMark x1="31729" y1="73125" x2="31729" y2="73125"/>
                        <a14:foregroundMark x1="24135" y1="69750" x2="50677" y2="83625"/>
                        <a14:foregroundMark x1="50677" y1="83625" x2="54586" y2="83250"/>
                        <a14:foregroundMark x1="41504" y1="70125" x2="62180" y2="82375"/>
                        <a14:foregroundMark x1="34662" y1="67625" x2="35038" y2="87625"/>
                        <a14:foregroundMark x1="16767" y1="77750" x2="52556" y2="84750"/>
                        <a14:foregroundMark x1="20075" y1="90000" x2="36391" y2="89125"/>
                        <a14:foregroundMark x1="36391" y1="89125" x2="61429" y2="90000"/>
                        <a14:foregroundMark x1="61429" y1="90000" x2="88045" y2="88125"/>
                        <a14:foregroundMark x1="11579" y1="76500" x2="22632" y2="88125"/>
                        <a14:foregroundMark x1="10677" y1="73125" x2="21579" y2="91625"/>
                        <a14:foregroundMark x1="83233" y1="83000" x2="86767" y2="75000"/>
                        <a14:foregroundMark x1="15789" y1="91000" x2="10827" y2="7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95" t="11633" r="7830"/>
          <a:stretch>
            <a:fillRect/>
          </a:stretch>
        </p:blipFill>
        <p:spPr>
          <a:xfrm>
            <a:off x="4410064" y="2460967"/>
            <a:ext cx="5664352" cy="3568358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E0036CD9-EB8D-AFE3-F011-8B74DC9C538F}"/>
              </a:ext>
            </a:extLst>
          </p:cNvPr>
          <p:cNvGrpSpPr/>
          <p:nvPr/>
        </p:nvGrpSpPr>
        <p:grpSpPr>
          <a:xfrm>
            <a:off x="2477332" y="3702366"/>
            <a:ext cx="2276475" cy="830997"/>
            <a:chOff x="3880283" y="2331948"/>
            <a:chExt cx="2276475" cy="1003244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78EA38DE-A9C3-4166-C725-8D4C8333FFAA}"/>
                </a:ext>
              </a:extLst>
            </p:cNvPr>
            <p:cNvSpPr txBox="1"/>
            <p:nvPr/>
          </p:nvSpPr>
          <p:spPr>
            <a:xfrm>
              <a:off x="3880283" y="2331948"/>
              <a:ext cx="1590675" cy="100324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Croûte océanique </a:t>
              </a:r>
            </a:p>
          </p:txBody>
        </p: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9E1683BE-4870-9631-F9B5-525F487B6ADC}"/>
                </a:ext>
              </a:extLst>
            </p:cNvPr>
            <p:cNvCxnSpPr>
              <a:cxnSpLocks/>
            </p:cNvCxnSpPr>
            <p:nvPr/>
          </p:nvCxnSpPr>
          <p:spPr>
            <a:xfrm>
              <a:off x="5470958" y="2611383"/>
              <a:ext cx="6858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EABEA2-EF46-0200-B0CE-A6C8D643D226}"/>
              </a:ext>
            </a:extLst>
          </p:cNvPr>
          <p:cNvGrpSpPr/>
          <p:nvPr/>
        </p:nvGrpSpPr>
        <p:grpSpPr>
          <a:xfrm>
            <a:off x="9696451" y="3184951"/>
            <a:ext cx="2247900" cy="830997"/>
            <a:chOff x="3250801" y="1929472"/>
            <a:chExt cx="2376475" cy="1003244"/>
          </a:xfrm>
        </p:grpSpPr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E02E5637-BF93-C7DD-33A0-46DFAC9E94F4}"/>
                </a:ext>
              </a:extLst>
            </p:cNvPr>
            <p:cNvSpPr txBox="1"/>
            <p:nvPr/>
          </p:nvSpPr>
          <p:spPr>
            <a:xfrm>
              <a:off x="3880283" y="1929472"/>
              <a:ext cx="1746993" cy="100324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Croûte continentale </a:t>
              </a:r>
            </a:p>
          </p:txBody>
        </p: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77424916-B741-7E49-AE43-E9F6F31AD1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50801" y="2431094"/>
              <a:ext cx="629482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12D6C941-33F1-4359-A632-3FF36F4E28AD}"/>
              </a:ext>
            </a:extLst>
          </p:cNvPr>
          <p:cNvSpPr txBox="1"/>
          <p:nvPr/>
        </p:nvSpPr>
        <p:spPr>
          <a:xfrm>
            <a:off x="380844" y="1815069"/>
            <a:ext cx="1715585" cy="436189"/>
          </a:xfrm>
          <a:prstGeom prst="roundRect">
            <a:avLst>
              <a:gd name="adj" fmla="val 450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La croûte 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BD67D29-320A-161E-B480-EA0DF755EF78}"/>
              </a:ext>
            </a:extLst>
          </p:cNvPr>
          <p:cNvSpPr txBox="1"/>
          <p:nvPr/>
        </p:nvSpPr>
        <p:spPr>
          <a:xfrm>
            <a:off x="2778355" y="1045635"/>
            <a:ext cx="6635290" cy="436189"/>
          </a:xfrm>
          <a:prstGeom prst="roundRect">
            <a:avLst>
              <a:gd name="adj" fmla="val 4505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dirty="0"/>
              <a:t>Les caractéristiques des différentes couches de la Terre</a:t>
            </a:r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F40EB2C-59CB-4149-7CE3-6DE08C2ADFF4}"/>
              </a:ext>
            </a:extLst>
          </p:cNvPr>
          <p:cNvSpPr txBox="1"/>
          <p:nvPr/>
        </p:nvSpPr>
        <p:spPr>
          <a:xfrm>
            <a:off x="4441879" y="6030577"/>
            <a:ext cx="2085964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Densité = 3,3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2B603471-455A-2315-94FF-D9351378B03B}"/>
              </a:ext>
            </a:extLst>
          </p:cNvPr>
          <p:cNvSpPr txBox="1"/>
          <p:nvPr/>
        </p:nvSpPr>
        <p:spPr>
          <a:xfrm>
            <a:off x="6827054" y="6029951"/>
            <a:ext cx="3120262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Température = 200 °C</a:t>
            </a:r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281A11A9-AE41-EBB4-69EC-F1D5F9F2CAAA}"/>
              </a:ext>
            </a:extLst>
          </p:cNvPr>
          <p:cNvGrpSpPr/>
          <p:nvPr/>
        </p:nvGrpSpPr>
        <p:grpSpPr>
          <a:xfrm>
            <a:off x="7554168" y="2586781"/>
            <a:ext cx="1446957" cy="1680419"/>
            <a:chOff x="7554168" y="2586781"/>
            <a:chExt cx="1446957" cy="1680419"/>
          </a:xfrm>
        </p:grpSpPr>
        <p:cxnSp>
          <p:nvCxnSpPr>
            <p:cNvPr id="43" name="Connecteur droit avec flèche 42">
              <a:extLst>
                <a:ext uri="{FF2B5EF4-FFF2-40B4-BE49-F238E27FC236}">
                  <a16:creationId xmlns:a16="http://schemas.microsoft.com/office/drawing/2014/main" id="{D7E8976C-5C6C-A900-467D-EEB3790A2D4C}"/>
                </a:ext>
              </a:extLst>
            </p:cNvPr>
            <p:cNvCxnSpPr>
              <a:cxnSpLocks/>
            </p:cNvCxnSpPr>
            <p:nvPr/>
          </p:nvCxnSpPr>
          <p:spPr>
            <a:xfrm>
              <a:off x="8706682" y="2586781"/>
              <a:ext cx="0" cy="1680419"/>
            </a:xfrm>
            <a:prstGeom prst="straightConnector1">
              <a:avLst/>
            </a:prstGeom>
            <a:ln w="38100">
              <a:solidFill>
                <a:schemeClr val="accent4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675F7C6-5732-FACD-9F78-B4AB68750D89}"/>
                </a:ext>
              </a:extLst>
            </p:cNvPr>
            <p:cNvSpPr txBox="1"/>
            <p:nvPr/>
          </p:nvSpPr>
          <p:spPr>
            <a:xfrm>
              <a:off x="7554168" y="3240701"/>
              <a:ext cx="1446957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accent4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30 km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560E1E30-36C9-5210-4597-A79351021BA5}"/>
              </a:ext>
            </a:extLst>
          </p:cNvPr>
          <p:cNvGrpSpPr/>
          <p:nvPr/>
        </p:nvGrpSpPr>
        <p:grpSpPr>
          <a:xfrm>
            <a:off x="5220521" y="3450473"/>
            <a:ext cx="1040551" cy="565475"/>
            <a:chOff x="5220521" y="3450473"/>
            <a:chExt cx="1040551" cy="565475"/>
          </a:xfrm>
        </p:grpSpPr>
        <p:cxnSp>
          <p:nvCxnSpPr>
            <p:cNvPr id="47" name="Connecteur droit avec flèche 46">
              <a:extLst>
                <a:ext uri="{FF2B5EF4-FFF2-40B4-BE49-F238E27FC236}">
                  <a16:creationId xmlns:a16="http://schemas.microsoft.com/office/drawing/2014/main" id="{EBFC1A3C-1B25-2C9F-7BFA-3C7FC3EE8840}"/>
                </a:ext>
              </a:extLst>
            </p:cNvPr>
            <p:cNvCxnSpPr>
              <a:cxnSpLocks/>
            </p:cNvCxnSpPr>
            <p:nvPr/>
          </p:nvCxnSpPr>
          <p:spPr>
            <a:xfrm>
              <a:off x="5237339" y="3511123"/>
              <a:ext cx="0" cy="504825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BDED6F07-6EE0-15AA-851F-63152D90C11C}"/>
                </a:ext>
              </a:extLst>
            </p:cNvPr>
            <p:cNvSpPr txBox="1"/>
            <p:nvPr/>
          </p:nvSpPr>
          <p:spPr>
            <a:xfrm>
              <a:off x="5220521" y="3450473"/>
              <a:ext cx="1040551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 km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F90CD6D1-B0C9-916F-3239-7C5E5908C675}"/>
              </a:ext>
            </a:extLst>
          </p:cNvPr>
          <p:cNvSpPr/>
          <p:nvPr/>
        </p:nvSpPr>
        <p:spPr>
          <a:xfrm>
            <a:off x="1929720" y="3372609"/>
            <a:ext cx="384944" cy="45567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0419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ECE2-A646-4F1F-2021-2C9C1B9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3F29-D938-71E1-E1A8-EC86386C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917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Découvrons à présent une composante importante de la Terre : la lithosphère, qui est à son tour composée de deux parties.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71E7D5F-42AC-12DB-312F-C95E2304A5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3685AFE-6649-B21F-DAC9-2CF70AA47E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 pas préciser les différences entre le manteau supérieur et le manteau inférieur.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45B38A-3C48-0162-C738-BE2DD809ADBA}"/>
              </a:ext>
            </a:extLst>
          </p:cNvPr>
          <p:cNvSpPr txBox="1"/>
          <p:nvPr/>
        </p:nvSpPr>
        <p:spPr>
          <a:xfrm>
            <a:off x="2778355" y="1045635"/>
            <a:ext cx="6635290" cy="436189"/>
          </a:xfrm>
          <a:prstGeom prst="roundRect">
            <a:avLst>
              <a:gd name="adj" fmla="val 4505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dirty="0"/>
              <a:t>Les caractéristiques des différentes couches de la Terre</a:t>
            </a:r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C623A0A-F4DE-07B3-4005-BD10FECA120A}"/>
              </a:ext>
            </a:extLst>
          </p:cNvPr>
          <p:cNvGrpSpPr/>
          <p:nvPr/>
        </p:nvGrpSpPr>
        <p:grpSpPr>
          <a:xfrm>
            <a:off x="138212" y="2805505"/>
            <a:ext cx="1784152" cy="2462014"/>
            <a:chOff x="115952" y="2878498"/>
            <a:chExt cx="1784152" cy="24620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41A6E47E-AC34-B15C-07D4-13D58EC98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5952" y="2878498"/>
              <a:ext cx="1784152" cy="2462014"/>
            </a:xfrm>
            <a:prstGeom prst="rect">
              <a:avLst/>
            </a:prstGeom>
          </p:spPr>
        </p:pic>
        <p:sp>
          <p:nvSpPr>
            <p:cNvPr id="8" name="Ellipse 3">
              <a:extLst>
                <a:ext uri="{FF2B5EF4-FFF2-40B4-BE49-F238E27FC236}">
                  <a16:creationId xmlns:a16="http://schemas.microsoft.com/office/drawing/2014/main" id="{46652F54-7566-FFF6-D1B3-61C6BD3A4521}"/>
                </a:ext>
              </a:extLst>
            </p:cNvPr>
            <p:cNvSpPr/>
            <p:nvPr/>
          </p:nvSpPr>
          <p:spPr>
            <a:xfrm>
              <a:off x="1237398" y="3415937"/>
              <a:ext cx="445656" cy="1355358"/>
            </a:xfrm>
            <a:custGeom>
              <a:avLst/>
              <a:gdLst>
                <a:gd name="csX0" fmla="*/ 0 w 749730"/>
                <a:gd name="csY0" fmla="*/ 904574 h 1809147"/>
                <a:gd name="csX1" fmla="*/ 374865 w 749730"/>
                <a:gd name="csY1" fmla="*/ 0 h 1809147"/>
                <a:gd name="csX2" fmla="*/ 749730 w 749730"/>
                <a:gd name="csY2" fmla="*/ 904574 h 1809147"/>
                <a:gd name="csX3" fmla="*/ 374865 w 749730"/>
                <a:gd name="csY3" fmla="*/ 1809148 h 1809147"/>
                <a:gd name="csX4" fmla="*/ 0 w 749730"/>
                <a:gd name="csY4" fmla="*/ 904574 h 1809147"/>
                <a:gd name="csX0" fmla="*/ 0 w 669831"/>
                <a:gd name="csY0" fmla="*/ 922344 h 1809179"/>
                <a:gd name="csX1" fmla="*/ 294966 w 669831"/>
                <a:gd name="csY1" fmla="*/ 15 h 1809179"/>
                <a:gd name="csX2" fmla="*/ 669831 w 669831"/>
                <a:gd name="csY2" fmla="*/ 904589 h 1809179"/>
                <a:gd name="csX3" fmla="*/ 294966 w 669831"/>
                <a:gd name="csY3" fmla="*/ 1809163 h 1809179"/>
                <a:gd name="csX4" fmla="*/ 0 w 669831"/>
                <a:gd name="csY4" fmla="*/ 922344 h 1809179"/>
                <a:gd name="csX0" fmla="*/ 0 w 598810"/>
                <a:gd name="csY0" fmla="*/ 922344 h 1809179"/>
                <a:gd name="csX1" fmla="*/ 223945 w 598810"/>
                <a:gd name="csY1" fmla="*/ 15 h 1809179"/>
                <a:gd name="csX2" fmla="*/ 598810 w 598810"/>
                <a:gd name="csY2" fmla="*/ 904589 h 1809179"/>
                <a:gd name="csX3" fmla="*/ 223945 w 598810"/>
                <a:gd name="csY3" fmla="*/ 1809163 h 1809179"/>
                <a:gd name="csX4" fmla="*/ 0 w 598810"/>
                <a:gd name="csY4" fmla="*/ 922344 h 1809179"/>
                <a:gd name="csX0" fmla="*/ 0 w 598810"/>
                <a:gd name="csY0" fmla="*/ 789188 h 1676017"/>
                <a:gd name="csX1" fmla="*/ 223945 w 598810"/>
                <a:gd name="csY1" fmla="*/ 24 h 1676017"/>
                <a:gd name="csX2" fmla="*/ 598810 w 598810"/>
                <a:gd name="csY2" fmla="*/ 771433 h 1676017"/>
                <a:gd name="csX3" fmla="*/ 223945 w 598810"/>
                <a:gd name="csY3" fmla="*/ 1676007 h 1676017"/>
                <a:gd name="csX4" fmla="*/ 0 w 598810"/>
                <a:gd name="csY4" fmla="*/ 789188 h 1676017"/>
                <a:gd name="csX0" fmla="*/ 0 w 598810"/>
                <a:gd name="csY0" fmla="*/ 789188 h 1560609"/>
                <a:gd name="csX1" fmla="*/ 223945 w 598810"/>
                <a:gd name="csY1" fmla="*/ 24 h 1560609"/>
                <a:gd name="csX2" fmla="*/ 598810 w 598810"/>
                <a:gd name="csY2" fmla="*/ 771433 h 1560609"/>
                <a:gd name="csX3" fmla="*/ 223945 w 598810"/>
                <a:gd name="csY3" fmla="*/ 1560597 h 1560609"/>
                <a:gd name="csX4" fmla="*/ 0 w 598810"/>
                <a:gd name="csY4" fmla="*/ 789188 h 1560609"/>
                <a:gd name="csX0" fmla="*/ 0 w 501156"/>
                <a:gd name="csY0" fmla="*/ 789188 h 1560609"/>
                <a:gd name="csX1" fmla="*/ 223945 w 501156"/>
                <a:gd name="csY1" fmla="*/ 24 h 1560609"/>
                <a:gd name="csX2" fmla="*/ 501156 w 501156"/>
                <a:gd name="csY2" fmla="*/ 771433 h 1560609"/>
                <a:gd name="csX3" fmla="*/ 223945 w 501156"/>
                <a:gd name="csY3" fmla="*/ 1560597 h 1560609"/>
                <a:gd name="csX4" fmla="*/ 0 w 501156"/>
                <a:gd name="csY4" fmla="*/ 789188 h 1560609"/>
                <a:gd name="csX0" fmla="*/ 1377 w 502533"/>
                <a:gd name="csY0" fmla="*/ 789188 h 1560627"/>
                <a:gd name="csX1" fmla="*/ 225322 w 502533"/>
                <a:gd name="csY1" fmla="*/ 24 h 1560627"/>
                <a:gd name="csX2" fmla="*/ 502533 w 502533"/>
                <a:gd name="csY2" fmla="*/ 771433 h 1560627"/>
                <a:gd name="csX3" fmla="*/ 225322 w 502533"/>
                <a:gd name="csY3" fmla="*/ 1560597 h 1560627"/>
                <a:gd name="csX4" fmla="*/ 1377 w 502533"/>
                <a:gd name="csY4" fmla="*/ 789188 h 15606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02533" h="1560627">
                  <a:moveTo>
                    <a:pt x="1377" y="789188"/>
                  </a:moveTo>
                  <a:cubicBezTo>
                    <a:pt x="-16378" y="227252"/>
                    <a:pt x="141796" y="2983"/>
                    <a:pt x="225322" y="24"/>
                  </a:cubicBezTo>
                  <a:cubicBezTo>
                    <a:pt x="308848" y="-2935"/>
                    <a:pt x="502533" y="271851"/>
                    <a:pt x="502533" y="771433"/>
                  </a:cubicBezTo>
                  <a:cubicBezTo>
                    <a:pt x="502533" y="1271015"/>
                    <a:pt x="308848" y="1557638"/>
                    <a:pt x="225322" y="1560597"/>
                  </a:cubicBezTo>
                  <a:cubicBezTo>
                    <a:pt x="141796" y="1563556"/>
                    <a:pt x="19132" y="1351124"/>
                    <a:pt x="1377" y="789188"/>
                  </a:cubicBezTo>
                  <a:close/>
                </a:path>
              </a:pathLst>
            </a:custGeom>
            <a:gradFill flip="none" rotWithShape="1">
              <a:gsLst>
                <a:gs pos="56000">
                  <a:srgbClr val="D9A387"/>
                </a:gs>
                <a:gs pos="12000">
                  <a:srgbClr val="9E512A"/>
                </a:gs>
                <a:gs pos="100000">
                  <a:srgbClr val="EBDCD4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BA9F63BA-9BA1-F2C5-BF1B-006932C37D42}"/>
              </a:ext>
            </a:extLst>
          </p:cNvPr>
          <p:cNvSpPr txBox="1"/>
          <p:nvPr/>
        </p:nvSpPr>
        <p:spPr>
          <a:xfrm>
            <a:off x="380844" y="1815069"/>
            <a:ext cx="1933731" cy="436189"/>
          </a:xfrm>
          <a:prstGeom prst="roundRect">
            <a:avLst>
              <a:gd name="adj" fmla="val 450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Le manteau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D5FAF0F-FF13-9B8F-1E60-A80531A70B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1625" l="8797" r="90677">
                        <a14:foregroundMark x1="10075" y1="43625" x2="10075" y2="43625"/>
                        <a14:foregroundMark x1="9549" y1="41500" x2="9549" y2="41500"/>
                        <a14:foregroundMark x1="8947" y1="51625" x2="8947" y2="51625"/>
                        <a14:foregroundMark x1="90677" y1="36875" x2="90677" y2="36875"/>
                        <a14:foregroundMark x1="37970" y1="76875" x2="37970" y2="76875"/>
                        <a14:foregroundMark x1="42030" y1="68500" x2="42030" y2="68500"/>
                        <a14:foregroundMark x1="35564" y1="67625" x2="35564" y2="67625"/>
                        <a14:foregroundMark x1="24662" y1="72500" x2="24662" y2="72500"/>
                        <a14:foregroundMark x1="47068" y1="80250" x2="47068" y2="80250"/>
                        <a14:foregroundMark x1="79774" y1="90000" x2="79774" y2="90000"/>
                        <a14:foregroundMark x1="85865" y1="78375" x2="85865" y2="78375"/>
                        <a14:foregroundMark x1="87519" y1="71875" x2="87519" y2="71875"/>
                        <a14:foregroundMark x1="34511" y1="74375" x2="34511" y2="74375"/>
                        <a14:foregroundMark x1="22632" y1="81125" x2="22632" y2="81125"/>
                        <a14:foregroundMark x1="13609" y1="81125" x2="13609" y2="81125"/>
                        <a14:foregroundMark x1="17293" y1="85750" x2="17293" y2="85750"/>
                        <a14:foregroundMark x1="24511" y1="86375" x2="24511" y2="86375"/>
                        <a14:foregroundMark x1="39098" y1="88500" x2="39098" y2="88500"/>
                        <a14:foregroundMark x1="54060" y1="86000" x2="54060" y2="86000"/>
                        <a14:foregroundMark x1="66466" y1="88750" x2="66466" y2="88750"/>
                        <a14:foregroundMark x1="78120" y1="87625" x2="78120" y2="87625"/>
                        <a14:foregroundMark x1="85489" y1="74000" x2="85489" y2="74000"/>
                        <a14:foregroundMark x1="87895" y1="72250" x2="87895" y2="72250"/>
                        <a14:foregroundMark x1="89023" y1="82000" x2="89023" y2="82000"/>
                        <a14:foregroundMark x1="86917" y1="91250" x2="86917" y2="91250"/>
                        <a14:foregroundMark x1="51504" y1="85750" x2="51504" y2="75250"/>
                        <a14:foregroundMark x1="51504" y1="75250" x2="51504" y2="75250"/>
                        <a14:foregroundMark x1="29850" y1="76500" x2="29850" y2="76500"/>
                        <a14:foregroundMark x1="29850" y1="76500" x2="29850" y2="76500"/>
                        <a14:foregroundMark x1="19699" y1="74375" x2="19699" y2="74375"/>
                        <a14:foregroundMark x1="17293" y1="68875" x2="17293" y2="68875"/>
                        <a14:foregroundMark x1="13383" y1="69500" x2="13383" y2="69500"/>
                        <a14:foregroundMark x1="14135" y1="74000" x2="14135" y2="74000"/>
                        <a14:foregroundMark x1="21203" y1="79625" x2="31729" y2="73125"/>
                        <a14:foregroundMark x1="31729" y1="73125" x2="31729" y2="73125"/>
                        <a14:foregroundMark x1="24135" y1="69750" x2="50677" y2="83625"/>
                        <a14:foregroundMark x1="50677" y1="83625" x2="54586" y2="83250"/>
                        <a14:foregroundMark x1="41504" y1="70125" x2="62180" y2="82375"/>
                        <a14:foregroundMark x1="34662" y1="67625" x2="35038" y2="87625"/>
                        <a14:foregroundMark x1="16767" y1="77750" x2="52556" y2="84750"/>
                        <a14:foregroundMark x1="20075" y1="90000" x2="36391" y2="89125"/>
                        <a14:foregroundMark x1="36391" y1="89125" x2="61429" y2="90000"/>
                        <a14:foregroundMark x1="61429" y1="90000" x2="88045" y2="88125"/>
                        <a14:foregroundMark x1="11579" y1="76500" x2="22632" y2="88125"/>
                        <a14:foregroundMark x1="10677" y1="73125" x2="21579" y2="91625"/>
                        <a14:foregroundMark x1="83233" y1="83000" x2="86767" y2="75000"/>
                        <a14:foregroundMark x1="15789" y1="91000" x2="10827" y2="7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95" t="11633" r="7830"/>
          <a:stretch>
            <a:fillRect/>
          </a:stretch>
        </p:blipFill>
        <p:spPr>
          <a:xfrm>
            <a:off x="4410064" y="2460967"/>
            <a:ext cx="5664352" cy="3568358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C2E123A4-C295-24DB-BA74-A66B7BB2605C}"/>
              </a:ext>
            </a:extLst>
          </p:cNvPr>
          <p:cNvGrpSpPr/>
          <p:nvPr/>
        </p:nvGrpSpPr>
        <p:grpSpPr>
          <a:xfrm>
            <a:off x="2534482" y="4098763"/>
            <a:ext cx="2276475" cy="830997"/>
            <a:chOff x="3880283" y="2109761"/>
            <a:chExt cx="2276475" cy="1003244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E2DF6B8-17E5-30D9-D558-4CE1136A83DC}"/>
                </a:ext>
              </a:extLst>
            </p:cNvPr>
            <p:cNvSpPr txBox="1"/>
            <p:nvPr/>
          </p:nvSpPr>
          <p:spPr>
            <a:xfrm>
              <a:off x="3880283" y="2109761"/>
              <a:ext cx="1590675" cy="100324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Partie supérieure </a:t>
              </a:r>
            </a:p>
          </p:txBody>
        </p: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93451C6C-5AD9-0E45-D2F8-0753E73F9803}"/>
                </a:ext>
              </a:extLst>
            </p:cNvPr>
            <p:cNvCxnSpPr>
              <a:cxnSpLocks/>
            </p:cNvCxnSpPr>
            <p:nvPr/>
          </p:nvCxnSpPr>
          <p:spPr>
            <a:xfrm>
              <a:off x="5470958" y="2611383"/>
              <a:ext cx="6858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D39998EC-7ACE-805B-CA54-8845F3755EBF}"/>
              </a:ext>
            </a:extLst>
          </p:cNvPr>
          <p:cNvGrpSpPr/>
          <p:nvPr/>
        </p:nvGrpSpPr>
        <p:grpSpPr>
          <a:xfrm>
            <a:off x="9657518" y="4852020"/>
            <a:ext cx="2247900" cy="830997"/>
            <a:chOff x="3250801" y="1929472"/>
            <a:chExt cx="2376475" cy="1003244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65104E2-F31D-9CD7-6841-8A8C15BB9AAD}"/>
                </a:ext>
              </a:extLst>
            </p:cNvPr>
            <p:cNvSpPr txBox="1"/>
            <p:nvPr/>
          </p:nvSpPr>
          <p:spPr>
            <a:xfrm>
              <a:off x="3880283" y="1929472"/>
              <a:ext cx="1746993" cy="100324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Partie inférieure </a:t>
              </a:r>
            </a:p>
          </p:txBody>
        </p: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F74CB35A-E87C-CDC1-A234-554801B687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50801" y="2431094"/>
              <a:ext cx="629482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E59FA4BF-2D52-BD97-95BD-6D0512BC6A50}"/>
              </a:ext>
            </a:extLst>
          </p:cNvPr>
          <p:cNvSpPr txBox="1"/>
          <p:nvPr/>
        </p:nvSpPr>
        <p:spPr>
          <a:xfrm>
            <a:off x="4468057" y="3499330"/>
            <a:ext cx="1590675" cy="50552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Croûte océanique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A811E75-E082-7D36-1ABE-4A56039B8123}"/>
              </a:ext>
            </a:extLst>
          </p:cNvPr>
          <p:cNvSpPr txBox="1"/>
          <p:nvPr/>
        </p:nvSpPr>
        <p:spPr>
          <a:xfrm>
            <a:off x="7863833" y="3136612"/>
            <a:ext cx="1652475" cy="584775"/>
          </a:xfrm>
          <a:prstGeom prst="rect">
            <a:avLst/>
          </a:prstGeom>
          <a:noFill/>
          <a:ln w="19050"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Croûte continentale </a:t>
            </a:r>
          </a:p>
        </p:txBody>
      </p:sp>
    </p:spTree>
    <p:extLst>
      <p:ext uri="{BB962C8B-B14F-4D97-AF65-F5344CB8AC3E}">
        <p14:creationId xmlns:p14="http://schemas.microsoft.com/office/powerpoint/2010/main" val="337855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A153D-E473-FAC2-A526-234578E23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7C5FDC-9E50-BCDA-3E0E-89DA2E4C6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352067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lithosphère est la couche rigide superficielle de la Terre qui englobe la croûte terrestre ainsi que la partie supérieure du manteau. Et selon le type de croûte, on peut distinguer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818BF5F-37E0-7217-FABC-CBBAE8BFEFC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D700D08-692E-6A66-2E62-4E05CAAE61C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38581D-F55B-6E54-C86B-5D0FCC6DA752}"/>
              </a:ext>
            </a:extLst>
          </p:cNvPr>
          <p:cNvSpPr txBox="1"/>
          <p:nvPr/>
        </p:nvSpPr>
        <p:spPr>
          <a:xfrm>
            <a:off x="2778355" y="1045635"/>
            <a:ext cx="6635290" cy="436189"/>
          </a:xfrm>
          <a:prstGeom prst="roundRect">
            <a:avLst>
              <a:gd name="adj" fmla="val 4505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dirty="0"/>
              <a:t>Les caractéristiques des différentes couches de la Terre</a:t>
            </a:r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4F369EB-0974-BF8D-7048-2D49715819F0}"/>
              </a:ext>
            </a:extLst>
          </p:cNvPr>
          <p:cNvGrpSpPr/>
          <p:nvPr/>
        </p:nvGrpSpPr>
        <p:grpSpPr>
          <a:xfrm>
            <a:off x="138212" y="2805505"/>
            <a:ext cx="1784152" cy="2462014"/>
            <a:chOff x="115952" y="2878498"/>
            <a:chExt cx="1784152" cy="24620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2F808508-569C-1686-A48D-2817B77BE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5952" y="2878498"/>
              <a:ext cx="1784152" cy="2462014"/>
            </a:xfrm>
            <a:prstGeom prst="rect">
              <a:avLst/>
            </a:prstGeom>
          </p:spPr>
        </p:pic>
        <p:sp>
          <p:nvSpPr>
            <p:cNvPr id="8" name="Ellipse 3">
              <a:extLst>
                <a:ext uri="{FF2B5EF4-FFF2-40B4-BE49-F238E27FC236}">
                  <a16:creationId xmlns:a16="http://schemas.microsoft.com/office/drawing/2014/main" id="{CA535DB6-25C0-165D-1E66-3146C9EF5680}"/>
                </a:ext>
              </a:extLst>
            </p:cNvPr>
            <p:cNvSpPr/>
            <p:nvPr/>
          </p:nvSpPr>
          <p:spPr>
            <a:xfrm>
              <a:off x="1237398" y="3415937"/>
              <a:ext cx="445656" cy="1355358"/>
            </a:xfrm>
            <a:custGeom>
              <a:avLst/>
              <a:gdLst>
                <a:gd name="csX0" fmla="*/ 0 w 749730"/>
                <a:gd name="csY0" fmla="*/ 904574 h 1809147"/>
                <a:gd name="csX1" fmla="*/ 374865 w 749730"/>
                <a:gd name="csY1" fmla="*/ 0 h 1809147"/>
                <a:gd name="csX2" fmla="*/ 749730 w 749730"/>
                <a:gd name="csY2" fmla="*/ 904574 h 1809147"/>
                <a:gd name="csX3" fmla="*/ 374865 w 749730"/>
                <a:gd name="csY3" fmla="*/ 1809148 h 1809147"/>
                <a:gd name="csX4" fmla="*/ 0 w 749730"/>
                <a:gd name="csY4" fmla="*/ 904574 h 1809147"/>
                <a:gd name="csX0" fmla="*/ 0 w 669831"/>
                <a:gd name="csY0" fmla="*/ 922344 h 1809179"/>
                <a:gd name="csX1" fmla="*/ 294966 w 669831"/>
                <a:gd name="csY1" fmla="*/ 15 h 1809179"/>
                <a:gd name="csX2" fmla="*/ 669831 w 669831"/>
                <a:gd name="csY2" fmla="*/ 904589 h 1809179"/>
                <a:gd name="csX3" fmla="*/ 294966 w 669831"/>
                <a:gd name="csY3" fmla="*/ 1809163 h 1809179"/>
                <a:gd name="csX4" fmla="*/ 0 w 669831"/>
                <a:gd name="csY4" fmla="*/ 922344 h 1809179"/>
                <a:gd name="csX0" fmla="*/ 0 w 598810"/>
                <a:gd name="csY0" fmla="*/ 922344 h 1809179"/>
                <a:gd name="csX1" fmla="*/ 223945 w 598810"/>
                <a:gd name="csY1" fmla="*/ 15 h 1809179"/>
                <a:gd name="csX2" fmla="*/ 598810 w 598810"/>
                <a:gd name="csY2" fmla="*/ 904589 h 1809179"/>
                <a:gd name="csX3" fmla="*/ 223945 w 598810"/>
                <a:gd name="csY3" fmla="*/ 1809163 h 1809179"/>
                <a:gd name="csX4" fmla="*/ 0 w 598810"/>
                <a:gd name="csY4" fmla="*/ 922344 h 1809179"/>
                <a:gd name="csX0" fmla="*/ 0 w 598810"/>
                <a:gd name="csY0" fmla="*/ 789188 h 1676017"/>
                <a:gd name="csX1" fmla="*/ 223945 w 598810"/>
                <a:gd name="csY1" fmla="*/ 24 h 1676017"/>
                <a:gd name="csX2" fmla="*/ 598810 w 598810"/>
                <a:gd name="csY2" fmla="*/ 771433 h 1676017"/>
                <a:gd name="csX3" fmla="*/ 223945 w 598810"/>
                <a:gd name="csY3" fmla="*/ 1676007 h 1676017"/>
                <a:gd name="csX4" fmla="*/ 0 w 598810"/>
                <a:gd name="csY4" fmla="*/ 789188 h 1676017"/>
                <a:gd name="csX0" fmla="*/ 0 w 598810"/>
                <a:gd name="csY0" fmla="*/ 789188 h 1560609"/>
                <a:gd name="csX1" fmla="*/ 223945 w 598810"/>
                <a:gd name="csY1" fmla="*/ 24 h 1560609"/>
                <a:gd name="csX2" fmla="*/ 598810 w 598810"/>
                <a:gd name="csY2" fmla="*/ 771433 h 1560609"/>
                <a:gd name="csX3" fmla="*/ 223945 w 598810"/>
                <a:gd name="csY3" fmla="*/ 1560597 h 1560609"/>
                <a:gd name="csX4" fmla="*/ 0 w 598810"/>
                <a:gd name="csY4" fmla="*/ 789188 h 1560609"/>
                <a:gd name="csX0" fmla="*/ 0 w 501156"/>
                <a:gd name="csY0" fmla="*/ 789188 h 1560609"/>
                <a:gd name="csX1" fmla="*/ 223945 w 501156"/>
                <a:gd name="csY1" fmla="*/ 24 h 1560609"/>
                <a:gd name="csX2" fmla="*/ 501156 w 501156"/>
                <a:gd name="csY2" fmla="*/ 771433 h 1560609"/>
                <a:gd name="csX3" fmla="*/ 223945 w 501156"/>
                <a:gd name="csY3" fmla="*/ 1560597 h 1560609"/>
                <a:gd name="csX4" fmla="*/ 0 w 501156"/>
                <a:gd name="csY4" fmla="*/ 789188 h 1560609"/>
                <a:gd name="csX0" fmla="*/ 1377 w 502533"/>
                <a:gd name="csY0" fmla="*/ 789188 h 1560627"/>
                <a:gd name="csX1" fmla="*/ 225322 w 502533"/>
                <a:gd name="csY1" fmla="*/ 24 h 1560627"/>
                <a:gd name="csX2" fmla="*/ 502533 w 502533"/>
                <a:gd name="csY2" fmla="*/ 771433 h 1560627"/>
                <a:gd name="csX3" fmla="*/ 225322 w 502533"/>
                <a:gd name="csY3" fmla="*/ 1560597 h 1560627"/>
                <a:gd name="csX4" fmla="*/ 1377 w 502533"/>
                <a:gd name="csY4" fmla="*/ 789188 h 15606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02533" h="1560627">
                  <a:moveTo>
                    <a:pt x="1377" y="789188"/>
                  </a:moveTo>
                  <a:cubicBezTo>
                    <a:pt x="-16378" y="227252"/>
                    <a:pt x="141796" y="2983"/>
                    <a:pt x="225322" y="24"/>
                  </a:cubicBezTo>
                  <a:cubicBezTo>
                    <a:pt x="308848" y="-2935"/>
                    <a:pt x="502533" y="271851"/>
                    <a:pt x="502533" y="771433"/>
                  </a:cubicBezTo>
                  <a:cubicBezTo>
                    <a:pt x="502533" y="1271015"/>
                    <a:pt x="308848" y="1557638"/>
                    <a:pt x="225322" y="1560597"/>
                  </a:cubicBezTo>
                  <a:cubicBezTo>
                    <a:pt x="141796" y="1563556"/>
                    <a:pt x="19132" y="1351124"/>
                    <a:pt x="1377" y="789188"/>
                  </a:cubicBezTo>
                  <a:close/>
                </a:path>
              </a:pathLst>
            </a:custGeom>
            <a:gradFill flip="none" rotWithShape="1">
              <a:gsLst>
                <a:gs pos="56000">
                  <a:srgbClr val="D9A387"/>
                </a:gs>
                <a:gs pos="12000">
                  <a:srgbClr val="9E512A"/>
                </a:gs>
                <a:gs pos="100000">
                  <a:srgbClr val="EBDCD4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AD3E576B-68C5-3BF9-F734-6370EC05DC45}"/>
              </a:ext>
            </a:extLst>
          </p:cNvPr>
          <p:cNvSpPr txBox="1"/>
          <p:nvPr/>
        </p:nvSpPr>
        <p:spPr>
          <a:xfrm>
            <a:off x="380844" y="1815069"/>
            <a:ext cx="1933731" cy="436189"/>
          </a:xfrm>
          <a:prstGeom prst="roundRect">
            <a:avLst>
              <a:gd name="adj" fmla="val 450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Le manteau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0027D28-2694-CDB1-C7CB-CB492096A1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1625" l="8797" r="90677">
                        <a14:foregroundMark x1="10075" y1="43625" x2="10075" y2="43625"/>
                        <a14:foregroundMark x1="9549" y1="41500" x2="9549" y2="41500"/>
                        <a14:foregroundMark x1="8947" y1="51625" x2="8947" y2="51625"/>
                        <a14:foregroundMark x1="90677" y1="36875" x2="90677" y2="36875"/>
                        <a14:foregroundMark x1="37970" y1="76875" x2="37970" y2="76875"/>
                        <a14:foregroundMark x1="42030" y1="68500" x2="42030" y2="68500"/>
                        <a14:foregroundMark x1="35564" y1="67625" x2="35564" y2="67625"/>
                        <a14:foregroundMark x1="24662" y1="72500" x2="24662" y2="72500"/>
                        <a14:foregroundMark x1="47068" y1="80250" x2="47068" y2="80250"/>
                        <a14:foregroundMark x1="79774" y1="90000" x2="79774" y2="90000"/>
                        <a14:foregroundMark x1="85865" y1="78375" x2="85865" y2="78375"/>
                        <a14:foregroundMark x1="87519" y1="71875" x2="87519" y2="71875"/>
                        <a14:foregroundMark x1="34511" y1="74375" x2="34511" y2="74375"/>
                        <a14:foregroundMark x1="22632" y1="81125" x2="22632" y2="81125"/>
                        <a14:foregroundMark x1="13609" y1="81125" x2="13609" y2="81125"/>
                        <a14:foregroundMark x1="17293" y1="85750" x2="17293" y2="85750"/>
                        <a14:foregroundMark x1="24511" y1="86375" x2="24511" y2="86375"/>
                        <a14:foregroundMark x1="39098" y1="88500" x2="39098" y2="88500"/>
                        <a14:foregroundMark x1="54060" y1="86000" x2="54060" y2="86000"/>
                        <a14:foregroundMark x1="66466" y1="88750" x2="66466" y2="88750"/>
                        <a14:foregroundMark x1="78120" y1="87625" x2="78120" y2="87625"/>
                        <a14:foregroundMark x1="85489" y1="74000" x2="85489" y2="74000"/>
                        <a14:foregroundMark x1="87895" y1="72250" x2="87895" y2="72250"/>
                        <a14:foregroundMark x1="89023" y1="82000" x2="89023" y2="82000"/>
                        <a14:foregroundMark x1="86917" y1="91250" x2="86917" y2="91250"/>
                        <a14:foregroundMark x1="51504" y1="85750" x2="51504" y2="75250"/>
                        <a14:foregroundMark x1="51504" y1="75250" x2="51504" y2="75250"/>
                        <a14:foregroundMark x1="29850" y1="76500" x2="29850" y2="76500"/>
                        <a14:foregroundMark x1="29850" y1="76500" x2="29850" y2="76500"/>
                        <a14:foregroundMark x1="19699" y1="74375" x2="19699" y2="74375"/>
                        <a14:foregroundMark x1="17293" y1="68875" x2="17293" y2="68875"/>
                        <a14:foregroundMark x1="13383" y1="69500" x2="13383" y2="69500"/>
                        <a14:foregroundMark x1="14135" y1="74000" x2="14135" y2="74000"/>
                        <a14:foregroundMark x1="21203" y1="79625" x2="31729" y2="73125"/>
                        <a14:foregroundMark x1="31729" y1="73125" x2="31729" y2="73125"/>
                        <a14:foregroundMark x1="24135" y1="69750" x2="50677" y2="83625"/>
                        <a14:foregroundMark x1="50677" y1="83625" x2="54586" y2="83250"/>
                        <a14:foregroundMark x1="41504" y1="70125" x2="62180" y2="82375"/>
                        <a14:foregroundMark x1="34662" y1="67625" x2="35038" y2="87625"/>
                        <a14:foregroundMark x1="16767" y1="77750" x2="52556" y2="84750"/>
                        <a14:foregroundMark x1="20075" y1="90000" x2="36391" y2="89125"/>
                        <a14:foregroundMark x1="36391" y1="89125" x2="61429" y2="90000"/>
                        <a14:foregroundMark x1="61429" y1="90000" x2="88045" y2="88125"/>
                        <a14:foregroundMark x1="11579" y1="76500" x2="22632" y2="88125"/>
                        <a14:foregroundMark x1="10677" y1="73125" x2="21579" y2="91625"/>
                        <a14:foregroundMark x1="83233" y1="83000" x2="86767" y2="75000"/>
                        <a14:foregroundMark x1="15789" y1="91000" x2="10827" y2="7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95" t="11633" r="7830"/>
          <a:stretch>
            <a:fillRect/>
          </a:stretch>
        </p:blipFill>
        <p:spPr>
          <a:xfrm>
            <a:off x="4410064" y="2460967"/>
            <a:ext cx="5664352" cy="3568358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39009C23-F3FB-3D53-3FDA-50E1B2A6974D}"/>
              </a:ext>
            </a:extLst>
          </p:cNvPr>
          <p:cNvGrpSpPr/>
          <p:nvPr/>
        </p:nvGrpSpPr>
        <p:grpSpPr>
          <a:xfrm>
            <a:off x="2515770" y="4667250"/>
            <a:ext cx="2542005" cy="1390655"/>
            <a:chOff x="3918732" y="2116140"/>
            <a:chExt cx="2542005" cy="1678907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BEAEA9D-2755-C8F3-7C3B-73E4622E7A74}"/>
                </a:ext>
              </a:extLst>
            </p:cNvPr>
            <p:cNvSpPr txBox="1"/>
            <p:nvPr/>
          </p:nvSpPr>
          <p:spPr>
            <a:xfrm>
              <a:off x="3918732" y="2791803"/>
              <a:ext cx="1810582" cy="1003244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Limite de lithosphère</a:t>
              </a:r>
            </a:p>
          </p:txBody>
        </p: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55A571C0-E08D-EE2F-77D2-797FD1BBDDA8}"/>
                </a:ext>
              </a:extLst>
            </p:cNvPr>
            <p:cNvCxnSpPr>
              <a:cxnSpLocks/>
              <a:endCxn id="4" idx="1"/>
            </p:cNvCxnSpPr>
            <p:nvPr/>
          </p:nvCxnSpPr>
          <p:spPr>
            <a:xfrm flipV="1">
              <a:off x="5501757" y="2116140"/>
              <a:ext cx="958980" cy="88084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1E07B53B-5C21-7DCD-A22B-E74B4A93987E}"/>
              </a:ext>
            </a:extLst>
          </p:cNvPr>
          <p:cNvSpPr/>
          <p:nvPr/>
        </p:nvSpPr>
        <p:spPr>
          <a:xfrm>
            <a:off x="4467225" y="4463578"/>
            <a:ext cx="5572125" cy="855079"/>
          </a:xfrm>
          <a:custGeom>
            <a:avLst/>
            <a:gdLst>
              <a:gd name="csX0" fmla="*/ 0 w 5572125"/>
              <a:gd name="csY0" fmla="*/ 289397 h 855079"/>
              <a:gd name="csX1" fmla="*/ 590550 w 5572125"/>
              <a:gd name="csY1" fmla="*/ 203672 h 855079"/>
              <a:gd name="csX2" fmla="*/ 1047750 w 5572125"/>
              <a:gd name="csY2" fmla="*/ 136997 h 855079"/>
              <a:gd name="csX3" fmla="*/ 1685925 w 5572125"/>
              <a:gd name="csY3" fmla="*/ 3647 h 855079"/>
              <a:gd name="csX4" fmla="*/ 2390775 w 5572125"/>
              <a:gd name="csY4" fmla="*/ 51272 h 855079"/>
              <a:gd name="csX5" fmla="*/ 2971800 w 5572125"/>
              <a:gd name="csY5" fmla="*/ 194147 h 855079"/>
              <a:gd name="csX6" fmla="*/ 3619500 w 5572125"/>
              <a:gd name="csY6" fmla="*/ 517997 h 855079"/>
              <a:gd name="csX7" fmla="*/ 4171950 w 5572125"/>
              <a:gd name="csY7" fmla="*/ 822797 h 855079"/>
              <a:gd name="csX8" fmla="*/ 4448175 w 5572125"/>
              <a:gd name="csY8" fmla="*/ 841847 h 855079"/>
              <a:gd name="csX9" fmla="*/ 4638675 w 5572125"/>
              <a:gd name="csY9" fmla="*/ 784697 h 855079"/>
              <a:gd name="csX10" fmla="*/ 4991100 w 5572125"/>
              <a:gd name="csY10" fmla="*/ 460847 h 855079"/>
              <a:gd name="csX11" fmla="*/ 4991100 w 5572125"/>
              <a:gd name="csY11" fmla="*/ 460847 h 855079"/>
              <a:gd name="csX12" fmla="*/ 5572125 w 5572125"/>
              <a:gd name="csY12" fmla="*/ 51272 h 8550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5572125" h="855079">
                <a:moveTo>
                  <a:pt x="0" y="289397"/>
                </a:moveTo>
                <a:lnTo>
                  <a:pt x="590550" y="203672"/>
                </a:lnTo>
                <a:cubicBezTo>
                  <a:pt x="765175" y="178272"/>
                  <a:pt x="865188" y="170334"/>
                  <a:pt x="1047750" y="136997"/>
                </a:cubicBezTo>
                <a:cubicBezTo>
                  <a:pt x="1230312" y="103660"/>
                  <a:pt x="1462087" y="17935"/>
                  <a:pt x="1685925" y="3647"/>
                </a:cubicBezTo>
                <a:cubicBezTo>
                  <a:pt x="1909763" y="-10641"/>
                  <a:pt x="2176463" y="19522"/>
                  <a:pt x="2390775" y="51272"/>
                </a:cubicBezTo>
                <a:cubicBezTo>
                  <a:pt x="2605087" y="83022"/>
                  <a:pt x="2767013" y="116360"/>
                  <a:pt x="2971800" y="194147"/>
                </a:cubicBezTo>
                <a:cubicBezTo>
                  <a:pt x="3176587" y="271934"/>
                  <a:pt x="3419475" y="413222"/>
                  <a:pt x="3619500" y="517997"/>
                </a:cubicBezTo>
                <a:cubicBezTo>
                  <a:pt x="3819525" y="622772"/>
                  <a:pt x="4033838" y="768822"/>
                  <a:pt x="4171950" y="822797"/>
                </a:cubicBezTo>
                <a:cubicBezTo>
                  <a:pt x="4310062" y="876772"/>
                  <a:pt x="4370388" y="848197"/>
                  <a:pt x="4448175" y="841847"/>
                </a:cubicBezTo>
                <a:cubicBezTo>
                  <a:pt x="4525962" y="835497"/>
                  <a:pt x="4548188" y="848197"/>
                  <a:pt x="4638675" y="784697"/>
                </a:cubicBezTo>
                <a:cubicBezTo>
                  <a:pt x="4729162" y="721197"/>
                  <a:pt x="4991100" y="460847"/>
                  <a:pt x="4991100" y="460847"/>
                </a:cubicBezTo>
                <a:lnTo>
                  <a:pt x="4991100" y="460847"/>
                </a:lnTo>
                <a:lnTo>
                  <a:pt x="5572125" y="51272"/>
                </a:ln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3C70DFD5-2DBE-B55D-3E45-6492FDC00A8F}"/>
              </a:ext>
            </a:extLst>
          </p:cNvPr>
          <p:cNvGrpSpPr/>
          <p:nvPr/>
        </p:nvGrpSpPr>
        <p:grpSpPr>
          <a:xfrm>
            <a:off x="2389159" y="3829647"/>
            <a:ext cx="1887566" cy="868655"/>
            <a:chOff x="2389159" y="3829647"/>
            <a:chExt cx="1887566" cy="868655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E7572FF7-F382-666B-CC23-A4087D42E3E2}"/>
                </a:ext>
              </a:extLst>
            </p:cNvPr>
            <p:cNvSpPr txBox="1"/>
            <p:nvPr/>
          </p:nvSpPr>
          <p:spPr>
            <a:xfrm>
              <a:off x="2389159" y="3829647"/>
              <a:ext cx="1652475" cy="83099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Lithosphère </a:t>
              </a:r>
            </a:p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océanique</a:t>
              </a:r>
            </a:p>
          </p:txBody>
        </p:sp>
        <p:sp>
          <p:nvSpPr>
            <p:cNvPr id="22" name="Accolade ouvrante 21">
              <a:extLst>
                <a:ext uri="{FF2B5EF4-FFF2-40B4-BE49-F238E27FC236}">
                  <a16:creationId xmlns:a16="http://schemas.microsoft.com/office/drawing/2014/main" id="{9BA5EC4D-2A5D-727A-51A5-ADC3C827948C}"/>
                </a:ext>
              </a:extLst>
            </p:cNvPr>
            <p:cNvSpPr/>
            <p:nvPr/>
          </p:nvSpPr>
          <p:spPr>
            <a:xfrm>
              <a:off x="4076700" y="3844498"/>
              <a:ext cx="200025" cy="853804"/>
            </a:xfrm>
            <a:prstGeom prst="leftBrace">
              <a:avLst>
                <a:gd name="adj1" fmla="val 62620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8194B99-7614-BE23-9AA6-3D6042C992AC}"/>
              </a:ext>
            </a:extLst>
          </p:cNvPr>
          <p:cNvGrpSpPr/>
          <p:nvPr/>
        </p:nvGrpSpPr>
        <p:grpSpPr>
          <a:xfrm>
            <a:off x="10069653" y="2581275"/>
            <a:ext cx="1892915" cy="1907231"/>
            <a:chOff x="10069653" y="2581275"/>
            <a:chExt cx="1892915" cy="1907231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FE9F693-25AC-1A52-4B62-65F3E68A3629}"/>
                </a:ext>
              </a:extLst>
            </p:cNvPr>
            <p:cNvSpPr txBox="1"/>
            <p:nvPr/>
          </p:nvSpPr>
          <p:spPr>
            <a:xfrm>
              <a:off x="10310093" y="3160713"/>
              <a:ext cx="1652475" cy="83099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Lithosphère </a:t>
              </a:r>
            </a:p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continentale</a:t>
              </a:r>
            </a:p>
          </p:txBody>
        </p:sp>
        <p:sp>
          <p:nvSpPr>
            <p:cNvPr id="23" name="Accolade ouvrante 22">
              <a:extLst>
                <a:ext uri="{FF2B5EF4-FFF2-40B4-BE49-F238E27FC236}">
                  <a16:creationId xmlns:a16="http://schemas.microsoft.com/office/drawing/2014/main" id="{FB679666-5323-C30E-3FDA-7F774A18DA7F}"/>
                </a:ext>
              </a:extLst>
            </p:cNvPr>
            <p:cNvSpPr/>
            <p:nvPr/>
          </p:nvSpPr>
          <p:spPr>
            <a:xfrm flipH="1">
              <a:off x="10069653" y="2581275"/>
              <a:ext cx="240440" cy="1907231"/>
            </a:xfrm>
            <a:prstGeom prst="leftBrace">
              <a:avLst>
                <a:gd name="adj1" fmla="val 62620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214EB9BB-23F1-35AE-2095-374955D07143}"/>
              </a:ext>
            </a:extLst>
          </p:cNvPr>
          <p:cNvSpPr txBox="1"/>
          <p:nvPr/>
        </p:nvSpPr>
        <p:spPr>
          <a:xfrm>
            <a:off x="4468057" y="3499330"/>
            <a:ext cx="1590675" cy="50552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Croûte océanique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6C121BE-5512-8D15-D4F6-3C0AF63207B9}"/>
              </a:ext>
            </a:extLst>
          </p:cNvPr>
          <p:cNvSpPr txBox="1"/>
          <p:nvPr/>
        </p:nvSpPr>
        <p:spPr>
          <a:xfrm>
            <a:off x="7863833" y="3136612"/>
            <a:ext cx="1652475" cy="584775"/>
          </a:xfrm>
          <a:prstGeom prst="rect">
            <a:avLst/>
          </a:prstGeom>
          <a:noFill/>
          <a:ln w="19050"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Croûte continentale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2253CC3-BE9F-C5CA-BD45-8B7C82A392CF}"/>
              </a:ext>
            </a:extLst>
          </p:cNvPr>
          <p:cNvSpPr txBox="1"/>
          <p:nvPr/>
        </p:nvSpPr>
        <p:spPr>
          <a:xfrm>
            <a:off x="6294409" y="3958055"/>
            <a:ext cx="1590675" cy="50552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Partie supérieure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74B907-79CA-6E25-71E7-EF70806829A2}"/>
              </a:ext>
            </a:extLst>
          </p:cNvPr>
          <p:cNvSpPr txBox="1"/>
          <p:nvPr/>
        </p:nvSpPr>
        <p:spPr>
          <a:xfrm>
            <a:off x="6413243" y="5018318"/>
            <a:ext cx="1590675" cy="30033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Partie inférieure  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CB2B13D-8A62-C402-B792-C39CCE9ECAC5}"/>
              </a:ext>
            </a:extLst>
          </p:cNvPr>
          <p:cNvSpPr txBox="1"/>
          <p:nvPr/>
        </p:nvSpPr>
        <p:spPr>
          <a:xfrm>
            <a:off x="4441879" y="6030577"/>
            <a:ext cx="2085964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Densité = 5,5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EAE4007-D6C5-CF87-FBE1-D615C4F15951}"/>
              </a:ext>
            </a:extLst>
          </p:cNvPr>
          <p:cNvSpPr txBox="1"/>
          <p:nvPr/>
        </p:nvSpPr>
        <p:spPr>
          <a:xfrm>
            <a:off x="6827054" y="6029951"/>
            <a:ext cx="3120262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Température = 1000 °C</a:t>
            </a:r>
          </a:p>
        </p:txBody>
      </p:sp>
    </p:spTree>
    <p:extLst>
      <p:ext uri="{BB962C8B-B14F-4D97-AF65-F5344CB8AC3E}">
        <p14:creationId xmlns:p14="http://schemas.microsoft.com/office/powerpoint/2010/main" val="145075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3" grpId="0" animBg="1"/>
      <p:bldP spid="3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C027C-227F-9DAC-0221-C44D42D4F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5112F3-C614-F62D-ECB6-9BB2905EC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917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le noyau est la couche la plus profonde, la plus dense et la plus chaude de la Terre.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E4762852-F9E7-DD45-BE87-A81BFEAF6F3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5AC1B59D-DF21-4756-4113-2A8A220EC3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 pas préciser l’état physique du noyau ni ses deux parties : le noyau interne et le noyau externe.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67C5D58-A90D-76B9-3B74-49EE75C6313F}"/>
              </a:ext>
            </a:extLst>
          </p:cNvPr>
          <p:cNvSpPr txBox="1"/>
          <p:nvPr/>
        </p:nvSpPr>
        <p:spPr>
          <a:xfrm>
            <a:off x="2778355" y="1045635"/>
            <a:ext cx="6635290" cy="436189"/>
          </a:xfrm>
          <a:prstGeom prst="roundRect">
            <a:avLst>
              <a:gd name="adj" fmla="val 4505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dirty="0"/>
              <a:t>Les caractéristiques des différentes couches de la Terre</a:t>
            </a:r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D1EDBB-CCB1-B385-583E-39D409620A16}"/>
              </a:ext>
            </a:extLst>
          </p:cNvPr>
          <p:cNvSpPr txBox="1"/>
          <p:nvPr/>
        </p:nvSpPr>
        <p:spPr>
          <a:xfrm>
            <a:off x="380844" y="1815069"/>
            <a:ext cx="1933731" cy="436189"/>
          </a:xfrm>
          <a:prstGeom prst="roundRect">
            <a:avLst>
              <a:gd name="adj" fmla="val 450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Le noyau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 descr="Boule diamètre 40mm - Blacksmithing www.forjazaragoza.es">
            <a:extLst>
              <a:ext uri="{FF2B5EF4-FFF2-40B4-BE49-F238E27FC236}">
                <a16:creationId xmlns:a16="http://schemas.microsoft.com/office/drawing/2014/main" id="{8E8EB1AB-FF6B-F396-CBBE-FB62B1B4B1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557" y="3129702"/>
            <a:ext cx="1556304" cy="16301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A27A5FC-7E4B-A7CF-7897-93D3AB212B56}"/>
              </a:ext>
            </a:extLst>
          </p:cNvPr>
          <p:cNvSpPr txBox="1"/>
          <p:nvPr/>
        </p:nvSpPr>
        <p:spPr>
          <a:xfrm>
            <a:off x="3810011" y="3868402"/>
            <a:ext cx="2085964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Densité = 12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C1EA6D0-3F1E-0CE9-631F-0CDD5B4A8F50}"/>
              </a:ext>
            </a:extLst>
          </p:cNvPr>
          <p:cNvSpPr txBox="1"/>
          <p:nvPr/>
        </p:nvSpPr>
        <p:spPr>
          <a:xfrm>
            <a:off x="3292862" y="4611161"/>
            <a:ext cx="3120262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Température = 6000 °C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DEDC302-16F0-8D33-E4CD-9BB97E822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5" r="18880"/>
          <a:stretch>
            <a:fillRect/>
          </a:stretch>
        </p:blipFill>
        <p:spPr>
          <a:xfrm>
            <a:off x="5895975" y="1921217"/>
            <a:ext cx="3867150" cy="435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784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04" y="276664"/>
            <a:ext cx="10778296" cy="311096"/>
          </a:xfrm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Notre tâche consiste à décrire les caractéristiques des différentes couches de la Terre.</a:t>
            </a:r>
            <a:endParaRPr lang="fr-FR" noProof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7380"/>
            <a:ext cx="10277475" cy="26828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Présenter le document. Lire la consigne. Expliquer s’il y a des mots pas clairs.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3495" y="1576536"/>
            <a:ext cx="11517201" cy="4764824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88063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7091643" y="2291328"/>
            <a:ext cx="4617758" cy="3869292"/>
          </a:xfrm>
          <a:prstGeom prst="roundRect">
            <a:avLst>
              <a:gd name="adj" fmla="val 9071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réalise ma tâche en répondant aux deux consignes: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j’identifie </a:t>
            </a:r>
            <a:r>
              <a:rPr lang="fr-FR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différentes couches de la Terre en légendant un schéma.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Je détermine </a:t>
            </a:r>
            <a:r>
              <a:rPr lang="fr-FR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composantes de la lithosphère océanique et de la lithosphère continentale.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Je dégage </a:t>
            </a:r>
            <a:r>
              <a:rPr lang="fr-FR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caractéristiques des différentes couches de la Terre en remplissant un tableau.</a:t>
            </a:r>
          </a:p>
        </p:txBody>
      </p:sp>
      <p:sp>
        <p:nvSpPr>
          <p:cNvPr id="6" name="Rectangle à coins arrondis 3">
            <a:extLst>
              <a:ext uri="{FF2B5EF4-FFF2-40B4-BE49-F238E27FC236}">
                <a16:creationId xmlns:a16="http://schemas.microsoft.com/office/drawing/2014/main" id="{5E5E85B4-40BF-81A1-208F-E8837DA931B5}"/>
              </a:ext>
            </a:extLst>
          </p:cNvPr>
          <p:cNvSpPr/>
          <p:nvPr/>
        </p:nvSpPr>
        <p:spPr>
          <a:xfrm>
            <a:off x="1384659" y="1836682"/>
            <a:ext cx="3701878" cy="48141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:</a:t>
            </a:r>
            <a:r>
              <a:rPr lang="fr-FR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Schéma à compléter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EA0869A2-128E-ED3D-33C4-490D1466E2B7}"/>
              </a:ext>
            </a:extLst>
          </p:cNvPr>
          <p:cNvSpPr/>
          <p:nvPr/>
        </p:nvSpPr>
        <p:spPr>
          <a:xfrm>
            <a:off x="6320252" y="4166218"/>
            <a:ext cx="612236" cy="535022"/>
          </a:xfrm>
          <a:prstGeom prst="rightArrow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DB00FA1-CFD0-2CA4-2147-BA16C05882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5365"/>
          <a:stretch>
            <a:fillRect/>
          </a:stretch>
        </p:blipFill>
        <p:spPr>
          <a:xfrm>
            <a:off x="1917498" y="2549345"/>
            <a:ext cx="2664019" cy="3704845"/>
          </a:xfrm>
          <a:prstGeom prst="rect">
            <a:avLst/>
          </a:prstGeom>
        </p:spPr>
      </p:pic>
      <p:sp>
        <p:nvSpPr>
          <p:cNvPr id="10" name="Rectangle à coins arrondis 18">
            <a:extLst>
              <a:ext uri="{FF2B5EF4-FFF2-40B4-BE49-F238E27FC236}">
                <a16:creationId xmlns:a16="http://schemas.microsoft.com/office/drawing/2014/main" id="{85AB46ED-3BB1-AEFB-3E91-58F589487289}"/>
              </a:ext>
            </a:extLst>
          </p:cNvPr>
          <p:cNvSpPr/>
          <p:nvPr/>
        </p:nvSpPr>
        <p:spPr>
          <a:xfrm>
            <a:off x="579254" y="2421038"/>
            <a:ext cx="5428927" cy="3854352"/>
          </a:xfrm>
          <a:prstGeom prst="roundRect">
            <a:avLst>
              <a:gd name="adj" fmla="val 3385"/>
            </a:avLst>
          </a:prstGeom>
          <a:noFill/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952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1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74">
            <a:extLst>
              <a:ext uri="{FF2B5EF4-FFF2-40B4-BE49-F238E27FC236}">
                <a16:creationId xmlns:a16="http://schemas.microsoft.com/office/drawing/2014/main" id="{AB94564E-5111-8F38-EB22-D146B055F454}"/>
              </a:ext>
            </a:extLst>
          </p:cNvPr>
          <p:cNvSpPr/>
          <p:nvPr/>
        </p:nvSpPr>
        <p:spPr>
          <a:xfrm>
            <a:off x="1520203" y="3126953"/>
            <a:ext cx="133895" cy="933053"/>
          </a:xfrm>
          <a:custGeom>
            <a:avLst/>
            <a:gdLst/>
            <a:ahLst/>
            <a:cxnLst/>
            <a:rect l="l" t="t" r="r" b="b"/>
            <a:pathLst>
              <a:path w="160019" h="1031239">
                <a:moveTo>
                  <a:pt x="159626" y="0"/>
                </a:moveTo>
                <a:lnTo>
                  <a:pt x="122008" y="11188"/>
                </a:lnTo>
                <a:lnTo>
                  <a:pt x="92519" y="40386"/>
                </a:lnTo>
                <a:lnTo>
                  <a:pt x="72961" y="93853"/>
                </a:lnTo>
                <a:lnTo>
                  <a:pt x="66395" y="175107"/>
                </a:lnTo>
                <a:lnTo>
                  <a:pt x="65925" y="364604"/>
                </a:lnTo>
                <a:lnTo>
                  <a:pt x="64274" y="400443"/>
                </a:lnTo>
                <a:lnTo>
                  <a:pt x="51130" y="458482"/>
                </a:lnTo>
                <a:lnTo>
                  <a:pt x="22987" y="498919"/>
                </a:lnTo>
                <a:lnTo>
                  <a:pt x="0" y="514045"/>
                </a:lnTo>
                <a:lnTo>
                  <a:pt x="4216" y="515531"/>
                </a:lnTo>
                <a:lnTo>
                  <a:pt x="0" y="517004"/>
                </a:lnTo>
                <a:lnTo>
                  <a:pt x="12306" y="524179"/>
                </a:lnTo>
                <a:lnTo>
                  <a:pt x="22987" y="532130"/>
                </a:lnTo>
                <a:lnTo>
                  <a:pt x="51130" y="572566"/>
                </a:lnTo>
                <a:lnTo>
                  <a:pt x="64274" y="630605"/>
                </a:lnTo>
                <a:lnTo>
                  <a:pt x="66395" y="855941"/>
                </a:lnTo>
                <a:lnTo>
                  <a:pt x="68046" y="899985"/>
                </a:lnTo>
                <a:lnTo>
                  <a:pt x="81127" y="967460"/>
                </a:lnTo>
                <a:lnTo>
                  <a:pt x="106222" y="1007491"/>
                </a:lnTo>
                <a:lnTo>
                  <a:pt x="139827" y="1027722"/>
                </a:lnTo>
                <a:lnTo>
                  <a:pt x="159626" y="1031049"/>
                </a:lnTo>
                <a:lnTo>
                  <a:pt x="159626" y="1021270"/>
                </a:lnTo>
                <a:lnTo>
                  <a:pt x="146710" y="1013218"/>
                </a:lnTo>
                <a:lnTo>
                  <a:pt x="135636" y="1004430"/>
                </a:lnTo>
                <a:lnTo>
                  <a:pt x="107873" y="961415"/>
                </a:lnTo>
                <a:lnTo>
                  <a:pt x="95161" y="900150"/>
                </a:lnTo>
                <a:lnTo>
                  <a:pt x="92773" y="688657"/>
                </a:lnTo>
                <a:lnTo>
                  <a:pt x="91376" y="653681"/>
                </a:lnTo>
                <a:lnTo>
                  <a:pt x="81635" y="594385"/>
                </a:lnTo>
                <a:lnTo>
                  <a:pt x="62166" y="550329"/>
                </a:lnTo>
                <a:lnTo>
                  <a:pt x="29768" y="523354"/>
                </a:lnTo>
                <a:lnTo>
                  <a:pt x="4267" y="515531"/>
                </a:lnTo>
                <a:lnTo>
                  <a:pt x="8623" y="514616"/>
                </a:lnTo>
                <a:lnTo>
                  <a:pt x="47625" y="496379"/>
                </a:lnTo>
                <a:lnTo>
                  <a:pt x="73304" y="460756"/>
                </a:lnTo>
                <a:lnTo>
                  <a:pt x="87668" y="408825"/>
                </a:lnTo>
                <a:lnTo>
                  <a:pt x="92773" y="342392"/>
                </a:lnTo>
                <a:lnTo>
                  <a:pt x="93472" y="168871"/>
                </a:lnTo>
                <a:lnTo>
                  <a:pt x="95161" y="130898"/>
                </a:lnTo>
                <a:lnTo>
                  <a:pt x="107873" y="69634"/>
                </a:lnTo>
                <a:lnTo>
                  <a:pt x="126377" y="36169"/>
                </a:lnTo>
                <a:lnTo>
                  <a:pt x="159626" y="9779"/>
                </a:lnTo>
                <a:lnTo>
                  <a:pt x="159626" y="0"/>
                </a:lnTo>
                <a:close/>
              </a:path>
            </a:pathLst>
          </a:custGeom>
          <a:solidFill>
            <a:srgbClr val="BA4195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object 75">
            <a:extLst>
              <a:ext uri="{FF2B5EF4-FFF2-40B4-BE49-F238E27FC236}">
                <a16:creationId xmlns:a16="http://schemas.microsoft.com/office/drawing/2014/main" id="{4A2B1514-FCA9-8E88-46FB-A7AD80D8E778}"/>
              </a:ext>
            </a:extLst>
          </p:cNvPr>
          <p:cNvSpPr/>
          <p:nvPr/>
        </p:nvSpPr>
        <p:spPr>
          <a:xfrm>
            <a:off x="1505163" y="4074935"/>
            <a:ext cx="133895" cy="2091325"/>
          </a:xfrm>
          <a:custGeom>
            <a:avLst/>
            <a:gdLst/>
            <a:ahLst/>
            <a:cxnLst/>
            <a:rect l="l" t="t" r="r" b="b"/>
            <a:pathLst>
              <a:path w="160019" h="2204720">
                <a:moveTo>
                  <a:pt x="159626" y="2183307"/>
                </a:moveTo>
                <a:lnTo>
                  <a:pt x="135636" y="2147316"/>
                </a:lnTo>
                <a:lnTo>
                  <a:pt x="118859" y="2104682"/>
                </a:lnTo>
                <a:lnTo>
                  <a:pt x="109829" y="2066086"/>
                </a:lnTo>
                <a:lnTo>
                  <a:pt x="102755" y="2020519"/>
                </a:lnTo>
                <a:lnTo>
                  <a:pt x="97663" y="1968119"/>
                </a:lnTo>
                <a:lnTo>
                  <a:pt x="94564" y="1908962"/>
                </a:lnTo>
                <a:lnTo>
                  <a:pt x="93472" y="1843201"/>
                </a:lnTo>
                <a:lnTo>
                  <a:pt x="92773" y="1472260"/>
                </a:lnTo>
                <a:lnTo>
                  <a:pt x="91846" y="1411833"/>
                </a:lnTo>
                <a:lnTo>
                  <a:pt x="89420" y="1356194"/>
                </a:lnTo>
                <a:lnTo>
                  <a:pt x="85521" y="1305471"/>
                </a:lnTo>
                <a:lnTo>
                  <a:pt x="80149" y="1259763"/>
                </a:lnTo>
                <a:lnTo>
                  <a:pt x="73304" y="1219212"/>
                </a:lnTo>
                <a:lnTo>
                  <a:pt x="62166" y="1176515"/>
                </a:lnTo>
                <a:lnTo>
                  <a:pt x="29756" y="1118831"/>
                </a:lnTo>
                <a:lnTo>
                  <a:pt x="4241" y="1102118"/>
                </a:lnTo>
                <a:lnTo>
                  <a:pt x="0" y="1105281"/>
                </a:lnTo>
                <a:lnTo>
                  <a:pt x="12306" y="1120622"/>
                </a:lnTo>
                <a:lnTo>
                  <a:pt x="22974" y="1137627"/>
                </a:lnTo>
                <a:lnTo>
                  <a:pt x="39662" y="1177061"/>
                </a:lnTo>
                <a:lnTo>
                  <a:pt x="56438" y="1257122"/>
                </a:lnTo>
                <a:lnTo>
                  <a:pt x="61696" y="1306766"/>
                </a:lnTo>
                <a:lnTo>
                  <a:pt x="64871" y="1362684"/>
                </a:lnTo>
                <a:lnTo>
                  <a:pt x="65925" y="1424762"/>
                </a:lnTo>
                <a:lnTo>
                  <a:pt x="66395" y="1829879"/>
                </a:lnTo>
                <a:lnTo>
                  <a:pt x="67132" y="1894255"/>
                </a:lnTo>
                <a:lnTo>
                  <a:pt x="69316" y="1952180"/>
                </a:lnTo>
                <a:lnTo>
                  <a:pt x="72961" y="2003577"/>
                </a:lnTo>
                <a:lnTo>
                  <a:pt x="78041" y="2048370"/>
                </a:lnTo>
                <a:lnTo>
                  <a:pt x="84569" y="2086495"/>
                </a:lnTo>
                <a:lnTo>
                  <a:pt x="106210" y="2153856"/>
                </a:lnTo>
                <a:lnTo>
                  <a:pt x="139827" y="2197087"/>
                </a:lnTo>
                <a:lnTo>
                  <a:pt x="159626" y="2204224"/>
                </a:lnTo>
                <a:lnTo>
                  <a:pt x="159626" y="2183307"/>
                </a:lnTo>
                <a:close/>
              </a:path>
              <a:path w="160019" h="2204720">
                <a:moveTo>
                  <a:pt x="159626" y="0"/>
                </a:moveTo>
                <a:lnTo>
                  <a:pt x="121996" y="23939"/>
                </a:lnTo>
                <a:lnTo>
                  <a:pt x="92519" y="86347"/>
                </a:lnTo>
                <a:lnTo>
                  <a:pt x="78041" y="155854"/>
                </a:lnTo>
                <a:lnTo>
                  <a:pt x="72961" y="200647"/>
                </a:lnTo>
                <a:lnTo>
                  <a:pt x="69316" y="252044"/>
                </a:lnTo>
                <a:lnTo>
                  <a:pt x="67132" y="309968"/>
                </a:lnTo>
                <a:lnTo>
                  <a:pt x="66395" y="374345"/>
                </a:lnTo>
                <a:lnTo>
                  <a:pt x="65925" y="779462"/>
                </a:lnTo>
                <a:lnTo>
                  <a:pt x="64871" y="841540"/>
                </a:lnTo>
                <a:lnTo>
                  <a:pt x="61696" y="897458"/>
                </a:lnTo>
                <a:lnTo>
                  <a:pt x="56438" y="947102"/>
                </a:lnTo>
                <a:lnTo>
                  <a:pt x="49085" y="990371"/>
                </a:lnTo>
                <a:lnTo>
                  <a:pt x="32080" y="1047813"/>
                </a:lnTo>
                <a:lnTo>
                  <a:pt x="12306" y="1083602"/>
                </a:lnTo>
                <a:lnTo>
                  <a:pt x="0" y="1098943"/>
                </a:lnTo>
                <a:lnTo>
                  <a:pt x="4241" y="1102106"/>
                </a:lnTo>
                <a:lnTo>
                  <a:pt x="47625" y="1061186"/>
                </a:lnTo>
                <a:lnTo>
                  <a:pt x="73304" y="985012"/>
                </a:lnTo>
                <a:lnTo>
                  <a:pt x="80149" y="944460"/>
                </a:lnTo>
                <a:lnTo>
                  <a:pt x="85521" y="898753"/>
                </a:lnTo>
                <a:lnTo>
                  <a:pt x="89420" y="848029"/>
                </a:lnTo>
                <a:lnTo>
                  <a:pt x="91846" y="792391"/>
                </a:lnTo>
                <a:lnTo>
                  <a:pt x="92773" y="731964"/>
                </a:lnTo>
                <a:lnTo>
                  <a:pt x="93472" y="361022"/>
                </a:lnTo>
                <a:lnTo>
                  <a:pt x="94564" y="295249"/>
                </a:lnTo>
                <a:lnTo>
                  <a:pt x="97663" y="236105"/>
                </a:lnTo>
                <a:lnTo>
                  <a:pt x="102755" y="183692"/>
                </a:lnTo>
                <a:lnTo>
                  <a:pt x="109829" y="138137"/>
                </a:lnTo>
                <a:lnTo>
                  <a:pt x="118859" y="99542"/>
                </a:lnTo>
                <a:lnTo>
                  <a:pt x="135636" y="56908"/>
                </a:lnTo>
                <a:lnTo>
                  <a:pt x="159626" y="20929"/>
                </a:lnTo>
                <a:lnTo>
                  <a:pt x="159626" y="0"/>
                </a:lnTo>
                <a:close/>
              </a:path>
            </a:pathLst>
          </a:custGeom>
          <a:solidFill>
            <a:srgbClr val="F5821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5" name="object 76">
            <a:extLst>
              <a:ext uri="{FF2B5EF4-FFF2-40B4-BE49-F238E27FC236}">
                <a16:creationId xmlns:a16="http://schemas.microsoft.com/office/drawing/2014/main" id="{4E5268B5-22C3-3D7A-6BB2-1BEC51ADA7B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65280" y="2961365"/>
            <a:ext cx="107092" cy="162893"/>
          </a:xfrm>
          <a:prstGeom prst="rect">
            <a:avLst/>
          </a:prstGeom>
        </p:spPr>
      </p:pic>
      <p:sp>
        <p:nvSpPr>
          <p:cNvPr id="16" name="object 62">
            <a:extLst>
              <a:ext uri="{FF2B5EF4-FFF2-40B4-BE49-F238E27FC236}">
                <a16:creationId xmlns:a16="http://schemas.microsoft.com/office/drawing/2014/main" id="{33B393DB-8CD0-A7E7-489D-BCE1C4BEB41D}"/>
              </a:ext>
            </a:extLst>
          </p:cNvPr>
          <p:cNvSpPr txBox="1"/>
          <p:nvPr/>
        </p:nvSpPr>
        <p:spPr>
          <a:xfrm>
            <a:off x="2962146" y="4813468"/>
            <a:ext cx="560803" cy="1765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6</a:t>
            </a:r>
            <a:r>
              <a:rPr sz="1200" b="1" spc="-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000°C</a:t>
            </a:r>
            <a:endParaRPr sz="1200" b="1" dirty="0">
              <a:latin typeface="Calibri" panose="020F0502020204030204"/>
              <a:cs typeface="Calibri"/>
            </a:endParaRPr>
          </a:p>
        </p:txBody>
      </p:sp>
      <p:sp>
        <p:nvSpPr>
          <p:cNvPr id="17" name="object 63">
            <a:extLst>
              <a:ext uri="{FF2B5EF4-FFF2-40B4-BE49-F238E27FC236}">
                <a16:creationId xmlns:a16="http://schemas.microsoft.com/office/drawing/2014/main" id="{DDCE2AFE-26EC-2AF0-90F7-A1F172A0EF66}"/>
              </a:ext>
            </a:extLst>
          </p:cNvPr>
          <p:cNvSpPr txBox="1"/>
          <p:nvPr/>
        </p:nvSpPr>
        <p:spPr>
          <a:xfrm>
            <a:off x="4372896" y="3077817"/>
            <a:ext cx="47605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30</a:t>
            </a:r>
            <a:r>
              <a:rPr sz="1200" b="1" spc="-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spc="-2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Km</a:t>
            </a:r>
            <a:endParaRPr sz="1200" b="1" dirty="0">
              <a:latin typeface="Calibri" panose="020F0502020204030204"/>
              <a:cs typeface="Calibri"/>
            </a:endParaRPr>
          </a:p>
        </p:txBody>
      </p:sp>
      <p:sp>
        <p:nvSpPr>
          <p:cNvPr id="18" name="object 64">
            <a:extLst>
              <a:ext uri="{FF2B5EF4-FFF2-40B4-BE49-F238E27FC236}">
                <a16:creationId xmlns:a16="http://schemas.microsoft.com/office/drawing/2014/main" id="{E5F8A11C-F5B9-77C7-6F90-FC9B799A3C0B}"/>
              </a:ext>
            </a:extLst>
          </p:cNvPr>
          <p:cNvSpPr txBox="1"/>
          <p:nvPr/>
        </p:nvSpPr>
        <p:spPr>
          <a:xfrm>
            <a:off x="1646908" y="2973820"/>
            <a:ext cx="448738" cy="1765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10</a:t>
            </a:r>
            <a:r>
              <a:rPr sz="1200" b="1" spc="-3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spc="-2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Km</a:t>
            </a:r>
            <a:endParaRPr sz="1200" b="1" dirty="0">
              <a:latin typeface="Calibri" panose="020F0502020204030204"/>
              <a:cs typeface="Calibri"/>
            </a:endParaRPr>
          </a:p>
        </p:txBody>
      </p:sp>
      <p:sp>
        <p:nvSpPr>
          <p:cNvPr id="19" name="object 65">
            <a:extLst>
              <a:ext uri="{FF2B5EF4-FFF2-40B4-BE49-F238E27FC236}">
                <a16:creationId xmlns:a16="http://schemas.microsoft.com/office/drawing/2014/main" id="{F2FBE393-237C-D3FE-C4AB-1CCAAA48E454}"/>
              </a:ext>
            </a:extLst>
          </p:cNvPr>
          <p:cNvSpPr txBox="1"/>
          <p:nvPr/>
        </p:nvSpPr>
        <p:spPr>
          <a:xfrm>
            <a:off x="3151496" y="6035482"/>
            <a:ext cx="907961" cy="1765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6</a:t>
            </a:r>
            <a:r>
              <a:rPr sz="1200" b="1" spc="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400</a:t>
            </a:r>
            <a:r>
              <a:rPr sz="1200" b="1" spc="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spc="-2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Km</a:t>
            </a:r>
            <a:endParaRPr sz="1200" b="1" dirty="0">
              <a:latin typeface="Calibri" panose="020F0502020204030204"/>
              <a:cs typeface="Calibri"/>
            </a:endParaRPr>
          </a:p>
        </p:txBody>
      </p:sp>
      <p:sp>
        <p:nvSpPr>
          <p:cNvPr id="20" name="object 68">
            <a:extLst>
              <a:ext uri="{FF2B5EF4-FFF2-40B4-BE49-F238E27FC236}">
                <a16:creationId xmlns:a16="http://schemas.microsoft.com/office/drawing/2014/main" id="{A84C2127-3C98-7F31-BB85-0694D7C3F157}"/>
              </a:ext>
            </a:extLst>
          </p:cNvPr>
          <p:cNvSpPr txBox="1"/>
          <p:nvPr/>
        </p:nvSpPr>
        <p:spPr>
          <a:xfrm>
            <a:off x="2991223" y="5066653"/>
            <a:ext cx="475007" cy="1765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d</a:t>
            </a:r>
            <a:r>
              <a:rPr sz="1200" b="1" spc="-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=</a:t>
            </a:r>
            <a:r>
              <a:rPr sz="1200" b="1" spc="-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spc="-2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12</a:t>
            </a:r>
            <a:endParaRPr sz="1200" b="1" dirty="0">
              <a:latin typeface="Calibri" panose="020F0502020204030204"/>
              <a:cs typeface="Calibri"/>
            </a:endParaRPr>
          </a:p>
        </p:txBody>
      </p:sp>
      <p:sp>
        <p:nvSpPr>
          <p:cNvPr id="21" name="object 69">
            <a:extLst>
              <a:ext uri="{FF2B5EF4-FFF2-40B4-BE49-F238E27FC236}">
                <a16:creationId xmlns:a16="http://schemas.microsoft.com/office/drawing/2014/main" id="{778F0EDB-51F0-A92C-8F86-84B1495F42AA}"/>
              </a:ext>
            </a:extLst>
          </p:cNvPr>
          <p:cNvSpPr txBox="1"/>
          <p:nvPr/>
        </p:nvSpPr>
        <p:spPr>
          <a:xfrm>
            <a:off x="2941514" y="3485611"/>
            <a:ext cx="57105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1000</a:t>
            </a:r>
            <a:r>
              <a:rPr sz="1200" b="1" spc="-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°C</a:t>
            </a:r>
            <a:endParaRPr sz="1200" b="1" dirty="0">
              <a:latin typeface="Calibri" panose="020F0502020204030204"/>
              <a:cs typeface="Calibri"/>
            </a:endParaRPr>
          </a:p>
        </p:txBody>
      </p:sp>
      <p:pic>
        <p:nvPicPr>
          <p:cNvPr id="23" name="object 77">
            <a:extLst>
              <a:ext uri="{FF2B5EF4-FFF2-40B4-BE49-F238E27FC236}">
                <a16:creationId xmlns:a16="http://schemas.microsoft.com/office/drawing/2014/main" id="{6FF7F70D-4AA6-03B2-1A6F-E39547FD9185}"/>
              </a:ext>
            </a:extLst>
          </p:cNvPr>
          <p:cNvPicPr/>
          <p:nvPr/>
        </p:nvPicPr>
        <p:blipFill>
          <a:blip r:embed="rId5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8888" y="2711117"/>
            <a:ext cx="117295" cy="546962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4F9CCDB2-7A06-DC0F-B5FB-4FB9D75B5BD9}"/>
              </a:ext>
            </a:extLst>
          </p:cNvPr>
          <p:cNvSpPr txBox="1"/>
          <p:nvPr/>
        </p:nvSpPr>
        <p:spPr>
          <a:xfrm>
            <a:off x="2835378" y="3718904"/>
            <a:ext cx="8014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ctr">
              <a:spcBef>
                <a:spcPts val="395"/>
              </a:spcBef>
              <a:defRPr/>
            </a:pPr>
            <a:r>
              <a:rPr lang="fr-FR"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d</a:t>
            </a:r>
            <a:r>
              <a:rPr lang="fr-FR" sz="1200" b="1" spc="-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lang="fr-FR"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=</a:t>
            </a:r>
            <a:r>
              <a:rPr lang="fr-FR" sz="1200" b="1" spc="-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lang="fr-FR" sz="1200" b="1" spc="-2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5,5</a:t>
            </a:r>
            <a:endParaRPr lang="fr-FR" sz="1200" b="1" dirty="0">
              <a:latin typeface="Calibri" panose="020F0502020204030204"/>
              <a:cs typeface="Calibri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C2F4E81-E17D-FED6-5A9A-606149369CB8}"/>
              </a:ext>
            </a:extLst>
          </p:cNvPr>
          <p:cNvSpPr txBox="1"/>
          <p:nvPr/>
        </p:nvSpPr>
        <p:spPr>
          <a:xfrm>
            <a:off x="3788093" y="3976191"/>
            <a:ext cx="1089884" cy="247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latin typeface="Calibri" panose="020F0502020204030204"/>
              </a:rPr>
              <a:t>2 900 Km</a:t>
            </a:r>
          </a:p>
        </p:txBody>
      </p:sp>
      <p:sp>
        <p:nvSpPr>
          <p:cNvPr id="27" name="object 70">
            <a:extLst>
              <a:ext uri="{FF2B5EF4-FFF2-40B4-BE49-F238E27FC236}">
                <a16:creationId xmlns:a16="http://schemas.microsoft.com/office/drawing/2014/main" id="{D42F681A-3A41-B89A-06A4-71C1F3D3049A}"/>
              </a:ext>
            </a:extLst>
          </p:cNvPr>
          <p:cNvSpPr txBox="1"/>
          <p:nvPr/>
        </p:nvSpPr>
        <p:spPr>
          <a:xfrm>
            <a:off x="4708860" y="5014184"/>
            <a:ext cx="284306" cy="482614"/>
          </a:xfrm>
          <a:prstGeom prst="rect">
            <a:avLst/>
          </a:prstGeom>
          <a:ln w="20320">
            <a:solidFill>
              <a:srgbClr val="ED1C24"/>
            </a:solidFill>
          </a:ln>
        </p:spPr>
        <p:txBody>
          <a:bodyPr vert="horz" wrap="square" lIns="0" tIns="97155" rIns="0" bIns="0" rtlCol="0">
            <a:spAutoFit/>
          </a:bodyPr>
          <a:lstStyle/>
          <a:p>
            <a:pPr algn="ctr">
              <a:spcBef>
                <a:spcPts val="765"/>
              </a:spcBef>
            </a:pPr>
            <a:endParaRPr lang="fr-FR" sz="1200" b="1" dirty="0">
              <a:latin typeface="Calibri" panose="020F0502020204030204"/>
              <a:cs typeface="Times New Roman"/>
            </a:endParaRPr>
          </a:p>
          <a:p>
            <a:pPr algn="ctr">
              <a:spcBef>
                <a:spcPts val="765"/>
              </a:spcBef>
            </a:pPr>
            <a:endParaRPr lang="fr-FR" sz="1200" b="1" dirty="0">
              <a:latin typeface="Calibri" panose="020F0502020204030204"/>
              <a:cs typeface="Times New Roman"/>
            </a:endParaRPr>
          </a:p>
        </p:txBody>
      </p:sp>
      <p:sp>
        <p:nvSpPr>
          <p:cNvPr id="28" name="object 70">
            <a:extLst>
              <a:ext uri="{FF2B5EF4-FFF2-40B4-BE49-F238E27FC236}">
                <a16:creationId xmlns:a16="http://schemas.microsoft.com/office/drawing/2014/main" id="{398D10FF-C907-95E6-D9F7-5DC4E5C8BE3C}"/>
              </a:ext>
            </a:extLst>
          </p:cNvPr>
          <p:cNvSpPr txBox="1"/>
          <p:nvPr/>
        </p:nvSpPr>
        <p:spPr>
          <a:xfrm>
            <a:off x="4703192" y="5628786"/>
            <a:ext cx="295105" cy="482614"/>
          </a:xfrm>
          <a:prstGeom prst="rect">
            <a:avLst/>
          </a:prstGeom>
          <a:ln w="20320">
            <a:solidFill>
              <a:srgbClr val="00B0F0"/>
            </a:solidFill>
          </a:ln>
        </p:spPr>
        <p:txBody>
          <a:bodyPr vert="horz" wrap="square" lIns="0" tIns="97155" rIns="0" bIns="0" rtlCol="0">
            <a:spAutoFit/>
          </a:bodyPr>
          <a:lstStyle/>
          <a:p>
            <a:pPr algn="ctr">
              <a:spcBef>
                <a:spcPts val="765"/>
              </a:spcBef>
            </a:pPr>
            <a:endParaRPr sz="1200" b="1" dirty="0">
              <a:latin typeface="Calibri" panose="020F0502020204030204"/>
              <a:cs typeface="Times New Roman"/>
            </a:endParaRPr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EE71002B-25BF-5101-A36A-14E661FC8D60}"/>
              </a:ext>
            </a:extLst>
          </p:cNvPr>
          <p:cNvCxnSpPr/>
          <p:nvPr/>
        </p:nvCxnSpPr>
        <p:spPr>
          <a:xfrm>
            <a:off x="1652381" y="6165245"/>
            <a:ext cx="1536248" cy="0"/>
          </a:xfrm>
          <a:prstGeom prst="line">
            <a:avLst/>
          </a:prstGeom>
          <a:ln w="63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E64F5068-7C10-A9B8-B616-45CC657B663E}"/>
              </a:ext>
            </a:extLst>
          </p:cNvPr>
          <p:cNvCxnSpPr/>
          <p:nvPr/>
        </p:nvCxnSpPr>
        <p:spPr>
          <a:xfrm>
            <a:off x="1636667" y="4044970"/>
            <a:ext cx="753063" cy="0"/>
          </a:xfrm>
          <a:prstGeom prst="line">
            <a:avLst/>
          </a:prstGeom>
          <a:ln w="63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bject 71">
            <a:extLst>
              <a:ext uri="{FF2B5EF4-FFF2-40B4-BE49-F238E27FC236}">
                <a16:creationId xmlns:a16="http://schemas.microsoft.com/office/drawing/2014/main" id="{16D74F9F-45E3-4354-7BA6-DAC095A32A14}"/>
              </a:ext>
            </a:extLst>
          </p:cNvPr>
          <p:cNvSpPr txBox="1"/>
          <p:nvPr/>
        </p:nvSpPr>
        <p:spPr>
          <a:xfrm>
            <a:off x="3003772" y="2776520"/>
            <a:ext cx="6017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d</a:t>
            </a:r>
            <a:r>
              <a:rPr sz="1200" b="1" spc="-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=</a:t>
            </a:r>
            <a:r>
              <a:rPr sz="1200" b="1" spc="-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lang="fr-FR" sz="1200" b="1" spc="-2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3,3</a:t>
            </a:r>
            <a:endParaRPr sz="1200" b="1" dirty="0">
              <a:latin typeface="Calibri" panose="020F0502020204030204"/>
              <a:cs typeface="Calibri"/>
            </a:endParaRPr>
          </a:p>
        </p:txBody>
      </p:sp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19C5EFF9-3D50-D0B4-9006-C1CA013144AD}"/>
              </a:ext>
            </a:extLst>
          </p:cNvPr>
          <p:cNvSpPr/>
          <p:nvPr/>
        </p:nvSpPr>
        <p:spPr>
          <a:xfrm>
            <a:off x="2102349" y="3087854"/>
            <a:ext cx="2234127" cy="379610"/>
          </a:xfrm>
          <a:custGeom>
            <a:avLst/>
            <a:gdLst>
              <a:gd name="csX0" fmla="*/ 0 w 2670048"/>
              <a:gd name="csY0" fmla="*/ 146881 h 424749"/>
              <a:gd name="csX1" fmla="*/ 408432 w 2670048"/>
              <a:gd name="csY1" fmla="*/ 37153 h 424749"/>
              <a:gd name="csX2" fmla="*/ 932688 w 2670048"/>
              <a:gd name="csY2" fmla="*/ 6673 h 424749"/>
              <a:gd name="csX3" fmla="*/ 1603248 w 2670048"/>
              <a:gd name="csY3" fmla="*/ 152977 h 424749"/>
              <a:gd name="csX4" fmla="*/ 2212848 w 2670048"/>
              <a:gd name="csY4" fmla="*/ 415105 h 424749"/>
              <a:gd name="csX5" fmla="*/ 2670048 w 2670048"/>
              <a:gd name="csY5" fmla="*/ 372433 h 424749"/>
              <a:gd name="csX6" fmla="*/ 2670048 w 2670048"/>
              <a:gd name="csY6" fmla="*/ 372433 h 4247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670048" h="424749">
                <a:moveTo>
                  <a:pt x="0" y="146881"/>
                </a:moveTo>
                <a:cubicBezTo>
                  <a:pt x="126492" y="103701"/>
                  <a:pt x="252984" y="60521"/>
                  <a:pt x="408432" y="37153"/>
                </a:cubicBezTo>
                <a:cubicBezTo>
                  <a:pt x="563880" y="13785"/>
                  <a:pt x="733552" y="-12631"/>
                  <a:pt x="932688" y="6673"/>
                </a:cubicBezTo>
                <a:cubicBezTo>
                  <a:pt x="1131824" y="25977"/>
                  <a:pt x="1389888" y="84905"/>
                  <a:pt x="1603248" y="152977"/>
                </a:cubicBezTo>
                <a:cubicBezTo>
                  <a:pt x="1816608" y="221049"/>
                  <a:pt x="2035048" y="378529"/>
                  <a:pt x="2212848" y="415105"/>
                </a:cubicBezTo>
                <a:cubicBezTo>
                  <a:pt x="2390648" y="451681"/>
                  <a:pt x="2670048" y="372433"/>
                  <a:pt x="2670048" y="372433"/>
                </a:cubicBezTo>
                <a:lnTo>
                  <a:pt x="2670048" y="372433"/>
                </a:lnTo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object 69">
            <a:extLst>
              <a:ext uri="{FF2B5EF4-FFF2-40B4-BE49-F238E27FC236}">
                <a16:creationId xmlns:a16="http://schemas.microsoft.com/office/drawing/2014/main" id="{C1E963D8-B607-BE21-03AC-10F386A382CC}"/>
              </a:ext>
            </a:extLst>
          </p:cNvPr>
          <p:cNvSpPr txBox="1"/>
          <p:nvPr/>
        </p:nvSpPr>
        <p:spPr>
          <a:xfrm>
            <a:off x="3521995" y="2847197"/>
            <a:ext cx="420627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" algn="ctr"/>
            <a:r>
              <a:rPr lang="fr-FR" sz="1200" b="1" spc="-2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200°C</a:t>
            </a:r>
          </a:p>
        </p:txBody>
      </p:sp>
      <p:sp>
        <p:nvSpPr>
          <p:cNvPr id="44" name="object 63">
            <a:extLst>
              <a:ext uri="{FF2B5EF4-FFF2-40B4-BE49-F238E27FC236}">
                <a16:creationId xmlns:a16="http://schemas.microsoft.com/office/drawing/2014/main" id="{521D915F-8446-9D05-47D1-A79B7B91CB1F}"/>
              </a:ext>
            </a:extLst>
          </p:cNvPr>
          <p:cNvSpPr txBox="1"/>
          <p:nvPr/>
        </p:nvSpPr>
        <p:spPr>
          <a:xfrm>
            <a:off x="4843253" y="2875266"/>
            <a:ext cx="10514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45" name="object 63">
            <a:extLst>
              <a:ext uri="{FF2B5EF4-FFF2-40B4-BE49-F238E27FC236}">
                <a16:creationId xmlns:a16="http://schemas.microsoft.com/office/drawing/2014/main" id="{B9736E92-BCFD-3E1D-AB6C-7F03FA431498}"/>
              </a:ext>
            </a:extLst>
          </p:cNvPr>
          <p:cNvSpPr txBox="1"/>
          <p:nvPr/>
        </p:nvSpPr>
        <p:spPr>
          <a:xfrm>
            <a:off x="563445" y="2934467"/>
            <a:ext cx="10514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46" name="object 63">
            <a:extLst>
              <a:ext uri="{FF2B5EF4-FFF2-40B4-BE49-F238E27FC236}">
                <a16:creationId xmlns:a16="http://schemas.microsoft.com/office/drawing/2014/main" id="{004612AB-110D-587B-09F4-5DD74CE91F28}"/>
              </a:ext>
            </a:extLst>
          </p:cNvPr>
          <p:cNvSpPr txBox="1"/>
          <p:nvPr/>
        </p:nvSpPr>
        <p:spPr>
          <a:xfrm>
            <a:off x="551792" y="3463613"/>
            <a:ext cx="10514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47" name="object 63">
            <a:extLst>
              <a:ext uri="{FF2B5EF4-FFF2-40B4-BE49-F238E27FC236}">
                <a16:creationId xmlns:a16="http://schemas.microsoft.com/office/drawing/2014/main" id="{C0CDCCBB-CE0A-47D6-C625-A7FA5CB65C0D}"/>
              </a:ext>
            </a:extLst>
          </p:cNvPr>
          <p:cNvSpPr txBox="1"/>
          <p:nvPr/>
        </p:nvSpPr>
        <p:spPr>
          <a:xfrm>
            <a:off x="513845" y="5019655"/>
            <a:ext cx="10514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48" name="object 63">
            <a:extLst>
              <a:ext uri="{FF2B5EF4-FFF2-40B4-BE49-F238E27FC236}">
                <a16:creationId xmlns:a16="http://schemas.microsoft.com/office/drawing/2014/main" id="{4C07BF68-7D4C-6E2A-3E56-C627421CECAC}"/>
              </a:ext>
            </a:extLst>
          </p:cNvPr>
          <p:cNvSpPr txBox="1"/>
          <p:nvPr/>
        </p:nvSpPr>
        <p:spPr>
          <a:xfrm>
            <a:off x="4916181" y="5080599"/>
            <a:ext cx="10514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49" name="object 63">
            <a:extLst>
              <a:ext uri="{FF2B5EF4-FFF2-40B4-BE49-F238E27FC236}">
                <a16:creationId xmlns:a16="http://schemas.microsoft.com/office/drawing/2014/main" id="{54235D41-6D58-04AE-66D1-73BEDACBF384}"/>
              </a:ext>
            </a:extLst>
          </p:cNvPr>
          <p:cNvSpPr txBox="1"/>
          <p:nvPr/>
        </p:nvSpPr>
        <p:spPr>
          <a:xfrm>
            <a:off x="4916183" y="5293601"/>
            <a:ext cx="10514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50" name="object 63">
            <a:extLst>
              <a:ext uri="{FF2B5EF4-FFF2-40B4-BE49-F238E27FC236}">
                <a16:creationId xmlns:a16="http://schemas.microsoft.com/office/drawing/2014/main" id="{1FC7F0D9-B7A3-13A2-9271-9D4C3457198E}"/>
              </a:ext>
            </a:extLst>
          </p:cNvPr>
          <p:cNvSpPr txBox="1"/>
          <p:nvPr/>
        </p:nvSpPr>
        <p:spPr>
          <a:xfrm>
            <a:off x="4935968" y="5681365"/>
            <a:ext cx="10514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51" name="object 63">
            <a:extLst>
              <a:ext uri="{FF2B5EF4-FFF2-40B4-BE49-F238E27FC236}">
                <a16:creationId xmlns:a16="http://schemas.microsoft.com/office/drawing/2014/main" id="{442B57D0-F6CF-AC69-877D-C6F284C91F63}"/>
              </a:ext>
            </a:extLst>
          </p:cNvPr>
          <p:cNvSpPr txBox="1"/>
          <p:nvPr/>
        </p:nvSpPr>
        <p:spPr>
          <a:xfrm>
            <a:off x="4935970" y="5894367"/>
            <a:ext cx="10514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188EDC6B-BA51-C70E-F5D6-6ECBBF7E5AC3}"/>
              </a:ext>
            </a:extLst>
          </p:cNvPr>
          <p:cNvSpPr txBox="1"/>
          <p:nvPr/>
        </p:nvSpPr>
        <p:spPr>
          <a:xfrm>
            <a:off x="655570" y="2384062"/>
            <a:ext cx="5428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205" indent="-103505">
              <a:spcBef>
                <a:spcPts val="100"/>
              </a:spcBef>
              <a:buClr>
                <a:srgbClr val="F15E4D"/>
              </a:buClr>
              <a:buFont typeface="Wingdings"/>
              <a:buChar char=""/>
              <a:tabLst>
                <a:tab pos="116205" algn="l"/>
              </a:tabLst>
              <a:defRPr/>
            </a:pPr>
            <a:r>
              <a:rPr lang="fr-FR" sz="1200" dirty="0">
                <a:solidFill>
                  <a:srgbClr val="231F20"/>
                </a:solidFill>
                <a:latin typeface="Calibri"/>
                <a:cs typeface="Calibri"/>
              </a:rPr>
              <a:t>Le document suivant présente un schéma des différentes couches de la Terre. </a:t>
            </a:r>
            <a:endParaRPr lang="fr-FR"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A022D-5FCB-B7E8-B288-610B0D4C8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 84">
            <a:extLst>
              <a:ext uri="{FF2B5EF4-FFF2-40B4-BE49-F238E27FC236}">
                <a16:creationId xmlns:a16="http://schemas.microsoft.com/office/drawing/2014/main" id="{A4D1EB45-9219-9ED3-AD91-617193ABC8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5365"/>
          <a:stretch>
            <a:fillRect/>
          </a:stretch>
        </p:blipFill>
        <p:spPr>
          <a:xfrm>
            <a:off x="4359163" y="2086650"/>
            <a:ext cx="3155052" cy="4446105"/>
          </a:xfrm>
          <a:prstGeom prst="rect">
            <a:avLst/>
          </a:prstGeom>
        </p:spPr>
      </p:pic>
      <p:sp>
        <p:nvSpPr>
          <p:cNvPr id="86" name="Rectangle à coins arrondis 18">
            <a:extLst>
              <a:ext uri="{FF2B5EF4-FFF2-40B4-BE49-F238E27FC236}">
                <a16:creationId xmlns:a16="http://schemas.microsoft.com/office/drawing/2014/main" id="{7E11949E-A1CA-776D-07DE-4923FDE0FFCC}"/>
              </a:ext>
            </a:extLst>
          </p:cNvPr>
          <p:cNvSpPr/>
          <p:nvPr/>
        </p:nvSpPr>
        <p:spPr>
          <a:xfrm>
            <a:off x="2774254" y="1932671"/>
            <a:ext cx="6429587" cy="4625526"/>
          </a:xfrm>
          <a:prstGeom prst="roundRect">
            <a:avLst>
              <a:gd name="adj" fmla="val 3385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952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1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object 74">
            <a:extLst>
              <a:ext uri="{FF2B5EF4-FFF2-40B4-BE49-F238E27FC236}">
                <a16:creationId xmlns:a16="http://schemas.microsoft.com/office/drawing/2014/main" id="{F96A98F7-5BFD-50A3-1063-DBEA3A025F2E}"/>
              </a:ext>
            </a:extLst>
          </p:cNvPr>
          <p:cNvSpPr/>
          <p:nvPr/>
        </p:nvSpPr>
        <p:spPr>
          <a:xfrm>
            <a:off x="3888638" y="2779825"/>
            <a:ext cx="158574" cy="1119737"/>
          </a:xfrm>
          <a:custGeom>
            <a:avLst/>
            <a:gdLst/>
            <a:ahLst/>
            <a:cxnLst/>
            <a:rect l="l" t="t" r="r" b="b"/>
            <a:pathLst>
              <a:path w="160019" h="1031239">
                <a:moveTo>
                  <a:pt x="159626" y="0"/>
                </a:moveTo>
                <a:lnTo>
                  <a:pt x="122008" y="11188"/>
                </a:lnTo>
                <a:lnTo>
                  <a:pt x="92519" y="40386"/>
                </a:lnTo>
                <a:lnTo>
                  <a:pt x="72961" y="93853"/>
                </a:lnTo>
                <a:lnTo>
                  <a:pt x="66395" y="175107"/>
                </a:lnTo>
                <a:lnTo>
                  <a:pt x="65925" y="364604"/>
                </a:lnTo>
                <a:lnTo>
                  <a:pt x="64274" y="400443"/>
                </a:lnTo>
                <a:lnTo>
                  <a:pt x="51130" y="458482"/>
                </a:lnTo>
                <a:lnTo>
                  <a:pt x="22987" y="498919"/>
                </a:lnTo>
                <a:lnTo>
                  <a:pt x="0" y="514045"/>
                </a:lnTo>
                <a:lnTo>
                  <a:pt x="4216" y="515531"/>
                </a:lnTo>
                <a:lnTo>
                  <a:pt x="0" y="517004"/>
                </a:lnTo>
                <a:lnTo>
                  <a:pt x="12306" y="524179"/>
                </a:lnTo>
                <a:lnTo>
                  <a:pt x="22987" y="532130"/>
                </a:lnTo>
                <a:lnTo>
                  <a:pt x="51130" y="572566"/>
                </a:lnTo>
                <a:lnTo>
                  <a:pt x="64274" y="630605"/>
                </a:lnTo>
                <a:lnTo>
                  <a:pt x="66395" y="855941"/>
                </a:lnTo>
                <a:lnTo>
                  <a:pt x="68046" y="899985"/>
                </a:lnTo>
                <a:lnTo>
                  <a:pt x="81127" y="967460"/>
                </a:lnTo>
                <a:lnTo>
                  <a:pt x="106222" y="1007491"/>
                </a:lnTo>
                <a:lnTo>
                  <a:pt x="139827" y="1027722"/>
                </a:lnTo>
                <a:lnTo>
                  <a:pt x="159626" y="1031049"/>
                </a:lnTo>
                <a:lnTo>
                  <a:pt x="159626" y="1021270"/>
                </a:lnTo>
                <a:lnTo>
                  <a:pt x="146710" y="1013218"/>
                </a:lnTo>
                <a:lnTo>
                  <a:pt x="135636" y="1004430"/>
                </a:lnTo>
                <a:lnTo>
                  <a:pt x="107873" y="961415"/>
                </a:lnTo>
                <a:lnTo>
                  <a:pt x="95161" y="900150"/>
                </a:lnTo>
                <a:lnTo>
                  <a:pt x="92773" y="688657"/>
                </a:lnTo>
                <a:lnTo>
                  <a:pt x="91376" y="653681"/>
                </a:lnTo>
                <a:lnTo>
                  <a:pt x="81635" y="594385"/>
                </a:lnTo>
                <a:lnTo>
                  <a:pt x="62166" y="550329"/>
                </a:lnTo>
                <a:lnTo>
                  <a:pt x="29768" y="523354"/>
                </a:lnTo>
                <a:lnTo>
                  <a:pt x="4267" y="515531"/>
                </a:lnTo>
                <a:lnTo>
                  <a:pt x="8623" y="514616"/>
                </a:lnTo>
                <a:lnTo>
                  <a:pt x="47625" y="496379"/>
                </a:lnTo>
                <a:lnTo>
                  <a:pt x="73304" y="460756"/>
                </a:lnTo>
                <a:lnTo>
                  <a:pt x="87668" y="408825"/>
                </a:lnTo>
                <a:lnTo>
                  <a:pt x="92773" y="342392"/>
                </a:lnTo>
                <a:lnTo>
                  <a:pt x="93472" y="168871"/>
                </a:lnTo>
                <a:lnTo>
                  <a:pt x="95161" y="130898"/>
                </a:lnTo>
                <a:lnTo>
                  <a:pt x="107873" y="69634"/>
                </a:lnTo>
                <a:lnTo>
                  <a:pt x="126377" y="36169"/>
                </a:lnTo>
                <a:lnTo>
                  <a:pt x="159626" y="9779"/>
                </a:lnTo>
                <a:lnTo>
                  <a:pt x="159626" y="0"/>
                </a:lnTo>
                <a:close/>
              </a:path>
            </a:pathLst>
          </a:custGeom>
          <a:solidFill>
            <a:srgbClr val="BA4195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8" name="object 75">
            <a:extLst>
              <a:ext uri="{FF2B5EF4-FFF2-40B4-BE49-F238E27FC236}">
                <a16:creationId xmlns:a16="http://schemas.microsoft.com/office/drawing/2014/main" id="{BF3E97E1-5AEA-F13B-7E43-8E9715B66FB1}"/>
              </a:ext>
            </a:extLst>
          </p:cNvPr>
          <p:cNvSpPr/>
          <p:nvPr/>
        </p:nvSpPr>
        <p:spPr>
          <a:xfrm>
            <a:off x="3870826" y="3917478"/>
            <a:ext cx="158574" cy="2509755"/>
          </a:xfrm>
          <a:custGeom>
            <a:avLst/>
            <a:gdLst/>
            <a:ahLst/>
            <a:cxnLst/>
            <a:rect l="l" t="t" r="r" b="b"/>
            <a:pathLst>
              <a:path w="160019" h="2204720">
                <a:moveTo>
                  <a:pt x="159626" y="2183307"/>
                </a:moveTo>
                <a:lnTo>
                  <a:pt x="135636" y="2147316"/>
                </a:lnTo>
                <a:lnTo>
                  <a:pt x="118859" y="2104682"/>
                </a:lnTo>
                <a:lnTo>
                  <a:pt x="109829" y="2066086"/>
                </a:lnTo>
                <a:lnTo>
                  <a:pt x="102755" y="2020519"/>
                </a:lnTo>
                <a:lnTo>
                  <a:pt x="97663" y="1968119"/>
                </a:lnTo>
                <a:lnTo>
                  <a:pt x="94564" y="1908962"/>
                </a:lnTo>
                <a:lnTo>
                  <a:pt x="93472" y="1843201"/>
                </a:lnTo>
                <a:lnTo>
                  <a:pt x="92773" y="1472260"/>
                </a:lnTo>
                <a:lnTo>
                  <a:pt x="91846" y="1411833"/>
                </a:lnTo>
                <a:lnTo>
                  <a:pt x="89420" y="1356194"/>
                </a:lnTo>
                <a:lnTo>
                  <a:pt x="85521" y="1305471"/>
                </a:lnTo>
                <a:lnTo>
                  <a:pt x="80149" y="1259763"/>
                </a:lnTo>
                <a:lnTo>
                  <a:pt x="73304" y="1219212"/>
                </a:lnTo>
                <a:lnTo>
                  <a:pt x="62166" y="1176515"/>
                </a:lnTo>
                <a:lnTo>
                  <a:pt x="29756" y="1118831"/>
                </a:lnTo>
                <a:lnTo>
                  <a:pt x="4241" y="1102118"/>
                </a:lnTo>
                <a:lnTo>
                  <a:pt x="0" y="1105281"/>
                </a:lnTo>
                <a:lnTo>
                  <a:pt x="12306" y="1120622"/>
                </a:lnTo>
                <a:lnTo>
                  <a:pt x="22974" y="1137627"/>
                </a:lnTo>
                <a:lnTo>
                  <a:pt x="39662" y="1177061"/>
                </a:lnTo>
                <a:lnTo>
                  <a:pt x="56438" y="1257122"/>
                </a:lnTo>
                <a:lnTo>
                  <a:pt x="61696" y="1306766"/>
                </a:lnTo>
                <a:lnTo>
                  <a:pt x="64871" y="1362684"/>
                </a:lnTo>
                <a:lnTo>
                  <a:pt x="65925" y="1424762"/>
                </a:lnTo>
                <a:lnTo>
                  <a:pt x="66395" y="1829879"/>
                </a:lnTo>
                <a:lnTo>
                  <a:pt x="67132" y="1894255"/>
                </a:lnTo>
                <a:lnTo>
                  <a:pt x="69316" y="1952180"/>
                </a:lnTo>
                <a:lnTo>
                  <a:pt x="72961" y="2003577"/>
                </a:lnTo>
                <a:lnTo>
                  <a:pt x="78041" y="2048370"/>
                </a:lnTo>
                <a:lnTo>
                  <a:pt x="84569" y="2086495"/>
                </a:lnTo>
                <a:lnTo>
                  <a:pt x="106210" y="2153856"/>
                </a:lnTo>
                <a:lnTo>
                  <a:pt x="139827" y="2197087"/>
                </a:lnTo>
                <a:lnTo>
                  <a:pt x="159626" y="2204224"/>
                </a:lnTo>
                <a:lnTo>
                  <a:pt x="159626" y="2183307"/>
                </a:lnTo>
                <a:close/>
              </a:path>
              <a:path w="160019" h="2204720">
                <a:moveTo>
                  <a:pt x="159626" y="0"/>
                </a:moveTo>
                <a:lnTo>
                  <a:pt x="121996" y="23939"/>
                </a:lnTo>
                <a:lnTo>
                  <a:pt x="92519" y="86347"/>
                </a:lnTo>
                <a:lnTo>
                  <a:pt x="78041" y="155854"/>
                </a:lnTo>
                <a:lnTo>
                  <a:pt x="72961" y="200647"/>
                </a:lnTo>
                <a:lnTo>
                  <a:pt x="69316" y="252044"/>
                </a:lnTo>
                <a:lnTo>
                  <a:pt x="67132" y="309968"/>
                </a:lnTo>
                <a:lnTo>
                  <a:pt x="66395" y="374345"/>
                </a:lnTo>
                <a:lnTo>
                  <a:pt x="65925" y="779462"/>
                </a:lnTo>
                <a:lnTo>
                  <a:pt x="64871" y="841540"/>
                </a:lnTo>
                <a:lnTo>
                  <a:pt x="61696" y="897458"/>
                </a:lnTo>
                <a:lnTo>
                  <a:pt x="56438" y="947102"/>
                </a:lnTo>
                <a:lnTo>
                  <a:pt x="49085" y="990371"/>
                </a:lnTo>
                <a:lnTo>
                  <a:pt x="32080" y="1047813"/>
                </a:lnTo>
                <a:lnTo>
                  <a:pt x="12306" y="1083602"/>
                </a:lnTo>
                <a:lnTo>
                  <a:pt x="0" y="1098943"/>
                </a:lnTo>
                <a:lnTo>
                  <a:pt x="4241" y="1102106"/>
                </a:lnTo>
                <a:lnTo>
                  <a:pt x="47625" y="1061186"/>
                </a:lnTo>
                <a:lnTo>
                  <a:pt x="73304" y="985012"/>
                </a:lnTo>
                <a:lnTo>
                  <a:pt x="80149" y="944460"/>
                </a:lnTo>
                <a:lnTo>
                  <a:pt x="85521" y="898753"/>
                </a:lnTo>
                <a:lnTo>
                  <a:pt x="89420" y="848029"/>
                </a:lnTo>
                <a:lnTo>
                  <a:pt x="91846" y="792391"/>
                </a:lnTo>
                <a:lnTo>
                  <a:pt x="92773" y="731964"/>
                </a:lnTo>
                <a:lnTo>
                  <a:pt x="93472" y="361022"/>
                </a:lnTo>
                <a:lnTo>
                  <a:pt x="94564" y="295249"/>
                </a:lnTo>
                <a:lnTo>
                  <a:pt x="97663" y="236105"/>
                </a:lnTo>
                <a:lnTo>
                  <a:pt x="102755" y="183692"/>
                </a:lnTo>
                <a:lnTo>
                  <a:pt x="109829" y="138137"/>
                </a:lnTo>
                <a:lnTo>
                  <a:pt x="118859" y="99542"/>
                </a:lnTo>
                <a:lnTo>
                  <a:pt x="135636" y="56908"/>
                </a:lnTo>
                <a:lnTo>
                  <a:pt x="159626" y="20929"/>
                </a:lnTo>
                <a:lnTo>
                  <a:pt x="159626" y="0"/>
                </a:lnTo>
                <a:close/>
              </a:path>
            </a:pathLst>
          </a:custGeom>
          <a:solidFill>
            <a:srgbClr val="F5821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9" name="object 76">
            <a:extLst>
              <a:ext uri="{FF2B5EF4-FFF2-40B4-BE49-F238E27FC236}">
                <a16:creationId xmlns:a16="http://schemas.microsoft.com/office/drawing/2014/main" id="{864CE235-CA6F-413F-C68F-D92F8003C89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42023" y="2581106"/>
            <a:ext cx="126831" cy="195484"/>
          </a:xfrm>
          <a:prstGeom prst="rect">
            <a:avLst/>
          </a:prstGeom>
        </p:spPr>
      </p:pic>
      <p:sp>
        <p:nvSpPr>
          <p:cNvPr id="91" name="object 63">
            <a:extLst>
              <a:ext uri="{FF2B5EF4-FFF2-40B4-BE49-F238E27FC236}">
                <a16:creationId xmlns:a16="http://schemas.microsoft.com/office/drawing/2014/main" id="{F9A85623-D446-BE58-08BD-243A6A47CB30}"/>
              </a:ext>
            </a:extLst>
          </p:cNvPr>
          <p:cNvSpPr txBox="1"/>
          <p:nvPr/>
        </p:nvSpPr>
        <p:spPr>
          <a:xfrm>
            <a:off x="7267140" y="2720857"/>
            <a:ext cx="563803" cy="2370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30</a:t>
            </a:r>
            <a:r>
              <a:rPr sz="1200" b="1" spc="-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spc="-2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Km</a:t>
            </a:r>
            <a:endParaRPr sz="1200" b="1" dirty="0">
              <a:latin typeface="Calibri" panose="020F0502020204030204"/>
              <a:cs typeface="Calibri"/>
            </a:endParaRPr>
          </a:p>
        </p:txBody>
      </p:sp>
      <p:sp>
        <p:nvSpPr>
          <p:cNvPr id="92" name="object 64">
            <a:extLst>
              <a:ext uri="{FF2B5EF4-FFF2-40B4-BE49-F238E27FC236}">
                <a16:creationId xmlns:a16="http://schemas.microsoft.com/office/drawing/2014/main" id="{F739D969-C6F3-C4E6-2B56-89F9C4DBFE62}"/>
              </a:ext>
            </a:extLst>
          </p:cNvPr>
          <p:cNvSpPr txBox="1"/>
          <p:nvPr/>
        </p:nvSpPr>
        <p:spPr>
          <a:xfrm>
            <a:off x="4038697" y="2596053"/>
            <a:ext cx="531450" cy="211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10</a:t>
            </a:r>
            <a:r>
              <a:rPr sz="1200" b="1" spc="-3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spc="-2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Km</a:t>
            </a:r>
            <a:endParaRPr sz="1200" b="1" dirty="0">
              <a:latin typeface="Calibri" panose="020F0502020204030204"/>
              <a:cs typeface="Calibri"/>
            </a:endParaRPr>
          </a:p>
        </p:txBody>
      </p:sp>
      <p:sp>
        <p:nvSpPr>
          <p:cNvPr id="93" name="object 65">
            <a:extLst>
              <a:ext uri="{FF2B5EF4-FFF2-40B4-BE49-F238E27FC236}">
                <a16:creationId xmlns:a16="http://schemas.microsoft.com/office/drawing/2014/main" id="{94BB6C04-E33A-C733-1F8F-0EB3C60245A3}"/>
              </a:ext>
            </a:extLst>
          </p:cNvPr>
          <p:cNvSpPr txBox="1"/>
          <p:nvPr/>
        </p:nvSpPr>
        <p:spPr>
          <a:xfrm>
            <a:off x="5820612" y="6270288"/>
            <a:ext cx="1075317" cy="211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6</a:t>
            </a:r>
            <a:r>
              <a:rPr sz="1200" b="1" spc="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 panose="020F0502020204030204"/>
                <a:cs typeface="Calibri"/>
              </a:rPr>
              <a:t>400</a:t>
            </a:r>
            <a:r>
              <a:rPr sz="1200" b="1" spc="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 </a:t>
            </a:r>
            <a:r>
              <a:rPr sz="1200" b="1" spc="-25" dirty="0">
                <a:solidFill>
                  <a:srgbClr val="231F20"/>
                </a:solidFill>
                <a:latin typeface="Calibri" panose="020F0502020204030204"/>
                <a:cs typeface="Calibri"/>
              </a:rPr>
              <a:t>Km</a:t>
            </a:r>
            <a:endParaRPr sz="1200" b="1" dirty="0">
              <a:latin typeface="Calibri" panose="020F0502020204030204"/>
              <a:cs typeface="Calibri"/>
            </a:endParaRPr>
          </a:p>
        </p:txBody>
      </p:sp>
      <p:pic>
        <p:nvPicPr>
          <p:cNvPr id="96" name="object 77">
            <a:extLst>
              <a:ext uri="{FF2B5EF4-FFF2-40B4-BE49-F238E27FC236}">
                <a16:creationId xmlns:a16="http://schemas.microsoft.com/office/drawing/2014/main" id="{BB8B1D3D-4136-6802-E1A1-DD883FDC2A76}"/>
              </a:ext>
            </a:extLst>
          </p:cNvPr>
          <p:cNvPicPr/>
          <p:nvPr/>
        </p:nvPicPr>
        <p:blipFill>
          <a:blip r:embed="rId4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1650" y="2280789"/>
            <a:ext cx="138915" cy="656398"/>
          </a:xfrm>
          <a:prstGeom prst="rect">
            <a:avLst/>
          </a:prstGeom>
        </p:spPr>
      </p:pic>
      <p:sp>
        <p:nvSpPr>
          <p:cNvPr id="98" name="ZoneTexte 97">
            <a:extLst>
              <a:ext uri="{FF2B5EF4-FFF2-40B4-BE49-F238E27FC236}">
                <a16:creationId xmlns:a16="http://schemas.microsoft.com/office/drawing/2014/main" id="{2806E64C-BF5A-A5DD-A4B6-EA8CF163202F}"/>
              </a:ext>
            </a:extLst>
          </p:cNvPr>
          <p:cNvSpPr txBox="1"/>
          <p:nvPr/>
        </p:nvSpPr>
        <p:spPr>
          <a:xfrm>
            <a:off x="6574546" y="3798978"/>
            <a:ext cx="1290771" cy="297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latin typeface="Calibri" panose="020F0502020204030204"/>
              </a:rPr>
              <a:t>2 900 Km</a:t>
            </a:r>
          </a:p>
        </p:txBody>
      </p: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B60D1637-AAD0-5C47-7269-D76ED03E9384}"/>
              </a:ext>
            </a:extLst>
          </p:cNvPr>
          <p:cNvCxnSpPr/>
          <p:nvPr/>
        </p:nvCxnSpPr>
        <p:spPr>
          <a:xfrm>
            <a:off x="4045179" y="6426014"/>
            <a:ext cx="1819410" cy="0"/>
          </a:xfrm>
          <a:prstGeom prst="line">
            <a:avLst/>
          </a:prstGeom>
          <a:ln w="63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313FCC77-2DB5-5313-727E-237C3093BE0B}"/>
              </a:ext>
            </a:extLst>
          </p:cNvPr>
          <p:cNvCxnSpPr/>
          <p:nvPr/>
        </p:nvCxnSpPr>
        <p:spPr>
          <a:xfrm>
            <a:off x="4026569" y="3881517"/>
            <a:ext cx="891868" cy="0"/>
          </a:xfrm>
          <a:prstGeom prst="line">
            <a:avLst/>
          </a:prstGeom>
          <a:ln w="63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object 63">
            <a:extLst>
              <a:ext uri="{FF2B5EF4-FFF2-40B4-BE49-F238E27FC236}">
                <a16:creationId xmlns:a16="http://schemas.microsoft.com/office/drawing/2014/main" id="{6D89FDC7-974C-3772-C65A-8AC299DB8FBC}"/>
              </a:ext>
            </a:extLst>
          </p:cNvPr>
          <p:cNvSpPr txBox="1"/>
          <p:nvPr/>
        </p:nvSpPr>
        <p:spPr>
          <a:xfrm>
            <a:off x="7824193" y="2477780"/>
            <a:ext cx="1245235" cy="2000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107" name="object 63">
            <a:extLst>
              <a:ext uri="{FF2B5EF4-FFF2-40B4-BE49-F238E27FC236}">
                <a16:creationId xmlns:a16="http://schemas.microsoft.com/office/drawing/2014/main" id="{5F80F9B3-8EF7-F723-819B-2A0F7659B35E}"/>
              </a:ext>
            </a:extLst>
          </p:cNvPr>
          <p:cNvSpPr txBox="1"/>
          <p:nvPr/>
        </p:nvSpPr>
        <p:spPr>
          <a:xfrm>
            <a:off x="2755530" y="2548827"/>
            <a:ext cx="1245235" cy="2000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108" name="object 63">
            <a:extLst>
              <a:ext uri="{FF2B5EF4-FFF2-40B4-BE49-F238E27FC236}">
                <a16:creationId xmlns:a16="http://schemas.microsoft.com/office/drawing/2014/main" id="{C8EC58A4-23CA-7123-9D9D-629CC023E0E7}"/>
              </a:ext>
            </a:extLst>
          </p:cNvPr>
          <p:cNvSpPr txBox="1"/>
          <p:nvPr/>
        </p:nvSpPr>
        <p:spPr>
          <a:xfrm>
            <a:off x="2741729" y="3183843"/>
            <a:ext cx="1245235" cy="2000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109" name="object 63">
            <a:extLst>
              <a:ext uri="{FF2B5EF4-FFF2-40B4-BE49-F238E27FC236}">
                <a16:creationId xmlns:a16="http://schemas.microsoft.com/office/drawing/2014/main" id="{46178C0D-9310-18CC-B128-617158FEE5D1}"/>
              </a:ext>
            </a:extLst>
          </p:cNvPr>
          <p:cNvSpPr txBox="1"/>
          <p:nvPr/>
        </p:nvSpPr>
        <p:spPr>
          <a:xfrm>
            <a:off x="2696788" y="5051216"/>
            <a:ext cx="1245235" cy="2000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100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……………………..</a:t>
            </a:r>
            <a:endParaRPr sz="1000" dirty="0">
              <a:latin typeface="Calibri" panose="020F0502020204030204"/>
              <a:cs typeface="Calibri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E31B7-FD18-A221-2158-63B9CD986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première consigne, je dois identifier les différentes couches qui constituent la Terre.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EBAEDBC-9B28-0A0F-4B76-8211308C9D8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5A060611-1C2A-C956-1B65-D417D8664056}"/>
              </a:ext>
            </a:extLst>
          </p:cNvPr>
          <p:cNvGrpSpPr/>
          <p:nvPr/>
        </p:nvGrpSpPr>
        <p:grpSpPr>
          <a:xfrm>
            <a:off x="489521" y="1220251"/>
            <a:ext cx="11285919" cy="478193"/>
            <a:chOff x="674377" y="1203340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6EF8A343-C8F1-2584-E02C-D69DE83DEB01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  Identifiez les différentes couches de la Terre en légendant le schéma ci-dessus.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BF65B67C-9E8F-DC8B-E01F-17114293467E}"/>
                </a:ext>
              </a:extLst>
            </p:cNvPr>
            <p:cNvSpPr/>
            <p:nvPr/>
          </p:nvSpPr>
          <p:spPr>
            <a:xfrm>
              <a:off x="674378" y="1203340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2872E90-27C6-66AC-22A2-88A3C7239CA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7" name="object 65">
            <a:extLst>
              <a:ext uri="{FF2B5EF4-FFF2-40B4-BE49-F238E27FC236}">
                <a16:creationId xmlns:a16="http://schemas.microsoft.com/office/drawing/2014/main" id="{5EB4F8B7-4320-7418-0875-6C5D41F7FFC6}"/>
              </a:ext>
            </a:extLst>
          </p:cNvPr>
          <p:cNvSpPr txBox="1"/>
          <p:nvPr/>
        </p:nvSpPr>
        <p:spPr>
          <a:xfrm>
            <a:off x="2391074" y="4919034"/>
            <a:ext cx="184532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noyau </a:t>
            </a:r>
            <a:endParaRPr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object 65">
            <a:extLst>
              <a:ext uri="{FF2B5EF4-FFF2-40B4-BE49-F238E27FC236}">
                <a16:creationId xmlns:a16="http://schemas.microsoft.com/office/drawing/2014/main" id="{A731B24C-A99A-CAEB-CF2B-842EFF3E221A}"/>
              </a:ext>
            </a:extLst>
          </p:cNvPr>
          <p:cNvSpPr txBox="1"/>
          <p:nvPr/>
        </p:nvSpPr>
        <p:spPr>
          <a:xfrm>
            <a:off x="2086559" y="3061878"/>
            <a:ext cx="151187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manteau  </a:t>
            </a:r>
            <a:endParaRPr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object 65">
            <a:extLst>
              <a:ext uri="{FF2B5EF4-FFF2-40B4-BE49-F238E27FC236}">
                <a16:creationId xmlns:a16="http://schemas.microsoft.com/office/drawing/2014/main" id="{8C5577FF-CB1C-BC94-C564-BEA587F9B952}"/>
              </a:ext>
            </a:extLst>
          </p:cNvPr>
          <p:cNvSpPr txBox="1"/>
          <p:nvPr/>
        </p:nvSpPr>
        <p:spPr>
          <a:xfrm>
            <a:off x="1476338" y="2388526"/>
            <a:ext cx="280699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croûte océanique</a:t>
            </a:r>
            <a:endParaRPr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object 65">
            <a:extLst>
              <a:ext uri="{FF2B5EF4-FFF2-40B4-BE49-F238E27FC236}">
                <a16:creationId xmlns:a16="http://schemas.microsoft.com/office/drawing/2014/main" id="{E4235F18-24B3-6E6D-B7AB-647868ED5D93}"/>
              </a:ext>
            </a:extLst>
          </p:cNvPr>
          <p:cNvSpPr txBox="1"/>
          <p:nvPr/>
        </p:nvSpPr>
        <p:spPr>
          <a:xfrm>
            <a:off x="7804524" y="2344703"/>
            <a:ext cx="270972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croûte continentale</a:t>
            </a:r>
            <a:endParaRPr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400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9A4D1-C4F7-1025-C03D-8876DAD35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 84">
            <a:extLst>
              <a:ext uri="{FF2B5EF4-FFF2-40B4-BE49-F238E27FC236}">
                <a16:creationId xmlns:a16="http://schemas.microsoft.com/office/drawing/2014/main" id="{68349197-98C1-6E02-69CD-10FECA83B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46549"/>
          <a:stretch>
            <a:fillRect/>
          </a:stretch>
        </p:blipFill>
        <p:spPr>
          <a:xfrm>
            <a:off x="2091756" y="2625545"/>
            <a:ext cx="5454140" cy="4039206"/>
          </a:xfrm>
          <a:prstGeom prst="rect">
            <a:avLst/>
          </a:prstGeom>
        </p:spPr>
      </p:pic>
      <p:sp>
        <p:nvSpPr>
          <p:cNvPr id="86" name="Rectangle à coins arrondis 18">
            <a:extLst>
              <a:ext uri="{FF2B5EF4-FFF2-40B4-BE49-F238E27FC236}">
                <a16:creationId xmlns:a16="http://schemas.microsoft.com/office/drawing/2014/main" id="{FE892868-41BB-982D-FED8-0C94E70FBB64}"/>
              </a:ext>
            </a:extLst>
          </p:cNvPr>
          <p:cNvSpPr/>
          <p:nvPr/>
        </p:nvSpPr>
        <p:spPr>
          <a:xfrm>
            <a:off x="2774254" y="1932671"/>
            <a:ext cx="6429587" cy="4625526"/>
          </a:xfrm>
          <a:prstGeom prst="roundRect">
            <a:avLst>
              <a:gd name="adj" fmla="val 3385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952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1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6" name="object 77">
            <a:extLst>
              <a:ext uri="{FF2B5EF4-FFF2-40B4-BE49-F238E27FC236}">
                <a16:creationId xmlns:a16="http://schemas.microsoft.com/office/drawing/2014/main" id="{61C7EF7C-A8F8-6557-5246-4855A44624A4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06563" y="3188080"/>
            <a:ext cx="177264" cy="75417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7D290C-A1F5-C1C6-832E-B624A5C8B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 la deuxième consigne, je dois suivre les étapes suivantes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2E0CCCE-3E42-E5BA-29BF-F2599716B3C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96F7F1E-A053-B049-D3D3-1F2B2E7D4D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0" name="object 65">
            <a:extLst>
              <a:ext uri="{FF2B5EF4-FFF2-40B4-BE49-F238E27FC236}">
                <a16:creationId xmlns:a16="http://schemas.microsoft.com/office/drawing/2014/main" id="{AF7C3EFE-EF70-21EC-4E92-EFDB51132C9F}"/>
              </a:ext>
            </a:extLst>
          </p:cNvPr>
          <p:cNvSpPr txBox="1"/>
          <p:nvPr/>
        </p:nvSpPr>
        <p:spPr>
          <a:xfrm>
            <a:off x="7702551" y="3269300"/>
            <a:ext cx="188417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La croûte continentale</a:t>
            </a:r>
            <a:endParaRPr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E7257FE9-4D4A-6D26-73A6-164C4F9AECC2}"/>
              </a:ext>
            </a:extLst>
          </p:cNvPr>
          <p:cNvSpPr/>
          <p:nvPr/>
        </p:nvSpPr>
        <p:spPr>
          <a:xfrm>
            <a:off x="2438982" y="4059814"/>
            <a:ext cx="4574005" cy="578233"/>
          </a:xfrm>
          <a:custGeom>
            <a:avLst/>
            <a:gdLst>
              <a:gd name="csX0" fmla="*/ 0 w 2670048"/>
              <a:gd name="csY0" fmla="*/ 146881 h 424749"/>
              <a:gd name="csX1" fmla="*/ 408432 w 2670048"/>
              <a:gd name="csY1" fmla="*/ 37153 h 424749"/>
              <a:gd name="csX2" fmla="*/ 932688 w 2670048"/>
              <a:gd name="csY2" fmla="*/ 6673 h 424749"/>
              <a:gd name="csX3" fmla="*/ 1603248 w 2670048"/>
              <a:gd name="csY3" fmla="*/ 152977 h 424749"/>
              <a:gd name="csX4" fmla="*/ 2212848 w 2670048"/>
              <a:gd name="csY4" fmla="*/ 415105 h 424749"/>
              <a:gd name="csX5" fmla="*/ 2670048 w 2670048"/>
              <a:gd name="csY5" fmla="*/ 372433 h 424749"/>
              <a:gd name="csX6" fmla="*/ 2670048 w 2670048"/>
              <a:gd name="csY6" fmla="*/ 372433 h 4247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670048" h="424749">
                <a:moveTo>
                  <a:pt x="0" y="146881"/>
                </a:moveTo>
                <a:cubicBezTo>
                  <a:pt x="126492" y="103701"/>
                  <a:pt x="252984" y="60521"/>
                  <a:pt x="408432" y="37153"/>
                </a:cubicBezTo>
                <a:cubicBezTo>
                  <a:pt x="563880" y="13785"/>
                  <a:pt x="733552" y="-12631"/>
                  <a:pt x="932688" y="6673"/>
                </a:cubicBezTo>
                <a:cubicBezTo>
                  <a:pt x="1131824" y="25977"/>
                  <a:pt x="1389888" y="84905"/>
                  <a:pt x="1603248" y="152977"/>
                </a:cubicBezTo>
                <a:cubicBezTo>
                  <a:pt x="1816608" y="221049"/>
                  <a:pt x="2035048" y="378529"/>
                  <a:pt x="2212848" y="415105"/>
                </a:cubicBezTo>
                <a:cubicBezTo>
                  <a:pt x="2390648" y="451681"/>
                  <a:pt x="2670048" y="372433"/>
                  <a:pt x="2670048" y="372433"/>
                </a:cubicBezTo>
                <a:lnTo>
                  <a:pt x="2670048" y="372433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04BBD9C-0812-A45C-6171-4D378D80A432}"/>
              </a:ext>
            </a:extLst>
          </p:cNvPr>
          <p:cNvGrpSpPr/>
          <p:nvPr/>
        </p:nvGrpSpPr>
        <p:grpSpPr>
          <a:xfrm>
            <a:off x="7520760" y="3997065"/>
            <a:ext cx="2246164" cy="657071"/>
            <a:chOff x="7450925" y="2922318"/>
            <a:chExt cx="1522004" cy="196838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1697B99-8A12-49F0-D535-92F8F381E127}"/>
                </a:ext>
              </a:extLst>
            </p:cNvPr>
            <p:cNvSpPr txBox="1"/>
            <p:nvPr/>
          </p:nvSpPr>
          <p:spPr>
            <a:xfrm>
              <a:off x="7488444" y="2963645"/>
              <a:ext cx="1484485" cy="1555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fr-FR"/>
              </a:defPPr>
              <a:lvl1pPr marR="0" lvl="0" indent="0"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 sz="20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ts val="1600"/>
                </a:lnSpc>
              </a:pPr>
              <a:r>
                <a:rPr lang="fr-FR" altLang="fr-FR" dirty="0">
                  <a:solidFill>
                    <a:schemeClr val="tx1"/>
                  </a:solidFill>
                </a:rPr>
                <a:t>Partie supérieure du manteau</a:t>
              </a:r>
            </a:p>
          </p:txBody>
        </p:sp>
        <p:pic>
          <p:nvPicPr>
            <p:cNvPr id="10" name="object 76">
              <a:extLst>
                <a:ext uri="{FF2B5EF4-FFF2-40B4-BE49-F238E27FC236}">
                  <a16:creationId xmlns:a16="http://schemas.microsoft.com/office/drawing/2014/main" id="{C75505D4-DBD9-E273-0EA6-FDBA2C94822D}"/>
                </a:ext>
              </a:extLst>
            </p:cNvPr>
            <p:cNvPicPr/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7450925" y="2922318"/>
              <a:ext cx="126831" cy="195484"/>
            </a:xfrm>
            <a:prstGeom prst="rect">
              <a:avLst/>
            </a:prstGeom>
          </p:spPr>
        </p:pic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07D9426E-FCE9-3658-7309-7450355E5419}"/>
              </a:ext>
            </a:extLst>
          </p:cNvPr>
          <p:cNvGrpSpPr/>
          <p:nvPr/>
        </p:nvGrpSpPr>
        <p:grpSpPr>
          <a:xfrm>
            <a:off x="7548522" y="4682486"/>
            <a:ext cx="2149740" cy="1164119"/>
            <a:chOff x="7461917" y="3140996"/>
            <a:chExt cx="1531184" cy="843916"/>
          </a:xfrm>
        </p:grpSpPr>
        <p:pic>
          <p:nvPicPr>
            <p:cNvPr id="11" name="object 76">
              <a:extLst>
                <a:ext uri="{FF2B5EF4-FFF2-40B4-BE49-F238E27FC236}">
                  <a16:creationId xmlns:a16="http://schemas.microsoft.com/office/drawing/2014/main" id="{964DACCD-FE2E-7DCE-C7A3-10C1F55D6780}"/>
                </a:ext>
              </a:extLst>
            </p:cNvPr>
            <p:cNvPicPr/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7461917" y="3140996"/>
              <a:ext cx="126831" cy="843916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41B1E15-7AC3-F446-C54E-469800C1C873}"/>
                </a:ext>
              </a:extLst>
            </p:cNvPr>
            <p:cNvSpPr txBox="1"/>
            <p:nvPr/>
          </p:nvSpPr>
          <p:spPr>
            <a:xfrm>
              <a:off x="7484687" y="3436529"/>
              <a:ext cx="1508414" cy="376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fr-FR"/>
              </a:defPPr>
              <a:lvl1pPr marR="0" lvl="0" indent="0"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 sz="20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ts val="1600"/>
                </a:lnSpc>
              </a:pPr>
              <a:r>
                <a:rPr lang="fr-FR" altLang="fr-FR" dirty="0">
                  <a:solidFill>
                    <a:schemeClr val="tx1"/>
                  </a:solidFill>
                </a:rPr>
                <a:t>Partie inférieure du manteau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B6C5044-68FF-E724-A4D1-06B97D50653A}"/>
              </a:ext>
            </a:extLst>
          </p:cNvPr>
          <p:cNvGrpSpPr/>
          <p:nvPr/>
        </p:nvGrpSpPr>
        <p:grpSpPr>
          <a:xfrm>
            <a:off x="536415" y="4009145"/>
            <a:ext cx="2058908" cy="707886"/>
            <a:chOff x="4215581" y="2571581"/>
            <a:chExt cx="2058908" cy="707886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42E81FB-5AA5-5A03-BFF2-0113F74E6F12}"/>
                </a:ext>
              </a:extLst>
            </p:cNvPr>
            <p:cNvSpPr txBox="1"/>
            <p:nvPr/>
          </p:nvSpPr>
          <p:spPr>
            <a:xfrm>
              <a:off x="4215581" y="2571581"/>
              <a:ext cx="163730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/>
              </a:pPr>
              <a:r>
                <a:rPr lang="pt-BR" alt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 limite de la lithosphère</a:t>
              </a:r>
              <a:endParaRPr kumimoji="0" lang="fr-FR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8C02DA84-3584-873B-01F0-3373C4DAC0D0}"/>
                </a:ext>
              </a:extLst>
            </p:cNvPr>
            <p:cNvCxnSpPr>
              <a:cxnSpLocks/>
            </p:cNvCxnSpPr>
            <p:nvPr/>
          </p:nvCxnSpPr>
          <p:spPr>
            <a:xfrm>
              <a:off x="5692833" y="2807870"/>
              <a:ext cx="581656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C028076-DB17-4DCF-B90C-383AF594AF90}"/>
              </a:ext>
            </a:extLst>
          </p:cNvPr>
          <p:cNvGrpSpPr/>
          <p:nvPr/>
        </p:nvGrpSpPr>
        <p:grpSpPr>
          <a:xfrm>
            <a:off x="7713573" y="3227157"/>
            <a:ext cx="1984689" cy="1420032"/>
            <a:chOff x="7713573" y="3227157"/>
            <a:chExt cx="1984689" cy="142003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9ADB61E-3A49-005B-1E4A-5A387F19A621}"/>
                </a:ext>
              </a:extLst>
            </p:cNvPr>
            <p:cNvSpPr/>
            <p:nvPr/>
          </p:nvSpPr>
          <p:spPr>
            <a:xfrm>
              <a:off x="7713573" y="3227157"/>
              <a:ext cx="1984689" cy="14200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Signe Plus 23">
              <a:extLst>
                <a:ext uri="{FF2B5EF4-FFF2-40B4-BE49-F238E27FC236}">
                  <a16:creationId xmlns:a16="http://schemas.microsoft.com/office/drawing/2014/main" id="{F0283DA5-6706-99FD-4EE8-51D2E837300A}"/>
                </a:ext>
              </a:extLst>
            </p:cNvPr>
            <p:cNvSpPr/>
            <p:nvPr/>
          </p:nvSpPr>
          <p:spPr>
            <a:xfrm>
              <a:off x="8437600" y="3799759"/>
              <a:ext cx="388112" cy="422493"/>
            </a:xfrm>
            <a:prstGeom prst="mathPlus">
              <a:avLst>
                <a:gd name="adj1" fmla="val 13097"/>
              </a:avLst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26872BD9-02E3-00A2-1F62-7C7664FAB80D}"/>
              </a:ext>
            </a:extLst>
          </p:cNvPr>
          <p:cNvGrpSpPr/>
          <p:nvPr/>
        </p:nvGrpSpPr>
        <p:grpSpPr>
          <a:xfrm>
            <a:off x="9687173" y="3694957"/>
            <a:ext cx="2336089" cy="628377"/>
            <a:chOff x="9687173" y="3694957"/>
            <a:chExt cx="2336089" cy="628377"/>
          </a:xfrm>
        </p:grpSpPr>
        <p:sp>
          <p:nvSpPr>
            <p:cNvPr id="25" name="object 65">
              <a:extLst>
                <a:ext uri="{FF2B5EF4-FFF2-40B4-BE49-F238E27FC236}">
                  <a16:creationId xmlns:a16="http://schemas.microsoft.com/office/drawing/2014/main" id="{AA191099-9CE1-7D05-B784-381B1C71FCC3}"/>
                </a:ext>
              </a:extLst>
            </p:cNvPr>
            <p:cNvSpPr txBox="1"/>
            <p:nvPr/>
          </p:nvSpPr>
          <p:spPr>
            <a:xfrm>
              <a:off x="10177941" y="3694957"/>
              <a:ext cx="1845321" cy="62837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20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 lithosphère océanique</a:t>
              </a:r>
              <a:endParaRPr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Est égal à 25">
              <a:extLst>
                <a:ext uri="{FF2B5EF4-FFF2-40B4-BE49-F238E27FC236}">
                  <a16:creationId xmlns:a16="http://schemas.microsoft.com/office/drawing/2014/main" id="{FA1D3226-2943-C2DE-87C6-A9E4BABA0BC6}"/>
                </a:ext>
              </a:extLst>
            </p:cNvPr>
            <p:cNvSpPr/>
            <p:nvPr/>
          </p:nvSpPr>
          <p:spPr>
            <a:xfrm>
              <a:off x="9687173" y="3806610"/>
              <a:ext cx="597840" cy="325983"/>
            </a:xfrm>
            <a:prstGeom prst="mathEqual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7EEEB105-CACD-D9F9-5E56-00551159EA36}"/>
              </a:ext>
            </a:extLst>
          </p:cNvPr>
          <p:cNvGrpSpPr/>
          <p:nvPr/>
        </p:nvGrpSpPr>
        <p:grpSpPr>
          <a:xfrm>
            <a:off x="435092" y="1242023"/>
            <a:ext cx="11340348" cy="478193"/>
            <a:chOff x="623608" y="1225112"/>
            <a:chExt cx="10577807" cy="478193"/>
          </a:xfrm>
        </p:grpSpPr>
        <p:sp>
          <p:nvSpPr>
            <p:cNvPr id="29" name="Google Shape;443;p19">
              <a:extLst>
                <a:ext uri="{FF2B5EF4-FFF2-40B4-BE49-F238E27FC236}">
                  <a16:creationId xmlns:a16="http://schemas.microsoft.com/office/drawing/2014/main" id="{C8013001-380E-11BE-8750-616FB1050EB8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 Déterminez les composantes de la lithosphère océanique et de la lithosphère continentale.</a:t>
              </a:r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A0B8BB41-692F-1F16-B65D-A885AD4CFF6E}"/>
                </a:ext>
              </a:extLst>
            </p:cNvPr>
            <p:cNvSpPr/>
            <p:nvPr/>
          </p:nvSpPr>
          <p:spPr>
            <a:xfrm>
              <a:off x="62360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0C40D9B-50F3-B537-8106-6DE7647C4A1D}"/>
              </a:ext>
            </a:extLst>
          </p:cNvPr>
          <p:cNvGrpSpPr/>
          <p:nvPr/>
        </p:nvGrpSpPr>
        <p:grpSpPr>
          <a:xfrm>
            <a:off x="835686" y="1811471"/>
            <a:ext cx="6678529" cy="261610"/>
            <a:chOff x="770664" y="7064400"/>
            <a:chExt cx="4714439" cy="261610"/>
          </a:xfrm>
        </p:grpSpPr>
        <p:sp>
          <p:nvSpPr>
            <p:cNvPr id="32" name="object 42">
              <a:extLst>
                <a:ext uri="{FF2B5EF4-FFF2-40B4-BE49-F238E27FC236}">
                  <a16:creationId xmlns:a16="http://schemas.microsoft.com/office/drawing/2014/main" id="{0CE0B839-1F9A-FA8D-4A1E-05E4DBEC2470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Je repère sur le schéma la zone correspondant à la lithosphère.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33" name="Organigramme : Connecteur 32">
              <a:extLst>
                <a:ext uri="{FF2B5EF4-FFF2-40B4-BE49-F238E27FC236}">
                  <a16:creationId xmlns:a16="http://schemas.microsoft.com/office/drawing/2014/main" id="{B7C97BF8-EF18-C1A8-0110-759D70B0316A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a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DCA3BA83-3057-49ED-328D-518F5963144C}"/>
              </a:ext>
            </a:extLst>
          </p:cNvPr>
          <p:cNvSpPr/>
          <p:nvPr/>
        </p:nvSpPr>
        <p:spPr>
          <a:xfrm>
            <a:off x="5986549" y="2798186"/>
            <a:ext cx="829558" cy="17407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423C1458-F3D2-AB9C-A641-AC69550B4D25}"/>
              </a:ext>
            </a:extLst>
          </p:cNvPr>
          <p:cNvGrpSpPr/>
          <p:nvPr/>
        </p:nvGrpSpPr>
        <p:grpSpPr>
          <a:xfrm>
            <a:off x="842231" y="2255309"/>
            <a:ext cx="6678529" cy="261610"/>
            <a:chOff x="770664" y="7064400"/>
            <a:chExt cx="4714439" cy="261610"/>
          </a:xfrm>
        </p:grpSpPr>
        <p:sp>
          <p:nvSpPr>
            <p:cNvPr id="41" name="object 42">
              <a:extLst>
                <a:ext uri="{FF2B5EF4-FFF2-40B4-BE49-F238E27FC236}">
                  <a16:creationId xmlns:a16="http://schemas.microsoft.com/office/drawing/2014/main" id="{BC2F997A-F3E0-8541-1A98-25A8C5D069F6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Je détermine la composante de chaque lithosphère. 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42" name="Organigramme : Connecteur 41">
              <a:extLst>
                <a:ext uri="{FF2B5EF4-FFF2-40B4-BE49-F238E27FC236}">
                  <a16:creationId xmlns:a16="http://schemas.microsoft.com/office/drawing/2014/main" id="{2FE212EA-B8EE-C05D-8A86-85DEB0CFA64D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011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C0EDD-3D9A-5388-FE47-630F0519A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 84">
            <a:extLst>
              <a:ext uri="{FF2B5EF4-FFF2-40B4-BE49-F238E27FC236}">
                <a16:creationId xmlns:a16="http://schemas.microsoft.com/office/drawing/2014/main" id="{0CD00535-79F9-3F33-EEC8-5A8F0F7D03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46549"/>
          <a:stretch>
            <a:fillRect/>
          </a:stretch>
        </p:blipFill>
        <p:spPr>
          <a:xfrm>
            <a:off x="4599285" y="2625545"/>
            <a:ext cx="5454140" cy="4039206"/>
          </a:xfrm>
          <a:prstGeom prst="rect">
            <a:avLst/>
          </a:prstGeom>
        </p:spPr>
      </p:pic>
      <p:sp>
        <p:nvSpPr>
          <p:cNvPr id="86" name="Rectangle à coins arrondis 18">
            <a:extLst>
              <a:ext uri="{FF2B5EF4-FFF2-40B4-BE49-F238E27FC236}">
                <a16:creationId xmlns:a16="http://schemas.microsoft.com/office/drawing/2014/main" id="{18FD6A00-5BAC-CD1A-AD07-3AAA819B6B41}"/>
              </a:ext>
            </a:extLst>
          </p:cNvPr>
          <p:cNvSpPr/>
          <p:nvPr/>
        </p:nvSpPr>
        <p:spPr>
          <a:xfrm>
            <a:off x="2774254" y="1932671"/>
            <a:ext cx="6429587" cy="4625526"/>
          </a:xfrm>
          <a:prstGeom prst="roundRect">
            <a:avLst>
              <a:gd name="adj" fmla="val 3385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952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1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6" name="object 77">
            <a:extLst>
              <a:ext uri="{FF2B5EF4-FFF2-40B4-BE49-F238E27FC236}">
                <a16:creationId xmlns:a16="http://schemas.microsoft.com/office/drawing/2014/main" id="{B21EF1C0-FCD8-A579-1475-3E6538976964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461984" y="3418133"/>
            <a:ext cx="196440" cy="33186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5320A17-026A-3649-8AF3-6A929935B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 la deuxième consigne, je dois suivre les étapes suivantes :</a:t>
            </a:r>
            <a:endParaRPr lang="fr-FR" spc="-3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2E081A8-FC8E-0BDB-6D59-D3384E09885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C3D387F-129C-AC16-E333-07AB9B9D6B5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0" name="object 65">
            <a:extLst>
              <a:ext uri="{FF2B5EF4-FFF2-40B4-BE49-F238E27FC236}">
                <a16:creationId xmlns:a16="http://schemas.microsoft.com/office/drawing/2014/main" id="{E0C37A80-D478-B735-AEF0-57687631917F}"/>
              </a:ext>
            </a:extLst>
          </p:cNvPr>
          <p:cNvSpPr txBox="1"/>
          <p:nvPr/>
        </p:nvSpPr>
        <p:spPr>
          <a:xfrm flipH="1">
            <a:off x="2519364" y="3272301"/>
            <a:ext cx="1984689" cy="462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ts val="1700"/>
              </a:lnSpc>
              <a:spcBef>
                <a:spcPts val="100"/>
              </a:spcBef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La croûte océanique</a:t>
            </a:r>
            <a:endParaRPr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77F422C9-B657-E307-7D84-E7C35B8D5833}"/>
              </a:ext>
            </a:extLst>
          </p:cNvPr>
          <p:cNvSpPr/>
          <p:nvPr/>
        </p:nvSpPr>
        <p:spPr>
          <a:xfrm>
            <a:off x="4946511" y="4059814"/>
            <a:ext cx="4574005" cy="578233"/>
          </a:xfrm>
          <a:custGeom>
            <a:avLst/>
            <a:gdLst>
              <a:gd name="csX0" fmla="*/ 0 w 2670048"/>
              <a:gd name="csY0" fmla="*/ 146881 h 424749"/>
              <a:gd name="csX1" fmla="*/ 408432 w 2670048"/>
              <a:gd name="csY1" fmla="*/ 37153 h 424749"/>
              <a:gd name="csX2" fmla="*/ 932688 w 2670048"/>
              <a:gd name="csY2" fmla="*/ 6673 h 424749"/>
              <a:gd name="csX3" fmla="*/ 1603248 w 2670048"/>
              <a:gd name="csY3" fmla="*/ 152977 h 424749"/>
              <a:gd name="csX4" fmla="*/ 2212848 w 2670048"/>
              <a:gd name="csY4" fmla="*/ 415105 h 424749"/>
              <a:gd name="csX5" fmla="*/ 2670048 w 2670048"/>
              <a:gd name="csY5" fmla="*/ 372433 h 424749"/>
              <a:gd name="csX6" fmla="*/ 2670048 w 2670048"/>
              <a:gd name="csY6" fmla="*/ 372433 h 4247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670048" h="424749">
                <a:moveTo>
                  <a:pt x="0" y="146881"/>
                </a:moveTo>
                <a:cubicBezTo>
                  <a:pt x="126492" y="103701"/>
                  <a:pt x="252984" y="60521"/>
                  <a:pt x="408432" y="37153"/>
                </a:cubicBezTo>
                <a:cubicBezTo>
                  <a:pt x="563880" y="13785"/>
                  <a:pt x="733552" y="-12631"/>
                  <a:pt x="932688" y="6673"/>
                </a:cubicBezTo>
                <a:cubicBezTo>
                  <a:pt x="1131824" y="25977"/>
                  <a:pt x="1389888" y="84905"/>
                  <a:pt x="1603248" y="152977"/>
                </a:cubicBezTo>
                <a:cubicBezTo>
                  <a:pt x="1816608" y="221049"/>
                  <a:pt x="2035048" y="378529"/>
                  <a:pt x="2212848" y="415105"/>
                </a:cubicBezTo>
                <a:cubicBezTo>
                  <a:pt x="2390648" y="451681"/>
                  <a:pt x="2670048" y="372433"/>
                  <a:pt x="2670048" y="372433"/>
                </a:cubicBezTo>
                <a:lnTo>
                  <a:pt x="2670048" y="372433"/>
                </a:lnTo>
              </a:path>
            </a:pathLst>
          </a:cu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B07E3CA-3203-70B9-9C13-47E60E7451AE}"/>
              </a:ext>
            </a:extLst>
          </p:cNvPr>
          <p:cNvGrpSpPr/>
          <p:nvPr/>
        </p:nvGrpSpPr>
        <p:grpSpPr>
          <a:xfrm flipH="1">
            <a:off x="2431207" y="3766428"/>
            <a:ext cx="2236737" cy="617398"/>
            <a:chOff x="7450925" y="2922318"/>
            <a:chExt cx="1515616" cy="208134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ED3EA79-C8A5-799E-CD8D-67F267FB9904}"/>
                </a:ext>
              </a:extLst>
            </p:cNvPr>
            <p:cNvSpPr txBox="1"/>
            <p:nvPr/>
          </p:nvSpPr>
          <p:spPr>
            <a:xfrm>
              <a:off x="7482056" y="2974941"/>
              <a:ext cx="1484485" cy="1555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fr-FR"/>
              </a:defPPr>
              <a:lvl1pPr marR="0" lvl="0" indent="0"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 sz="20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ts val="1600"/>
                </a:lnSpc>
              </a:pPr>
              <a:r>
                <a:rPr lang="fr-FR" altLang="fr-FR" dirty="0">
                  <a:solidFill>
                    <a:schemeClr val="tx1"/>
                  </a:solidFill>
                </a:rPr>
                <a:t>Partie supérieure du manteau</a:t>
              </a:r>
            </a:p>
          </p:txBody>
        </p:sp>
        <p:pic>
          <p:nvPicPr>
            <p:cNvPr id="10" name="object 76">
              <a:extLst>
                <a:ext uri="{FF2B5EF4-FFF2-40B4-BE49-F238E27FC236}">
                  <a16:creationId xmlns:a16="http://schemas.microsoft.com/office/drawing/2014/main" id="{B9F1E14E-58D3-5D41-A817-B3B6C97DD44B}"/>
                </a:ext>
              </a:extLst>
            </p:cNvPr>
            <p:cNvPicPr/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7450925" y="2922318"/>
              <a:ext cx="126831" cy="195484"/>
            </a:xfrm>
            <a:prstGeom prst="rect">
              <a:avLst/>
            </a:prstGeom>
          </p:spPr>
        </p:pic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FDA12B12-310B-9676-3431-410557B36558}"/>
              </a:ext>
            </a:extLst>
          </p:cNvPr>
          <p:cNvGrpSpPr/>
          <p:nvPr/>
        </p:nvGrpSpPr>
        <p:grpSpPr>
          <a:xfrm flipH="1">
            <a:off x="2477826" y="4451858"/>
            <a:ext cx="2149740" cy="1164119"/>
            <a:chOff x="7461917" y="3140996"/>
            <a:chExt cx="1531184" cy="843916"/>
          </a:xfrm>
        </p:grpSpPr>
        <p:pic>
          <p:nvPicPr>
            <p:cNvPr id="11" name="object 76">
              <a:extLst>
                <a:ext uri="{FF2B5EF4-FFF2-40B4-BE49-F238E27FC236}">
                  <a16:creationId xmlns:a16="http://schemas.microsoft.com/office/drawing/2014/main" id="{5560324F-D73B-D1FF-F485-3B9C34EDDB9C}"/>
                </a:ext>
              </a:extLst>
            </p:cNvPr>
            <p:cNvPicPr/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7461917" y="3140996"/>
              <a:ext cx="126831" cy="843916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60CDB3B9-824A-4434-230F-37916154CD43}"/>
                </a:ext>
              </a:extLst>
            </p:cNvPr>
            <p:cNvSpPr txBox="1"/>
            <p:nvPr/>
          </p:nvSpPr>
          <p:spPr>
            <a:xfrm>
              <a:off x="7484687" y="3436529"/>
              <a:ext cx="1508414" cy="376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fr-FR"/>
              </a:defPPr>
              <a:lvl1pPr marR="0" lvl="0" indent="0"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 sz="20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pPr>
                <a:lnSpc>
                  <a:spcPts val="1600"/>
                </a:lnSpc>
              </a:pPr>
              <a:r>
                <a:rPr lang="fr-FR" altLang="fr-FR" dirty="0">
                  <a:solidFill>
                    <a:schemeClr val="tx1"/>
                  </a:solidFill>
                </a:rPr>
                <a:t>Partie inférieure du manteau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2B4A9E-06D3-27B6-75F7-16CE1641F2AC}"/>
              </a:ext>
            </a:extLst>
          </p:cNvPr>
          <p:cNvGrpSpPr/>
          <p:nvPr/>
        </p:nvGrpSpPr>
        <p:grpSpPr>
          <a:xfrm>
            <a:off x="9458731" y="4348930"/>
            <a:ext cx="2218960" cy="707886"/>
            <a:chOff x="3633925" y="2571581"/>
            <a:chExt cx="2218960" cy="707886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FCF5F53E-A52F-4E53-F062-7A02BCCD21A6}"/>
                </a:ext>
              </a:extLst>
            </p:cNvPr>
            <p:cNvSpPr txBox="1"/>
            <p:nvPr/>
          </p:nvSpPr>
          <p:spPr>
            <a:xfrm>
              <a:off x="4215581" y="2571581"/>
              <a:ext cx="163730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/>
              </a:pPr>
              <a:r>
                <a:rPr lang="pt-BR" alt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 limite de la lithosphère</a:t>
              </a:r>
              <a:endParaRPr kumimoji="0" lang="fr-FR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B9371EC5-2664-8B0B-7617-9E7D481929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33925" y="2807870"/>
              <a:ext cx="581656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901299D7-7338-239A-F7CF-C71351EE12D0}"/>
              </a:ext>
            </a:extLst>
          </p:cNvPr>
          <p:cNvGrpSpPr/>
          <p:nvPr/>
        </p:nvGrpSpPr>
        <p:grpSpPr>
          <a:xfrm>
            <a:off x="2508275" y="3176833"/>
            <a:ext cx="1984689" cy="1299614"/>
            <a:chOff x="2508275" y="3176833"/>
            <a:chExt cx="1984689" cy="129961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A70DE93-ABA5-89EE-7931-15008857B79B}"/>
                </a:ext>
              </a:extLst>
            </p:cNvPr>
            <p:cNvSpPr/>
            <p:nvPr/>
          </p:nvSpPr>
          <p:spPr>
            <a:xfrm>
              <a:off x="2508275" y="3176833"/>
              <a:ext cx="1984689" cy="1299614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Signe Plus 23">
              <a:extLst>
                <a:ext uri="{FF2B5EF4-FFF2-40B4-BE49-F238E27FC236}">
                  <a16:creationId xmlns:a16="http://schemas.microsoft.com/office/drawing/2014/main" id="{E9B60AC0-FCEC-B9A1-E937-6258B65A2A6D}"/>
                </a:ext>
              </a:extLst>
            </p:cNvPr>
            <p:cNvSpPr/>
            <p:nvPr/>
          </p:nvSpPr>
          <p:spPr>
            <a:xfrm>
              <a:off x="3355413" y="3616817"/>
              <a:ext cx="388112" cy="422493"/>
            </a:xfrm>
            <a:prstGeom prst="mathPlus">
              <a:avLst>
                <a:gd name="adj1" fmla="val 13097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1547BE05-0C3E-87BF-1674-F867D83B039E}"/>
              </a:ext>
            </a:extLst>
          </p:cNvPr>
          <p:cNvGrpSpPr/>
          <p:nvPr/>
        </p:nvGrpSpPr>
        <p:grpSpPr>
          <a:xfrm>
            <a:off x="179494" y="3573271"/>
            <a:ext cx="2290248" cy="628377"/>
            <a:chOff x="179494" y="3573271"/>
            <a:chExt cx="2290248" cy="628377"/>
          </a:xfrm>
        </p:grpSpPr>
        <p:sp>
          <p:nvSpPr>
            <p:cNvPr id="25" name="object 65">
              <a:extLst>
                <a:ext uri="{FF2B5EF4-FFF2-40B4-BE49-F238E27FC236}">
                  <a16:creationId xmlns:a16="http://schemas.microsoft.com/office/drawing/2014/main" id="{AD101C8C-18FA-DD99-52A5-2F19F7E20427}"/>
                </a:ext>
              </a:extLst>
            </p:cNvPr>
            <p:cNvSpPr txBox="1"/>
            <p:nvPr/>
          </p:nvSpPr>
          <p:spPr>
            <a:xfrm flipH="1">
              <a:off x="179494" y="3573271"/>
              <a:ext cx="1845321" cy="62837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20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 lithosphère océanique</a:t>
              </a:r>
              <a:endParaRPr sz="20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Est égal à 25">
              <a:extLst>
                <a:ext uri="{FF2B5EF4-FFF2-40B4-BE49-F238E27FC236}">
                  <a16:creationId xmlns:a16="http://schemas.microsoft.com/office/drawing/2014/main" id="{AE9BE7C1-A02C-8D50-8548-811905FDBFC2}"/>
                </a:ext>
              </a:extLst>
            </p:cNvPr>
            <p:cNvSpPr/>
            <p:nvPr/>
          </p:nvSpPr>
          <p:spPr>
            <a:xfrm flipH="1">
              <a:off x="1871902" y="3691268"/>
              <a:ext cx="597840" cy="325983"/>
            </a:xfrm>
            <a:prstGeom prst="mathEqual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3E4B0D2F-60C3-D9EB-B9F3-C86F6D0B8AC9}"/>
              </a:ext>
            </a:extLst>
          </p:cNvPr>
          <p:cNvGrpSpPr/>
          <p:nvPr/>
        </p:nvGrpSpPr>
        <p:grpSpPr>
          <a:xfrm>
            <a:off x="435092" y="1242023"/>
            <a:ext cx="11340348" cy="478193"/>
            <a:chOff x="623608" y="1225112"/>
            <a:chExt cx="10577807" cy="478193"/>
          </a:xfrm>
        </p:grpSpPr>
        <p:sp>
          <p:nvSpPr>
            <p:cNvPr id="6" name="Google Shape;443;p19">
              <a:extLst>
                <a:ext uri="{FF2B5EF4-FFF2-40B4-BE49-F238E27FC236}">
                  <a16:creationId xmlns:a16="http://schemas.microsoft.com/office/drawing/2014/main" id="{58BA3B03-87F8-8A02-FB47-FF8E1784F23F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 Déterminez les composantes de la lithosphère océanique et de la lithosphère continentale.</a:t>
              </a:r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CF03BDFE-2F4F-EB69-1596-B2C3C5EDEC6F}"/>
                </a:ext>
              </a:extLst>
            </p:cNvPr>
            <p:cNvSpPr/>
            <p:nvPr/>
          </p:nvSpPr>
          <p:spPr>
            <a:xfrm>
              <a:off x="62360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09EF95C-DB15-90D7-EB38-9D15F0D46987}"/>
              </a:ext>
            </a:extLst>
          </p:cNvPr>
          <p:cNvSpPr/>
          <p:nvPr/>
        </p:nvSpPr>
        <p:spPr>
          <a:xfrm>
            <a:off x="5683558" y="3289356"/>
            <a:ext cx="610977" cy="767009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4A1F8BBA-751E-B496-69CA-784C88D4A733}"/>
              </a:ext>
            </a:extLst>
          </p:cNvPr>
          <p:cNvGrpSpPr/>
          <p:nvPr/>
        </p:nvGrpSpPr>
        <p:grpSpPr>
          <a:xfrm>
            <a:off x="835686" y="1811471"/>
            <a:ext cx="6678529" cy="261610"/>
            <a:chOff x="770664" y="7064400"/>
            <a:chExt cx="4714439" cy="261610"/>
          </a:xfrm>
        </p:grpSpPr>
        <p:sp>
          <p:nvSpPr>
            <p:cNvPr id="33" name="object 42">
              <a:extLst>
                <a:ext uri="{FF2B5EF4-FFF2-40B4-BE49-F238E27FC236}">
                  <a16:creationId xmlns:a16="http://schemas.microsoft.com/office/drawing/2014/main" id="{A5DE0E1A-5A60-7570-6983-8E5AB4F2F580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Je repère sur le schéma la zone correspondant à la lithosphère.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34" name="Organigramme : Connecteur 33">
              <a:extLst>
                <a:ext uri="{FF2B5EF4-FFF2-40B4-BE49-F238E27FC236}">
                  <a16:creationId xmlns:a16="http://schemas.microsoft.com/office/drawing/2014/main" id="{D8EC6680-52CB-F866-57C5-934CA4301CEA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a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390E8094-5AFF-CE38-CED5-D9D3F2223A93}"/>
              </a:ext>
            </a:extLst>
          </p:cNvPr>
          <p:cNvGrpSpPr/>
          <p:nvPr/>
        </p:nvGrpSpPr>
        <p:grpSpPr>
          <a:xfrm>
            <a:off x="842231" y="2255309"/>
            <a:ext cx="6678529" cy="261610"/>
            <a:chOff x="770664" y="7064400"/>
            <a:chExt cx="4714439" cy="261610"/>
          </a:xfrm>
        </p:grpSpPr>
        <p:sp>
          <p:nvSpPr>
            <p:cNvPr id="36" name="object 42">
              <a:extLst>
                <a:ext uri="{FF2B5EF4-FFF2-40B4-BE49-F238E27FC236}">
                  <a16:creationId xmlns:a16="http://schemas.microsoft.com/office/drawing/2014/main" id="{A1ED054A-B0BB-8474-8820-F0302D78E6AE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Je détermine la composante de chaque lithosphère. 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37" name="Organigramme : Connecteur 36">
              <a:extLst>
                <a:ext uri="{FF2B5EF4-FFF2-40B4-BE49-F238E27FC236}">
                  <a16:creationId xmlns:a16="http://schemas.microsoft.com/office/drawing/2014/main" id="{93CB910A-730B-99EB-766E-FEFCF73320D5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789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7EA21-1EF7-D30A-E726-B6D529AEA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705FD8-C3D0-35E2-D565-3F90489B0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94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20" dirty="0">
                <a:solidFill>
                  <a:schemeClr val="bg1">
                    <a:lumMod val="50000"/>
                  </a:schemeClr>
                </a:solidFill>
              </a:rPr>
              <a:t>Maintenant je passe à la troisième consigne, et je vais suivre les étapes suivantes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366FC8-9AC6-F802-6076-CB128AFFC78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4A337DC-C4D2-69DF-D018-38E4DA9C4B6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E3C08B32-F27A-8D30-3FEB-83BD3EBF7086}"/>
              </a:ext>
            </a:extLst>
          </p:cNvPr>
          <p:cNvGrpSpPr/>
          <p:nvPr/>
        </p:nvGrpSpPr>
        <p:grpSpPr>
          <a:xfrm>
            <a:off x="2856322" y="2300323"/>
            <a:ext cx="6347519" cy="4447588"/>
            <a:chOff x="736840" y="2156901"/>
            <a:chExt cx="6566387" cy="4312664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FF5F8766-CEBF-9773-8A7F-79DA01DF5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34" b="5365"/>
            <a:stretch>
              <a:fillRect/>
            </a:stretch>
          </p:blipFill>
          <p:spPr>
            <a:xfrm>
              <a:off x="2414373" y="2300465"/>
              <a:ext cx="3183821" cy="4145379"/>
            </a:xfrm>
            <a:prstGeom prst="rect">
              <a:avLst/>
            </a:prstGeom>
            <a:noFill/>
          </p:spPr>
        </p:pic>
        <p:sp>
          <p:nvSpPr>
            <p:cNvPr id="19" name="Rectangle à coins arrondis 18">
              <a:extLst>
                <a:ext uri="{FF2B5EF4-FFF2-40B4-BE49-F238E27FC236}">
                  <a16:creationId xmlns:a16="http://schemas.microsoft.com/office/drawing/2014/main" id="{3CA54D97-A196-4999-66D2-D3D26635A62C}"/>
                </a:ext>
              </a:extLst>
            </p:cNvPr>
            <p:cNvSpPr/>
            <p:nvPr/>
          </p:nvSpPr>
          <p:spPr>
            <a:xfrm>
              <a:off x="815012" y="2156901"/>
              <a:ext cx="6488215" cy="4312664"/>
            </a:xfrm>
            <a:prstGeom prst="roundRect">
              <a:avLst>
                <a:gd name="adj" fmla="val 3385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5952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71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object 74">
              <a:extLst>
                <a:ext uri="{FF2B5EF4-FFF2-40B4-BE49-F238E27FC236}">
                  <a16:creationId xmlns:a16="http://schemas.microsoft.com/office/drawing/2014/main" id="{49CBD432-09FD-77BA-898B-E5C12281D3E5}"/>
                </a:ext>
              </a:extLst>
            </p:cNvPr>
            <p:cNvSpPr/>
            <p:nvPr/>
          </p:nvSpPr>
          <p:spPr>
            <a:xfrm>
              <a:off x="1939558" y="2946755"/>
              <a:ext cx="160020" cy="1044000"/>
            </a:xfrm>
            <a:custGeom>
              <a:avLst/>
              <a:gdLst/>
              <a:ahLst/>
              <a:cxnLst/>
              <a:rect l="l" t="t" r="r" b="b"/>
              <a:pathLst>
                <a:path w="160019" h="1031239">
                  <a:moveTo>
                    <a:pt x="159626" y="0"/>
                  </a:moveTo>
                  <a:lnTo>
                    <a:pt x="122008" y="11188"/>
                  </a:lnTo>
                  <a:lnTo>
                    <a:pt x="92519" y="40386"/>
                  </a:lnTo>
                  <a:lnTo>
                    <a:pt x="72961" y="93853"/>
                  </a:lnTo>
                  <a:lnTo>
                    <a:pt x="66395" y="175107"/>
                  </a:lnTo>
                  <a:lnTo>
                    <a:pt x="65925" y="364604"/>
                  </a:lnTo>
                  <a:lnTo>
                    <a:pt x="64274" y="400443"/>
                  </a:lnTo>
                  <a:lnTo>
                    <a:pt x="51130" y="458482"/>
                  </a:lnTo>
                  <a:lnTo>
                    <a:pt x="22987" y="498919"/>
                  </a:lnTo>
                  <a:lnTo>
                    <a:pt x="0" y="514045"/>
                  </a:lnTo>
                  <a:lnTo>
                    <a:pt x="4216" y="515531"/>
                  </a:lnTo>
                  <a:lnTo>
                    <a:pt x="0" y="517004"/>
                  </a:lnTo>
                  <a:lnTo>
                    <a:pt x="12306" y="524179"/>
                  </a:lnTo>
                  <a:lnTo>
                    <a:pt x="22987" y="532130"/>
                  </a:lnTo>
                  <a:lnTo>
                    <a:pt x="51130" y="572566"/>
                  </a:lnTo>
                  <a:lnTo>
                    <a:pt x="64274" y="630605"/>
                  </a:lnTo>
                  <a:lnTo>
                    <a:pt x="66395" y="855941"/>
                  </a:lnTo>
                  <a:lnTo>
                    <a:pt x="68046" y="899985"/>
                  </a:lnTo>
                  <a:lnTo>
                    <a:pt x="81127" y="967460"/>
                  </a:lnTo>
                  <a:lnTo>
                    <a:pt x="106222" y="1007491"/>
                  </a:lnTo>
                  <a:lnTo>
                    <a:pt x="139827" y="1027722"/>
                  </a:lnTo>
                  <a:lnTo>
                    <a:pt x="159626" y="1031049"/>
                  </a:lnTo>
                  <a:lnTo>
                    <a:pt x="159626" y="1021270"/>
                  </a:lnTo>
                  <a:lnTo>
                    <a:pt x="146710" y="1013218"/>
                  </a:lnTo>
                  <a:lnTo>
                    <a:pt x="135636" y="1004430"/>
                  </a:lnTo>
                  <a:lnTo>
                    <a:pt x="107873" y="961415"/>
                  </a:lnTo>
                  <a:lnTo>
                    <a:pt x="95161" y="900150"/>
                  </a:lnTo>
                  <a:lnTo>
                    <a:pt x="92773" y="688657"/>
                  </a:lnTo>
                  <a:lnTo>
                    <a:pt x="91376" y="653681"/>
                  </a:lnTo>
                  <a:lnTo>
                    <a:pt x="81635" y="594385"/>
                  </a:lnTo>
                  <a:lnTo>
                    <a:pt x="62166" y="550329"/>
                  </a:lnTo>
                  <a:lnTo>
                    <a:pt x="29768" y="523354"/>
                  </a:lnTo>
                  <a:lnTo>
                    <a:pt x="4267" y="515531"/>
                  </a:lnTo>
                  <a:lnTo>
                    <a:pt x="8623" y="514616"/>
                  </a:lnTo>
                  <a:lnTo>
                    <a:pt x="47625" y="496379"/>
                  </a:lnTo>
                  <a:lnTo>
                    <a:pt x="73304" y="460756"/>
                  </a:lnTo>
                  <a:lnTo>
                    <a:pt x="87668" y="408825"/>
                  </a:lnTo>
                  <a:lnTo>
                    <a:pt x="92773" y="342392"/>
                  </a:lnTo>
                  <a:lnTo>
                    <a:pt x="93472" y="168871"/>
                  </a:lnTo>
                  <a:lnTo>
                    <a:pt x="95161" y="130898"/>
                  </a:lnTo>
                  <a:lnTo>
                    <a:pt x="107873" y="69634"/>
                  </a:lnTo>
                  <a:lnTo>
                    <a:pt x="126377" y="36169"/>
                  </a:lnTo>
                  <a:lnTo>
                    <a:pt x="159626" y="9779"/>
                  </a:lnTo>
                  <a:lnTo>
                    <a:pt x="159626" y="0"/>
                  </a:lnTo>
                  <a:close/>
                </a:path>
              </a:pathLst>
            </a:custGeom>
            <a:solidFill>
              <a:srgbClr val="BA4195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bject 75">
              <a:extLst>
                <a:ext uri="{FF2B5EF4-FFF2-40B4-BE49-F238E27FC236}">
                  <a16:creationId xmlns:a16="http://schemas.microsoft.com/office/drawing/2014/main" id="{57A73CE3-C3A5-4F0E-A4FD-C2B2A65FC65F}"/>
                </a:ext>
              </a:extLst>
            </p:cNvPr>
            <p:cNvSpPr/>
            <p:nvPr/>
          </p:nvSpPr>
          <p:spPr>
            <a:xfrm>
              <a:off x="1921583" y="4007459"/>
              <a:ext cx="160020" cy="2340000"/>
            </a:xfrm>
            <a:custGeom>
              <a:avLst/>
              <a:gdLst/>
              <a:ahLst/>
              <a:cxnLst/>
              <a:rect l="l" t="t" r="r" b="b"/>
              <a:pathLst>
                <a:path w="160019" h="2204720">
                  <a:moveTo>
                    <a:pt x="159626" y="2183307"/>
                  </a:moveTo>
                  <a:lnTo>
                    <a:pt x="135636" y="2147316"/>
                  </a:lnTo>
                  <a:lnTo>
                    <a:pt x="118859" y="2104682"/>
                  </a:lnTo>
                  <a:lnTo>
                    <a:pt x="109829" y="2066086"/>
                  </a:lnTo>
                  <a:lnTo>
                    <a:pt x="102755" y="2020519"/>
                  </a:lnTo>
                  <a:lnTo>
                    <a:pt x="97663" y="1968119"/>
                  </a:lnTo>
                  <a:lnTo>
                    <a:pt x="94564" y="1908962"/>
                  </a:lnTo>
                  <a:lnTo>
                    <a:pt x="93472" y="1843201"/>
                  </a:lnTo>
                  <a:lnTo>
                    <a:pt x="92773" y="1472260"/>
                  </a:lnTo>
                  <a:lnTo>
                    <a:pt x="91846" y="1411833"/>
                  </a:lnTo>
                  <a:lnTo>
                    <a:pt x="89420" y="1356194"/>
                  </a:lnTo>
                  <a:lnTo>
                    <a:pt x="85521" y="1305471"/>
                  </a:lnTo>
                  <a:lnTo>
                    <a:pt x="80149" y="1259763"/>
                  </a:lnTo>
                  <a:lnTo>
                    <a:pt x="73304" y="1219212"/>
                  </a:lnTo>
                  <a:lnTo>
                    <a:pt x="62166" y="1176515"/>
                  </a:lnTo>
                  <a:lnTo>
                    <a:pt x="29756" y="1118831"/>
                  </a:lnTo>
                  <a:lnTo>
                    <a:pt x="4241" y="1102118"/>
                  </a:lnTo>
                  <a:lnTo>
                    <a:pt x="0" y="1105281"/>
                  </a:lnTo>
                  <a:lnTo>
                    <a:pt x="12306" y="1120622"/>
                  </a:lnTo>
                  <a:lnTo>
                    <a:pt x="22974" y="1137627"/>
                  </a:lnTo>
                  <a:lnTo>
                    <a:pt x="39662" y="1177061"/>
                  </a:lnTo>
                  <a:lnTo>
                    <a:pt x="56438" y="1257122"/>
                  </a:lnTo>
                  <a:lnTo>
                    <a:pt x="61696" y="1306766"/>
                  </a:lnTo>
                  <a:lnTo>
                    <a:pt x="64871" y="1362684"/>
                  </a:lnTo>
                  <a:lnTo>
                    <a:pt x="65925" y="1424762"/>
                  </a:lnTo>
                  <a:lnTo>
                    <a:pt x="66395" y="1829879"/>
                  </a:lnTo>
                  <a:lnTo>
                    <a:pt x="67132" y="1894255"/>
                  </a:lnTo>
                  <a:lnTo>
                    <a:pt x="69316" y="1952180"/>
                  </a:lnTo>
                  <a:lnTo>
                    <a:pt x="72961" y="2003577"/>
                  </a:lnTo>
                  <a:lnTo>
                    <a:pt x="78041" y="2048370"/>
                  </a:lnTo>
                  <a:lnTo>
                    <a:pt x="84569" y="2086495"/>
                  </a:lnTo>
                  <a:lnTo>
                    <a:pt x="106210" y="2153856"/>
                  </a:lnTo>
                  <a:lnTo>
                    <a:pt x="139827" y="2197087"/>
                  </a:lnTo>
                  <a:lnTo>
                    <a:pt x="159626" y="2204224"/>
                  </a:lnTo>
                  <a:lnTo>
                    <a:pt x="159626" y="2183307"/>
                  </a:lnTo>
                  <a:close/>
                </a:path>
                <a:path w="160019" h="2204720">
                  <a:moveTo>
                    <a:pt x="159626" y="0"/>
                  </a:moveTo>
                  <a:lnTo>
                    <a:pt x="121996" y="23939"/>
                  </a:lnTo>
                  <a:lnTo>
                    <a:pt x="92519" y="86347"/>
                  </a:lnTo>
                  <a:lnTo>
                    <a:pt x="78041" y="155854"/>
                  </a:lnTo>
                  <a:lnTo>
                    <a:pt x="72961" y="200647"/>
                  </a:lnTo>
                  <a:lnTo>
                    <a:pt x="69316" y="252044"/>
                  </a:lnTo>
                  <a:lnTo>
                    <a:pt x="67132" y="309968"/>
                  </a:lnTo>
                  <a:lnTo>
                    <a:pt x="66395" y="374345"/>
                  </a:lnTo>
                  <a:lnTo>
                    <a:pt x="65925" y="779462"/>
                  </a:lnTo>
                  <a:lnTo>
                    <a:pt x="64871" y="841540"/>
                  </a:lnTo>
                  <a:lnTo>
                    <a:pt x="61696" y="897458"/>
                  </a:lnTo>
                  <a:lnTo>
                    <a:pt x="56438" y="947102"/>
                  </a:lnTo>
                  <a:lnTo>
                    <a:pt x="49085" y="990371"/>
                  </a:lnTo>
                  <a:lnTo>
                    <a:pt x="32080" y="1047813"/>
                  </a:lnTo>
                  <a:lnTo>
                    <a:pt x="12306" y="1083602"/>
                  </a:lnTo>
                  <a:lnTo>
                    <a:pt x="0" y="1098943"/>
                  </a:lnTo>
                  <a:lnTo>
                    <a:pt x="4241" y="1102106"/>
                  </a:lnTo>
                  <a:lnTo>
                    <a:pt x="47625" y="1061186"/>
                  </a:lnTo>
                  <a:lnTo>
                    <a:pt x="73304" y="985012"/>
                  </a:lnTo>
                  <a:lnTo>
                    <a:pt x="80149" y="944460"/>
                  </a:lnTo>
                  <a:lnTo>
                    <a:pt x="85521" y="898753"/>
                  </a:lnTo>
                  <a:lnTo>
                    <a:pt x="89420" y="848029"/>
                  </a:lnTo>
                  <a:lnTo>
                    <a:pt x="91846" y="792391"/>
                  </a:lnTo>
                  <a:lnTo>
                    <a:pt x="92773" y="731964"/>
                  </a:lnTo>
                  <a:lnTo>
                    <a:pt x="93472" y="361022"/>
                  </a:lnTo>
                  <a:lnTo>
                    <a:pt x="94564" y="295249"/>
                  </a:lnTo>
                  <a:lnTo>
                    <a:pt x="97663" y="236105"/>
                  </a:lnTo>
                  <a:lnTo>
                    <a:pt x="102755" y="183692"/>
                  </a:lnTo>
                  <a:lnTo>
                    <a:pt x="109829" y="138137"/>
                  </a:lnTo>
                  <a:lnTo>
                    <a:pt x="118859" y="99542"/>
                  </a:lnTo>
                  <a:lnTo>
                    <a:pt x="135636" y="56908"/>
                  </a:lnTo>
                  <a:lnTo>
                    <a:pt x="159626" y="20929"/>
                  </a:lnTo>
                  <a:lnTo>
                    <a:pt x="159626" y="0"/>
                  </a:lnTo>
                  <a:close/>
                </a:path>
              </a:pathLst>
            </a:custGeom>
            <a:solidFill>
              <a:srgbClr val="F5821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bject 62">
              <a:extLst>
                <a:ext uri="{FF2B5EF4-FFF2-40B4-BE49-F238E27FC236}">
                  <a16:creationId xmlns:a16="http://schemas.microsoft.com/office/drawing/2014/main" id="{359BB4FA-6B89-FE76-2FB0-C554398CBC9D}"/>
                </a:ext>
              </a:extLst>
            </p:cNvPr>
            <p:cNvSpPr txBox="1"/>
            <p:nvPr/>
          </p:nvSpPr>
          <p:spPr>
            <a:xfrm>
              <a:off x="3662852" y="4833809"/>
              <a:ext cx="670226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6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000°C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7" name="object 63">
              <a:extLst>
                <a:ext uri="{FF2B5EF4-FFF2-40B4-BE49-F238E27FC236}">
                  <a16:creationId xmlns:a16="http://schemas.microsoft.com/office/drawing/2014/main" id="{C85CD1A0-9F29-AE3F-9DDC-91BDF966C213}"/>
                </a:ext>
              </a:extLst>
            </p:cNvPr>
            <p:cNvSpPr txBox="1"/>
            <p:nvPr/>
          </p:nvSpPr>
          <p:spPr>
            <a:xfrm>
              <a:off x="5348866" y="2891776"/>
              <a:ext cx="568944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30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8" name="object 64">
              <a:extLst>
                <a:ext uri="{FF2B5EF4-FFF2-40B4-BE49-F238E27FC236}">
                  <a16:creationId xmlns:a16="http://schemas.microsoft.com/office/drawing/2014/main" id="{CA0D3550-E294-9F5E-85A5-E8E73C35B8FE}"/>
                </a:ext>
              </a:extLst>
            </p:cNvPr>
            <p:cNvSpPr txBox="1"/>
            <p:nvPr/>
          </p:nvSpPr>
          <p:spPr>
            <a:xfrm>
              <a:off x="2090985" y="2775413"/>
              <a:ext cx="536296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10</a:t>
              </a:r>
              <a:r>
                <a:rPr sz="1200" b="1" spc="-3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9" name="object 65">
              <a:extLst>
                <a:ext uri="{FF2B5EF4-FFF2-40B4-BE49-F238E27FC236}">
                  <a16:creationId xmlns:a16="http://schemas.microsoft.com/office/drawing/2014/main" id="{71367204-8142-3663-09ED-191F598A7A75}"/>
                </a:ext>
              </a:extLst>
            </p:cNvPr>
            <p:cNvSpPr txBox="1"/>
            <p:nvPr/>
          </p:nvSpPr>
          <p:spPr>
            <a:xfrm>
              <a:off x="3889148" y="6201130"/>
              <a:ext cx="1085122" cy="19748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6</a:t>
              </a:r>
              <a:r>
                <a:rPr sz="1200" b="1" spc="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400</a:t>
              </a:r>
              <a:r>
                <a:rPr sz="1200" b="1" spc="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0" name="object 68">
              <a:extLst>
                <a:ext uri="{FF2B5EF4-FFF2-40B4-BE49-F238E27FC236}">
                  <a16:creationId xmlns:a16="http://schemas.microsoft.com/office/drawing/2014/main" id="{0E9738E0-F395-3A61-D5A9-0D2C3A8E0788}"/>
                </a:ext>
              </a:extLst>
            </p:cNvPr>
            <p:cNvSpPr txBox="1"/>
            <p:nvPr/>
          </p:nvSpPr>
          <p:spPr>
            <a:xfrm>
              <a:off x="3697602" y="5117100"/>
              <a:ext cx="56769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12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1" name="object 69">
              <a:extLst>
                <a:ext uri="{FF2B5EF4-FFF2-40B4-BE49-F238E27FC236}">
                  <a16:creationId xmlns:a16="http://schemas.microsoft.com/office/drawing/2014/main" id="{BE9B6ACA-6E55-8213-0D34-D455F10D8308}"/>
                </a:ext>
              </a:extLst>
            </p:cNvPr>
            <p:cNvSpPr txBox="1"/>
            <p:nvPr/>
          </p:nvSpPr>
          <p:spPr>
            <a:xfrm>
              <a:off x="3638194" y="3348060"/>
              <a:ext cx="682480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1000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°C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E351CE19-046E-7512-D889-D721A37BCA25}"/>
                </a:ext>
              </a:extLst>
            </p:cNvPr>
            <p:cNvSpPr txBox="1"/>
            <p:nvPr/>
          </p:nvSpPr>
          <p:spPr>
            <a:xfrm>
              <a:off x="3511349" y="3609093"/>
              <a:ext cx="957792" cy="309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700" algn="ctr">
                <a:spcBef>
                  <a:spcPts val="395"/>
                </a:spcBef>
                <a:defRPr/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lang="fr-FR"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lang="fr-FR"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5,5</a:t>
              </a:r>
              <a:endParaRPr lang="fr-FR"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A70816DF-BBFA-6F32-8535-6BE92B3ABF3B}"/>
                </a:ext>
              </a:extLst>
            </p:cNvPr>
            <p:cNvSpPr txBox="1"/>
            <p:nvPr/>
          </p:nvSpPr>
          <p:spPr>
            <a:xfrm>
              <a:off x="4649957" y="3896974"/>
              <a:ext cx="130254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b="1" dirty="0">
                  <a:latin typeface="Calibri" panose="020F0502020204030204"/>
                </a:rPr>
                <a:t>2 900 Km</a:t>
              </a: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582FE3F2-70BE-FF89-557F-4A1C30F3872B}"/>
                </a:ext>
              </a:extLst>
            </p:cNvPr>
            <p:cNvCxnSpPr/>
            <p:nvPr/>
          </p:nvCxnSpPr>
          <p:spPr>
            <a:xfrm>
              <a:off x="2097526" y="6346323"/>
              <a:ext cx="1836000" cy="0"/>
            </a:xfrm>
            <a:prstGeom prst="line">
              <a:avLst/>
            </a:prstGeom>
            <a:ln w="63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C73F40AE-79AC-870A-3BE6-D52E2792D048}"/>
                </a:ext>
              </a:extLst>
            </p:cNvPr>
            <p:cNvCxnSpPr/>
            <p:nvPr/>
          </p:nvCxnSpPr>
          <p:spPr>
            <a:xfrm>
              <a:off x="2078746" y="3973931"/>
              <a:ext cx="900000" cy="0"/>
            </a:xfrm>
            <a:prstGeom prst="line">
              <a:avLst/>
            </a:prstGeom>
            <a:ln w="63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bject 71">
              <a:extLst>
                <a:ext uri="{FF2B5EF4-FFF2-40B4-BE49-F238E27FC236}">
                  <a16:creationId xmlns:a16="http://schemas.microsoft.com/office/drawing/2014/main" id="{0D8C0932-6E4B-877D-A7CF-B012FD1B11F4}"/>
                </a:ext>
              </a:extLst>
            </p:cNvPr>
            <p:cNvSpPr txBox="1"/>
            <p:nvPr/>
          </p:nvSpPr>
          <p:spPr>
            <a:xfrm>
              <a:off x="3712600" y="2554653"/>
              <a:ext cx="719109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3,3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41" name="object 69">
              <a:extLst>
                <a:ext uri="{FF2B5EF4-FFF2-40B4-BE49-F238E27FC236}">
                  <a16:creationId xmlns:a16="http://schemas.microsoft.com/office/drawing/2014/main" id="{B65D6AC1-3F10-93CB-6E7D-7051EC2FB24A}"/>
                </a:ext>
              </a:extLst>
            </p:cNvPr>
            <p:cNvSpPr txBox="1"/>
            <p:nvPr/>
          </p:nvSpPr>
          <p:spPr>
            <a:xfrm>
              <a:off x="4331938" y="2633734"/>
              <a:ext cx="502699" cy="18413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1750" algn="ctr"/>
              <a:r>
                <a:rPr lang="fr-FR" sz="1200" b="1" spc="-2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200°C</a:t>
              </a:r>
            </a:p>
          </p:txBody>
        </p:sp>
        <p:sp>
          <p:nvSpPr>
            <p:cNvPr id="44" name="object 63">
              <a:extLst>
                <a:ext uri="{FF2B5EF4-FFF2-40B4-BE49-F238E27FC236}">
                  <a16:creationId xmlns:a16="http://schemas.microsoft.com/office/drawing/2014/main" id="{F1C25B80-A1AC-3A5D-8233-7EC879E8E7BB}"/>
                </a:ext>
              </a:extLst>
            </p:cNvPr>
            <p:cNvSpPr txBox="1"/>
            <p:nvPr/>
          </p:nvSpPr>
          <p:spPr>
            <a:xfrm>
              <a:off x="782191" y="3323446"/>
              <a:ext cx="1256590" cy="1865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00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……………………..</a:t>
              </a:r>
              <a:endParaRPr sz="1000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45" name="object 63">
              <a:extLst>
                <a:ext uri="{FF2B5EF4-FFF2-40B4-BE49-F238E27FC236}">
                  <a16:creationId xmlns:a16="http://schemas.microsoft.com/office/drawing/2014/main" id="{55D6AFE5-9EF3-194C-E2DF-38346A55773B}"/>
                </a:ext>
              </a:extLst>
            </p:cNvPr>
            <p:cNvSpPr txBox="1"/>
            <p:nvPr/>
          </p:nvSpPr>
          <p:spPr>
            <a:xfrm>
              <a:off x="736840" y="5064513"/>
              <a:ext cx="1256590" cy="1865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00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……………………..</a:t>
              </a:r>
              <a:endParaRPr sz="1000" dirty="0">
                <a:latin typeface="Calibri" panose="020F0502020204030204"/>
                <a:cs typeface="Calibri"/>
              </a:endParaRPr>
            </a:p>
          </p:txBody>
        </p:sp>
      </p:grpSp>
      <p:sp>
        <p:nvSpPr>
          <p:cNvPr id="60" name="object 65">
            <a:extLst>
              <a:ext uri="{FF2B5EF4-FFF2-40B4-BE49-F238E27FC236}">
                <a16:creationId xmlns:a16="http://schemas.microsoft.com/office/drawing/2014/main" id="{86B39159-155F-9E9D-C71A-E1A6AFDF81B3}"/>
              </a:ext>
            </a:extLst>
          </p:cNvPr>
          <p:cNvSpPr txBox="1"/>
          <p:nvPr/>
        </p:nvSpPr>
        <p:spPr>
          <a:xfrm>
            <a:off x="7899390" y="2753454"/>
            <a:ext cx="199118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Croûte continentale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EA11A90D-E1FF-2F95-8FE8-F529424CB74A}"/>
              </a:ext>
            </a:extLst>
          </p:cNvPr>
          <p:cNvGrpSpPr/>
          <p:nvPr/>
        </p:nvGrpSpPr>
        <p:grpSpPr>
          <a:xfrm>
            <a:off x="445978" y="1242023"/>
            <a:ext cx="11329462" cy="478193"/>
            <a:chOff x="633762" y="1225112"/>
            <a:chExt cx="10567653" cy="478193"/>
          </a:xfrm>
        </p:grpSpPr>
        <p:sp>
          <p:nvSpPr>
            <p:cNvPr id="69" name="Google Shape;443;p19">
              <a:extLst>
                <a:ext uri="{FF2B5EF4-FFF2-40B4-BE49-F238E27FC236}">
                  <a16:creationId xmlns:a16="http://schemas.microsoft.com/office/drawing/2014/main" id="{2DB81C11-EBF5-E0FF-B31E-7022718164F6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  Dégagez les caractéristiques des différentes couches de la Terre en remplissant le tableau ci-dessous.</a:t>
              </a:r>
            </a:p>
          </p:txBody>
        </p:sp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D7BB263E-A15D-D508-E5C4-9798C5FB98DD}"/>
                </a:ext>
              </a:extLst>
            </p:cNvPr>
            <p:cNvSpPr/>
            <p:nvPr/>
          </p:nvSpPr>
          <p:spPr>
            <a:xfrm>
              <a:off x="633762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C1998E02-4A0F-5140-FA4A-90A18E8A9F84}"/>
              </a:ext>
            </a:extLst>
          </p:cNvPr>
          <p:cNvGrpSpPr/>
          <p:nvPr/>
        </p:nvGrpSpPr>
        <p:grpSpPr>
          <a:xfrm>
            <a:off x="870512" y="1793524"/>
            <a:ext cx="6678529" cy="261610"/>
            <a:chOff x="770664" y="7064400"/>
            <a:chExt cx="4714439" cy="261610"/>
          </a:xfrm>
        </p:grpSpPr>
        <p:sp>
          <p:nvSpPr>
            <p:cNvPr id="72" name="object 42">
              <a:extLst>
                <a:ext uri="{FF2B5EF4-FFF2-40B4-BE49-F238E27FC236}">
                  <a16:creationId xmlns:a16="http://schemas.microsoft.com/office/drawing/2014/main" id="{60F71F07-AF13-08B6-3CD1-2D5253D4BB52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Je repère la première couche de la Terre sur le schéma. 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73" name="Organigramme : Connecteur 72">
              <a:extLst>
                <a:ext uri="{FF2B5EF4-FFF2-40B4-BE49-F238E27FC236}">
                  <a16:creationId xmlns:a16="http://schemas.microsoft.com/office/drawing/2014/main" id="{D7879528-A5A9-5E31-9D17-E079BE43D1FC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a</a:t>
              </a:r>
            </a:p>
          </p:txBody>
        </p:sp>
      </p:grpSp>
      <p:sp>
        <p:nvSpPr>
          <p:cNvPr id="74" name="Ellipse 73">
            <a:extLst>
              <a:ext uri="{FF2B5EF4-FFF2-40B4-BE49-F238E27FC236}">
                <a16:creationId xmlns:a16="http://schemas.microsoft.com/office/drawing/2014/main" id="{C143A80D-37D9-D253-042E-00B9F4821162}"/>
              </a:ext>
            </a:extLst>
          </p:cNvPr>
          <p:cNvSpPr/>
          <p:nvPr/>
        </p:nvSpPr>
        <p:spPr>
          <a:xfrm>
            <a:off x="5764195" y="2648308"/>
            <a:ext cx="598695" cy="3336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3A258D51-B140-8462-AF66-960F61A239EC}"/>
              </a:ext>
            </a:extLst>
          </p:cNvPr>
          <p:cNvSpPr/>
          <p:nvPr/>
        </p:nvSpPr>
        <p:spPr>
          <a:xfrm>
            <a:off x="6281560" y="2753454"/>
            <a:ext cx="598695" cy="3336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9" name="object 76">
            <a:extLst>
              <a:ext uri="{FF2B5EF4-FFF2-40B4-BE49-F238E27FC236}">
                <a16:creationId xmlns:a16="http://schemas.microsoft.com/office/drawing/2014/main" id="{17DEB046-641A-F44D-2FA4-D3C22EE5ABA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0549" y="2948758"/>
            <a:ext cx="123721" cy="187964"/>
          </a:xfrm>
          <a:prstGeom prst="rect">
            <a:avLst/>
          </a:prstGeom>
        </p:spPr>
      </p:pic>
      <p:pic>
        <p:nvPicPr>
          <p:cNvPr id="80" name="object 77">
            <a:extLst>
              <a:ext uri="{FF2B5EF4-FFF2-40B4-BE49-F238E27FC236}">
                <a16:creationId xmlns:a16="http://schemas.microsoft.com/office/drawing/2014/main" id="{FF82DB06-E5C9-6C01-E003-578E094E1BED}"/>
              </a:ext>
            </a:extLst>
          </p:cNvPr>
          <p:cNvPicPr/>
          <p:nvPr/>
        </p:nvPicPr>
        <p:blipFill>
          <a:blip r:embed="rId5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93910" y="2591879"/>
            <a:ext cx="135509" cy="631147"/>
          </a:xfrm>
          <a:prstGeom prst="rect">
            <a:avLst/>
          </a:prstGeom>
        </p:spPr>
      </p:pic>
      <p:sp>
        <p:nvSpPr>
          <p:cNvPr id="81" name="Ellipse 80">
            <a:extLst>
              <a:ext uri="{FF2B5EF4-FFF2-40B4-BE49-F238E27FC236}">
                <a16:creationId xmlns:a16="http://schemas.microsoft.com/office/drawing/2014/main" id="{C00715C3-48A5-67EC-5D53-7BCDB752F869}"/>
              </a:ext>
            </a:extLst>
          </p:cNvPr>
          <p:cNvSpPr/>
          <p:nvPr/>
        </p:nvSpPr>
        <p:spPr>
          <a:xfrm>
            <a:off x="7243633" y="3016512"/>
            <a:ext cx="598695" cy="3336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9F7C7A01-6C6F-C0BD-4C4D-7AEECDCCE3AA}"/>
              </a:ext>
            </a:extLst>
          </p:cNvPr>
          <p:cNvSpPr/>
          <p:nvPr/>
        </p:nvSpPr>
        <p:spPr>
          <a:xfrm>
            <a:off x="4142673" y="2878236"/>
            <a:ext cx="598695" cy="3336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object 65">
            <a:extLst>
              <a:ext uri="{FF2B5EF4-FFF2-40B4-BE49-F238E27FC236}">
                <a16:creationId xmlns:a16="http://schemas.microsoft.com/office/drawing/2014/main" id="{612A6555-4426-4228-0A96-4F8BB6506557}"/>
              </a:ext>
            </a:extLst>
          </p:cNvPr>
          <p:cNvSpPr txBox="1"/>
          <p:nvPr/>
        </p:nvSpPr>
        <p:spPr>
          <a:xfrm>
            <a:off x="2260095" y="2884880"/>
            <a:ext cx="17508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Croûte océanique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11FB39AF-E983-E0A5-3B26-DEAE798C657D}"/>
              </a:ext>
            </a:extLst>
          </p:cNvPr>
          <p:cNvGrpSpPr/>
          <p:nvPr/>
        </p:nvGrpSpPr>
        <p:grpSpPr>
          <a:xfrm>
            <a:off x="870512" y="2181196"/>
            <a:ext cx="6678529" cy="261610"/>
            <a:chOff x="770664" y="7064400"/>
            <a:chExt cx="4714439" cy="261610"/>
          </a:xfrm>
        </p:grpSpPr>
        <p:sp>
          <p:nvSpPr>
            <p:cNvPr id="85" name="object 42">
              <a:extLst>
                <a:ext uri="{FF2B5EF4-FFF2-40B4-BE49-F238E27FC236}">
                  <a16:creationId xmlns:a16="http://schemas.microsoft.com/office/drawing/2014/main" id="{7BF2BF72-72AB-1A5C-7E9B-DB30CC0DA680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J’extrais les caractéristiques de cette couche. 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86" name="Organigramme : Connecteur 85">
              <a:extLst>
                <a:ext uri="{FF2B5EF4-FFF2-40B4-BE49-F238E27FC236}">
                  <a16:creationId xmlns:a16="http://schemas.microsoft.com/office/drawing/2014/main" id="{A6771089-FBD6-7232-9730-D89AD199BA73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b</a:t>
              </a: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B3B8970B-8E0A-C458-CCB2-FAE7BD015158}"/>
              </a:ext>
            </a:extLst>
          </p:cNvPr>
          <p:cNvGrpSpPr/>
          <p:nvPr/>
        </p:nvGrpSpPr>
        <p:grpSpPr>
          <a:xfrm>
            <a:off x="4741368" y="3045066"/>
            <a:ext cx="5260670" cy="773504"/>
            <a:chOff x="4741368" y="3045066"/>
            <a:chExt cx="5260670" cy="773504"/>
          </a:xfrm>
        </p:grpSpPr>
        <p:cxnSp>
          <p:nvCxnSpPr>
            <p:cNvPr id="87" name="Connecteur droit avec flèche 86">
              <a:extLst>
                <a:ext uri="{FF2B5EF4-FFF2-40B4-BE49-F238E27FC236}">
                  <a16:creationId xmlns:a16="http://schemas.microsoft.com/office/drawing/2014/main" id="{0210E418-9B3C-D357-909E-7088F4AB7792}"/>
                </a:ext>
              </a:extLst>
            </p:cNvPr>
            <p:cNvCxnSpPr>
              <a:cxnSpLocks/>
              <a:stCxn id="81" idx="5"/>
            </p:cNvCxnSpPr>
            <p:nvPr/>
          </p:nvCxnSpPr>
          <p:spPr>
            <a:xfrm>
              <a:off x="7754651" y="3301308"/>
              <a:ext cx="550363" cy="313570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cxnSp>
          <p:nvCxnSpPr>
            <p:cNvPr id="89" name="Connecteur droit avec flèche 88">
              <a:extLst>
                <a:ext uri="{FF2B5EF4-FFF2-40B4-BE49-F238E27FC236}">
                  <a16:creationId xmlns:a16="http://schemas.microsoft.com/office/drawing/2014/main" id="{31E82951-5462-F490-56C8-5433691780DD}"/>
                </a:ext>
              </a:extLst>
            </p:cNvPr>
            <p:cNvCxnSpPr>
              <a:cxnSpLocks/>
              <a:stCxn id="82" idx="6"/>
            </p:cNvCxnSpPr>
            <p:nvPr/>
          </p:nvCxnSpPr>
          <p:spPr>
            <a:xfrm>
              <a:off x="4741368" y="3045066"/>
              <a:ext cx="3563646" cy="711568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97" name="object 65">
              <a:extLst>
                <a:ext uri="{FF2B5EF4-FFF2-40B4-BE49-F238E27FC236}">
                  <a16:creationId xmlns:a16="http://schemas.microsoft.com/office/drawing/2014/main" id="{E327B60F-765F-7E1D-FFD8-6794A02B3AC3}"/>
                </a:ext>
              </a:extLst>
            </p:cNvPr>
            <p:cNvSpPr txBox="1"/>
            <p:nvPr/>
          </p:nvSpPr>
          <p:spPr>
            <a:xfrm>
              <a:off x="8305014" y="3528747"/>
              <a:ext cx="1697024" cy="28982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La profondeur </a:t>
              </a:r>
              <a:endParaRPr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16157459-C272-5D4F-5F58-3E1BAF9F8E9E}"/>
              </a:ext>
            </a:extLst>
          </p:cNvPr>
          <p:cNvGrpSpPr/>
          <p:nvPr/>
        </p:nvGrpSpPr>
        <p:grpSpPr>
          <a:xfrm>
            <a:off x="6880255" y="2327004"/>
            <a:ext cx="2730756" cy="593280"/>
            <a:chOff x="6696319" y="3658863"/>
            <a:chExt cx="2730756" cy="593280"/>
          </a:xfrm>
        </p:grpSpPr>
        <p:cxnSp>
          <p:nvCxnSpPr>
            <p:cNvPr id="102" name="Connecteur droit avec flèche 101">
              <a:extLst>
                <a:ext uri="{FF2B5EF4-FFF2-40B4-BE49-F238E27FC236}">
                  <a16:creationId xmlns:a16="http://schemas.microsoft.com/office/drawing/2014/main" id="{94E2374D-DB51-41D4-9255-50C87DC6F7DF}"/>
                </a:ext>
              </a:extLst>
            </p:cNvPr>
            <p:cNvCxnSpPr>
              <a:cxnSpLocks/>
              <a:stCxn id="75" idx="6"/>
              <a:endCxn id="103" idx="1"/>
            </p:cNvCxnSpPr>
            <p:nvPr/>
          </p:nvCxnSpPr>
          <p:spPr>
            <a:xfrm flipV="1">
              <a:off x="6696319" y="3803775"/>
              <a:ext cx="1033732" cy="448368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103" name="object 65">
              <a:extLst>
                <a:ext uri="{FF2B5EF4-FFF2-40B4-BE49-F238E27FC236}">
                  <a16:creationId xmlns:a16="http://schemas.microsoft.com/office/drawing/2014/main" id="{FD031059-72EE-6C55-F42C-08540025FC82}"/>
                </a:ext>
              </a:extLst>
            </p:cNvPr>
            <p:cNvSpPr txBox="1"/>
            <p:nvPr/>
          </p:nvSpPr>
          <p:spPr>
            <a:xfrm>
              <a:off x="7730051" y="3658863"/>
              <a:ext cx="1697024" cy="28982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La température</a:t>
              </a:r>
              <a:endParaRPr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3FC02547-5D56-71B1-9EA2-43A7D4213686}"/>
              </a:ext>
            </a:extLst>
          </p:cNvPr>
          <p:cNvGrpSpPr/>
          <p:nvPr/>
        </p:nvGrpSpPr>
        <p:grpSpPr>
          <a:xfrm>
            <a:off x="6275213" y="2120629"/>
            <a:ext cx="1503624" cy="576542"/>
            <a:chOff x="6990034" y="3718668"/>
            <a:chExt cx="1503624" cy="576542"/>
          </a:xfrm>
        </p:grpSpPr>
        <p:cxnSp>
          <p:nvCxnSpPr>
            <p:cNvPr id="107" name="Connecteur droit avec flèche 106">
              <a:extLst>
                <a:ext uri="{FF2B5EF4-FFF2-40B4-BE49-F238E27FC236}">
                  <a16:creationId xmlns:a16="http://schemas.microsoft.com/office/drawing/2014/main" id="{0058407D-FB50-BB82-1374-156867F490ED}"/>
                </a:ext>
              </a:extLst>
            </p:cNvPr>
            <p:cNvCxnSpPr>
              <a:cxnSpLocks/>
              <a:stCxn id="74" idx="7"/>
            </p:cNvCxnSpPr>
            <p:nvPr/>
          </p:nvCxnSpPr>
          <p:spPr>
            <a:xfrm flipV="1">
              <a:off x="6990034" y="3989872"/>
              <a:ext cx="321132" cy="305338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108" name="object 65">
              <a:extLst>
                <a:ext uri="{FF2B5EF4-FFF2-40B4-BE49-F238E27FC236}">
                  <a16:creationId xmlns:a16="http://schemas.microsoft.com/office/drawing/2014/main" id="{A764BBC4-56A2-7A73-42FD-D2472EEF3334}"/>
                </a:ext>
              </a:extLst>
            </p:cNvPr>
            <p:cNvSpPr txBox="1"/>
            <p:nvPr/>
          </p:nvSpPr>
          <p:spPr>
            <a:xfrm>
              <a:off x="7311166" y="3718668"/>
              <a:ext cx="1182492" cy="28982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La densité</a:t>
              </a:r>
              <a:endParaRPr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5" name="object 65">
            <a:extLst>
              <a:ext uri="{FF2B5EF4-FFF2-40B4-BE49-F238E27FC236}">
                <a16:creationId xmlns:a16="http://schemas.microsoft.com/office/drawing/2014/main" id="{B6A74C5F-D30F-B05B-B86F-FC4B80A7C62E}"/>
              </a:ext>
            </a:extLst>
          </p:cNvPr>
          <p:cNvSpPr txBox="1"/>
          <p:nvPr/>
        </p:nvSpPr>
        <p:spPr>
          <a:xfrm>
            <a:off x="2800689" y="3383836"/>
            <a:ext cx="112337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Manteau  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65">
            <a:extLst>
              <a:ext uri="{FF2B5EF4-FFF2-40B4-BE49-F238E27FC236}">
                <a16:creationId xmlns:a16="http://schemas.microsoft.com/office/drawing/2014/main" id="{28DDEB3F-B80B-880C-7215-19BF1AF56953}"/>
              </a:ext>
            </a:extLst>
          </p:cNvPr>
          <p:cNvSpPr txBox="1"/>
          <p:nvPr/>
        </p:nvSpPr>
        <p:spPr>
          <a:xfrm>
            <a:off x="2859103" y="5123813"/>
            <a:ext cx="99879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Noyau 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004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81" grpId="0" animBg="1"/>
      <p:bldP spid="8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2" name="Picture Placeholder 11" descr="A cartoon of kids studying&#10;&#10;AI-generated content may be incorrect.">
            <a:extLst>
              <a:ext uri="{FF2B5EF4-FFF2-40B4-BE49-F238E27FC236}">
                <a16:creationId xmlns:a16="http://schemas.microsoft.com/office/drawing/2014/main" id="{C26EBEDD-C088-BFE1-2C78-1E6364CEC4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FA045-4274-AD0A-37CE-9556D2D49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C0B040-41C2-A52B-EF49-BE292005A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94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20" dirty="0">
                <a:solidFill>
                  <a:schemeClr val="bg1">
                    <a:lumMod val="50000"/>
                  </a:schemeClr>
                </a:solidFill>
              </a:rPr>
              <a:t>Ensuite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785E64E-E8E1-4A1F-6CD1-E3732A37477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E8D2714-A901-F1F7-8AC5-A37D924E7E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D0DC5E65-1006-ED5F-2D33-FA9FF875A064}"/>
              </a:ext>
            </a:extLst>
          </p:cNvPr>
          <p:cNvGrpSpPr/>
          <p:nvPr/>
        </p:nvGrpSpPr>
        <p:grpSpPr>
          <a:xfrm>
            <a:off x="2856322" y="2300323"/>
            <a:ext cx="6347519" cy="4447588"/>
            <a:chOff x="736840" y="2156901"/>
            <a:chExt cx="6566387" cy="4312664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8CC5F0D1-F659-40B1-BC13-A3D7106F1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34" b="5365"/>
            <a:stretch>
              <a:fillRect/>
            </a:stretch>
          </p:blipFill>
          <p:spPr>
            <a:xfrm>
              <a:off x="2414373" y="2300465"/>
              <a:ext cx="3183821" cy="4145379"/>
            </a:xfrm>
            <a:prstGeom prst="rect">
              <a:avLst/>
            </a:prstGeom>
            <a:noFill/>
          </p:spPr>
        </p:pic>
        <p:sp>
          <p:nvSpPr>
            <p:cNvPr id="19" name="Rectangle à coins arrondis 18">
              <a:extLst>
                <a:ext uri="{FF2B5EF4-FFF2-40B4-BE49-F238E27FC236}">
                  <a16:creationId xmlns:a16="http://schemas.microsoft.com/office/drawing/2014/main" id="{2396703D-26C3-FCA2-6091-AD77EEBD001C}"/>
                </a:ext>
              </a:extLst>
            </p:cNvPr>
            <p:cNvSpPr/>
            <p:nvPr/>
          </p:nvSpPr>
          <p:spPr>
            <a:xfrm>
              <a:off x="815012" y="2156901"/>
              <a:ext cx="6488215" cy="4312664"/>
            </a:xfrm>
            <a:prstGeom prst="roundRect">
              <a:avLst>
                <a:gd name="adj" fmla="val 3385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5952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71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object 74">
              <a:extLst>
                <a:ext uri="{FF2B5EF4-FFF2-40B4-BE49-F238E27FC236}">
                  <a16:creationId xmlns:a16="http://schemas.microsoft.com/office/drawing/2014/main" id="{7B90E694-4A86-5B79-AF59-B9EE3A1E263A}"/>
                </a:ext>
              </a:extLst>
            </p:cNvPr>
            <p:cNvSpPr/>
            <p:nvPr/>
          </p:nvSpPr>
          <p:spPr>
            <a:xfrm>
              <a:off x="1939558" y="2946755"/>
              <a:ext cx="160020" cy="1044000"/>
            </a:xfrm>
            <a:custGeom>
              <a:avLst/>
              <a:gdLst/>
              <a:ahLst/>
              <a:cxnLst/>
              <a:rect l="l" t="t" r="r" b="b"/>
              <a:pathLst>
                <a:path w="160019" h="1031239">
                  <a:moveTo>
                    <a:pt x="159626" y="0"/>
                  </a:moveTo>
                  <a:lnTo>
                    <a:pt x="122008" y="11188"/>
                  </a:lnTo>
                  <a:lnTo>
                    <a:pt x="92519" y="40386"/>
                  </a:lnTo>
                  <a:lnTo>
                    <a:pt x="72961" y="93853"/>
                  </a:lnTo>
                  <a:lnTo>
                    <a:pt x="66395" y="175107"/>
                  </a:lnTo>
                  <a:lnTo>
                    <a:pt x="65925" y="364604"/>
                  </a:lnTo>
                  <a:lnTo>
                    <a:pt x="64274" y="400443"/>
                  </a:lnTo>
                  <a:lnTo>
                    <a:pt x="51130" y="458482"/>
                  </a:lnTo>
                  <a:lnTo>
                    <a:pt x="22987" y="498919"/>
                  </a:lnTo>
                  <a:lnTo>
                    <a:pt x="0" y="514045"/>
                  </a:lnTo>
                  <a:lnTo>
                    <a:pt x="4216" y="515531"/>
                  </a:lnTo>
                  <a:lnTo>
                    <a:pt x="0" y="517004"/>
                  </a:lnTo>
                  <a:lnTo>
                    <a:pt x="12306" y="524179"/>
                  </a:lnTo>
                  <a:lnTo>
                    <a:pt x="22987" y="532130"/>
                  </a:lnTo>
                  <a:lnTo>
                    <a:pt x="51130" y="572566"/>
                  </a:lnTo>
                  <a:lnTo>
                    <a:pt x="64274" y="630605"/>
                  </a:lnTo>
                  <a:lnTo>
                    <a:pt x="66395" y="855941"/>
                  </a:lnTo>
                  <a:lnTo>
                    <a:pt x="68046" y="899985"/>
                  </a:lnTo>
                  <a:lnTo>
                    <a:pt x="81127" y="967460"/>
                  </a:lnTo>
                  <a:lnTo>
                    <a:pt x="106222" y="1007491"/>
                  </a:lnTo>
                  <a:lnTo>
                    <a:pt x="139827" y="1027722"/>
                  </a:lnTo>
                  <a:lnTo>
                    <a:pt x="159626" y="1031049"/>
                  </a:lnTo>
                  <a:lnTo>
                    <a:pt x="159626" y="1021270"/>
                  </a:lnTo>
                  <a:lnTo>
                    <a:pt x="146710" y="1013218"/>
                  </a:lnTo>
                  <a:lnTo>
                    <a:pt x="135636" y="1004430"/>
                  </a:lnTo>
                  <a:lnTo>
                    <a:pt x="107873" y="961415"/>
                  </a:lnTo>
                  <a:lnTo>
                    <a:pt x="95161" y="900150"/>
                  </a:lnTo>
                  <a:lnTo>
                    <a:pt x="92773" y="688657"/>
                  </a:lnTo>
                  <a:lnTo>
                    <a:pt x="91376" y="653681"/>
                  </a:lnTo>
                  <a:lnTo>
                    <a:pt x="81635" y="594385"/>
                  </a:lnTo>
                  <a:lnTo>
                    <a:pt x="62166" y="550329"/>
                  </a:lnTo>
                  <a:lnTo>
                    <a:pt x="29768" y="523354"/>
                  </a:lnTo>
                  <a:lnTo>
                    <a:pt x="4267" y="515531"/>
                  </a:lnTo>
                  <a:lnTo>
                    <a:pt x="8623" y="514616"/>
                  </a:lnTo>
                  <a:lnTo>
                    <a:pt x="47625" y="496379"/>
                  </a:lnTo>
                  <a:lnTo>
                    <a:pt x="73304" y="460756"/>
                  </a:lnTo>
                  <a:lnTo>
                    <a:pt x="87668" y="408825"/>
                  </a:lnTo>
                  <a:lnTo>
                    <a:pt x="92773" y="342392"/>
                  </a:lnTo>
                  <a:lnTo>
                    <a:pt x="93472" y="168871"/>
                  </a:lnTo>
                  <a:lnTo>
                    <a:pt x="95161" y="130898"/>
                  </a:lnTo>
                  <a:lnTo>
                    <a:pt x="107873" y="69634"/>
                  </a:lnTo>
                  <a:lnTo>
                    <a:pt x="126377" y="36169"/>
                  </a:lnTo>
                  <a:lnTo>
                    <a:pt x="159626" y="9779"/>
                  </a:lnTo>
                  <a:lnTo>
                    <a:pt x="159626" y="0"/>
                  </a:lnTo>
                  <a:close/>
                </a:path>
              </a:pathLst>
            </a:custGeom>
            <a:solidFill>
              <a:srgbClr val="BA4195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bject 75">
              <a:extLst>
                <a:ext uri="{FF2B5EF4-FFF2-40B4-BE49-F238E27FC236}">
                  <a16:creationId xmlns:a16="http://schemas.microsoft.com/office/drawing/2014/main" id="{E5509512-A2AD-1A5F-D251-2312CF5910F8}"/>
                </a:ext>
              </a:extLst>
            </p:cNvPr>
            <p:cNvSpPr/>
            <p:nvPr/>
          </p:nvSpPr>
          <p:spPr>
            <a:xfrm>
              <a:off x="1921583" y="4007459"/>
              <a:ext cx="160020" cy="2340000"/>
            </a:xfrm>
            <a:custGeom>
              <a:avLst/>
              <a:gdLst/>
              <a:ahLst/>
              <a:cxnLst/>
              <a:rect l="l" t="t" r="r" b="b"/>
              <a:pathLst>
                <a:path w="160019" h="2204720">
                  <a:moveTo>
                    <a:pt x="159626" y="2183307"/>
                  </a:moveTo>
                  <a:lnTo>
                    <a:pt x="135636" y="2147316"/>
                  </a:lnTo>
                  <a:lnTo>
                    <a:pt x="118859" y="2104682"/>
                  </a:lnTo>
                  <a:lnTo>
                    <a:pt x="109829" y="2066086"/>
                  </a:lnTo>
                  <a:lnTo>
                    <a:pt x="102755" y="2020519"/>
                  </a:lnTo>
                  <a:lnTo>
                    <a:pt x="97663" y="1968119"/>
                  </a:lnTo>
                  <a:lnTo>
                    <a:pt x="94564" y="1908962"/>
                  </a:lnTo>
                  <a:lnTo>
                    <a:pt x="93472" y="1843201"/>
                  </a:lnTo>
                  <a:lnTo>
                    <a:pt x="92773" y="1472260"/>
                  </a:lnTo>
                  <a:lnTo>
                    <a:pt x="91846" y="1411833"/>
                  </a:lnTo>
                  <a:lnTo>
                    <a:pt x="89420" y="1356194"/>
                  </a:lnTo>
                  <a:lnTo>
                    <a:pt x="85521" y="1305471"/>
                  </a:lnTo>
                  <a:lnTo>
                    <a:pt x="80149" y="1259763"/>
                  </a:lnTo>
                  <a:lnTo>
                    <a:pt x="73304" y="1219212"/>
                  </a:lnTo>
                  <a:lnTo>
                    <a:pt x="62166" y="1176515"/>
                  </a:lnTo>
                  <a:lnTo>
                    <a:pt x="29756" y="1118831"/>
                  </a:lnTo>
                  <a:lnTo>
                    <a:pt x="4241" y="1102118"/>
                  </a:lnTo>
                  <a:lnTo>
                    <a:pt x="0" y="1105281"/>
                  </a:lnTo>
                  <a:lnTo>
                    <a:pt x="12306" y="1120622"/>
                  </a:lnTo>
                  <a:lnTo>
                    <a:pt x="22974" y="1137627"/>
                  </a:lnTo>
                  <a:lnTo>
                    <a:pt x="39662" y="1177061"/>
                  </a:lnTo>
                  <a:lnTo>
                    <a:pt x="56438" y="1257122"/>
                  </a:lnTo>
                  <a:lnTo>
                    <a:pt x="61696" y="1306766"/>
                  </a:lnTo>
                  <a:lnTo>
                    <a:pt x="64871" y="1362684"/>
                  </a:lnTo>
                  <a:lnTo>
                    <a:pt x="65925" y="1424762"/>
                  </a:lnTo>
                  <a:lnTo>
                    <a:pt x="66395" y="1829879"/>
                  </a:lnTo>
                  <a:lnTo>
                    <a:pt x="67132" y="1894255"/>
                  </a:lnTo>
                  <a:lnTo>
                    <a:pt x="69316" y="1952180"/>
                  </a:lnTo>
                  <a:lnTo>
                    <a:pt x="72961" y="2003577"/>
                  </a:lnTo>
                  <a:lnTo>
                    <a:pt x="78041" y="2048370"/>
                  </a:lnTo>
                  <a:lnTo>
                    <a:pt x="84569" y="2086495"/>
                  </a:lnTo>
                  <a:lnTo>
                    <a:pt x="106210" y="2153856"/>
                  </a:lnTo>
                  <a:lnTo>
                    <a:pt x="139827" y="2197087"/>
                  </a:lnTo>
                  <a:lnTo>
                    <a:pt x="159626" y="2204224"/>
                  </a:lnTo>
                  <a:lnTo>
                    <a:pt x="159626" y="2183307"/>
                  </a:lnTo>
                  <a:close/>
                </a:path>
                <a:path w="160019" h="2204720">
                  <a:moveTo>
                    <a:pt x="159626" y="0"/>
                  </a:moveTo>
                  <a:lnTo>
                    <a:pt x="121996" y="23939"/>
                  </a:lnTo>
                  <a:lnTo>
                    <a:pt x="92519" y="86347"/>
                  </a:lnTo>
                  <a:lnTo>
                    <a:pt x="78041" y="155854"/>
                  </a:lnTo>
                  <a:lnTo>
                    <a:pt x="72961" y="200647"/>
                  </a:lnTo>
                  <a:lnTo>
                    <a:pt x="69316" y="252044"/>
                  </a:lnTo>
                  <a:lnTo>
                    <a:pt x="67132" y="309968"/>
                  </a:lnTo>
                  <a:lnTo>
                    <a:pt x="66395" y="374345"/>
                  </a:lnTo>
                  <a:lnTo>
                    <a:pt x="65925" y="779462"/>
                  </a:lnTo>
                  <a:lnTo>
                    <a:pt x="64871" y="841540"/>
                  </a:lnTo>
                  <a:lnTo>
                    <a:pt x="61696" y="897458"/>
                  </a:lnTo>
                  <a:lnTo>
                    <a:pt x="56438" y="947102"/>
                  </a:lnTo>
                  <a:lnTo>
                    <a:pt x="49085" y="990371"/>
                  </a:lnTo>
                  <a:lnTo>
                    <a:pt x="32080" y="1047813"/>
                  </a:lnTo>
                  <a:lnTo>
                    <a:pt x="12306" y="1083602"/>
                  </a:lnTo>
                  <a:lnTo>
                    <a:pt x="0" y="1098943"/>
                  </a:lnTo>
                  <a:lnTo>
                    <a:pt x="4241" y="1102106"/>
                  </a:lnTo>
                  <a:lnTo>
                    <a:pt x="47625" y="1061186"/>
                  </a:lnTo>
                  <a:lnTo>
                    <a:pt x="73304" y="985012"/>
                  </a:lnTo>
                  <a:lnTo>
                    <a:pt x="80149" y="944460"/>
                  </a:lnTo>
                  <a:lnTo>
                    <a:pt x="85521" y="898753"/>
                  </a:lnTo>
                  <a:lnTo>
                    <a:pt x="89420" y="848029"/>
                  </a:lnTo>
                  <a:lnTo>
                    <a:pt x="91846" y="792391"/>
                  </a:lnTo>
                  <a:lnTo>
                    <a:pt x="92773" y="731964"/>
                  </a:lnTo>
                  <a:lnTo>
                    <a:pt x="93472" y="361022"/>
                  </a:lnTo>
                  <a:lnTo>
                    <a:pt x="94564" y="295249"/>
                  </a:lnTo>
                  <a:lnTo>
                    <a:pt x="97663" y="236105"/>
                  </a:lnTo>
                  <a:lnTo>
                    <a:pt x="102755" y="183692"/>
                  </a:lnTo>
                  <a:lnTo>
                    <a:pt x="109829" y="138137"/>
                  </a:lnTo>
                  <a:lnTo>
                    <a:pt x="118859" y="99542"/>
                  </a:lnTo>
                  <a:lnTo>
                    <a:pt x="135636" y="56908"/>
                  </a:lnTo>
                  <a:lnTo>
                    <a:pt x="159626" y="20929"/>
                  </a:lnTo>
                  <a:lnTo>
                    <a:pt x="159626" y="0"/>
                  </a:lnTo>
                  <a:close/>
                </a:path>
              </a:pathLst>
            </a:custGeom>
            <a:solidFill>
              <a:srgbClr val="F5821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bject 62">
              <a:extLst>
                <a:ext uri="{FF2B5EF4-FFF2-40B4-BE49-F238E27FC236}">
                  <a16:creationId xmlns:a16="http://schemas.microsoft.com/office/drawing/2014/main" id="{B2EF06E2-D8C1-1750-1CE2-06CEB86DD6BB}"/>
                </a:ext>
              </a:extLst>
            </p:cNvPr>
            <p:cNvSpPr txBox="1"/>
            <p:nvPr/>
          </p:nvSpPr>
          <p:spPr>
            <a:xfrm>
              <a:off x="3662852" y="4833809"/>
              <a:ext cx="670226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6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000°C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7" name="object 63">
              <a:extLst>
                <a:ext uri="{FF2B5EF4-FFF2-40B4-BE49-F238E27FC236}">
                  <a16:creationId xmlns:a16="http://schemas.microsoft.com/office/drawing/2014/main" id="{2C1A7C2A-4BBF-35BC-2A7C-34459A9B8714}"/>
                </a:ext>
              </a:extLst>
            </p:cNvPr>
            <p:cNvSpPr txBox="1"/>
            <p:nvPr/>
          </p:nvSpPr>
          <p:spPr>
            <a:xfrm>
              <a:off x="5348866" y="2891776"/>
              <a:ext cx="568944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30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8" name="object 64">
              <a:extLst>
                <a:ext uri="{FF2B5EF4-FFF2-40B4-BE49-F238E27FC236}">
                  <a16:creationId xmlns:a16="http://schemas.microsoft.com/office/drawing/2014/main" id="{0933EF9B-F9E4-B44D-5C75-C8D32522E69B}"/>
                </a:ext>
              </a:extLst>
            </p:cNvPr>
            <p:cNvSpPr txBox="1"/>
            <p:nvPr/>
          </p:nvSpPr>
          <p:spPr>
            <a:xfrm>
              <a:off x="2090985" y="2775413"/>
              <a:ext cx="536296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10</a:t>
              </a:r>
              <a:r>
                <a:rPr sz="1200" b="1" spc="-3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9" name="object 65">
              <a:extLst>
                <a:ext uri="{FF2B5EF4-FFF2-40B4-BE49-F238E27FC236}">
                  <a16:creationId xmlns:a16="http://schemas.microsoft.com/office/drawing/2014/main" id="{8949BF4C-5E42-9F5F-C203-81445D5EA2DD}"/>
                </a:ext>
              </a:extLst>
            </p:cNvPr>
            <p:cNvSpPr txBox="1"/>
            <p:nvPr/>
          </p:nvSpPr>
          <p:spPr>
            <a:xfrm>
              <a:off x="3889148" y="6201130"/>
              <a:ext cx="1085122" cy="19748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6</a:t>
              </a:r>
              <a:r>
                <a:rPr sz="1200" b="1" spc="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400</a:t>
              </a:r>
              <a:r>
                <a:rPr sz="1200" b="1" spc="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0" name="object 68">
              <a:extLst>
                <a:ext uri="{FF2B5EF4-FFF2-40B4-BE49-F238E27FC236}">
                  <a16:creationId xmlns:a16="http://schemas.microsoft.com/office/drawing/2014/main" id="{7D4DDE29-DD9F-55CE-0732-D112AE810708}"/>
                </a:ext>
              </a:extLst>
            </p:cNvPr>
            <p:cNvSpPr txBox="1"/>
            <p:nvPr/>
          </p:nvSpPr>
          <p:spPr>
            <a:xfrm>
              <a:off x="3697602" y="5117100"/>
              <a:ext cx="56769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12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1" name="object 69">
              <a:extLst>
                <a:ext uri="{FF2B5EF4-FFF2-40B4-BE49-F238E27FC236}">
                  <a16:creationId xmlns:a16="http://schemas.microsoft.com/office/drawing/2014/main" id="{30D14A12-F9C6-E792-3A52-A6BD1946AEE0}"/>
                </a:ext>
              </a:extLst>
            </p:cNvPr>
            <p:cNvSpPr txBox="1"/>
            <p:nvPr/>
          </p:nvSpPr>
          <p:spPr>
            <a:xfrm>
              <a:off x="3638194" y="3348060"/>
              <a:ext cx="682480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1000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°C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C46DA0DC-1A61-1C03-74DD-7F52231C27CC}"/>
                </a:ext>
              </a:extLst>
            </p:cNvPr>
            <p:cNvSpPr txBox="1"/>
            <p:nvPr/>
          </p:nvSpPr>
          <p:spPr>
            <a:xfrm>
              <a:off x="3511349" y="3609093"/>
              <a:ext cx="957792" cy="309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700" algn="ctr">
                <a:spcBef>
                  <a:spcPts val="395"/>
                </a:spcBef>
                <a:defRPr/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lang="fr-FR"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lang="fr-FR"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5,5</a:t>
              </a:r>
              <a:endParaRPr lang="fr-FR"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4D4E421D-353C-F8BE-365E-50BFA68D2506}"/>
                </a:ext>
              </a:extLst>
            </p:cNvPr>
            <p:cNvSpPr txBox="1"/>
            <p:nvPr/>
          </p:nvSpPr>
          <p:spPr>
            <a:xfrm>
              <a:off x="4649957" y="3896974"/>
              <a:ext cx="130254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b="1" dirty="0">
                  <a:latin typeface="Calibri" panose="020F0502020204030204"/>
                </a:rPr>
                <a:t>2 900 Km</a:t>
              </a: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53E4AE74-296E-A7FC-EE34-FC123B601158}"/>
                </a:ext>
              </a:extLst>
            </p:cNvPr>
            <p:cNvCxnSpPr/>
            <p:nvPr/>
          </p:nvCxnSpPr>
          <p:spPr>
            <a:xfrm>
              <a:off x="2097526" y="6346323"/>
              <a:ext cx="1836000" cy="0"/>
            </a:xfrm>
            <a:prstGeom prst="line">
              <a:avLst/>
            </a:prstGeom>
            <a:ln w="63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1EC3DE6E-EE68-C62C-6E5E-28590F090193}"/>
                </a:ext>
              </a:extLst>
            </p:cNvPr>
            <p:cNvCxnSpPr/>
            <p:nvPr/>
          </p:nvCxnSpPr>
          <p:spPr>
            <a:xfrm>
              <a:off x="2078746" y="3973931"/>
              <a:ext cx="900000" cy="0"/>
            </a:xfrm>
            <a:prstGeom prst="line">
              <a:avLst/>
            </a:prstGeom>
            <a:ln w="63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bject 71">
              <a:extLst>
                <a:ext uri="{FF2B5EF4-FFF2-40B4-BE49-F238E27FC236}">
                  <a16:creationId xmlns:a16="http://schemas.microsoft.com/office/drawing/2014/main" id="{14BA86D1-C497-0128-8A9F-73A71A416FED}"/>
                </a:ext>
              </a:extLst>
            </p:cNvPr>
            <p:cNvSpPr txBox="1"/>
            <p:nvPr/>
          </p:nvSpPr>
          <p:spPr>
            <a:xfrm>
              <a:off x="3712600" y="2554653"/>
              <a:ext cx="719109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3,3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41" name="object 69">
              <a:extLst>
                <a:ext uri="{FF2B5EF4-FFF2-40B4-BE49-F238E27FC236}">
                  <a16:creationId xmlns:a16="http://schemas.microsoft.com/office/drawing/2014/main" id="{AE50C752-1877-7586-D45C-A6828647ABDB}"/>
                </a:ext>
              </a:extLst>
            </p:cNvPr>
            <p:cNvSpPr txBox="1"/>
            <p:nvPr/>
          </p:nvSpPr>
          <p:spPr>
            <a:xfrm>
              <a:off x="4331938" y="2633734"/>
              <a:ext cx="502699" cy="18413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1750" algn="ctr"/>
              <a:r>
                <a:rPr lang="fr-FR" sz="1200" b="1" spc="-2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200°C</a:t>
              </a:r>
            </a:p>
          </p:txBody>
        </p:sp>
        <p:sp>
          <p:nvSpPr>
            <p:cNvPr id="44" name="object 63">
              <a:extLst>
                <a:ext uri="{FF2B5EF4-FFF2-40B4-BE49-F238E27FC236}">
                  <a16:creationId xmlns:a16="http://schemas.microsoft.com/office/drawing/2014/main" id="{0D538B60-AFA8-E138-4B20-6444578D839C}"/>
                </a:ext>
              </a:extLst>
            </p:cNvPr>
            <p:cNvSpPr txBox="1"/>
            <p:nvPr/>
          </p:nvSpPr>
          <p:spPr>
            <a:xfrm>
              <a:off x="782191" y="3323446"/>
              <a:ext cx="1256590" cy="1865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00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……………………..</a:t>
              </a:r>
              <a:endParaRPr sz="1000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45" name="object 63">
              <a:extLst>
                <a:ext uri="{FF2B5EF4-FFF2-40B4-BE49-F238E27FC236}">
                  <a16:creationId xmlns:a16="http://schemas.microsoft.com/office/drawing/2014/main" id="{C6B4B823-E7F5-AEA4-5E24-F725DD976DDB}"/>
                </a:ext>
              </a:extLst>
            </p:cNvPr>
            <p:cNvSpPr txBox="1"/>
            <p:nvPr/>
          </p:nvSpPr>
          <p:spPr>
            <a:xfrm>
              <a:off x="736840" y="5064513"/>
              <a:ext cx="1256590" cy="1865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00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……………………..</a:t>
              </a:r>
              <a:endParaRPr sz="1000" dirty="0">
                <a:latin typeface="Calibri" panose="020F0502020204030204"/>
                <a:cs typeface="Calibri"/>
              </a:endParaRPr>
            </a:p>
          </p:txBody>
        </p:sp>
      </p:grpSp>
      <p:sp>
        <p:nvSpPr>
          <p:cNvPr id="59" name="object 65">
            <a:extLst>
              <a:ext uri="{FF2B5EF4-FFF2-40B4-BE49-F238E27FC236}">
                <a16:creationId xmlns:a16="http://schemas.microsoft.com/office/drawing/2014/main" id="{F8303DF3-2757-C76C-6E95-056CC58AFDB1}"/>
              </a:ext>
            </a:extLst>
          </p:cNvPr>
          <p:cNvSpPr txBox="1"/>
          <p:nvPr/>
        </p:nvSpPr>
        <p:spPr>
          <a:xfrm>
            <a:off x="2800689" y="3383836"/>
            <a:ext cx="112337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Manteau  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1BF4DDA7-FB60-4CFA-4B33-D0E21E7AFCD2}"/>
              </a:ext>
            </a:extLst>
          </p:cNvPr>
          <p:cNvGrpSpPr/>
          <p:nvPr/>
        </p:nvGrpSpPr>
        <p:grpSpPr>
          <a:xfrm>
            <a:off x="445978" y="1242023"/>
            <a:ext cx="11329462" cy="478193"/>
            <a:chOff x="633762" y="1225112"/>
            <a:chExt cx="10567653" cy="478193"/>
          </a:xfrm>
        </p:grpSpPr>
        <p:sp>
          <p:nvSpPr>
            <p:cNvPr id="69" name="Google Shape;443;p19">
              <a:extLst>
                <a:ext uri="{FF2B5EF4-FFF2-40B4-BE49-F238E27FC236}">
                  <a16:creationId xmlns:a16="http://schemas.microsoft.com/office/drawing/2014/main" id="{8035A892-4A99-B3AD-1C07-2B059A12D163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  Dégagez les caractéristiques des différentes couches de la Terre en remplissant le tableau ci-dessous.</a:t>
              </a:r>
            </a:p>
          </p:txBody>
        </p:sp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D76E3F15-11FE-15AE-30A5-6E0C6B6A7332}"/>
                </a:ext>
              </a:extLst>
            </p:cNvPr>
            <p:cNvSpPr/>
            <p:nvPr/>
          </p:nvSpPr>
          <p:spPr>
            <a:xfrm>
              <a:off x="633762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3667D710-6F29-FAEF-0457-67CF5D39CE1D}"/>
              </a:ext>
            </a:extLst>
          </p:cNvPr>
          <p:cNvGrpSpPr/>
          <p:nvPr/>
        </p:nvGrpSpPr>
        <p:grpSpPr>
          <a:xfrm>
            <a:off x="870512" y="1793524"/>
            <a:ext cx="6678529" cy="261610"/>
            <a:chOff x="770664" y="7064400"/>
            <a:chExt cx="4714439" cy="261610"/>
          </a:xfrm>
        </p:grpSpPr>
        <p:sp>
          <p:nvSpPr>
            <p:cNvPr id="72" name="object 42">
              <a:extLst>
                <a:ext uri="{FF2B5EF4-FFF2-40B4-BE49-F238E27FC236}">
                  <a16:creationId xmlns:a16="http://schemas.microsoft.com/office/drawing/2014/main" id="{BB7A65C9-7990-962C-E04E-FAC821939510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Je repère la deuxième couche de la Terre sur le schéma. 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73" name="Organigramme : Connecteur 72">
              <a:extLst>
                <a:ext uri="{FF2B5EF4-FFF2-40B4-BE49-F238E27FC236}">
                  <a16:creationId xmlns:a16="http://schemas.microsoft.com/office/drawing/2014/main" id="{69D3DFE6-20C6-6CF8-C306-FB0833828655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c</a:t>
              </a:r>
            </a:p>
          </p:txBody>
        </p:sp>
      </p:grpSp>
      <p:sp>
        <p:nvSpPr>
          <p:cNvPr id="74" name="Ellipse 73">
            <a:extLst>
              <a:ext uri="{FF2B5EF4-FFF2-40B4-BE49-F238E27FC236}">
                <a16:creationId xmlns:a16="http://schemas.microsoft.com/office/drawing/2014/main" id="{DF628474-C2AA-A5AF-7E4C-9E3BEC0ADB8C}"/>
              </a:ext>
            </a:extLst>
          </p:cNvPr>
          <p:cNvSpPr/>
          <p:nvPr/>
        </p:nvSpPr>
        <p:spPr>
          <a:xfrm>
            <a:off x="5711560" y="3784870"/>
            <a:ext cx="598695" cy="3336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C754A2CD-5DBF-A9B8-F63A-187FAFF72A07}"/>
              </a:ext>
            </a:extLst>
          </p:cNvPr>
          <p:cNvSpPr/>
          <p:nvPr/>
        </p:nvSpPr>
        <p:spPr>
          <a:xfrm>
            <a:off x="5693445" y="3437663"/>
            <a:ext cx="598695" cy="3336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9" name="object 76">
            <a:extLst>
              <a:ext uri="{FF2B5EF4-FFF2-40B4-BE49-F238E27FC236}">
                <a16:creationId xmlns:a16="http://schemas.microsoft.com/office/drawing/2014/main" id="{72C0F89D-F0FD-961F-5478-E0F9B3B664B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0549" y="2948758"/>
            <a:ext cx="123721" cy="187964"/>
          </a:xfrm>
          <a:prstGeom prst="rect">
            <a:avLst/>
          </a:prstGeom>
        </p:spPr>
      </p:pic>
      <p:pic>
        <p:nvPicPr>
          <p:cNvPr id="80" name="object 77">
            <a:extLst>
              <a:ext uri="{FF2B5EF4-FFF2-40B4-BE49-F238E27FC236}">
                <a16:creationId xmlns:a16="http://schemas.microsoft.com/office/drawing/2014/main" id="{99506680-567D-5D5B-D322-6821666A9818}"/>
              </a:ext>
            </a:extLst>
          </p:cNvPr>
          <p:cNvPicPr/>
          <p:nvPr/>
        </p:nvPicPr>
        <p:blipFill>
          <a:blip r:embed="rId5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93910" y="2591879"/>
            <a:ext cx="135509" cy="631147"/>
          </a:xfrm>
          <a:prstGeom prst="rect">
            <a:avLst/>
          </a:prstGeom>
        </p:spPr>
      </p:pic>
      <p:sp>
        <p:nvSpPr>
          <p:cNvPr id="81" name="Ellipse 80">
            <a:extLst>
              <a:ext uri="{FF2B5EF4-FFF2-40B4-BE49-F238E27FC236}">
                <a16:creationId xmlns:a16="http://schemas.microsoft.com/office/drawing/2014/main" id="{489B7241-F009-6294-3002-91D24224D7AD}"/>
              </a:ext>
            </a:extLst>
          </p:cNvPr>
          <p:cNvSpPr/>
          <p:nvPr/>
        </p:nvSpPr>
        <p:spPr>
          <a:xfrm>
            <a:off x="6869093" y="4068685"/>
            <a:ext cx="839689" cy="3336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D981E8A7-0ACA-A53E-5F29-ACA33EADBB18}"/>
              </a:ext>
            </a:extLst>
          </p:cNvPr>
          <p:cNvGrpSpPr/>
          <p:nvPr/>
        </p:nvGrpSpPr>
        <p:grpSpPr>
          <a:xfrm>
            <a:off x="870512" y="2181196"/>
            <a:ext cx="6678529" cy="261610"/>
            <a:chOff x="770664" y="7064400"/>
            <a:chExt cx="4714439" cy="261610"/>
          </a:xfrm>
        </p:grpSpPr>
        <p:sp>
          <p:nvSpPr>
            <p:cNvPr id="85" name="object 42">
              <a:extLst>
                <a:ext uri="{FF2B5EF4-FFF2-40B4-BE49-F238E27FC236}">
                  <a16:creationId xmlns:a16="http://schemas.microsoft.com/office/drawing/2014/main" id="{F97A30F2-F254-AA49-4698-E67D2B4373EC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J’extrais les caractéristiques de cette couche. 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86" name="Organigramme : Connecteur 85">
              <a:extLst>
                <a:ext uri="{FF2B5EF4-FFF2-40B4-BE49-F238E27FC236}">
                  <a16:creationId xmlns:a16="http://schemas.microsoft.com/office/drawing/2014/main" id="{FB60B5D4-CC6B-2A8D-11D2-F46A71C14489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d</a:t>
              </a: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D093F3D9-F3D1-5385-8F90-E80E56B2C90E}"/>
              </a:ext>
            </a:extLst>
          </p:cNvPr>
          <p:cNvGrpSpPr/>
          <p:nvPr/>
        </p:nvGrpSpPr>
        <p:grpSpPr>
          <a:xfrm>
            <a:off x="7703810" y="4112521"/>
            <a:ext cx="2072940" cy="289823"/>
            <a:chOff x="7703810" y="4112521"/>
            <a:chExt cx="2072940" cy="289823"/>
          </a:xfrm>
        </p:grpSpPr>
        <p:cxnSp>
          <p:nvCxnSpPr>
            <p:cNvPr id="87" name="Connecteur droit avec flèche 86">
              <a:extLst>
                <a:ext uri="{FF2B5EF4-FFF2-40B4-BE49-F238E27FC236}">
                  <a16:creationId xmlns:a16="http://schemas.microsoft.com/office/drawing/2014/main" id="{F888F956-437E-D86E-C7D1-15F23E985D98}"/>
                </a:ext>
              </a:extLst>
            </p:cNvPr>
            <p:cNvCxnSpPr>
              <a:cxnSpLocks/>
              <a:endCxn id="97" idx="1"/>
            </p:cNvCxnSpPr>
            <p:nvPr/>
          </p:nvCxnSpPr>
          <p:spPr>
            <a:xfrm>
              <a:off x="7703810" y="4237667"/>
              <a:ext cx="375916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97" name="object 65">
              <a:extLst>
                <a:ext uri="{FF2B5EF4-FFF2-40B4-BE49-F238E27FC236}">
                  <a16:creationId xmlns:a16="http://schemas.microsoft.com/office/drawing/2014/main" id="{0B8390EE-8722-9C02-3D50-D0A4B87ABEF7}"/>
                </a:ext>
              </a:extLst>
            </p:cNvPr>
            <p:cNvSpPr txBox="1"/>
            <p:nvPr/>
          </p:nvSpPr>
          <p:spPr>
            <a:xfrm>
              <a:off x="8079726" y="4112521"/>
              <a:ext cx="1697024" cy="28982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La profondeur </a:t>
              </a:r>
              <a:endParaRPr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935603BC-10DB-690A-57A8-755121382478}"/>
              </a:ext>
            </a:extLst>
          </p:cNvPr>
          <p:cNvGrpSpPr/>
          <p:nvPr/>
        </p:nvGrpSpPr>
        <p:grpSpPr>
          <a:xfrm>
            <a:off x="6292140" y="3480807"/>
            <a:ext cx="3246968" cy="289823"/>
            <a:chOff x="6108204" y="4812666"/>
            <a:chExt cx="3246968" cy="289823"/>
          </a:xfrm>
        </p:grpSpPr>
        <p:cxnSp>
          <p:nvCxnSpPr>
            <p:cNvPr id="102" name="Connecteur droit avec flèche 101">
              <a:extLst>
                <a:ext uri="{FF2B5EF4-FFF2-40B4-BE49-F238E27FC236}">
                  <a16:creationId xmlns:a16="http://schemas.microsoft.com/office/drawing/2014/main" id="{0EB43208-4416-A3C0-B726-528D9D0953D4}"/>
                </a:ext>
              </a:extLst>
            </p:cNvPr>
            <p:cNvCxnSpPr>
              <a:cxnSpLocks/>
              <a:stCxn id="75" idx="6"/>
              <a:endCxn id="103" idx="1"/>
            </p:cNvCxnSpPr>
            <p:nvPr/>
          </p:nvCxnSpPr>
          <p:spPr>
            <a:xfrm>
              <a:off x="6108204" y="4936352"/>
              <a:ext cx="1549944" cy="21226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103" name="object 65">
              <a:extLst>
                <a:ext uri="{FF2B5EF4-FFF2-40B4-BE49-F238E27FC236}">
                  <a16:creationId xmlns:a16="http://schemas.microsoft.com/office/drawing/2014/main" id="{44DB7617-250F-9DEE-B8CC-90081C260915}"/>
                </a:ext>
              </a:extLst>
            </p:cNvPr>
            <p:cNvSpPr txBox="1"/>
            <p:nvPr/>
          </p:nvSpPr>
          <p:spPr>
            <a:xfrm>
              <a:off x="7658148" y="4812666"/>
              <a:ext cx="1697024" cy="28982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La température</a:t>
              </a:r>
              <a:endParaRPr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297D47CD-1FCD-2EB6-4ACE-D48DD196769C}"/>
              </a:ext>
            </a:extLst>
          </p:cNvPr>
          <p:cNvGrpSpPr/>
          <p:nvPr/>
        </p:nvGrpSpPr>
        <p:grpSpPr>
          <a:xfrm>
            <a:off x="2661670" y="3965448"/>
            <a:ext cx="3081985" cy="293536"/>
            <a:chOff x="7311166" y="3714955"/>
            <a:chExt cx="3081985" cy="293536"/>
          </a:xfrm>
        </p:grpSpPr>
        <p:cxnSp>
          <p:nvCxnSpPr>
            <p:cNvPr id="107" name="Connecteur droit avec flèche 106">
              <a:extLst>
                <a:ext uri="{FF2B5EF4-FFF2-40B4-BE49-F238E27FC236}">
                  <a16:creationId xmlns:a16="http://schemas.microsoft.com/office/drawing/2014/main" id="{A42F1153-1C14-5A08-6669-3A213CDE2D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72705" y="3714955"/>
              <a:ext cx="1920446" cy="136396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sp>
          <p:nvSpPr>
            <p:cNvPr id="108" name="object 65">
              <a:extLst>
                <a:ext uri="{FF2B5EF4-FFF2-40B4-BE49-F238E27FC236}">
                  <a16:creationId xmlns:a16="http://schemas.microsoft.com/office/drawing/2014/main" id="{D1021379-4F4A-9F81-9AAF-4C47CC7AC7EB}"/>
                </a:ext>
              </a:extLst>
            </p:cNvPr>
            <p:cNvSpPr txBox="1"/>
            <p:nvPr/>
          </p:nvSpPr>
          <p:spPr>
            <a:xfrm>
              <a:off x="7311166" y="3718668"/>
              <a:ext cx="1182492" cy="28982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La densité</a:t>
              </a:r>
              <a:endParaRPr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object 65">
            <a:extLst>
              <a:ext uri="{FF2B5EF4-FFF2-40B4-BE49-F238E27FC236}">
                <a16:creationId xmlns:a16="http://schemas.microsoft.com/office/drawing/2014/main" id="{D07728A0-BA45-7334-D9D0-4D63974222F4}"/>
              </a:ext>
            </a:extLst>
          </p:cNvPr>
          <p:cNvSpPr txBox="1"/>
          <p:nvPr/>
        </p:nvSpPr>
        <p:spPr>
          <a:xfrm>
            <a:off x="7899390" y="2753454"/>
            <a:ext cx="199118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Croûte continentale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bject 65">
            <a:extLst>
              <a:ext uri="{FF2B5EF4-FFF2-40B4-BE49-F238E27FC236}">
                <a16:creationId xmlns:a16="http://schemas.microsoft.com/office/drawing/2014/main" id="{1892BE6F-0956-B895-F2C7-D4E6E45F66D2}"/>
              </a:ext>
            </a:extLst>
          </p:cNvPr>
          <p:cNvSpPr txBox="1"/>
          <p:nvPr/>
        </p:nvSpPr>
        <p:spPr>
          <a:xfrm>
            <a:off x="2260095" y="2884880"/>
            <a:ext cx="17508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Croûte océanique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object 65">
            <a:extLst>
              <a:ext uri="{FF2B5EF4-FFF2-40B4-BE49-F238E27FC236}">
                <a16:creationId xmlns:a16="http://schemas.microsoft.com/office/drawing/2014/main" id="{A51CFCCE-888D-FC4B-8C4D-39FC38544359}"/>
              </a:ext>
            </a:extLst>
          </p:cNvPr>
          <p:cNvSpPr txBox="1"/>
          <p:nvPr/>
        </p:nvSpPr>
        <p:spPr>
          <a:xfrm>
            <a:off x="2859103" y="5123813"/>
            <a:ext cx="99879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Noyau 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398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8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7F38A-AA93-8B86-03B8-390D96F2B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239395-1209-D3DB-5ADC-0A5C5474B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94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20" dirty="0">
                <a:solidFill>
                  <a:schemeClr val="bg1">
                    <a:lumMod val="50000"/>
                  </a:schemeClr>
                </a:solidFill>
              </a:rPr>
              <a:t>Enfin pour le noyau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1CBD19-FF16-31D7-E1E8-D70EC3B00F9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CDB1D25-5282-036A-D127-8BB57F2F2FD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224E2B3D-2058-8751-1A03-8DEC43F3E874}"/>
              </a:ext>
            </a:extLst>
          </p:cNvPr>
          <p:cNvGrpSpPr/>
          <p:nvPr/>
        </p:nvGrpSpPr>
        <p:grpSpPr>
          <a:xfrm>
            <a:off x="2856322" y="2300323"/>
            <a:ext cx="6347519" cy="4447588"/>
            <a:chOff x="736840" y="2156901"/>
            <a:chExt cx="6566387" cy="4312664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B0017D1-17FD-FCBD-B8A8-B09B1B5DD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34" b="5365"/>
            <a:stretch>
              <a:fillRect/>
            </a:stretch>
          </p:blipFill>
          <p:spPr>
            <a:xfrm>
              <a:off x="2414373" y="2300465"/>
              <a:ext cx="3183821" cy="4145379"/>
            </a:xfrm>
            <a:prstGeom prst="rect">
              <a:avLst/>
            </a:prstGeom>
            <a:noFill/>
          </p:spPr>
        </p:pic>
        <p:sp>
          <p:nvSpPr>
            <p:cNvPr id="19" name="Rectangle à coins arrondis 18">
              <a:extLst>
                <a:ext uri="{FF2B5EF4-FFF2-40B4-BE49-F238E27FC236}">
                  <a16:creationId xmlns:a16="http://schemas.microsoft.com/office/drawing/2014/main" id="{3C6FBF6A-44B9-783F-FE00-B08C10B16861}"/>
                </a:ext>
              </a:extLst>
            </p:cNvPr>
            <p:cNvSpPr/>
            <p:nvPr/>
          </p:nvSpPr>
          <p:spPr>
            <a:xfrm>
              <a:off x="815012" y="2156901"/>
              <a:ext cx="6488215" cy="4312664"/>
            </a:xfrm>
            <a:prstGeom prst="roundRect">
              <a:avLst>
                <a:gd name="adj" fmla="val 3385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5952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71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object 74">
              <a:extLst>
                <a:ext uri="{FF2B5EF4-FFF2-40B4-BE49-F238E27FC236}">
                  <a16:creationId xmlns:a16="http://schemas.microsoft.com/office/drawing/2014/main" id="{AC48DC4D-5E66-4CB8-6FE5-AF21F20CAFE2}"/>
                </a:ext>
              </a:extLst>
            </p:cNvPr>
            <p:cNvSpPr/>
            <p:nvPr/>
          </p:nvSpPr>
          <p:spPr>
            <a:xfrm>
              <a:off x="1939558" y="2946755"/>
              <a:ext cx="160020" cy="1044000"/>
            </a:xfrm>
            <a:custGeom>
              <a:avLst/>
              <a:gdLst/>
              <a:ahLst/>
              <a:cxnLst/>
              <a:rect l="l" t="t" r="r" b="b"/>
              <a:pathLst>
                <a:path w="160019" h="1031239">
                  <a:moveTo>
                    <a:pt x="159626" y="0"/>
                  </a:moveTo>
                  <a:lnTo>
                    <a:pt x="122008" y="11188"/>
                  </a:lnTo>
                  <a:lnTo>
                    <a:pt x="92519" y="40386"/>
                  </a:lnTo>
                  <a:lnTo>
                    <a:pt x="72961" y="93853"/>
                  </a:lnTo>
                  <a:lnTo>
                    <a:pt x="66395" y="175107"/>
                  </a:lnTo>
                  <a:lnTo>
                    <a:pt x="65925" y="364604"/>
                  </a:lnTo>
                  <a:lnTo>
                    <a:pt x="64274" y="400443"/>
                  </a:lnTo>
                  <a:lnTo>
                    <a:pt x="51130" y="458482"/>
                  </a:lnTo>
                  <a:lnTo>
                    <a:pt x="22987" y="498919"/>
                  </a:lnTo>
                  <a:lnTo>
                    <a:pt x="0" y="514045"/>
                  </a:lnTo>
                  <a:lnTo>
                    <a:pt x="4216" y="515531"/>
                  </a:lnTo>
                  <a:lnTo>
                    <a:pt x="0" y="517004"/>
                  </a:lnTo>
                  <a:lnTo>
                    <a:pt x="12306" y="524179"/>
                  </a:lnTo>
                  <a:lnTo>
                    <a:pt x="22987" y="532130"/>
                  </a:lnTo>
                  <a:lnTo>
                    <a:pt x="51130" y="572566"/>
                  </a:lnTo>
                  <a:lnTo>
                    <a:pt x="64274" y="630605"/>
                  </a:lnTo>
                  <a:lnTo>
                    <a:pt x="66395" y="855941"/>
                  </a:lnTo>
                  <a:lnTo>
                    <a:pt x="68046" y="899985"/>
                  </a:lnTo>
                  <a:lnTo>
                    <a:pt x="81127" y="967460"/>
                  </a:lnTo>
                  <a:lnTo>
                    <a:pt x="106222" y="1007491"/>
                  </a:lnTo>
                  <a:lnTo>
                    <a:pt x="139827" y="1027722"/>
                  </a:lnTo>
                  <a:lnTo>
                    <a:pt x="159626" y="1031049"/>
                  </a:lnTo>
                  <a:lnTo>
                    <a:pt x="159626" y="1021270"/>
                  </a:lnTo>
                  <a:lnTo>
                    <a:pt x="146710" y="1013218"/>
                  </a:lnTo>
                  <a:lnTo>
                    <a:pt x="135636" y="1004430"/>
                  </a:lnTo>
                  <a:lnTo>
                    <a:pt x="107873" y="961415"/>
                  </a:lnTo>
                  <a:lnTo>
                    <a:pt x="95161" y="900150"/>
                  </a:lnTo>
                  <a:lnTo>
                    <a:pt x="92773" y="688657"/>
                  </a:lnTo>
                  <a:lnTo>
                    <a:pt x="91376" y="653681"/>
                  </a:lnTo>
                  <a:lnTo>
                    <a:pt x="81635" y="594385"/>
                  </a:lnTo>
                  <a:lnTo>
                    <a:pt x="62166" y="550329"/>
                  </a:lnTo>
                  <a:lnTo>
                    <a:pt x="29768" y="523354"/>
                  </a:lnTo>
                  <a:lnTo>
                    <a:pt x="4267" y="515531"/>
                  </a:lnTo>
                  <a:lnTo>
                    <a:pt x="8623" y="514616"/>
                  </a:lnTo>
                  <a:lnTo>
                    <a:pt x="47625" y="496379"/>
                  </a:lnTo>
                  <a:lnTo>
                    <a:pt x="73304" y="460756"/>
                  </a:lnTo>
                  <a:lnTo>
                    <a:pt x="87668" y="408825"/>
                  </a:lnTo>
                  <a:lnTo>
                    <a:pt x="92773" y="342392"/>
                  </a:lnTo>
                  <a:lnTo>
                    <a:pt x="93472" y="168871"/>
                  </a:lnTo>
                  <a:lnTo>
                    <a:pt x="95161" y="130898"/>
                  </a:lnTo>
                  <a:lnTo>
                    <a:pt x="107873" y="69634"/>
                  </a:lnTo>
                  <a:lnTo>
                    <a:pt x="126377" y="36169"/>
                  </a:lnTo>
                  <a:lnTo>
                    <a:pt x="159626" y="9779"/>
                  </a:lnTo>
                  <a:lnTo>
                    <a:pt x="159626" y="0"/>
                  </a:lnTo>
                  <a:close/>
                </a:path>
              </a:pathLst>
            </a:custGeom>
            <a:solidFill>
              <a:srgbClr val="BA4195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bject 75">
              <a:extLst>
                <a:ext uri="{FF2B5EF4-FFF2-40B4-BE49-F238E27FC236}">
                  <a16:creationId xmlns:a16="http://schemas.microsoft.com/office/drawing/2014/main" id="{96CFE7BF-BBF2-032D-4B79-2F8F1A553D17}"/>
                </a:ext>
              </a:extLst>
            </p:cNvPr>
            <p:cNvSpPr/>
            <p:nvPr/>
          </p:nvSpPr>
          <p:spPr>
            <a:xfrm>
              <a:off x="1921583" y="4007459"/>
              <a:ext cx="160020" cy="2340000"/>
            </a:xfrm>
            <a:custGeom>
              <a:avLst/>
              <a:gdLst/>
              <a:ahLst/>
              <a:cxnLst/>
              <a:rect l="l" t="t" r="r" b="b"/>
              <a:pathLst>
                <a:path w="160019" h="2204720">
                  <a:moveTo>
                    <a:pt x="159626" y="2183307"/>
                  </a:moveTo>
                  <a:lnTo>
                    <a:pt x="135636" y="2147316"/>
                  </a:lnTo>
                  <a:lnTo>
                    <a:pt x="118859" y="2104682"/>
                  </a:lnTo>
                  <a:lnTo>
                    <a:pt x="109829" y="2066086"/>
                  </a:lnTo>
                  <a:lnTo>
                    <a:pt x="102755" y="2020519"/>
                  </a:lnTo>
                  <a:lnTo>
                    <a:pt x="97663" y="1968119"/>
                  </a:lnTo>
                  <a:lnTo>
                    <a:pt x="94564" y="1908962"/>
                  </a:lnTo>
                  <a:lnTo>
                    <a:pt x="93472" y="1843201"/>
                  </a:lnTo>
                  <a:lnTo>
                    <a:pt x="92773" y="1472260"/>
                  </a:lnTo>
                  <a:lnTo>
                    <a:pt x="91846" y="1411833"/>
                  </a:lnTo>
                  <a:lnTo>
                    <a:pt x="89420" y="1356194"/>
                  </a:lnTo>
                  <a:lnTo>
                    <a:pt x="85521" y="1305471"/>
                  </a:lnTo>
                  <a:lnTo>
                    <a:pt x="80149" y="1259763"/>
                  </a:lnTo>
                  <a:lnTo>
                    <a:pt x="73304" y="1219212"/>
                  </a:lnTo>
                  <a:lnTo>
                    <a:pt x="62166" y="1176515"/>
                  </a:lnTo>
                  <a:lnTo>
                    <a:pt x="29756" y="1118831"/>
                  </a:lnTo>
                  <a:lnTo>
                    <a:pt x="4241" y="1102118"/>
                  </a:lnTo>
                  <a:lnTo>
                    <a:pt x="0" y="1105281"/>
                  </a:lnTo>
                  <a:lnTo>
                    <a:pt x="12306" y="1120622"/>
                  </a:lnTo>
                  <a:lnTo>
                    <a:pt x="22974" y="1137627"/>
                  </a:lnTo>
                  <a:lnTo>
                    <a:pt x="39662" y="1177061"/>
                  </a:lnTo>
                  <a:lnTo>
                    <a:pt x="56438" y="1257122"/>
                  </a:lnTo>
                  <a:lnTo>
                    <a:pt x="61696" y="1306766"/>
                  </a:lnTo>
                  <a:lnTo>
                    <a:pt x="64871" y="1362684"/>
                  </a:lnTo>
                  <a:lnTo>
                    <a:pt x="65925" y="1424762"/>
                  </a:lnTo>
                  <a:lnTo>
                    <a:pt x="66395" y="1829879"/>
                  </a:lnTo>
                  <a:lnTo>
                    <a:pt x="67132" y="1894255"/>
                  </a:lnTo>
                  <a:lnTo>
                    <a:pt x="69316" y="1952180"/>
                  </a:lnTo>
                  <a:lnTo>
                    <a:pt x="72961" y="2003577"/>
                  </a:lnTo>
                  <a:lnTo>
                    <a:pt x="78041" y="2048370"/>
                  </a:lnTo>
                  <a:lnTo>
                    <a:pt x="84569" y="2086495"/>
                  </a:lnTo>
                  <a:lnTo>
                    <a:pt x="106210" y="2153856"/>
                  </a:lnTo>
                  <a:lnTo>
                    <a:pt x="139827" y="2197087"/>
                  </a:lnTo>
                  <a:lnTo>
                    <a:pt x="159626" y="2204224"/>
                  </a:lnTo>
                  <a:lnTo>
                    <a:pt x="159626" y="2183307"/>
                  </a:lnTo>
                  <a:close/>
                </a:path>
                <a:path w="160019" h="2204720">
                  <a:moveTo>
                    <a:pt x="159626" y="0"/>
                  </a:moveTo>
                  <a:lnTo>
                    <a:pt x="121996" y="23939"/>
                  </a:lnTo>
                  <a:lnTo>
                    <a:pt x="92519" y="86347"/>
                  </a:lnTo>
                  <a:lnTo>
                    <a:pt x="78041" y="155854"/>
                  </a:lnTo>
                  <a:lnTo>
                    <a:pt x="72961" y="200647"/>
                  </a:lnTo>
                  <a:lnTo>
                    <a:pt x="69316" y="252044"/>
                  </a:lnTo>
                  <a:lnTo>
                    <a:pt x="67132" y="309968"/>
                  </a:lnTo>
                  <a:lnTo>
                    <a:pt x="66395" y="374345"/>
                  </a:lnTo>
                  <a:lnTo>
                    <a:pt x="65925" y="779462"/>
                  </a:lnTo>
                  <a:lnTo>
                    <a:pt x="64871" y="841540"/>
                  </a:lnTo>
                  <a:lnTo>
                    <a:pt x="61696" y="897458"/>
                  </a:lnTo>
                  <a:lnTo>
                    <a:pt x="56438" y="947102"/>
                  </a:lnTo>
                  <a:lnTo>
                    <a:pt x="49085" y="990371"/>
                  </a:lnTo>
                  <a:lnTo>
                    <a:pt x="32080" y="1047813"/>
                  </a:lnTo>
                  <a:lnTo>
                    <a:pt x="12306" y="1083602"/>
                  </a:lnTo>
                  <a:lnTo>
                    <a:pt x="0" y="1098943"/>
                  </a:lnTo>
                  <a:lnTo>
                    <a:pt x="4241" y="1102106"/>
                  </a:lnTo>
                  <a:lnTo>
                    <a:pt x="47625" y="1061186"/>
                  </a:lnTo>
                  <a:lnTo>
                    <a:pt x="73304" y="985012"/>
                  </a:lnTo>
                  <a:lnTo>
                    <a:pt x="80149" y="944460"/>
                  </a:lnTo>
                  <a:lnTo>
                    <a:pt x="85521" y="898753"/>
                  </a:lnTo>
                  <a:lnTo>
                    <a:pt x="89420" y="848029"/>
                  </a:lnTo>
                  <a:lnTo>
                    <a:pt x="91846" y="792391"/>
                  </a:lnTo>
                  <a:lnTo>
                    <a:pt x="92773" y="731964"/>
                  </a:lnTo>
                  <a:lnTo>
                    <a:pt x="93472" y="361022"/>
                  </a:lnTo>
                  <a:lnTo>
                    <a:pt x="94564" y="295249"/>
                  </a:lnTo>
                  <a:lnTo>
                    <a:pt x="97663" y="236105"/>
                  </a:lnTo>
                  <a:lnTo>
                    <a:pt x="102755" y="183692"/>
                  </a:lnTo>
                  <a:lnTo>
                    <a:pt x="109829" y="138137"/>
                  </a:lnTo>
                  <a:lnTo>
                    <a:pt x="118859" y="99542"/>
                  </a:lnTo>
                  <a:lnTo>
                    <a:pt x="135636" y="56908"/>
                  </a:lnTo>
                  <a:lnTo>
                    <a:pt x="159626" y="20929"/>
                  </a:lnTo>
                  <a:lnTo>
                    <a:pt x="159626" y="0"/>
                  </a:lnTo>
                  <a:close/>
                </a:path>
              </a:pathLst>
            </a:custGeom>
            <a:solidFill>
              <a:srgbClr val="F5821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bject 62">
              <a:extLst>
                <a:ext uri="{FF2B5EF4-FFF2-40B4-BE49-F238E27FC236}">
                  <a16:creationId xmlns:a16="http://schemas.microsoft.com/office/drawing/2014/main" id="{2D15C73D-5910-1749-A7F7-FA161CB26F7D}"/>
                </a:ext>
              </a:extLst>
            </p:cNvPr>
            <p:cNvSpPr txBox="1"/>
            <p:nvPr/>
          </p:nvSpPr>
          <p:spPr>
            <a:xfrm>
              <a:off x="3662852" y="4833809"/>
              <a:ext cx="670226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6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000°C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7" name="object 63">
              <a:extLst>
                <a:ext uri="{FF2B5EF4-FFF2-40B4-BE49-F238E27FC236}">
                  <a16:creationId xmlns:a16="http://schemas.microsoft.com/office/drawing/2014/main" id="{8D1FFD3B-8048-0909-7228-6A55B4A58603}"/>
                </a:ext>
              </a:extLst>
            </p:cNvPr>
            <p:cNvSpPr txBox="1"/>
            <p:nvPr/>
          </p:nvSpPr>
          <p:spPr>
            <a:xfrm>
              <a:off x="5348866" y="2891776"/>
              <a:ext cx="568944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30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8" name="object 64">
              <a:extLst>
                <a:ext uri="{FF2B5EF4-FFF2-40B4-BE49-F238E27FC236}">
                  <a16:creationId xmlns:a16="http://schemas.microsoft.com/office/drawing/2014/main" id="{EDD99F1F-EC0C-8D2A-FB35-7416D3D7E0D1}"/>
                </a:ext>
              </a:extLst>
            </p:cNvPr>
            <p:cNvSpPr txBox="1"/>
            <p:nvPr/>
          </p:nvSpPr>
          <p:spPr>
            <a:xfrm>
              <a:off x="2090985" y="2775413"/>
              <a:ext cx="536296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10</a:t>
              </a:r>
              <a:r>
                <a:rPr sz="1200" b="1" spc="-3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9" name="object 65">
              <a:extLst>
                <a:ext uri="{FF2B5EF4-FFF2-40B4-BE49-F238E27FC236}">
                  <a16:creationId xmlns:a16="http://schemas.microsoft.com/office/drawing/2014/main" id="{E0CBAE44-3774-5F54-32C2-A4139B6E7A44}"/>
                </a:ext>
              </a:extLst>
            </p:cNvPr>
            <p:cNvSpPr txBox="1"/>
            <p:nvPr/>
          </p:nvSpPr>
          <p:spPr>
            <a:xfrm>
              <a:off x="3889148" y="6201130"/>
              <a:ext cx="1085122" cy="19748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6</a:t>
              </a:r>
              <a:r>
                <a:rPr sz="1200" b="1" spc="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400</a:t>
              </a:r>
              <a:r>
                <a:rPr sz="1200" b="1" spc="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0" name="object 68">
              <a:extLst>
                <a:ext uri="{FF2B5EF4-FFF2-40B4-BE49-F238E27FC236}">
                  <a16:creationId xmlns:a16="http://schemas.microsoft.com/office/drawing/2014/main" id="{76ADCC30-7117-8876-46DC-9D63B645E394}"/>
                </a:ext>
              </a:extLst>
            </p:cNvPr>
            <p:cNvSpPr txBox="1"/>
            <p:nvPr/>
          </p:nvSpPr>
          <p:spPr>
            <a:xfrm>
              <a:off x="3697602" y="5117100"/>
              <a:ext cx="56769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12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1" name="object 69">
              <a:extLst>
                <a:ext uri="{FF2B5EF4-FFF2-40B4-BE49-F238E27FC236}">
                  <a16:creationId xmlns:a16="http://schemas.microsoft.com/office/drawing/2014/main" id="{141AC8D1-EF40-43FC-5EDB-AD21461DCC4D}"/>
                </a:ext>
              </a:extLst>
            </p:cNvPr>
            <p:cNvSpPr txBox="1"/>
            <p:nvPr/>
          </p:nvSpPr>
          <p:spPr>
            <a:xfrm>
              <a:off x="3638194" y="3348060"/>
              <a:ext cx="682480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1000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°C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8B6A2471-501D-354C-AE70-5478CDBD5215}"/>
                </a:ext>
              </a:extLst>
            </p:cNvPr>
            <p:cNvSpPr txBox="1"/>
            <p:nvPr/>
          </p:nvSpPr>
          <p:spPr>
            <a:xfrm>
              <a:off x="3511349" y="3609093"/>
              <a:ext cx="957792" cy="309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700" algn="ctr">
                <a:spcBef>
                  <a:spcPts val="395"/>
                </a:spcBef>
                <a:defRPr/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lang="fr-FR"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lang="fr-FR"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5,5</a:t>
              </a:r>
              <a:endParaRPr lang="fr-FR"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A1DCBB0E-2F72-D006-FF60-9978245B919B}"/>
                </a:ext>
              </a:extLst>
            </p:cNvPr>
            <p:cNvSpPr txBox="1"/>
            <p:nvPr/>
          </p:nvSpPr>
          <p:spPr>
            <a:xfrm>
              <a:off x="4649957" y="3896974"/>
              <a:ext cx="130254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b="1" dirty="0">
                  <a:latin typeface="Calibri" panose="020F0502020204030204"/>
                </a:rPr>
                <a:t>2 900 Km</a:t>
              </a: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FE856E69-83F1-D701-D1D6-09B83763B34E}"/>
                </a:ext>
              </a:extLst>
            </p:cNvPr>
            <p:cNvCxnSpPr/>
            <p:nvPr/>
          </p:nvCxnSpPr>
          <p:spPr>
            <a:xfrm>
              <a:off x="2097526" y="6346323"/>
              <a:ext cx="1836000" cy="0"/>
            </a:xfrm>
            <a:prstGeom prst="line">
              <a:avLst/>
            </a:prstGeom>
            <a:ln w="63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F14FB1DA-9B9F-1861-8CAF-9317C61D919E}"/>
                </a:ext>
              </a:extLst>
            </p:cNvPr>
            <p:cNvCxnSpPr/>
            <p:nvPr/>
          </p:nvCxnSpPr>
          <p:spPr>
            <a:xfrm>
              <a:off x="2078746" y="3973931"/>
              <a:ext cx="900000" cy="0"/>
            </a:xfrm>
            <a:prstGeom prst="line">
              <a:avLst/>
            </a:prstGeom>
            <a:ln w="635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bject 71">
              <a:extLst>
                <a:ext uri="{FF2B5EF4-FFF2-40B4-BE49-F238E27FC236}">
                  <a16:creationId xmlns:a16="http://schemas.microsoft.com/office/drawing/2014/main" id="{CCD56DF4-D89D-98C1-CC5F-364E3DBACF28}"/>
                </a:ext>
              </a:extLst>
            </p:cNvPr>
            <p:cNvSpPr txBox="1"/>
            <p:nvPr/>
          </p:nvSpPr>
          <p:spPr>
            <a:xfrm>
              <a:off x="3712600" y="2554653"/>
              <a:ext cx="719109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3,3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41" name="object 69">
              <a:extLst>
                <a:ext uri="{FF2B5EF4-FFF2-40B4-BE49-F238E27FC236}">
                  <a16:creationId xmlns:a16="http://schemas.microsoft.com/office/drawing/2014/main" id="{756C59D6-80C1-AD01-1946-686824B05035}"/>
                </a:ext>
              </a:extLst>
            </p:cNvPr>
            <p:cNvSpPr txBox="1"/>
            <p:nvPr/>
          </p:nvSpPr>
          <p:spPr>
            <a:xfrm>
              <a:off x="4331938" y="2633734"/>
              <a:ext cx="502699" cy="18413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1750" algn="ctr"/>
              <a:r>
                <a:rPr lang="fr-FR" sz="1200" b="1" spc="-2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200°C</a:t>
              </a:r>
            </a:p>
          </p:txBody>
        </p:sp>
        <p:sp>
          <p:nvSpPr>
            <p:cNvPr id="44" name="object 63">
              <a:extLst>
                <a:ext uri="{FF2B5EF4-FFF2-40B4-BE49-F238E27FC236}">
                  <a16:creationId xmlns:a16="http://schemas.microsoft.com/office/drawing/2014/main" id="{D3970E06-F77C-7D18-5551-180FC3F50159}"/>
                </a:ext>
              </a:extLst>
            </p:cNvPr>
            <p:cNvSpPr txBox="1"/>
            <p:nvPr/>
          </p:nvSpPr>
          <p:spPr>
            <a:xfrm>
              <a:off x="782191" y="3323446"/>
              <a:ext cx="1256590" cy="1865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00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……………………..</a:t>
              </a:r>
              <a:endParaRPr sz="1000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45" name="object 63">
              <a:extLst>
                <a:ext uri="{FF2B5EF4-FFF2-40B4-BE49-F238E27FC236}">
                  <a16:creationId xmlns:a16="http://schemas.microsoft.com/office/drawing/2014/main" id="{5032C40D-7970-54FE-36C5-2D077C34003A}"/>
                </a:ext>
              </a:extLst>
            </p:cNvPr>
            <p:cNvSpPr txBox="1"/>
            <p:nvPr/>
          </p:nvSpPr>
          <p:spPr>
            <a:xfrm>
              <a:off x="736840" y="5031300"/>
              <a:ext cx="1104560" cy="1616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00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……………………..</a:t>
              </a:r>
              <a:endParaRPr sz="1000" dirty="0">
                <a:latin typeface="Calibri" panose="020F0502020204030204"/>
                <a:cs typeface="Calibri"/>
              </a:endParaRPr>
            </a:p>
          </p:txBody>
        </p:sp>
      </p:grpSp>
      <p:sp>
        <p:nvSpPr>
          <p:cNvPr id="58" name="object 65">
            <a:extLst>
              <a:ext uri="{FF2B5EF4-FFF2-40B4-BE49-F238E27FC236}">
                <a16:creationId xmlns:a16="http://schemas.microsoft.com/office/drawing/2014/main" id="{6B0E62C7-F8C5-366B-F5C5-5187065BB776}"/>
              </a:ext>
            </a:extLst>
          </p:cNvPr>
          <p:cNvSpPr txBox="1"/>
          <p:nvPr/>
        </p:nvSpPr>
        <p:spPr>
          <a:xfrm>
            <a:off x="2859103" y="5123813"/>
            <a:ext cx="99879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Noyau 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object 65">
            <a:extLst>
              <a:ext uri="{FF2B5EF4-FFF2-40B4-BE49-F238E27FC236}">
                <a16:creationId xmlns:a16="http://schemas.microsoft.com/office/drawing/2014/main" id="{7E46665A-DDD8-9E1D-3622-498C77221159}"/>
              </a:ext>
            </a:extLst>
          </p:cNvPr>
          <p:cNvSpPr txBox="1"/>
          <p:nvPr/>
        </p:nvSpPr>
        <p:spPr>
          <a:xfrm>
            <a:off x="2800689" y="3383836"/>
            <a:ext cx="112337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Manteau  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9429AC3D-2B6E-8EB8-4A9D-9864E59B8F84}"/>
              </a:ext>
            </a:extLst>
          </p:cNvPr>
          <p:cNvGrpSpPr/>
          <p:nvPr/>
        </p:nvGrpSpPr>
        <p:grpSpPr>
          <a:xfrm>
            <a:off x="445978" y="1242023"/>
            <a:ext cx="11329462" cy="478193"/>
            <a:chOff x="633762" y="1225112"/>
            <a:chExt cx="10567653" cy="478193"/>
          </a:xfrm>
        </p:grpSpPr>
        <p:sp>
          <p:nvSpPr>
            <p:cNvPr id="69" name="Google Shape;443;p19">
              <a:extLst>
                <a:ext uri="{FF2B5EF4-FFF2-40B4-BE49-F238E27FC236}">
                  <a16:creationId xmlns:a16="http://schemas.microsoft.com/office/drawing/2014/main" id="{121EA608-03AD-F86A-8AEB-FEC207EDA5C7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  Dégagez les caractéristiques des différentes couches de la Terre en remplissant le tableau ci-dessous.</a:t>
              </a:r>
            </a:p>
          </p:txBody>
        </p:sp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6D34454B-6C84-5F69-A364-15661FEAAE9D}"/>
                </a:ext>
              </a:extLst>
            </p:cNvPr>
            <p:cNvSpPr/>
            <p:nvPr/>
          </p:nvSpPr>
          <p:spPr>
            <a:xfrm>
              <a:off x="633762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D6FF8848-D730-A587-34E0-FFB689B85AAD}"/>
              </a:ext>
            </a:extLst>
          </p:cNvPr>
          <p:cNvGrpSpPr/>
          <p:nvPr/>
        </p:nvGrpSpPr>
        <p:grpSpPr>
          <a:xfrm>
            <a:off x="870512" y="1793524"/>
            <a:ext cx="6678529" cy="261610"/>
            <a:chOff x="770664" y="7064400"/>
            <a:chExt cx="4714439" cy="261610"/>
          </a:xfrm>
        </p:grpSpPr>
        <p:sp>
          <p:nvSpPr>
            <p:cNvPr id="72" name="object 42">
              <a:extLst>
                <a:ext uri="{FF2B5EF4-FFF2-40B4-BE49-F238E27FC236}">
                  <a16:creationId xmlns:a16="http://schemas.microsoft.com/office/drawing/2014/main" id="{7BF552A1-69FF-6D9E-E3E7-42685229B931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Je repère la troisième couche de la Terre sur le schéma. 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73" name="Organigramme : Connecteur 72">
              <a:extLst>
                <a:ext uri="{FF2B5EF4-FFF2-40B4-BE49-F238E27FC236}">
                  <a16:creationId xmlns:a16="http://schemas.microsoft.com/office/drawing/2014/main" id="{01ECFCE9-7AE8-56C7-31A6-97788F4CA75E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c</a:t>
              </a:r>
            </a:p>
          </p:txBody>
        </p:sp>
      </p:grpSp>
      <p:sp>
        <p:nvSpPr>
          <p:cNvPr id="74" name="Ellipse 73">
            <a:extLst>
              <a:ext uri="{FF2B5EF4-FFF2-40B4-BE49-F238E27FC236}">
                <a16:creationId xmlns:a16="http://schemas.microsoft.com/office/drawing/2014/main" id="{AC0F0068-D95E-C449-D2B6-1876AAF6797E}"/>
              </a:ext>
            </a:extLst>
          </p:cNvPr>
          <p:cNvSpPr/>
          <p:nvPr/>
        </p:nvSpPr>
        <p:spPr>
          <a:xfrm>
            <a:off x="5718028" y="5291435"/>
            <a:ext cx="598695" cy="3336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EB400EA9-68C3-FE50-EEE4-19F13104EC76}"/>
              </a:ext>
            </a:extLst>
          </p:cNvPr>
          <p:cNvSpPr/>
          <p:nvPr/>
        </p:nvSpPr>
        <p:spPr>
          <a:xfrm>
            <a:off x="5718028" y="4954955"/>
            <a:ext cx="598695" cy="3336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9" name="object 76">
            <a:extLst>
              <a:ext uri="{FF2B5EF4-FFF2-40B4-BE49-F238E27FC236}">
                <a16:creationId xmlns:a16="http://schemas.microsoft.com/office/drawing/2014/main" id="{7F28AA37-973B-B12B-150E-60BB31FAEB5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0549" y="2948758"/>
            <a:ext cx="123721" cy="187964"/>
          </a:xfrm>
          <a:prstGeom prst="rect">
            <a:avLst/>
          </a:prstGeom>
        </p:spPr>
      </p:pic>
      <p:pic>
        <p:nvPicPr>
          <p:cNvPr id="80" name="object 77">
            <a:extLst>
              <a:ext uri="{FF2B5EF4-FFF2-40B4-BE49-F238E27FC236}">
                <a16:creationId xmlns:a16="http://schemas.microsoft.com/office/drawing/2014/main" id="{E5815871-AB42-C848-1C9A-3DA99EBF763F}"/>
              </a:ext>
            </a:extLst>
          </p:cNvPr>
          <p:cNvPicPr/>
          <p:nvPr/>
        </p:nvPicPr>
        <p:blipFill>
          <a:blip r:embed="rId5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93910" y="2591879"/>
            <a:ext cx="135509" cy="631147"/>
          </a:xfrm>
          <a:prstGeom prst="rect">
            <a:avLst/>
          </a:prstGeom>
        </p:spPr>
      </p:pic>
      <p:sp>
        <p:nvSpPr>
          <p:cNvPr id="81" name="Ellipse 80">
            <a:extLst>
              <a:ext uri="{FF2B5EF4-FFF2-40B4-BE49-F238E27FC236}">
                <a16:creationId xmlns:a16="http://schemas.microsoft.com/office/drawing/2014/main" id="{7A57D85A-7DF8-AB9A-EFEF-D1FA25F35438}"/>
              </a:ext>
            </a:extLst>
          </p:cNvPr>
          <p:cNvSpPr/>
          <p:nvPr/>
        </p:nvSpPr>
        <p:spPr>
          <a:xfrm>
            <a:off x="6006130" y="6440325"/>
            <a:ext cx="839689" cy="3336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979C0D68-6E0B-67F2-FA30-EB064BA6CABA}"/>
              </a:ext>
            </a:extLst>
          </p:cNvPr>
          <p:cNvGrpSpPr/>
          <p:nvPr/>
        </p:nvGrpSpPr>
        <p:grpSpPr>
          <a:xfrm>
            <a:off x="870512" y="2181196"/>
            <a:ext cx="6678529" cy="261610"/>
            <a:chOff x="770664" y="7064400"/>
            <a:chExt cx="4714439" cy="261610"/>
          </a:xfrm>
        </p:grpSpPr>
        <p:sp>
          <p:nvSpPr>
            <p:cNvPr id="85" name="object 42">
              <a:extLst>
                <a:ext uri="{FF2B5EF4-FFF2-40B4-BE49-F238E27FC236}">
                  <a16:creationId xmlns:a16="http://schemas.microsoft.com/office/drawing/2014/main" id="{47597196-6A10-E3BA-0FCA-4610DFDB8EA6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J’extrais les caractéristiques de cette couche. 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86" name="Organigramme : Connecteur 85">
              <a:extLst>
                <a:ext uri="{FF2B5EF4-FFF2-40B4-BE49-F238E27FC236}">
                  <a16:creationId xmlns:a16="http://schemas.microsoft.com/office/drawing/2014/main" id="{A38BAFAE-5C23-B1E4-9ABF-240684B94F72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d</a:t>
              </a: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16AA9F01-F81E-742C-CEAC-6111B897F6DD}"/>
              </a:ext>
            </a:extLst>
          </p:cNvPr>
          <p:cNvGrpSpPr/>
          <p:nvPr/>
        </p:nvGrpSpPr>
        <p:grpSpPr>
          <a:xfrm>
            <a:off x="6722849" y="6269549"/>
            <a:ext cx="2088472" cy="289823"/>
            <a:chOff x="7585812" y="3897909"/>
            <a:chExt cx="2088472" cy="289823"/>
          </a:xfrm>
        </p:grpSpPr>
        <p:cxnSp>
          <p:nvCxnSpPr>
            <p:cNvPr id="87" name="Connecteur droit avec flèche 86">
              <a:extLst>
                <a:ext uri="{FF2B5EF4-FFF2-40B4-BE49-F238E27FC236}">
                  <a16:creationId xmlns:a16="http://schemas.microsoft.com/office/drawing/2014/main" id="{368CA575-2324-13FB-5105-72D8F96E5369}"/>
                </a:ext>
              </a:extLst>
            </p:cNvPr>
            <p:cNvCxnSpPr>
              <a:cxnSpLocks/>
              <a:stCxn id="81" idx="7"/>
              <a:endCxn id="97" idx="1"/>
            </p:cNvCxnSpPr>
            <p:nvPr/>
          </p:nvCxnSpPr>
          <p:spPr>
            <a:xfrm flipV="1">
              <a:off x="7585812" y="4042821"/>
              <a:ext cx="391448" cy="74727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97" name="object 65">
              <a:extLst>
                <a:ext uri="{FF2B5EF4-FFF2-40B4-BE49-F238E27FC236}">
                  <a16:creationId xmlns:a16="http://schemas.microsoft.com/office/drawing/2014/main" id="{C3F40E4A-A0E8-E8A8-11F4-5B3ED68A6A68}"/>
                </a:ext>
              </a:extLst>
            </p:cNvPr>
            <p:cNvSpPr txBox="1"/>
            <p:nvPr/>
          </p:nvSpPr>
          <p:spPr>
            <a:xfrm>
              <a:off x="7977260" y="3897909"/>
              <a:ext cx="1697024" cy="28982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La profondeur </a:t>
              </a:r>
              <a:endParaRPr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FA2F1525-C258-A8E3-AE43-0AB33E2843C8}"/>
              </a:ext>
            </a:extLst>
          </p:cNvPr>
          <p:cNvGrpSpPr/>
          <p:nvPr/>
        </p:nvGrpSpPr>
        <p:grpSpPr>
          <a:xfrm>
            <a:off x="6316723" y="4998099"/>
            <a:ext cx="3222385" cy="289823"/>
            <a:chOff x="6132787" y="4812666"/>
            <a:chExt cx="3222385" cy="289823"/>
          </a:xfrm>
        </p:grpSpPr>
        <p:cxnSp>
          <p:nvCxnSpPr>
            <p:cNvPr id="102" name="Connecteur droit avec flèche 101">
              <a:extLst>
                <a:ext uri="{FF2B5EF4-FFF2-40B4-BE49-F238E27FC236}">
                  <a16:creationId xmlns:a16="http://schemas.microsoft.com/office/drawing/2014/main" id="{E8C80563-E306-0A15-2844-B537F5C79FF6}"/>
                </a:ext>
              </a:extLst>
            </p:cNvPr>
            <p:cNvCxnSpPr>
              <a:cxnSpLocks/>
              <a:stCxn id="75" idx="6"/>
              <a:endCxn id="103" idx="1"/>
            </p:cNvCxnSpPr>
            <p:nvPr/>
          </p:nvCxnSpPr>
          <p:spPr>
            <a:xfrm>
              <a:off x="6132787" y="4936352"/>
              <a:ext cx="1525361" cy="21226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103" name="object 65">
              <a:extLst>
                <a:ext uri="{FF2B5EF4-FFF2-40B4-BE49-F238E27FC236}">
                  <a16:creationId xmlns:a16="http://schemas.microsoft.com/office/drawing/2014/main" id="{AFE925E9-F841-6BF3-67A7-B05B091D221B}"/>
                </a:ext>
              </a:extLst>
            </p:cNvPr>
            <p:cNvSpPr txBox="1"/>
            <p:nvPr/>
          </p:nvSpPr>
          <p:spPr>
            <a:xfrm>
              <a:off x="7658148" y="4812666"/>
              <a:ext cx="1697024" cy="28982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La température</a:t>
              </a:r>
              <a:endParaRPr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DA232075-2D27-3A17-0E00-787B7DDE6C24}"/>
              </a:ext>
            </a:extLst>
          </p:cNvPr>
          <p:cNvGrpSpPr/>
          <p:nvPr/>
        </p:nvGrpSpPr>
        <p:grpSpPr>
          <a:xfrm>
            <a:off x="6267165" y="5453564"/>
            <a:ext cx="2269315" cy="417584"/>
            <a:chOff x="6224343" y="3590907"/>
            <a:chExt cx="2269315" cy="417584"/>
          </a:xfrm>
        </p:grpSpPr>
        <p:cxnSp>
          <p:nvCxnSpPr>
            <p:cNvPr id="107" name="Connecteur droit avec flèche 106">
              <a:extLst>
                <a:ext uri="{FF2B5EF4-FFF2-40B4-BE49-F238E27FC236}">
                  <a16:creationId xmlns:a16="http://schemas.microsoft.com/office/drawing/2014/main" id="{E2A0595D-4EA9-3CEE-93AD-536D8DBE11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24343" y="3590907"/>
              <a:ext cx="1086823" cy="254820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sp>
          <p:nvSpPr>
            <p:cNvPr id="108" name="object 65">
              <a:extLst>
                <a:ext uri="{FF2B5EF4-FFF2-40B4-BE49-F238E27FC236}">
                  <a16:creationId xmlns:a16="http://schemas.microsoft.com/office/drawing/2014/main" id="{7163D34A-A9D0-BB82-7B63-4648C9AE846B}"/>
                </a:ext>
              </a:extLst>
            </p:cNvPr>
            <p:cNvSpPr txBox="1"/>
            <p:nvPr/>
          </p:nvSpPr>
          <p:spPr>
            <a:xfrm>
              <a:off x="7311166" y="3718668"/>
              <a:ext cx="1182492" cy="28982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La densité</a:t>
              </a:r>
              <a:endParaRPr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object 65">
            <a:extLst>
              <a:ext uri="{FF2B5EF4-FFF2-40B4-BE49-F238E27FC236}">
                <a16:creationId xmlns:a16="http://schemas.microsoft.com/office/drawing/2014/main" id="{5CF9683F-DEC6-67AE-103C-E2D1A222D872}"/>
              </a:ext>
            </a:extLst>
          </p:cNvPr>
          <p:cNvSpPr txBox="1"/>
          <p:nvPr/>
        </p:nvSpPr>
        <p:spPr>
          <a:xfrm>
            <a:off x="7899390" y="2753454"/>
            <a:ext cx="199118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Croûte continentale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bject 65">
            <a:extLst>
              <a:ext uri="{FF2B5EF4-FFF2-40B4-BE49-F238E27FC236}">
                <a16:creationId xmlns:a16="http://schemas.microsoft.com/office/drawing/2014/main" id="{99E6CA2A-1523-41C0-8B3A-77D99CBD75A3}"/>
              </a:ext>
            </a:extLst>
          </p:cNvPr>
          <p:cNvSpPr txBox="1"/>
          <p:nvPr/>
        </p:nvSpPr>
        <p:spPr>
          <a:xfrm>
            <a:off x="2260095" y="2884880"/>
            <a:ext cx="17508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Croûte océanique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482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8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12768-1AF5-A1F2-4D46-CB1813047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22C841-889A-E660-A78C-EB1C092CE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94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20" dirty="0">
                <a:solidFill>
                  <a:schemeClr val="bg1">
                    <a:lumMod val="50000"/>
                  </a:schemeClr>
                </a:solidFill>
              </a:rPr>
              <a:t>Enfin pour la dernière étape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84D2B8B-5C04-92DB-D3BD-88E01953E78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B196A3F-FD7B-1CB5-5E24-B1CDE226E2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BABD1CD4-8231-D4AD-408D-501F0EF6AFA8}"/>
              </a:ext>
            </a:extLst>
          </p:cNvPr>
          <p:cNvGrpSpPr/>
          <p:nvPr/>
        </p:nvGrpSpPr>
        <p:grpSpPr>
          <a:xfrm>
            <a:off x="445978" y="1242023"/>
            <a:ext cx="11329462" cy="478193"/>
            <a:chOff x="633762" y="1225112"/>
            <a:chExt cx="10567653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C2C1EDC7-C323-FF5D-CF7F-420494CBD1D6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  Dégagez les caractéristiques des différentes couches de la Terre en remplissant le tableau ci-dessous.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2B82E7AB-F867-EC84-8673-E54C6635B165}"/>
                </a:ext>
              </a:extLst>
            </p:cNvPr>
            <p:cNvSpPr/>
            <p:nvPr/>
          </p:nvSpPr>
          <p:spPr>
            <a:xfrm>
              <a:off x="633762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aphicFrame>
        <p:nvGraphicFramePr>
          <p:cNvPr id="3" name="object 12">
            <a:extLst>
              <a:ext uri="{FF2B5EF4-FFF2-40B4-BE49-F238E27FC236}">
                <a16:creationId xmlns:a16="http://schemas.microsoft.com/office/drawing/2014/main" id="{3DD76C8A-ECE9-F389-59CE-C5B219B51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495101"/>
              </p:ext>
            </p:extLst>
          </p:nvPr>
        </p:nvGraphicFramePr>
        <p:xfrm>
          <a:off x="962940" y="2633510"/>
          <a:ext cx="9926047" cy="2761404"/>
        </p:xfrm>
        <a:graphic>
          <a:graphicData uri="http://schemas.openxmlformats.org/drawingml/2006/table">
            <a:tbl>
              <a:tblPr firstRow="1" bandRow="1"/>
              <a:tblGrid>
                <a:gridCol w="3107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2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2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2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00664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91440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Les</a:t>
                      </a:r>
                      <a:r>
                        <a:rPr lang="fr-FR"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fr-FR" sz="2000" b="1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caractéristiques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  <a:p>
                      <a:pPr marL="12255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lang="fr-FR"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couche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1747" marB="0">
                    <a:lnL w="9525">
                      <a:solidFill>
                        <a:srgbClr val="00A77E"/>
                      </a:solidFill>
                      <a:prstDash val="solid"/>
                    </a:lnL>
                    <a:lnR w="6350">
                      <a:solidFill>
                        <a:srgbClr val="00A77E"/>
                      </a:solidFill>
                      <a:prstDash val="solid"/>
                    </a:lnR>
                    <a:lnT w="6350">
                      <a:solidFill>
                        <a:srgbClr val="00A77E"/>
                      </a:solidFill>
                      <a:prstDash val="solid"/>
                    </a:lnT>
                    <a:lnB w="6350">
                      <a:solidFill>
                        <a:srgbClr val="00A77E"/>
                      </a:solidFill>
                      <a:prstDash val="solid"/>
                    </a:lnB>
                    <a:lnTlToB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2000" b="1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profondeur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46832" marB="0" anchor="ctr">
                    <a:lnL w="6350">
                      <a:solidFill>
                        <a:srgbClr val="00A77E"/>
                      </a:solidFill>
                      <a:prstDash val="solid"/>
                    </a:lnL>
                    <a:lnR w="6350">
                      <a:solidFill>
                        <a:srgbClr val="00A77E"/>
                      </a:solidFill>
                      <a:prstDash val="solid"/>
                    </a:lnR>
                    <a:lnT w="6350">
                      <a:solidFill>
                        <a:srgbClr val="00A77E"/>
                      </a:solidFill>
                      <a:prstDash val="solid"/>
                    </a:lnT>
                    <a:lnB w="6350">
                      <a:solidFill>
                        <a:srgbClr val="00A77E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ED1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2000" b="1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température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46832" marB="0" anchor="ctr">
                    <a:lnL w="6350">
                      <a:solidFill>
                        <a:srgbClr val="00A77E"/>
                      </a:solidFill>
                      <a:prstDash val="solid"/>
                    </a:lnL>
                    <a:lnR w="6350">
                      <a:solidFill>
                        <a:srgbClr val="00A77E"/>
                      </a:solidFill>
                      <a:prstDash val="solid"/>
                    </a:lnR>
                    <a:lnT w="6350">
                      <a:solidFill>
                        <a:srgbClr val="00A77E"/>
                      </a:solidFill>
                      <a:prstDash val="solid"/>
                    </a:lnT>
                    <a:lnB w="6350">
                      <a:solidFill>
                        <a:srgbClr val="00A77E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ED1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2000" b="1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densité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46832" marB="0" anchor="ctr">
                    <a:lnL w="6350">
                      <a:solidFill>
                        <a:srgbClr val="00A77E"/>
                      </a:solidFill>
                      <a:prstDash val="solid"/>
                    </a:lnL>
                    <a:lnR w="6350">
                      <a:solidFill>
                        <a:srgbClr val="00A77E"/>
                      </a:solidFill>
                      <a:prstDash val="solid"/>
                    </a:lnR>
                    <a:lnT w="6350">
                      <a:solidFill>
                        <a:srgbClr val="00A77E"/>
                      </a:solidFill>
                      <a:prstDash val="solid"/>
                    </a:lnT>
                    <a:lnB w="6350">
                      <a:solidFill>
                        <a:srgbClr val="00A77E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58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7175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lang="fr-FR"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a croûte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8193" marB="0" anchor="ctr">
                    <a:lnL w="9525">
                      <a:solidFill>
                        <a:srgbClr val="00A77E"/>
                      </a:solidFill>
                      <a:prstDash val="solid"/>
                    </a:lnL>
                    <a:lnR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F2ED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1145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2000" spc="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65194" marB="0">
                    <a:lnL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1145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2000" spc="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65194" marB="0">
                    <a:lnL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1145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lang="fr-FR" sz="2000" spc="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 marL="0" marR="0" marT="65194" marB="0">
                    <a:lnL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A77E"/>
                      </a:solidFill>
                      <a:prstDash val="soli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580">
                <a:tc>
                  <a:txBody>
                    <a:bodyPr/>
                    <a:lstStyle/>
                    <a:p>
                      <a:pPr marL="7175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Le</a:t>
                      </a:r>
                      <a:r>
                        <a:rPr lang="fr-FR" sz="2000" b="1" spc="-2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fr-FR" sz="2000" b="1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manteau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 marL="0" marR="0" marT="28193" marB="0" anchor="ctr">
                    <a:lnL w="9525">
                      <a:solidFill>
                        <a:srgbClr val="00A77E"/>
                      </a:solidFill>
                      <a:prstDash val="solid"/>
                    </a:lnL>
                    <a:lnR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F2ED"/>
                    </a:solidFill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65194" marB="0">
                    <a:lnL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65194" marB="0">
                    <a:lnL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 marL="0" marR="0" marT="65194" marB="0">
                    <a:lnL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A77E"/>
                      </a:solidFill>
                      <a:prstDash val="soli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0120127"/>
                  </a:ext>
                </a:extLst>
              </a:tr>
              <a:tr h="553580">
                <a:tc>
                  <a:txBody>
                    <a:bodyPr/>
                    <a:lstStyle/>
                    <a:p>
                      <a:pPr marL="7175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Le</a:t>
                      </a:r>
                      <a:r>
                        <a:rPr lang="fr-FR" sz="2000" b="1" spc="-2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fr-FR" sz="2000" b="1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noyau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 marL="0" marR="0" marT="28193" marB="0" anchor="ctr">
                    <a:lnL w="9525">
                      <a:solidFill>
                        <a:srgbClr val="00A77E"/>
                      </a:solidFill>
                      <a:prstDash val="solid"/>
                    </a:lnL>
                    <a:lnR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A77E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F2ED"/>
                    </a:solidFill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65194" marB="0">
                    <a:lnL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A77E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65194" marB="0">
                    <a:lnL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A77E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 marL="0" marR="0" marT="65194" marB="0">
                    <a:lnL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A77E"/>
                      </a:solidFill>
                      <a:prstDash val="solid"/>
                    </a:lnR>
                    <a:lnT w="6350" cap="flat" cmpd="sng" algn="ctr">
                      <a:solidFill>
                        <a:srgbClr val="00A7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A77E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5195867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D00CA758-B762-9D28-57B1-5A9094BBC5D3}"/>
              </a:ext>
            </a:extLst>
          </p:cNvPr>
          <p:cNvGrpSpPr/>
          <p:nvPr/>
        </p:nvGrpSpPr>
        <p:grpSpPr>
          <a:xfrm>
            <a:off x="870512" y="1818106"/>
            <a:ext cx="6678529" cy="261610"/>
            <a:chOff x="770664" y="7064400"/>
            <a:chExt cx="4714439" cy="261610"/>
          </a:xfrm>
        </p:grpSpPr>
        <p:sp>
          <p:nvSpPr>
            <p:cNvPr id="7" name="object 42">
              <a:extLst>
                <a:ext uri="{FF2B5EF4-FFF2-40B4-BE49-F238E27FC236}">
                  <a16:creationId xmlns:a16="http://schemas.microsoft.com/office/drawing/2014/main" id="{6EA7A443-619A-DE40-2BA4-EFD69C7820EA}"/>
                </a:ext>
              </a:extLst>
            </p:cNvPr>
            <p:cNvSpPr txBox="1"/>
            <p:nvPr/>
          </p:nvSpPr>
          <p:spPr>
            <a:xfrm>
              <a:off x="844430" y="7064400"/>
              <a:ext cx="464067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wrap="square" lIns="0" tIns="15240" rIns="0" bIns="0" rtlCol="0">
              <a:spAutoFit/>
            </a:bodyPr>
            <a:lstStyle/>
            <a:p>
              <a:pPr marL="12700" lvl="1">
                <a:spcBef>
                  <a:spcPts val="710"/>
                </a:spcBef>
                <a:buClr>
                  <a:srgbClr val="0CB14B"/>
                </a:buClr>
                <a:tabLst>
                  <a:tab pos="116205" algn="l"/>
                </a:tabLst>
              </a:pPr>
              <a:r>
                <a:rPr lang="fr-FR" sz="1600" b="1" i="1" dirty="0">
                  <a:solidFill>
                    <a:srgbClr val="231F20"/>
                  </a:solidFill>
                  <a:latin typeface="Calibri"/>
                  <a:cs typeface="Calibri"/>
                </a:rPr>
                <a:t>     J’organise mes réponses dans le tableau. </a:t>
              </a:r>
              <a:endParaRPr sz="900" b="1" i="1" dirty="0">
                <a:latin typeface="Calibri"/>
                <a:cs typeface="Calibri"/>
              </a:endParaRPr>
            </a:p>
          </p:txBody>
        </p:sp>
        <p:sp>
          <p:nvSpPr>
            <p:cNvPr id="8" name="Organigramme : Connecteur 7">
              <a:extLst>
                <a:ext uri="{FF2B5EF4-FFF2-40B4-BE49-F238E27FC236}">
                  <a16:creationId xmlns:a16="http://schemas.microsoft.com/office/drawing/2014/main" id="{D7EFBE94-A28F-61DE-4A17-66D8CE1D990C}"/>
                </a:ext>
              </a:extLst>
            </p:cNvPr>
            <p:cNvSpPr/>
            <p:nvPr/>
          </p:nvSpPr>
          <p:spPr>
            <a:xfrm>
              <a:off x="770664" y="7070664"/>
              <a:ext cx="177889" cy="252000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e</a:t>
              </a:r>
            </a:p>
          </p:txBody>
        </p:sp>
      </p:grpSp>
      <p:sp>
        <p:nvSpPr>
          <p:cNvPr id="24" name="object 65">
            <a:extLst>
              <a:ext uri="{FF2B5EF4-FFF2-40B4-BE49-F238E27FC236}">
                <a16:creationId xmlns:a16="http://schemas.microsoft.com/office/drawing/2014/main" id="{B6EE9027-ABB1-A2FE-8CBE-77E408BB2B25}"/>
              </a:ext>
            </a:extLst>
          </p:cNvPr>
          <p:cNvSpPr txBox="1"/>
          <p:nvPr/>
        </p:nvSpPr>
        <p:spPr>
          <a:xfrm>
            <a:off x="8764631" y="4936482"/>
            <a:ext cx="18000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 = 12</a:t>
            </a:r>
          </a:p>
        </p:txBody>
      </p:sp>
      <p:sp>
        <p:nvSpPr>
          <p:cNvPr id="25" name="object 65">
            <a:extLst>
              <a:ext uri="{FF2B5EF4-FFF2-40B4-BE49-F238E27FC236}">
                <a16:creationId xmlns:a16="http://schemas.microsoft.com/office/drawing/2014/main" id="{17A242DB-5A69-76A6-72C4-9BBC42D1BA4C}"/>
              </a:ext>
            </a:extLst>
          </p:cNvPr>
          <p:cNvSpPr txBox="1"/>
          <p:nvPr/>
        </p:nvSpPr>
        <p:spPr>
          <a:xfrm>
            <a:off x="6603065" y="4920953"/>
            <a:ext cx="18000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6 000°C</a:t>
            </a:r>
          </a:p>
        </p:txBody>
      </p:sp>
      <p:sp>
        <p:nvSpPr>
          <p:cNvPr id="26" name="object 65">
            <a:extLst>
              <a:ext uri="{FF2B5EF4-FFF2-40B4-BE49-F238E27FC236}">
                <a16:creationId xmlns:a16="http://schemas.microsoft.com/office/drawing/2014/main" id="{E868798F-C75D-9C10-3601-B769DA1544F3}"/>
              </a:ext>
            </a:extLst>
          </p:cNvPr>
          <p:cNvSpPr txBox="1"/>
          <p:nvPr/>
        </p:nvSpPr>
        <p:spPr>
          <a:xfrm>
            <a:off x="4365171" y="4954955"/>
            <a:ext cx="18000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6 400 Km</a:t>
            </a:r>
          </a:p>
        </p:txBody>
      </p:sp>
      <p:sp>
        <p:nvSpPr>
          <p:cNvPr id="27" name="object 65">
            <a:extLst>
              <a:ext uri="{FF2B5EF4-FFF2-40B4-BE49-F238E27FC236}">
                <a16:creationId xmlns:a16="http://schemas.microsoft.com/office/drawing/2014/main" id="{83FAD1FC-C618-C83A-9145-79F916445AA7}"/>
              </a:ext>
            </a:extLst>
          </p:cNvPr>
          <p:cNvSpPr txBox="1"/>
          <p:nvPr/>
        </p:nvSpPr>
        <p:spPr>
          <a:xfrm>
            <a:off x="8764631" y="4378025"/>
            <a:ext cx="18000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 = 5,5</a:t>
            </a:r>
          </a:p>
        </p:txBody>
      </p:sp>
      <p:sp>
        <p:nvSpPr>
          <p:cNvPr id="28" name="object 65">
            <a:extLst>
              <a:ext uri="{FF2B5EF4-FFF2-40B4-BE49-F238E27FC236}">
                <a16:creationId xmlns:a16="http://schemas.microsoft.com/office/drawing/2014/main" id="{1013FC00-F1DD-CD5F-498D-5C2FDFEA334B}"/>
              </a:ext>
            </a:extLst>
          </p:cNvPr>
          <p:cNvSpPr txBox="1"/>
          <p:nvPr/>
        </p:nvSpPr>
        <p:spPr>
          <a:xfrm>
            <a:off x="6603065" y="4350986"/>
            <a:ext cx="18000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1 000°C</a:t>
            </a:r>
          </a:p>
        </p:txBody>
      </p:sp>
      <p:sp>
        <p:nvSpPr>
          <p:cNvPr id="29" name="object 65">
            <a:extLst>
              <a:ext uri="{FF2B5EF4-FFF2-40B4-BE49-F238E27FC236}">
                <a16:creationId xmlns:a16="http://schemas.microsoft.com/office/drawing/2014/main" id="{AF9E5051-19E0-9C46-AB77-7DEBCF3E4908}"/>
              </a:ext>
            </a:extLst>
          </p:cNvPr>
          <p:cNvSpPr txBox="1"/>
          <p:nvPr/>
        </p:nvSpPr>
        <p:spPr>
          <a:xfrm>
            <a:off x="4365171" y="4387262"/>
            <a:ext cx="18000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2 900 Km</a:t>
            </a:r>
          </a:p>
        </p:txBody>
      </p:sp>
      <p:sp>
        <p:nvSpPr>
          <p:cNvPr id="30" name="object 65">
            <a:extLst>
              <a:ext uri="{FF2B5EF4-FFF2-40B4-BE49-F238E27FC236}">
                <a16:creationId xmlns:a16="http://schemas.microsoft.com/office/drawing/2014/main" id="{DBBC8BC0-0E54-6ED7-DDE3-31639181A65D}"/>
              </a:ext>
            </a:extLst>
          </p:cNvPr>
          <p:cNvSpPr txBox="1"/>
          <p:nvPr/>
        </p:nvSpPr>
        <p:spPr>
          <a:xfrm>
            <a:off x="8764631" y="3819568"/>
            <a:ext cx="18000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 = 3,3</a:t>
            </a:r>
          </a:p>
        </p:txBody>
      </p:sp>
      <p:sp>
        <p:nvSpPr>
          <p:cNvPr id="31" name="object 65">
            <a:extLst>
              <a:ext uri="{FF2B5EF4-FFF2-40B4-BE49-F238E27FC236}">
                <a16:creationId xmlns:a16="http://schemas.microsoft.com/office/drawing/2014/main" id="{8AAEC0FE-283F-1E28-0F2C-073BB117A1FA}"/>
              </a:ext>
            </a:extLst>
          </p:cNvPr>
          <p:cNvSpPr txBox="1"/>
          <p:nvPr/>
        </p:nvSpPr>
        <p:spPr>
          <a:xfrm>
            <a:off x="6603065" y="3781018"/>
            <a:ext cx="18000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 °C</a:t>
            </a:r>
          </a:p>
        </p:txBody>
      </p:sp>
      <p:sp>
        <p:nvSpPr>
          <p:cNvPr id="32" name="object 65">
            <a:extLst>
              <a:ext uri="{FF2B5EF4-FFF2-40B4-BE49-F238E27FC236}">
                <a16:creationId xmlns:a16="http://schemas.microsoft.com/office/drawing/2014/main" id="{82CB7B5A-2AFD-03E3-F804-27320564CFAC}"/>
              </a:ext>
            </a:extLst>
          </p:cNvPr>
          <p:cNvSpPr txBox="1"/>
          <p:nvPr/>
        </p:nvSpPr>
        <p:spPr>
          <a:xfrm>
            <a:off x="4365171" y="3819568"/>
            <a:ext cx="180007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10-30 Km</a:t>
            </a:r>
          </a:p>
        </p:txBody>
      </p:sp>
    </p:spTree>
    <p:extLst>
      <p:ext uri="{BB962C8B-B14F-4D97-AF65-F5344CB8AC3E}">
        <p14:creationId xmlns:p14="http://schemas.microsoft.com/office/powerpoint/2010/main" val="1495647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FD0CC-9758-2E8A-76B9-8FE6DEAA6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4570B808-5889-05C3-77C9-4AA3B93E9D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8BFFF0DE-079E-12A9-FF9E-6264AD1EC4B8}"/>
              </a:ext>
            </a:extLst>
          </p:cNvPr>
          <p:cNvSpPr txBox="1">
            <a:spLocks/>
          </p:cNvSpPr>
          <p:nvPr/>
        </p:nvSpPr>
        <p:spPr>
          <a:xfrm>
            <a:off x="1089534" y="300257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terminer, voici les trois étapes, que j’ai suivies pour répondre à la tâche demandée.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8B171BDF-440B-5D4D-D8C0-31B7AB3A888C}"/>
              </a:ext>
            </a:extLst>
          </p:cNvPr>
          <p:cNvGrpSpPr/>
          <p:nvPr/>
        </p:nvGrpSpPr>
        <p:grpSpPr>
          <a:xfrm>
            <a:off x="516733" y="1879422"/>
            <a:ext cx="5131115" cy="804920"/>
            <a:chOff x="674377" y="1203340"/>
            <a:chExt cx="4786092" cy="804920"/>
          </a:xfrm>
        </p:grpSpPr>
        <p:sp>
          <p:nvSpPr>
            <p:cNvPr id="10" name="Google Shape;443;p19">
              <a:extLst>
                <a:ext uri="{FF2B5EF4-FFF2-40B4-BE49-F238E27FC236}">
                  <a16:creationId xmlns:a16="http://schemas.microsoft.com/office/drawing/2014/main" id="{A856CFA1-8D96-E9A6-C94F-2579D781AE2A}"/>
                </a:ext>
              </a:extLst>
            </p:cNvPr>
            <p:cNvSpPr/>
            <p:nvPr/>
          </p:nvSpPr>
          <p:spPr>
            <a:xfrm>
              <a:off x="674377" y="1225112"/>
              <a:ext cx="4786092" cy="783148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  J’ai identifié les différentes couches de la Terre en légendant le schéma ci-contre.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C41E2638-5207-3F70-0548-6FD3384B43E8}"/>
                </a:ext>
              </a:extLst>
            </p:cNvPr>
            <p:cNvSpPr/>
            <p:nvPr/>
          </p:nvSpPr>
          <p:spPr>
            <a:xfrm>
              <a:off x="674378" y="1203340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9306CF7-CF25-0361-4C6C-0D37E36E1ED2}"/>
              </a:ext>
            </a:extLst>
          </p:cNvPr>
          <p:cNvGrpSpPr/>
          <p:nvPr/>
        </p:nvGrpSpPr>
        <p:grpSpPr>
          <a:xfrm>
            <a:off x="462305" y="3808870"/>
            <a:ext cx="5185544" cy="1123667"/>
            <a:chOff x="623608" y="1225112"/>
            <a:chExt cx="4836861" cy="1123667"/>
          </a:xfrm>
        </p:grpSpPr>
        <p:sp>
          <p:nvSpPr>
            <p:cNvPr id="15" name="Google Shape;443;p19">
              <a:extLst>
                <a:ext uri="{FF2B5EF4-FFF2-40B4-BE49-F238E27FC236}">
                  <a16:creationId xmlns:a16="http://schemas.microsoft.com/office/drawing/2014/main" id="{6F4C1344-F2E8-DD3C-03CA-25990C84752F}"/>
                </a:ext>
              </a:extLst>
            </p:cNvPr>
            <p:cNvSpPr/>
            <p:nvPr/>
          </p:nvSpPr>
          <p:spPr>
            <a:xfrm>
              <a:off x="674377" y="1225112"/>
              <a:ext cx="4786092" cy="1123667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 J’ai déterminé les composantes de la lithosphère océanique et de la lithosphère continentale.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AD719EEE-1C40-5812-FD3F-E043519CF3C4}"/>
                </a:ext>
              </a:extLst>
            </p:cNvPr>
            <p:cNvSpPr/>
            <p:nvPr/>
          </p:nvSpPr>
          <p:spPr>
            <a:xfrm>
              <a:off x="62360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E995399D-7593-9C59-6CEC-5B3CC789331B}"/>
              </a:ext>
            </a:extLst>
          </p:cNvPr>
          <p:cNvGrpSpPr/>
          <p:nvPr/>
        </p:nvGrpSpPr>
        <p:grpSpPr>
          <a:xfrm>
            <a:off x="489519" y="5411591"/>
            <a:ext cx="5158330" cy="1123667"/>
            <a:chOff x="633762" y="1225112"/>
            <a:chExt cx="4811477" cy="1123667"/>
          </a:xfrm>
        </p:grpSpPr>
        <p:sp>
          <p:nvSpPr>
            <p:cNvPr id="18" name="Google Shape;443;p19">
              <a:extLst>
                <a:ext uri="{FF2B5EF4-FFF2-40B4-BE49-F238E27FC236}">
                  <a16:creationId xmlns:a16="http://schemas.microsoft.com/office/drawing/2014/main" id="{DA13945E-5E40-904F-D5D6-06A5BC4D650C}"/>
                </a:ext>
              </a:extLst>
            </p:cNvPr>
            <p:cNvSpPr/>
            <p:nvPr/>
          </p:nvSpPr>
          <p:spPr>
            <a:xfrm>
              <a:off x="674378" y="1225112"/>
              <a:ext cx="4770861" cy="1123667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  J’ai dégagé les caractéristiques des différentes couches de la Terre en remplissant le tableau ci dessous.</a:t>
              </a: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31FD38DD-26E1-789F-9350-3034652E9D1C}"/>
                </a:ext>
              </a:extLst>
            </p:cNvPr>
            <p:cNvSpPr/>
            <p:nvPr/>
          </p:nvSpPr>
          <p:spPr>
            <a:xfrm>
              <a:off x="633762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E3CBDF91-0F0B-E929-D3A2-03D41BA65C5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EBD3"/>
              </a:clrFrom>
              <a:clrTo>
                <a:srgbClr val="FEEBD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350" y="1149426"/>
            <a:ext cx="3433194" cy="22866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0A3D8D8-01B2-7F6C-F1A8-0ADBB5E825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4153" y="5306563"/>
            <a:ext cx="4772472" cy="133372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A645CC3-D6B4-F873-3198-5D1A1F6386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700" y="4079987"/>
            <a:ext cx="5924550" cy="61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01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9483D-F29D-9A1A-1291-69BCB19F5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1ECBA2-3C9C-158E-CCEC-1C809A933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4C784D6-6ABA-D762-D83F-89F27BDE9FCF}"/>
              </a:ext>
            </a:extLst>
          </p:cNvPr>
          <p:cNvSpPr/>
          <p:nvPr/>
        </p:nvSpPr>
        <p:spPr>
          <a:xfrm>
            <a:off x="778058" y="1228743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Complétez le schéma suivant par ce qui convient.</a:t>
            </a:r>
          </a:p>
        </p:txBody>
      </p:sp>
      <p:sp>
        <p:nvSpPr>
          <p:cNvPr id="12" name="Google Shape;891;p40">
            <a:extLst>
              <a:ext uri="{FF2B5EF4-FFF2-40B4-BE49-F238E27FC236}">
                <a16:creationId xmlns:a16="http://schemas.microsoft.com/office/drawing/2014/main" id="{0817951C-9BEE-76AB-9B82-889B162BEDE4}"/>
              </a:ext>
            </a:extLst>
          </p:cNvPr>
          <p:cNvSpPr/>
          <p:nvPr/>
        </p:nvSpPr>
        <p:spPr>
          <a:xfrm>
            <a:off x="1924242" y="1880489"/>
            <a:ext cx="9059383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Terre est constituée de trois couches principales qui sont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F3D246F-0187-DD0B-770B-EE371AF0EF9E}"/>
              </a:ext>
            </a:extLst>
          </p:cNvPr>
          <p:cNvGrpSpPr/>
          <p:nvPr/>
        </p:nvGrpSpPr>
        <p:grpSpPr>
          <a:xfrm>
            <a:off x="1506619" y="2745818"/>
            <a:ext cx="3593310" cy="3625834"/>
            <a:chOff x="4390496" y="2609645"/>
            <a:chExt cx="3593310" cy="3625834"/>
          </a:xfrm>
        </p:grpSpPr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5B1EC6FA-0DBF-330B-6FC9-49B32A0398A9}"/>
                </a:ext>
              </a:extLst>
            </p:cNvPr>
            <p:cNvGrpSpPr/>
            <p:nvPr/>
          </p:nvGrpSpPr>
          <p:grpSpPr>
            <a:xfrm>
              <a:off x="4390496" y="2637644"/>
              <a:ext cx="3593310" cy="3597835"/>
              <a:chOff x="2804127" y="2856720"/>
              <a:chExt cx="3593310" cy="3597835"/>
            </a:xfrm>
          </p:grpSpPr>
          <p:pic>
            <p:nvPicPr>
              <p:cNvPr id="21" name="Image 20" descr="Earth PNG pour téléchargement gratuit">
                <a:extLst>
                  <a:ext uri="{FF2B5EF4-FFF2-40B4-BE49-F238E27FC236}">
                    <a16:creationId xmlns:a16="http://schemas.microsoft.com/office/drawing/2014/main" id="{ACFA05C7-A3A9-5D56-23ED-8FAA47FD95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r="55195"/>
              <a:stretch>
                <a:fillRect/>
              </a:stretch>
            </p:blipFill>
            <p:spPr>
              <a:xfrm>
                <a:off x="2804127" y="2856720"/>
                <a:ext cx="1619018" cy="3597835"/>
              </a:xfrm>
              <a:custGeom>
                <a:avLst/>
                <a:gdLst>
                  <a:gd name="csX0" fmla="*/ 0 w 1619018"/>
                  <a:gd name="csY0" fmla="*/ 0 h 3613498"/>
                  <a:gd name="csX1" fmla="*/ 1600650 w 1619018"/>
                  <a:gd name="csY1" fmla="*/ 0 h 3613498"/>
                  <a:gd name="csX2" fmla="*/ 1598330 w 1619018"/>
                  <a:gd name="csY2" fmla="*/ 2567 h 3613498"/>
                  <a:gd name="csX3" fmla="*/ 1026505 w 1619018"/>
                  <a:gd name="csY3" fmla="*/ 1796588 h 3613498"/>
                  <a:gd name="csX4" fmla="*/ 1598330 w 1619018"/>
                  <a:gd name="csY4" fmla="*/ 3590609 h 3613498"/>
                  <a:gd name="csX5" fmla="*/ 1619018 w 1619018"/>
                  <a:gd name="csY5" fmla="*/ 3613498 h 3613498"/>
                  <a:gd name="csX6" fmla="*/ 0 w 1619018"/>
                  <a:gd name="csY6" fmla="*/ 3613498 h 3613498"/>
                  <a:gd name="csX7" fmla="*/ 0 w 1619018"/>
                  <a:gd name="csY7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619018" h="3613498">
                    <a:moveTo>
                      <a:pt x="0" y="0"/>
                    </a:moveTo>
                    <a:lnTo>
                      <a:pt x="1600650" y="0"/>
                    </a:lnTo>
                    <a:lnTo>
                      <a:pt x="1598330" y="2567"/>
                    </a:lnTo>
                    <a:cubicBezTo>
                      <a:pt x="1249102" y="428991"/>
                      <a:pt x="1026505" y="1074328"/>
                      <a:pt x="1026505" y="1796588"/>
                    </a:cubicBezTo>
                    <a:cubicBezTo>
                      <a:pt x="1026505" y="2518848"/>
                      <a:pt x="1249102" y="3164185"/>
                      <a:pt x="1598330" y="3590609"/>
                    </a:cubicBezTo>
                    <a:lnTo>
                      <a:pt x="1619018" y="3613498"/>
                    </a:lnTo>
                    <a:lnTo>
                      <a:pt x="0" y="3613498"/>
                    </a:lnTo>
                    <a:lnTo>
                      <a:pt x="0" y="0"/>
                    </a:lnTo>
                    <a:close/>
                  </a:path>
                </a:pathLst>
              </a:cu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2" name="Image 21" descr="Earth PNG pour téléchargement gratuit">
                <a:extLst>
                  <a:ext uri="{FF2B5EF4-FFF2-40B4-BE49-F238E27FC236}">
                    <a16:creationId xmlns:a16="http://schemas.microsoft.com/office/drawing/2014/main" id="{C3DB4355-8C68-4A1C-7CBF-0E418714B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28408"/>
              <a:stretch>
                <a:fillRect/>
              </a:stretch>
            </p:blipFill>
            <p:spPr>
              <a:xfrm>
                <a:off x="3810444" y="2858609"/>
                <a:ext cx="2586993" cy="3595946"/>
              </a:xfrm>
              <a:custGeom>
                <a:avLst/>
                <a:gdLst>
                  <a:gd name="csX0" fmla="*/ 574145 w 2586993"/>
                  <a:gd name="csY0" fmla="*/ 0 h 3613498"/>
                  <a:gd name="csX1" fmla="*/ 2568551 w 2586993"/>
                  <a:gd name="csY1" fmla="*/ 0 h 3613498"/>
                  <a:gd name="csX2" fmla="*/ 2570871 w 2586993"/>
                  <a:gd name="csY2" fmla="*/ 2567 h 3613498"/>
                  <a:gd name="csX3" fmla="*/ 2586993 w 2586993"/>
                  <a:gd name="csY3" fmla="*/ 24247 h 3613498"/>
                  <a:gd name="csX4" fmla="*/ 2586993 w 2586993"/>
                  <a:gd name="csY4" fmla="*/ 3568930 h 3613498"/>
                  <a:gd name="csX5" fmla="*/ 2570871 w 2586993"/>
                  <a:gd name="csY5" fmla="*/ 3590609 h 3613498"/>
                  <a:gd name="csX6" fmla="*/ 2550183 w 2586993"/>
                  <a:gd name="csY6" fmla="*/ 3613498 h 3613498"/>
                  <a:gd name="csX7" fmla="*/ 592513 w 2586993"/>
                  <a:gd name="csY7" fmla="*/ 3613498 h 3613498"/>
                  <a:gd name="csX8" fmla="*/ 571825 w 2586993"/>
                  <a:gd name="csY8" fmla="*/ 3590609 h 3613498"/>
                  <a:gd name="csX9" fmla="*/ 0 w 2586993"/>
                  <a:gd name="csY9" fmla="*/ 1796588 h 3613498"/>
                  <a:gd name="csX10" fmla="*/ 571825 w 2586993"/>
                  <a:gd name="csY10" fmla="*/ 2567 h 3613498"/>
                  <a:gd name="csX11" fmla="*/ 574145 w 2586993"/>
                  <a:gd name="csY11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2586993" h="3613498">
                    <a:moveTo>
                      <a:pt x="574145" y="0"/>
                    </a:moveTo>
                    <a:lnTo>
                      <a:pt x="2568551" y="0"/>
                    </a:lnTo>
                    <a:lnTo>
                      <a:pt x="2570871" y="2567"/>
                    </a:lnTo>
                    <a:lnTo>
                      <a:pt x="2586993" y="24247"/>
                    </a:lnTo>
                    <a:lnTo>
                      <a:pt x="2586993" y="3568930"/>
                    </a:lnTo>
                    <a:lnTo>
                      <a:pt x="2570871" y="3590609"/>
                    </a:lnTo>
                    <a:lnTo>
                      <a:pt x="2550183" y="3613498"/>
                    </a:lnTo>
                    <a:lnTo>
                      <a:pt x="592513" y="3613498"/>
                    </a:lnTo>
                    <a:lnTo>
                      <a:pt x="571825" y="3590609"/>
                    </a:lnTo>
                    <a:cubicBezTo>
                      <a:pt x="222597" y="3164185"/>
                      <a:pt x="0" y="2518848"/>
                      <a:pt x="0" y="1796588"/>
                    </a:cubicBezTo>
                    <a:cubicBezTo>
                      <a:pt x="0" y="1074328"/>
                      <a:pt x="222597" y="428991"/>
                      <a:pt x="571825" y="2567"/>
                    </a:cubicBezTo>
                    <a:lnTo>
                      <a:pt x="574145" y="0"/>
                    </a:lnTo>
                    <a:close/>
                  </a:path>
                </a:pathLst>
              </a:custGeom>
              <a:effectLst/>
            </p:spPr>
          </p:pic>
        </p:grp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405CFC9E-C886-6518-5FC0-202EF47E9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4668" t="5205" r="27881" b="6987"/>
            <a:stretch>
              <a:fillRect/>
            </a:stretch>
          </p:blipFill>
          <p:spPr>
            <a:xfrm rot="16200000">
              <a:off x="4374233" y="2625909"/>
              <a:ext cx="3625833" cy="3593306"/>
            </a:xfrm>
            <a:prstGeom prst="flowChartConnector">
              <a:avLst/>
            </a:prstGeom>
          </p:spPr>
        </p:pic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765E9C79-8E82-39CD-A3CB-143F1C6B9D60}"/>
              </a:ext>
            </a:extLst>
          </p:cNvPr>
          <p:cNvGrpSpPr/>
          <p:nvPr/>
        </p:nvGrpSpPr>
        <p:grpSpPr>
          <a:xfrm>
            <a:off x="3477169" y="4270464"/>
            <a:ext cx="6466164" cy="510778"/>
            <a:chOff x="3477169" y="4059450"/>
            <a:chExt cx="6466164" cy="510778"/>
          </a:xfrm>
        </p:grpSpPr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8A069CA0-515D-01FB-E6CC-AF9A87A692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77169" y="4314839"/>
              <a:ext cx="2170004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22AD3B9-759A-3C6F-27BE-4A772EFE0BFE}"/>
                </a:ext>
              </a:extLst>
            </p:cNvPr>
            <p:cNvSpPr/>
            <p:nvPr/>
          </p:nvSpPr>
          <p:spPr>
            <a:xfrm>
              <a:off x="5911590" y="4059450"/>
              <a:ext cx="403174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………………………………………..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B491AE2-6E25-96F0-90C7-FFBAC5908D5C}"/>
                </a:ext>
              </a:extLst>
            </p:cNvPr>
            <p:cNvSpPr/>
            <p:nvPr/>
          </p:nvSpPr>
          <p:spPr>
            <a:xfrm>
              <a:off x="5246047" y="4059450"/>
              <a:ext cx="61530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 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11DF1D14-C52F-9499-895E-8314B3FF69CB}"/>
              </a:ext>
            </a:extLst>
          </p:cNvPr>
          <p:cNvGrpSpPr/>
          <p:nvPr/>
        </p:nvGrpSpPr>
        <p:grpSpPr>
          <a:xfrm>
            <a:off x="4242717" y="3249885"/>
            <a:ext cx="5712538" cy="510778"/>
            <a:chOff x="4230795" y="4059450"/>
            <a:chExt cx="5712538" cy="510778"/>
          </a:xfrm>
        </p:grpSpPr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EC5607E0-08D0-834E-45BF-1529FC6952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30795" y="4314839"/>
              <a:ext cx="1620000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74BA9DB-7F23-B8B1-8D08-6B7C1CB99F08}"/>
                </a:ext>
              </a:extLst>
            </p:cNvPr>
            <p:cNvSpPr/>
            <p:nvPr/>
          </p:nvSpPr>
          <p:spPr>
            <a:xfrm>
              <a:off x="5911590" y="4059450"/>
              <a:ext cx="403174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………………………………………..</a:t>
              </a:r>
            </a:p>
          </p:txBody>
        </p:sp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E186DB4A-1EC4-56BE-A444-A3A3061E560E}"/>
                </a:ext>
              </a:extLst>
            </p:cNvPr>
            <p:cNvSpPr/>
            <p:nvPr/>
          </p:nvSpPr>
          <p:spPr>
            <a:xfrm>
              <a:off x="5246047" y="4059450"/>
              <a:ext cx="61530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 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1F84E0FF-55DE-21D8-015C-70E6768A9E98}"/>
              </a:ext>
            </a:extLst>
          </p:cNvPr>
          <p:cNvGrpSpPr/>
          <p:nvPr/>
        </p:nvGrpSpPr>
        <p:grpSpPr>
          <a:xfrm>
            <a:off x="3919294" y="2629224"/>
            <a:ext cx="6024039" cy="510778"/>
            <a:chOff x="3919294" y="4059450"/>
            <a:chExt cx="6024039" cy="510778"/>
          </a:xfrm>
        </p:grpSpPr>
        <p:cxnSp>
          <p:nvCxnSpPr>
            <p:cNvPr id="36" name="Connecteur droit avec flèche 35">
              <a:extLst>
                <a:ext uri="{FF2B5EF4-FFF2-40B4-BE49-F238E27FC236}">
                  <a16:creationId xmlns:a16="http://schemas.microsoft.com/office/drawing/2014/main" id="{3CB37AE0-D255-BD75-5CAC-405F780608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19294" y="4314839"/>
              <a:ext cx="1512000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CA7AF542-D2E9-6902-84AF-A6BC883ACF22}"/>
                </a:ext>
              </a:extLst>
            </p:cNvPr>
            <p:cNvSpPr/>
            <p:nvPr/>
          </p:nvSpPr>
          <p:spPr>
            <a:xfrm>
              <a:off x="5911590" y="4059450"/>
              <a:ext cx="403174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………………………………………..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44F01DE-98BE-DDC2-11AB-B7B7F759489C}"/>
                </a:ext>
              </a:extLst>
            </p:cNvPr>
            <p:cNvSpPr/>
            <p:nvPr/>
          </p:nvSpPr>
          <p:spPr>
            <a:xfrm>
              <a:off x="5246047" y="4059450"/>
              <a:ext cx="61530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 </a:t>
              </a:r>
            </a:p>
          </p:txBody>
        </p:sp>
      </p:grpSp>
      <p:sp>
        <p:nvSpPr>
          <p:cNvPr id="39" name="Espace réservé du contenu 3">
            <a:extLst>
              <a:ext uri="{FF2B5EF4-FFF2-40B4-BE49-F238E27FC236}">
                <a16:creationId xmlns:a16="http://schemas.microsoft.com/office/drawing/2014/main" id="{969DF938-C898-A467-4040-1B6B4FFE5D0B}"/>
              </a:ext>
            </a:extLst>
          </p:cNvPr>
          <p:cNvSpPr txBox="1">
            <a:spLocks/>
          </p:cNvSpPr>
          <p:nvPr/>
        </p:nvSpPr>
        <p:spPr>
          <a:xfrm>
            <a:off x="687614" y="696871"/>
            <a:ext cx="10612055" cy="306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tableau.</a:t>
            </a:r>
          </a:p>
        </p:txBody>
      </p:sp>
      <p:pic>
        <p:nvPicPr>
          <p:cNvPr id="40" name="Picture 1">
            <a:extLst>
              <a:ext uri="{FF2B5EF4-FFF2-40B4-BE49-F238E27FC236}">
                <a16:creationId xmlns:a16="http://schemas.microsoft.com/office/drawing/2014/main" id="{0223E068-3D32-3A7D-7B74-E04A7B8D578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56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70889-12E1-002E-1F8C-FF05FD6C3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CEFF6-5082-FE12-755C-8D52BB959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375A51E-0F7D-7624-9825-FDC35824CDF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12" name="Google Shape;891;p40">
            <a:extLst>
              <a:ext uri="{FF2B5EF4-FFF2-40B4-BE49-F238E27FC236}">
                <a16:creationId xmlns:a16="http://schemas.microsoft.com/office/drawing/2014/main" id="{8004BB40-16FC-FF5B-4DF6-3BA58BE27FCF}"/>
              </a:ext>
            </a:extLst>
          </p:cNvPr>
          <p:cNvSpPr/>
          <p:nvPr/>
        </p:nvSpPr>
        <p:spPr>
          <a:xfrm>
            <a:off x="1924242" y="1880489"/>
            <a:ext cx="9059383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Terre est constituée de trois couches principales qui sont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EE33F29-B80B-76BC-E29F-CA032590D5FF}"/>
              </a:ext>
            </a:extLst>
          </p:cNvPr>
          <p:cNvGrpSpPr/>
          <p:nvPr/>
        </p:nvGrpSpPr>
        <p:grpSpPr>
          <a:xfrm>
            <a:off x="1506619" y="2745818"/>
            <a:ext cx="3593310" cy="3625834"/>
            <a:chOff x="4390496" y="2609645"/>
            <a:chExt cx="3593310" cy="3625834"/>
          </a:xfrm>
        </p:grpSpPr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CF100943-A245-A53F-0B3E-1578CE4F03A2}"/>
                </a:ext>
              </a:extLst>
            </p:cNvPr>
            <p:cNvGrpSpPr/>
            <p:nvPr/>
          </p:nvGrpSpPr>
          <p:grpSpPr>
            <a:xfrm>
              <a:off x="4390496" y="2637644"/>
              <a:ext cx="3593310" cy="3597835"/>
              <a:chOff x="2804127" y="2856720"/>
              <a:chExt cx="3593310" cy="3597835"/>
            </a:xfrm>
          </p:grpSpPr>
          <p:pic>
            <p:nvPicPr>
              <p:cNvPr id="21" name="Image 20" descr="Earth PNG pour téléchargement gratuit">
                <a:extLst>
                  <a:ext uri="{FF2B5EF4-FFF2-40B4-BE49-F238E27FC236}">
                    <a16:creationId xmlns:a16="http://schemas.microsoft.com/office/drawing/2014/main" id="{3B24C883-CBBA-1194-8908-8ADC7FD3D6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r="55195"/>
              <a:stretch>
                <a:fillRect/>
              </a:stretch>
            </p:blipFill>
            <p:spPr>
              <a:xfrm>
                <a:off x="2804127" y="2856720"/>
                <a:ext cx="1619018" cy="3597835"/>
              </a:xfrm>
              <a:custGeom>
                <a:avLst/>
                <a:gdLst>
                  <a:gd name="csX0" fmla="*/ 0 w 1619018"/>
                  <a:gd name="csY0" fmla="*/ 0 h 3613498"/>
                  <a:gd name="csX1" fmla="*/ 1600650 w 1619018"/>
                  <a:gd name="csY1" fmla="*/ 0 h 3613498"/>
                  <a:gd name="csX2" fmla="*/ 1598330 w 1619018"/>
                  <a:gd name="csY2" fmla="*/ 2567 h 3613498"/>
                  <a:gd name="csX3" fmla="*/ 1026505 w 1619018"/>
                  <a:gd name="csY3" fmla="*/ 1796588 h 3613498"/>
                  <a:gd name="csX4" fmla="*/ 1598330 w 1619018"/>
                  <a:gd name="csY4" fmla="*/ 3590609 h 3613498"/>
                  <a:gd name="csX5" fmla="*/ 1619018 w 1619018"/>
                  <a:gd name="csY5" fmla="*/ 3613498 h 3613498"/>
                  <a:gd name="csX6" fmla="*/ 0 w 1619018"/>
                  <a:gd name="csY6" fmla="*/ 3613498 h 3613498"/>
                  <a:gd name="csX7" fmla="*/ 0 w 1619018"/>
                  <a:gd name="csY7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619018" h="3613498">
                    <a:moveTo>
                      <a:pt x="0" y="0"/>
                    </a:moveTo>
                    <a:lnTo>
                      <a:pt x="1600650" y="0"/>
                    </a:lnTo>
                    <a:lnTo>
                      <a:pt x="1598330" y="2567"/>
                    </a:lnTo>
                    <a:cubicBezTo>
                      <a:pt x="1249102" y="428991"/>
                      <a:pt x="1026505" y="1074328"/>
                      <a:pt x="1026505" y="1796588"/>
                    </a:cubicBezTo>
                    <a:cubicBezTo>
                      <a:pt x="1026505" y="2518848"/>
                      <a:pt x="1249102" y="3164185"/>
                      <a:pt x="1598330" y="3590609"/>
                    </a:cubicBezTo>
                    <a:lnTo>
                      <a:pt x="1619018" y="3613498"/>
                    </a:lnTo>
                    <a:lnTo>
                      <a:pt x="0" y="3613498"/>
                    </a:lnTo>
                    <a:lnTo>
                      <a:pt x="0" y="0"/>
                    </a:lnTo>
                    <a:close/>
                  </a:path>
                </a:pathLst>
              </a:cu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2" name="Image 21" descr="Earth PNG pour téléchargement gratuit">
                <a:extLst>
                  <a:ext uri="{FF2B5EF4-FFF2-40B4-BE49-F238E27FC236}">
                    <a16:creationId xmlns:a16="http://schemas.microsoft.com/office/drawing/2014/main" id="{7C15604F-3440-B12E-87DB-EC52DB693B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28408"/>
              <a:stretch>
                <a:fillRect/>
              </a:stretch>
            </p:blipFill>
            <p:spPr>
              <a:xfrm>
                <a:off x="3810444" y="2858609"/>
                <a:ext cx="2586993" cy="3595946"/>
              </a:xfrm>
              <a:custGeom>
                <a:avLst/>
                <a:gdLst>
                  <a:gd name="csX0" fmla="*/ 574145 w 2586993"/>
                  <a:gd name="csY0" fmla="*/ 0 h 3613498"/>
                  <a:gd name="csX1" fmla="*/ 2568551 w 2586993"/>
                  <a:gd name="csY1" fmla="*/ 0 h 3613498"/>
                  <a:gd name="csX2" fmla="*/ 2570871 w 2586993"/>
                  <a:gd name="csY2" fmla="*/ 2567 h 3613498"/>
                  <a:gd name="csX3" fmla="*/ 2586993 w 2586993"/>
                  <a:gd name="csY3" fmla="*/ 24247 h 3613498"/>
                  <a:gd name="csX4" fmla="*/ 2586993 w 2586993"/>
                  <a:gd name="csY4" fmla="*/ 3568930 h 3613498"/>
                  <a:gd name="csX5" fmla="*/ 2570871 w 2586993"/>
                  <a:gd name="csY5" fmla="*/ 3590609 h 3613498"/>
                  <a:gd name="csX6" fmla="*/ 2550183 w 2586993"/>
                  <a:gd name="csY6" fmla="*/ 3613498 h 3613498"/>
                  <a:gd name="csX7" fmla="*/ 592513 w 2586993"/>
                  <a:gd name="csY7" fmla="*/ 3613498 h 3613498"/>
                  <a:gd name="csX8" fmla="*/ 571825 w 2586993"/>
                  <a:gd name="csY8" fmla="*/ 3590609 h 3613498"/>
                  <a:gd name="csX9" fmla="*/ 0 w 2586993"/>
                  <a:gd name="csY9" fmla="*/ 1796588 h 3613498"/>
                  <a:gd name="csX10" fmla="*/ 571825 w 2586993"/>
                  <a:gd name="csY10" fmla="*/ 2567 h 3613498"/>
                  <a:gd name="csX11" fmla="*/ 574145 w 2586993"/>
                  <a:gd name="csY11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2586993" h="3613498">
                    <a:moveTo>
                      <a:pt x="574145" y="0"/>
                    </a:moveTo>
                    <a:lnTo>
                      <a:pt x="2568551" y="0"/>
                    </a:lnTo>
                    <a:lnTo>
                      <a:pt x="2570871" y="2567"/>
                    </a:lnTo>
                    <a:lnTo>
                      <a:pt x="2586993" y="24247"/>
                    </a:lnTo>
                    <a:lnTo>
                      <a:pt x="2586993" y="3568930"/>
                    </a:lnTo>
                    <a:lnTo>
                      <a:pt x="2570871" y="3590609"/>
                    </a:lnTo>
                    <a:lnTo>
                      <a:pt x="2550183" y="3613498"/>
                    </a:lnTo>
                    <a:lnTo>
                      <a:pt x="592513" y="3613498"/>
                    </a:lnTo>
                    <a:lnTo>
                      <a:pt x="571825" y="3590609"/>
                    </a:lnTo>
                    <a:cubicBezTo>
                      <a:pt x="222597" y="3164185"/>
                      <a:pt x="0" y="2518848"/>
                      <a:pt x="0" y="1796588"/>
                    </a:cubicBezTo>
                    <a:cubicBezTo>
                      <a:pt x="0" y="1074328"/>
                      <a:pt x="222597" y="428991"/>
                      <a:pt x="571825" y="2567"/>
                    </a:cubicBezTo>
                    <a:lnTo>
                      <a:pt x="574145" y="0"/>
                    </a:lnTo>
                    <a:close/>
                  </a:path>
                </a:pathLst>
              </a:custGeom>
              <a:effectLst/>
            </p:spPr>
          </p:pic>
        </p:grp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5705E7FF-7D92-31F0-DE8C-6BCB6C07B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4668" t="5205" r="27881" b="6987"/>
            <a:stretch>
              <a:fillRect/>
            </a:stretch>
          </p:blipFill>
          <p:spPr>
            <a:xfrm rot="16200000">
              <a:off x="4374233" y="2625909"/>
              <a:ext cx="3625833" cy="3593306"/>
            </a:xfrm>
            <a:prstGeom prst="flowChartConnector">
              <a:avLst/>
            </a:prstGeom>
          </p:spPr>
        </p:pic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20E67AEB-F600-74A1-BD35-15CE12B089F1}"/>
              </a:ext>
            </a:extLst>
          </p:cNvPr>
          <p:cNvGrpSpPr/>
          <p:nvPr/>
        </p:nvGrpSpPr>
        <p:grpSpPr>
          <a:xfrm>
            <a:off x="3477169" y="4270464"/>
            <a:ext cx="6466164" cy="510778"/>
            <a:chOff x="3477169" y="4059450"/>
            <a:chExt cx="6466164" cy="510778"/>
          </a:xfrm>
        </p:grpSpPr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D245599C-D428-BBBD-5144-4599615FB2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77169" y="4314839"/>
              <a:ext cx="2170004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A67021-A075-79ED-8246-5C5B0D00345C}"/>
                </a:ext>
              </a:extLst>
            </p:cNvPr>
            <p:cNvSpPr/>
            <p:nvPr/>
          </p:nvSpPr>
          <p:spPr>
            <a:xfrm>
              <a:off x="5911590" y="4059450"/>
              <a:ext cx="403174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………………………………………..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DD06B00-6F0A-202C-D17F-CC2DF12EBE44}"/>
                </a:ext>
              </a:extLst>
            </p:cNvPr>
            <p:cNvSpPr/>
            <p:nvPr/>
          </p:nvSpPr>
          <p:spPr>
            <a:xfrm>
              <a:off x="5246047" y="4059450"/>
              <a:ext cx="61530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 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7CF4276C-8B48-389D-D3CA-509BDE3AB94F}"/>
              </a:ext>
            </a:extLst>
          </p:cNvPr>
          <p:cNvGrpSpPr/>
          <p:nvPr/>
        </p:nvGrpSpPr>
        <p:grpSpPr>
          <a:xfrm>
            <a:off x="4242717" y="3249885"/>
            <a:ext cx="5712538" cy="510778"/>
            <a:chOff x="4230795" y="4059450"/>
            <a:chExt cx="5712538" cy="510778"/>
          </a:xfrm>
        </p:grpSpPr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E4776B9E-0856-66CA-5E26-7B1C15BCE8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30795" y="4314839"/>
              <a:ext cx="1620000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0C80B6-0C6C-063D-8D2E-954F51593C62}"/>
                </a:ext>
              </a:extLst>
            </p:cNvPr>
            <p:cNvSpPr/>
            <p:nvPr/>
          </p:nvSpPr>
          <p:spPr>
            <a:xfrm>
              <a:off x="5911590" y="4059450"/>
              <a:ext cx="403174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………………………………………..</a:t>
              </a:r>
            </a:p>
          </p:txBody>
        </p:sp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C1552CFE-96CF-F5F4-0CB0-363EBCEC6F4A}"/>
                </a:ext>
              </a:extLst>
            </p:cNvPr>
            <p:cNvSpPr/>
            <p:nvPr/>
          </p:nvSpPr>
          <p:spPr>
            <a:xfrm>
              <a:off x="5246047" y="4059450"/>
              <a:ext cx="61530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 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B8A9A898-CDDB-1120-8BC5-EF96D21E32A0}"/>
              </a:ext>
            </a:extLst>
          </p:cNvPr>
          <p:cNvGrpSpPr/>
          <p:nvPr/>
        </p:nvGrpSpPr>
        <p:grpSpPr>
          <a:xfrm>
            <a:off x="3919294" y="2629224"/>
            <a:ext cx="6024039" cy="510778"/>
            <a:chOff x="3919294" y="4059450"/>
            <a:chExt cx="6024039" cy="510778"/>
          </a:xfrm>
        </p:grpSpPr>
        <p:cxnSp>
          <p:nvCxnSpPr>
            <p:cNvPr id="36" name="Connecteur droit avec flèche 35">
              <a:extLst>
                <a:ext uri="{FF2B5EF4-FFF2-40B4-BE49-F238E27FC236}">
                  <a16:creationId xmlns:a16="http://schemas.microsoft.com/office/drawing/2014/main" id="{19AABE1F-EE53-EE83-8E83-BA1A605340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19294" y="4314839"/>
              <a:ext cx="1512000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9B418368-A46A-38E5-4995-AC56152D9A1E}"/>
                </a:ext>
              </a:extLst>
            </p:cNvPr>
            <p:cNvSpPr/>
            <p:nvPr/>
          </p:nvSpPr>
          <p:spPr>
            <a:xfrm>
              <a:off x="5911590" y="4059450"/>
              <a:ext cx="403174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………………………………………..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72853CEE-65A4-2C5A-B9E6-07C1B7815524}"/>
                </a:ext>
              </a:extLst>
            </p:cNvPr>
            <p:cNvSpPr/>
            <p:nvPr/>
          </p:nvSpPr>
          <p:spPr>
            <a:xfrm>
              <a:off x="5246047" y="4059450"/>
              <a:ext cx="615303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 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8AA74DA7-8130-0E03-3F32-A9B4FC754AB4}"/>
              </a:ext>
            </a:extLst>
          </p:cNvPr>
          <p:cNvSpPr txBox="1"/>
          <p:nvPr/>
        </p:nvSpPr>
        <p:spPr>
          <a:xfrm>
            <a:off x="6772437" y="2599080"/>
            <a:ext cx="1948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800" b="1" dirty="0">
                <a:solidFill>
                  <a:srgbClr val="FF0000"/>
                </a:solidFill>
                <a:latin typeface="Calibri"/>
                <a:cs typeface="Calibri"/>
              </a:rPr>
              <a:t>La croûte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F9EF918-2D87-79C4-2D7B-182191454A13}"/>
              </a:ext>
            </a:extLst>
          </p:cNvPr>
          <p:cNvSpPr txBox="1"/>
          <p:nvPr/>
        </p:nvSpPr>
        <p:spPr>
          <a:xfrm>
            <a:off x="6772437" y="3214905"/>
            <a:ext cx="1948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800" b="1" dirty="0">
                <a:solidFill>
                  <a:srgbClr val="FF0000"/>
                </a:solidFill>
                <a:latin typeface="Calibri"/>
                <a:cs typeface="Calibri"/>
              </a:rPr>
              <a:t>Le manteau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0A5164-1427-2FFB-A3A4-96D5324E012C}"/>
              </a:ext>
            </a:extLst>
          </p:cNvPr>
          <p:cNvSpPr txBox="1"/>
          <p:nvPr/>
        </p:nvSpPr>
        <p:spPr>
          <a:xfrm>
            <a:off x="6772437" y="4202601"/>
            <a:ext cx="1948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800" b="1" dirty="0">
                <a:solidFill>
                  <a:srgbClr val="FF0000"/>
                </a:solidFill>
                <a:latin typeface="Calibri"/>
                <a:cs typeface="Calibri"/>
              </a:rPr>
              <a:t>Le noyau</a:t>
            </a:r>
          </a:p>
        </p:txBody>
      </p:sp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FC023182-34D8-3757-81F2-658366605E1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0265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FA4AE-CB22-C0E9-8A76-A76E61908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E5EB40-D472-CAE5-60B8-776DB311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D86269-AB7B-EABA-8D70-CB2C8C50BAC7}"/>
              </a:ext>
            </a:extLst>
          </p:cNvPr>
          <p:cNvSpPr/>
          <p:nvPr/>
        </p:nvSpPr>
        <p:spPr>
          <a:xfrm>
            <a:off x="778058" y="1228743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Répondez par « Vrai » ou « Faux ».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508AA8-1EC7-6526-205A-1853E3F9B3EC}"/>
              </a:ext>
            </a:extLst>
          </p:cNvPr>
          <p:cNvSpPr/>
          <p:nvPr/>
        </p:nvSpPr>
        <p:spPr>
          <a:xfrm>
            <a:off x="1615431" y="2688368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 La température augmente et la densité diminue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87197E-710C-18A7-3678-506B071CAC48}"/>
              </a:ext>
            </a:extLst>
          </p:cNvPr>
          <p:cNvSpPr/>
          <p:nvPr/>
        </p:nvSpPr>
        <p:spPr>
          <a:xfrm>
            <a:off x="1615431" y="3977796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La température augmente et la densité augmente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5F02D29-EE19-5D69-004F-38AD9E0DACF4}"/>
              </a:ext>
            </a:extLst>
          </p:cNvPr>
          <p:cNvSpPr/>
          <p:nvPr/>
        </p:nvSpPr>
        <p:spPr>
          <a:xfrm>
            <a:off x="1615431" y="5323086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La température diminue et la densité augmente</a:t>
            </a:r>
          </a:p>
        </p:txBody>
      </p:sp>
      <p:sp>
        <p:nvSpPr>
          <p:cNvPr id="12" name="Google Shape;891;p40">
            <a:extLst>
              <a:ext uri="{FF2B5EF4-FFF2-40B4-BE49-F238E27FC236}">
                <a16:creationId xmlns:a16="http://schemas.microsoft.com/office/drawing/2014/main" id="{B66A9A5E-525A-D4C2-D154-A3DD9F34564A}"/>
              </a:ext>
            </a:extLst>
          </p:cNvPr>
          <p:cNvSpPr/>
          <p:nvPr/>
        </p:nvSpPr>
        <p:spPr>
          <a:xfrm>
            <a:off x="3071645" y="1871689"/>
            <a:ext cx="609934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Lorsqu’on va en profondeur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01E3AC6-CEC5-A414-DCAC-6625DE8EB896}"/>
              </a:ext>
            </a:extLst>
          </p:cNvPr>
          <p:cNvSpPr/>
          <p:nvPr/>
        </p:nvSpPr>
        <p:spPr>
          <a:xfrm>
            <a:off x="935304" y="2688368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a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DC3AFC1D-3EB7-A0C7-1842-A44792DA026C}"/>
              </a:ext>
            </a:extLst>
          </p:cNvPr>
          <p:cNvSpPr/>
          <p:nvPr/>
        </p:nvSpPr>
        <p:spPr>
          <a:xfrm>
            <a:off x="935303" y="3979631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b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59076170-1378-96C0-9AD7-002BF0E24E71}"/>
              </a:ext>
            </a:extLst>
          </p:cNvPr>
          <p:cNvSpPr/>
          <p:nvPr/>
        </p:nvSpPr>
        <p:spPr>
          <a:xfrm>
            <a:off x="935302" y="5323086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c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AB1F3C5-58E4-46FA-6BCE-2FBB7DE7D64F}"/>
              </a:ext>
            </a:extLst>
          </p:cNvPr>
          <p:cNvSpPr/>
          <p:nvPr/>
        </p:nvSpPr>
        <p:spPr>
          <a:xfrm>
            <a:off x="8555692" y="2688368"/>
            <a:ext cx="1251500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Vrai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F767922-9653-13E1-AF5F-972E91F33495}"/>
              </a:ext>
            </a:extLst>
          </p:cNvPr>
          <p:cNvSpPr/>
          <p:nvPr/>
        </p:nvSpPr>
        <p:spPr>
          <a:xfrm>
            <a:off x="9882075" y="2688368"/>
            <a:ext cx="1251500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Faux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AEE3BB4-8489-DB53-EC26-51E52AE1F060}"/>
              </a:ext>
            </a:extLst>
          </p:cNvPr>
          <p:cNvSpPr/>
          <p:nvPr/>
        </p:nvSpPr>
        <p:spPr>
          <a:xfrm>
            <a:off x="8555692" y="3977796"/>
            <a:ext cx="1251500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Vrai 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02C3D0E-A5B9-D044-E0CE-2070B0650022}"/>
              </a:ext>
            </a:extLst>
          </p:cNvPr>
          <p:cNvSpPr/>
          <p:nvPr/>
        </p:nvSpPr>
        <p:spPr>
          <a:xfrm>
            <a:off x="9882075" y="3977796"/>
            <a:ext cx="1251500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Faux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59C5C47-B4A2-8813-2BBB-65329B29A849}"/>
              </a:ext>
            </a:extLst>
          </p:cNvPr>
          <p:cNvSpPr/>
          <p:nvPr/>
        </p:nvSpPr>
        <p:spPr>
          <a:xfrm>
            <a:off x="8555692" y="5323086"/>
            <a:ext cx="1251500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Vrai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E7F73E3-1961-3B5B-A15B-0D0DAE4ACA2E}"/>
              </a:ext>
            </a:extLst>
          </p:cNvPr>
          <p:cNvSpPr/>
          <p:nvPr/>
        </p:nvSpPr>
        <p:spPr>
          <a:xfrm>
            <a:off x="9882075" y="5323086"/>
            <a:ext cx="1251500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Faux 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A66BA92-2DAC-3434-4DAD-821DF7FA3AA3}"/>
              </a:ext>
            </a:extLst>
          </p:cNvPr>
          <p:cNvSpPr txBox="1">
            <a:spLocks/>
          </p:cNvSpPr>
          <p:nvPr/>
        </p:nvSpPr>
        <p:spPr>
          <a:xfrm>
            <a:off x="789972" y="670198"/>
            <a:ext cx="10612055" cy="306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chaque lettre avec le la réponse correspondante ou l’</a:t>
            </a:r>
            <a:r>
              <a:rPr lang="fr-FR" sz="11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répondre oralement.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20882507-DB52-948A-DB40-01D0DE8F45F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2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B46DDAF-E633-6017-FDEE-CA74EB07EA4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77BC5F5-0DFB-AA71-C943-A9193AC8FEF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996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6C5A0-491B-77AA-2254-CC477C421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2AAD7C-AC10-718B-0F95-F43996AE9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Plus la profondeur augmente, plus la densité et la température des roches augmentent.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C822145-C1B4-A6C2-8B68-3DFE42071D5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B7FC2-FCD2-66F4-757C-D01093F9B881}"/>
              </a:ext>
            </a:extLst>
          </p:cNvPr>
          <p:cNvSpPr/>
          <p:nvPr/>
        </p:nvSpPr>
        <p:spPr>
          <a:xfrm>
            <a:off x="1615431" y="2688368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 La température augmente et la densité diminue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CE9804D-9376-BCBA-7C52-5753A3DDFD60}"/>
              </a:ext>
            </a:extLst>
          </p:cNvPr>
          <p:cNvSpPr/>
          <p:nvPr/>
        </p:nvSpPr>
        <p:spPr>
          <a:xfrm>
            <a:off x="1615431" y="3977796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La température augmente et la densité augmente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377EF9C-0EB4-F830-27E6-62B440C6A54C}"/>
              </a:ext>
            </a:extLst>
          </p:cNvPr>
          <p:cNvSpPr/>
          <p:nvPr/>
        </p:nvSpPr>
        <p:spPr>
          <a:xfrm>
            <a:off x="1615431" y="5323086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La température diminue et la densité augmente</a:t>
            </a:r>
          </a:p>
        </p:txBody>
      </p:sp>
      <p:sp>
        <p:nvSpPr>
          <p:cNvPr id="12" name="Google Shape;891;p40">
            <a:extLst>
              <a:ext uri="{FF2B5EF4-FFF2-40B4-BE49-F238E27FC236}">
                <a16:creationId xmlns:a16="http://schemas.microsoft.com/office/drawing/2014/main" id="{8CB1B6BE-7E0D-78C1-FA7B-D28E612F25F3}"/>
              </a:ext>
            </a:extLst>
          </p:cNvPr>
          <p:cNvSpPr/>
          <p:nvPr/>
        </p:nvSpPr>
        <p:spPr>
          <a:xfrm>
            <a:off x="3071645" y="1871689"/>
            <a:ext cx="609934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Lorsqu’on va en profondeur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C58DFBB-5AC8-F01C-4D6A-BE7E987582A5}"/>
              </a:ext>
            </a:extLst>
          </p:cNvPr>
          <p:cNvSpPr/>
          <p:nvPr/>
        </p:nvSpPr>
        <p:spPr>
          <a:xfrm>
            <a:off x="935304" y="2688368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a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CB17FDA-1189-12F9-E6BF-BAB6A0008514}"/>
              </a:ext>
            </a:extLst>
          </p:cNvPr>
          <p:cNvSpPr/>
          <p:nvPr/>
        </p:nvSpPr>
        <p:spPr>
          <a:xfrm>
            <a:off x="935303" y="3979631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b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037AD68-804A-47F3-D363-8A50C46332D8}"/>
              </a:ext>
            </a:extLst>
          </p:cNvPr>
          <p:cNvSpPr/>
          <p:nvPr/>
        </p:nvSpPr>
        <p:spPr>
          <a:xfrm>
            <a:off x="935302" y="5323086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c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FA666F-CEE0-FFFC-0CAB-A46F75258589}"/>
              </a:ext>
            </a:extLst>
          </p:cNvPr>
          <p:cNvSpPr/>
          <p:nvPr/>
        </p:nvSpPr>
        <p:spPr>
          <a:xfrm>
            <a:off x="8555692" y="2688368"/>
            <a:ext cx="1251500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Vrai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5B04912-A83C-7002-7778-0429B178E25E}"/>
              </a:ext>
            </a:extLst>
          </p:cNvPr>
          <p:cNvSpPr/>
          <p:nvPr/>
        </p:nvSpPr>
        <p:spPr>
          <a:xfrm>
            <a:off x="9882075" y="2688368"/>
            <a:ext cx="1251500" cy="619375"/>
          </a:xfrm>
          <a:prstGeom prst="round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/>
              </a:rPr>
              <a:t>Faux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BE9C763-2B0B-7989-95AB-049D0D8E44C1}"/>
              </a:ext>
            </a:extLst>
          </p:cNvPr>
          <p:cNvSpPr/>
          <p:nvPr/>
        </p:nvSpPr>
        <p:spPr>
          <a:xfrm>
            <a:off x="8555692" y="3977796"/>
            <a:ext cx="1251500" cy="619375"/>
          </a:xfrm>
          <a:prstGeom prst="round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/>
              </a:rPr>
              <a:t>Vrai 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C2CD19-172E-51CE-98ED-0E3FE28B52A3}"/>
              </a:ext>
            </a:extLst>
          </p:cNvPr>
          <p:cNvSpPr/>
          <p:nvPr/>
        </p:nvSpPr>
        <p:spPr>
          <a:xfrm>
            <a:off x="9882075" y="3977796"/>
            <a:ext cx="1251500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Faux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071E51D-7093-7673-8A20-9843AF9F48A2}"/>
              </a:ext>
            </a:extLst>
          </p:cNvPr>
          <p:cNvSpPr/>
          <p:nvPr/>
        </p:nvSpPr>
        <p:spPr>
          <a:xfrm>
            <a:off x="8555692" y="5323086"/>
            <a:ext cx="1251500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Vrai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93F8EB2-7938-C6CE-E1F9-ED7AADF2DDE9}"/>
              </a:ext>
            </a:extLst>
          </p:cNvPr>
          <p:cNvSpPr/>
          <p:nvPr/>
        </p:nvSpPr>
        <p:spPr>
          <a:xfrm>
            <a:off x="9882075" y="5323086"/>
            <a:ext cx="1251500" cy="619375"/>
          </a:xfrm>
          <a:prstGeom prst="round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/>
              </a:rPr>
              <a:t>Faux </a:t>
            </a:r>
          </a:p>
        </p:txBody>
      </p:sp>
      <p:pic>
        <p:nvPicPr>
          <p:cNvPr id="17" name="Google Shape;289;p51">
            <a:extLst>
              <a:ext uri="{FF2B5EF4-FFF2-40B4-BE49-F238E27FC236}">
                <a16:creationId xmlns:a16="http://schemas.microsoft.com/office/drawing/2014/main" id="{FE667158-3C4E-3637-5BEF-1654C0054B4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8627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BB77B-FF68-7EE8-F723-2ACE270BE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3E4177-0DCC-51E9-C84B-EA65E0316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96C7F8-512D-1EB3-5063-574F1C1FB2EA}"/>
              </a:ext>
            </a:extLst>
          </p:cNvPr>
          <p:cNvSpPr/>
          <p:nvPr/>
        </p:nvSpPr>
        <p:spPr>
          <a:xfrm>
            <a:off x="778058" y="1228743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Choisissez la bonne réponse.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282802-2341-ED35-222D-7FF8F4A1DD49}"/>
              </a:ext>
            </a:extLst>
          </p:cNvPr>
          <p:cNvSpPr/>
          <p:nvPr/>
        </p:nvSpPr>
        <p:spPr>
          <a:xfrm>
            <a:off x="1615431" y="2688368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 La croûte + la partie supérieure du manteau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25A733E-2C3A-90C6-5814-BBC26D2FC1F0}"/>
              </a:ext>
            </a:extLst>
          </p:cNvPr>
          <p:cNvSpPr/>
          <p:nvPr/>
        </p:nvSpPr>
        <p:spPr>
          <a:xfrm>
            <a:off x="1615431" y="3977796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 La croûte + la partie inférieure du manteau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F053025-23F5-C5AD-03E3-6DEC3B831EB8}"/>
              </a:ext>
            </a:extLst>
          </p:cNvPr>
          <p:cNvSpPr/>
          <p:nvPr/>
        </p:nvSpPr>
        <p:spPr>
          <a:xfrm>
            <a:off x="1615431" y="5323086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 Le noyau + la partie inférieure du manteau</a:t>
            </a:r>
          </a:p>
        </p:txBody>
      </p:sp>
      <p:sp>
        <p:nvSpPr>
          <p:cNvPr id="12" name="Google Shape;891;p40">
            <a:extLst>
              <a:ext uri="{FF2B5EF4-FFF2-40B4-BE49-F238E27FC236}">
                <a16:creationId xmlns:a16="http://schemas.microsoft.com/office/drawing/2014/main" id="{6ED80F75-3F82-29A3-9206-1FB60A37232B}"/>
              </a:ext>
            </a:extLst>
          </p:cNvPr>
          <p:cNvSpPr/>
          <p:nvPr/>
        </p:nvSpPr>
        <p:spPr>
          <a:xfrm>
            <a:off x="2960034" y="1762948"/>
            <a:ext cx="609934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lithosphère est constituée de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3F310E-ACB2-1361-94AF-824FF0D2D160}"/>
              </a:ext>
            </a:extLst>
          </p:cNvPr>
          <p:cNvSpPr/>
          <p:nvPr/>
        </p:nvSpPr>
        <p:spPr>
          <a:xfrm>
            <a:off x="935304" y="2688368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a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4CE6F65-C930-D917-33A2-9F43126DC7BC}"/>
              </a:ext>
            </a:extLst>
          </p:cNvPr>
          <p:cNvSpPr/>
          <p:nvPr/>
        </p:nvSpPr>
        <p:spPr>
          <a:xfrm>
            <a:off x="935303" y="3979631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b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F95415-D479-7553-C169-94F6B8D74A10}"/>
              </a:ext>
            </a:extLst>
          </p:cNvPr>
          <p:cNvSpPr/>
          <p:nvPr/>
        </p:nvSpPr>
        <p:spPr>
          <a:xfrm>
            <a:off x="935302" y="5323086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c </a:t>
            </a:r>
          </a:p>
        </p:txBody>
      </p: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45FA0CCD-6DF3-ABB4-8731-4274CA38F45D}"/>
              </a:ext>
            </a:extLst>
          </p:cNvPr>
          <p:cNvSpPr txBox="1">
            <a:spLocks/>
          </p:cNvSpPr>
          <p:nvPr/>
        </p:nvSpPr>
        <p:spPr>
          <a:xfrm>
            <a:off x="789972" y="670198"/>
            <a:ext cx="10612055" cy="306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la réponse ou l’</a:t>
            </a:r>
            <a:r>
              <a:rPr lang="fr-FR" sz="11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répondre oralement.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EEBF7A3-DE0A-A537-622D-EAB79F6A19B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4438AA1-D6EE-28D0-B78D-4EB5A321D2D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4EA862B-12D4-38B0-A273-46E4129C20E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519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061FAAA-7FAC-BACB-17BD-6F0AD276C49A}"/>
              </a:ext>
            </a:extLst>
          </p:cNvPr>
          <p:cNvSpPr/>
          <p:nvPr/>
        </p:nvSpPr>
        <p:spPr>
          <a:xfrm>
            <a:off x="876000" y="209715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2: </a:t>
            </a:r>
            <a:r>
              <a:rPr lang="fr-FR" sz="2000" b="1" dirty="0">
                <a:solidFill>
                  <a:prstClr val="white"/>
                </a:solidFill>
              </a:rPr>
              <a:t> La lithosphère, une composante de la Terre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058385-CB5B-0E81-3358-61086924287D}"/>
              </a:ext>
            </a:extLst>
          </p:cNvPr>
          <p:cNvSpPr txBox="1"/>
          <p:nvPr/>
        </p:nvSpPr>
        <p:spPr>
          <a:xfrm>
            <a:off x="900663" y="1002768"/>
            <a:ext cx="10439999" cy="525407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2 :  </a:t>
            </a:r>
            <a:r>
              <a:rPr lang="fr-FR" dirty="0">
                <a:solidFill>
                  <a:prstClr val="white"/>
                </a:solidFill>
              </a:rPr>
              <a:t>La Terre en tant que  système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3E561A6-B336-1F5D-0B1A-8C743F34769D}"/>
              </a:ext>
            </a:extLst>
          </p:cNvPr>
          <p:cNvGrpSpPr/>
          <p:nvPr/>
        </p:nvGrpSpPr>
        <p:grpSpPr>
          <a:xfrm>
            <a:off x="875999" y="4933957"/>
            <a:ext cx="10265100" cy="604604"/>
            <a:chOff x="979336" y="4651254"/>
            <a:chExt cx="10265100" cy="604604"/>
          </a:xfrm>
        </p:grpSpPr>
        <p:sp>
          <p:nvSpPr>
            <p:cNvPr id="10" name="Google Shape;510;p5">
              <a:extLst>
                <a:ext uri="{FF2B5EF4-FFF2-40B4-BE49-F238E27FC236}">
                  <a16:creationId xmlns:a16="http://schemas.microsoft.com/office/drawing/2014/main" id="{0E5F78A5-8A9B-BE34-7501-CC6A097968E3}"/>
                </a:ext>
              </a:extLst>
            </p:cNvPr>
            <p:cNvSpPr txBox="1">
              <a:spLocks/>
            </p:cNvSpPr>
            <p:nvPr/>
          </p:nvSpPr>
          <p:spPr>
            <a:xfrm>
              <a:off x="979336" y="4651254"/>
              <a:ext cx="1349096" cy="594021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ctr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228600">
                <a:spcBef>
                  <a:spcPts val="0"/>
                </a:spcBef>
              </a:pPr>
              <a:r>
                <a:rPr lang="fr-FR" sz="1800" b="1" noProof="0" dirty="0"/>
                <a:t>Tâche 4</a:t>
              </a:r>
            </a:p>
          </p:txBody>
        </p:sp>
        <p:sp>
          <p:nvSpPr>
            <p:cNvPr id="11" name="Google Shape;511;p5">
              <a:extLst>
                <a:ext uri="{FF2B5EF4-FFF2-40B4-BE49-F238E27FC236}">
                  <a16:creationId xmlns:a16="http://schemas.microsoft.com/office/drawing/2014/main" id="{E2BA2F2C-3AEB-D29A-40C4-AF6AFBE9DD6D}"/>
                </a:ext>
              </a:extLst>
            </p:cNvPr>
            <p:cNvSpPr txBox="1">
              <a:spLocks/>
            </p:cNvSpPr>
            <p:nvPr/>
          </p:nvSpPr>
          <p:spPr>
            <a:xfrm>
              <a:off x="2466798" y="4661837"/>
              <a:ext cx="8777638" cy="594021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ctr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indent="0">
                <a:spcBef>
                  <a:spcPts val="0"/>
                </a:spcBef>
              </a:pPr>
              <a:r>
                <a:rPr lang="fr-FR" b="1" kern="0" dirty="0">
                  <a:solidFill>
                    <a:prstClr val="black"/>
                  </a:solidFill>
                </a:rPr>
                <a:t>Déterminer le type d’une roche en se basant sur ses caractéristiques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B36C35E-B6FD-1FFD-0B5F-83E80237108D}"/>
              </a:ext>
            </a:extLst>
          </p:cNvPr>
          <p:cNvGrpSpPr/>
          <p:nvPr/>
        </p:nvGrpSpPr>
        <p:grpSpPr>
          <a:xfrm>
            <a:off x="875999" y="3429000"/>
            <a:ext cx="10440000" cy="750244"/>
            <a:chOff x="907773" y="3955723"/>
            <a:chExt cx="10440000" cy="750244"/>
          </a:xfrm>
        </p:grpSpPr>
        <p:sp>
          <p:nvSpPr>
            <p:cNvPr id="17" name="Google Shape;510;p5">
              <a:extLst>
                <a:ext uri="{FF2B5EF4-FFF2-40B4-BE49-F238E27FC236}">
                  <a16:creationId xmlns:a16="http://schemas.microsoft.com/office/drawing/2014/main" id="{E422D756-6F2D-4CA9-BCB1-2417AA4FCB3B}"/>
                </a:ext>
              </a:extLst>
            </p:cNvPr>
            <p:cNvSpPr txBox="1">
              <a:spLocks/>
            </p:cNvSpPr>
            <p:nvPr/>
          </p:nvSpPr>
          <p:spPr>
            <a:xfrm>
              <a:off x="979336" y="4023252"/>
              <a:ext cx="1349096" cy="594021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fr-FR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fr-FR" dirty="0"/>
                <a:t>Tâche 3</a:t>
              </a:r>
            </a:p>
          </p:txBody>
        </p:sp>
        <p:sp>
          <p:nvSpPr>
            <p:cNvPr id="18" name="Google Shape;511;p5">
              <a:extLst>
                <a:ext uri="{FF2B5EF4-FFF2-40B4-BE49-F238E27FC236}">
                  <a16:creationId xmlns:a16="http://schemas.microsoft.com/office/drawing/2014/main" id="{F647CF36-26D4-3E1A-EACF-37A16C9B7036}"/>
                </a:ext>
              </a:extLst>
            </p:cNvPr>
            <p:cNvSpPr txBox="1">
              <a:spLocks/>
            </p:cNvSpPr>
            <p:nvPr/>
          </p:nvSpPr>
          <p:spPr>
            <a:xfrm>
              <a:off x="2466798" y="4033835"/>
              <a:ext cx="8777638" cy="594021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fr-FR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fr-FR" dirty="0"/>
                <a:t>Décrire les caractéristiques des différentes couches de la Terre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45B2333-FEE7-CA3B-D60B-7CC4F1AE4754}"/>
                </a:ext>
              </a:extLst>
            </p:cNvPr>
            <p:cNvSpPr/>
            <p:nvPr/>
          </p:nvSpPr>
          <p:spPr>
            <a:xfrm>
              <a:off x="907773" y="3955723"/>
              <a:ext cx="10440000" cy="750244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93BFB-9ADB-DFC1-A24D-CE186E253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89;p51">
            <a:extLst>
              <a:ext uri="{FF2B5EF4-FFF2-40B4-BE49-F238E27FC236}">
                <a16:creationId xmlns:a16="http://schemas.microsoft.com/office/drawing/2014/main" id="{F2BAE4C0-F0C0-B958-16F4-E98208FD1AD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re 15">
            <a:extLst>
              <a:ext uri="{FF2B5EF4-FFF2-40B4-BE49-F238E27FC236}">
                <a16:creationId xmlns:a16="http://schemas.microsoft.com/office/drawing/2014/main" id="{B627F0D6-97D2-525A-8BB2-639F1C34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59470"/>
            <a:ext cx="10647096" cy="408867"/>
          </a:xfrm>
        </p:spPr>
        <p:txBody>
          <a:bodyPr/>
          <a:lstStyle/>
          <a:p>
            <a:r>
              <a:rPr lang="fr-FR" spc="-40" dirty="0">
                <a:solidFill>
                  <a:schemeClr val="tx1">
                    <a:lumMod val="50000"/>
                    <a:lumOff val="50000"/>
                  </a:schemeClr>
                </a:solidFill>
                <a:ea typeface="Calibri" panose="020F0502020204030204" pitchFamily="34" charset="0"/>
              </a:rPr>
              <a:t>Parfait ! La lithosphère est la partie solide superficielle de la Terre constituée de la croûte terrestre et de la partie supérieure du manteau.</a:t>
            </a:r>
            <a:endParaRPr lang="fr-MA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042B9C7-CC46-0117-7D6F-00CCE4A7BA22}"/>
              </a:ext>
            </a:extLst>
          </p:cNvPr>
          <p:cNvSpPr/>
          <p:nvPr/>
        </p:nvSpPr>
        <p:spPr>
          <a:xfrm>
            <a:off x="1615431" y="2688368"/>
            <a:ext cx="6865378" cy="619375"/>
          </a:xfrm>
          <a:prstGeom prst="round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bg1"/>
                </a:solidFill>
                <a:latin typeface="Calibri" panose="020F0502020204030204"/>
              </a:rPr>
              <a:t> La croûte + la partie supérieure du manteau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74EC1E6-08B9-1C2B-93E2-2A480A8BF573}"/>
              </a:ext>
            </a:extLst>
          </p:cNvPr>
          <p:cNvSpPr/>
          <p:nvPr/>
        </p:nvSpPr>
        <p:spPr>
          <a:xfrm>
            <a:off x="1615431" y="3977796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 La croûte + la partie inférieure du manteau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CECA2D-93EF-6A0F-8678-E93C83219D50}"/>
              </a:ext>
            </a:extLst>
          </p:cNvPr>
          <p:cNvSpPr/>
          <p:nvPr/>
        </p:nvSpPr>
        <p:spPr>
          <a:xfrm>
            <a:off x="1615431" y="5323086"/>
            <a:ext cx="686537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 Le noyau + la partie inférieure du manteau</a:t>
            </a:r>
          </a:p>
        </p:txBody>
      </p:sp>
      <p:sp>
        <p:nvSpPr>
          <p:cNvPr id="9" name="Google Shape;891;p40">
            <a:extLst>
              <a:ext uri="{FF2B5EF4-FFF2-40B4-BE49-F238E27FC236}">
                <a16:creationId xmlns:a16="http://schemas.microsoft.com/office/drawing/2014/main" id="{4DE1447B-6A83-4A8F-B7C6-296A097C95AA}"/>
              </a:ext>
            </a:extLst>
          </p:cNvPr>
          <p:cNvSpPr/>
          <p:nvPr/>
        </p:nvSpPr>
        <p:spPr>
          <a:xfrm>
            <a:off x="2960034" y="1762948"/>
            <a:ext cx="609934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lithosphère est constituée de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5E848B1-B9CA-4501-D042-6679E79034DF}"/>
              </a:ext>
            </a:extLst>
          </p:cNvPr>
          <p:cNvSpPr/>
          <p:nvPr/>
        </p:nvSpPr>
        <p:spPr>
          <a:xfrm>
            <a:off x="935304" y="2688368"/>
            <a:ext cx="615303" cy="619375"/>
          </a:xfrm>
          <a:prstGeom prst="round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/>
              </a:rPr>
              <a:t>a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5FF2F18-77D1-DE77-A1A9-4BC39BE8B434}"/>
              </a:ext>
            </a:extLst>
          </p:cNvPr>
          <p:cNvSpPr/>
          <p:nvPr/>
        </p:nvSpPr>
        <p:spPr>
          <a:xfrm>
            <a:off x="935303" y="3979631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b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17B3CF4-6798-ACC3-A6B2-A1D004DC1088}"/>
              </a:ext>
            </a:extLst>
          </p:cNvPr>
          <p:cNvSpPr/>
          <p:nvPr/>
        </p:nvSpPr>
        <p:spPr>
          <a:xfrm>
            <a:off x="935302" y="5323086"/>
            <a:ext cx="615303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c </a:t>
            </a:r>
          </a:p>
        </p:txBody>
      </p:sp>
    </p:spTree>
    <p:extLst>
      <p:ext uri="{BB962C8B-B14F-4D97-AF65-F5344CB8AC3E}">
        <p14:creationId xmlns:p14="http://schemas.microsoft.com/office/powerpoint/2010/main" val="3658289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325287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737F42C-83C0-CB43-969D-3ECF91617D39}"/>
              </a:ext>
            </a:extLst>
          </p:cNvPr>
          <p:cNvSpPr txBox="1"/>
          <p:nvPr/>
        </p:nvSpPr>
        <p:spPr>
          <a:xfrm>
            <a:off x="1010451" y="1097482"/>
            <a:ext cx="89575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4.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Compléter la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légende du schéma suivant par ce qui convient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FE34942-9AF4-D82B-661F-CFBABD4E84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1625" l="8797" r="90677">
                        <a14:foregroundMark x1="10075" y1="43625" x2="10075" y2="43625"/>
                        <a14:foregroundMark x1="9549" y1="41500" x2="9549" y2="41500"/>
                        <a14:foregroundMark x1="8947" y1="51625" x2="8947" y2="51625"/>
                        <a14:foregroundMark x1="90677" y1="36875" x2="90677" y2="36875"/>
                        <a14:foregroundMark x1="37970" y1="76875" x2="37970" y2="76875"/>
                        <a14:foregroundMark x1="42030" y1="68500" x2="42030" y2="68500"/>
                        <a14:foregroundMark x1="35564" y1="67625" x2="35564" y2="67625"/>
                        <a14:foregroundMark x1="24662" y1="72500" x2="24662" y2="72500"/>
                        <a14:foregroundMark x1="47068" y1="80250" x2="47068" y2="80250"/>
                        <a14:foregroundMark x1="79774" y1="90000" x2="79774" y2="90000"/>
                        <a14:foregroundMark x1="85865" y1="78375" x2="85865" y2="78375"/>
                        <a14:foregroundMark x1="87519" y1="71875" x2="87519" y2="71875"/>
                        <a14:foregroundMark x1="34511" y1="74375" x2="34511" y2="74375"/>
                        <a14:foregroundMark x1="22632" y1="81125" x2="22632" y2="81125"/>
                        <a14:foregroundMark x1="13609" y1="81125" x2="13609" y2="81125"/>
                        <a14:foregroundMark x1="17293" y1="85750" x2="17293" y2="85750"/>
                        <a14:foregroundMark x1="24511" y1="86375" x2="24511" y2="86375"/>
                        <a14:foregroundMark x1="39098" y1="88500" x2="39098" y2="88500"/>
                        <a14:foregroundMark x1="54060" y1="86000" x2="54060" y2="86000"/>
                        <a14:foregroundMark x1="66466" y1="88750" x2="66466" y2="88750"/>
                        <a14:foregroundMark x1="78120" y1="87625" x2="78120" y2="87625"/>
                        <a14:foregroundMark x1="85489" y1="74000" x2="85489" y2="74000"/>
                        <a14:foregroundMark x1="87895" y1="72250" x2="87895" y2="72250"/>
                        <a14:foregroundMark x1="89023" y1="82000" x2="89023" y2="82000"/>
                        <a14:foregroundMark x1="86917" y1="91250" x2="86917" y2="91250"/>
                        <a14:foregroundMark x1="51504" y1="85750" x2="51504" y2="75250"/>
                        <a14:foregroundMark x1="51504" y1="75250" x2="51504" y2="75250"/>
                        <a14:foregroundMark x1="29850" y1="76500" x2="29850" y2="76500"/>
                        <a14:foregroundMark x1="29850" y1="76500" x2="29850" y2="76500"/>
                        <a14:foregroundMark x1="19699" y1="74375" x2="19699" y2="74375"/>
                        <a14:foregroundMark x1="17293" y1="68875" x2="17293" y2="68875"/>
                        <a14:foregroundMark x1="13383" y1="69500" x2="13383" y2="69500"/>
                        <a14:foregroundMark x1="14135" y1="74000" x2="14135" y2="74000"/>
                        <a14:foregroundMark x1="21203" y1="79625" x2="31729" y2="73125"/>
                        <a14:foregroundMark x1="31729" y1="73125" x2="31729" y2="73125"/>
                        <a14:foregroundMark x1="24135" y1="69750" x2="50677" y2="83625"/>
                        <a14:foregroundMark x1="50677" y1="83625" x2="54586" y2="83250"/>
                        <a14:foregroundMark x1="41504" y1="70125" x2="62180" y2="82375"/>
                        <a14:foregroundMark x1="34662" y1="67625" x2="35038" y2="87625"/>
                        <a14:foregroundMark x1="16767" y1="77750" x2="52556" y2="84750"/>
                        <a14:foregroundMark x1="20075" y1="90000" x2="36391" y2="89125"/>
                        <a14:foregroundMark x1="36391" y1="89125" x2="61429" y2="90000"/>
                        <a14:foregroundMark x1="61429" y1="90000" x2="88045" y2="88125"/>
                        <a14:foregroundMark x1="11579" y1="76500" x2="22632" y2="88125"/>
                        <a14:foregroundMark x1="10677" y1="73125" x2="21579" y2="91625"/>
                        <a14:foregroundMark x1="83233" y1="83000" x2="86767" y2="75000"/>
                        <a14:foregroundMark x1="15789" y1="91000" x2="10827" y2="7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95" t="11633" r="7830"/>
          <a:stretch>
            <a:fillRect/>
          </a:stretch>
        </p:blipFill>
        <p:spPr>
          <a:xfrm>
            <a:off x="3405229" y="2360484"/>
            <a:ext cx="5664352" cy="3568358"/>
          </a:xfrm>
          <a:prstGeom prst="rect">
            <a:avLst/>
          </a:prstGeom>
        </p:spPr>
      </p:pic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C88EFE1B-FAC9-E2C3-56E7-99E690EE48C1}"/>
              </a:ext>
            </a:extLst>
          </p:cNvPr>
          <p:cNvSpPr/>
          <p:nvPr/>
        </p:nvSpPr>
        <p:spPr>
          <a:xfrm>
            <a:off x="3462390" y="4363095"/>
            <a:ext cx="5572125" cy="855079"/>
          </a:xfrm>
          <a:custGeom>
            <a:avLst/>
            <a:gdLst>
              <a:gd name="csX0" fmla="*/ 0 w 5572125"/>
              <a:gd name="csY0" fmla="*/ 289397 h 855079"/>
              <a:gd name="csX1" fmla="*/ 590550 w 5572125"/>
              <a:gd name="csY1" fmla="*/ 203672 h 855079"/>
              <a:gd name="csX2" fmla="*/ 1047750 w 5572125"/>
              <a:gd name="csY2" fmla="*/ 136997 h 855079"/>
              <a:gd name="csX3" fmla="*/ 1685925 w 5572125"/>
              <a:gd name="csY3" fmla="*/ 3647 h 855079"/>
              <a:gd name="csX4" fmla="*/ 2390775 w 5572125"/>
              <a:gd name="csY4" fmla="*/ 51272 h 855079"/>
              <a:gd name="csX5" fmla="*/ 2971800 w 5572125"/>
              <a:gd name="csY5" fmla="*/ 194147 h 855079"/>
              <a:gd name="csX6" fmla="*/ 3619500 w 5572125"/>
              <a:gd name="csY6" fmla="*/ 517997 h 855079"/>
              <a:gd name="csX7" fmla="*/ 4171950 w 5572125"/>
              <a:gd name="csY7" fmla="*/ 822797 h 855079"/>
              <a:gd name="csX8" fmla="*/ 4448175 w 5572125"/>
              <a:gd name="csY8" fmla="*/ 841847 h 855079"/>
              <a:gd name="csX9" fmla="*/ 4638675 w 5572125"/>
              <a:gd name="csY9" fmla="*/ 784697 h 855079"/>
              <a:gd name="csX10" fmla="*/ 4991100 w 5572125"/>
              <a:gd name="csY10" fmla="*/ 460847 h 855079"/>
              <a:gd name="csX11" fmla="*/ 4991100 w 5572125"/>
              <a:gd name="csY11" fmla="*/ 460847 h 855079"/>
              <a:gd name="csX12" fmla="*/ 5572125 w 5572125"/>
              <a:gd name="csY12" fmla="*/ 51272 h 8550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5572125" h="855079">
                <a:moveTo>
                  <a:pt x="0" y="289397"/>
                </a:moveTo>
                <a:lnTo>
                  <a:pt x="590550" y="203672"/>
                </a:lnTo>
                <a:cubicBezTo>
                  <a:pt x="765175" y="178272"/>
                  <a:pt x="865188" y="170334"/>
                  <a:pt x="1047750" y="136997"/>
                </a:cubicBezTo>
                <a:cubicBezTo>
                  <a:pt x="1230312" y="103660"/>
                  <a:pt x="1462087" y="17935"/>
                  <a:pt x="1685925" y="3647"/>
                </a:cubicBezTo>
                <a:cubicBezTo>
                  <a:pt x="1909763" y="-10641"/>
                  <a:pt x="2176463" y="19522"/>
                  <a:pt x="2390775" y="51272"/>
                </a:cubicBezTo>
                <a:cubicBezTo>
                  <a:pt x="2605087" y="83022"/>
                  <a:pt x="2767013" y="116360"/>
                  <a:pt x="2971800" y="194147"/>
                </a:cubicBezTo>
                <a:cubicBezTo>
                  <a:pt x="3176587" y="271934"/>
                  <a:pt x="3419475" y="413222"/>
                  <a:pt x="3619500" y="517997"/>
                </a:cubicBezTo>
                <a:cubicBezTo>
                  <a:pt x="3819525" y="622772"/>
                  <a:pt x="4033838" y="768822"/>
                  <a:pt x="4171950" y="822797"/>
                </a:cubicBezTo>
                <a:cubicBezTo>
                  <a:pt x="4310062" y="876772"/>
                  <a:pt x="4370388" y="848197"/>
                  <a:pt x="4448175" y="841847"/>
                </a:cubicBezTo>
                <a:cubicBezTo>
                  <a:pt x="4525962" y="835497"/>
                  <a:pt x="4548188" y="848197"/>
                  <a:pt x="4638675" y="784697"/>
                </a:cubicBezTo>
                <a:cubicBezTo>
                  <a:pt x="4729162" y="721197"/>
                  <a:pt x="4991100" y="460847"/>
                  <a:pt x="4991100" y="460847"/>
                </a:cubicBezTo>
                <a:lnTo>
                  <a:pt x="4991100" y="460847"/>
                </a:lnTo>
                <a:lnTo>
                  <a:pt x="5572125" y="51272"/>
                </a:ln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FD0A5C2-B394-A2F1-4931-5E4C634D78DC}"/>
              </a:ext>
            </a:extLst>
          </p:cNvPr>
          <p:cNvGrpSpPr/>
          <p:nvPr/>
        </p:nvGrpSpPr>
        <p:grpSpPr>
          <a:xfrm>
            <a:off x="377878" y="3744015"/>
            <a:ext cx="2894012" cy="1013340"/>
            <a:chOff x="1382713" y="3844498"/>
            <a:chExt cx="2894012" cy="1013340"/>
          </a:xfrm>
        </p:grpSpPr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F945CC65-88BF-1974-1706-B560B8F35D06}"/>
                </a:ext>
              </a:extLst>
            </p:cNvPr>
            <p:cNvSpPr txBox="1"/>
            <p:nvPr/>
          </p:nvSpPr>
          <p:spPr>
            <a:xfrm>
              <a:off x="1382713" y="4026841"/>
              <a:ext cx="2634865" cy="83099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a. </a:t>
              </a:r>
              <a:r>
                <a:rPr lang="fr-F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……..……………… ……..………………</a:t>
              </a:r>
            </a:p>
          </p:txBody>
        </p:sp>
        <p:sp>
          <p:nvSpPr>
            <p:cNvPr id="25" name="Accolade ouvrante 24">
              <a:extLst>
                <a:ext uri="{FF2B5EF4-FFF2-40B4-BE49-F238E27FC236}">
                  <a16:creationId xmlns:a16="http://schemas.microsoft.com/office/drawing/2014/main" id="{E6A8B4F3-CF47-D622-ED79-F096449E243D}"/>
                </a:ext>
              </a:extLst>
            </p:cNvPr>
            <p:cNvSpPr/>
            <p:nvPr/>
          </p:nvSpPr>
          <p:spPr>
            <a:xfrm>
              <a:off x="4076700" y="3844498"/>
              <a:ext cx="200025" cy="853804"/>
            </a:xfrm>
            <a:prstGeom prst="leftBrace">
              <a:avLst>
                <a:gd name="adj1" fmla="val 62620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4704D47-5354-A482-C56A-219B57CBDEFE}"/>
              </a:ext>
            </a:extLst>
          </p:cNvPr>
          <p:cNvGrpSpPr/>
          <p:nvPr/>
        </p:nvGrpSpPr>
        <p:grpSpPr>
          <a:xfrm>
            <a:off x="9064818" y="2455864"/>
            <a:ext cx="2823562" cy="1907231"/>
            <a:chOff x="10069653" y="2581275"/>
            <a:chExt cx="2823562" cy="1907231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D42DE9ED-1F65-19E3-ACB1-980206BA6B13}"/>
                </a:ext>
              </a:extLst>
            </p:cNvPr>
            <p:cNvSpPr txBox="1"/>
            <p:nvPr/>
          </p:nvSpPr>
          <p:spPr>
            <a:xfrm>
              <a:off x="10380845" y="3290426"/>
              <a:ext cx="2512370" cy="83099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b </a:t>
              </a:r>
              <a:r>
                <a:rPr lang="fr-F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…………..………… ……..………………</a:t>
              </a:r>
            </a:p>
          </p:txBody>
        </p:sp>
        <p:sp>
          <p:nvSpPr>
            <p:cNvPr id="28" name="Accolade ouvrante 27">
              <a:extLst>
                <a:ext uri="{FF2B5EF4-FFF2-40B4-BE49-F238E27FC236}">
                  <a16:creationId xmlns:a16="http://schemas.microsoft.com/office/drawing/2014/main" id="{2FFBEEEE-4DD9-D126-8120-EF0490A80CF1}"/>
                </a:ext>
              </a:extLst>
            </p:cNvPr>
            <p:cNvSpPr/>
            <p:nvPr/>
          </p:nvSpPr>
          <p:spPr>
            <a:xfrm flipH="1">
              <a:off x="10069653" y="2581275"/>
              <a:ext cx="240440" cy="1907231"/>
            </a:xfrm>
            <a:prstGeom prst="leftBrace">
              <a:avLst>
                <a:gd name="adj1" fmla="val 62620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C9DE4ACE-9288-05DE-7423-DFFFD5A05EAA}"/>
              </a:ext>
            </a:extLst>
          </p:cNvPr>
          <p:cNvSpPr txBox="1"/>
          <p:nvPr/>
        </p:nvSpPr>
        <p:spPr>
          <a:xfrm>
            <a:off x="3463222" y="3398847"/>
            <a:ext cx="1590675" cy="50552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Croûte océanique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B64F988-D077-1866-A848-4659F0D6256E}"/>
              </a:ext>
            </a:extLst>
          </p:cNvPr>
          <p:cNvSpPr txBox="1"/>
          <p:nvPr/>
        </p:nvSpPr>
        <p:spPr>
          <a:xfrm>
            <a:off x="6858998" y="3036129"/>
            <a:ext cx="1652475" cy="584775"/>
          </a:xfrm>
          <a:prstGeom prst="rect">
            <a:avLst/>
          </a:prstGeom>
          <a:noFill/>
          <a:ln w="19050"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Croûte continentale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0E68407-E38A-B6A6-CFEC-D71FD3943434}"/>
              </a:ext>
            </a:extLst>
          </p:cNvPr>
          <p:cNvSpPr txBox="1"/>
          <p:nvPr/>
        </p:nvSpPr>
        <p:spPr>
          <a:xfrm>
            <a:off x="4865761" y="3857572"/>
            <a:ext cx="1993237" cy="50552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Partie supérieure du manteau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069FC3F-82EE-8931-C313-74F7C07FBCDC}"/>
              </a:ext>
            </a:extLst>
          </p:cNvPr>
          <p:cNvSpPr txBox="1"/>
          <p:nvPr/>
        </p:nvSpPr>
        <p:spPr>
          <a:xfrm>
            <a:off x="5408408" y="4917835"/>
            <a:ext cx="1590675" cy="50552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Partie inférieure du manteau  </a:t>
            </a:r>
          </a:p>
        </p:txBody>
      </p:sp>
      <p:sp>
        <p:nvSpPr>
          <p:cNvPr id="35" name="Espace réservé du contenu 3">
            <a:extLst>
              <a:ext uri="{FF2B5EF4-FFF2-40B4-BE49-F238E27FC236}">
                <a16:creationId xmlns:a16="http://schemas.microsoft.com/office/drawing/2014/main" id="{ABBAC2BA-D4F8-53CE-277C-F9532A8A4DD4}"/>
              </a:ext>
            </a:extLst>
          </p:cNvPr>
          <p:cNvSpPr txBox="1">
            <a:spLocks/>
          </p:cNvSpPr>
          <p:nvPr/>
        </p:nvSpPr>
        <p:spPr>
          <a:xfrm>
            <a:off x="687614" y="696871"/>
            <a:ext cx="10612055" cy="306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tableau.</a:t>
            </a:r>
          </a:p>
        </p:txBody>
      </p:sp>
      <p:pic>
        <p:nvPicPr>
          <p:cNvPr id="36" name="Picture 1">
            <a:extLst>
              <a:ext uri="{FF2B5EF4-FFF2-40B4-BE49-F238E27FC236}">
                <a16:creationId xmlns:a16="http://schemas.microsoft.com/office/drawing/2014/main" id="{9047639F-A6ED-065F-6A7A-EDC6987E84B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54388-7377-318C-DC22-3806D91A2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DF918D8C-7EF8-0957-2932-037EE4255FC4}"/>
              </a:ext>
            </a:extLst>
          </p:cNvPr>
          <p:cNvGrpSpPr/>
          <p:nvPr/>
        </p:nvGrpSpPr>
        <p:grpSpPr>
          <a:xfrm>
            <a:off x="377878" y="3744015"/>
            <a:ext cx="2894012" cy="1013340"/>
            <a:chOff x="1382713" y="3844498"/>
            <a:chExt cx="2894012" cy="1013340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AD29A22-42D2-9476-CF8F-3F90F14F8462}"/>
                </a:ext>
              </a:extLst>
            </p:cNvPr>
            <p:cNvSpPr txBox="1"/>
            <p:nvPr/>
          </p:nvSpPr>
          <p:spPr>
            <a:xfrm>
              <a:off x="1382713" y="4026841"/>
              <a:ext cx="2634865" cy="83099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a. </a:t>
              </a:r>
              <a:r>
                <a:rPr lang="fr-F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……..……………… ……..………………</a:t>
              </a:r>
            </a:p>
          </p:txBody>
        </p:sp>
        <p:sp>
          <p:nvSpPr>
            <p:cNvPr id="15" name="Accolade ouvrante 14">
              <a:extLst>
                <a:ext uri="{FF2B5EF4-FFF2-40B4-BE49-F238E27FC236}">
                  <a16:creationId xmlns:a16="http://schemas.microsoft.com/office/drawing/2014/main" id="{9ADD5DE9-E006-2DBD-0152-E16EC14D9ABE}"/>
                </a:ext>
              </a:extLst>
            </p:cNvPr>
            <p:cNvSpPr/>
            <p:nvPr/>
          </p:nvSpPr>
          <p:spPr>
            <a:xfrm>
              <a:off x="4076700" y="3844498"/>
              <a:ext cx="200025" cy="853804"/>
            </a:xfrm>
            <a:prstGeom prst="leftBrace">
              <a:avLst>
                <a:gd name="adj1" fmla="val 62620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21CBA3A-ED5A-5A66-5739-AA28D821473B}"/>
              </a:ext>
            </a:extLst>
          </p:cNvPr>
          <p:cNvGrpSpPr/>
          <p:nvPr/>
        </p:nvGrpSpPr>
        <p:grpSpPr>
          <a:xfrm>
            <a:off x="9064818" y="2455864"/>
            <a:ext cx="2823562" cy="1907231"/>
            <a:chOff x="10069653" y="2581275"/>
            <a:chExt cx="2823562" cy="1907231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3D465A1F-618A-D8CE-7E2E-CDDE2418C95E}"/>
                </a:ext>
              </a:extLst>
            </p:cNvPr>
            <p:cNvSpPr txBox="1"/>
            <p:nvPr/>
          </p:nvSpPr>
          <p:spPr>
            <a:xfrm>
              <a:off x="10380845" y="3290426"/>
              <a:ext cx="2512370" cy="83099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b </a:t>
              </a:r>
              <a:r>
                <a:rPr lang="fr-F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…………..………… ……..………………</a:t>
              </a:r>
            </a:p>
          </p:txBody>
        </p:sp>
        <p:sp>
          <p:nvSpPr>
            <p:cNvPr id="18" name="Accolade ouvrante 17">
              <a:extLst>
                <a:ext uri="{FF2B5EF4-FFF2-40B4-BE49-F238E27FC236}">
                  <a16:creationId xmlns:a16="http://schemas.microsoft.com/office/drawing/2014/main" id="{0686FBF9-56E8-1C69-F72E-8732D50134D7}"/>
                </a:ext>
              </a:extLst>
            </p:cNvPr>
            <p:cNvSpPr/>
            <p:nvPr/>
          </p:nvSpPr>
          <p:spPr>
            <a:xfrm flipH="1">
              <a:off x="10069653" y="2581275"/>
              <a:ext cx="240440" cy="1907231"/>
            </a:xfrm>
            <a:prstGeom prst="leftBrace">
              <a:avLst>
                <a:gd name="adj1" fmla="val 62620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B5942B6-F43B-8835-132A-6C92A684A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325287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BF75F3-D8ED-1C6A-42C8-81E5F308AF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1625" l="8797" r="90677">
                        <a14:foregroundMark x1="10075" y1="43625" x2="10075" y2="43625"/>
                        <a14:foregroundMark x1="9549" y1="41500" x2="9549" y2="41500"/>
                        <a14:foregroundMark x1="8947" y1="51625" x2="8947" y2="51625"/>
                        <a14:foregroundMark x1="90677" y1="36875" x2="90677" y2="36875"/>
                        <a14:foregroundMark x1="37970" y1="76875" x2="37970" y2="76875"/>
                        <a14:foregroundMark x1="42030" y1="68500" x2="42030" y2="68500"/>
                        <a14:foregroundMark x1="35564" y1="67625" x2="35564" y2="67625"/>
                        <a14:foregroundMark x1="24662" y1="72500" x2="24662" y2="72500"/>
                        <a14:foregroundMark x1="47068" y1="80250" x2="47068" y2="80250"/>
                        <a14:foregroundMark x1="79774" y1="90000" x2="79774" y2="90000"/>
                        <a14:foregroundMark x1="85865" y1="78375" x2="85865" y2="78375"/>
                        <a14:foregroundMark x1="87519" y1="71875" x2="87519" y2="71875"/>
                        <a14:foregroundMark x1="34511" y1="74375" x2="34511" y2="74375"/>
                        <a14:foregroundMark x1="22632" y1="81125" x2="22632" y2="81125"/>
                        <a14:foregroundMark x1="13609" y1="81125" x2="13609" y2="81125"/>
                        <a14:foregroundMark x1="17293" y1="85750" x2="17293" y2="85750"/>
                        <a14:foregroundMark x1="24511" y1="86375" x2="24511" y2="86375"/>
                        <a14:foregroundMark x1="39098" y1="88500" x2="39098" y2="88500"/>
                        <a14:foregroundMark x1="54060" y1="86000" x2="54060" y2="86000"/>
                        <a14:foregroundMark x1="66466" y1="88750" x2="66466" y2="88750"/>
                        <a14:foregroundMark x1="78120" y1="87625" x2="78120" y2="87625"/>
                        <a14:foregroundMark x1="85489" y1="74000" x2="85489" y2="74000"/>
                        <a14:foregroundMark x1="87895" y1="72250" x2="87895" y2="72250"/>
                        <a14:foregroundMark x1="89023" y1="82000" x2="89023" y2="82000"/>
                        <a14:foregroundMark x1="86917" y1="91250" x2="86917" y2="91250"/>
                        <a14:foregroundMark x1="51504" y1="85750" x2="51504" y2="75250"/>
                        <a14:foregroundMark x1="51504" y1="75250" x2="51504" y2="75250"/>
                        <a14:foregroundMark x1="29850" y1="76500" x2="29850" y2="76500"/>
                        <a14:foregroundMark x1="29850" y1="76500" x2="29850" y2="76500"/>
                        <a14:foregroundMark x1="19699" y1="74375" x2="19699" y2="74375"/>
                        <a14:foregroundMark x1="17293" y1="68875" x2="17293" y2="68875"/>
                        <a14:foregroundMark x1="13383" y1="69500" x2="13383" y2="69500"/>
                        <a14:foregroundMark x1="14135" y1="74000" x2="14135" y2="74000"/>
                        <a14:foregroundMark x1="21203" y1="79625" x2="31729" y2="73125"/>
                        <a14:foregroundMark x1="31729" y1="73125" x2="31729" y2="73125"/>
                        <a14:foregroundMark x1="24135" y1="69750" x2="50677" y2="83625"/>
                        <a14:foregroundMark x1="50677" y1="83625" x2="54586" y2="83250"/>
                        <a14:foregroundMark x1="41504" y1="70125" x2="62180" y2="82375"/>
                        <a14:foregroundMark x1="34662" y1="67625" x2="35038" y2="87625"/>
                        <a14:foregroundMark x1="16767" y1="77750" x2="52556" y2="84750"/>
                        <a14:foregroundMark x1="20075" y1="90000" x2="36391" y2="89125"/>
                        <a14:foregroundMark x1="36391" y1="89125" x2="61429" y2="90000"/>
                        <a14:foregroundMark x1="61429" y1="90000" x2="88045" y2="88125"/>
                        <a14:foregroundMark x1="11579" y1="76500" x2="22632" y2="88125"/>
                        <a14:foregroundMark x1="10677" y1="73125" x2="21579" y2="91625"/>
                        <a14:foregroundMark x1="83233" y1="83000" x2="86767" y2="75000"/>
                        <a14:foregroundMark x1="15789" y1="91000" x2="10827" y2="7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95" t="11633" r="7830"/>
          <a:stretch>
            <a:fillRect/>
          </a:stretch>
        </p:blipFill>
        <p:spPr>
          <a:xfrm>
            <a:off x="3405229" y="2360484"/>
            <a:ext cx="5664352" cy="3568358"/>
          </a:xfrm>
          <a:prstGeom prst="rect">
            <a:avLst/>
          </a:prstGeom>
        </p:spPr>
      </p:pic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DB410F6-038B-82B8-1EB7-7F3CC2CFD5CC}"/>
              </a:ext>
            </a:extLst>
          </p:cNvPr>
          <p:cNvSpPr/>
          <p:nvPr/>
        </p:nvSpPr>
        <p:spPr>
          <a:xfrm>
            <a:off x="3462390" y="4363095"/>
            <a:ext cx="5572125" cy="855079"/>
          </a:xfrm>
          <a:custGeom>
            <a:avLst/>
            <a:gdLst>
              <a:gd name="csX0" fmla="*/ 0 w 5572125"/>
              <a:gd name="csY0" fmla="*/ 289397 h 855079"/>
              <a:gd name="csX1" fmla="*/ 590550 w 5572125"/>
              <a:gd name="csY1" fmla="*/ 203672 h 855079"/>
              <a:gd name="csX2" fmla="*/ 1047750 w 5572125"/>
              <a:gd name="csY2" fmla="*/ 136997 h 855079"/>
              <a:gd name="csX3" fmla="*/ 1685925 w 5572125"/>
              <a:gd name="csY3" fmla="*/ 3647 h 855079"/>
              <a:gd name="csX4" fmla="*/ 2390775 w 5572125"/>
              <a:gd name="csY4" fmla="*/ 51272 h 855079"/>
              <a:gd name="csX5" fmla="*/ 2971800 w 5572125"/>
              <a:gd name="csY5" fmla="*/ 194147 h 855079"/>
              <a:gd name="csX6" fmla="*/ 3619500 w 5572125"/>
              <a:gd name="csY6" fmla="*/ 517997 h 855079"/>
              <a:gd name="csX7" fmla="*/ 4171950 w 5572125"/>
              <a:gd name="csY7" fmla="*/ 822797 h 855079"/>
              <a:gd name="csX8" fmla="*/ 4448175 w 5572125"/>
              <a:gd name="csY8" fmla="*/ 841847 h 855079"/>
              <a:gd name="csX9" fmla="*/ 4638675 w 5572125"/>
              <a:gd name="csY9" fmla="*/ 784697 h 855079"/>
              <a:gd name="csX10" fmla="*/ 4991100 w 5572125"/>
              <a:gd name="csY10" fmla="*/ 460847 h 855079"/>
              <a:gd name="csX11" fmla="*/ 4991100 w 5572125"/>
              <a:gd name="csY11" fmla="*/ 460847 h 855079"/>
              <a:gd name="csX12" fmla="*/ 5572125 w 5572125"/>
              <a:gd name="csY12" fmla="*/ 51272 h 8550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5572125" h="855079">
                <a:moveTo>
                  <a:pt x="0" y="289397"/>
                </a:moveTo>
                <a:lnTo>
                  <a:pt x="590550" y="203672"/>
                </a:lnTo>
                <a:cubicBezTo>
                  <a:pt x="765175" y="178272"/>
                  <a:pt x="865188" y="170334"/>
                  <a:pt x="1047750" y="136997"/>
                </a:cubicBezTo>
                <a:cubicBezTo>
                  <a:pt x="1230312" y="103660"/>
                  <a:pt x="1462087" y="17935"/>
                  <a:pt x="1685925" y="3647"/>
                </a:cubicBezTo>
                <a:cubicBezTo>
                  <a:pt x="1909763" y="-10641"/>
                  <a:pt x="2176463" y="19522"/>
                  <a:pt x="2390775" y="51272"/>
                </a:cubicBezTo>
                <a:cubicBezTo>
                  <a:pt x="2605087" y="83022"/>
                  <a:pt x="2767013" y="116360"/>
                  <a:pt x="2971800" y="194147"/>
                </a:cubicBezTo>
                <a:cubicBezTo>
                  <a:pt x="3176587" y="271934"/>
                  <a:pt x="3419475" y="413222"/>
                  <a:pt x="3619500" y="517997"/>
                </a:cubicBezTo>
                <a:cubicBezTo>
                  <a:pt x="3819525" y="622772"/>
                  <a:pt x="4033838" y="768822"/>
                  <a:pt x="4171950" y="822797"/>
                </a:cubicBezTo>
                <a:cubicBezTo>
                  <a:pt x="4310062" y="876772"/>
                  <a:pt x="4370388" y="848197"/>
                  <a:pt x="4448175" y="841847"/>
                </a:cubicBezTo>
                <a:cubicBezTo>
                  <a:pt x="4525962" y="835497"/>
                  <a:pt x="4548188" y="848197"/>
                  <a:pt x="4638675" y="784697"/>
                </a:cubicBezTo>
                <a:cubicBezTo>
                  <a:pt x="4729162" y="721197"/>
                  <a:pt x="4991100" y="460847"/>
                  <a:pt x="4991100" y="460847"/>
                </a:cubicBezTo>
                <a:lnTo>
                  <a:pt x="4991100" y="460847"/>
                </a:lnTo>
                <a:lnTo>
                  <a:pt x="5572125" y="51272"/>
                </a:ln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BACD4E7-F910-7FE3-0BB0-08CF9B1D2C41}"/>
              </a:ext>
            </a:extLst>
          </p:cNvPr>
          <p:cNvSpPr txBox="1"/>
          <p:nvPr/>
        </p:nvSpPr>
        <p:spPr>
          <a:xfrm>
            <a:off x="3463222" y="3398847"/>
            <a:ext cx="1590675" cy="50552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Croûte océanique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CB84448-41E6-E4ED-AD75-191ED66F743B}"/>
              </a:ext>
            </a:extLst>
          </p:cNvPr>
          <p:cNvSpPr txBox="1"/>
          <p:nvPr/>
        </p:nvSpPr>
        <p:spPr>
          <a:xfrm>
            <a:off x="6858998" y="3036129"/>
            <a:ext cx="1652475" cy="584775"/>
          </a:xfrm>
          <a:prstGeom prst="rect">
            <a:avLst/>
          </a:prstGeom>
          <a:noFill/>
          <a:ln w="19050"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Croûte continentale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84080DF-76B0-7CC4-8691-1EC4B8F70DAA}"/>
              </a:ext>
            </a:extLst>
          </p:cNvPr>
          <p:cNvSpPr txBox="1"/>
          <p:nvPr/>
        </p:nvSpPr>
        <p:spPr>
          <a:xfrm>
            <a:off x="4865761" y="3857572"/>
            <a:ext cx="1993237" cy="50552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Partie supérieure du manteau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E1DB23F-B571-2E9C-60C8-57C626916B9D}"/>
              </a:ext>
            </a:extLst>
          </p:cNvPr>
          <p:cNvSpPr txBox="1"/>
          <p:nvPr/>
        </p:nvSpPr>
        <p:spPr>
          <a:xfrm>
            <a:off x="5408408" y="4917835"/>
            <a:ext cx="1590675" cy="50552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Partie inférieure du manteau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2A5442-67D0-843F-75B0-9CCE10041517}"/>
              </a:ext>
            </a:extLst>
          </p:cNvPr>
          <p:cNvSpPr txBox="1"/>
          <p:nvPr/>
        </p:nvSpPr>
        <p:spPr>
          <a:xfrm>
            <a:off x="9793855" y="3121486"/>
            <a:ext cx="1948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Lithosphère continentale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364BD51-A916-9CBF-176D-ED730201C98D}"/>
              </a:ext>
            </a:extLst>
          </p:cNvPr>
          <p:cNvSpPr txBox="1"/>
          <p:nvPr/>
        </p:nvSpPr>
        <p:spPr>
          <a:xfrm>
            <a:off x="812397" y="3877668"/>
            <a:ext cx="1948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Lithosphère océanique</a:t>
            </a:r>
          </a:p>
        </p:txBody>
      </p:sp>
      <p:sp>
        <p:nvSpPr>
          <p:cNvPr id="20" name="Espace réservé du contenu 19">
            <a:extLst>
              <a:ext uri="{FF2B5EF4-FFF2-40B4-BE49-F238E27FC236}">
                <a16:creationId xmlns:a16="http://schemas.microsoft.com/office/drawing/2014/main" id="{F49A71A0-CFFE-7294-B5A1-BCC4FD1A181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1" name="Google Shape;289;p51">
            <a:extLst>
              <a:ext uri="{FF2B5EF4-FFF2-40B4-BE49-F238E27FC236}">
                <a16:creationId xmlns:a16="http://schemas.microsoft.com/office/drawing/2014/main" id="{C67057C0-4186-59DA-9F65-1D37AB3B986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2205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2023A-2852-3813-3E63-780A16A6A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056363-7BBC-A7F8-AC77-44440A3C7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cette dernière question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7D8221-E2F7-242A-C305-890B7DA452E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3843A044-12AD-5BF6-A2FC-529EDD9E3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3AD69F3-948F-1B24-A514-6C5A03CC18AA}"/>
              </a:ext>
            </a:extLst>
          </p:cNvPr>
          <p:cNvSpPr/>
          <p:nvPr/>
        </p:nvSpPr>
        <p:spPr>
          <a:xfrm>
            <a:off x="745425" y="1286661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fr-MA" sz="2400" b="1" spc="-1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400" b="1" spc="-1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Répondez par « Vrai » ou « Faux »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7AF6FA6-1C47-B65D-547F-CFC63BA26152}"/>
              </a:ext>
            </a:extLst>
          </p:cNvPr>
          <p:cNvGrpSpPr/>
          <p:nvPr/>
        </p:nvGrpSpPr>
        <p:grpSpPr>
          <a:xfrm>
            <a:off x="556247" y="2670567"/>
            <a:ext cx="10854342" cy="701278"/>
            <a:chOff x="8698125" y="2594893"/>
            <a:chExt cx="10209926" cy="510778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3713544-8F6B-30C0-DAF8-CF86ABE8B17F}"/>
                </a:ext>
              </a:extLst>
            </p:cNvPr>
            <p:cNvSpPr/>
            <p:nvPr/>
          </p:nvSpPr>
          <p:spPr>
            <a:xfrm>
              <a:off x="8698125" y="2594893"/>
              <a:ext cx="7137154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a- Le noyau est la couche la plus profonde de la Terre.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AAA45A2-E989-3187-FDDE-0CDD52D26BCF}"/>
                </a:ext>
              </a:extLst>
            </p:cNvPr>
            <p:cNvSpPr/>
            <p:nvPr/>
          </p:nvSpPr>
          <p:spPr>
            <a:xfrm>
              <a:off x="16124966" y="2594893"/>
              <a:ext cx="116439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B676BB6-B7A9-C317-1769-2AF0B4669C70}"/>
                </a:ext>
              </a:extLst>
            </p:cNvPr>
            <p:cNvSpPr/>
            <p:nvPr/>
          </p:nvSpPr>
          <p:spPr>
            <a:xfrm>
              <a:off x="17743655" y="2594893"/>
              <a:ext cx="116439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881760B-422B-08ED-141E-B939EF50CFC4}"/>
              </a:ext>
            </a:extLst>
          </p:cNvPr>
          <p:cNvGrpSpPr/>
          <p:nvPr/>
        </p:nvGrpSpPr>
        <p:grpSpPr>
          <a:xfrm>
            <a:off x="565768" y="4151723"/>
            <a:ext cx="10854342" cy="701278"/>
            <a:chOff x="8698125" y="2594893"/>
            <a:chExt cx="10209926" cy="510778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3969D7C-B3FE-AA10-CF17-3B3DA77487B5}"/>
                </a:ext>
              </a:extLst>
            </p:cNvPr>
            <p:cNvSpPr/>
            <p:nvPr/>
          </p:nvSpPr>
          <p:spPr>
            <a:xfrm>
              <a:off x="8698125" y="2594893"/>
              <a:ext cx="7137154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b- Le manteau est la couche superficielle de la Terre.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25E17C0-1DA8-5EF1-C5E2-9017C637DD23}"/>
                </a:ext>
              </a:extLst>
            </p:cNvPr>
            <p:cNvSpPr/>
            <p:nvPr/>
          </p:nvSpPr>
          <p:spPr>
            <a:xfrm>
              <a:off x="16124966" y="2594893"/>
              <a:ext cx="116439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C59F2B9-A0DB-307B-DF21-F3C31478A7BB}"/>
                </a:ext>
              </a:extLst>
            </p:cNvPr>
            <p:cNvSpPr/>
            <p:nvPr/>
          </p:nvSpPr>
          <p:spPr>
            <a:xfrm>
              <a:off x="17743655" y="2594893"/>
              <a:ext cx="116439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0491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02F7B-D879-35C7-056E-E4D2CD1E2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89;p51">
            <a:extLst>
              <a:ext uri="{FF2B5EF4-FFF2-40B4-BE49-F238E27FC236}">
                <a16:creationId xmlns:a16="http://schemas.microsoft.com/office/drawing/2014/main" id="{FC6E2174-9A6C-83DA-7868-5053D9E585D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548BD506-A9CE-9AE1-0FAE-595A8030B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Parfait ! Le noyau est la couche la plus profonde de la Terre, tandis que la croûte est la couche superficielle.</a:t>
            </a:r>
            <a:endParaRPr lang="fr-MA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A508CC5F-F2A2-C196-7239-72BA7382C65F}"/>
              </a:ext>
            </a:extLst>
          </p:cNvPr>
          <p:cNvSpPr txBox="1">
            <a:spLocks/>
          </p:cNvSpPr>
          <p:nvPr/>
        </p:nvSpPr>
        <p:spPr>
          <a:xfrm>
            <a:off x="1087704" y="1120933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6736295-4968-00AF-FF11-833D301F1475}"/>
              </a:ext>
            </a:extLst>
          </p:cNvPr>
          <p:cNvGrpSpPr/>
          <p:nvPr/>
        </p:nvGrpSpPr>
        <p:grpSpPr>
          <a:xfrm>
            <a:off x="556247" y="2670567"/>
            <a:ext cx="10854342" cy="701278"/>
            <a:chOff x="8698125" y="2594893"/>
            <a:chExt cx="10209926" cy="510778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4B8175CC-D511-7EF0-EC9E-7F77A6D40A8E}"/>
                </a:ext>
              </a:extLst>
            </p:cNvPr>
            <p:cNvSpPr/>
            <p:nvPr/>
          </p:nvSpPr>
          <p:spPr>
            <a:xfrm>
              <a:off x="8698125" y="2594893"/>
              <a:ext cx="7137154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a- Le noyau est la couche la plus profonde de la Terre. </a:t>
              </a: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03053F5A-9FCF-EC12-50AC-B257BE5D9AD6}"/>
                </a:ext>
              </a:extLst>
            </p:cNvPr>
            <p:cNvSpPr/>
            <p:nvPr/>
          </p:nvSpPr>
          <p:spPr>
            <a:xfrm>
              <a:off x="16124966" y="2594893"/>
              <a:ext cx="1164397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59DE0F4-B123-9972-8FC6-89B525988543}"/>
                </a:ext>
              </a:extLst>
            </p:cNvPr>
            <p:cNvSpPr/>
            <p:nvPr/>
          </p:nvSpPr>
          <p:spPr>
            <a:xfrm>
              <a:off x="17743655" y="2594893"/>
              <a:ext cx="116439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C403124D-7D06-F78A-64AB-B342E2BB0D97}"/>
              </a:ext>
            </a:extLst>
          </p:cNvPr>
          <p:cNvGrpSpPr/>
          <p:nvPr/>
        </p:nvGrpSpPr>
        <p:grpSpPr>
          <a:xfrm>
            <a:off x="565768" y="4151723"/>
            <a:ext cx="10854342" cy="701278"/>
            <a:chOff x="8698125" y="2594893"/>
            <a:chExt cx="10209926" cy="510778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C2D49E-DB5C-6252-6C8F-A73E37A58DDE}"/>
                </a:ext>
              </a:extLst>
            </p:cNvPr>
            <p:cNvSpPr/>
            <p:nvPr/>
          </p:nvSpPr>
          <p:spPr>
            <a:xfrm>
              <a:off x="8698125" y="2594893"/>
              <a:ext cx="7137154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b- Le manteau est la couche superficielle de la Terre.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D9408D5-287F-8C8A-EB2C-A25A923E7A7F}"/>
                </a:ext>
              </a:extLst>
            </p:cNvPr>
            <p:cNvSpPr/>
            <p:nvPr/>
          </p:nvSpPr>
          <p:spPr>
            <a:xfrm>
              <a:off x="16124966" y="2594893"/>
              <a:ext cx="116439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275233B-0DD3-F8AD-186D-0AD5F47CD75D}"/>
                </a:ext>
              </a:extLst>
            </p:cNvPr>
            <p:cNvSpPr/>
            <p:nvPr/>
          </p:nvSpPr>
          <p:spPr>
            <a:xfrm>
              <a:off x="17743655" y="2594893"/>
              <a:ext cx="1164396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Faux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1914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31B63E8-C7E9-B093-B93F-C12C7BE7C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26334" y="4065188"/>
            <a:ext cx="3793666" cy="22822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24" y="173989"/>
            <a:ext cx="10372033" cy="494349"/>
          </a:xfrm>
        </p:spPr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Maintenant, vous allez travailler en binôme. Chacun prend 3 minutes pour réaliser l’activité de la page 91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019" y="668338"/>
            <a:ext cx="10922713" cy="333611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doivent d’abord observer et repérer les éléments du document avant de réaliser la tâche. Expliquer les mots difficiles.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84B046-155B-AD30-D57B-7D4BEE2679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10392" y="6329999"/>
            <a:ext cx="1225550" cy="354012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b="1" noProof="0" dirty="0">
                <a:highlight>
                  <a:srgbClr val="ABC8E3"/>
                </a:highlight>
              </a:rPr>
              <a:t>Page 91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75A3F58-70BD-BCF4-7636-F7C4C10E9D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26334" y="1035955"/>
            <a:ext cx="3745383" cy="304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3E05-291C-7D0E-97E3-48B70DF0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E06C5D-D890-10EC-48A4-AD6137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C1EE1C-9AB4-A85C-FE1B-1AEDAC6E850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FED57A5C-609E-770E-953D-B9BFBBB9779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3F78E9E-69F5-6898-EC76-BAEB4D412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82802"/>
          <a:stretch>
            <a:fillRect/>
          </a:stretch>
        </p:blipFill>
        <p:spPr>
          <a:xfrm>
            <a:off x="308263" y="5412085"/>
            <a:ext cx="11575473" cy="11976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221D544-81A9-8035-53F2-6D3AE7CADC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035" t="4187" r="3352"/>
          <a:stretch>
            <a:fillRect/>
          </a:stretch>
        </p:blipFill>
        <p:spPr>
          <a:xfrm>
            <a:off x="3833811" y="967665"/>
            <a:ext cx="4524376" cy="4485632"/>
          </a:xfrm>
          <a:prstGeom prst="rect">
            <a:avLst/>
          </a:prstGeom>
        </p:spPr>
      </p:pic>
      <p:sp>
        <p:nvSpPr>
          <p:cNvPr id="6" name="object 65">
            <a:extLst>
              <a:ext uri="{FF2B5EF4-FFF2-40B4-BE49-F238E27FC236}">
                <a16:creationId xmlns:a16="http://schemas.microsoft.com/office/drawing/2014/main" id="{C5CEB202-3861-13D7-B7DC-B4E3077D64AE}"/>
              </a:ext>
            </a:extLst>
          </p:cNvPr>
          <p:cNvSpPr txBox="1"/>
          <p:nvPr/>
        </p:nvSpPr>
        <p:spPr>
          <a:xfrm>
            <a:off x="4517701" y="4280271"/>
            <a:ext cx="117971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noyau 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65">
            <a:extLst>
              <a:ext uri="{FF2B5EF4-FFF2-40B4-BE49-F238E27FC236}">
                <a16:creationId xmlns:a16="http://schemas.microsoft.com/office/drawing/2014/main" id="{F390E38A-5B55-88A8-5682-D856E67E3EEC}"/>
              </a:ext>
            </a:extLst>
          </p:cNvPr>
          <p:cNvSpPr txBox="1"/>
          <p:nvPr/>
        </p:nvSpPr>
        <p:spPr>
          <a:xfrm>
            <a:off x="4241395" y="2663140"/>
            <a:ext cx="117971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manteau  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bject 65">
            <a:extLst>
              <a:ext uri="{FF2B5EF4-FFF2-40B4-BE49-F238E27FC236}">
                <a16:creationId xmlns:a16="http://schemas.microsoft.com/office/drawing/2014/main" id="{D2C0AB45-446A-F1D1-3158-2865883B6DEC}"/>
              </a:ext>
            </a:extLst>
          </p:cNvPr>
          <p:cNvSpPr txBox="1"/>
          <p:nvPr/>
        </p:nvSpPr>
        <p:spPr>
          <a:xfrm>
            <a:off x="6694954" y="1005922"/>
            <a:ext cx="179451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croûte océanique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bject 65">
            <a:extLst>
              <a:ext uri="{FF2B5EF4-FFF2-40B4-BE49-F238E27FC236}">
                <a16:creationId xmlns:a16="http://schemas.microsoft.com/office/drawing/2014/main" id="{7756E0F9-50F1-BD7A-DDFC-D5DAD7FCC845}"/>
              </a:ext>
            </a:extLst>
          </p:cNvPr>
          <p:cNvSpPr txBox="1"/>
          <p:nvPr/>
        </p:nvSpPr>
        <p:spPr>
          <a:xfrm>
            <a:off x="3965089" y="1005922"/>
            <a:ext cx="173232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croûte continentale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642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836FD-1386-4453-2AE2-C99CB5479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EC3A7B-AED6-5876-2CFC-8ABE6845F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FFDAF4-52EC-56A1-80B9-6F2BD7F41BE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61F95F66-3F35-7CE5-626D-FFFDD4C5BFC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29BB819-D484-C15A-3774-866B88BEC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6114" b="48597"/>
          <a:stretch>
            <a:fillRect/>
          </a:stretch>
        </p:blipFill>
        <p:spPr>
          <a:xfrm>
            <a:off x="308263" y="4219575"/>
            <a:ext cx="11575473" cy="24574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D568CB5-AFD3-7932-238A-BD13F7AC80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035" t="4187" r="3352"/>
          <a:stretch>
            <a:fillRect/>
          </a:stretch>
        </p:blipFill>
        <p:spPr>
          <a:xfrm>
            <a:off x="4398169" y="924343"/>
            <a:ext cx="3395662" cy="336658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C8BEF9F-EDBD-DA29-86E3-01B8029648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4" r="50000" b="26944"/>
          <a:stretch>
            <a:fillRect/>
          </a:stretch>
        </p:blipFill>
        <p:spPr>
          <a:xfrm>
            <a:off x="11191875" y="6015832"/>
            <a:ext cx="619698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55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08304" y="1158393"/>
            <a:ext cx="9726520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264596"/>
            <a:ext cx="1606147" cy="67121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04542"/>
            <a:ext cx="9699625" cy="2110553"/>
          </a:xfrm>
          <a:custGeom>
            <a:avLst>
              <a:gd name="f0" fmla="val 223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04543"/>
            <a:ext cx="1606147" cy="2110552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314803"/>
            <a:ext cx="9670770" cy="148604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321647"/>
            <a:ext cx="1606147" cy="1469678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3" y="2127723"/>
            <a:ext cx="9726521" cy="87711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Lithosphère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Croûte continentale</a:t>
            </a:r>
          </a:p>
          <a:p>
            <a:pPr marL="287857" lvl="0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Croûte  océanique</a:t>
            </a:r>
          </a:p>
          <a:p>
            <a:pPr marL="287857" lvl="0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Manteau  </a:t>
            </a:r>
          </a:p>
          <a:p>
            <a:pPr marL="287857" lvl="0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Noyau </a:t>
            </a:r>
          </a:p>
          <a:p>
            <a:pPr marL="287857" lvl="0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Densité </a:t>
            </a: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223181"/>
            <a:ext cx="1606147" cy="634725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155525"/>
            <a:ext cx="9463104" cy="85174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noProof="0" dirty="0"/>
              <a:t>La tâche à réussir pendant la séance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Décrire les caractéristiques des différentes couches de la Terre.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214759" y="5421355"/>
            <a:ext cx="9520580" cy="130329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b="1" noProof="0" dirty="0"/>
              <a:t>   Pendant le feedback, attirer l’attention des élèves sur les erreurs fréquentes 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Confondre la lithosphère avec la croûte terrestre, alors que la lithosphère comprend aussi une partie du manteau supérieur.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Penser que les couches internes de la Terre ont la même température, alors que la température augmente avec la profondeur.</a:t>
            </a:r>
            <a:endParaRPr lang="fr-FR" noProof="0" dirty="0"/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373396" y="2302295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219" y="1312474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171217"/>
            <a:ext cx="1605600" cy="22171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302597"/>
            <a:ext cx="1605600" cy="146967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11E358B-24C4-2908-7A6E-7FE02089E5BE}"/>
              </a:ext>
            </a:extLst>
          </p:cNvPr>
          <p:cNvSpPr txBox="1">
            <a:spLocks/>
          </p:cNvSpPr>
          <p:nvPr/>
        </p:nvSpPr>
        <p:spPr>
          <a:xfrm>
            <a:off x="2313494" y="3063211"/>
            <a:ext cx="9571892" cy="225843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stratégies enseignées pendant le modelage et pratiques pendant la séance sont :</a:t>
            </a:r>
          </a:p>
          <a:p>
            <a:pPr marL="285750" lvl="0" indent="-2160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/>
              <a:t>Identifier les différentes couches de la Terre.</a:t>
            </a:r>
          </a:p>
          <a:p>
            <a:pPr marL="285750" lvl="0" indent="-2160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/>
              <a:t>Déterminer les composantes de la lithosphère océanique et de la lithosphère continentale.</a:t>
            </a:r>
          </a:p>
          <a:p>
            <a:pPr marL="285750" lvl="0" indent="-2160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/>
              <a:t>Dégager les caractéristiques des différentes couches de la Terre.</a:t>
            </a:r>
          </a:p>
          <a:p>
            <a:pPr marL="69750" lvl="0" indent="0">
              <a:lnSpc>
                <a:spcPct val="100000"/>
              </a:lnSpc>
              <a:spcBef>
                <a:spcPts val="0"/>
              </a:spcBef>
              <a:buClrTx/>
              <a:defRPr/>
            </a:pPr>
            <a:r>
              <a:rPr lang="fr-FR" b="1" dirty="0">
                <a:solidFill>
                  <a:prstClr val="black"/>
                </a:solidFill>
              </a:rPr>
              <a:t>Les outils </a:t>
            </a:r>
          </a:p>
          <a:p>
            <a:pPr marL="263525" lvl="0" indent="-173038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Schéma à compléter.</a:t>
            </a:r>
          </a:p>
          <a:p>
            <a:pPr marL="263525" lvl="0" indent="-173038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Carte lexicale, 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Fiche technique.</a:t>
            </a: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023EF-DD88-91E4-A6ED-0ACBC94DE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BA6A3E-92BE-52F7-6242-8A92DBE89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F7523B-FD8D-92F7-416B-01156222EC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1E79298F-E273-D209-5F62-CF839F7FA97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8C6579C-D8A1-E3E6-9619-3B9AB959F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1479" b="177"/>
          <a:stretch>
            <a:fillRect/>
          </a:stretch>
        </p:blipFill>
        <p:spPr>
          <a:xfrm>
            <a:off x="1320944" y="3908409"/>
            <a:ext cx="9550112" cy="27775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C65160B-35EC-63BE-0C89-CB7FBF474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035" t="4187" r="3352"/>
          <a:stretch>
            <a:fillRect/>
          </a:stretch>
        </p:blipFill>
        <p:spPr>
          <a:xfrm>
            <a:off x="4619392" y="967665"/>
            <a:ext cx="3049423" cy="302331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EA7EF4E-8BBE-24E7-C2FC-288CD628F0B6}"/>
              </a:ext>
            </a:extLst>
          </p:cNvPr>
          <p:cNvSpPr txBox="1"/>
          <p:nvPr/>
        </p:nvSpPr>
        <p:spPr>
          <a:xfrm>
            <a:off x="5973472" y="5230961"/>
            <a:ext cx="1271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10 km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425E8A-17BC-A587-8B1A-6E211601260C}"/>
              </a:ext>
            </a:extLst>
          </p:cNvPr>
          <p:cNvSpPr txBox="1"/>
          <p:nvPr/>
        </p:nvSpPr>
        <p:spPr>
          <a:xfrm>
            <a:off x="5832795" y="5659502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2900 km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A75BAE-CF2B-BE21-F125-45E1B15A88B0}"/>
              </a:ext>
            </a:extLst>
          </p:cNvPr>
          <p:cNvSpPr txBox="1"/>
          <p:nvPr/>
        </p:nvSpPr>
        <p:spPr>
          <a:xfrm>
            <a:off x="8210287" y="5659502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1000 °C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3A905A9-BF9E-AA9A-7206-1552F715F71E}"/>
              </a:ext>
            </a:extLst>
          </p:cNvPr>
          <p:cNvSpPr txBox="1"/>
          <p:nvPr/>
        </p:nvSpPr>
        <p:spPr>
          <a:xfrm>
            <a:off x="8210286" y="6110467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6000 °C</a:t>
            </a:r>
          </a:p>
        </p:txBody>
      </p:sp>
    </p:spTree>
    <p:extLst>
      <p:ext uri="{BB962C8B-B14F-4D97-AF65-F5344CB8AC3E}">
        <p14:creationId xmlns:p14="http://schemas.microsoft.com/office/powerpoint/2010/main" val="3762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8974FC3-5BA2-59D7-2DD6-0C8130208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3785" y="970704"/>
            <a:ext cx="5093791" cy="252379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8FF45A3-B696-0DFA-749D-B8287C9DD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3785" y="3494504"/>
            <a:ext cx="5093791" cy="29395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92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71377"/>
            <a:ext cx="10372459" cy="29932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</a:t>
            </a:r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i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nsister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sur le travail individuel.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37F0D8D-6E9A-2903-5D76-074854B010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3225" y="6351164"/>
            <a:ext cx="1225550" cy="471488"/>
          </a:xfrm>
        </p:spPr>
        <p:txBody>
          <a:bodyPr>
            <a:normAutofit/>
          </a:bodyPr>
          <a:lstStyle/>
          <a:p>
            <a:pPr algn="ctr"/>
            <a:r>
              <a:rPr lang="fr-FR" b="1" noProof="0" dirty="0">
                <a:highlight>
                  <a:srgbClr val="ABC8E3"/>
                </a:highlight>
              </a:rPr>
              <a:t>Page 9</a:t>
            </a:r>
            <a:r>
              <a:rPr lang="fr-FR" b="1" dirty="0">
                <a:highlight>
                  <a:srgbClr val="ABC8E3"/>
                </a:highlight>
              </a:rPr>
              <a:t>2</a:t>
            </a:r>
            <a:endParaRPr lang="fr-FR" b="1" noProof="0" dirty="0">
              <a:highlight>
                <a:srgbClr val="ABC8E3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0B662F2-EEA2-6C82-BA2B-DB4143639B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95814" y="1002960"/>
            <a:ext cx="9200372" cy="455846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6D9F2A7-4E3B-70C8-6DFA-C27CA6A7EC7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80518"/>
          <a:stretch>
            <a:fillRect/>
          </a:stretch>
        </p:blipFill>
        <p:spPr>
          <a:xfrm>
            <a:off x="371995" y="5437604"/>
            <a:ext cx="11448010" cy="1287046"/>
          </a:xfrm>
          <a:prstGeom prst="rect">
            <a:avLst/>
          </a:prstGeom>
        </p:spPr>
      </p:pic>
      <p:sp>
        <p:nvSpPr>
          <p:cNvPr id="3" name="object 65">
            <a:extLst>
              <a:ext uri="{FF2B5EF4-FFF2-40B4-BE49-F238E27FC236}">
                <a16:creationId xmlns:a16="http://schemas.microsoft.com/office/drawing/2014/main" id="{10B3922B-35B5-B569-9D97-299B02D81CFD}"/>
              </a:ext>
            </a:extLst>
          </p:cNvPr>
          <p:cNvSpPr txBox="1"/>
          <p:nvPr/>
        </p:nvSpPr>
        <p:spPr>
          <a:xfrm>
            <a:off x="9200233" y="3360263"/>
            <a:ext cx="117971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noyau 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bject 65">
            <a:extLst>
              <a:ext uri="{FF2B5EF4-FFF2-40B4-BE49-F238E27FC236}">
                <a16:creationId xmlns:a16="http://schemas.microsoft.com/office/drawing/2014/main" id="{6E37B74C-C0E7-1B21-403F-C601EE3C7CC4}"/>
              </a:ext>
            </a:extLst>
          </p:cNvPr>
          <p:cNvSpPr txBox="1"/>
          <p:nvPr/>
        </p:nvSpPr>
        <p:spPr>
          <a:xfrm>
            <a:off x="9200233" y="2197042"/>
            <a:ext cx="117971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manteau  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ject 65">
            <a:extLst>
              <a:ext uri="{FF2B5EF4-FFF2-40B4-BE49-F238E27FC236}">
                <a16:creationId xmlns:a16="http://schemas.microsoft.com/office/drawing/2014/main" id="{7AAD922F-693A-46D7-E1E5-C30273B3D4E9}"/>
              </a:ext>
            </a:extLst>
          </p:cNvPr>
          <p:cNvSpPr txBox="1"/>
          <p:nvPr/>
        </p:nvSpPr>
        <p:spPr>
          <a:xfrm>
            <a:off x="1570294" y="1709097"/>
            <a:ext cx="179451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croûte océanique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bject 65">
            <a:extLst>
              <a:ext uri="{FF2B5EF4-FFF2-40B4-BE49-F238E27FC236}">
                <a16:creationId xmlns:a16="http://schemas.microsoft.com/office/drawing/2014/main" id="{ABDC9D13-F4D7-6C15-3E8C-F8129E8FEE93}"/>
              </a:ext>
            </a:extLst>
          </p:cNvPr>
          <p:cNvSpPr txBox="1"/>
          <p:nvPr/>
        </p:nvSpPr>
        <p:spPr>
          <a:xfrm>
            <a:off x="9039506" y="1256981"/>
            <a:ext cx="173232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croûte continentale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8989C-F156-5420-D3A0-E3BA55438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34F372-0FE1-308E-F136-F23F21ED3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46F046-683A-7634-28EC-2718F11DBF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A5355082-820C-E0C4-F50C-1A7A8D28729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3DBD174-F269-CF5F-6DC1-A9861C856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38594" y="1010013"/>
            <a:ext cx="7314811" cy="362423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B2F24B4-F565-B4C5-2929-D7750492C56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8617" b="49874"/>
          <a:stretch>
            <a:fillRect/>
          </a:stretch>
        </p:blipFill>
        <p:spPr>
          <a:xfrm>
            <a:off x="371995" y="4610100"/>
            <a:ext cx="11448010" cy="20815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343DD77-A557-BD2E-0EBB-F7526E2FEC06}"/>
              </a:ext>
            </a:extLst>
          </p:cNvPr>
          <p:cNvSpPr txBox="1"/>
          <p:nvPr/>
        </p:nvSpPr>
        <p:spPr>
          <a:xfrm>
            <a:off x="4162529" y="5449612"/>
            <a:ext cx="7657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croûte océanique + la partie supérieure du manteau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ACEC62A-AD35-7229-EE20-7AA4BE0548C0}"/>
              </a:ext>
            </a:extLst>
          </p:cNvPr>
          <p:cNvSpPr txBox="1"/>
          <p:nvPr/>
        </p:nvSpPr>
        <p:spPr>
          <a:xfrm>
            <a:off x="4162528" y="6006030"/>
            <a:ext cx="76574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croûte continentale + la partie supérieure du manteau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5285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7703C-F134-5156-F709-98108F0B6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9FD948-5989-06E9-52E0-2EDA77D59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EC5A72-54ED-EF5D-C5E2-FDADDB8C14C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9CBFD92-8102-CC59-1144-C12B193CB95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39CB226-87CC-843B-A5F6-C52623A6B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2935" y="1008090"/>
            <a:ext cx="4886130" cy="242091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246B73D-C1EB-A351-3EEE-4647E121140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9617" b="207"/>
          <a:stretch>
            <a:fillRect/>
          </a:stretch>
        </p:blipFill>
        <p:spPr>
          <a:xfrm>
            <a:off x="371995" y="3371851"/>
            <a:ext cx="11448010" cy="33147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274C9B4-B8D7-F55D-96E5-0F99FD98FAEB}"/>
              </a:ext>
            </a:extLst>
          </p:cNvPr>
          <p:cNvSpPr txBox="1"/>
          <p:nvPr/>
        </p:nvSpPr>
        <p:spPr>
          <a:xfrm>
            <a:off x="4958588" y="5619077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2890 km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604A56-7804-856B-518C-70DBD2161F2E}"/>
              </a:ext>
            </a:extLst>
          </p:cNvPr>
          <p:cNvSpPr txBox="1"/>
          <p:nvPr/>
        </p:nvSpPr>
        <p:spPr>
          <a:xfrm>
            <a:off x="4958588" y="6152814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6371 km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2E8A9C7-C316-BDE8-F20E-B863D3B0A2D1}"/>
              </a:ext>
            </a:extLst>
          </p:cNvPr>
          <p:cNvSpPr txBox="1"/>
          <p:nvPr/>
        </p:nvSpPr>
        <p:spPr>
          <a:xfrm>
            <a:off x="4958587" y="5157412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8 km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0FCACC-78FD-63F6-52E3-83250044D3A9}"/>
              </a:ext>
            </a:extLst>
          </p:cNvPr>
          <p:cNvSpPr txBox="1"/>
          <p:nvPr/>
        </p:nvSpPr>
        <p:spPr>
          <a:xfrm>
            <a:off x="7179273" y="5157412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200 °C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4732DA2-A533-4CA5-57E2-A544F58C8CDB}"/>
              </a:ext>
            </a:extLst>
          </p:cNvPr>
          <p:cNvSpPr txBox="1"/>
          <p:nvPr/>
        </p:nvSpPr>
        <p:spPr>
          <a:xfrm>
            <a:off x="7179272" y="5631733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1000 °C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C70AE24-F696-EA77-E734-2CD17A9ECF24}"/>
              </a:ext>
            </a:extLst>
          </p:cNvPr>
          <p:cNvSpPr txBox="1"/>
          <p:nvPr/>
        </p:nvSpPr>
        <p:spPr>
          <a:xfrm>
            <a:off x="7179272" y="6106054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6000 °C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0AED29-C366-A930-E737-BC9DEBA554F1}"/>
              </a:ext>
            </a:extLst>
          </p:cNvPr>
          <p:cNvSpPr txBox="1"/>
          <p:nvPr/>
        </p:nvSpPr>
        <p:spPr>
          <a:xfrm>
            <a:off x="9499638" y="5176772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3,3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7012F6C-FC8F-BE18-208D-A1D9A3F3D7C2}"/>
              </a:ext>
            </a:extLst>
          </p:cNvPr>
          <p:cNvSpPr txBox="1"/>
          <p:nvPr/>
        </p:nvSpPr>
        <p:spPr>
          <a:xfrm>
            <a:off x="9399956" y="5638437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5,5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0628EAF-F088-4C95-60D8-6FCFB8412529}"/>
              </a:ext>
            </a:extLst>
          </p:cNvPr>
          <p:cNvSpPr txBox="1"/>
          <p:nvPr/>
        </p:nvSpPr>
        <p:spPr>
          <a:xfrm>
            <a:off x="9449797" y="6092839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052675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6612"/>
            <a:ext cx="10277091" cy="39923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53" y="219075"/>
            <a:ext cx="10805322" cy="431801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/>
              <a:defRPr/>
            </a:pP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553" y="658371"/>
            <a:ext cx="10277475" cy="268287"/>
          </a:xfrm>
        </p:spPr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47680" y="2250395"/>
            <a:ext cx="9590036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40" y="1967118"/>
            <a:ext cx="805544" cy="805544"/>
          </a:xfrm>
          <a:prstGeom prst="rect">
            <a:avLst/>
          </a:prstGeom>
        </p:spPr>
      </p:pic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52D927DE-F74B-8E51-3340-2F1E653B0BFA}"/>
              </a:ext>
            </a:extLst>
          </p:cNvPr>
          <p:cNvSpPr txBox="1">
            <a:spLocks/>
          </p:cNvSpPr>
          <p:nvPr/>
        </p:nvSpPr>
        <p:spPr>
          <a:xfrm>
            <a:off x="1879201" y="2270491"/>
            <a:ext cx="8582025" cy="8191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>
                <a:solidFill>
                  <a:schemeClr val="accent1"/>
                </a:solidFill>
              </a:rPr>
              <a:t>Décrire les caractéristiques des différentes couches de la Terre.</a:t>
            </a:r>
          </a:p>
        </p:txBody>
      </p:sp>
      <p:pic>
        <p:nvPicPr>
          <p:cNvPr id="8" name="Image 7" descr="Les couches de terre, la structure : illustration de stock 2368946189 |  Shutterstock">
            <a:extLst>
              <a:ext uri="{FF2B5EF4-FFF2-40B4-BE49-F238E27FC236}">
                <a16:creationId xmlns:a16="http://schemas.microsoft.com/office/drawing/2014/main" id="{689686E0-E8CE-28C6-3293-353066C9EA0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705"/>
          <a:stretch>
            <a:fillRect/>
          </a:stretch>
        </p:blipFill>
        <p:spPr>
          <a:xfrm>
            <a:off x="3274398" y="3069545"/>
            <a:ext cx="6130858" cy="357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E49B6-6854-0D7E-7A81-3A83B130E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626D2CAF-5EB7-8030-61D2-CE350E903A2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5F1DBA9E-3391-C68F-2E1E-72610364621D}"/>
              </a:ext>
            </a:extLst>
          </p:cNvPr>
          <p:cNvSpPr txBox="1">
            <a:spLocks/>
          </p:cNvSpPr>
          <p:nvPr/>
        </p:nvSpPr>
        <p:spPr>
          <a:xfrm>
            <a:off x="957453" y="304278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Nous avons suivi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 trois étapes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répondre à la tâche demandée.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BD27D31-06D9-A15D-714D-7F3789C02C5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730CA44-F9FC-637E-A322-5D6BA3FD5F62}"/>
              </a:ext>
            </a:extLst>
          </p:cNvPr>
          <p:cNvGrpSpPr/>
          <p:nvPr/>
        </p:nvGrpSpPr>
        <p:grpSpPr>
          <a:xfrm>
            <a:off x="516733" y="1879422"/>
            <a:ext cx="5131115" cy="804920"/>
            <a:chOff x="674377" y="1203340"/>
            <a:chExt cx="4786092" cy="804920"/>
          </a:xfrm>
        </p:grpSpPr>
        <p:sp>
          <p:nvSpPr>
            <p:cNvPr id="3" name="Google Shape;443;p19">
              <a:extLst>
                <a:ext uri="{FF2B5EF4-FFF2-40B4-BE49-F238E27FC236}">
                  <a16:creationId xmlns:a16="http://schemas.microsoft.com/office/drawing/2014/main" id="{BD74E51C-61A6-0F1D-DBF2-6E49DEA60F67}"/>
                </a:ext>
              </a:extLst>
            </p:cNvPr>
            <p:cNvSpPr/>
            <p:nvPr/>
          </p:nvSpPr>
          <p:spPr>
            <a:xfrm>
              <a:off x="674377" y="1225112"/>
              <a:ext cx="4786092" cy="783148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  J’ai identifié les différentes couches de la Terre en légendant le schéma ci-contre.</a:t>
              </a:r>
            </a:p>
          </p:txBody>
        </p: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8D54C8D6-B71C-B8BC-D8C4-F75EAB0F4C2F}"/>
                </a:ext>
              </a:extLst>
            </p:cNvPr>
            <p:cNvSpPr/>
            <p:nvPr/>
          </p:nvSpPr>
          <p:spPr>
            <a:xfrm>
              <a:off x="674378" y="1203340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0801B6BA-2166-17B3-E4E5-DABEC0AA206E}"/>
              </a:ext>
            </a:extLst>
          </p:cNvPr>
          <p:cNvGrpSpPr/>
          <p:nvPr/>
        </p:nvGrpSpPr>
        <p:grpSpPr>
          <a:xfrm>
            <a:off x="462305" y="3808870"/>
            <a:ext cx="5185544" cy="1123667"/>
            <a:chOff x="623608" y="1225112"/>
            <a:chExt cx="4836861" cy="1123667"/>
          </a:xfrm>
        </p:grpSpPr>
        <p:sp>
          <p:nvSpPr>
            <p:cNvPr id="9" name="Google Shape;443;p19">
              <a:extLst>
                <a:ext uri="{FF2B5EF4-FFF2-40B4-BE49-F238E27FC236}">
                  <a16:creationId xmlns:a16="http://schemas.microsoft.com/office/drawing/2014/main" id="{FAA624F7-9E24-47B1-3812-A88FA2949E7C}"/>
                </a:ext>
              </a:extLst>
            </p:cNvPr>
            <p:cNvSpPr/>
            <p:nvPr/>
          </p:nvSpPr>
          <p:spPr>
            <a:xfrm>
              <a:off x="674377" y="1225112"/>
              <a:ext cx="4786092" cy="1123667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 J’ai déterminé les composantes de la lithosphère océanique et de la lithosphère continentale.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010C3E24-EA0A-CFEB-09F7-F7B5B298CA9F}"/>
                </a:ext>
              </a:extLst>
            </p:cNvPr>
            <p:cNvSpPr/>
            <p:nvPr/>
          </p:nvSpPr>
          <p:spPr>
            <a:xfrm>
              <a:off x="62360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127A37-F2B4-53CA-32D0-29CCA1C09416}"/>
              </a:ext>
            </a:extLst>
          </p:cNvPr>
          <p:cNvGrpSpPr/>
          <p:nvPr/>
        </p:nvGrpSpPr>
        <p:grpSpPr>
          <a:xfrm>
            <a:off x="489519" y="5411591"/>
            <a:ext cx="5158330" cy="1123667"/>
            <a:chOff x="633762" y="1225112"/>
            <a:chExt cx="4811477" cy="1123667"/>
          </a:xfrm>
        </p:grpSpPr>
        <p:sp>
          <p:nvSpPr>
            <p:cNvPr id="12" name="Google Shape;443;p19">
              <a:extLst>
                <a:ext uri="{FF2B5EF4-FFF2-40B4-BE49-F238E27FC236}">
                  <a16:creationId xmlns:a16="http://schemas.microsoft.com/office/drawing/2014/main" id="{0A7C4C7E-130D-0367-1927-A327599C49B6}"/>
                </a:ext>
              </a:extLst>
            </p:cNvPr>
            <p:cNvSpPr/>
            <p:nvPr/>
          </p:nvSpPr>
          <p:spPr>
            <a:xfrm>
              <a:off x="674378" y="1225112"/>
              <a:ext cx="4770861" cy="1123667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  J’ai dégagé les caractéristiques des différentes couches de la Terre en remplissant le tableau ci dessous.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B9E530E-E036-D4FD-17C2-18C954C9C06E}"/>
                </a:ext>
              </a:extLst>
            </p:cNvPr>
            <p:cNvSpPr/>
            <p:nvPr/>
          </p:nvSpPr>
          <p:spPr>
            <a:xfrm>
              <a:off x="633762" y="1225112"/>
              <a:ext cx="474698" cy="478193"/>
            </a:xfrm>
            <a:prstGeom prst="ellipse">
              <a:avLst/>
            </a:prstGeom>
            <a:solidFill>
              <a:srgbClr val="46AF4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766D3C60-8AB2-7D26-DA21-CA76EE6AA23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EBD3"/>
              </a:clrFrom>
              <a:clrTo>
                <a:srgbClr val="FEEBD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350" y="1149426"/>
            <a:ext cx="3433194" cy="22866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625993A-F3F5-4EC6-4D5B-508B53818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4153" y="5306563"/>
            <a:ext cx="4772472" cy="133372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46F7F52-5896-7008-27F0-0765869AF1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700" y="4079987"/>
            <a:ext cx="5924550" cy="61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88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2A2F7-A127-79A6-1FBC-996A6008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F09585-DAEC-99D9-1383-8C0CAE3B56D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9D29D1-33A0-F4D5-7BC5-85FA1BCFBE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5" name="Google Shape;2000;p176">
            <a:extLst>
              <a:ext uri="{FF2B5EF4-FFF2-40B4-BE49-F238E27FC236}">
                <a16:creationId xmlns:a16="http://schemas.microsoft.com/office/drawing/2014/main" id="{3CE84197-8550-38EB-5788-01416BBC64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15761" y="96831"/>
            <a:ext cx="7620804" cy="35320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on termine par cette carte lexicale.</a:t>
            </a:r>
          </a:p>
        </p:txBody>
      </p:sp>
      <p:grpSp>
        <p:nvGrpSpPr>
          <p:cNvPr id="10" name="Google Shape;2004;p176">
            <a:extLst>
              <a:ext uri="{FF2B5EF4-FFF2-40B4-BE49-F238E27FC236}">
                <a16:creationId xmlns:a16="http://schemas.microsoft.com/office/drawing/2014/main" id="{517EC03A-5F50-A15A-DD2B-A7332603A652}"/>
              </a:ext>
            </a:extLst>
          </p:cNvPr>
          <p:cNvGrpSpPr/>
          <p:nvPr/>
        </p:nvGrpSpPr>
        <p:grpSpPr>
          <a:xfrm>
            <a:off x="378372" y="1263731"/>
            <a:ext cx="11435255" cy="5392191"/>
            <a:chOff x="279385" y="1039998"/>
            <a:chExt cx="8585230" cy="4044144"/>
          </a:xfrm>
        </p:grpSpPr>
        <p:sp>
          <p:nvSpPr>
            <p:cNvPr id="11" name="Google Shape;2005;p176">
              <a:extLst>
                <a:ext uri="{FF2B5EF4-FFF2-40B4-BE49-F238E27FC236}">
                  <a16:creationId xmlns:a16="http://schemas.microsoft.com/office/drawing/2014/main" id="{515B2D7E-A000-12D9-549A-A9369A4345FA}"/>
                </a:ext>
              </a:extLst>
            </p:cNvPr>
            <p:cNvSpPr/>
            <p:nvPr/>
          </p:nvSpPr>
          <p:spPr>
            <a:xfrm>
              <a:off x="302037" y="1426310"/>
              <a:ext cx="8562578" cy="36578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" name="Google Shape;2006;p176">
              <a:extLst>
                <a:ext uri="{FF2B5EF4-FFF2-40B4-BE49-F238E27FC236}">
                  <a16:creationId xmlns:a16="http://schemas.microsoft.com/office/drawing/2014/main" id="{1EDC52B9-6636-608C-9E99-B0C94BCCA5F8}"/>
                </a:ext>
              </a:extLst>
            </p:cNvPr>
            <p:cNvSpPr/>
            <p:nvPr/>
          </p:nvSpPr>
          <p:spPr>
            <a:xfrm>
              <a:off x="3242372" y="2222729"/>
              <a:ext cx="2257542" cy="115539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/>
              <a:r>
                <a:rPr lang="fr-FR" sz="2000" b="1" dirty="0">
                  <a:solidFill>
                    <a:srgbClr val="106585"/>
                  </a:solidFill>
                </a:rPr>
                <a:t>Décrire les caractéristiques des différentes couches de la Terre.</a:t>
              </a:r>
            </a:p>
          </p:txBody>
        </p:sp>
        <p:sp>
          <p:nvSpPr>
            <p:cNvPr id="13" name="Google Shape;2007;p176">
              <a:extLst>
                <a:ext uri="{FF2B5EF4-FFF2-40B4-BE49-F238E27FC236}">
                  <a16:creationId xmlns:a16="http://schemas.microsoft.com/office/drawing/2014/main" id="{A88638D1-0117-440F-F5A3-3D2C880BB20F}"/>
                </a:ext>
              </a:extLst>
            </p:cNvPr>
            <p:cNvSpPr/>
            <p:nvPr/>
          </p:nvSpPr>
          <p:spPr>
            <a:xfrm>
              <a:off x="477984" y="1867113"/>
              <a:ext cx="2386629" cy="1628546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2008;p176">
              <a:extLst>
                <a:ext uri="{FF2B5EF4-FFF2-40B4-BE49-F238E27FC236}">
                  <a16:creationId xmlns:a16="http://schemas.microsoft.com/office/drawing/2014/main" id="{F24B657B-A153-5014-FD22-78DE095C3277}"/>
                </a:ext>
              </a:extLst>
            </p:cNvPr>
            <p:cNvSpPr txBox="1"/>
            <p:nvPr/>
          </p:nvSpPr>
          <p:spPr>
            <a:xfrm>
              <a:off x="3468493" y="1843485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Ma tâche :</a:t>
              </a:r>
            </a:p>
          </p:txBody>
        </p:sp>
        <p:sp>
          <p:nvSpPr>
            <p:cNvPr id="24" name="Google Shape;2009;p176">
              <a:extLst>
                <a:ext uri="{FF2B5EF4-FFF2-40B4-BE49-F238E27FC236}">
                  <a16:creationId xmlns:a16="http://schemas.microsoft.com/office/drawing/2014/main" id="{F6A9FC48-6533-6B59-2389-D6B83DB6761B}"/>
                </a:ext>
              </a:extLst>
            </p:cNvPr>
            <p:cNvSpPr txBox="1"/>
            <p:nvPr/>
          </p:nvSpPr>
          <p:spPr>
            <a:xfrm>
              <a:off x="579223" y="1589910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Termes thématiques :</a:t>
              </a:r>
            </a:p>
          </p:txBody>
        </p:sp>
        <p:sp>
          <p:nvSpPr>
            <p:cNvPr id="25" name="Google Shape;2010;p176">
              <a:extLst>
                <a:ext uri="{FF2B5EF4-FFF2-40B4-BE49-F238E27FC236}">
                  <a16:creationId xmlns:a16="http://schemas.microsoft.com/office/drawing/2014/main" id="{845532FD-3B1C-7FF9-C92E-6A714278CC5C}"/>
                </a:ext>
              </a:extLst>
            </p:cNvPr>
            <p:cNvSpPr/>
            <p:nvPr/>
          </p:nvSpPr>
          <p:spPr>
            <a:xfrm>
              <a:off x="6446463" y="1515824"/>
              <a:ext cx="2040393" cy="974479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2011;p176">
              <a:extLst>
                <a:ext uri="{FF2B5EF4-FFF2-40B4-BE49-F238E27FC236}">
                  <a16:creationId xmlns:a16="http://schemas.microsoft.com/office/drawing/2014/main" id="{588F9C4D-3F77-3B4D-BBCC-200AF0B7DCF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Verbes de consigne</a:t>
              </a:r>
            </a:p>
          </p:txBody>
        </p:sp>
        <p:sp>
          <p:nvSpPr>
            <p:cNvPr id="27" name="Google Shape;2012;p176">
              <a:extLst>
                <a:ext uri="{FF2B5EF4-FFF2-40B4-BE49-F238E27FC236}">
                  <a16:creationId xmlns:a16="http://schemas.microsoft.com/office/drawing/2014/main" id="{0F142F07-76D1-C674-FFB9-8C3B3FFCA1E6}"/>
                </a:ext>
              </a:extLst>
            </p:cNvPr>
            <p:cNvSpPr/>
            <p:nvPr/>
          </p:nvSpPr>
          <p:spPr>
            <a:xfrm>
              <a:off x="645869" y="3995012"/>
              <a:ext cx="2406643" cy="91766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2013;p176">
              <a:extLst>
                <a:ext uri="{FF2B5EF4-FFF2-40B4-BE49-F238E27FC236}">
                  <a16:creationId xmlns:a16="http://schemas.microsoft.com/office/drawing/2014/main" id="{0EC74FB1-6CB4-6E28-56B1-58AF473F71CD}"/>
                </a:ext>
              </a:extLst>
            </p:cNvPr>
            <p:cNvSpPr txBox="1"/>
            <p:nvPr/>
          </p:nvSpPr>
          <p:spPr>
            <a:xfrm>
              <a:off x="702124" y="4040147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Structures pour répondre </a:t>
              </a:r>
            </a:p>
          </p:txBody>
        </p:sp>
        <p:sp>
          <p:nvSpPr>
            <p:cNvPr id="29" name="Google Shape;2015;p176">
              <a:extLst>
                <a:ext uri="{FF2B5EF4-FFF2-40B4-BE49-F238E27FC236}">
                  <a16:creationId xmlns:a16="http://schemas.microsoft.com/office/drawing/2014/main" id="{6F28A608-6CD6-C053-EA93-7265147129A4}"/>
                </a:ext>
              </a:extLst>
            </p:cNvPr>
            <p:cNvSpPr txBox="1"/>
            <p:nvPr/>
          </p:nvSpPr>
          <p:spPr>
            <a:xfrm>
              <a:off x="450278" y="2280572"/>
              <a:ext cx="2409252" cy="99254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342900" marR="0" lvl="0" indent="-342900" algn="l" defTabSz="121917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SzPts val="1100"/>
                <a:buFont typeface="Wingdings" panose="05000000000000000000" pitchFamily="2" charset="2"/>
                <a:buChar char="§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Croûte </a:t>
              </a:r>
            </a:p>
            <a:p>
              <a:pPr marL="342900" marR="0" lvl="0" indent="-342900" algn="l" defTabSz="121917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SzPts val="1100"/>
                <a:buFont typeface="Wingdings" panose="05000000000000000000" pitchFamily="2" charset="2"/>
                <a:buChar char="§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Manteau </a:t>
              </a:r>
            </a:p>
            <a:p>
              <a:pPr marL="342900" marR="0" lvl="0" indent="-342900" algn="l" defTabSz="121917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SzPts val="1100"/>
                <a:buFont typeface="Wingdings" panose="05000000000000000000" pitchFamily="2" charset="2"/>
                <a:buChar char="§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Noyau </a:t>
              </a:r>
            </a:p>
          </p:txBody>
        </p:sp>
        <p:sp>
          <p:nvSpPr>
            <p:cNvPr id="30" name="Google Shape;2016;p176">
              <a:extLst>
                <a:ext uri="{FF2B5EF4-FFF2-40B4-BE49-F238E27FC236}">
                  <a16:creationId xmlns:a16="http://schemas.microsoft.com/office/drawing/2014/main" id="{CB9F0762-26E9-C4DB-55C3-1BF94C195335}"/>
                </a:ext>
              </a:extLst>
            </p:cNvPr>
            <p:cNvSpPr txBox="1"/>
            <p:nvPr/>
          </p:nvSpPr>
          <p:spPr>
            <a:xfrm>
              <a:off x="6619292" y="1658846"/>
              <a:ext cx="1599592" cy="80787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R="0" lvl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Identifier Déterminer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Dégager    </a:t>
              </a:r>
            </a:p>
          </p:txBody>
        </p:sp>
        <p:sp>
          <p:nvSpPr>
            <p:cNvPr id="31" name="Google Shape;2017;p176">
              <a:extLst>
                <a:ext uri="{FF2B5EF4-FFF2-40B4-BE49-F238E27FC236}">
                  <a16:creationId xmlns:a16="http://schemas.microsoft.com/office/drawing/2014/main" id="{C02B5997-19E3-61A3-620E-54335FF0F114}"/>
                </a:ext>
              </a:extLst>
            </p:cNvPr>
            <p:cNvSpPr/>
            <p:nvPr/>
          </p:nvSpPr>
          <p:spPr>
            <a:xfrm>
              <a:off x="6459925" y="2620118"/>
              <a:ext cx="2027023" cy="1163096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" name="Google Shape;2018;p176">
              <a:extLst>
                <a:ext uri="{FF2B5EF4-FFF2-40B4-BE49-F238E27FC236}">
                  <a16:creationId xmlns:a16="http://schemas.microsoft.com/office/drawing/2014/main" id="{A2277BA5-12D6-CB00-50AF-E66E41746E0F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Vocabulaire scientifique</a:t>
              </a:r>
            </a:p>
          </p:txBody>
        </p:sp>
        <p:sp>
          <p:nvSpPr>
            <p:cNvPr id="33" name="Google Shape;2019;p176">
              <a:extLst>
                <a:ext uri="{FF2B5EF4-FFF2-40B4-BE49-F238E27FC236}">
                  <a16:creationId xmlns:a16="http://schemas.microsoft.com/office/drawing/2014/main" id="{2DFF9117-2DD9-BA12-E9FE-8E059F62D931}"/>
                </a:ext>
              </a:extLst>
            </p:cNvPr>
            <p:cNvSpPr txBox="1"/>
            <p:nvPr/>
          </p:nvSpPr>
          <p:spPr>
            <a:xfrm>
              <a:off x="6548434" y="2820574"/>
              <a:ext cx="1859176" cy="99254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Continentale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Océanique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  <a:latin typeface="Calibri" panose="020F0502020204030204"/>
                  <a:cs typeface="Arial"/>
                  <a:sym typeface="Arial"/>
                </a:rPr>
                <a:t>Lithosphère </a:t>
              </a: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Densité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  <a:latin typeface="Calibri" panose="020F0502020204030204"/>
                  <a:cs typeface="Arial"/>
                  <a:sym typeface="Arial"/>
                </a:rPr>
                <a:t>Profondeur </a:t>
              </a: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cxnSp>
          <p:nvCxnSpPr>
            <p:cNvPr id="35" name="Google Shape;2023;p176">
              <a:extLst>
                <a:ext uri="{FF2B5EF4-FFF2-40B4-BE49-F238E27FC236}">
                  <a16:creationId xmlns:a16="http://schemas.microsoft.com/office/drawing/2014/main" id="{C729895B-DFC1-9A98-4A76-1F0712F21E6E}"/>
                </a:ext>
              </a:extLst>
            </p:cNvPr>
            <p:cNvCxnSpPr>
              <a:cxnSpLocks/>
              <a:stCxn id="12" idx="2"/>
              <a:endCxn id="27" idx="0"/>
            </p:cNvCxnSpPr>
            <p:nvPr/>
          </p:nvCxnSpPr>
          <p:spPr>
            <a:xfrm rot="5400000">
              <a:off x="2801722" y="2425590"/>
              <a:ext cx="616890" cy="2521953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36" name="Google Shape;2024;p176">
              <a:extLst>
                <a:ext uri="{FF2B5EF4-FFF2-40B4-BE49-F238E27FC236}">
                  <a16:creationId xmlns:a16="http://schemas.microsoft.com/office/drawing/2014/main" id="{E6D7A2E2-C398-7966-5CF3-BD21A83E2A26}"/>
                </a:ext>
              </a:extLst>
            </p:cNvPr>
            <p:cNvSpPr/>
            <p:nvPr/>
          </p:nvSpPr>
          <p:spPr>
            <a:xfrm>
              <a:off x="6459925" y="3983670"/>
              <a:ext cx="2027023" cy="838019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025;p176">
              <a:extLst>
                <a:ext uri="{FF2B5EF4-FFF2-40B4-BE49-F238E27FC236}">
                  <a16:creationId xmlns:a16="http://schemas.microsoft.com/office/drawing/2014/main" id="{F2CDB572-A32E-29AA-44D5-A9FB070BB556}"/>
                </a:ext>
              </a:extLst>
            </p:cNvPr>
            <p:cNvSpPr txBox="1"/>
            <p:nvPr/>
          </p:nvSpPr>
          <p:spPr>
            <a:xfrm>
              <a:off x="6609409" y="4022820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Mots pour décrire</a:t>
              </a:r>
            </a:p>
          </p:txBody>
        </p:sp>
        <p:sp>
          <p:nvSpPr>
            <p:cNvPr id="38" name="Google Shape;2026;p176">
              <a:extLst>
                <a:ext uri="{FF2B5EF4-FFF2-40B4-BE49-F238E27FC236}">
                  <a16:creationId xmlns:a16="http://schemas.microsoft.com/office/drawing/2014/main" id="{687246A2-EEE0-60B2-2F00-432AB4181982}"/>
                </a:ext>
              </a:extLst>
            </p:cNvPr>
            <p:cNvSpPr txBox="1"/>
            <p:nvPr/>
          </p:nvSpPr>
          <p:spPr>
            <a:xfrm>
              <a:off x="6537071" y="4081160"/>
              <a:ext cx="1859176" cy="4385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dirty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  <a:latin typeface="Calibri" panose="020F0502020204030204"/>
                  <a:cs typeface="Arial"/>
                  <a:sym typeface="Arial"/>
                </a:rPr>
                <a:t>//</a:t>
              </a: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cxnSp>
          <p:nvCxnSpPr>
            <p:cNvPr id="39" name="Google Shape;2027;p176">
              <a:extLst>
                <a:ext uri="{FF2B5EF4-FFF2-40B4-BE49-F238E27FC236}">
                  <a16:creationId xmlns:a16="http://schemas.microsoft.com/office/drawing/2014/main" id="{A1CC757C-2C59-F11D-EAE8-D8C7C1C10BCF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>
              <a:off x="5499914" y="2800426"/>
              <a:ext cx="410632" cy="1371145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40" name="Google Shape;2028;p176">
              <a:extLst>
                <a:ext uri="{FF2B5EF4-FFF2-40B4-BE49-F238E27FC236}">
                  <a16:creationId xmlns:a16="http://schemas.microsoft.com/office/drawing/2014/main" id="{7AD4A3D9-F3F6-E459-A51D-77C7E60824BC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chemeClr val="accent4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MA CARTE LEXICALE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44" name="Google Shape;2027;p176">
              <a:extLst>
                <a:ext uri="{FF2B5EF4-FFF2-40B4-BE49-F238E27FC236}">
                  <a16:creationId xmlns:a16="http://schemas.microsoft.com/office/drawing/2014/main" id="{8205CB9C-E33C-EE28-63B1-6E879610DEA9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41615" y="2171996"/>
              <a:ext cx="826042" cy="488177"/>
            </a:xfrm>
            <a:prstGeom prst="bentConnector3">
              <a:avLst>
                <a:gd name="adj1" fmla="val 99266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8" name="Google Shape;2006;p176">
              <a:extLst>
                <a:ext uri="{FF2B5EF4-FFF2-40B4-BE49-F238E27FC236}">
                  <a16:creationId xmlns:a16="http://schemas.microsoft.com/office/drawing/2014/main" id="{C328C870-FD66-40D3-E94E-DA53215A899D}"/>
                </a:ext>
              </a:extLst>
            </p:cNvPr>
            <p:cNvSpPr/>
            <p:nvPr/>
          </p:nvSpPr>
          <p:spPr>
            <a:xfrm>
              <a:off x="648081" y="3995012"/>
              <a:ext cx="5099426" cy="917666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endParaRPr lang="fr-FR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fr-FR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La lithosphère ………… = la croûte …………….. + la partie ………………… du manteau.</a:t>
              </a:r>
            </a:p>
            <a:p>
              <a:endParaRPr lang="fr-FR" sz="2000" b="1" dirty="0">
                <a:solidFill>
                  <a:srgbClr val="106585"/>
                </a:solidFill>
              </a:endParaRPr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92B48D5-D09B-FAE0-1CD6-2B517895FC40}"/>
              </a:ext>
            </a:extLst>
          </p:cNvPr>
          <p:cNvCxnSpPr/>
          <p:nvPr/>
        </p:nvCxnSpPr>
        <p:spPr>
          <a:xfrm>
            <a:off x="7878900" y="5439161"/>
            <a:ext cx="684000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6CFF554-011B-45E4-CFD2-11FD1629D70D}"/>
              </a:ext>
            </a:extLst>
          </p:cNvPr>
          <p:cNvCxnSpPr>
            <a:cxnSpLocks/>
            <a:stCxn id="13" idx="1"/>
          </p:cNvCxnSpPr>
          <p:nvPr/>
        </p:nvCxnSpPr>
        <p:spPr>
          <a:xfrm flipV="1">
            <a:off x="3821814" y="3452248"/>
            <a:ext cx="503163" cy="1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865024CF-7B56-07CB-EB8B-210B7FCD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0111" y="202077"/>
            <a:ext cx="529115" cy="5291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BC65518E-82FB-DD8E-B3A3-2933B3BB9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AB8956E-6AF0-D025-3C68-FB0E0521584A}"/>
              </a:ext>
            </a:extLst>
          </p:cNvPr>
          <p:cNvSpPr txBox="1"/>
          <p:nvPr/>
        </p:nvSpPr>
        <p:spPr>
          <a:xfrm>
            <a:off x="771889" y="430693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Faire participer les élèves à la lecture de la carte.</a:t>
            </a:r>
          </a:p>
        </p:txBody>
      </p:sp>
      <p:cxnSp>
        <p:nvCxnSpPr>
          <p:cNvPr id="17" name="Straight Connector 44">
            <a:extLst>
              <a:ext uri="{FF2B5EF4-FFF2-40B4-BE49-F238E27FC236}">
                <a16:creationId xmlns:a16="http://schemas.microsoft.com/office/drawing/2014/main" id="{59420D40-2F3F-CEB0-2112-6BBA7A451096}"/>
              </a:ext>
            </a:extLst>
          </p:cNvPr>
          <p:cNvCxnSpPr/>
          <p:nvPr/>
        </p:nvCxnSpPr>
        <p:spPr>
          <a:xfrm>
            <a:off x="7878900" y="4114581"/>
            <a:ext cx="684000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407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8242</TotalTime>
  <Words>2959</Words>
  <Application>Microsoft Office PowerPoint</Application>
  <PresentationFormat>Grand écran</PresentationFormat>
  <Paragraphs>571</Paragraphs>
  <Slides>72</Slides>
  <Notes>1</Notes>
  <HiddenSlides>5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72</vt:i4>
      </vt:variant>
    </vt:vector>
  </HeadingPairs>
  <TitlesOfParts>
    <vt:vector size="81" baseType="lpstr">
      <vt:lpstr>Aptos</vt:lpstr>
      <vt:lpstr>Aptos Display</vt:lpstr>
      <vt:lpstr>Arial</vt:lpstr>
      <vt:lpstr>Calibri</vt:lpstr>
      <vt:lpstr>Dosis</vt:lpstr>
      <vt:lpstr>Georgia</vt:lpstr>
      <vt:lpstr>Wingdings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Parfait !!</vt:lpstr>
      <vt:lpstr>Présentation PowerPoint</vt:lpstr>
      <vt:lpstr>Présentation PowerPoint</vt:lpstr>
      <vt:lpstr>Commençons par rappeler quelques notions. Répondez à cette question.</vt:lpstr>
      <vt:lpstr>Très bien !</vt:lpstr>
      <vt:lpstr>Voici une autre question.</vt:lpstr>
      <vt:lpstr>Parfait ! La Terre est une planète tellurique, c’est-à-dire rocheuse, et sa température augmente avec la profondeur.</vt:lpstr>
      <vt:lpstr>Présentation PowerPoint</vt:lpstr>
      <vt:lpstr>Lire le dialogue.</vt:lpstr>
      <vt:lpstr>Présentation PowerPoint</vt:lpstr>
      <vt:lpstr>À la fin de cette séance, vous serez capables de :</vt:lpstr>
      <vt:lpstr>Présentation PowerPoint</vt:lpstr>
      <vt:lpstr>Présentation PowerPoint</vt:lpstr>
      <vt:lpstr>Présentation PowerPoint</vt:lpstr>
      <vt:lpstr>Nous allons d’abord découvrir ce qu’il y a à l’intérieur de la Terre et observer ce qui change lorsqu’on va en profondeur.</vt:lpstr>
      <vt:lpstr>Maintenant, nous allons découvrir les différentes couches qui constituent la Terre.</vt:lpstr>
      <vt:lpstr>Grâce à leur densité et à leur température, on peut distinguer trois couches principales de la Terre :</vt:lpstr>
      <vt:lpstr>Ensuite, nous allons découvrir la croûte terrestre et distinguer ses deux types.</vt:lpstr>
      <vt:lpstr>Découvrons à présent une composante importante de la Terre : la lithosphère, qui est à son tour composée de deux parties.</vt:lpstr>
      <vt:lpstr>La lithosphère est la couche rigide superficielle de la Terre qui englobe la croûte terrestre ainsi que la partie supérieure du manteau. Et selon le type de croûte, on peut distinguer :</vt:lpstr>
      <vt:lpstr>Enfin, le noyau est la couche la plus profonde, la plus dense et la plus chaude de la Terre.</vt:lpstr>
      <vt:lpstr>Présentation PowerPoint</vt:lpstr>
      <vt:lpstr>Notre tâche consiste à décrire les caractéristiques des différentes couches de la Terre.</vt:lpstr>
      <vt:lpstr>Pour la première consigne, je dois identifier les différentes couches qui constituent la Terre.</vt:lpstr>
      <vt:lpstr>Ensuite la deuxième consigne, je dois suivre les étapes suivantes :</vt:lpstr>
      <vt:lpstr>Ensuite la deuxième consigne, je dois suivre les étapes suivantes :</vt:lpstr>
      <vt:lpstr>Maintenant je passe à la troisième consigne, et je vais suivre les étapes suivantes : </vt:lpstr>
      <vt:lpstr>Ensuite :</vt:lpstr>
      <vt:lpstr>Enfin pour le noyau : </vt:lpstr>
      <vt:lpstr>Enfin pour la dernière étape : </vt:lpstr>
      <vt:lpstr>Présentation PowerPoint</vt:lpstr>
      <vt:lpstr>Présentation PowerPoint</vt:lpstr>
      <vt:lpstr>Répondez à la question suivante :</vt:lpstr>
      <vt:lpstr>Parfait !</vt:lpstr>
      <vt:lpstr>Répondez à la question suivante :</vt:lpstr>
      <vt:lpstr>Parfait ! Plus la profondeur augmente, plus la densité et la température des roches augmentent.</vt:lpstr>
      <vt:lpstr>Répondez à la question suivante :</vt:lpstr>
      <vt:lpstr>Parfait ! La lithosphère est la partie solide superficielle de la Terre constituée de la croûte terrestre et de la partie supérieure du manteau.</vt:lpstr>
      <vt:lpstr>Répondez à la question suivante :</vt:lpstr>
      <vt:lpstr>Répondez à la question suivante :</vt:lpstr>
      <vt:lpstr>Répondez à cette dernière question :</vt:lpstr>
      <vt:lpstr>Parfait ! Le noyau est la couche la plus profonde de la Terre, tandis que la croûte est la couche superficielle.</vt:lpstr>
      <vt:lpstr>Présentation PowerPoint</vt:lpstr>
      <vt:lpstr>Maintenant, vous allez travailler en binôme. Chacun prend 3 minutes pour réaliser l’activité de la page 91 sur le livret. Ensuite, vous comparez vos réponses en justifiant.</vt:lpstr>
      <vt:lpstr>Le temps est terminé. </vt:lpstr>
      <vt:lpstr>Correction.</vt:lpstr>
      <vt:lpstr>Correction.</vt:lpstr>
      <vt:lpstr>Correction.</vt:lpstr>
      <vt:lpstr>Présentation PowerPoint</vt:lpstr>
      <vt:lpstr>Maintenant, vous allez travailler chacun pour soi; prenez l’activité de la page 92 sur le livret.</vt:lpstr>
      <vt:lpstr>Le temps est terminé. </vt:lpstr>
      <vt:lpstr>Correction.</vt:lpstr>
      <vt:lpstr>Correction.</vt:lpstr>
      <vt:lpstr>Correction.</vt:lpstr>
      <vt:lpstr>Présentation PowerPoint</vt:lpstr>
      <vt:lpstr>Qui peut me dire ce que nous avons appris aujourd’hui? </vt:lpstr>
      <vt:lpstr>Présentation PowerPoint</vt:lpstr>
      <vt:lpstr>Présentation PowerPoint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MOHAMMED.SENHAJI-KHA</cp:lastModifiedBy>
  <cp:revision>716</cp:revision>
  <dcterms:created xsi:type="dcterms:W3CDTF">2025-11-03T10:55:47Z</dcterms:created>
  <dcterms:modified xsi:type="dcterms:W3CDTF">2026-05-15T16:57:30Z</dcterms:modified>
</cp:coreProperties>
</file>