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308" r:id="rId2"/>
    <p:sldId id="288" r:id="rId3"/>
    <p:sldId id="289" r:id="rId4"/>
    <p:sldId id="286" r:id="rId5"/>
    <p:sldId id="28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6" r:id="rId15"/>
    <p:sldId id="314" r:id="rId16"/>
    <p:sldId id="283" r:id="rId17"/>
    <p:sldId id="271" r:id="rId18"/>
    <p:sldId id="260" r:id="rId19"/>
    <p:sldId id="285" r:id="rId20"/>
    <p:sldId id="301" r:id="rId21"/>
    <p:sldId id="281" r:id="rId22"/>
    <p:sldId id="259" r:id="rId23"/>
    <p:sldId id="321" r:id="rId24"/>
    <p:sldId id="276" r:id="rId25"/>
    <p:sldId id="270" r:id="rId26"/>
    <p:sldId id="320" r:id="rId27"/>
    <p:sldId id="298" r:id="rId28"/>
    <p:sldId id="372" r:id="rId29"/>
    <p:sldId id="393" r:id="rId30"/>
    <p:sldId id="284" r:id="rId31"/>
    <p:sldId id="287" r:id="rId32"/>
    <p:sldId id="310" r:id="rId33"/>
    <p:sldId id="295" r:id="rId34"/>
    <p:sldId id="297" r:id="rId35"/>
    <p:sldId id="373" r:id="rId36"/>
    <p:sldId id="323" r:id="rId37"/>
    <p:sldId id="274" r:id="rId38"/>
    <p:sldId id="257" r:id="rId39"/>
    <p:sldId id="269" r:id="rId40"/>
    <p:sldId id="272" r:id="rId41"/>
    <p:sldId id="261" r:id="rId42"/>
    <p:sldId id="299" r:id="rId43"/>
    <p:sldId id="2147483646" r:id="rId44"/>
    <p:sldId id="2147483647" r:id="rId45"/>
    <p:sldId id="353" r:id="rId46"/>
    <p:sldId id="304" r:id="rId47"/>
    <p:sldId id="306" r:id="rId48"/>
    <p:sldId id="307" r:id="rId49"/>
    <p:sldId id="277" r:id="rId50"/>
    <p:sldId id="273" r:id="rId51"/>
    <p:sldId id="300" r:id="rId52"/>
    <p:sldId id="339" r:id="rId53"/>
    <p:sldId id="280" r:id="rId54"/>
    <p:sldId id="264" r:id="rId55"/>
    <p:sldId id="266" r:id="rId56"/>
    <p:sldId id="303" r:id="rId57"/>
    <p:sldId id="345" r:id="rId58"/>
    <p:sldId id="302" r:id="rId59"/>
    <p:sldId id="341" r:id="rId60"/>
    <p:sldId id="263" r:id="rId61"/>
    <p:sldId id="305" r:id="rId62"/>
    <p:sldId id="262" r:id="rId63"/>
    <p:sldId id="346" r:id="rId64"/>
    <p:sldId id="267" r:id="rId65"/>
    <p:sldId id="347" r:id="rId66"/>
    <p:sldId id="348" r:id="rId67"/>
    <p:sldId id="291" r:id="rId6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14"/>
            <p14:sldId id="283"/>
            <p14:sldId id="271"/>
            <p14:sldId id="260"/>
            <p14:sldId id="285"/>
            <p14:sldId id="301"/>
            <p14:sldId id="281"/>
            <p14:sldId id="259"/>
          </p14:sldIdLst>
        </p14:section>
        <p14:section name="Déclaration de l’objectif" id="{096B6BF6-20D6-43DE-B358-982838B98259}">
          <p14:sldIdLst>
            <p14:sldId id="321"/>
            <p14:sldId id="276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93"/>
            <p14:sldId id="284"/>
            <p14:sldId id="287"/>
            <p14:sldId id="310"/>
            <p14:sldId id="295"/>
            <p14:sldId id="297"/>
            <p14:sldId id="373"/>
            <p14:sldId id="323"/>
            <p14:sldId id="274"/>
            <p14:sldId id="257"/>
            <p14:sldId id="269"/>
            <p14:sldId id="272"/>
            <p14:sldId id="261"/>
          </p14:sldIdLst>
        </p14:section>
        <p14:section name="Pratique collective" id="{CF34AB29-930A-422C-8BB3-41EE66488593}">
          <p14:sldIdLst>
            <p14:sldId id="299"/>
            <p14:sldId id="2147483646"/>
            <p14:sldId id="2147483647"/>
            <p14:sldId id="353"/>
            <p14:sldId id="304"/>
            <p14:sldId id="306"/>
            <p14:sldId id="307"/>
            <p14:sldId id="277"/>
            <p14:sldId id="273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264"/>
            <p14:sldId id="266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</p14:sldIdLst>
        </p14:section>
        <p14:section name="Section sans titre" id="{031A32CF-C046-4D33-9042-B8C46FAB51DD}">
          <p14:sldIdLst>
            <p14:sldId id="341"/>
            <p14:sldId id="263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267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HCHOUR YASSINE" initials="YD" lastIdx="1" clrIdx="0">
    <p:extLst>
      <p:ext uri="{19B8F6BF-5375-455C-9EA6-DF929625EA0E}">
        <p15:presenceInfo xmlns:p15="http://schemas.microsoft.com/office/powerpoint/2012/main" userId="S::YASSINE.DAHCHOUR@TAALIM.MA::5813cebf-60d3-4462-ba63-a649e6529b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DD8"/>
    <a:srgbClr val="FEF2E2"/>
    <a:srgbClr val="C1E5F5"/>
    <a:srgbClr val="8BC145"/>
    <a:srgbClr val="C6C6C6"/>
    <a:srgbClr val="0F9ED5"/>
    <a:srgbClr val="106585"/>
    <a:srgbClr val="EE1C25"/>
    <a:srgbClr val="F69B1E"/>
    <a:srgbClr val="D6E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>
        <p:scale>
          <a:sx n="75" d="100"/>
          <a:sy n="75" d="100"/>
        </p:scale>
        <p:origin x="112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eg"/><Relationship Id="rId4" Type="http://schemas.openxmlformats.org/officeDocument/2006/relationships/image" Target="../media/image7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 Respiration, circulation et santé humaine.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217" y="4591216"/>
            <a:ext cx="1288409" cy="521999"/>
          </a:xfrm>
        </p:spPr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6497" y="5328959"/>
            <a:ext cx="1288409" cy="521999"/>
          </a:xfrm>
        </p:spPr>
        <p:txBody>
          <a:bodyPr/>
          <a:lstStyle/>
          <a:p>
            <a:r>
              <a:rPr lang="fr-FR" noProof="0" dirty="0"/>
              <a:t>Tâche 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6181"/>
            <a:ext cx="4843667" cy="521999"/>
          </a:xfrm>
        </p:spPr>
        <p:txBody>
          <a:bodyPr>
            <a:noAutofit/>
          </a:bodyPr>
          <a:lstStyle/>
          <a:p>
            <a:pPr algn="just"/>
            <a:r>
              <a:rPr lang="fr-FR" sz="1400" noProof="0" dirty="0"/>
              <a:t>Déduire le rôle de l’exercice physique dans le maintien de la santé des deux systèmes : respiratoire et circulatoire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r="6581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1175;p113">
            <a:extLst>
              <a:ext uri="{FF2B5EF4-FFF2-40B4-BE49-F238E27FC236}">
                <a16:creationId xmlns:a16="http://schemas.microsoft.com/office/drawing/2014/main" id="{45677A87-CDF0-E754-5EE4-B8F5379FC84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9FEA4129-6B71-4842-F04C-72533D182D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sz="1200" noProof="0" dirty="0">
              <a:solidFill>
                <a:srgbClr val="AEABAB"/>
              </a:solidFill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D7304C9-B15D-42C9-A4B5-5E4A8EEEE1C7}"/>
              </a:ext>
            </a:extLst>
          </p:cNvPr>
          <p:cNvSpPr txBox="1"/>
          <p:nvPr/>
        </p:nvSpPr>
        <p:spPr>
          <a:xfrm>
            <a:off x="1370557" y="5164662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A3EFC887-4D08-6B82-3359-FF52CADE741E}"/>
              </a:ext>
            </a:extLst>
          </p:cNvPr>
          <p:cNvSpPr txBox="1"/>
          <p:nvPr/>
        </p:nvSpPr>
        <p:spPr>
          <a:xfrm>
            <a:off x="7245354" y="4910785"/>
            <a:ext cx="4400362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" name="Google Shape;1175;p113">
            <a:extLst>
              <a:ext uri="{FF2B5EF4-FFF2-40B4-BE49-F238E27FC236}">
                <a16:creationId xmlns:a16="http://schemas.microsoft.com/office/drawing/2014/main" id="{54199EF4-B4CD-653E-C5EA-18A711E2EAF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F61A32C-30DE-A364-4C53-668B88B0E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Commençons par cette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question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da bonne réponse sur leurs ardoises 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44E18D-F5C2-C618-7DD1-8C74C9A6FA8A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FDD5166-1ED3-EED2-78F8-48A3FBD9384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6F41E0-07D9-2F02-6BAC-BEEF083060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33AD3AD6-C4C6-535E-1C8D-9C66DFF4B8B0}"/>
              </a:ext>
            </a:extLst>
          </p:cNvPr>
          <p:cNvSpPr txBox="1"/>
          <p:nvPr/>
        </p:nvSpPr>
        <p:spPr>
          <a:xfrm>
            <a:off x="532963" y="1089018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Choisissez la bonne réponse :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2782D00A-4BCA-14E3-6AE0-CA998B8B0603}"/>
              </a:ext>
            </a:extLst>
          </p:cNvPr>
          <p:cNvSpPr/>
          <p:nvPr/>
        </p:nvSpPr>
        <p:spPr>
          <a:xfrm>
            <a:off x="6277970" y="2805876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corps fournit plus d’effort</a:t>
            </a: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0ECDE22C-A9EB-F65B-E94E-74896788F732}"/>
              </a:ext>
            </a:extLst>
          </p:cNvPr>
          <p:cNvSpPr/>
          <p:nvPr/>
        </p:nvSpPr>
        <p:spPr>
          <a:xfrm>
            <a:off x="6277970" y="3957667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corps fournit moins d’effort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FCA356B8-235A-BF81-FAD9-590841FF4DED}"/>
              </a:ext>
            </a:extLst>
          </p:cNvPr>
          <p:cNvSpPr/>
          <p:nvPr/>
        </p:nvSpPr>
        <p:spPr>
          <a:xfrm>
            <a:off x="6274686" y="5109458"/>
            <a:ext cx="52808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corps ne fournit aucun effort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B69F9FDB-1601-0ECD-AEFE-62D25EEF713B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3">
            <a:extLst>
              <a:ext uri="{FF2B5EF4-FFF2-40B4-BE49-F238E27FC236}">
                <a16:creationId xmlns:a16="http://schemas.microsoft.com/office/drawing/2014/main" id="{6E564729-9B0A-6B53-4EDD-50DE3D412D9B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: Rounded Corners 4">
            <a:extLst>
              <a:ext uri="{FF2B5EF4-FFF2-40B4-BE49-F238E27FC236}">
                <a16:creationId xmlns:a16="http://schemas.microsoft.com/office/drawing/2014/main" id="{1F596DAB-14EE-0CD6-F4F6-031C0B64E7C4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B32FF9E-DBA1-3EC6-3A4F-0D802EA0E532}"/>
              </a:ext>
            </a:extLst>
          </p:cNvPr>
          <p:cNvSpPr txBox="1"/>
          <p:nvPr/>
        </p:nvSpPr>
        <p:spPr>
          <a:xfrm>
            <a:off x="636494" y="1644745"/>
            <a:ext cx="762896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cours d’un exercice physique par rapport au repos :</a:t>
            </a:r>
          </a:p>
        </p:txBody>
      </p:sp>
      <p:pic>
        <p:nvPicPr>
          <p:cNvPr id="1026" name="Picture 2" descr="Maroc-Nigeria : Brahim Diaz, le discret virtuose qui éclaire le jeu des  Lions de l'Atlas de la CAN 2025">
            <a:extLst>
              <a:ext uri="{FF2B5EF4-FFF2-40B4-BE49-F238E27FC236}">
                <a16:creationId xmlns:a16="http://schemas.microsoft.com/office/drawing/2014/main" id="{51778329-0652-6E46-81E0-1A5703880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20" y="2823884"/>
            <a:ext cx="4770112" cy="31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5D09-32D4-6929-7589-C9CEFC7E5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B0AEF-E772-B9D4-47D7-563A0738F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pendant l’exercice physique, le corps fournit plus d’effort car les muscles ont besoin de plus d’énergie.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081022-020E-FD4B-E11F-E02A2ACAD89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davantage si nécessaire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B6C1CDC7-ED45-E3A3-A527-3061A8CC57B1}"/>
              </a:ext>
            </a:extLst>
          </p:cNvPr>
          <p:cNvSpPr/>
          <p:nvPr/>
        </p:nvSpPr>
        <p:spPr>
          <a:xfrm>
            <a:off x="6277970" y="2805876"/>
            <a:ext cx="5259606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corps fournit plus d’effort</a:t>
            </a: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3B51F534-0B4E-F676-0287-2BD701F8C95E}"/>
              </a:ext>
            </a:extLst>
          </p:cNvPr>
          <p:cNvSpPr/>
          <p:nvPr/>
        </p:nvSpPr>
        <p:spPr>
          <a:xfrm>
            <a:off x="6277970" y="3957667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corps fournit moins d’effort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3B3953FE-D1C6-C90E-64B0-D5AF4392C989}"/>
              </a:ext>
            </a:extLst>
          </p:cNvPr>
          <p:cNvSpPr/>
          <p:nvPr/>
        </p:nvSpPr>
        <p:spPr>
          <a:xfrm>
            <a:off x="6274686" y="5109458"/>
            <a:ext cx="52808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corps ne fournit aucun effort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C6930E17-8762-5774-FDC5-F5E1F18EF0A6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3">
            <a:extLst>
              <a:ext uri="{FF2B5EF4-FFF2-40B4-BE49-F238E27FC236}">
                <a16:creationId xmlns:a16="http://schemas.microsoft.com/office/drawing/2014/main" id="{DE93D92D-A7F4-2FBF-BEFD-3085E22D2257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: Rounded Corners 4">
            <a:extLst>
              <a:ext uri="{FF2B5EF4-FFF2-40B4-BE49-F238E27FC236}">
                <a16:creationId xmlns:a16="http://schemas.microsoft.com/office/drawing/2014/main" id="{09878622-137E-FA0D-211D-C1934D9B7FC6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7DBB56-B5B5-02B6-27CA-888541F34B1E}"/>
              </a:ext>
            </a:extLst>
          </p:cNvPr>
          <p:cNvSpPr txBox="1"/>
          <p:nvPr/>
        </p:nvSpPr>
        <p:spPr>
          <a:xfrm>
            <a:off x="636494" y="1644745"/>
            <a:ext cx="762896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cours d’un exercice physique par rapport au repos :</a:t>
            </a:r>
          </a:p>
        </p:txBody>
      </p:sp>
      <p:pic>
        <p:nvPicPr>
          <p:cNvPr id="1026" name="Picture 2" descr="Maroc-Nigeria : Brahim Diaz, le discret virtuose qui éclaire le jeu des  Lions de l'Atlas de la CAN 2025">
            <a:extLst>
              <a:ext uri="{FF2B5EF4-FFF2-40B4-BE49-F238E27FC236}">
                <a16:creationId xmlns:a16="http://schemas.microsoft.com/office/drawing/2014/main" id="{1F589240-9ADD-CD2F-39DD-BB2DE9F79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20" y="2823884"/>
            <a:ext cx="4770112" cy="31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8">
            <a:extLst>
              <a:ext uri="{FF2B5EF4-FFF2-40B4-BE49-F238E27FC236}">
                <a16:creationId xmlns:a16="http://schemas.microsoft.com/office/drawing/2014/main" id="{C916F066-BD90-4361-A64D-085C92CAA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9251" y="331341"/>
            <a:ext cx="464069" cy="4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17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A1B4A-D0A7-8E8D-E575-38245626F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01F1-AFD0-0A0B-AD33-EA3D7387A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Répondez à cette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DF5623-8806-39E9-A4C9-A17C3143C1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réponde en levant la main.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4DA62CE5-E591-1D48-D95B-3757FDE32ED8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Pratiquer un exercice physique est bénéfique (</a:t>
            </a:r>
            <a:r>
              <a:rPr lang="ar-MA" dirty="0"/>
              <a:t>ذو منفعة</a:t>
            </a:r>
            <a:r>
              <a:rPr lang="fr-FR" dirty="0"/>
              <a:t>) pour le corps:</a:t>
            </a: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EEAC1929-5F75-ADD9-37B1-34BC63AF8C7E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C9E568FF-5A8D-B0B5-C58C-8D266ABC5C28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8DA1C12F-A615-6D50-011D-385ECBC2A143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735EDDEC-0541-2B07-F9A7-F6042D97A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3816" y="359918"/>
            <a:ext cx="500984" cy="5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445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C9A9-680B-9C01-71FB-DEFC91ED7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25D1E-AA20-1D88-87CB-7F235B3DA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C’est correct , c’est bénéfique pour le corps car il aide à renforcer le cœur et la respiration.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7AB7EF-FDE9-C8AA-8546-55EB6815E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 ne pas détailler la réponse, car les élèves devront le faire eux-mêmes lors de la réalisation de la tâche.</a:t>
            </a:r>
            <a:endParaRPr lang="fr-FR" sz="1100" b="1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F492E23C-242C-3A38-DF6E-0BF4408A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7510" y="367200"/>
            <a:ext cx="464069" cy="4640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45A0E6A-F4B9-5F58-FF67-983282502467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8" name="Rectangle : coins arrondis 13">
            <a:extLst>
              <a:ext uri="{FF2B5EF4-FFF2-40B4-BE49-F238E27FC236}">
                <a16:creationId xmlns:a16="http://schemas.microsoft.com/office/drawing/2014/main" id="{72D8C488-5D38-3C58-65FD-0B2938AF62F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122E6838-3D90-207E-29E5-DFE742EBB3E5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Pratiquer un exercice physique est bénéfique (</a:t>
            </a:r>
            <a:r>
              <a:rPr lang="ar-MA" dirty="0"/>
              <a:t>ذو منفعة</a:t>
            </a:r>
            <a:r>
              <a:rPr lang="fr-FR" dirty="0"/>
              <a:t>) pour le corps:</a:t>
            </a:r>
          </a:p>
        </p:txBody>
      </p:sp>
    </p:spTree>
    <p:extLst>
      <p:ext uri="{BB962C8B-B14F-4D97-AF65-F5344CB8AC3E}">
        <p14:creationId xmlns:p14="http://schemas.microsoft.com/office/powerpoint/2010/main" val="97036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732E4-2574-1260-CCB3-C10D622E8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6106DF-49D2-17E9-C287-8DE0AA385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1DF5BC-EBE8-A1F1-0E6A-CDA65908A6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da bonne réponse sur leurs ardoises 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9D66393-D8CA-4E0D-2495-3E175C57DC1B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3B0B4D0-74AD-E960-0929-D26BB48B49B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89BC35-39D4-3439-AE22-2B4D8EEF1A1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C89EBE28-EA75-26AE-574A-BA2C3B40ED4B}"/>
              </a:ext>
            </a:extLst>
          </p:cNvPr>
          <p:cNvSpPr txBox="1"/>
          <p:nvPr/>
        </p:nvSpPr>
        <p:spPr>
          <a:xfrm>
            <a:off x="532963" y="1089018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Choisissez la bonne réponse :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E465931B-EE6C-0396-1B6E-801342CBFD2A}"/>
              </a:ext>
            </a:extLst>
          </p:cNvPr>
          <p:cNvSpPr/>
          <p:nvPr/>
        </p:nvSpPr>
        <p:spPr>
          <a:xfrm>
            <a:off x="6277970" y="2805876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d’O2</a:t>
            </a: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D2586EDA-FA52-1369-34BA-F0FC4EF5E425}"/>
              </a:ext>
            </a:extLst>
          </p:cNvPr>
          <p:cNvSpPr/>
          <p:nvPr/>
        </p:nvSpPr>
        <p:spPr>
          <a:xfrm>
            <a:off x="6277970" y="3957667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d’O2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614FF7EA-2D9A-8009-CE25-9A6BE0E706CE}"/>
              </a:ext>
            </a:extLst>
          </p:cNvPr>
          <p:cNvSpPr/>
          <p:nvPr/>
        </p:nvSpPr>
        <p:spPr>
          <a:xfrm>
            <a:off x="6274686" y="5109458"/>
            <a:ext cx="52808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même quantité d’O2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0AB17C91-2A07-B5A5-465E-24AFFF3B3CFB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3">
            <a:extLst>
              <a:ext uri="{FF2B5EF4-FFF2-40B4-BE49-F238E27FC236}">
                <a16:creationId xmlns:a16="http://schemas.microsoft.com/office/drawing/2014/main" id="{138D707D-C855-8D34-6874-89C31CFD2287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: Rounded Corners 4">
            <a:extLst>
              <a:ext uri="{FF2B5EF4-FFF2-40B4-BE49-F238E27FC236}">
                <a16:creationId xmlns:a16="http://schemas.microsoft.com/office/drawing/2014/main" id="{3FE09299-0EC3-17C3-8AD8-2F7A6A501C43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1B123B6-F199-2A3E-E78C-3E77BB4D1686}"/>
              </a:ext>
            </a:extLst>
          </p:cNvPr>
          <p:cNvSpPr txBox="1"/>
          <p:nvPr/>
        </p:nvSpPr>
        <p:spPr>
          <a:xfrm>
            <a:off x="591671" y="1779216"/>
            <a:ext cx="106590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un exercice physique par rapport au repos, le corps a besoin de :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91304BF-EC58-347B-CD6F-D0AB6DBED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5"/>
          <a:stretch>
            <a:fillRect/>
          </a:stretch>
        </p:blipFill>
        <p:spPr bwMode="auto">
          <a:xfrm>
            <a:off x="426607" y="2770094"/>
            <a:ext cx="4817746" cy="319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3D130-2FB3-9318-3765-18DFEC37B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A4A6E8-EEE9-CF2C-A28D-D7D641955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Très bien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D47E4E-6253-E1EA-C706-E92129972F2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pourquoi </a:t>
            </a: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la réponse </a:t>
            </a: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est fausse si les élèves se sont trompés,. </a:t>
            </a: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Si c’est juste, expliquer aussi.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7555C9F0-FDEE-81D1-952D-12430A89DFBD}"/>
              </a:ext>
            </a:extLst>
          </p:cNvPr>
          <p:cNvSpPr/>
          <p:nvPr/>
        </p:nvSpPr>
        <p:spPr>
          <a:xfrm>
            <a:off x="6277970" y="2805876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d’O2</a:t>
            </a: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30334FC5-8BEE-65EF-FB60-4885C2BB8D15}"/>
              </a:ext>
            </a:extLst>
          </p:cNvPr>
          <p:cNvSpPr/>
          <p:nvPr/>
        </p:nvSpPr>
        <p:spPr>
          <a:xfrm>
            <a:off x="6277970" y="3957667"/>
            <a:ext cx="5259606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d’O2</a:t>
            </a:r>
            <a:endParaRPr lang="fr-FR" sz="28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AC93B875-A5B8-861E-2D09-6CB6FDFFF5D9}"/>
              </a:ext>
            </a:extLst>
          </p:cNvPr>
          <p:cNvSpPr/>
          <p:nvPr/>
        </p:nvSpPr>
        <p:spPr>
          <a:xfrm>
            <a:off x="6274686" y="5109458"/>
            <a:ext cx="52808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même quantité d’O2.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96747BAF-F24A-AFC1-FA63-4B0202699A75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3">
            <a:extLst>
              <a:ext uri="{FF2B5EF4-FFF2-40B4-BE49-F238E27FC236}">
                <a16:creationId xmlns:a16="http://schemas.microsoft.com/office/drawing/2014/main" id="{4414A576-A56F-F51F-AF42-F84D35692F4D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: Rounded Corners 4">
            <a:extLst>
              <a:ext uri="{FF2B5EF4-FFF2-40B4-BE49-F238E27FC236}">
                <a16:creationId xmlns:a16="http://schemas.microsoft.com/office/drawing/2014/main" id="{EBEFDC1E-3967-FA74-658E-BF483967F383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9F6C41A-A2C2-7653-4B49-18B32302F2DB}"/>
              </a:ext>
            </a:extLst>
          </p:cNvPr>
          <p:cNvSpPr txBox="1"/>
          <p:nvPr/>
        </p:nvSpPr>
        <p:spPr>
          <a:xfrm>
            <a:off x="591671" y="1779216"/>
            <a:ext cx="106590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un exercice physique par rapport au repos, le corps a besoin de :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C015B977-4897-C3BE-677B-3F3BD5478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5"/>
          <a:stretch>
            <a:fillRect/>
          </a:stretch>
        </p:blipFill>
        <p:spPr bwMode="auto">
          <a:xfrm>
            <a:off x="426607" y="2770094"/>
            <a:ext cx="4817746" cy="319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2950311F-C120-308D-04FA-7BFC44A6C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3510" y="326560"/>
            <a:ext cx="464069" cy="4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6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0753-ACEE-9119-E41F-D1619EAB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2A1163-C24B-E54A-B4A2-2A950DEC30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3 au hasard à passer au tableau.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FD42178-8097-3937-B39B-82BD066EF410}"/>
              </a:ext>
            </a:extLst>
          </p:cNvPr>
          <p:cNvSpPr txBox="1"/>
          <p:nvPr/>
        </p:nvSpPr>
        <p:spPr>
          <a:xfrm>
            <a:off x="594576" y="1045614"/>
            <a:ext cx="10960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Reliez chaque organe à la manifestation de l’exercice physique correspondante: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D1231BB-0CEB-5AFF-E910-8FBFE6905634}"/>
              </a:ext>
            </a:extLst>
          </p:cNvPr>
          <p:cNvGrpSpPr/>
          <p:nvPr/>
        </p:nvGrpSpPr>
        <p:grpSpPr>
          <a:xfrm>
            <a:off x="592106" y="2781154"/>
            <a:ext cx="4008985" cy="535787"/>
            <a:chOff x="538317" y="2790119"/>
            <a:chExt cx="4008985" cy="535787"/>
          </a:xfrm>
        </p:grpSpPr>
        <p:sp>
          <p:nvSpPr>
            <p:cNvPr id="12" name="Rectangle: Rounded Corners 22">
              <a:extLst>
                <a:ext uri="{FF2B5EF4-FFF2-40B4-BE49-F238E27FC236}">
                  <a16:creationId xmlns:a16="http://schemas.microsoft.com/office/drawing/2014/main" id="{D294F413-A6FF-F523-DF83-87C2A10917A6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cœur</a:t>
              </a:r>
            </a:p>
          </p:txBody>
        </p:sp>
        <p:sp>
          <p:nvSpPr>
            <p:cNvPr id="38" name="Rectangle: Rounded Corners 22">
              <a:extLst>
                <a:ext uri="{FF2B5EF4-FFF2-40B4-BE49-F238E27FC236}">
                  <a16:creationId xmlns:a16="http://schemas.microsoft.com/office/drawing/2014/main" id="{C3448C34-0797-E073-5625-C4BEBB8454E5}"/>
                </a:ext>
              </a:extLst>
            </p:cNvPr>
            <p:cNvSpPr/>
            <p:nvPr/>
          </p:nvSpPr>
          <p:spPr>
            <a:xfrm>
              <a:off x="4087263" y="2790119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BA851B8-EFBC-EEC2-D939-A13595EE3016}"/>
              </a:ext>
            </a:extLst>
          </p:cNvPr>
          <p:cNvGrpSpPr/>
          <p:nvPr/>
        </p:nvGrpSpPr>
        <p:grpSpPr>
          <a:xfrm>
            <a:off x="6013397" y="2790119"/>
            <a:ext cx="5833317" cy="544752"/>
            <a:chOff x="5950644" y="2790119"/>
            <a:chExt cx="5833317" cy="544752"/>
          </a:xfrm>
        </p:grpSpPr>
        <p:sp>
          <p:nvSpPr>
            <p:cNvPr id="14" name="Rectangle: Rounded Corners 22">
              <a:extLst>
                <a:ext uri="{FF2B5EF4-FFF2-40B4-BE49-F238E27FC236}">
                  <a16:creationId xmlns:a16="http://schemas.microsoft.com/office/drawing/2014/main" id="{082519AF-5C44-8DDC-2BAD-39214D915A45}"/>
                </a:ext>
              </a:extLst>
            </p:cNvPr>
            <p:cNvSpPr/>
            <p:nvPr/>
          </p:nvSpPr>
          <p:spPr>
            <a:xfrm>
              <a:off x="6428315" y="2790119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Mouvements respiratoires plus rapides</a:t>
              </a:r>
            </a:p>
          </p:txBody>
        </p:sp>
        <p:sp>
          <p:nvSpPr>
            <p:cNvPr id="40" name="Rectangle: Rounded Corners 22">
              <a:extLst>
                <a:ext uri="{FF2B5EF4-FFF2-40B4-BE49-F238E27FC236}">
                  <a16:creationId xmlns:a16="http://schemas.microsoft.com/office/drawing/2014/main" id="{5A69D1D2-58F9-8BAD-206B-471DAEF53DFD}"/>
                </a:ext>
              </a:extLst>
            </p:cNvPr>
            <p:cNvSpPr/>
            <p:nvPr/>
          </p:nvSpPr>
          <p:spPr>
            <a:xfrm>
              <a:off x="5950644" y="2790119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DC6C46AC-2EDB-30BC-187F-24BC4313EA44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Organe</a:t>
            </a:r>
            <a:endParaRPr lang="fr-FR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97439F7B-C69C-2C70-8EE4-934C89F28652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Manifestation</a:t>
            </a:r>
            <a:endParaRPr lang="fr-FR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42F3A8D-9050-3A09-0AB2-411A2610003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181C6B27-1306-70A4-6A65-1699B6A3C612}"/>
              </a:ext>
            </a:extLst>
          </p:cNvPr>
          <p:cNvSpPr txBox="1">
            <a:spLocks/>
          </p:cNvSpPr>
          <p:nvPr/>
        </p:nvSpPr>
        <p:spPr>
          <a:xfrm>
            <a:off x="756458" y="339668"/>
            <a:ext cx="10529279" cy="4351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On termine avec une dernière question d'appariement.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582829E-3AA4-76BA-E63C-94EFD356198E}"/>
              </a:ext>
            </a:extLst>
          </p:cNvPr>
          <p:cNvGrpSpPr/>
          <p:nvPr/>
        </p:nvGrpSpPr>
        <p:grpSpPr>
          <a:xfrm>
            <a:off x="592106" y="3991390"/>
            <a:ext cx="4008985" cy="535787"/>
            <a:chOff x="520388" y="4000355"/>
            <a:chExt cx="4008985" cy="535787"/>
          </a:xfrm>
        </p:grpSpPr>
        <p:sp>
          <p:nvSpPr>
            <p:cNvPr id="2" name="Rectangle: Rounded Corners 22">
              <a:extLst>
                <a:ext uri="{FF2B5EF4-FFF2-40B4-BE49-F238E27FC236}">
                  <a16:creationId xmlns:a16="http://schemas.microsoft.com/office/drawing/2014/main" id="{62FDDF95-BCEF-AF55-226D-E4860293A55D}"/>
                </a:ext>
              </a:extLst>
            </p:cNvPr>
            <p:cNvSpPr/>
            <p:nvPr/>
          </p:nvSpPr>
          <p:spPr>
            <a:xfrm>
              <a:off x="520388" y="4000355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respiration</a:t>
              </a:r>
            </a:p>
          </p:txBody>
        </p:sp>
        <p:sp>
          <p:nvSpPr>
            <p:cNvPr id="10" name="Rectangle: Rounded Corners 22">
              <a:extLst>
                <a:ext uri="{FF2B5EF4-FFF2-40B4-BE49-F238E27FC236}">
                  <a16:creationId xmlns:a16="http://schemas.microsoft.com/office/drawing/2014/main" id="{F052DE9F-6AD2-8AC1-72D9-43B531FC3DC3}"/>
                </a:ext>
              </a:extLst>
            </p:cNvPr>
            <p:cNvSpPr/>
            <p:nvPr/>
          </p:nvSpPr>
          <p:spPr>
            <a:xfrm>
              <a:off x="4069334" y="4000355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19513A7-612F-A484-9A70-9EAE11464626}"/>
              </a:ext>
            </a:extLst>
          </p:cNvPr>
          <p:cNvGrpSpPr/>
          <p:nvPr/>
        </p:nvGrpSpPr>
        <p:grpSpPr>
          <a:xfrm>
            <a:off x="6013397" y="4000355"/>
            <a:ext cx="5833317" cy="544752"/>
            <a:chOff x="5932715" y="4000355"/>
            <a:chExt cx="5833317" cy="544752"/>
          </a:xfrm>
        </p:grpSpPr>
        <p:sp>
          <p:nvSpPr>
            <p:cNvPr id="8" name="Rectangle: Rounded Corners 22">
              <a:extLst>
                <a:ext uri="{FF2B5EF4-FFF2-40B4-BE49-F238E27FC236}">
                  <a16:creationId xmlns:a16="http://schemas.microsoft.com/office/drawing/2014/main" id="{F2E19D47-0244-8821-5467-4AD285D17717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Fatigue musculaire</a:t>
              </a:r>
            </a:p>
          </p:txBody>
        </p:sp>
        <p:sp>
          <p:nvSpPr>
            <p:cNvPr id="11" name="Rectangle: Rounded Corners 22">
              <a:extLst>
                <a:ext uri="{FF2B5EF4-FFF2-40B4-BE49-F238E27FC236}">
                  <a16:creationId xmlns:a16="http://schemas.microsoft.com/office/drawing/2014/main" id="{5AE20743-E4FD-3D11-ECAE-6D7E7E7D347F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2895958-B28C-4B75-0436-0454CA08DFE5}"/>
              </a:ext>
            </a:extLst>
          </p:cNvPr>
          <p:cNvGrpSpPr/>
          <p:nvPr/>
        </p:nvGrpSpPr>
        <p:grpSpPr>
          <a:xfrm>
            <a:off x="592106" y="5174731"/>
            <a:ext cx="4008985" cy="535787"/>
            <a:chOff x="601070" y="5183696"/>
            <a:chExt cx="4008985" cy="535787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C6B4FE9A-0B22-0BC8-4E45-DC13C65C6B29}"/>
                </a:ext>
              </a:extLst>
            </p:cNvPr>
            <p:cNvSpPr/>
            <p:nvPr/>
          </p:nvSpPr>
          <p:spPr>
            <a:xfrm>
              <a:off x="601070" y="5183696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Les muscles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22">
              <a:extLst>
                <a:ext uri="{FF2B5EF4-FFF2-40B4-BE49-F238E27FC236}">
                  <a16:creationId xmlns:a16="http://schemas.microsoft.com/office/drawing/2014/main" id="{4EEB4E96-BA46-5FE0-FED3-ACFA717298C5}"/>
                </a:ext>
              </a:extLst>
            </p:cNvPr>
            <p:cNvSpPr/>
            <p:nvPr/>
          </p:nvSpPr>
          <p:spPr>
            <a:xfrm>
              <a:off x="4150016" y="5183696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A93CE254-F011-02FB-74AE-F90EA2F05AE3}"/>
              </a:ext>
            </a:extLst>
          </p:cNvPr>
          <p:cNvGrpSpPr/>
          <p:nvPr/>
        </p:nvGrpSpPr>
        <p:grpSpPr>
          <a:xfrm>
            <a:off x="6013397" y="5183696"/>
            <a:ext cx="5833317" cy="544752"/>
            <a:chOff x="6013397" y="5183696"/>
            <a:chExt cx="5833317" cy="544752"/>
          </a:xfrm>
        </p:grpSpPr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0764E5F4-573A-2B5B-7E85-99E8C165D60C}"/>
                </a:ext>
              </a:extLst>
            </p:cNvPr>
            <p:cNvSpPr/>
            <p:nvPr/>
          </p:nvSpPr>
          <p:spPr>
            <a:xfrm>
              <a:off x="6491068" y="5183696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Battements plus rapides</a:t>
              </a:r>
            </a:p>
          </p:txBody>
        </p:sp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372AE1DF-9351-4EB6-9257-F871C5FAB1D3}"/>
                </a:ext>
              </a:extLst>
            </p:cNvPr>
            <p:cNvSpPr/>
            <p:nvPr/>
          </p:nvSpPr>
          <p:spPr>
            <a:xfrm>
              <a:off x="6013397" y="5183696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4477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ADB4D-BBA1-BB21-998A-642EC95DE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FF648-2154-471F-385A-C61C00E3E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960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la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30FFC0-93A3-34A5-BE5F-40F698C5A0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6938" y="7543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</a:t>
            </a:r>
            <a:r>
              <a:rPr lang="fr-FR" sz="12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xpliquer</a:t>
            </a: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pourquoi la réponse est fausse si les élèves se sont trompés , si c’est juste expliquer aussi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982BBA81-40C3-B44C-EF3A-70AB141C0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10" y="331200"/>
            <a:ext cx="500069" cy="50006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577A7D7-3A02-F77E-9887-1B004AF4444A}"/>
              </a:ext>
            </a:extLst>
          </p:cNvPr>
          <p:cNvGrpSpPr/>
          <p:nvPr/>
        </p:nvGrpSpPr>
        <p:grpSpPr>
          <a:xfrm>
            <a:off x="592106" y="2781154"/>
            <a:ext cx="4008985" cy="535787"/>
            <a:chOff x="538317" y="2790119"/>
            <a:chExt cx="4008985" cy="535787"/>
          </a:xfrm>
        </p:grpSpPr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157EA98A-5EA5-6FAB-2EE5-16944766204D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cœur</a:t>
              </a:r>
            </a:p>
          </p:txBody>
        </p:sp>
        <p:sp>
          <p:nvSpPr>
            <p:cNvPr id="6" name="Rectangle: Rounded Corners 22">
              <a:extLst>
                <a:ext uri="{FF2B5EF4-FFF2-40B4-BE49-F238E27FC236}">
                  <a16:creationId xmlns:a16="http://schemas.microsoft.com/office/drawing/2014/main" id="{AF664DC8-4B8F-670F-DC8D-0D60618D175B}"/>
                </a:ext>
              </a:extLst>
            </p:cNvPr>
            <p:cNvSpPr/>
            <p:nvPr/>
          </p:nvSpPr>
          <p:spPr>
            <a:xfrm>
              <a:off x="4087263" y="2790119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7E1B7C5-A877-0045-4931-86BF1AFAE96C}"/>
              </a:ext>
            </a:extLst>
          </p:cNvPr>
          <p:cNvGrpSpPr/>
          <p:nvPr/>
        </p:nvGrpSpPr>
        <p:grpSpPr>
          <a:xfrm>
            <a:off x="6013397" y="2790119"/>
            <a:ext cx="5833317" cy="544752"/>
            <a:chOff x="5950644" y="2790119"/>
            <a:chExt cx="5833317" cy="544752"/>
          </a:xfrm>
        </p:grpSpPr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5DE73C5C-8A92-0921-BAF5-879D891ADB5D}"/>
                </a:ext>
              </a:extLst>
            </p:cNvPr>
            <p:cNvSpPr/>
            <p:nvPr/>
          </p:nvSpPr>
          <p:spPr>
            <a:xfrm>
              <a:off x="6428315" y="2790119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Mouvements respiratoires plus rapides</a:t>
              </a:r>
            </a:p>
          </p:txBody>
        </p:sp>
        <p:sp>
          <p:nvSpPr>
            <p:cNvPr id="14" name="Rectangle: Rounded Corners 22">
              <a:extLst>
                <a:ext uri="{FF2B5EF4-FFF2-40B4-BE49-F238E27FC236}">
                  <a16:creationId xmlns:a16="http://schemas.microsoft.com/office/drawing/2014/main" id="{5C0AC973-9E32-000A-2635-CF3478A31FE3}"/>
                </a:ext>
              </a:extLst>
            </p:cNvPr>
            <p:cNvSpPr/>
            <p:nvPr/>
          </p:nvSpPr>
          <p:spPr>
            <a:xfrm>
              <a:off x="5950644" y="2790119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5" name="Google Shape;15880;p58">
            <a:extLst>
              <a:ext uri="{FF2B5EF4-FFF2-40B4-BE49-F238E27FC236}">
                <a16:creationId xmlns:a16="http://schemas.microsoft.com/office/drawing/2014/main" id="{739DDD17-F7B2-14D3-8DE5-15086AC0E5B3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Organe</a:t>
            </a:r>
            <a:endParaRPr lang="fr-FR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15880;p58">
            <a:extLst>
              <a:ext uri="{FF2B5EF4-FFF2-40B4-BE49-F238E27FC236}">
                <a16:creationId xmlns:a16="http://schemas.microsoft.com/office/drawing/2014/main" id="{715A6FD8-D688-A46B-92FB-AFCE965EB001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Manifestation</a:t>
            </a:r>
            <a:endParaRPr lang="fr-FR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0DA1729-12BC-C06F-E229-1B0EFCB5F149}"/>
              </a:ext>
            </a:extLst>
          </p:cNvPr>
          <p:cNvGrpSpPr/>
          <p:nvPr/>
        </p:nvGrpSpPr>
        <p:grpSpPr>
          <a:xfrm>
            <a:off x="592106" y="3991390"/>
            <a:ext cx="4008985" cy="535787"/>
            <a:chOff x="520388" y="4000355"/>
            <a:chExt cx="4008985" cy="535787"/>
          </a:xfrm>
        </p:grpSpPr>
        <p:sp>
          <p:nvSpPr>
            <p:cNvPr id="25" name="Rectangle: Rounded Corners 22">
              <a:extLst>
                <a:ext uri="{FF2B5EF4-FFF2-40B4-BE49-F238E27FC236}">
                  <a16:creationId xmlns:a16="http://schemas.microsoft.com/office/drawing/2014/main" id="{521F5459-6E87-6163-7EC6-C9C2A49C776D}"/>
                </a:ext>
              </a:extLst>
            </p:cNvPr>
            <p:cNvSpPr/>
            <p:nvPr/>
          </p:nvSpPr>
          <p:spPr>
            <a:xfrm>
              <a:off x="520388" y="4000355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respiration</a:t>
              </a:r>
            </a:p>
          </p:txBody>
        </p:sp>
        <p:sp>
          <p:nvSpPr>
            <p:cNvPr id="26" name="Rectangle: Rounded Corners 22">
              <a:extLst>
                <a:ext uri="{FF2B5EF4-FFF2-40B4-BE49-F238E27FC236}">
                  <a16:creationId xmlns:a16="http://schemas.microsoft.com/office/drawing/2014/main" id="{5A2D198F-768C-1243-8FF8-A21594432A58}"/>
                </a:ext>
              </a:extLst>
            </p:cNvPr>
            <p:cNvSpPr/>
            <p:nvPr/>
          </p:nvSpPr>
          <p:spPr>
            <a:xfrm>
              <a:off x="4069334" y="4000355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EAC39F-F7B6-E858-4CF4-8F5A4939BCA1}"/>
              </a:ext>
            </a:extLst>
          </p:cNvPr>
          <p:cNvGrpSpPr/>
          <p:nvPr/>
        </p:nvGrpSpPr>
        <p:grpSpPr>
          <a:xfrm>
            <a:off x="6013397" y="4000355"/>
            <a:ext cx="5833317" cy="544752"/>
            <a:chOff x="5932715" y="4000355"/>
            <a:chExt cx="5833317" cy="544752"/>
          </a:xfrm>
        </p:grpSpPr>
        <p:sp>
          <p:nvSpPr>
            <p:cNvPr id="28" name="Rectangle: Rounded Corners 22">
              <a:extLst>
                <a:ext uri="{FF2B5EF4-FFF2-40B4-BE49-F238E27FC236}">
                  <a16:creationId xmlns:a16="http://schemas.microsoft.com/office/drawing/2014/main" id="{665452C6-65A2-86B6-B546-6CD9CA000911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Fatigue musculaire</a:t>
              </a:r>
            </a:p>
          </p:txBody>
        </p:sp>
        <p:sp>
          <p:nvSpPr>
            <p:cNvPr id="30" name="Rectangle: Rounded Corners 22">
              <a:extLst>
                <a:ext uri="{FF2B5EF4-FFF2-40B4-BE49-F238E27FC236}">
                  <a16:creationId xmlns:a16="http://schemas.microsoft.com/office/drawing/2014/main" id="{F872171E-EA66-383A-3C2F-DA77EB5B39B3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1F83DAE5-B87C-34AE-ED13-AC1248D10F8C}"/>
              </a:ext>
            </a:extLst>
          </p:cNvPr>
          <p:cNvGrpSpPr/>
          <p:nvPr/>
        </p:nvGrpSpPr>
        <p:grpSpPr>
          <a:xfrm>
            <a:off x="592106" y="5174731"/>
            <a:ext cx="4008985" cy="535787"/>
            <a:chOff x="601070" y="5183696"/>
            <a:chExt cx="4008985" cy="535787"/>
          </a:xfrm>
        </p:grpSpPr>
        <p:sp>
          <p:nvSpPr>
            <p:cNvPr id="32" name="Rectangle: Rounded Corners 22">
              <a:extLst>
                <a:ext uri="{FF2B5EF4-FFF2-40B4-BE49-F238E27FC236}">
                  <a16:creationId xmlns:a16="http://schemas.microsoft.com/office/drawing/2014/main" id="{85DAC80F-A80A-FCE7-7B38-CD0B257801C9}"/>
                </a:ext>
              </a:extLst>
            </p:cNvPr>
            <p:cNvSpPr/>
            <p:nvPr/>
          </p:nvSpPr>
          <p:spPr>
            <a:xfrm>
              <a:off x="601070" y="5183696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Les muscles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: Rounded Corners 22">
              <a:extLst>
                <a:ext uri="{FF2B5EF4-FFF2-40B4-BE49-F238E27FC236}">
                  <a16:creationId xmlns:a16="http://schemas.microsoft.com/office/drawing/2014/main" id="{7C42EB6F-9D7B-7C02-1C27-7CF54DCF095C}"/>
                </a:ext>
              </a:extLst>
            </p:cNvPr>
            <p:cNvSpPr/>
            <p:nvPr/>
          </p:nvSpPr>
          <p:spPr>
            <a:xfrm>
              <a:off x="4150016" y="5183696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38F14F6-05EF-0127-5B3F-ABC93ECF17D7}"/>
              </a:ext>
            </a:extLst>
          </p:cNvPr>
          <p:cNvGrpSpPr/>
          <p:nvPr/>
        </p:nvGrpSpPr>
        <p:grpSpPr>
          <a:xfrm>
            <a:off x="6013397" y="5183696"/>
            <a:ext cx="5833317" cy="544752"/>
            <a:chOff x="6013397" y="5183696"/>
            <a:chExt cx="5833317" cy="544752"/>
          </a:xfrm>
        </p:grpSpPr>
        <p:sp>
          <p:nvSpPr>
            <p:cNvPr id="35" name="Rectangle: Rounded Corners 22">
              <a:extLst>
                <a:ext uri="{FF2B5EF4-FFF2-40B4-BE49-F238E27FC236}">
                  <a16:creationId xmlns:a16="http://schemas.microsoft.com/office/drawing/2014/main" id="{2813B5F9-7EA1-D620-A462-E13745FACA38}"/>
                </a:ext>
              </a:extLst>
            </p:cNvPr>
            <p:cNvSpPr/>
            <p:nvPr/>
          </p:nvSpPr>
          <p:spPr>
            <a:xfrm>
              <a:off x="6491068" y="5183696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Battements plus rapides</a:t>
              </a:r>
            </a:p>
          </p:txBody>
        </p:sp>
        <p:sp>
          <p:nvSpPr>
            <p:cNvPr id="36" name="Rectangle: Rounded Corners 22">
              <a:extLst>
                <a:ext uri="{FF2B5EF4-FFF2-40B4-BE49-F238E27FC236}">
                  <a16:creationId xmlns:a16="http://schemas.microsoft.com/office/drawing/2014/main" id="{3F95A073-599D-E5A0-5151-89E2E2F472FA}"/>
                </a:ext>
              </a:extLst>
            </p:cNvPr>
            <p:cNvSpPr/>
            <p:nvPr/>
          </p:nvSpPr>
          <p:spPr>
            <a:xfrm>
              <a:off x="6013397" y="5183696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D78B55D0-3106-69C2-7FF0-4A3DEEFE5BA9}"/>
              </a:ext>
            </a:extLst>
          </p:cNvPr>
          <p:cNvCxnSpPr>
            <a:stCxn id="6" idx="3"/>
            <a:endCxn id="36" idx="1"/>
          </p:cNvCxnSpPr>
          <p:nvPr/>
        </p:nvCxnSpPr>
        <p:spPr>
          <a:xfrm>
            <a:off x="4601091" y="3049048"/>
            <a:ext cx="1412306" cy="24070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AF1DEE5E-1E5C-F9F5-1004-D08F112FDD02}"/>
              </a:ext>
            </a:extLst>
          </p:cNvPr>
          <p:cNvCxnSpPr>
            <a:cxnSpLocks/>
            <a:stCxn id="26" idx="3"/>
            <a:endCxn id="14" idx="1"/>
          </p:cNvCxnSpPr>
          <p:nvPr/>
        </p:nvCxnSpPr>
        <p:spPr>
          <a:xfrm flipV="1">
            <a:off x="4601091" y="3062495"/>
            <a:ext cx="1412306" cy="11967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D5188AE8-9990-D5FB-792B-252200A252B6}"/>
              </a:ext>
            </a:extLst>
          </p:cNvPr>
          <p:cNvCxnSpPr>
            <a:cxnSpLocks/>
            <a:stCxn id="33" idx="3"/>
            <a:endCxn id="30" idx="1"/>
          </p:cNvCxnSpPr>
          <p:nvPr/>
        </p:nvCxnSpPr>
        <p:spPr>
          <a:xfrm flipV="1">
            <a:off x="4601091" y="4272731"/>
            <a:ext cx="1412306" cy="11698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530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78819" y="2012577"/>
            <a:ext cx="3962400" cy="19202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Activité</a:t>
            </a:r>
            <a:b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73E62-A609-CAEC-2195-F214F4A7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A8D27-28BF-5DAA-DDCD-22E84477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Prenons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BAEA43-E1F0-780A-2E7E-5882ADDA0A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6644" y="535022"/>
            <a:ext cx="10972954" cy="505838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Demander aux élèves de répondre à la place d’Ahmed pour faire émerger leurs représentations initiales avant de projeter sa réponse.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CF5D75-705A-D94E-17EC-357B4FFDEEA6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2EE9723-B54D-52D7-4FDC-BC57F725B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8095" r="214" b="10962"/>
          <a:stretch>
            <a:fillRect/>
          </a:stretch>
        </p:blipFill>
        <p:spPr>
          <a:xfrm>
            <a:off x="192821" y="806824"/>
            <a:ext cx="11828849" cy="5883344"/>
          </a:xfrm>
          <a:prstGeom prst="rect">
            <a:avLst/>
          </a:prstGeom>
        </p:spPr>
      </p:pic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857C0F2C-DD6D-F913-DDD5-DF96020BAF5C}"/>
              </a:ext>
            </a:extLst>
          </p:cNvPr>
          <p:cNvSpPr/>
          <p:nvPr/>
        </p:nvSpPr>
        <p:spPr>
          <a:xfrm>
            <a:off x="4765040" y="4616279"/>
            <a:ext cx="2871259" cy="1773383"/>
          </a:xfrm>
          <a:prstGeom prst="wedgeRoundRectCallout">
            <a:avLst>
              <a:gd name="adj1" fmla="val 63651"/>
              <a:gd name="adj2" fmla="val -4961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Certainement, l’exercice physique a un effet sur le système respiratoire et le système circulatoire.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DB70B52C-022A-E4C4-9060-09766A24235E}"/>
              </a:ext>
            </a:extLst>
          </p:cNvPr>
          <p:cNvSpPr/>
          <p:nvPr/>
        </p:nvSpPr>
        <p:spPr>
          <a:xfrm>
            <a:off x="314852" y="875551"/>
            <a:ext cx="2373746" cy="1773383"/>
          </a:xfrm>
          <a:prstGeom prst="wedgeRoundRectCallout">
            <a:avLst>
              <a:gd name="adj1" fmla="val 65358"/>
              <a:gd name="adj2" fmla="val 23746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chemeClr val="tx1"/>
                </a:solidFill>
              </a:rPr>
              <a:t>Ahmed, pourquoi mon coeur bat-il plus vite et pourquoi je respire plus rapidement ?</a:t>
            </a:r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3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881933"/>
            <a:ext cx="9066597" cy="789830"/>
          </a:xfrm>
        </p:spPr>
        <p:txBody>
          <a:bodyPr anchor="ctr">
            <a:noAutofit/>
          </a:bodyPr>
          <a:lstStyle/>
          <a:p>
            <a:pPr algn="ctr"/>
            <a:r>
              <a:rPr lang="fr-FR" sz="2800" b="1" noProof="0" dirty="0">
                <a:solidFill>
                  <a:srgbClr val="106585"/>
                </a:solidFill>
                <a:latin typeface="Calibri" panose="020F0502020204030204"/>
                <a:cs typeface="+mn-cs"/>
              </a:rPr>
              <a:t>Déduire le rôle de l’exercice physique dans le maintien de la santé des deux systèmes : respiratoire et circulatoire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7EFF05-451F-2E06-7F7A-0869196C39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bg1">
                    <a:lumMod val="65000"/>
                  </a:schemeClr>
                </a:solidFill>
              </a:rPr>
              <a:t>Déclarer clairement l’objectif de la séance, expliquer cela avec des phrases simples et claires.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BDC4FA-A747-ED3A-C6DA-E2BCB83C884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60" y="2793999"/>
            <a:ext cx="4980940" cy="332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441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quelques notions qu'on aura besoin pour résoudre la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57D546F-C1F6-EAAF-7609-FA7A1FA3132E}"/>
              </a:ext>
            </a:extLst>
          </p:cNvPr>
          <p:cNvSpPr txBox="1"/>
          <p:nvPr/>
        </p:nvSpPr>
        <p:spPr>
          <a:xfrm>
            <a:off x="477520" y="4525693"/>
            <a:ext cx="8006080" cy="114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dirty="0"/>
              <a:t>C’est la quantité d’air que les poumons peuvent </a:t>
            </a:r>
            <a:r>
              <a:rPr lang="fr-FR" b="1" dirty="0">
                <a:solidFill>
                  <a:srgbClr val="C00000"/>
                </a:solidFill>
              </a:rPr>
              <a:t>contenir</a:t>
            </a:r>
            <a:r>
              <a:rPr lang="fr-FR" dirty="0"/>
              <a:t> ou </a:t>
            </a:r>
            <a:r>
              <a:rPr lang="fr-FR" b="1" dirty="0">
                <a:solidFill>
                  <a:srgbClr val="C00000"/>
                </a:solidFill>
              </a:rPr>
              <a:t>échanger</a:t>
            </a:r>
            <a:r>
              <a:rPr lang="fr-FR" dirty="0"/>
              <a:t> lors de la respiration.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F36C41-2A24-DEDD-D3C7-387F4841A33E}"/>
              </a:ext>
            </a:extLst>
          </p:cNvPr>
          <p:cNvSpPr txBox="1"/>
          <p:nvPr/>
        </p:nvSpPr>
        <p:spPr>
          <a:xfrm>
            <a:off x="423202" y="2236367"/>
            <a:ext cx="8088107" cy="589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dirty="0"/>
              <a:t>C’est le nombre de </a:t>
            </a:r>
            <a:r>
              <a:rPr lang="fr-FR" b="1" dirty="0">
                <a:solidFill>
                  <a:srgbClr val="C00000"/>
                </a:solidFill>
              </a:rPr>
              <a:t>battements</a:t>
            </a:r>
            <a:r>
              <a:rPr lang="fr-FR" dirty="0"/>
              <a:t> du cœur pendant une minute.</a:t>
            </a:r>
          </a:p>
        </p:txBody>
      </p:sp>
      <p:pic>
        <p:nvPicPr>
          <p:cNvPr id="1026" name="Picture 2" descr="Pulso GIFs | Tenor">
            <a:extLst>
              <a:ext uri="{FF2B5EF4-FFF2-40B4-BE49-F238E27FC236}">
                <a16:creationId xmlns:a16="http://schemas.microsoft.com/office/drawing/2014/main" id="{85F266FE-83AB-99BB-E7CC-DB30DE3AE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163" y="1166438"/>
            <a:ext cx="2189364" cy="218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61D793-E38D-9CD2-3265-F230ECE3474C}"/>
              </a:ext>
            </a:extLst>
          </p:cNvPr>
          <p:cNvSpPr txBox="1"/>
          <p:nvPr/>
        </p:nvSpPr>
        <p:spPr>
          <a:xfrm>
            <a:off x="501427" y="1285644"/>
            <a:ext cx="5015453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Fréquence cardiaque 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تردد قلبي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AD7CB7-190C-DB04-6D4F-B1CD3CD4D790}"/>
              </a:ext>
            </a:extLst>
          </p:cNvPr>
          <p:cNvSpPr txBox="1"/>
          <p:nvPr/>
        </p:nvSpPr>
        <p:spPr>
          <a:xfrm>
            <a:off x="379507" y="3343044"/>
            <a:ext cx="5015453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Volume pulmonaire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حجم رئوي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2E4C5F54-162A-357C-7BCD-0C47231CF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541" y="3458112"/>
            <a:ext cx="4154949" cy="302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FA4B1-2455-8294-C5D2-1DC91BEB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B04BE8-6D64-5D30-9146-896B4BAB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18" y="389476"/>
            <a:ext cx="10277091" cy="47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déduire le rôle de l’effort physique, on va se baser sur la lecture des histogrammes. Nous allons commencer par définir un histogramme, puis comment le lire.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50D83C-FD69-C9D1-C01C-1EEF5EDDD992}"/>
              </a:ext>
            </a:extLst>
          </p:cNvPr>
          <p:cNvSpPr txBox="1"/>
          <p:nvPr/>
        </p:nvSpPr>
        <p:spPr>
          <a:xfrm>
            <a:off x="294542" y="1206818"/>
            <a:ext cx="3583262" cy="918000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Histogramme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B4079C-BF99-4D2C-E972-D61C5E5DE156}"/>
              </a:ext>
            </a:extLst>
          </p:cNvPr>
          <p:cNvSpPr txBox="1"/>
          <p:nvPr/>
        </p:nvSpPr>
        <p:spPr>
          <a:xfrm>
            <a:off x="4073579" y="1202013"/>
            <a:ext cx="7691504" cy="991731"/>
          </a:xfrm>
          <a:prstGeom prst="roundRect">
            <a:avLst>
              <a:gd name="adj" fmla="val 28368"/>
            </a:avLst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une représentation graphique en bâtons ou en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barres pour montrer et comparer des valeurs.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7005983A-D05F-F595-06F5-EC0E6255AD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roupe 108">
            <a:extLst>
              <a:ext uri="{FF2B5EF4-FFF2-40B4-BE49-F238E27FC236}">
                <a16:creationId xmlns:a16="http://schemas.microsoft.com/office/drawing/2014/main" id="{5C1FCBF5-5B23-30EB-8BA0-42E295151FCA}"/>
              </a:ext>
            </a:extLst>
          </p:cNvPr>
          <p:cNvGrpSpPr/>
          <p:nvPr/>
        </p:nvGrpSpPr>
        <p:grpSpPr>
          <a:xfrm>
            <a:off x="365760" y="2487404"/>
            <a:ext cx="5981294" cy="3920469"/>
            <a:chOff x="2532786" y="2978171"/>
            <a:chExt cx="5981294" cy="3920469"/>
          </a:xfrm>
        </p:grpSpPr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9E4FC468-AA56-8F62-C357-3075BC5A319F}"/>
                </a:ext>
              </a:extLst>
            </p:cNvPr>
            <p:cNvGrpSpPr/>
            <p:nvPr/>
          </p:nvGrpSpPr>
          <p:grpSpPr>
            <a:xfrm>
              <a:off x="3168859" y="2987039"/>
              <a:ext cx="4860000" cy="2956559"/>
              <a:chOff x="7804912" y="3093255"/>
              <a:chExt cx="2278012" cy="1824185"/>
            </a:xfrm>
          </p:grpSpPr>
          <p:cxnSp>
            <p:nvCxnSpPr>
              <p:cNvPr id="141" name="Connecteur droit avec flèche 140">
                <a:extLst>
                  <a:ext uri="{FF2B5EF4-FFF2-40B4-BE49-F238E27FC236}">
                    <a16:creationId xmlns:a16="http://schemas.microsoft.com/office/drawing/2014/main" id="{05408CC4-1FD6-2FD0-A54F-FCC6B5AF77F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13040" y="3093255"/>
                <a:ext cx="0" cy="182418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necteur droit avec flèche 141">
                <a:extLst>
                  <a:ext uri="{FF2B5EF4-FFF2-40B4-BE49-F238E27FC236}">
                    <a16:creationId xmlns:a16="http://schemas.microsoft.com/office/drawing/2014/main" id="{3CE84FDD-D73C-017B-FD01-EE14D784F9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04912" y="4913376"/>
                <a:ext cx="227801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e 110">
              <a:extLst>
                <a:ext uri="{FF2B5EF4-FFF2-40B4-BE49-F238E27FC236}">
                  <a16:creationId xmlns:a16="http://schemas.microsoft.com/office/drawing/2014/main" id="{FB01FBB2-F562-003B-C8BD-EC89A906FF67}"/>
                </a:ext>
              </a:extLst>
            </p:cNvPr>
            <p:cNvGrpSpPr/>
            <p:nvPr/>
          </p:nvGrpSpPr>
          <p:grpSpPr>
            <a:xfrm>
              <a:off x="2532786" y="2978171"/>
              <a:ext cx="5981294" cy="3920469"/>
              <a:chOff x="2532786" y="2978171"/>
              <a:chExt cx="5981294" cy="3920469"/>
            </a:xfrm>
          </p:grpSpPr>
          <p:grpSp>
            <p:nvGrpSpPr>
              <p:cNvPr id="112" name="Groupe 111">
                <a:extLst>
                  <a:ext uri="{FF2B5EF4-FFF2-40B4-BE49-F238E27FC236}">
                    <a16:creationId xmlns:a16="http://schemas.microsoft.com/office/drawing/2014/main" id="{7E1CA55C-8DCB-630C-75FD-BBFCB17CA253}"/>
                  </a:ext>
                </a:extLst>
              </p:cNvPr>
              <p:cNvGrpSpPr/>
              <p:nvPr/>
            </p:nvGrpSpPr>
            <p:grpSpPr>
              <a:xfrm>
                <a:off x="3180080" y="3637280"/>
                <a:ext cx="4236720" cy="2001520"/>
                <a:chOff x="3708400" y="3627120"/>
                <a:chExt cx="6888480" cy="2001520"/>
              </a:xfrm>
            </p:grpSpPr>
            <p:cxnSp>
              <p:nvCxnSpPr>
                <p:cNvPr id="134" name="Connecteur droit 133">
                  <a:extLst>
                    <a:ext uri="{FF2B5EF4-FFF2-40B4-BE49-F238E27FC236}">
                      <a16:creationId xmlns:a16="http://schemas.microsoft.com/office/drawing/2014/main" id="{8F200F25-9A7F-71F2-4702-93CB881A8D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5628640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necteur droit 134">
                  <a:extLst>
                    <a:ext uri="{FF2B5EF4-FFF2-40B4-BE49-F238E27FC236}">
                      <a16:creationId xmlns:a16="http://schemas.microsoft.com/office/drawing/2014/main" id="{CA456C89-A119-159D-C7C0-86CC4815AC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5295055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Connecteur droit 135">
                  <a:extLst>
                    <a:ext uri="{FF2B5EF4-FFF2-40B4-BE49-F238E27FC236}">
                      <a16:creationId xmlns:a16="http://schemas.microsoft.com/office/drawing/2014/main" id="{552E23D6-F010-B2C0-FB27-32B0492B6B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4961468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Connecteur droit 136">
                  <a:extLst>
                    <a:ext uri="{FF2B5EF4-FFF2-40B4-BE49-F238E27FC236}">
                      <a16:creationId xmlns:a16="http://schemas.microsoft.com/office/drawing/2014/main" id="{8A55FAC0-7389-301D-C0E1-2F1CF59AC6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4627881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necteur droit 137">
                  <a:extLst>
                    <a:ext uri="{FF2B5EF4-FFF2-40B4-BE49-F238E27FC236}">
                      <a16:creationId xmlns:a16="http://schemas.microsoft.com/office/drawing/2014/main" id="{4832182D-03E3-3449-43D1-562BFFAA2F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4294294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necteur droit 138">
                  <a:extLst>
                    <a:ext uri="{FF2B5EF4-FFF2-40B4-BE49-F238E27FC236}">
                      <a16:creationId xmlns:a16="http://schemas.microsoft.com/office/drawing/2014/main" id="{E3772BC7-26C4-4C7D-69A6-F4B646A050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3960707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Connecteur droit 139">
                  <a:extLst>
                    <a:ext uri="{FF2B5EF4-FFF2-40B4-BE49-F238E27FC236}">
                      <a16:creationId xmlns:a16="http://schemas.microsoft.com/office/drawing/2014/main" id="{791B2FC3-722A-F42A-317B-47FF7241F8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3627120"/>
                  <a:ext cx="6888480" cy="0"/>
                </a:xfrm>
                <a:prstGeom prst="line">
                  <a:avLst/>
                </a:prstGeom>
                <a:ln w="6350">
                  <a:prstDash val="lg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3" name="ZoneTexte 112">
                <a:extLst>
                  <a:ext uri="{FF2B5EF4-FFF2-40B4-BE49-F238E27FC236}">
                    <a16:creationId xmlns:a16="http://schemas.microsoft.com/office/drawing/2014/main" id="{959C7581-FF38-87FF-27DB-8585BBE171D2}"/>
                  </a:ext>
                </a:extLst>
              </p:cNvPr>
              <p:cNvSpPr txBox="1"/>
              <p:nvPr/>
            </p:nvSpPr>
            <p:spPr>
              <a:xfrm>
                <a:off x="3098800" y="6252309"/>
                <a:ext cx="4968240" cy="64633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Variation du nombre de capillaires en fonction de l’état du corps (sportif ou non sportif).</a:t>
                </a:r>
                <a:endParaRPr lang="fr-FR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937250E5-47B3-98B7-049B-D5EC17C76EE0}"/>
                  </a:ext>
                </a:extLst>
              </p:cNvPr>
              <p:cNvSpPr/>
              <p:nvPr/>
            </p:nvSpPr>
            <p:spPr>
              <a:xfrm>
                <a:off x="3776048" y="3962400"/>
                <a:ext cx="1007924" cy="19638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821EE64-9411-188F-81C7-A3431AE567BF}"/>
                  </a:ext>
                </a:extLst>
              </p:cNvPr>
              <p:cNvSpPr/>
              <p:nvPr/>
            </p:nvSpPr>
            <p:spPr>
              <a:xfrm>
                <a:off x="5361008" y="4637952"/>
                <a:ext cx="1007924" cy="1288808"/>
              </a:xfrm>
              <a:prstGeom prst="rect">
                <a:avLst/>
              </a:prstGeom>
              <a:solidFill>
                <a:srgbClr val="10658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9C1E3411-9AF8-C71F-F73F-3A1E73062690}"/>
                  </a:ext>
                </a:extLst>
              </p:cNvPr>
              <p:cNvSpPr/>
              <p:nvPr/>
            </p:nvSpPr>
            <p:spPr>
              <a:xfrm>
                <a:off x="2532786" y="2978171"/>
                <a:ext cx="3786734" cy="3637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Nombre </a:t>
                </a:r>
                <a:r>
                  <a:rPr lang="fr-FR" sz="20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 capillaires</a:t>
                </a:r>
                <a:endParaRPr lang="fr-FR" sz="20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229B0FAF-70B4-93A9-E680-D85CF5F14354}"/>
                  </a:ext>
                </a:extLst>
              </p:cNvPr>
              <p:cNvSpPr/>
              <p:nvPr/>
            </p:nvSpPr>
            <p:spPr>
              <a:xfrm>
                <a:off x="6197600" y="5548651"/>
                <a:ext cx="2316480" cy="3637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du corps</a:t>
                </a:r>
                <a:endParaRPr lang="fr-FR" sz="20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8" name="Groupe 117">
                <a:extLst>
                  <a:ext uri="{FF2B5EF4-FFF2-40B4-BE49-F238E27FC236}">
                    <a16:creationId xmlns:a16="http://schemas.microsoft.com/office/drawing/2014/main" id="{71294071-C4C3-1F92-F8DC-E0EC338211E9}"/>
                  </a:ext>
                </a:extLst>
              </p:cNvPr>
              <p:cNvGrpSpPr/>
              <p:nvPr/>
            </p:nvGrpSpPr>
            <p:grpSpPr>
              <a:xfrm>
                <a:off x="3169920" y="3637280"/>
                <a:ext cx="72000" cy="2001520"/>
                <a:chOff x="3708400" y="3627120"/>
                <a:chExt cx="6888480" cy="2001520"/>
              </a:xfrm>
            </p:grpSpPr>
            <p:cxnSp>
              <p:nvCxnSpPr>
                <p:cNvPr id="127" name="Connecteur droit 126">
                  <a:extLst>
                    <a:ext uri="{FF2B5EF4-FFF2-40B4-BE49-F238E27FC236}">
                      <a16:creationId xmlns:a16="http://schemas.microsoft.com/office/drawing/2014/main" id="{10A40866-730C-EF49-3F49-3D0D3D3868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5628640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necteur droit 127">
                  <a:extLst>
                    <a:ext uri="{FF2B5EF4-FFF2-40B4-BE49-F238E27FC236}">
                      <a16:creationId xmlns:a16="http://schemas.microsoft.com/office/drawing/2014/main" id="{C9CBA948-E8E1-BD20-E524-98ACB48C68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5295055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necteur droit 128">
                  <a:extLst>
                    <a:ext uri="{FF2B5EF4-FFF2-40B4-BE49-F238E27FC236}">
                      <a16:creationId xmlns:a16="http://schemas.microsoft.com/office/drawing/2014/main" id="{300BCF4A-B1F5-1E12-6C0C-BCA2CEA392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4961468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129">
                  <a:extLst>
                    <a:ext uri="{FF2B5EF4-FFF2-40B4-BE49-F238E27FC236}">
                      <a16:creationId xmlns:a16="http://schemas.microsoft.com/office/drawing/2014/main" id="{5513BBB2-82C1-C5DD-FBF8-13E904920E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4627881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130">
                  <a:extLst>
                    <a:ext uri="{FF2B5EF4-FFF2-40B4-BE49-F238E27FC236}">
                      <a16:creationId xmlns:a16="http://schemas.microsoft.com/office/drawing/2014/main" id="{4F65092B-4AB9-6FF0-B0F1-6EC98FF183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4294294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131">
                  <a:extLst>
                    <a:ext uri="{FF2B5EF4-FFF2-40B4-BE49-F238E27FC236}">
                      <a16:creationId xmlns:a16="http://schemas.microsoft.com/office/drawing/2014/main" id="{B729F743-DA80-5205-415E-3B5581BAAD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3960707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Connecteur droit 132">
                  <a:extLst>
                    <a:ext uri="{FF2B5EF4-FFF2-40B4-BE49-F238E27FC236}">
                      <a16:creationId xmlns:a16="http://schemas.microsoft.com/office/drawing/2014/main" id="{5093C683-F813-B3E1-9FFA-9B0C775800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8400" y="3627120"/>
                  <a:ext cx="688848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e 118">
                <a:extLst>
                  <a:ext uri="{FF2B5EF4-FFF2-40B4-BE49-F238E27FC236}">
                    <a16:creationId xmlns:a16="http://schemas.microsoft.com/office/drawing/2014/main" id="{B2295DC8-B60C-E85D-06E9-0D5068DDD772}"/>
                  </a:ext>
                </a:extLst>
              </p:cNvPr>
              <p:cNvGrpSpPr/>
              <p:nvPr/>
            </p:nvGrpSpPr>
            <p:grpSpPr>
              <a:xfrm>
                <a:off x="2636520" y="3444240"/>
                <a:ext cx="574196" cy="2350830"/>
                <a:chOff x="2613660" y="3459480"/>
                <a:chExt cx="574196" cy="2350830"/>
              </a:xfrm>
            </p:grpSpPr>
            <p:sp>
              <p:nvSpPr>
                <p:cNvPr id="123" name="ZoneTexte 122">
                  <a:extLst>
                    <a:ext uri="{FF2B5EF4-FFF2-40B4-BE49-F238E27FC236}">
                      <a16:creationId xmlns:a16="http://schemas.microsoft.com/office/drawing/2014/main" id="{701E65C0-5678-B707-4FB7-75195CDE6A51}"/>
                    </a:ext>
                  </a:extLst>
                </p:cNvPr>
                <p:cNvSpPr txBox="1"/>
                <p:nvPr/>
              </p:nvSpPr>
              <p:spPr>
                <a:xfrm>
                  <a:off x="2613660" y="5410200"/>
                  <a:ext cx="5741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fr-FR" sz="20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200</a:t>
                  </a:r>
                </a:p>
              </p:txBody>
            </p:sp>
            <p:sp>
              <p:nvSpPr>
                <p:cNvPr id="124" name="ZoneTexte 123">
                  <a:extLst>
                    <a:ext uri="{FF2B5EF4-FFF2-40B4-BE49-F238E27FC236}">
                      <a16:creationId xmlns:a16="http://schemas.microsoft.com/office/drawing/2014/main" id="{F33881EA-FA01-DB5C-6B7F-3DCAA38437FB}"/>
                    </a:ext>
                  </a:extLst>
                </p:cNvPr>
                <p:cNvSpPr txBox="1"/>
                <p:nvPr/>
              </p:nvSpPr>
              <p:spPr>
                <a:xfrm>
                  <a:off x="2613660" y="4747260"/>
                  <a:ext cx="5741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fr-FR" sz="20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400</a:t>
                  </a:r>
                </a:p>
              </p:txBody>
            </p:sp>
            <p:sp>
              <p:nvSpPr>
                <p:cNvPr id="125" name="ZoneTexte 124">
                  <a:extLst>
                    <a:ext uri="{FF2B5EF4-FFF2-40B4-BE49-F238E27FC236}">
                      <a16:creationId xmlns:a16="http://schemas.microsoft.com/office/drawing/2014/main" id="{278DD2DD-56C1-4550-C683-F3D6A1C57AA3}"/>
                    </a:ext>
                  </a:extLst>
                </p:cNvPr>
                <p:cNvSpPr txBox="1"/>
                <p:nvPr/>
              </p:nvSpPr>
              <p:spPr>
                <a:xfrm>
                  <a:off x="2613660" y="4091940"/>
                  <a:ext cx="5741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fr-FR" sz="20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600</a:t>
                  </a:r>
                </a:p>
              </p:txBody>
            </p:sp>
            <p:sp>
              <p:nvSpPr>
                <p:cNvPr id="126" name="ZoneTexte 125">
                  <a:extLst>
                    <a:ext uri="{FF2B5EF4-FFF2-40B4-BE49-F238E27FC236}">
                      <a16:creationId xmlns:a16="http://schemas.microsoft.com/office/drawing/2014/main" id="{12D64C33-1684-3BF7-0D06-5AC811592188}"/>
                    </a:ext>
                  </a:extLst>
                </p:cNvPr>
                <p:cNvSpPr txBox="1"/>
                <p:nvPr/>
              </p:nvSpPr>
              <p:spPr>
                <a:xfrm>
                  <a:off x="2613660" y="3459480"/>
                  <a:ext cx="5741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fr-FR" sz="20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800</a:t>
                  </a:r>
                </a:p>
              </p:txBody>
            </p:sp>
          </p:grpSp>
          <p:grpSp>
            <p:nvGrpSpPr>
              <p:cNvPr id="120" name="Groupe 119">
                <a:extLst>
                  <a:ext uri="{FF2B5EF4-FFF2-40B4-BE49-F238E27FC236}">
                    <a16:creationId xmlns:a16="http://schemas.microsoft.com/office/drawing/2014/main" id="{5E4D13F9-CDF0-EF48-7B8C-36ADAEFEDEC9}"/>
                  </a:ext>
                </a:extLst>
              </p:cNvPr>
              <p:cNvGrpSpPr/>
              <p:nvPr/>
            </p:nvGrpSpPr>
            <p:grpSpPr>
              <a:xfrm>
                <a:off x="3180080" y="5930316"/>
                <a:ext cx="3850640" cy="363794"/>
                <a:chOff x="4175760" y="5930316"/>
                <a:chExt cx="3850640" cy="363794"/>
              </a:xfrm>
            </p:grpSpPr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C59DE90F-4F92-3372-4C54-E315AEC820F4}"/>
                    </a:ext>
                  </a:extLst>
                </p:cNvPr>
                <p:cNvSpPr/>
                <p:nvPr/>
              </p:nvSpPr>
              <p:spPr>
                <a:xfrm>
                  <a:off x="4175760" y="5930316"/>
                  <a:ext cx="223520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Sportif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98C92931-10C1-6C41-CE10-F2EAF8253A1B}"/>
                    </a:ext>
                  </a:extLst>
                </p:cNvPr>
                <p:cNvSpPr/>
                <p:nvPr/>
              </p:nvSpPr>
              <p:spPr>
                <a:xfrm>
                  <a:off x="5791200" y="5930316"/>
                  <a:ext cx="223520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Non-Sportif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23" name="Google Shape;446;p19">
            <a:extLst>
              <a:ext uri="{FF2B5EF4-FFF2-40B4-BE49-F238E27FC236}">
                <a16:creationId xmlns:a16="http://schemas.microsoft.com/office/drawing/2014/main" id="{3F579F08-5225-5F44-0913-B1B4D81AF3E8}"/>
              </a:ext>
            </a:extLst>
          </p:cNvPr>
          <p:cNvSpPr txBox="1"/>
          <p:nvPr/>
        </p:nvSpPr>
        <p:spPr>
          <a:xfrm>
            <a:off x="6807973" y="2440953"/>
            <a:ext cx="498409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Pour lire un histogramme</a:t>
            </a:r>
            <a:b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Il faut repérer 3 éléments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A96129-4BB4-39D9-F1A6-E59C57220A32}"/>
              </a:ext>
            </a:extLst>
          </p:cNvPr>
          <p:cNvSpPr/>
          <p:nvPr/>
        </p:nvSpPr>
        <p:spPr>
          <a:xfrm>
            <a:off x="7881389" y="5657272"/>
            <a:ext cx="2835564" cy="4114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Le titre du graphique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3FD72-5380-9AA4-823C-37C5022BBA8E}"/>
              </a:ext>
            </a:extLst>
          </p:cNvPr>
          <p:cNvSpPr/>
          <p:nvPr/>
        </p:nvSpPr>
        <p:spPr>
          <a:xfrm>
            <a:off x="7881389" y="4635268"/>
            <a:ext cx="2835564" cy="4114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Le paramètre varié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983DEDB-D54B-69A9-6D39-CB8CFB77B57F}"/>
              </a:ext>
            </a:extLst>
          </p:cNvPr>
          <p:cNvSpPr/>
          <p:nvPr/>
        </p:nvSpPr>
        <p:spPr>
          <a:xfrm>
            <a:off x="7881389" y="3613265"/>
            <a:ext cx="2847571" cy="4114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Le paramètre mesuré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E6BAFF9-E7E1-D7C2-46E8-62CDB79C06BF}"/>
              </a:ext>
            </a:extLst>
          </p:cNvPr>
          <p:cNvCxnSpPr>
            <a:cxnSpLocks/>
            <a:stCxn id="25" idx="1"/>
            <a:endCxn id="113" idx="3"/>
          </p:cNvCxnSpPr>
          <p:nvPr/>
        </p:nvCxnSpPr>
        <p:spPr>
          <a:xfrm flipH="1">
            <a:off x="5900014" y="5863012"/>
            <a:ext cx="1981375" cy="2216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84D385EA-862A-AD40-3FC8-219673718A39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5984240" y="4841008"/>
            <a:ext cx="1897149" cy="4828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4F6FC48B-7FB2-1066-9E2F-4990FBD7711B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3738880" y="2834640"/>
            <a:ext cx="4142509" cy="98436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196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  <p:bldP spid="26" grpId="0" animBg="1"/>
      <p:bldP spid="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4FA36-1D83-C26D-4430-2A66EB1F3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68DC8-3FB8-FB52-5593-84419492F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18" y="389476"/>
            <a:ext cx="10277091" cy="47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étape.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D059331B-6781-228E-3492-1A5FD0EC963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97DCC48-B8D1-E652-FABD-24A28E696FF9}"/>
              </a:ext>
            </a:extLst>
          </p:cNvPr>
          <p:cNvGrpSpPr/>
          <p:nvPr/>
        </p:nvGrpSpPr>
        <p:grpSpPr>
          <a:xfrm>
            <a:off x="5837095" y="1995670"/>
            <a:ext cx="5984065" cy="4119879"/>
            <a:chOff x="5989495" y="2392681"/>
            <a:chExt cx="5984065" cy="4119879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6CE6A9F-10C9-363E-F5B0-1956612A1631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119879"/>
              <a:chOff x="2530015" y="2778761"/>
              <a:chExt cx="5984065" cy="4119879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CF8886C4-35A6-24F9-B948-D8E5C2E5BB15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54" name="Connecteur droit avec flèche 53">
                  <a:extLst>
                    <a:ext uri="{FF2B5EF4-FFF2-40B4-BE49-F238E27FC236}">
                      <a16:creationId xmlns:a16="http://schemas.microsoft.com/office/drawing/2014/main" id="{70F2EACB-B3EF-1F57-1BC0-4CB5AFA60C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avec flèche 54">
                  <a:extLst>
                    <a:ext uri="{FF2B5EF4-FFF2-40B4-BE49-F238E27FC236}">
                      <a16:creationId xmlns:a16="http://schemas.microsoft.com/office/drawing/2014/main" id="{11AFA869-2D6B-05CC-A4FF-5FCAA98D2E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A39BBF69-876C-F9ED-C377-64717194EC41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069521"/>
                <a:chOff x="2530015" y="2829119"/>
                <a:chExt cx="5984065" cy="4069521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89FDC307-F136-7692-D999-E2DEA5F264DB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43" name="Connecteur droit 42">
                    <a:extLst>
                      <a:ext uri="{FF2B5EF4-FFF2-40B4-BE49-F238E27FC236}">
                        <a16:creationId xmlns:a16="http://schemas.microsoft.com/office/drawing/2014/main" id="{6C42A9C5-6C89-0B78-6362-D07D81612D5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necteur droit 43">
                    <a:extLst>
                      <a:ext uri="{FF2B5EF4-FFF2-40B4-BE49-F238E27FC236}">
                        <a16:creationId xmlns:a16="http://schemas.microsoft.com/office/drawing/2014/main" id="{3EBC3DB9-4976-15FD-1A53-26DC89C639C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cteur droit 44">
                    <a:extLst>
                      <a:ext uri="{FF2B5EF4-FFF2-40B4-BE49-F238E27FC236}">
                        <a16:creationId xmlns:a16="http://schemas.microsoft.com/office/drawing/2014/main" id="{8E02C285-9755-9BF1-8BCA-88A158549E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necteur droit 45">
                    <a:extLst>
                      <a:ext uri="{FF2B5EF4-FFF2-40B4-BE49-F238E27FC236}">
                        <a16:creationId xmlns:a16="http://schemas.microsoft.com/office/drawing/2014/main" id="{36ED25DC-508E-0F0D-91DB-1F5FE9170E8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DF589248-EA6B-8035-B816-C48243DA50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5215C487-D23E-FEDC-A327-FD3D5558D4D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094A0BFE-4B51-4872-03F5-8F919E00617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5EA1D124-E9FB-57FE-D892-37C223CCB6F2}"/>
                    </a:ext>
                  </a:extLst>
                </p:cNvPr>
                <p:cNvSpPr txBox="1"/>
                <p:nvPr/>
              </p:nvSpPr>
              <p:spPr>
                <a:xfrm>
                  <a:off x="3098800" y="6252309"/>
                  <a:ext cx="4968240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du nombre de capillaires en fonction de l’état du corps (sportif ou non sportif).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B5700DB-45E3-4055-271F-D454B6177D90}"/>
                    </a:ext>
                  </a:extLst>
                </p:cNvPr>
                <p:cNvSpPr/>
                <p:nvPr/>
              </p:nvSpPr>
              <p:spPr>
                <a:xfrm>
                  <a:off x="3776048" y="3617731"/>
                  <a:ext cx="1007924" cy="2308469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33C92BC-A8B0-82B1-6C08-0C30247FDF69}"/>
                    </a:ext>
                  </a:extLst>
                </p:cNvPr>
                <p:cNvSpPr/>
                <p:nvPr/>
              </p:nvSpPr>
              <p:spPr>
                <a:xfrm>
                  <a:off x="5361008" y="4288291"/>
                  <a:ext cx="1007924" cy="1638469"/>
                </a:xfrm>
                <a:prstGeom prst="rect">
                  <a:avLst/>
                </a:prstGeom>
                <a:solidFill>
                  <a:srgbClr val="10658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EE73494-C332-B373-0508-DF8DA98594FB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Nombre </a:t>
                  </a:r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de capillaires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A032B25-1984-A820-C381-E79D780C534E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38555A9B-DDD7-6312-211C-52D89F296964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36" name="Connecteur droit 35">
                    <a:extLst>
                      <a:ext uri="{FF2B5EF4-FFF2-40B4-BE49-F238E27FC236}">
                        <a16:creationId xmlns:a16="http://schemas.microsoft.com/office/drawing/2014/main" id="{68E57EE3-12D5-9F25-B336-9C62BA6C903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Connecteur droit 36">
                    <a:extLst>
                      <a:ext uri="{FF2B5EF4-FFF2-40B4-BE49-F238E27FC236}">
                        <a16:creationId xmlns:a16="http://schemas.microsoft.com/office/drawing/2014/main" id="{7720510E-29D7-AE00-531B-4B2993C9E92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Connecteur droit 37">
                    <a:extLst>
                      <a:ext uri="{FF2B5EF4-FFF2-40B4-BE49-F238E27FC236}">
                        <a16:creationId xmlns:a16="http://schemas.microsoft.com/office/drawing/2014/main" id="{C4B616FE-F55A-E83F-ABA7-FBD1B0D810A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>
                    <a:extLst>
                      <a:ext uri="{FF2B5EF4-FFF2-40B4-BE49-F238E27FC236}">
                        <a16:creationId xmlns:a16="http://schemas.microsoft.com/office/drawing/2014/main" id="{DF0AF97C-F213-3E3A-3547-EC7F48D59E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>
                    <a:extLst>
                      <a:ext uri="{FF2B5EF4-FFF2-40B4-BE49-F238E27FC236}">
                        <a16:creationId xmlns:a16="http://schemas.microsoft.com/office/drawing/2014/main" id="{147ECB56-61BC-FFD2-0FD6-171D93BA01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>
                    <a:extLst>
                      <a:ext uri="{FF2B5EF4-FFF2-40B4-BE49-F238E27FC236}">
                        <a16:creationId xmlns:a16="http://schemas.microsoft.com/office/drawing/2014/main" id="{865E078A-4CCC-B5CC-EE7D-AC4F564753F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cteur droit 41">
                    <a:extLst>
                      <a:ext uri="{FF2B5EF4-FFF2-40B4-BE49-F238E27FC236}">
                        <a16:creationId xmlns:a16="http://schemas.microsoft.com/office/drawing/2014/main" id="{30BCE4C7-4822-61DC-59D0-683F253E82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5B5604D1-BAEA-466D-BF7F-4DC0C2245FF2}"/>
                    </a:ext>
                  </a:extLst>
                </p:cNvPr>
                <p:cNvGrpSpPr/>
                <p:nvPr/>
              </p:nvGrpSpPr>
              <p:grpSpPr>
                <a:xfrm>
                  <a:off x="2608811" y="3116580"/>
                  <a:ext cx="594285" cy="2835509"/>
                  <a:chOff x="2585951" y="3131820"/>
                  <a:chExt cx="594285" cy="2835509"/>
                </a:xfrm>
              </p:grpSpPr>
              <p:sp>
                <p:nvSpPr>
                  <p:cNvPr id="30" name="ZoneTexte 29">
                    <a:extLst>
                      <a:ext uri="{FF2B5EF4-FFF2-40B4-BE49-F238E27FC236}">
                        <a16:creationId xmlns:a16="http://schemas.microsoft.com/office/drawing/2014/main" id="{12FB6226-E6E2-9084-95DB-6C90B697A1D2}"/>
                      </a:ext>
                    </a:extLst>
                  </p:cNvPr>
                  <p:cNvSpPr txBox="1"/>
                  <p:nvPr/>
                </p:nvSpPr>
                <p:spPr>
                  <a:xfrm>
                    <a:off x="2789150" y="5567219"/>
                    <a:ext cx="31451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74623550-B5F4-9268-D93B-91AAD99C1106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2" y="506129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200</a:t>
                    </a:r>
                  </a:p>
                </p:txBody>
              </p:sp>
              <p:sp>
                <p:nvSpPr>
                  <p:cNvPr id="33" name="ZoneTexte 32">
                    <a:extLst>
                      <a:ext uri="{FF2B5EF4-FFF2-40B4-BE49-F238E27FC236}">
                        <a16:creationId xmlns:a16="http://schemas.microsoft.com/office/drawing/2014/main" id="{D62175DA-1902-586B-3D8B-9F46B8A84FA7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1" y="4405977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400</a:t>
                    </a:r>
                  </a:p>
                </p:txBody>
              </p:sp>
              <p:sp>
                <p:nvSpPr>
                  <p:cNvPr id="34" name="ZoneTexte 33">
                    <a:extLst>
                      <a:ext uri="{FF2B5EF4-FFF2-40B4-BE49-F238E27FC236}">
                        <a16:creationId xmlns:a16="http://schemas.microsoft.com/office/drawing/2014/main" id="{9C0CCC52-6797-B17F-2516-2960030A2B2D}"/>
                      </a:ext>
                    </a:extLst>
                  </p:cNvPr>
                  <p:cNvSpPr txBox="1"/>
                  <p:nvPr/>
                </p:nvSpPr>
                <p:spPr>
                  <a:xfrm>
                    <a:off x="2604424" y="375504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600</a:t>
                    </a:r>
                  </a:p>
                </p:txBody>
              </p:sp>
              <p:sp>
                <p:nvSpPr>
                  <p:cNvPr id="35" name="ZoneTexte 34">
                    <a:extLst>
                      <a:ext uri="{FF2B5EF4-FFF2-40B4-BE49-F238E27FC236}">
                        <a16:creationId xmlns:a16="http://schemas.microsoft.com/office/drawing/2014/main" id="{F813BCC3-FFA2-7419-EEB7-8F6A67ED5A00}"/>
                      </a:ext>
                    </a:extLst>
                  </p:cNvPr>
                  <p:cNvSpPr txBox="1"/>
                  <p:nvPr/>
                </p:nvSpPr>
                <p:spPr>
                  <a:xfrm>
                    <a:off x="2606040" y="3131820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800</a:t>
                    </a:r>
                  </a:p>
                </p:txBody>
              </p:sp>
            </p:grpSp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FDDF8BF6-DF5C-4B01-E321-C3B625CED459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3850640" cy="363794"/>
                  <a:chOff x="4175760" y="5930316"/>
                  <a:chExt cx="3850640" cy="363794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DBA16AE9-E5D7-F4CA-5BD2-E654560F7AE4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EB2EF8DA-2AF7-6416-7432-9AAAC8AADA49}"/>
                      </a:ext>
                    </a:extLst>
                  </p:cNvPr>
                  <p:cNvSpPr/>
                  <p:nvPr/>
                </p:nvSpPr>
                <p:spPr>
                  <a:xfrm>
                    <a:off x="579120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Non-Sportif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1555F1C5-A205-76AC-250D-CF0DDDFC21B8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B33978A6-C726-0C42-486F-3E5020882F9F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Google Shape;452;p20">
            <a:extLst>
              <a:ext uri="{FF2B5EF4-FFF2-40B4-BE49-F238E27FC236}">
                <a16:creationId xmlns:a16="http://schemas.microsoft.com/office/drawing/2014/main" id="{06770FE3-F71D-634A-A872-394A60837066}"/>
              </a:ext>
            </a:extLst>
          </p:cNvPr>
          <p:cNvSpPr txBox="1"/>
          <p:nvPr/>
        </p:nvSpPr>
        <p:spPr>
          <a:xfrm>
            <a:off x="637722" y="1160070"/>
            <a:ext cx="47978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Je lis le titre du graphique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Flèche : bas 158">
            <a:extLst>
              <a:ext uri="{FF2B5EF4-FFF2-40B4-BE49-F238E27FC236}">
                <a16:creationId xmlns:a16="http://schemas.microsoft.com/office/drawing/2014/main" id="{3013E538-C617-BF21-FCDA-ED3A6DC9FB4F}"/>
              </a:ext>
            </a:extLst>
          </p:cNvPr>
          <p:cNvSpPr/>
          <p:nvPr/>
        </p:nvSpPr>
        <p:spPr>
          <a:xfrm>
            <a:off x="2624198" y="3472809"/>
            <a:ext cx="563880" cy="6858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2" name="ZoneTexte 161">
            <a:extLst>
              <a:ext uri="{FF2B5EF4-FFF2-40B4-BE49-F238E27FC236}">
                <a16:creationId xmlns:a16="http://schemas.microsoft.com/office/drawing/2014/main" id="{C7DF38F6-D5D4-E171-62DC-F14DC6367CC2}"/>
              </a:ext>
            </a:extLst>
          </p:cNvPr>
          <p:cNvSpPr txBox="1"/>
          <p:nvPr/>
        </p:nvSpPr>
        <p:spPr>
          <a:xfrm>
            <a:off x="171796" y="2821856"/>
            <a:ext cx="5580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Il met en relation les deux paramètres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8664554B-BD63-7300-8697-C4829E142D45}"/>
              </a:ext>
            </a:extLst>
          </p:cNvPr>
          <p:cNvSpPr/>
          <p:nvPr/>
        </p:nvSpPr>
        <p:spPr>
          <a:xfrm>
            <a:off x="365806" y="4607559"/>
            <a:ext cx="2616154" cy="3962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Paramètre varié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C37815-C5B2-531D-0769-CDD60CE4A278}"/>
              </a:ext>
            </a:extLst>
          </p:cNvPr>
          <p:cNvSpPr/>
          <p:nvPr/>
        </p:nvSpPr>
        <p:spPr>
          <a:xfrm>
            <a:off x="6995609" y="5824219"/>
            <a:ext cx="1476000" cy="251461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3601BB-F4B4-C8AA-E913-1B9FF75612C7}"/>
              </a:ext>
            </a:extLst>
          </p:cNvPr>
          <p:cNvSpPr/>
          <p:nvPr/>
        </p:nvSpPr>
        <p:spPr>
          <a:xfrm>
            <a:off x="7737289" y="5539739"/>
            <a:ext cx="2052000" cy="251461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312D98-56E4-4FAF-B6C7-740736515E47}"/>
              </a:ext>
            </a:extLst>
          </p:cNvPr>
          <p:cNvSpPr/>
          <p:nvPr/>
        </p:nvSpPr>
        <p:spPr>
          <a:xfrm>
            <a:off x="355646" y="4221479"/>
            <a:ext cx="2616154" cy="396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 de capillaire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E2CCFB-6AB0-4E9E-3F4D-B23BF7193072}"/>
              </a:ext>
            </a:extLst>
          </p:cNvPr>
          <p:cNvSpPr/>
          <p:nvPr/>
        </p:nvSpPr>
        <p:spPr>
          <a:xfrm>
            <a:off x="3149646" y="4597399"/>
            <a:ext cx="2616154" cy="3962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Paramètre mesuré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AC901B-408C-95F8-9C71-0B1AD3343D8A}"/>
              </a:ext>
            </a:extLst>
          </p:cNvPr>
          <p:cNvSpPr/>
          <p:nvPr/>
        </p:nvSpPr>
        <p:spPr>
          <a:xfrm>
            <a:off x="3139486" y="4211319"/>
            <a:ext cx="2616154" cy="396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État du corps</a:t>
            </a:r>
          </a:p>
        </p:txBody>
      </p:sp>
    </p:spTree>
    <p:extLst>
      <p:ext uri="{BB962C8B-B14F-4D97-AF65-F5344CB8AC3E}">
        <p14:creationId xmlns:p14="http://schemas.microsoft.com/office/powerpoint/2010/main" val="3956650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  <p:bldP spid="166" grpId="0" animBg="1"/>
      <p:bldP spid="4" grpId="0" animBg="1"/>
      <p:bldP spid="6" grpId="0" animBg="1"/>
      <p:bldP spid="8" grpId="0"/>
      <p:bldP spid="15" grpId="0" animBg="1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D3C28-0348-19C6-C873-70DEC6B33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866BD-E6E7-17E6-4100-7BCCF7BBF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18" y="389476"/>
            <a:ext cx="10277091" cy="47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B7D66E70-6E15-A78D-6968-BB28998E9A0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0F730FB-8B41-0871-F897-71BAD2B8A181}"/>
              </a:ext>
            </a:extLst>
          </p:cNvPr>
          <p:cNvGrpSpPr/>
          <p:nvPr/>
        </p:nvGrpSpPr>
        <p:grpSpPr>
          <a:xfrm>
            <a:off x="3328357" y="1972224"/>
            <a:ext cx="5984065" cy="4119879"/>
            <a:chOff x="5989495" y="2392681"/>
            <a:chExt cx="5984065" cy="4119879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B55B918-A874-E4F0-028A-507363B6DEB3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119879"/>
              <a:chOff x="2530015" y="2778761"/>
              <a:chExt cx="5984065" cy="4119879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5B82E77E-FBB5-85C6-AB25-9D6B84DCD8DA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54" name="Connecteur droit avec flèche 53">
                  <a:extLst>
                    <a:ext uri="{FF2B5EF4-FFF2-40B4-BE49-F238E27FC236}">
                      <a16:creationId xmlns:a16="http://schemas.microsoft.com/office/drawing/2014/main" id="{B5FE4B4D-FB24-8030-1020-B8C4DCAD5C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avec flèche 54">
                  <a:extLst>
                    <a:ext uri="{FF2B5EF4-FFF2-40B4-BE49-F238E27FC236}">
                      <a16:creationId xmlns:a16="http://schemas.microsoft.com/office/drawing/2014/main" id="{9E7A9DA9-CFA2-55AC-3635-4638CB7C3E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5B9CB915-8E8E-8583-28AE-A48CC2C294B0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069521"/>
                <a:chOff x="2530015" y="2829119"/>
                <a:chExt cx="5984065" cy="4069521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30A32B64-B25D-BE0D-5D2B-981B98AAE22A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43" name="Connecteur droit 42">
                    <a:extLst>
                      <a:ext uri="{FF2B5EF4-FFF2-40B4-BE49-F238E27FC236}">
                        <a16:creationId xmlns:a16="http://schemas.microsoft.com/office/drawing/2014/main" id="{1AB68E45-8DCC-FC30-4211-77D4459E07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necteur droit 43">
                    <a:extLst>
                      <a:ext uri="{FF2B5EF4-FFF2-40B4-BE49-F238E27FC236}">
                        <a16:creationId xmlns:a16="http://schemas.microsoft.com/office/drawing/2014/main" id="{70E0BE97-0EA7-1CDE-A433-6E7D7EA5219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cteur droit 44">
                    <a:extLst>
                      <a:ext uri="{FF2B5EF4-FFF2-40B4-BE49-F238E27FC236}">
                        <a16:creationId xmlns:a16="http://schemas.microsoft.com/office/drawing/2014/main" id="{7DEBE08F-9CF1-00A1-75A0-C274BDA2ED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necteur droit 45">
                    <a:extLst>
                      <a:ext uri="{FF2B5EF4-FFF2-40B4-BE49-F238E27FC236}">
                        <a16:creationId xmlns:a16="http://schemas.microsoft.com/office/drawing/2014/main" id="{660B55CD-332C-0FE9-4532-86AF206F001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8A1542DB-0819-811F-6055-58CCEDC136B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C2529ED7-18C9-B7E0-7BFC-BBC7C1B6183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C9B84A38-B8A8-61BE-78C7-15E943E18AD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019F36E1-7DA0-E485-7A41-561A566F84A8}"/>
                    </a:ext>
                  </a:extLst>
                </p:cNvPr>
                <p:cNvSpPr txBox="1"/>
                <p:nvPr/>
              </p:nvSpPr>
              <p:spPr>
                <a:xfrm>
                  <a:off x="3098800" y="6252309"/>
                  <a:ext cx="4968240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du nombre de capillaires en fonction de l’état du corps (sportif ou non sportif).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22A1D583-794A-AAA0-4688-C435D87145B5}"/>
                    </a:ext>
                  </a:extLst>
                </p:cNvPr>
                <p:cNvSpPr/>
                <p:nvPr/>
              </p:nvSpPr>
              <p:spPr>
                <a:xfrm>
                  <a:off x="3776048" y="3628985"/>
                  <a:ext cx="1007924" cy="2297215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C61AFFA-B9C7-C488-7F9E-B1877D7E2393}"/>
                    </a:ext>
                  </a:extLst>
                </p:cNvPr>
                <p:cNvSpPr/>
                <p:nvPr/>
              </p:nvSpPr>
              <p:spPr>
                <a:xfrm>
                  <a:off x="5361008" y="4311737"/>
                  <a:ext cx="1007924" cy="1615023"/>
                </a:xfrm>
                <a:prstGeom prst="rect">
                  <a:avLst/>
                </a:prstGeom>
                <a:solidFill>
                  <a:srgbClr val="10658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C7469FB1-8B27-3A85-8D80-A4601104533B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Nombre </a:t>
                  </a:r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de capillaires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A18057DF-7728-6C7B-A854-F5498704E98A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5655E560-2FA6-A79E-B4EC-7E26BF8293A5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36" name="Connecteur droit 35">
                    <a:extLst>
                      <a:ext uri="{FF2B5EF4-FFF2-40B4-BE49-F238E27FC236}">
                        <a16:creationId xmlns:a16="http://schemas.microsoft.com/office/drawing/2014/main" id="{49A6A4DB-02D5-BA86-DB23-27D406F49C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Connecteur droit 36">
                    <a:extLst>
                      <a:ext uri="{FF2B5EF4-FFF2-40B4-BE49-F238E27FC236}">
                        <a16:creationId xmlns:a16="http://schemas.microsoft.com/office/drawing/2014/main" id="{299D318F-0479-1057-5F5E-95E0EA05697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Connecteur droit 37">
                    <a:extLst>
                      <a:ext uri="{FF2B5EF4-FFF2-40B4-BE49-F238E27FC236}">
                        <a16:creationId xmlns:a16="http://schemas.microsoft.com/office/drawing/2014/main" id="{CF9713FE-E89E-AE54-C3AB-025B667A927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>
                    <a:extLst>
                      <a:ext uri="{FF2B5EF4-FFF2-40B4-BE49-F238E27FC236}">
                        <a16:creationId xmlns:a16="http://schemas.microsoft.com/office/drawing/2014/main" id="{4E6306A1-46EE-3A26-767C-399218C4C49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>
                    <a:extLst>
                      <a:ext uri="{FF2B5EF4-FFF2-40B4-BE49-F238E27FC236}">
                        <a16:creationId xmlns:a16="http://schemas.microsoft.com/office/drawing/2014/main" id="{AA62D094-E8FA-9F2A-72BE-018D85B46F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>
                    <a:extLst>
                      <a:ext uri="{FF2B5EF4-FFF2-40B4-BE49-F238E27FC236}">
                        <a16:creationId xmlns:a16="http://schemas.microsoft.com/office/drawing/2014/main" id="{E34BDA1D-12FB-CE0B-5C3F-11498E37E6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cteur droit 41">
                    <a:extLst>
                      <a:ext uri="{FF2B5EF4-FFF2-40B4-BE49-F238E27FC236}">
                        <a16:creationId xmlns:a16="http://schemas.microsoft.com/office/drawing/2014/main" id="{63782DCB-99E5-17F2-38A6-0DD4F723CCE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52B63C14-9939-B539-679F-0BDF67E1F3BC}"/>
                    </a:ext>
                  </a:extLst>
                </p:cNvPr>
                <p:cNvGrpSpPr/>
                <p:nvPr/>
              </p:nvGrpSpPr>
              <p:grpSpPr>
                <a:xfrm>
                  <a:off x="2608811" y="3116580"/>
                  <a:ext cx="594285" cy="2835509"/>
                  <a:chOff x="2585951" y="3131820"/>
                  <a:chExt cx="594285" cy="2835509"/>
                </a:xfrm>
              </p:grpSpPr>
              <p:sp>
                <p:nvSpPr>
                  <p:cNvPr id="30" name="ZoneTexte 29">
                    <a:extLst>
                      <a:ext uri="{FF2B5EF4-FFF2-40B4-BE49-F238E27FC236}">
                        <a16:creationId xmlns:a16="http://schemas.microsoft.com/office/drawing/2014/main" id="{0D643281-FCB8-398D-182C-B07B96AA8E97}"/>
                      </a:ext>
                    </a:extLst>
                  </p:cNvPr>
                  <p:cNvSpPr txBox="1"/>
                  <p:nvPr/>
                </p:nvSpPr>
                <p:spPr>
                  <a:xfrm>
                    <a:off x="2789150" y="5567219"/>
                    <a:ext cx="31451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04451DC0-7835-B698-C59F-FC15894A3804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2" y="506129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200</a:t>
                    </a:r>
                  </a:p>
                </p:txBody>
              </p:sp>
              <p:sp>
                <p:nvSpPr>
                  <p:cNvPr id="33" name="ZoneTexte 32">
                    <a:extLst>
                      <a:ext uri="{FF2B5EF4-FFF2-40B4-BE49-F238E27FC236}">
                        <a16:creationId xmlns:a16="http://schemas.microsoft.com/office/drawing/2014/main" id="{195BD145-365B-587F-BA66-AF7D81F10775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1" y="4405977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400</a:t>
                    </a:r>
                  </a:p>
                </p:txBody>
              </p:sp>
              <p:sp>
                <p:nvSpPr>
                  <p:cNvPr id="34" name="ZoneTexte 33">
                    <a:extLst>
                      <a:ext uri="{FF2B5EF4-FFF2-40B4-BE49-F238E27FC236}">
                        <a16:creationId xmlns:a16="http://schemas.microsoft.com/office/drawing/2014/main" id="{E5EFB110-B78B-A98D-C9C9-335DFBE9E624}"/>
                      </a:ext>
                    </a:extLst>
                  </p:cNvPr>
                  <p:cNvSpPr txBox="1"/>
                  <p:nvPr/>
                </p:nvSpPr>
                <p:spPr>
                  <a:xfrm>
                    <a:off x="2604424" y="375504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600</a:t>
                    </a:r>
                  </a:p>
                </p:txBody>
              </p:sp>
              <p:sp>
                <p:nvSpPr>
                  <p:cNvPr id="35" name="ZoneTexte 34">
                    <a:extLst>
                      <a:ext uri="{FF2B5EF4-FFF2-40B4-BE49-F238E27FC236}">
                        <a16:creationId xmlns:a16="http://schemas.microsoft.com/office/drawing/2014/main" id="{996C96BA-45A2-BE52-8E65-926FE58A3735}"/>
                      </a:ext>
                    </a:extLst>
                  </p:cNvPr>
                  <p:cNvSpPr txBox="1"/>
                  <p:nvPr/>
                </p:nvSpPr>
                <p:spPr>
                  <a:xfrm>
                    <a:off x="2606040" y="3131820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800</a:t>
                    </a:r>
                  </a:p>
                </p:txBody>
              </p:sp>
            </p:grpSp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24952D59-CBD2-06A6-2696-0F2E51BE479E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3850640" cy="363794"/>
                  <a:chOff x="4175760" y="5930316"/>
                  <a:chExt cx="3850640" cy="363794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B2DB3DF-3A3B-070B-706C-394F55A2688E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02A43FE7-222E-DCBC-FFA4-28CBC72DBF1E}"/>
                      </a:ext>
                    </a:extLst>
                  </p:cNvPr>
                  <p:cNvSpPr/>
                  <p:nvPr/>
                </p:nvSpPr>
                <p:spPr>
                  <a:xfrm>
                    <a:off x="579120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Non-Sportif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B6ED99B0-B34E-2633-ECBB-E6BEFE8DE58C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88FD430-6070-738D-ECBC-7BDD149CA166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Google Shape;452;p20">
            <a:extLst>
              <a:ext uri="{FF2B5EF4-FFF2-40B4-BE49-F238E27FC236}">
                <a16:creationId xmlns:a16="http://schemas.microsoft.com/office/drawing/2014/main" id="{3A887DDD-1898-CB98-2B9A-09D32B575C49}"/>
              </a:ext>
            </a:extLst>
          </p:cNvPr>
          <p:cNvSpPr txBox="1"/>
          <p:nvPr/>
        </p:nvSpPr>
        <p:spPr>
          <a:xfrm>
            <a:off x="637722" y="1160070"/>
            <a:ext cx="972547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Je repère les paramètres sur les deux axes et leurs unités (si elles existent).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481;p21">
            <a:extLst>
              <a:ext uri="{FF2B5EF4-FFF2-40B4-BE49-F238E27FC236}">
                <a16:creationId xmlns:a16="http://schemas.microsoft.com/office/drawing/2014/main" id="{B7A83651-40BE-B82D-127A-13FE1C7E4FD4}"/>
              </a:ext>
            </a:extLst>
          </p:cNvPr>
          <p:cNvSpPr/>
          <p:nvPr/>
        </p:nvSpPr>
        <p:spPr>
          <a:xfrm>
            <a:off x="526153" y="3414544"/>
            <a:ext cx="2676822" cy="1532318"/>
          </a:xfrm>
          <a:prstGeom prst="roundRect">
            <a:avLst>
              <a:gd name="adj" fmla="val 9391"/>
            </a:avLst>
          </a:prstGeom>
          <a:solidFill>
            <a:schemeClr val="lt1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C’est ce que l’on mesure, ce que l’on veut étudier. </a:t>
            </a:r>
            <a:endParaRPr lang="fr-FR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84;p21">
            <a:extLst>
              <a:ext uri="{FF2B5EF4-FFF2-40B4-BE49-F238E27FC236}">
                <a16:creationId xmlns:a16="http://schemas.microsoft.com/office/drawing/2014/main" id="{21C928CB-B9E4-BD05-61BB-EA39FA63E11C}"/>
              </a:ext>
            </a:extLst>
          </p:cNvPr>
          <p:cNvSpPr/>
          <p:nvPr/>
        </p:nvSpPr>
        <p:spPr>
          <a:xfrm>
            <a:off x="9111192" y="3414544"/>
            <a:ext cx="2725208" cy="1954748"/>
          </a:xfrm>
          <a:prstGeom prst="roundRect">
            <a:avLst>
              <a:gd name="adj" fmla="val 9391"/>
            </a:avLst>
          </a:prstGeom>
          <a:solidFill>
            <a:schemeClr val="lt1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Il peut varier naturellement ou on peut le faire varier volontairement.</a:t>
            </a:r>
            <a:endParaRPr sz="2400" b="1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28D398-69A1-125F-F8B1-A5173743B1D8}"/>
              </a:ext>
            </a:extLst>
          </p:cNvPr>
          <p:cNvSpPr/>
          <p:nvPr/>
        </p:nvSpPr>
        <p:spPr>
          <a:xfrm>
            <a:off x="8951006" y="2067559"/>
            <a:ext cx="2616154" cy="3962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Paramètre varié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B88EE9-8213-3FDD-95ED-A0DC81F51165}"/>
              </a:ext>
            </a:extLst>
          </p:cNvPr>
          <p:cNvSpPr/>
          <p:nvPr/>
        </p:nvSpPr>
        <p:spPr>
          <a:xfrm>
            <a:off x="599486" y="2067559"/>
            <a:ext cx="2616154" cy="3962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Paramètre mesuré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DD2DAB2-9DE5-11C7-6537-F77528F05BAF}"/>
              </a:ext>
            </a:extLst>
          </p:cNvPr>
          <p:cNvSpPr txBox="1"/>
          <p:nvPr/>
        </p:nvSpPr>
        <p:spPr>
          <a:xfrm>
            <a:off x="579120" y="2522974"/>
            <a:ext cx="261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i="1">
                <a:latin typeface="Arial"/>
                <a:ea typeface="Arial"/>
                <a:cs typeface="Arial"/>
                <a:sym typeface="Arial"/>
              </a:rPr>
              <a:t>(Toujours sur </a:t>
            </a:r>
            <a:r>
              <a:rPr lang="fr-FR" sz="1400" i="1" dirty="0">
                <a:latin typeface="Arial"/>
                <a:ea typeface="Arial"/>
                <a:cs typeface="Arial"/>
                <a:sym typeface="Arial"/>
              </a:rPr>
              <a:t>l’axe vertical)</a:t>
            </a:r>
            <a:endParaRPr lang="fr-FR" sz="1400" i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2031560-86EA-2ED5-A89C-A73C2A2CE8CA}"/>
              </a:ext>
            </a:extLst>
          </p:cNvPr>
          <p:cNvSpPr txBox="1"/>
          <p:nvPr/>
        </p:nvSpPr>
        <p:spPr>
          <a:xfrm>
            <a:off x="8940800" y="2462014"/>
            <a:ext cx="261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1400" i="1">
                <a:latin typeface="Arial"/>
                <a:ea typeface="Arial"/>
                <a:cs typeface="Arial"/>
              </a:defRPr>
            </a:lvl1pPr>
          </a:lstStyle>
          <a:p>
            <a:r>
              <a:rPr lang="fr-FR" dirty="0">
                <a:sym typeface="Arial"/>
              </a:rPr>
              <a:t>(Toujours sur l’axe horizontal)</a:t>
            </a:r>
            <a:endParaRPr lang="fr-FR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16F3723-5844-B198-5603-BBD0EB1F1600}"/>
              </a:ext>
            </a:extLst>
          </p:cNvPr>
          <p:cNvSpPr/>
          <p:nvPr/>
        </p:nvSpPr>
        <p:spPr>
          <a:xfrm>
            <a:off x="4028888" y="2065019"/>
            <a:ext cx="2448000" cy="312421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3F691D4-2766-125E-4176-325225F0AC37}"/>
              </a:ext>
            </a:extLst>
          </p:cNvPr>
          <p:cNvSpPr/>
          <p:nvPr/>
        </p:nvSpPr>
        <p:spPr>
          <a:xfrm>
            <a:off x="7341048" y="4757419"/>
            <a:ext cx="1538792" cy="353061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420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5" grpId="0"/>
      <p:bldP spid="20" grpId="0"/>
      <p:bldP spid="31" grpId="0" animBg="1"/>
      <p:bldP spid="5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EAC12-323E-A299-E264-BE4F35612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EBDFC2-41A7-05CE-9A82-221B7BA0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18" y="389476"/>
            <a:ext cx="10277091" cy="47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puis.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F92830B0-3384-C4FB-4D69-3DC5479BFA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28C6BCA-B8BE-FB3A-5091-B06C00DBBDC6}"/>
              </a:ext>
            </a:extLst>
          </p:cNvPr>
          <p:cNvGrpSpPr/>
          <p:nvPr/>
        </p:nvGrpSpPr>
        <p:grpSpPr>
          <a:xfrm>
            <a:off x="5888677" y="1972224"/>
            <a:ext cx="5984065" cy="4119879"/>
            <a:chOff x="5989495" y="2392681"/>
            <a:chExt cx="5984065" cy="4119879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282214F-F4BF-A619-98B8-5062E61D1EF3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119879"/>
              <a:chOff x="2530015" y="2778761"/>
              <a:chExt cx="5984065" cy="4119879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6458EA36-EE9B-EF00-B2B2-593DC1C9CB42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54" name="Connecteur droit avec flèche 53">
                  <a:extLst>
                    <a:ext uri="{FF2B5EF4-FFF2-40B4-BE49-F238E27FC236}">
                      <a16:creationId xmlns:a16="http://schemas.microsoft.com/office/drawing/2014/main" id="{8D92049A-368D-6C4F-6118-99979EE9AA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avec flèche 54">
                  <a:extLst>
                    <a:ext uri="{FF2B5EF4-FFF2-40B4-BE49-F238E27FC236}">
                      <a16:creationId xmlns:a16="http://schemas.microsoft.com/office/drawing/2014/main" id="{57BDD358-71F1-B5DE-94E1-CD9D1D8837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2EBFC5C2-33E8-F59B-5FA2-21DA90D80D0B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069521"/>
                <a:chOff x="2530015" y="2829119"/>
                <a:chExt cx="5984065" cy="4069521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EACA0FB0-737C-9CA7-8DB5-B67849B9E526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43" name="Connecteur droit 42">
                    <a:extLst>
                      <a:ext uri="{FF2B5EF4-FFF2-40B4-BE49-F238E27FC236}">
                        <a16:creationId xmlns:a16="http://schemas.microsoft.com/office/drawing/2014/main" id="{564C63CD-3455-786C-9AD1-E61D7D993E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necteur droit 43">
                    <a:extLst>
                      <a:ext uri="{FF2B5EF4-FFF2-40B4-BE49-F238E27FC236}">
                        <a16:creationId xmlns:a16="http://schemas.microsoft.com/office/drawing/2014/main" id="{3CA9D280-2EED-5D3C-D71D-AC8E0ED1B12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cteur droit 44">
                    <a:extLst>
                      <a:ext uri="{FF2B5EF4-FFF2-40B4-BE49-F238E27FC236}">
                        <a16:creationId xmlns:a16="http://schemas.microsoft.com/office/drawing/2014/main" id="{BC580319-04C1-9F98-C9F0-27BB27F16F3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necteur droit 45">
                    <a:extLst>
                      <a:ext uri="{FF2B5EF4-FFF2-40B4-BE49-F238E27FC236}">
                        <a16:creationId xmlns:a16="http://schemas.microsoft.com/office/drawing/2014/main" id="{5DD0DF4A-007C-60E6-26C1-0025FA16E6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7F7F2D8D-6276-4503-F86E-E90A5C1291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EF1BACDD-99A5-A9AD-125C-9C52C816C85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7E49EF0A-C73C-DC35-655D-41ACE6A0AFD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E759DF7F-712F-870C-686D-EC14B77997C9}"/>
                    </a:ext>
                  </a:extLst>
                </p:cNvPr>
                <p:cNvSpPr txBox="1"/>
                <p:nvPr/>
              </p:nvSpPr>
              <p:spPr>
                <a:xfrm>
                  <a:off x="3098800" y="6252309"/>
                  <a:ext cx="4968240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du nombre de capillaires en fonction de l’état du corps (sportif ou non sportif).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2F041886-60CE-D221-7981-08FC8AB7E2F5}"/>
                    </a:ext>
                  </a:extLst>
                </p:cNvPr>
                <p:cNvSpPr/>
                <p:nvPr/>
              </p:nvSpPr>
              <p:spPr>
                <a:xfrm>
                  <a:off x="3776048" y="3628985"/>
                  <a:ext cx="1007924" cy="2297215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5E6FCB2-E758-55B0-B2C9-E164129FB151}"/>
                    </a:ext>
                  </a:extLst>
                </p:cNvPr>
                <p:cNvSpPr/>
                <p:nvPr/>
              </p:nvSpPr>
              <p:spPr>
                <a:xfrm>
                  <a:off x="5361008" y="4305641"/>
                  <a:ext cx="1007924" cy="1621119"/>
                </a:xfrm>
                <a:prstGeom prst="rect">
                  <a:avLst/>
                </a:prstGeom>
                <a:solidFill>
                  <a:srgbClr val="10658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854B13F-A8F9-C6D4-11D2-D64FADB4E405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Nombre </a:t>
                  </a:r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de capillaires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AE24A5F7-465C-95E4-488E-B77A31334B79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E17FF820-8927-B680-44FA-08474806C954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36" name="Connecteur droit 35">
                    <a:extLst>
                      <a:ext uri="{FF2B5EF4-FFF2-40B4-BE49-F238E27FC236}">
                        <a16:creationId xmlns:a16="http://schemas.microsoft.com/office/drawing/2014/main" id="{4240C412-BF79-40D4-D3F2-5030B24C60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Connecteur droit 36">
                    <a:extLst>
                      <a:ext uri="{FF2B5EF4-FFF2-40B4-BE49-F238E27FC236}">
                        <a16:creationId xmlns:a16="http://schemas.microsoft.com/office/drawing/2014/main" id="{4BD9089A-94FC-6DEC-1995-7D02928AEA4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Connecteur droit 37">
                    <a:extLst>
                      <a:ext uri="{FF2B5EF4-FFF2-40B4-BE49-F238E27FC236}">
                        <a16:creationId xmlns:a16="http://schemas.microsoft.com/office/drawing/2014/main" id="{4679372B-AAB6-91BD-E9D0-BAA0A327572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>
                    <a:extLst>
                      <a:ext uri="{FF2B5EF4-FFF2-40B4-BE49-F238E27FC236}">
                        <a16:creationId xmlns:a16="http://schemas.microsoft.com/office/drawing/2014/main" id="{977FADD7-E36C-53AD-3865-EB204881C8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>
                    <a:extLst>
                      <a:ext uri="{FF2B5EF4-FFF2-40B4-BE49-F238E27FC236}">
                        <a16:creationId xmlns:a16="http://schemas.microsoft.com/office/drawing/2014/main" id="{BE80EE98-E69B-AC86-99D2-A65168FC72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>
                    <a:extLst>
                      <a:ext uri="{FF2B5EF4-FFF2-40B4-BE49-F238E27FC236}">
                        <a16:creationId xmlns:a16="http://schemas.microsoft.com/office/drawing/2014/main" id="{127E72B8-FBEB-3628-1505-9758E5399A5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cteur droit 41">
                    <a:extLst>
                      <a:ext uri="{FF2B5EF4-FFF2-40B4-BE49-F238E27FC236}">
                        <a16:creationId xmlns:a16="http://schemas.microsoft.com/office/drawing/2014/main" id="{1AA44503-A02E-9974-F99B-D727048AF0B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75B91EAB-7E1A-1305-AD3B-EBB24480B57B}"/>
                    </a:ext>
                  </a:extLst>
                </p:cNvPr>
                <p:cNvGrpSpPr/>
                <p:nvPr/>
              </p:nvGrpSpPr>
              <p:grpSpPr>
                <a:xfrm>
                  <a:off x="2608811" y="3116580"/>
                  <a:ext cx="594285" cy="2835509"/>
                  <a:chOff x="2585951" y="3131820"/>
                  <a:chExt cx="594285" cy="2835509"/>
                </a:xfrm>
              </p:grpSpPr>
              <p:sp>
                <p:nvSpPr>
                  <p:cNvPr id="30" name="ZoneTexte 29">
                    <a:extLst>
                      <a:ext uri="{FF2B5EF4-FFF2-40B4-BE49-F238E27FC236}">
                        <a16:creationId xmlns:a16="http://schemas.microsoft.com/office/drawing/2014/main" id="{3732AEE0-527F-7797-9F53-6783268CD682}"/>
                      </a:ext>
                    </a:extLst>
                  </p:cNvPr>
                  <p:cNvSpPr txBox="1"/>
                  <p:nvPr/>
                </p:nvSpPr>
                <p:spPr>
                  <a:xfrm>
                    <a:off x="2789150" y="5567219"/>
                    <a:ext cx="31451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BBD3AF47-A162-5B0F-8447-F7FC851DB66E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2" y="506129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200</a:t>
                    </a:r>
                  </a:p>
                </p:txBody>
              </p:sp>
              <p:sp>
                <p:nvSpPr>
                  <p:cNvPr id="33" name="ZoneTexte 32">
                    <a:extLst>
                      <a:ext uri="{FF2B5EF4-FFF2-40B4-BE49-F238E27FC236}">
                        <a16:creationId xmlns:a16="http://schemas.microsoft.com/office/drawing/2014/main" id="{32CBB2F3-B5DD-CCC9-A409-96190ABB71A5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1" y="4405977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400</a:t>
                    </a:r>
                  </a:p>
                </p:txBody>
              </p:sp>
              <p:sp>
                <p:nvSpPr>
                  <p:cNvPr id="34" name="ZoneTexte 33">
                    <a:extLst>
                      <a:ext uri="{FF2B5EF4-FFF2-40B4-BE49-F238E27FC236}">
                        <a16:creationId xmlns:a16="http://schemas.microsoft.com/office/drawing/2014/main" id="{2C7C811A-A70B-B666-2FC0-52DB553A5C5E}"/>
                      </a:ext>
                    </a:extLst>
                  </p:cNvPr>
                  <p:cNvSpPr txBox="1"/>
                  <p:nvPr/>
                </p:nvSpPr>
                <p:spPr>
                  <a:xfrm>
                    <a:off x="2604424" y="375504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600</a:t>
                    </a:r>
                  </a:p>
                </p:txBody>
              </p:sp>
              <p:sp>
                <p:nvSpPr>
                  <p:cNvPr id="35" name="ZoneTexte 34">
                    <a:extLst>
                      <a:ext uri="{FF2B5EF4-FFF2-40B4-BE49-F238E27FC236}">
                        <a16:creationId xmlns:a16="http://schemas.microsoft.com/office/drawing/2014/main" id="{1E248FDD-E7E0-4928-DADA-89B5A1B6E8A6}"/>
                      </a:ext>
                    </a:extLst>
                  </p:cNvPr>
                  <p:cNvSpPr txBox="1"/>
                  <p:nvPr/>
                </p:nvSpPr>
                <p:spPr>
                  <a:xfrm>
                    <a:off x="2606040" y="3131820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800</a:t>
                    </a:r>
                  </a:p>
                </p:txBody>
              </p:sp>
            </p:grpSp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83E2C1B2-4663-C29C-B820-9F2C5B5B1633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3850640" cy="363794"/>
                  <a:chOff x="4175760" y="5930316"/>
                  <a:chExt cx="3850640" cy="363794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386856F8-EFCC-BD6B-1AF7-77B6C8AB24ED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BBA48F1F-A86E-89C1-4832-BFF04E8F7B1A}"/>
                      </a:ext>
                    </a:extLst>
                  </p:cNvPr>
                  <p:cNvSpPr/>
                  <p:nvPr/>
                </p:nvSpPr>
                <p:spPr>
                  <a:xfrm>
                    <a:off x="579120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Non-Sportif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513E630B-9B66-B516-16C1-1FB9BFA3F2A0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8D5871D4-1B01-92D4-9335-9A78F707C5ED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Google Shape;452;p20">
            <a:extLst>
              <a:ext uri="{FF2B5EF4-FFF2-40B4-BE49-F238E27FC236}">
                <a16:creationId xmlns:a16="http://schemas.microsoft.com/office/drawing/2014/main" id="{237B936A-F99E-A79F-D5D7-F3A426046803}"/>
              </a:ext>
            </a:extLst>
          </p:cNvPr>
          <p:cNvSpPr txBox="1"/>
          <p:nvPr/>
        </p:nvSpPr>
        <p:spPr>
          <a:xfrm>
            <a:off x="637722" y="1160070"/>
            <a:ext cx="822492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Je lis les valeurs du paramètre mesuré (sur l’axe vertical).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25C9618-74DF-137E-90C2-15E062473605}"/>
              </a:ext>
            </a:extLst>
          </p:cNvPr>
          <p:cNvGrpSpPr/>
          <p:nvPr/>
        </p:nvGrpSpPr>
        <p:grpSpPr>
          <a:xfrm>
            <a:off x="527857" y="2299392"/>
            <a:ext cx="4934972" cy="412287"/>
            <a:chOff x="1152698" y="4834312"/>
            <a:chExt cx="4826978" cy="41228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0A9F43A-D2D6-FCF9-3B4E-0A9C1BBE131D}"/>
                </a:ext>
              </a:extLst>
            </p:cNvPr>
            <p:cNvSpPr/>
            <p:nvPr/>
          </p:nvSpPr>
          <p:spPr>
            <a:xfrm>
              <a:off x="1683788" y="4834312"/>
              <a:ext cx="429588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Repérer le haut de la barre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B8EB19-A35D-E887-159B-F2DC1BA1B49C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7CA0FCE-DF1D-B51B-17A9-8235844A5BB1}"/>
              </a:ext>
            </a:extLst>
          </p:cNvPr>
          <p:cNvGrpSpPr/>
          <p:nvPr/>
        </p:nvGrpSpPr>
        <p:grpSpPr>
          <a:xfrm>
            <a:off x="553258" y="3820852"/>
            <a:ext cx="4923091" cy="412287"/>
            <a:chOff x="1152698" y="4834312"/>
            <a:chExt cx="4923091" cy="41228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D7B94A9-77B4-DEFC-CABE-FB9B85C00FBC}"/>
                </a:ext>
              </a:extLst>
            </p:cNvPr>
            <p:cNvSpPr/>
            <p:nvPr/>
          </p:nvSpPr>
          <p:spPr>
            <a:xfrm>
              <a:off x="1683789" y="4834312"/>
              <a:ext cx="4392000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Tracer un trait parallèle à l’axe horizontal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4EDAE5-4DF7-56CC-E168-9F52B9A6AFA7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A59D2023-F80F-1CF1-9DC0-4F0AC5C59A3C}"/>
              </a:ext>
            </a:extLst>
          </p:cNvPr>
          <p:cNvGrpSpPr/>
          <p:nvPr/>
        </p:nvGrpSpPr>
        <p:grpSpPr>
          <a:xfrm>
            <a:off x="553258" y="5342312"/>
            <a:ext cx="4923091" cy="412287"/>
            <a:chOff x="1152698" y="4834312"/>
            <a:chExt cx="4923091" cy="41228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50553DD-284B-8C5A-43E4-61B12667962F}"/>
                </a:ext>
              </a:extLst>
            </p:cNvPr>
            <p:cNvSpPr/>
            <p:nvPr/>
          </p:nvSpPr>
          <p:spPr>
            <a:xfrm>
              <a:off x="1683789" y="4834312"/>
              <a:ext cx="4392000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ym typeface="Arial"/>
                </a:rPr>
                <a:t>Lire la valeur sur l’axe vertical.</a:t>
              </a:r>
              <a:endParaRPr lang="fr-FR" b="1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27A2F5-09CD-428C-BA6D-2C2F478403E3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c</a:t>
              </a:r>
            </a:p>
          </p:txBody>
        </p:sp>
      </p:grp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4B4950AA-B65A-5CB9-B59F-F50D5DD2BE50}"/>
              </a:ext>
            </a:extLst>
          </p:cNvPr>
          <p:cNvCxnSpPr/>
          <p:nvPr/>
        </p:nvCxnSpPr>
        <p:spPr>
          <a:xfrm flipH="1">
            <a:off x="8718550" y="3495040"/>
            <a:ext cx="1008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CF0499F7-68AD-5CD8-5299-A9B52C01B69A}"/>
              </a:ext>
            </a:extLst>
          </p:cNvPr>
          <p:cNvCxnSpPr>
            <a:cxnSpLocks/>
          </p:cNvCxnSpPr>
          <p:nvPr/>
        </p:nvCxnSpPr>
        <p:spPr>
          <a:xfrm flipH="1">
            <a:off x="6527292" y="2847213"/>
            <a:ext cx="1152000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2B1728AA-F994-3E9B-E900-C5E23DC50603}"/>
              </a:ext>
            </a:extLst>
          </p:cNvPr>
          <p:cNvSpPr/>
          <p:nvPr/>
        </p:nvSpPr>
        <p:spPr>
          <a:xfrm>
            <a:off x="6063996" y="2718054"/>
            <a:ext cx="443865" cy="2419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700</a:t>
            </a:r>
          </a:p>
        </p:txBody>
      </p:sp>
      <p:cxnSp>
        <p:nvCxnSpPr>
          <p:cNvPr id="481" name="Connecteur droit 480">
            <a:extLst>
              <a:ext uri="{FF2B5EF4-FFF2-40B4-BE49-F238E27FC236}">
                <a16:creationId xmlns:a16="http://schemas.microsoft.com/office/drawing/2014/main" id="{2E03150C-28CC-9345-6247-3703E8569FE7}"/>
              </a:ext>
            </a:extLst>
          </p:cNvPr>
          <p:cNvCxnSpPr>
            <a:cxnSpLocks/>
          </p:cNvCxnSpPr>
          <p:nvPr/>
        </p:nvCxnSpPr>
        <p:spPr>
          <a:xfrm flipH="1">
            <a:off x="6533388" y="3505581"/>
            <a:ext cx="2160000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3" name="Rectangle 482">
            <a:extLst>
              <a:ext uri="{FF2B5EF4-FFF2-40B4-BE49-F238E27FC236}">
                <a16:creationId xmlns:a16="http://schemas.microsoft.com/office/drawing/2014/main" id="{ADB9C5AC-48E9-AA20-6770-FBB0B233E581}"/>
              </a:ext>
            </a:extLst>
          </p:cNvPr>
          <p:cNvSpPr/>
          <p:nvPr/>
        </p:nvSpPr>
        <p:spPr>
          <a:xfrm>
            <a:off x="6051804" y="3321558"/>
            <a:ext cx="443865" cy="2419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500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0DE8071-67CB-4F99-8317-65B9AA46796A}"/>
              </a:ext>
            </a:extLst>
          </p:cNvPr>
          <p:cNvCxnSpPr/>
          <p:nvPr/>
        </p:nvCxnSpPr>
        <p:spPr>
          <a:xfrm flipH="1">
            <a:off x="7135495" y="2842895"/>
            <a:ext cx="1008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912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48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5E00C-2C56-0038-1F3E-DBA2F2667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69D27-5BC0-93FD-A70F-AFD6015C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18" y="389476"/>
            <a:ext cx="10277091" cy="47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finalement.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D4ABB0F3-CDA3-2EFF-024D-58B08C8500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452;p20">
            <a:extLst>
              <a:ext uri="{FF2B5EF4-FFF2-40B4-BE49-F238E27FC236}">
                <a16:creationId xmlns:a16="http://schemas.microsoft.com/office/drawing/2014/main" id="{0E5DE437-54B3-E9EE-5EFD-2A3F1505563B}"/>
              </a:ext>
            </a:extLst>
          </p:cNvPr>
          <p:cNvSpPr txBox="1"/>
          <p:nvPr/>
        </p:nvSpPr>
        <p:spPr>
          <a:xfrm>
            <a:off x="637722" y="1160070"/>
            <a:ext cx="96797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Je décris la variation du paramètre mesuré en fonction du paramètre varié.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D6FC62-BA4B-5D37-0AAF-FDE52B68AAD0}"/>
              </a:ext>
            </a:extLst>
          </p:cNvPr>
          <p:cNvSpPr/>
          <p:nvPr/>
        </p:nvSpPr>
        <p:spPr>
          <a:xfrm>
            <a:off x="770966" y="2052102"/>
            <a:ext cx="4392000" cy="4114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Des expressions de description à utiliser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324F252-5B8A-7F30-379C-C641F3157A80}"/>
              </a:ext>
            </a:extLst>
          </p:cNvPr>
          <p:cNvGrpSpPr/>
          <p:nvPr/>
        </p:nvGrpSpPr>
        <p:grpSpPr>
          <a:xfrm>
            <a:off x="5888677" y="1972224"/>
            <a:ext cx="5984065" cy="4119879"/>
            <a:chOff x="5989495" y="2392681"/>
            <a:chExt cx="5984065" cy="4119879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F5B9F73-4E38-E54C-4C62-99CA4F26085B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119879"/>
              <a:chOff x="2530015" y="2778761"/>
              <a:chExt cx="5984065" cy="4119879"/>
            </a:xfrm>
          </p:grpSpPr>
          <p:grpSp>
            <p:nvGrpSpPr>
              <p:cNvPr id="21" name="Groupe 20">
                <a:extLst>
                  <a:ext uri="{FF2B5EF4-FFF2-40B4-BE49-F238E27FC236}">
                    <a16:creationId xmlns:a16="http://schemas.microsoft.com/office/drawing/2014/main" id="{CDFD9F34-6615-58D0-E96C-6A0B166C6DDD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118" name="Connecteur droit avec flèche 117">
                  <a:extLst>
                    <a:ext uri="{FF2B5EF4-FFF2-40B4-BE49-F238E27FC236}">
                      <a16:creationId xmlns:a16="http://schemas.microsoft.com/office/drawing/2014/main" id="{5A2D3E35-277E-F43F-B1B1-371E87C438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necteur droit avec flèche 118">
                  <a:extLst>
                    <a:ext uri="{FF2B5EF4-FFF2-40B4-BE49-F238E27FC236}">
                      <a16:creationId xmlns:a16="http://schemas.microsoft.com/office/drawing/2014/main" id="{98021241-1168-2114-CF4B-8EBB7F96E3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E4F7774D-F3DC-63FF-DC3C-9A2C3D6F01AE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069521"/>
                <a:chOff x="2530015" y="2829119"/>
                <a:chExt cx="5984065" cy="4069521"/>
              </a:xfrm>
            </p:grpSpPr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DD4C377A-D408-6A15-BD67-F51DC4DBF4DF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111" name="Connecteur droit 110">
                    <a:extLst>
                      <a:ext uri="{FF2B5EF4-FFF2-40B4-BE49-F238E27FC236}">
                        <a16:creationId xmlns:a16="http://schemas.microsoft.com/office/drawing/2014/main" id="{8BD7982F-9810-C141-AA4B-05049A2E11F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Connecteur droit 111">
                    <a:extLst>
                      <a:ext uri="{FF2B5EF4-FFF2-40B4-BE49-F238E27FC236}">
                        <a16:creationId xmlns:a16="http://schemas.microsoft.com/office/drawing/2014/main" id="{3D481E3B-EE2D-968C-9AAB-5683A1854A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Connecteur droit 112">
                    <a:extLst>
                      <a:ext uri="{FF2B5EF4-FFF2-40B4-BE49-F238E27FC236}">
                        <a16:creationId xmlns:a16="http://schemas.microsoft.com/office/drawing/2014/main" id="{73B6D7DD-F8AB-7E45-E38D-019A8B89CCA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Connecteur droit 113">
                    <a:extLst>
                      <a:ext uri="{FF2B5EF4-FFF2-40B4-BE49-F238E27FC236}">
                        <a16:creationId xmlns:a16="http://schemas.microsoft.com/office/drawing/2014/main" id="{186FF49E-A5BA-D37A-722D-327F5ABC531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Connecteur droit 114">
                    <a:extLst>
                      <a:ext uri="{FF2B5EF4-FFF2-40B4-BE49-F238E27FC236}">
                        <a16:creationId xmlns:a16="http://schemas.microsoft.com/office/drawing/2014/main" id="{590CB71F-4DAA-1A27-5C1B-074628295DD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Connecteur droit 115">
                    <a:extLst>
                      <a:ext uri="{FF2B5EF4-FFF2-40B4-BE49-F238E27FC236}">
                        <a16:creationId xmlns:a16="http://schemas.microsoft.com/office/drawing/2014/main" id="{188424B3-4D23-E05A-7398-DD6D2C1D36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Connecteur droit 116">
                    <a:extLst>
                      <a:ext uri="{FF2B5EF4-FFF2-40B4-BE49-F238E27FC236}">
                        <a16:creationId xmlns:a16="http://schemas.microsoft.com/office/drawing/2014/main" id="{709A02C5-7E57-B4C2-4772-9EFC0A86E0B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ZoneTexte 49">
                  <a:extLst>
                    <a:ext uri="{FF2B5EF4-FFF2-40B4-BE49-F238E27FC236}">
                      <a16:creationId xmlns:a16="http://schemas.microsoft.com/office/drawing/2014/main" id="{BA6E0370-705D-C70B-AC11-01A6E9FC37F9}"/>
                    </a:ext>
                  </a:extLst>
                </p:cNvPr>
                <p:cNvSpPr txBox="1"/>
                <p:nvPr/>
              </p:nvSpPr>
              <p:spPr>
                <a:xfrm>
                  <a:off x="3098800" y="6252309"/>
                  <a:ext cx="4968240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du nombre de capillaires en fonction de l’état du corps (sportif ou non sportif).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5F61F161-8453-7AF2-39EF-22BDD1E41B89}"/>
                    </a:ext>
                  </a:extLst>
                </p:cNvPr>
                <p:cNvSpPr/>
                <p:nvPr/>
              </p:nvSpPr>
              <p:spPr>
                <a:xfrm>
                  <a:off x="3776048" y="3628985"/>
                  <a:ext cx="1007924" cy="2297215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52D21E90-8EBF-A60E-6471-03E1ADD71583}"/>
                    </a:ext>
                  </a:extLst>
                </p:cNvPr>
                <p:cNvSpPr/>
                <p:nvPr/>
              </p:nvSpPr>
              <p:spPr>
                <a:xfrm>
                  <a:off x="5361008" y="4305641"/>
                  <a:ext cx="1007924" cy="1621119"/>
                </a:xfrm>
                <a:prstGeom prst="rect">
                  <a:avLst/>
                </a:prstGeom>
                <a:solidFill>
                  <a:srgbClr val="10658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C2D7147C-A4F7-38E3-7C1E-BBC8C56B5C05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Nombre </a:t>
                  </a:r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de capillaires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3AA87075-6ED7-216D-C1C6-2B9E713D1B1E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upe 59">
                  <a:extLst>
                    <a:ext uri="{FF2B5EF4-FFF2-40B4-BE49-F238E27FC236}">
                      <a16:creationId xmlns:a16="http://schemas.microsoft.com/office/drawing/2014/main" id="{100472B7-57B1-BFDC-83E1-AA6E9CEEDE92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104" name="Connecteur droit 103">
                    <a:extLst>
                      <a:ext uri="{FF2B5EF4-FFF2-40B4-BE49-F238E27FC236}">
                        <a16:creationId xmlns:a16="http://schemas.microsoft.com/office/drawing/2014/main" id="{63796F58-9532-4869-271A-F2CBD530E94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Connecteur droit 104">
                    <a:extLst>
                      <a:ext uri="{FF2B5EF4-FFF2-40B4-BE49-F238E27FC236}">
                        <a16:creationId xmlns:a16="http://schemas.microsoft.com/office/drawing/2014/main" id="{582DA2F9-F191-F968-EFD1-FDC2E5DC5B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Connecteur droit 105">
                    <a:extLst>
                      <a:ext uri="{FF2B5EF4-FFF2-40B4-BE49-F238E27FC236}">
                        <a16:creationId xmlns:a16="http://schemas.microsoft.com/office/drawing/2014/main" id="{636CB461-44E4-3746-C625-80832BF995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Connecteur droit 106">
                    <a:extLst>
                      <a:ext uri="{FF2B5EF4-FFF2-40B4-BE49-F238E27FC236}">
                        <a16:creationId xmlns:a16="http://schemas.microsoft.com/office/drawing/2014/main" id="{54DC0A5D-011F-CD23-CA00-2C4F819DEAF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Connecteur droit 107">
                    <a:extLst>
                      <a:ext uri="{FF2B5EF4-FFF2-40B4-BE49-F238E27FC236}">
                        <a16:creationId xmlns:a16="http://schemas.microsoft.com/office/drawing/2014/main" id="{2AC1EA28-0B00-5D95-B6CA-BEE5B211030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Connecteur droit 108">
                    <a:extLst>
                      <a:ext uri="{FF2B5EF4-FFF2-40B4-BE49-F238E27FC236}">
                        <a16:creationId xmlns:a16="http://schemas.microsoft.com/office/drawing/2014/main" id="{184D6623-03F6-9C4F-D2F1-C9728CD79B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Connecteur droit 109">
                    <a:extLst>
                      <a:ext uri="{FF2B5EF4-FFF2-40B4-BE49-F238E27FC236}">
                        <a16:creationId xmlns:a16="http://schemas.microsoft.com/office/drawing/2014/main" id="{5EE1E5A4-A7A8-A648-F9A1-C32F4F2507A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" name="Groupe 60">
                  <a:extLst>
                    <a:ext uri="{FF2B5EF4-FFF2-40B4-BE49-F238E27FC236}">
                      <a16:creationId xmlns:a16="http://schemas.microsoft.com/office/drawing/2014/main" id="{556C86F5-AFEE-3CA7-8444-217DA87ACB6B}"/>
                    </a:ext>
                  </a:extLst>
                </p:cNvPr>
                <p:cNvGrpSpPr/>
                <p:nvPr/>
              </p:nvGrpSpPr>
              <p:grpSpPr>
                <a:xfrm>
                  <a:off x="2608811" y="3116580"/>
                  <a:ext cx="594285" cy="2835509"/>
                  <a:chOff x="2585951" y="3131820"/>
                  <a:chExt cx="594285" cy="2835509"/>
                </a:xfrm>
              </p:grpSpPr>
              <p:sp>
                <p:nvSpPr>
                  <p:cNvPr id="98" name="ZoneTexte 97">
                    <a:extLst>
                      <a:ext uri="{FF2B5EF4-FFF2-40B4-BE49-F238E27FC236}">
                        <a16:creationId xmlns:a16="http://schemas.microsoft.com/office/drawing/2014/main" id="{12686D50-E46C-9372-D8F2-441174E7B37A}"/>
                      </a:ext>
                    </a:extLst>
                  </p:cNvPr>
                  <p:cNvSpPr txBox="1"/>
                  <p:nvPr/>
                </p:nvSpPr>
                <p:spPr>
                  <a:xfrm>
                    <a:off x="2789150" y="5567219"/>
                    <a:ext cx="31451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99" name="ZoneTexte 98">
                    <a:extLst>
                      <a:ext uri="{FF2B5EF4-FFF2-40B4-BE49-F238E27FC236}">
                        <a16:creationId xmlns:a16="http://schemas.microsoft.com/office/drawing/2014/main" id="{79B06126-FEA8-E185-3C46-2BA3DCAA1A3F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2" y="506129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200</a:t>
                    </a:r>
                  </a:p>
                </p:txBody>
              </p:sp>
              <p:sp>
                <p:nvSpPr>
                  <p:cNvPr id="100" name="ZoneTexte 99">
                    <a:extLst>
                      <a:ext uri="{FF2B5EF4-FFF2-40B4-BE49-F238E27FC236}">
                        <a16:creationId xmlns:a16="http://schemas.microsoft.com/office/drawing/2014/main" id="{B5EEA6BC-B05D-2C2B-77AD-972BDA477617}"/>
                      </a:ext>
                    </a:extLst>
                  </p:cNvPr>
                  <p:cNvSpPr txBox="1"/>
                  <p:nvPr/>
                </p:nvSpPr>
                <p:spPr>
                  <a:xfrm>
                    <a:off x="2585951" y="4405977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400</a:t>
                    </a:r>
                  </a:p>
                </p:txBody>
              </p:sp>
              <p:sp>
                <p:nvSpPr>
                  <p:cNvPr id="102" name="ZoneTexte 101">
                    <a:extLst>
                      <a:ext uri="{FF2B5EF4-FFF2-40B4-BE49-F238E27FC236}">
                        <a16:creationId xmlns:a16="http://schemas.microsoft.com/office/drawing/2014/main" id="{393D6450-EF74-A0E9-4084-FF45DA2E8C7D}"/>
                      </a:ext>
                    </a:extLst>
                  </p:cNvPr>
                  <p:cNvSpPr txBox="1"/>
                  <p:nvPr/>
                </p:nvSpPr>
                <p:spPr>
                  <a:xfrm>
                    <a:off x="2604424" y="3755044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600</a:t>
                    </a:r>
                  </a:p>
                </p:txBody>
              </p:sp>
              <p:sp>
                <p:nvSpPr>
                  <p:cNvPr id="103" name="ZoneTexte 102">
                    <a:extLst>
                      <a:ext uri="{FF2B5EF4-FFF2-40B4-BE49-F238E27FC236}">
                        <a16:creationId xmlns:a16="http://schemas.microsoft.com/office/drawing/2014/main" id="{C33AAE4A-DB4B-BFAA-AC3F-3A2119A59B23}"/>
                      </a:ext>
                    </a:extLst>
                  </p:cNvPr>
                  <p:cNvSpPr txBox="1"/>
                  <p:nvPr/>
                </p:nvSpPr>
                <p:spPr>
                  <a:xfrm>
                    <a:off x="2606040" y="3131820"/>
                    <a:ext cx="5741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800</a:t>
                    </a:r>
                  </a:p>
                </p:txBody>
              </p:sp>
            </p:grpSp>
            <p:grpSp>
              <p:nvGrpSpPr>
                <p:cNvPr id="63" name="Groupe 62">
                  <a:extLst>
                    <a:ext uri="{FF2B5EF4-FFF2-40B4-BE49-F238E27FC236}">
                      <a16:creationId xmlns:a16="http://schemas.microsoft.com/office/drawing/2014/main" id="{9595B6B2-C793-4BA8-90CD-9A4974584435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3850640" cy="363794"/>
                  <a:chOff x="4175760" y="5930316"/>
                  <a:chExt cx="3850640" cy="363794"/>
                </a:xfrm>
              </p:grpSpPr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F6408019-B86F-4F9A-2E9D-E3412E15F7E7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7" name="Rectangle 96">
                    <a:extLst>
                      <a:ext uri="{FF2B5EF4-FFF2-40B4-BE49-F238E27FC236}">
                        <a16:creationId xmlns:a16="http://schemas.microsoft.com/office/drawing/2014/main" id="{916C631E-5603-38FE-A81C-9A55BED027CF}"/>
                      </a:ext>
                    </a:extLst>
                  </p:cNvPr>
                  <p:cNvSpPr/>
                  <p:nvPr/>
                </p:nvSpPr>
                <p:spPr>
                  <a:xfrm>
                    <a:off x="579120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Non-Sportif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C2D8121C-E188-14A7-8050-3A0BC97CAD6B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82720095-D50E-717A-3869-FC5DC7B44432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3656562-D599-E037-7190-FDA745511C77}"/>
              </a:ext>
            </a:extLst>
          </p:cNvPr>
          <p:cNvSpPr/>
          <p:nvPr/>
        </p:nvSpPr>
        <p:spPr>
          <a:xfrm>
            <a:off x="7233038" y="2544435"/>
            <a:ext cx="765068" cy="291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C00000"/>
                </a:solidFill>
              </a:rPr>
              <a:t>700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42253DB8-7975-6F4E-861C-0DA7733B68DC}"/>
              </a:ext>
            </a:extLst>
          </p:cNvPr>
          <p:cNvSpPr/>
          <p:nvPr/>
        </p:nvSpPr>
        <p:spPr>
          <a:xfrm>
            <a:off x="8795620" y="3169468"/>
            <a:ext cx="765068" cy="291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106585"/>
                </a:solidFill>
              </a:rPr>
              <a:t>500</a:t>
            </a:r>
          </a:p>
        </p:txBody>
      </p:sp>
      <p:grpSp>
        <p:nvGrpSpPr>
          <p:cNvPr id="128" name="Groupe 127">
            <a:extLst>
              <a:ext uri="{FF2B5EF4-FFF2-40B4-BE49-F238E27FC236}">
                <a16:creationId xmlns:a16="http://schemas.microsoft.com/office/drawing/2014/main" id="{E8FE9DD4-63A5-8EA7-E5C3-9CE8EDC04454}"/>
              </a:ext>
            </a:extLst>
          </p:cNvPr>
          <p:cNvGrpSpPr/>
          <p:nvPr/>
        </p:nvGrpSpPr>
        <p:grpSpPr>
          <a:xfrm>
            <a:off x="770966" y="3118932"/>
            <a:ext cx="4393160" cy="398170"/>
            <a:chOff x="1023747" y="3352349"/>
            <a:chExt cx="4265884" cy="39817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EB713B8-439C-9D64-4A7E-80F57533D4A7}"/>
                </a:ext>
              </a:extLst>
            </p:cNvPr>
            <p:cNvSpPr/>
            <p:nvPr/>
          </p:nvSpPr>
          <p:spPr>
            <a:xfrm>
              <a:off x="4583575" y="3352349"/>
              <a:ext cx="706056" cy="396241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&gt;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13807C7C-D30B-3EB5-7BB0-C6C805BAB22C}"/>
                </a:ext>
              </a:extLst>
            </p:cNvPr>
            <p:cNvSpPr/>
            <p:nvPr/>
          </p:nvSpPr>
          <p:spPr>
            <a:xfrm>
              <a:off x="1023747" y="3354278"/>
              <a:ext cx="3561758" cy="39624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Plus élevé</a:t>
              </a:r>
              <a:endPara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5" name="Groupe 134">
            <a:extLst>
              <a:ext uri="{FF2B5EF4-FFF2-40B4-BE49-F238E27FC236}">
                <a16:creationId xmlns:a16="http://schemas.microsoft.com/office/drawing/2014/main" id="{5B4BE46C-660A-E284-E8E2-1004D1C0D8C1}"/>
              </a:ext>
            </a:extLst>
          </p:cNvPr>
          <p:cNvGrpSpPr/>
          <p:nvPr/>
        </p:nvGrpSpPr>
        <p:grpSpPr>
          <a:xfrm>
            <a:off x="770966" y="4172452"/>
            <a:ext cx="4393160" cy="398170"/>
            <a:chOff x="1023747" y="3352349"/>
            <a:chExt cx="4265884" cy="398170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4B8FB65D-FA31-156E-402E-598BC3B8E065}"/>
                </a:ext>
              </a:extLst>
            </p:cNvPr>
            <p:cNvSpPr/>
            <p:nvPr/>
          </p:nvSpPr>
          <p:spPr>
            <a:xfrm>
              <a:off x="4583575" y="3352349"/>
              <a:ext cx="706056" cy="396241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&gt;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78840A8-4B9D-3CC7-EB8C-D23867182E6A}"/>
                </a:ext>
              </a:extLst>
            </p:cNvPr>
            <p:cNvSpPr/>
            <p:nvPr/>
          </p:nvSpPr>
          <p:spPr>
            <a:xfrm>
              <a:off x="1023747" y="3354278"/>
              <a:ext cx="3561758" cy="39624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Moins élevé</a:t>
              </a:r>
              <a:endPara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8" name="Groupe 137">
            <a:extLst>
              <a:ext uri="{FF2B5EF4-FFF2-40B4-BE49-F238E27FC236}">
                <a16:creationId xmlns:a16="http://schemas.microsoft.com/office/drawing/2014/main" id="{5CA07643-906C-ECAD-EBCD-76E2AD364C18}"/>
              </a:ext>
            </a:extLst>
          </p:cNvPr>
          <p:cNvGrpSpPr/>
          <p:nvPr/>
        </p:nvGrpSpPr>
        <p:grpSpPr>
          <a:xfrm>
            <a:off x="770966" y="5225972"/>
            <a:ext cx="4393160" cy="398170"/>
            <a:chOff x="1023747" y="3352349"/>
            <a:chExt cx="4265884" cy="398170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281B023D-7AAF-BC10-B3D2-08A5D5B8B037}"/>
                </a:ext>
              </a:extLst>
            </p:cNvPr>
            <p:cNvSpPr/>
            <p:nvPr/>
          </p:nvSpPr>
          <p:spPr>
            <a:xfrm>
              <a:off x="4583575" y="3352349"/>
              <a:ext cx="706056" cy="396241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=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3BDDE14-6FAD-7798-9D91-8698D81DCC56}"/>
                </a:ext>
              </a:extLst>
            </p:cNvPr>
            <p:cNvSpPr/>
            <p:nvPr/>
          </p:nvSpPr>
          <p:spPr>
            <a:xfrm>
              <a:off x="1023747" y="3354278"/>
              <a:ext cx="3561758" cy="39624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Égale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723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16" y="295191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Notre tâche consiste à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déduire le 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rôle de l’exercice physique dans le maintien de la santé des deux systèmes : respiratoire et circulatoire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689687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les différents supports utilisés et les étapes à suivre pour réaliser cette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7916" y="497458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735494"/>
            <a:ext cx="11056025" cy="4914988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800"/>
              </a:spcBef>
              <a:spcAft>
                <a:spcPts val="1800"/>
              </a:spcAft>
              <a:defRPr/>
            </a:pPr>
            <a:endParaRPr lang="fr-FR" b="1" noProof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02709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6358978" y="2860518"/>
            <a:ext cx="4934234" cy="3500024"/>
          </a:xfrm>
          <a:prstGeom prst="roundRect">
            <a:avLst>
              <a:gd name="adj" fmla="val 5952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compare </a:t>
            </a:r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paramètre mesuré chez l’individu sportif et l’individu non sportif .</a:t>
            </a:r>
          </a:p>
          <a:p>
            <a:pPr algn="just"/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je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déduis</a:t>
            </a:r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rôle de l’exercice physique dans le maintien de la santé des deux systèmes.</a:t>
            </a:r>
          </a:p>
          <a:p>
            <a:pPr algn="just"/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précise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parmi deux propositions l’action qui est en relation avec le rôle déduit </a:t>
            </a:r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question précédente.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449340" y="1872158"/>
            <a:ext cx="4239201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</a:t>
            </a:r>
            <a:r>
              <a:rPr lang="fr-FR" b="1" noProof="0" dirty="0">
                <a:solidFill>
                  <a:schemeClr val="tx1"/>
                </a:solidFill>
                <a:sym typeface="Calibri"/>
              </a:rPr>
              <a:t>un graphique (histogramme)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76ABFC-731A-BD91-AB35-F29EEF3CE21E}"/>
              </a:ext>
            </a:extLst>
          </p:cNvPr>
          <p:cNvSpPr txBox="1"/>
          <p:nvPr/>
        </p:nvSpPr>
        <p:spPr>
          <a:xfrm>
            <a:off x="4379704" y="2086077"/>
            <a:ext cx="680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Je réalise ma tâche </a:t>
            </a:r>
            <a:b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en répondant aux trois consignes : </a:t>
            </a:r>
          </a:p>
          <a:p>
            <a:pPr algn="ctr"/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BFD1609-1A36-FA9F-8A77-1DFAACB8CB0A}"/>
              </a:ext>
            </a:extLst>
          </p:cNvPr>
          <p:cNvGrpSpPr/>
          <p:nvPr/>
        </p:nvGrpSpPr>
        <p:grpSpPr>
          <a:xfrm>
            <a:off x="1419106" y="2347487"/>
            <a:ext cx="3495232" cy="3979963"/>
            <a:chOff x="1419106" y="2347487"/>
            <a:chExt cx="3495232" cy="3979963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95155DB-4A22-DAA4-9A26-D54706BC4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51353" b="52439"/>
            <a:stretch>
              <a:fillRect/>
            </a:stretch>
          </p:blipFill>
          <p:spPr>
            <a:xfrm>
              <a:off x="1419106" y="2347487"/>
              <a:ext cx="3495231" cy="1009215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225EA2B-173A-E8D3-F7FB-6F0EF322A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1022"/>
            <a:stretch>
              <a:fillRect/>
            </a:stretch>
          </p:blipFill>
          <p:spPr>
            <a:xfrm>
              <a:off x="1419107" y="3331774"/>
              <a:ext cx="3495231" cy="2648328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11EFA21-C91C-DC18-ACFB-7262E57D7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376" t="71454" r="43426" b="9047"/>
            <a:stretch>
              <a:fillRect/>
            </a:stretch>
          </p:blipFill>
          <p:spPr>
            <a:xfrm>
              <a:off x="1833870" y="5980102"/>
              <a:ext cx="2665702" cy="347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A739E-9D5A-04F9-95E5-F01F36A5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CA158-7BD0-6418-8467-4743275C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32" y="487979"/>
            <a:ext cx="10766562" cy="274022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dois comparer le paramètre mesuré en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appliquant les étapes de la lecture d’un histogramme.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0F912B-3128-3E5D-3154-2BA34D4260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EE9AAA57-63CD-A5E7-C942-12B2F54009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3689E4E-0570-E9D3-CD25-697051A29473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9549BBA-DF92-BA07-7944-51BA2D435733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le nombre de capillaires chez l’individu sportif et l’individu non-sportif.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F3FAF9D-70D0-C9B0-A2E2-6A8D5AD06EF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6C2986E6-C371-6EF7-463A-F678DDCBDA35}"/>
              </a:ext>
            </a:extLst>
          </p:cNvPr>
          <p:cNvSpPr txBox="1"/>
          <p:nvPr/>
        </p:nvSpPr>
        <p:spPr>
          <a:xfrm>
            <a:off x="355600" y="5811392"/>
            <a:ext cx="1119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 nombre de capillaires</a:t>
            </a:r>
            <a:b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chez l’individu sportif (700) est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élevée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que chez l’individu non sportif (500).</a:t>
            </a:r>
          </a:p>
        </p:txBody>
      </p:sp>
      <p:sp>
        <p:nvSpPr>
          <p:cNvPr id="55" name="ZoneTexte 54" hidden="1">
            <a:extLst>
              <a:ext uri="{FF2B5EF4-FFF2-40B4-BE49-F238E27FC236}">
                <a16:creationId xmlns:a16="http://schemas.microsoft.com/office/drawing/2014/main" id="{FA7E77B9-1C6F-F1AC-740F-02398AD2BCE2}"/>
              </a:ext>
            </a:extLst>
          </p:cNvPr>
          <p:cNvSpPr txBox="1"/>
          <p:nvPr/>
        </p:nvSpPr>
        <p:spPr>
          <a:xfrm>
            <a:off x="437987" y="3246917"/>
            <a:ext cx="11464290" cy="12579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D3A6EF-3408-C3BD-A872-EA9103EC3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09" y="2402986"/>
            <a:ext cx="11069595" cy="3505689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55240BE9-7D2B-7F06-47BA-15712E1DCF8E}"/>
              </a:ext>
            </a:extLst>
          </p:cNvPr>
          <p:cNvGrpSpPr/>
          <p:nvPr/>
        </p:nvGrpSpPr>
        <p:grpSpPr>
          <a:xfrm>
            <a:off x="531716" y="1801680"/>
            <a:ext cx="9040546" cy="412287"/>
            <a:chOff x="1152698" y="4834312"/>
            <a:chExt cx="8842708" cy="41228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4917B4-81E5-72CB-B80F-28DF56DB5C0C}"/>
                </a:ext>
              </a:extLst>
            </p:cNvPr>
            <p:cNvSpPr/>
            <p:nvPr/>
          </p:nvSpPr>
          <p:spPr>
            <a:xfrm>
              <a:off x="1683787" y="4834312"/>
              <a:ext cx="8311619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détermine le nombre de capillaires chez des deux individus.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739E372-7601-487D-1550-3973AED0D51A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A659A1A1-1741-0B1B-AC72-ACEB5C34FCFD}"/>
              </a:ext>
            </a:extLst>
          </p:cNvPr>
          <p:cNvSpPr txBox="1"/>
          <p:nvPr/>
        </p:nvSpPr>
        <p:spPr>
          <a:xfrm>
            <a:off x="8436544" y="3335422"/>
            <a:ext cx="7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416B327-C51D-8F05-24F9-564D378B1073}"/>
              </a:ext>
            </a:extLst>
          </p:cNvPr>
          <p:cNvSpPr txBox="1"/>
          <p:nvPr/>
        </p:nvSpPr>
        <p:spPr>
          <a:xfrm>
            <a:off x="9787036" y="3786834"/>
            <a:ext cx="7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5778D0-85FF-4A8C-3964-767B6143955E}"/>
              </a:ext>
            </a:extLst>
          </p:cNvPr>
          <p:cNvGrpSpPr/>
          <p:nvPr/>
        </p:nvGrpSpPr>
        <p:grpSpPr>
          <a:xfrm>
            <a:off x="534770" y="1799944"/>
            <a:ext cx="9040546" cy="412287"/>
            <a:chOff x="1152698" y="4834312"/>
            <a:chExt cx="8842708" cy="41228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E1725E4-76B3-769E-6B0B-FAA8992FC366}"/>
                </a:ext>
              </a:extLst>
            </p:cNvPr>
            <p:cNvSpPr/>
            <p:nvPr/>
          </p:nvSpPr>
          <p:spPr>
            <a:xfrm>
              <a:off x="1683787" y="4834312"/>
              <a:ext cx="8311619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compare les deux valeurs.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B0F4375-11E5-EA73-EB40-386707AE3EF0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1225A32-5FBB-2465-51B2-1A73C602E2F0}"/>
              </a:ext>
            </a:extLst>
          </p:cNvPr>
          <p:cNvCxnSpPr>
            <a:cxnSpLocks/>
          </p:cNvCxnSpPr>
          <p:nvPr/>
        </p:nvCxnSpPr>
        <p:spPr>
          <a:xfrm flipH="1">
            <a:off x="8001000" y="3731133"/>
            <a:ext cx="633332" cy="0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EBB65C5-21AC-4525-732E-23CF2A90AAB0}"/>
              </a:ext>
            </a:extLst>
          </p:cNvPr>
          <p:cNvSpPr/>
          <p:nvPr/>
        </p:nvSpPr>
        <p:spPr>
          <a:xfrm>
            <a:off x="7425436" y="3591814"/>
            <a:ext cx="443865" cy="2419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700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5B74976-5200-31E2-E7CB-C56D5557A062}"/>
              </a:ext>
            </a:extLst>
          </p:cNvPr>
          <p:cNvCxnSpPr/>
          <p:nvPr/>
        </p:nvCxnSpPr>
        <p:spPr>
          <a:xfrm flipH="1">
            <a:off x="8593455" y="3734435"/>
            <a:ext cx="50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B5B1C9D-E326-C202-6726-8FF9C37831CF}"/>
              </a:ext>
            </a:extLst>
          </p:cNvPr>
          <p:cNvCxnSpPr>
            <a:cxnSpLocks/>
          </p:cNvCxnSpPr>
          <p:nvPr/>
        </p:nvCxnSpPr>
        <p:spPr>
          <a:xfrm flipH="1">
            <a:off x="7955280" y="4279773"/>
            <a:ext cx="2062480" cy="0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7263563-C949-EB0E-9034-586F7DD81EA0}"/>
              </a:ext>
            </a:extLst>
          </p:cNvPr>
          <p:cNvSpPr/>
          <p:nvPr/>
        </p:nvSpPr>
        <p:spPr>
          <a:xfrm>
            <a:off x="7415276" y="4170934"/>
            <a:ext cx="443865" cy="2419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500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9A92F1C-33A4-FF93-B9AC-52109DD3C29E}"/>
              </a:ext>
            </a:extLst>
          </p:cNvPr>
          <p:cNvCxnSpPr/>
          <p:nvPr/>
        </p:nvCxnSpPr>
        <p:spPr>
          <a:xfrm flipH="1">
            <a:off x="9944735" y="4272915"/>
            <a:ext cx="50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416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22" grpId="0"/>
      <p:bldP spid="7" grpId="0" animBg="1"/>
      <p:bldP spid="7" grpId="1" animBg="1"/>
      <p:bldP spid="14" grpId="0" animBg="1"/>
      <p:bldP spid="14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4636FE-6FB8-6038-A4C1-91698FA0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071899-C1B0-FC6E-DEBA-A8B6BDAF3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deuxième consigne, nous allons voir l’effet de l’exercice physique sur le nombre de capillaires.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000980-A84B-D6B2-A0ED-56F5876A841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B93FB8E5-4AA3-47DC-14F6-99CC0749DBE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369FC68-B046-24D5-4DA2-3B3F6AAD02F2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1F6F161-58D8-A440-EF34-3736B0679F76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Déduisez le rôle de l’exercice physique dans le maintien de la santé du système circulatoire.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1CD54FF-19AE-0D40-1CB3-F77FD47414C0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92AF6DD-FE97-7973-51E5-3E421D6E4C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877"/>
          <a:stretch>
            <a:fillRect/>
          </a:stretch>
        </p:blipFill>
        <p:spPr>
          <a:xfrm>
            <a:off x="7142480" y="2402986"/>
            <a:ext cx="4441424" cy="3505689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25AC6344-4177-05A9-02A8-00A7E3596EA1}"/>
              </a:ext>
            </a:extLst>
          </p:cNvPr>
          <p:cNvGrpSpPr/>
          <p:nvPr/>
        </p:nvGrpSpPr>
        <p:grpSpPr>
          <a:xfrm>
            <a:off x="575259" y="1801679"/>
            <a:ext cx="9040546" cy="412287"/>
            <a:chOff x="1152698" y="4834312"/>
            <a:chExt cx="8842708" cy="41228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A6059F-449A-B8E3-EA5A-745D7ABF6AC4}"/>
                </a:ext>
              </a:extLst>
            </p:cNvPr>
            <p:cNvSpPr/>
            <p:nvPr/>
          </p:nvSpPr>
          <p:spPr>
            <a:xfrm>
              <a:off x="1683787" y="4834312"/>
              <a:ext cx="8311619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A partir du graphique, je détermine la caractéristique du système étudié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F6BC720-E50D-3E95-3192-EC7DA6C40A65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9F062D99-0D0F-8768-E36C-FF4DE3B06D9A}"/>
              </a:ext>
            </a:extLst>
          </p:cNvPr>
          <p:cNvSpPr txBox="1"/>
          <p:nvPr/>
        </p:nvSpPr>
        <p:spPr>
          <a:xfrm>
            <a:off x="8409649" y="3335422"/>
            <a:ext cx="7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76F989F-EC24-9291-3FFB-30DE8C6971AE}"/>
              </a:ext>
            </a:extLst>
          </p:cNvPr>
          <p:cNvSpPr txBox="1"/>
          <p:nvPr/>
        </p:nvSpPr>
        <p:spPr>
          <a:xfrm>
            <a:off x="9787036" y="3786834"/>
            <a:ext cx="7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F125A9-A827-06A0-384E-5023E09ED344}"/>
              </a:ext>
            </a:extLst>
          </p:cNvPr>
          <p:cNvGrpSpPr/>
          <p:nvPr/>
        </p:nvGrpSpPr>
        <p:grpSpPr>
          <a:xfrm>
            <a:off x="579120" y="1801143"/>
            <a:ext cx="10676710" cy="412287"/>
            <a:chOff x="1225706" y="4834312"/>
            <a:chExt cx="9026002" cy="4122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545ACBC-7FC7-04D2-30F7-2939129C4407}"/>
                </a:ext>
              </a:extLst>
            </p:cNvPr>
            <p:cNvSpPr/>
            <p:nvPr/>
          </p:nvSpPr>
          <p:spPr>
            <a:xfrm>
              <a:off x="1683787" y="4834312"/>
              <a:ext cx="8567921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A partir de la comparaison, je détermine l’effet de l’exercice physique sur cette caractéristique.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8E22935-5345-C028-0B51-6E067DF84448}"/>
                </a:ext>
              </a:extLst>
            </p:cNvPr>
            <p:cNvSpPr/>
            <p:nvPr/>
          </p:nvSpPr>
          <p:spPr>
            <a:xfrm>
              <a:off x="1225706" y="4835119"/>
              <a:ext cx="430992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7CCA3180-3058-FA8E-2875-5D5DB09CF917}"/>
              </a:ext>
            </a:extLst>
          </p:cNvPr>
          <p:cNvSpPr txBox="1"/>
          <p:nvPr/>
        </p:nvSpPr>
        <p:spPr>
          <a:xfrm>
            <a:off x="621750" y="2554577"/>
            <a:ext cx="5586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caractéristique mesurée</a:t>
            </a:r>
          </a:p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nombre de capillaires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DF2A4EB-CA0C-18E1-565B-2B78CB674B1F}"/>
              </a:ext>
            </a:extLst>
          </p:cNvPr>
          <p:cNvSpPr txBox="1"/>
          <p:nvPr/>
        </p:nvSpPr>
        <p:spPr>
          <a:xfrm>
            <a:off x="382451" y="5987016"/>
            <a:ext cx="11221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déduit que l’exercice physique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 nombre de capillaires dans le corps</a:t>
            </a:r>
            <a:endParaRPr lang="fr-FR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FE8C977-A893-2A1B-813F-5C5988610485}"/>
              </a:ext>
            </a:extLst>
          </p:cNvPr>
          <p:cNvSpPr txBox="1"/>
          <p:nvPr/>
        </p:nvSpPr>
        <p:spPr>
          <a:xfrm>
            <a:off x="382451" y="4530472"/>
            <a:ext cx="6702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Effet de l’exercice physique</a:t>
            </a:r>
            <a:endParaRPr lang="fr-FR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nombre de capillaires augmente avec du sport</a:t>
            </a:r>
          </a:p>
        </p:txBody>
      </p:sp>
      <p:sp>
        <p:nvSpPr>
          <p:cNvPr id="21" name="Flèche : bas 20">
            <a:extLst>
              <a:ext uri="{FF2B5EF4-FFF2-40B4-BE49-F238E27FC236}">
                <a16:creationId xmlns:a16="http://schemas.microsoft.com/office/drawing/2014/main" id="{9F940EA7-5A3C-3E00-C246-84B3D53D26CF}"/>
              </a:ext>
            </a:extLst>
          </p:cNvPr>
          <p:cNvSpPr/>
          <p:nvPr/>
        </p:nvSpPr>
        <p:spPr>
          <a:xfrm>
            <a:off x="3195320" y="3566254"/>
            <a:ext cx="711200" cy="70104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B3BE84C-2DFC-0A90-74EA-2543BC8E4D88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B2D06AB-F144-AEBC-1385-8BED0C59815C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formule ma déduction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081199-85D9-34BB-4728-096CE3D10C91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2732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5" grpId="0"/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5CE7A-2D63-112C-B821-FC4825D87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80CE1-D2A0-828A-6646-5B7DCAE3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troisième consigne, je dois faire ce qui suit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9B79D8-E01D-503E-6993-F800914E02B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1DB7C502-4B2D-A706-BD29-B89A5A36439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BF8D8B45-78D2-CC05-4C00-2BC8476FED02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1CFDAEF-7A6C-4887-C91E-72F0F3EEB4C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Parmi les deux actions suivantes, précisez celle qui est en relation avec le rôle déduit dans la question 2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E93FDC0-FE59-FDA6-C389-9CC40E30F158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90D7FD8-233E-5F41-2E12-2EF0359518D1}"/>
              </a:ext>
            </a:extLst>
          </p:cNvPr>
          <p:cNvGrpSpPr/>
          <p:nvPr/>
        </p:nvGrpSpPr>
        <p:grpSpPr>
          <a:xfrm>
            <a:off x="531716" y="1790794"/>
            <a:ext cx="10725564" cy="412287"/>
            <a:chOff x="1152698" y="4834312"/>
            <a:chExt cx="10490852" cy="41228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F7E236C-7523-492F-48A8-6E94A97BE6CC}"/>
                </a:ext>
              </a:extLst>
            </p:cNvPr>
            <p:cNvSpPr/>
            <p:nvPr/>
          </p:nvSpPr>
          <p:spPr>
            <a:xfrm>
              <a:off x="1683787" y="4834312"/>
              <a:ext cx="9959763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lis les deux propositions.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61682DC-05F1-5D8C-D21A-D5A55445F912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777145DB-4EE8-2F2F-9FE1-0C4A18051390}"/>
              </a:ext>
            </a:extLst>
          </p:cNvPr>
          <p:cNvGrpSpPr/>
          <p:nvPr/>
        </p:nvGrpSpPr>
        <p:grpSpPr>
          <a:xfrm>
            <a:off x="525780" y="1791709"/>
            <a:ext cx="10744202" cy="412287"/>
            <a:chOff x="1217084" y="4834312"/>
            <a:chExt cx="9034624" cy="4122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99C56EC-2E6B-8992-EFA9-7C4F35558D2A}"/>
                </a:ext>
              </a:extLst>
            </p:cNvPr>
            <p:cNvSpPr/>
            <p:nvPr/>
          </p:nvSpPr>
          <p:spPr>
            <a:xfrm>
              <a:off x="1683787" y="4834312"/>
              <a:ext cx="8567921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coche celle qui est en relation avec l’augmentation du nombre de capillaires.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3A03E2-168C-8565-9139-1B4307B3DF5C}"/>
                </a:ext>
              </a:extLst>
            </p:cNvPr>
            <p:cNvSpPr/>
            <p:nvPr/>
          </p:nvSpPr>
          <p:spPr>
            <a:xfrm>
              <a:off x="1217084" y="4835119"/>
              <a:ext cx="439613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299A531-BE6D-FA72-0DE5-DFA65DED7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12" y="3115523"/>
            <a:ext cx="10860016" cy="1495634"/>
          </a:xfrm>
          <a:prstGeom prst="rect">
            <a:avLst/>
          </a:prstGeom>
        </p:spPr>
      </p:pic>
      <p:pic>
        <p:nvPicPr>
          <p:cNvPr id="30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76D4B253-B17C-38CF-ACA2-57C285D81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436" y="3810000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442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8FA120C-0834-2AA3-EA28-836B661A32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" b="3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E37F-14E2-13E0-7FAF-AFBF1A1A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CD68D2D9-CD14-F824-ECF3-F61E9C8AD7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B596258-3352-A29C-15F5-CCB92508069B}"/>
              </a:ext>
            </a:extLst>
          </p:cNvPr>
          <p:cNvSpPr txBox="1">
            <a:spLocks/>
          </p:cNvSpPr>
          <p:nvPr/>
        </p:nvSpPr>
        <p:spPr>
          <a:xfrm>
            <a:off x="988935" y="444634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alt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récapituler,  L’effort physique entraîne aussi d’autres effets sur le corps comme suit :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1ED891-AB42-E9FA-3B3A-AB1DF0605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87" y="1874232"/>
            <a:ext cx="11490960" cy="325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D0CC-9758-2E8A-76B9-8FE6DEAA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4570B808-5889-05C3-77C9-4AA3B93E9D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8BFFF0DE-079E-12A9-FF9E-6264AD1EC4B8}"/>
              </a:ext>
            </a:extLst>
          </p:cNvPr>
          <p:cNvSpPr txBox="1">
            <a:spLocks/>
          </p:cNvSpPr>
          <p:nvPr/>
        </p:nvSpPr>
        <p:spPr>
          <a:xfrm>
            <a:off x="1241934" y="44463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terminer, voici les trois étapes, que j’ai suivi pour répondre à la tâche demandée.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3989723-284A-A6EB-96F0-3C73EBDA682A}"/>
              </a:ext>
            </a:extLst>
          </p:cNvPr>
          <p:cNvGrpSpPr/>
          <p:nvPr/>
        </p:nvGrpSpPr>
        <p:grpSpPr>
          <a:xfrm>
            <a:off x="406192" y="2433476"/>
            <a:ext cx="11037454" cy="399011"/>
            <a:chOff x="526472" y="1937789"/>
            <a:chExt cx="11037454" cy="399011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C1E6C3A6-DF11-5486-4A95-DCD2C869F545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 compare le nombre de capillaires chez l’individu sportif et l’individu non-sportif.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B59FCF33-7BEF-8765-FE73-67033771353E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539C8A9-E634-E1EF-C47E-093D2AB59AAA}"/>
              </a:ext>
            </a:extLst>
          </p:cNvPr>
          <p:cNvGrpSpPr/>
          <p:nvPr/>
        </p:nvGrpSpPr>
        <p:grpSpPr>
          <a:xfrm>
            <a:off x="406192" y="3261066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F967A48-C198-8695-B529-07B38AAC822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 déduis le rôle de l’exercice physique dans le maintien de la santé des deux systèmes.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5F33CD5-09E6-EA58-BDDB-0782090540DB}"/>
                </a:ext>
              </a:extLst>
            </p:cNvPr>
            <p:cNvSpPr/>
            <p:nvPr/>
          </p:nvSpPr>
          <p:spPr>
            <a:xfrm>
              <a:off x="541251" y="1937789"/>
              <a:ext cx="396001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CBCB7E-01F5-50EE-6091-A718376B9A8F}"/>
              </a:ext>
            </a:extLst>
          </p:cNvPr>
          <p:cNvGrpSpPr/>
          <p:nvPr/>
        </p:nvGrpSpPr>
        <p:grpSpPr>
          <a:xfrm>
            <a:off x="406192" y="4088656"/>
            <a:ext cx="11037454" cy="399011"/>
            <a:chOff x="526472" y="1937789"/>
            <a:chExt cx="11037454" cy="3990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A1E6610-86E7-83BC-7DED-2F8ABDB41776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Je précise parmi deux propositions l’action qui en relation avec le rôle déduit dans la question précédente.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0750E63-3816-05A3-9655-42456EB85631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901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Vérifions maintenant est-ce que vous avez bien compris. 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C407558-6DEB-5750-2EB4-8C88D7F3C476}"/>
              </a:ext>
            </a:extLst>
          </p:cNvPr>
          <p:cNvGrpSpPr/>
          <p:nvPr/>
        </p:nvGrpSpPr>
        <p:grpSpPr>
          <a:xfrm>
            <a:off x="11176000" y="340894"/>
            <a:ext cx="443414" cy="553186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58CF10-DAC7-2163-AE26-B2C150F94C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BCC2F9-D6D2-BE3F-29B8-FCF84CD0861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815AD081-8491-73CD-DC57-E8E6BC1074AD}"/>
              </a:ext>
            </a:extLst>
          </p:cNvPr>
          <p:cNvSpPr txBox="1">
            <a:spLocks/>
          </p:cNvSpPr>
          <p:nvPr/>
        </p:nvSpPr>
        <p:spPr>
          <a:xfrm>
            <a:off x="668365" y="2729130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« Le paramètre mesuré est toujours sur l’axe vertical ». </a:t>
            </a: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5A98DB9A-577E-7290-443F-3781578D33D0}"/>
              </a:ext>
            </a:extLst>
          </p:cNvPr>
          <p:cNvSpPr/>
          <p:nvPr/>
        </p:nvSpPr>
        <p:spPr>
          <a:xfrm>
            <a:off x="769094" y="4173430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Rectangle : coins arrondis 13">
            <a:extLst>
              <a:ext uri="{FF2B5EF4-FFF2-40B4-BE49-F238E27FC236}">
                <a16:creationId xmlns:a16="http://schemas.microsoft.com/office/drawing/2014/main" id="{3117CCEA-C727-4084-2D45-82DE44C2DE2E}"/>
              </a:ext>
            </a:extLst>
          </p:cNvPr>
          <p:cNvSpPr/>
          <p:nvPr/>
        </p:nvSpPr>
        <p:spPr>
          <a:xfrm>
            <a:off x="6869906" y="4173430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13" name="Google Shape;15880;p58">
            <a:extLst>
              <a:ext uri="{FF2B5EF4-FFF2-40B4-BE49-F238E27FC236}">
                <a16:creationId xmlns:a16="http://schemas.microsoft.com/office/drawing/2014/main" id="{F96F1932-9B6F-5048-3A4F-C8E3E3CB1F19}"/>
              </a:ext>
            </a:extLst>
          </p:cNvPr>
          <p:cNvSpPr txBox="1">
            <a:spLocks/>
          </p:cNvSpPr>
          <p:nvPr/>
        </p:nvSpPr>
        <p:spPr>
          <a:xfrm>
            <a:off x="781899" y="1368825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C9C31-7C06-490E-2170-35254803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8">
            <a:extLst>
              <a:ext uri="{FF2B5EF4-FFF2-40B4-BE49-F238E27FC236}">
                <a16:creationId xmlns:a16="http://schemas.microsoft.com/office/drawing/2014/main" id="{BCA39B06-8581-3609-4436-ABEFC1E2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2" name="Google Shape;15880;p58">
            <a:extLst>
              <a:ext uri="{FF2B5EF4-FFF2-40B4-BE49-F238E27FC236}">
                <a16:creationId xmlns:a16="http://schemas.microsoft.com/office/drawing/2014/main" id="{541B7DA2-F9A3-5175-9C26-65F74845AE8D}"/>
              </a:ext>
            </a:extLst>
          </p:cNvPr>
          <p:cNvSpPr txBox="1">
            <a:spLocks/>
          </p:cNvSpPr>
          <p:nvPr/>
        </p:nvSpPr>
        <p:spPr>
          <a:xfrm>
            <a:off x="668365" y="2729130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« Le paramètre mesuré est toujours sur l’axe vertical ». </a:t>
            </a:r>
          </a:p>
        </p:txBody>
      </p:sp>
      <p:sp>
        <p:nvSpPr>
          <p:cNvPr id="3" name="Rectangle : coins arrondis 6">
            <a:extLst>
              <a:ext uri="{FF2B5EF4-FFF2-40B4-BE49-F238E27FC236}">
                <a16:creationId xmlns:a16="http://schemas.microsoft.com/office/drawing/2014/main" id="{2FD00A33-6530-8BF5-F7B0-73730FEA2405}"/>
              </a:ext>
            </a:extLst>
          </p:cNvPr>
          <p:cNvSpPr/>
          <p:nvPr/>
        </p:nvSpPr>
        <p:spPr>
          <a:xfrm>
            <a:off x="769094" y="4173430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Rectangle : coins arrondis 13">
            <a:extLst>
              <a:ext uri="{FF2B5EF4-FFF2-40B4-BE49-F238E27FC236}">
                <a16:creationId xmlns:a16="http://schemas.microsoft.com/office/drawing/2014/main" id="{89E0E154-B652-B30B-39E9-50EEFE5BEE8F}"/>
              </a:ext>
            </a:extLst>
          </p:cNvPr>
          <p:cNvSpPr/>
          <p:nvPr/>
        </p:nvSpPr>
        <p:spPr>
          <a:xfrm>
            <a:off x="6869906" y="4173430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</p:spTree>
    <p:extLst>
      <p:ext uri="{BB962C8B-B14F-4D97-AF65-F5344CB8AC3E}">
        <p14:creationId xmlns:p14="http://schemas.microsoft.com/office/powerpoint/2010/main" val="4004506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E635D63-A40E-4662-4FC0-3099965E3DB5}"/>
              </a:ext>
            </a:extLst>
          </p:cNvPr>
          <p:cNvSpPr/>
          <p:nvPr/>
        </p:nvSpPr>
        <p:spPr>
          <a:xfrm>
            <a:off x="2375847" y="1659806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Titre - Paramètre varié - Paramètre mesuré.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10880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Identifiez les éléments du graphique, en utilisant les termes suivants 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7543800" y="2418603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FD012AE3-CC92-6241-6D3F-C3E4B497057D}"/>
              </a:ext>
            </a:extLst>
          </p:cNvPr>
          <p:cNvGrpSpPr/>
          <p:nvPr/>
        </p:nvGrpSpPr>
        <p:grpSpPr>
          <a:xfrm>
            <a:off x="539437" y="2258794"/>
            <a:ext cx="5754683" cy="4343996"/>
            <a:chOff x="5989495" y="2392681"/>
            <a:chExt cx="5754683" cy="4343996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96127C1A-B126-2515-DBE9-B5869E93B63E}"/>
                </a:ext>
              </a:extLst>
            </p:cNvPr>
            <p:cNvGrpSpPr/>
            <p:nvPr/>
          </p:nvGrpSpPr>
          <p:grpSpPr>
            <a:xfrm>
              <a:off x="5989495" y="2392681"/>
              <a:ext cx="5754683" cy="4343996"/>
              <a:chOff x="2530015" y="2778761"/>
              <a:chExt cx="5754683" cy="4343996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E115ACA-BFDA-8E02-6295-3D0299B59238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61" name="Connecteur droit avec flèche 60">
                  <a:extLst>
                    <a:ext uri="{FF2B5EF4-FFF2-40B4-BE49-F238E27FC236}">
                      <a16:creationId xmlns:a16="http://schemas.microsoft.com/office/drawing/2014/main" id="{6051A96F-126A-A031-AF5E-E7DEA58CCA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avec flèche 61">
                  <a:extLst>
                    <a:ext uri="{FF2B5EF4-FFF2-40B4-BE49-F238E27FC236}">
                      <a16:creationId xmlns:a16="http://schemas.microsoft.com/office/drawing/2014/main" id="{667DCBF4-9768-9B3C-04A2-26E9A78A01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EFA13F89-5417-3B8D-E118-B62308CB00B5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754683" cy="4293638"/>
                <a:chOff x="2530015" y="2829119"/>
                <a:chExt cx="5754683" cy="4293638"/>
              </a:xfrm>
            </p:grpSpPr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66CEFC57-C700-D872-B3D3-5A3620814FD3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D2EBB219-8A5A-EB2F-36A1-C63DC8D252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BAA23F88-5DCB-552C-D728-ACB7EC488B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6294D9F6-B862-40CA-1AD5-32B3E834EC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eur droit 56">
                    <a:extLst>
                      <a:ext uri="{FF2B5EF4-FFF2-40B4-BE49-F238E27FC236}">
                        <a16:creationId xmlns:a16="http://schemas.microsoft.com/office/drawing/2014/main" id="{FB3AB57E-ABA9-03D4-4F74-D3C9763304F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57">
                    <a:extLst>
                      <a:ext uri="{FF2B5EF4-FFF2-40B4-BE49-F238E27FC236}">
                        <a16:creationId xmlns:a16="http://schemas.microsoft.com/office/drawing/2014/main" id="{73207089-93BA-25EB-A0A7-FD8C2C81BD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eur droit 58">
                    <a:extLst>
                      <a:ext uri="{FF2B5EF4-FFF2-40B4-BE49-F238E27FC236}">
                        <a16:creationId xmlns:a16="http://schemas.microsoft.com/office/drawing/2014/main" id="{952DBA1F-0F6D-DB0A-C3A4-1D68AD1A112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eur droit 59">
                    <a:extLst>
                      <a:ext uri="{FF2B5EF4-FFF2-40B4-BE49-F238E27FC236}">
                        <a16:creationId xmlns:a16="http://schemas.microsoft.com/office/drawing/2014/main" id="{A8144707-4C37-801B-18DD-D768586DAC0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0338A151-C0EC-FA98-F18B-6F138BF4E7C2}"/>
                    </a:ext>
                  </a:extLst>
                </p:cNvPr>
                <p:cNvSpPr txBox="1"/>
                <p:nvPr/>
              </p:nvSpPr>
              <p:spPr>
                <a:xfrm>
                  <a:off x="3098800" y="6476426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ECC775BF-C0FB-C4EC-E48A-522837C62A1C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4BB871FC-83BC-05F2-208F-1CE9F3D85EF5}"/>
                    </a:ext>
                  </a:extLst>
                </p:cNvPr>
                <p:cNvSpPr/>
                <p:nvPr/>
              </p:nvSpPr>
              <p:spPr>
                <a:xfrm>
                  <a:off x="5361008" y="4433657"/>
                  <a:ext cx="1007924" cy="1493103"/>
                </a:xfrm>
                <a:prstGeom prst="rect">
                  <a:avLst/>
                </a:prstGeom>
                <a:solidFill>
                  <a:srgbClr val="0F9E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B000CFC-1A04-249E-F904-11B9548F5F14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(respiration par minute)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15B25B29-7C57-6FD6-A63D-1C5C40D69262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ADE51421-0B74-7DD3-2002-3579789529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A532B3A4-27E8-3B00-877C-9A62E047E5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00244020-1DEB-FD6E-3033-817350991C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7197A0D5-DFBF-9DDE-F4DD-91A23D875BA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necteur droit 50">
                    <a:extLst>
                      <a:ext uri="{FF2B5EF4-FFF2-40B4-BE49-F238E27FC236}">
                        <a16:creationId xmlns:a16="http://schemas.microsoft.com/office/drawing/2014/main" id="{096CE983-6B26-DA23-720B-37AB5B73198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Connecteur droit 51">
                    <a:extLst>
                      <a:ext uri="{FF2B5EF4-FFF2-40B4-BE49-F238E27FC236}">
                        <a16:creationId xmlns:a16="http://schemas.microsoft.com/office/drawing/2014/main" id="{49E34441-8D36-E419-483A-64F2FBA3A6B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cteur droit 52">
                    <a:extLst>
                      <a:ext uri="{FF2B5EF4-FFF2-40B4-BE49-F238E27FC236}">
                        <a16:creationId xmlns:a16="http://schemas.microsoft.com/office/drawing/2014/main" id="{F8494F93-1592-398A-2BA8-C3BD22CA32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D9026167-F96A-3596-1ED0-FE6C40174B59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9136B238-0D1C-2CFD-3C2C-533D3EE0A9FF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43" name="ZoneTexte 42">
                    <a:extLst>
                      <a:ext uri="{FF2B5EF4-FFF2-40B4-BE49-F238E27FC236}">
                        <a16:creationId xmlns:a16="http://schemas.microsoft.com/office/drawing/2014/main" id="{0926BA5D-EC9A-020D-1DF5-A253753205DA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0325894A-D8F9-9567-1997-449EFFC02B9D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976B4F24-5A6A-FEC8-FA63-02119DD97410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9" name="Groupe 38">
                  <a:extLst>
                    <a:ext uri="{FF2B5EF4-FFF2-40B4-BE49-F238E27FC236}">
                      <a16:creationId xmlns:a16="http://schemas.microsoft.com/office/drawing/2014/main" id="{BA6676C1-9E32-C34D-C514-88E0B89A2488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3859605" cy="498265"/>
                  <a:chOff x="4175760" y="5930316"/>
                  <a:chExt cx="3859605" cy="498265"/>
                </a:xfrm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DF48D37E-8C0C-E2BF-0E16-7E0BC3F22712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6C5867BC-EC16-FE4F-219B-FF48FE57C552}"/>
                      </a:ext>
                    </a:extLst>
                  </p:cNvPr>
                  <p:cNvSpPr/>
                  <p:nvPr/>
                </p:nvSpPr>
                <p:spPr>
                  <a:xfrm>
                    <a:off x="5800165" y="6064787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</a:p>
                </p:txBody>
              </p:sp>
            </p:grpSp>
          </p:grpSp>
        </p:grp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379F5322-2F90-D444-9622-B4B50828645B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AB949E25-5F93-9477-FFCD-2BCBCD04D007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: Rounded Corners 22">
            <a:extLst>
              <a:ext uri="{FF2B5EF4-FFF2-40B4-BE49-F238E27FC236}">
                <a16:creationId xmlns:a16="http://schemas.microsoft.com/office/drawing/2014/main" id="{142423A7-A011-5799-F28A-410E87BF6768}"/>
              </a:ext>
            </a:extLst>
          </p:cNvPr>
          <p:cNvSpPr/>
          <p:nvPr/>
        </p:nvSpPr>
        <p:spPr>
          <a:xfrm>
            <a:off x="7543800" y="4003563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: Rounded Corners 22">
            <a:extLst>
              <a:ext uri="{FF2B5EF4-FFF2-40B4-BE49-F238E27FC236}">
                <a16:creationId xmlns:a16="http://schemas.microsoft.com/office/drawing/2014/main" id="{B284D579-5C54-0E4E-A7F5-93E8BDFECCBF}"/>
              </a:ext>
            </a:extLst>
          </p:cNvPr>
          <p:cNvSpPr/>
          <p:nvPr/>
        </p:nvSpPr>
        <p:spPr>
          <a:xfrm>
            <a:off x="7498977" y="6023646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A7E54056-AF0B-0427-F81F-DC5C8883B5A6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3901440" y="2442880"/>
            <a:ext cx="3642360" cy="23170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22212675-FEB0-1FDE-F432-E8E6CB6EB256}"/>
              </a:ext>
            </a:extLst>
          </p:cNvPr>
          <p:cNvCxnSpPr>
            <a:cxnSpLocks/>
          </p:cNvCxnSpPr>
          <p:nvPr/>
        </p:nvCxnSpPr>
        <p:spPr>
          <a:xfrm flipH="1">
            <a:off x="5871882" y="4225476"/>
            <a:ext cx="1671918" cy="81268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132AFA19-CA7D-5162-3465-0E20D0B0DF34}"/>
              </a:ext>
            </a:extLst>
          </p:cNvPr>
          <p:cNvCxnSpPr>
            <a:cxnSpLocks/>
            <a:stCxn id="70" idx="1"/>
            <a:endCxn id="32" idx="3"/>
          </p:cNvCxnSpPr>
          <p:nvPr/>
        </p:nvCxnSpPr>
        <p:spPr>
          <a:xfrm flipH="1">
            <a:off x="6294120" y="6279625"/>
            <a:ext cx="1204857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A1A9E38D-D34D-A1BF-4E82-AD744A316B45}"/>
              </a:ext>
            </a:extLst>
          </p:cNvPr>
          <p:cNvSpPr/>
          <p:nvPr/>
        </p:nvSpPr>
        <p:spPr>
          <a:xfrm>
            <a:off x="4224951" y="4983862"/>
            <a:ext cx="2316480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État du corps</a:t>
            </a:r>
            <a:endParaRPr lang="fr-FR" sz="20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0F28B084-5076-16A2-720B-64227BF3CF94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3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7C1D637C-CB6A-50B8-5AB1-527F36468A4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116B4-F032-A20D-CDA9-55730FC8E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4402BDDE-387F-E32B-93AD-1A27213A4EB6}"/>
              </a:ext>
            </a:extLst>
          </p:cNvPr>
          <p:cNvSpPr/>
          <p:nvPr/>
        </p:nvSpPr>
        <p:spPr>
          <a:xfrm>
            <a:off x="7543800" y="1665568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AE9A26B-B2DC-58BD-DF33-F196A460B5B0}"/>
              </a:ext>
            </a:extLst>
          </p:cNvPr>
          <p:cNvGrpSpPr/>
          <p:nvPr/>
        </p:nvGrpSpPr>
        <p:grpSpPr>
          <a:xfrm>
            <a:off x="539437" y="1523690"/>
            <a:ext cx="5984065" cy="4406749"/>
            <a:chOff x="5989495" y="2392681"/>
            <a:chExt cx="5984065" cy="4406749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995B70E9-43B8-2553-0662-DC125C0B94A5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0F299CE3-175E-2AD2-3E5E-53793556B3FD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61" name="Connecteur droit avec flèche 60">
                  <a:extLst>
                    <a:ext uri="{FF2B5EF4-FFF2-40B4-BE49-F238E27FC236}">
                      <a16:creationId xmlns:a16="http://schemas.microsoft.com/office/drawing/2014/main" id="{3ACC791E-E65F-D374-A8B9-2813C32D43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avec flèche 61">
                  <a:extLst>
                    <a:ext uri="{FF2B5EF4-FFF2-40B4-BE49-F238E27FC236}">
                      <a16:creationId xmlns:a16="http://schemas.microsoft.com/office/drawing/2014/main" id="{77CF721B-7F63-BF17-6740-2F8A6B0F20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F60E8BF2-76F4-1801-394B-A9A0720A46D6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86AD439E-60D6-C2EC-F41A-A6A289C74824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7895BB9B-AECB-49B5-BF53-752D167F64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22D4C5CD-91CD-D627-C5A9-287654CA72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6FC097CD-C9D1-B1A6-F1E3-77F68A4886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eur droit 56">
                    <a:extLst>
                      <a:ext uri="{FF2B5EF4-FFF2-40B4-BE49-F238E27FC236}">
                        <a16:creationId xmlns:a16="http://schemas.microsoft.com/office/drawing/2014/main" id="{4F747D9E-DA20-6120-39DA-2574195E5C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57">
                    <a:extLst>
                      <a:ext uri="{FF2B5EF4-FFF2-40B4-BE49-F238E27FC236}">
                        <a16:creationId xmlns:a16="http://schemas.microsoft.com/office/drawing/2014/main" id="{C9E40ACF-1CE4-7E7C-338E-BED1B027BC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eur droit 58">
                    <a:extLst>
                      <a:ext uri="{FF2B5EF4-FFF2-40B4-BE49-F238E27FC236}">
                        <a16:creationId xmlns:a16="http://schemas.microsoft.com/office/drawing/2014/main" id="{3FA2A2AE-1B48-0D7E-D514-0DDBADE7EC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eur droit 59">
                    <a:extLst>
                      <a:ext uri="{FF2B5EF4-FFF2-40B4-BE49-F238E27FC236}">
                        <a16:creationId xmlns:a16="http://schemas.microsoft.com/office/drawing/2014/main" id="{FD9DC03E-20AD-7D5A-0AC4-8F07E1D607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D6F1E17-F4B6-169C-1888-52A938E232C7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6E25799-C3CC-6041-8B76-1548E256B21F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58BFE80E-DCF6-67E7-F312-139703BFC8CA}"/>
                    </a:ext>
                  </a:extLst>
                </p:cNvPr>
                <p:cNvSpPr/>
                <p:nvPr/>
              </p:nvSpPr>
              <p:spPr>
                <a:xfrm>
                  <a:off x="5361008" y="4433657"/>
                  <a:ext cx="1007924" cy="1493103"/>
                </a:xfrm>
                <a:prstGeom prst="rect">
                  <a:avLst/>
                </a:prstGeom>
                <a:solidFill>
                  <a:srgbClr val="0F9E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6724E77-ED75-0C0C-122B-F9497469D604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4273E004-A918-62E0-19F6-EA49EA8EE7C3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A0F04418-2D68-EEBC-E156-AA3D4ACE02DF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BD13F7C3-8D82-8A4F-F0D2-8C5390FA39D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76D3DDBE-941D-748F-76A4-DD7255F8533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82BF580B-CCB2-3142-9C34-F47AA4F698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D2E790C0-B484-B3E6-71E5-31718EABEE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necteur droit 50">
                    <a:extLst>
                      <a:ext uri="{FF2B5EF4-FFF2-40B4-BE49-F238E27FC236}">
                        <a16:creationId xmlns:a16="http://schemas.microsoft.com/office/drawing/2014/main" id="{4F7768CB-9C25-EEA0-8355-B989664416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Connecteur droit 51">
                    <a:extLst>
                      <a:ext uri="{FF2B5EF4-FFF2-40B4-BE49-F238E27FC236}">
                        <a16:creationId xmlns:a16="http://schemas.microsoft.com/office/drawing/2014/main" id="{3D936CD5-D39B-B083-102E-80842927CB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cteur droit 52">
                    <a:extLst>
                      <a:ext uri="{FF2B5EF4-FFF2-40B4-BE49-F238E27FC236}">
                        <a16:creationId xmlns:a16="http://schemas.microsoft.com/office/drawing/2014/main" id="{BDFDB0E2-ED26-464A-D35C-9D7A1BCB43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EB5AF127-E037-F9F9-0799-6D4614F19EE5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86556012-EE04-0243-8078-445BD7EED213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43" name="ZoneTexte 42">
                    <a:extLst>
                      <a:ext uri="{FF2B5EF4-FFF2-40B4-BE49-F238E27FC236}">
                        <a16:creationId xmlns:a16="http://schemas.microsoft.com/office/drawing/2014/main" id="{04612FAA-38EF-D4B2-970C-4F95F019A4A2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557F8250-1462-E86F-8257-E7CFBAD37768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EE8EE2D3-0786-AB23-114F-A6788C90F613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9" name="Groupe 38">
                  <a:extLst>
                    <a:ext uri="{FF2B5EF4-FFF2-40B4-BE49-F238E27FC236}">
                      <a16:creationId xmlns:a16="http://schemas.microsoft.com/office/drawing/2014/main" id="{E38ABFBD-3009-7B36-BED3-204DAE051A8A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CA99A150-3790-1232-E8CE-D5541769159B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42D6826D-B5EC-9FED-F1A7-81200909E85E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7E9F8149-17C9-8748-707A-5C72CBE4EFB4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4CB7094B-0785-1844-0A00-267220473866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: Rounded Corners 22">
            <a:extLst>
              <a:ext uri="{FF2B5EF4-FFF2-40B4-BE49-F238E27FC236}">
                <a16:creationId xmlns:a16="http://schemas.microsoft.com/office/drawing/2014/main" id="{1D98A321-BFFE-994D-76FF-5061B2C30154}"/>
              </a:ext>
            </a:extLst>
          </p:cNvPr>
          <p:cNvSpPr/>
          <p:nvPr/>
        </p:nvSpPr>
        <p:spPr>
          <a:xfrm>
            <a:off x="7543800" y="3250528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: Rounded Corners 22">
            <a:extLst>
              <a:ext uri="{FF2B5EF4-FFF2-40B4-BE49-F238E27FC236}">
                <a16:creationId xmlns:a16="http://schemas.microsoft.com/office/drawing/2014/main" id="{EE086059-B8D3-E76E-116C-138C30D8D753}"/>
              </a:ext>
            </a:extLst>
          </p:cNvPr>
          <p:cNvSpPr/>
          <p:nvPr/>
        </p:nvSpPr>
        <p:spPr>
          <a:xfrm>
            <a:off x="7588624" y="5140288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73B3E08D-D974-7243-4E8C-7947CC99CEAA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3901440" y="1689845"/>
            <a:ext cx="3642360" cy="23170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57AE65BA-AEDB-06EE-66D7-5EDAFCD3ED39}"/>
              </a:ext>
            </a:extLst>
          </p:cNvPr>
          <p:cNvCxnSpPr>
            <a:cxnSpLocks/>
          </p:cNvCxnSpPr>
          <p:nvPr/>
        </p:nvCxnSpPr>
        <p:spPr>
          <a:xfrm flipH="1">
            <a:off x="5871882" y="3472441"/>
            <a:ext cx="1671918" cy="81268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3382027F-18E6-6D1A-7182-2BAE52C6A84C}"/>
              </a:ext>
            </a:extLst>
          </p:cNvPr>
          <p:cNvCxnSpPr>
            <a:cxnSpLocks/>
            <a:stCxn id="70" idx="1"/>
          </p:cNvCxnSpPr>
          <p:nvPr/>
        </p:nvCxnSpPr>
        <p:spPr>
          <a:xfrm flipH="1">
            <a:off x="6338944" y="5396267"/>
            <a:ext cx="1249680" cy="19307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610F3425-B616-786C-B269-A5265BB42D2E}"/>
              </a:ext>
            </a:extLst>
          </p:cNvPr>
          <p:cNvSpPr txBox="1"/>
          <p:nvPr/>
        </p:nvSpPr>
        <p:spPr>
          <a:xfrm>
            <a:off x="9215718" y="5136774"/>
            <a:ext cx="881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Titre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B7597-1E2D-B469-E936-1E533D843219}"/>
              </a:ext>
            </a:extLst>
          </p:cNvPr>
          <p:cNvSpPr txBox="1"/>
          <p:nvPr/>
        </p:nvSpPr>
        <p:spPr>
          <a:xfrm>
            <a:off x="8444754" y="3146608"/>
            <a:ext cx="2649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Paramètre varié 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1CED5C-82C8-EAB2-F64E-AAC63120C767}"/>
              </a:ext>
            </a:extLst>
          </p:cNvPr>
          <p:cNvSpPr txBox="1"/>
          <p:nvPr/>
        </p:nvSpPr>
        <p:spPr>
          <a:xfrm>
            <a:off x="8355107" y="1631573"/>
            <a:ext cx="2940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Paramètre mesuré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9F45C094-7B12-9391-FC69-D485CCE54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Excellent travail ! 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1A0A7E78-64A9-3E18-B671-FB887265F245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ECCE8C76-B701-3387-1C91-3F94FFB2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81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09F59-004D-2693-5FB5-DCE399AB4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C6A1CF-7E8C-677D-5927-F25D65627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2DECE9-4C8B-6168-7198-03310A3DBF5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1A6C004-44F4-E967-0840-48C5FA85C54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33B876B-153E-45EA-E60A-0124150FAE3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5904F8-1BF5-4869-10B2-89EFFE19745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9D19C92D-294E-4844-3879-93E137C29F08}"/>
              </a:ext>
            </a:extLst>
          </p:cNvPr>
          <p:cNvSpPr/>
          <p:nvPr/>
        </p:nvSpPr>
        <p:spPr>
          <a:xfrm>
            <a:off x="2940624" y="1507406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Plus élevée - Moins élevée – Égale</a:t>
            </a:r>
            <a:r>
              <a:rPr lang="ar-MA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 </a:t>
            </a:r>
            <a:endParaRPr lang="fr-FR"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48D38E3-766D-326C-F886-F45CBB0B81D3}"/>
              </a:ext>
            </a:extLst>
          </p:cNvPr>
          <p:cNvSpPr txBox="1"/>
          <p:nvPr/>
        </p:nvSpPr>
        <p:spPr>
          <a:xfrm>
            <a:off x="478019" y="1074447"/>
            <a:ext cx="10880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Complétez la phrase ci-dessous par ce qui convient: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F9EDA30-D182-D57D-534B-D4BFE41E1781}"/>
              </a:ext>
            </a:extLst>
          </p:cNvPr>
          <p:cNvGrpSpPr/>
          <p:nvPr/>
        </p:nvGrpSpPr>
        <p:grpSpPr>
          <a:xfrm>
            <a:off x="5837579" y="2213972"/>
            <a:ext cx="5984065" cy="4406749"/>
            <a:chOff x="5989495" y="2392681"/>
            <a:chExt cx="5984065" cy="44067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067D48D-2CFB-D338-E7AA-6FC7A0637B19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6B38A536-113D-38E4-D8B3-14307FB1947F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87" name="Connecteur droit avec flèche 86">
                  <a:extLst>
                    <a:ext uri="{FF2B5EF4-FFF2-40B4-BE49-F238E27FC236}">
                      <a16:creationId xmlns:a16="http://schemas.microsoft.com/office/drawing/2014/main" id="{A2EE0343-E41B-D117-16E0-65F96409B8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7E64E84B-78BF-F406-EA10-CF2BBA3B79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1A131027-2E71-130C-EC92-38001A8AE8EA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8C819835-B8AF-62AE-4606-4E585516E3F2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748FB6F9-9C5A-9AE3-47F0-90CE17503F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574FAC22-4CDE-43EE-4310-205BFAE6EB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FC3F20A2-9872-A875-25CB-8BCBA835ED1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66A690B7-A396-ECBE-07DD-DC668ECD5C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63BBB1D8-0493-21BA-F973-3F4754590A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BB2026E6-2546-09EB-5291-4ED2D7BA89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65B4F93B-7395-E256-AC78-6892AC0CB7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917EE4F5-E8CA-5E20-6917-552F32124377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7689671-F9B1-695B-2EEE-D8B24F9584B1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9D8F901B-0D3C-3C73-326C-F52A00F92A2B}"/>
                    </a:ext>
                  </a:extLst>
                </p:cNvPr>
                <p:cNvSpPr/>
                <p:nvPr/>
              </p:nvSpPr>
              <p:spPr>
                <a:xfrm>
                  <a:off x="5361008" y="4643730"/>
                  <a:ext cx="1007924" cy="1283030"/>
                </a:xfrm>
                <a:prstGeom prst="rect">
                  <a:avLst/>
                </a:prstGeom>
                <a:solidFill>
                  <a:srgbClr val="0F9E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C1A924E6-93A4-0911-9370-BFCB71C15721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F95B7ED-6FD2-B748-BDF6-4AE62798A849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C32A3EAC-A3D0-8B83-D3EA-0E8CE982EE68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2E4730C4-71DB-8D4C-F546-118460B8C0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64172B79-DB39-7313-F43C-85C6F36070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86FB0639-7E66-05C2-AA75-1410385510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3988FE9E-8EBC-A7D4-1B54-E9390D23C3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910C040A-7002-831B-3BCA-12DB636E19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AA96DEFE-6201-CB3F-BE5B-791CF4329FB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112413A4-E5A6-7B9B-7CF4-25139118B79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e 29">
                  <a:extLst>
                    <a:ext uri="{FF2B5EF4-FFF2-40B4-BE49-F238E27FC236}">
                      <a16:creationId xmlns:a16="http://schemas.microsoft.com/office/drawing/2014/main" id="{446B4F55-9574-D08F-C391-3E0F9D66008A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64" name="ZoneTexte 63">
                    <a:extLst>
                      <a:ext uri="{FF2B5EF4-FFF2-40B4-BE49-F238E27FC236}">
                        <a16:creationId xmlns:a16="http://schemas.microsoft.com/office/drawing/2014/main" id="{8164073B-F87C-AB58-3D21-DE292C1DAB51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65" name="ZoneTexte 64">
                    <a:extLst>
                      <a:ext uri="{FF2B5EF4-FFF2-40B4-BE49-F238E27FC236}">
                        <a16:creationId xmlns:a16="http://schemas.microsoft.com/office/drawing/2014/main" id="{172C42E1-A2F0-3ADC-C5D6-EFF3DB99C810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4EA531B7-7789-BB7A-11DE-2CAE75607A4F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3C144412-D5B1-71B9-194A-5765F99E241B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1A5FA373-2F23-553C-0380-2151775C1D97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0DEE03B4-D390-C071-9DD5-116FEBC06D06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D0A05DDF-0DE2-2326-86A7-1CA657585445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618E09A-107D-5FDD-51F4-158B45ECE784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ED1300C0-485F-A449-88ED-57859C61F3C9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Google Shape;672;p30">
            <a:extLst>
              <a:ext uri="{FF2B5EF4-FFF2-40B4-BE49-F238E27FC236}">
                <a16:creationId xmlns:a16="http://schemas.microsoft.com/office/drawing/2014/main" id="{49AB0C18-1CF3-691F-70E5-084C223A8CE6}"/>
              </a:ext>
            </a:extLst>
          </p:cNvPr>
          <p:cNvSpPr/>
          <p:nvPr/>
        </p:nvSpPr>
        <p:spPr>
          <a:xfrm>
            <a:off x="323887" y="3054770"/>
            <a:ext cx="5359736" cy="1940912"/>
          </a:xfrm>
          <a:prstGeom prst="roundRect">
            <a:avLst>
              <a:gd name="adj" fmla="val 16667"/>
            </a:avLst>
          </a:prstGeom>
          <a:solidFill>
            <a:srgbClr val="C1E5F5"/>
          </a:solidFill>
          <a:ln w="9525" cap="flat" cmpd="sng">
            <a:solidFill>
              <a:srgbClr val="0033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La fréquence respiratoire du corps au repos est ………………………… que pendant l’exercice physique.</a:t>
            </a:r>
          </a:p>
        </p:txBody>
      </p:sp>
    </p:spTree>
    <p:extLst>
      <p:ext uri="{BB962C8B-B14F-4D97-AF65-F5344CB8AC3E}">
        <p14:creationId xmlns:p14="http://schemas.microsoft.com/office/powerpoint/2010/main" val="3431612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DC7E7-A683-82E7-794E-A1DFC2958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2CA78-A327-D391-EFCB-0D8F96327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23" y="368607"/>
            <a:ext cx="10618629" cy="2672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fréquence respiratoire du corps au repos est (40 mouvements par minute ) est plus élevée que pendant l’exercice physique ( 20 mouvements par minute).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D6AF7D3-3EFB-7395-96EF-950314BBAB29}"/>
              </a:ext>
            </a:extLst>
          </p:cNvPr>
          <p:cNvGrpSpPr/>
          <p:nvPr/>
        </p:nvGrpSpPr>
        <p:grpSpPr>
          <a:xfrm>
            <a:off x="5837579" y="2213972"/>
            <a:ext cx="5984065" cy="4406749"/>
            <a:chOff x="5989495" y="2392681"/>
            <a:chExt cx="5984065" cy="44067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180C2A26-5447-5324-C56F-9A6CBC5282DE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804C4A83-1E14-0FCE-A03D-C41499D9F203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87" name="Connecteur droit avec flèche 86">
                  <a:extLst>
                    <a:ext uri="{FF2B5EF4-FFF2-40B4-BE49-F238E27FC236}">
                      <a16:creationId xmlns:a16="http://schemas.microsoft.com/office/drawing/2014/main" id="{AF71BFA2-047E-7FAF-7DB9-74CD85FA0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AD5D47ED-5236-A736-79CB-92AFCEFD4F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531368A4-A104-8995-4A84-1F9B77BC1FC3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EF7EC863-24E8-E941-3EA2-53967123BBC3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86E10F82-CE37-F399-B06A-B210E38A88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E4F99DFE-5F9C-AA7F-CC0C-40A649E6D92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915171C4-62F5-1286-1AE7-D8B5270191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47606A52-25A1-237A-DE74-6A0B95587F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A5E9EBF4-1AB2-7798-39AE-2EE6D781EA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8C812DF1-889B-C3D9-8944-210F819923E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CF5DC53B-E8E3-AB49-AD73-70B942A234D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A4AC880F-87DD-37D0-F056-8DF9C0BB59CB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437087D7-5898-BF3C-927D-C61A8D935089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9E4BE613-7E58-7D44-778B-57371DD7D95F}"/>
                    </a:ext>
                  </a:extLst>
                </p:cNvPr>
                <p:cNvSpPr/>
                <p:nvPr/>
              </p:nvSpPr>
              <p:spPr>
                <a:xfrm>
                  <a:off x="5361008" y="4643730"/>
                  <a:ext cx="1007924" cy="1283030"/>
                </a:xfrm>
                <a:prstGeom prst="rect">
                  <a:avLst/>
                </a:prstGeom>
                <a:solidFill>
                  <a:srgbClr val="0F9E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1C65F174-FC49-BA5B-5F52-63F49682882C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27F1FF63-B837-6343-37DD-481F5F33E095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23C29C84-2D83-397B-0AD4-28C09AB40ABC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99867429-BE6D-7E2C-5347-A1121A48D4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D7EDEDF7-F03B-FE1A-A20A-BC3B41953C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77B64F5A-B492-2FDE-1C64-1A358EA123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3C5C8076-DCA8-51CD-AAA0-96DD6247122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3B9DE49D-BB3D-C797-93FB-A15E67EAAEB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0EC53C26-F5B3-B55B-257D-A4C7AA3B52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2C579932-BC49-6F0E-93B6-90DA187D991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e 29">
                  <a:extLst>
                    <a:ext uri="{FF2B5EF4-FFF2-40B4-BE49-F238E27FC236}">
                      <a16:creationId xmlns:a16="http://schemas.microsoft.com/office/drawing/2014/main" id="{88063FAB-D99F-E8AA-A450-009E0866C57A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64" name="ZoneTexte 63">
                    <a:extLst>
                      <a:ext uri="{FF2B5EF4-FFF2-40B4-BE49-F238E27FC236}">
                        <a16:creationId xmlns:a16="http://schemas.microsoft.com/office/drawing/2014/main" id="{6F9DC3C0-D8B1-52F0-3D1B-4BFC10038378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65" name="ZoneTexte 64">
                    <a:extLst>
                      <a:ext uri="{FF2B5EF4-FFF2-40B4-BE49-F238E27FC236}">
                        <a16:creationId xmlns:a16="http://schemas.microsoft.com/office/drawing/2014/main" id="{A1C67EFB-9C80-C214-E58C-903C8217D11D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FC35159A-FEC1-8F9A-8D12-BEABDD0B1205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5D83162D-4344-6F14-B83F-9527C7F21581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3E474A39-B8AB-D85B-5D45-694A9175FC8B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A0A27C1E-B8E1-D7AF-4CC1-FFDA4D3E35CA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46BCF9D6-F0E8-3769-160F-C80DC32BE98E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B7568111-CA06-076F-D406-A9AE8C1B24BE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83C8246-025E-6CD0-14CE-37AF781D020D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Google Shape;672;p30">
            <a:extLst>
              <a:ext uri="{FF2B5EF4-FFF2-40B4-BE49-F238E27FC236}">
                <a16:creationId xmlns:a16="http://schemas.microsoft.com/office/drawing/2014/main" id="{152F6508-0EDE-13A9-180A-A372135231AC}"/>
              </a:ext>
            </a:extLst>
          </p:cNvPr>
          <p:cNvSpPr/>
          <p:nvPr/>
        </p:nvSpPr>
        <p:spPr>
          <a:xfrm>
            <a:off x="323887" y="3054770"/>
            <a:ext cx="5359736" cy="1940912"/>
          </a:xfrm>
          <a:prstGeom prst="roundRect">
            <a:avLst>
              <a:gd name="adj" fmla="val 16667"/>
            </a:avLst>
          </a:prstGeom>
          <a:solidFill>
            <a:srgbClr val="C1E5F5"/>
          </a:solidFill>
          <a:ln w="9525" cap="flat" cmpd="sng">
            <a:solidFill>
              <a:srgbClr val="0033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La fréquence respiratoire du corps au repos est ………………………… que pendant l’exercice physique.</a:t>
            </a:r>
          </a:p>
        </p:txBody>
      </p:sp>
      <p:sp>
        <p:nvSpPr>
          <p:cNvPr id="5" name="Google Shape;1376;p31">
            <a:extLst>
              <a:ext uri="{FF2B5EF4-FFF2-40B4-BE49-F238E27FC236}">
                <a16:creationId xmlns:a16="http://schemas.microsoft.com/office/drawing/2014/main" id="{733DC84F-A648-E6BB-BE42-FEF70A13D659}"/>
              </a:ext>
            </a:extLst>
          </p:cNvPr>
          <p:cNvSpPr/>
          <p:nvPr/>
        </p:nvSpPr>
        <p:spPr>
          <a:xfrm>
            <a:off x="2635824" y="3657142"/>
            <a:ext cx="2017455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moins élevée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5FCFBE-F07E-1917-0311-5EACB9816382}"/>
              </a:ext>
            </a:extLst>
          </p:cNvPr>
          <p:cNvSpPr txBox="1"/>
          <p:nvPr/>
        </p:nvSpPr>
        <p:spPr>
          <a:xfrm>
            <a:off x="7223131" y="4347881"/>
            <a:ext cx="665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D801B94-1D5D-73D5-B476-AEB5041A6B59}"/>
              </a:ext>
            </a:extLst>
          </p:cNvPr>
          <p:cNvSpPr txBox="1"/>
          <p:nvPr/>
        </p:nvSpPr>
        <p:spPr>
          <a:xfrm>
            <a:off x="8782990" y="3652362"/>
            <a:ext cx="7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0C2A0992-3055-AA81-39BB-7DD220ACD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146" y="485086"/>
            <a:ext cx="429314" cy="42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85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8B97F-D7A1-A471-E4FC-99F58739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19F28-1F93-280F-3A97-7C99F9F5C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0ABCEA9-87C9-7155-FA95-55E2DBCCB3D1}"/>
              </a:ext>
            </a:extLst>
          </p:cNvPr>
          <p:cNvSpPr txBox="1"/>
          <p:nvPr/>
        </p:nvSpPr>
        <p:spPr>
          <a:xfrm>
            <a:off x="594830" y="1107859"/>
            <a:ext cx="816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</a:t>
            </a:r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Cochez les bonnes réponses: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6F2490FC-9FDC-DA0A-834A-0758EC5A2ADA}"/>
              </a:ext>
            </a:extLst>
          </p:cNvPr>
          <p:cNvSpPr/>
          <p:nvPr/>
        </p:nvSpPr>
        <p:spPr>
          <a:xfrm>
            <a:off x="1903080" y="1854232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L’exercice physique a plusieurs effets sur la santé: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5C2843F-528E-EA95-AA68-71C01F2807DE}"/>
              </a:ext>
            </a:extLst>
          </p:cNvPr>
          <p:cNvGrpSpPr/>
          <p:nvPr/>
        </p:nvGrpSpPr>
        <p:grpSpPr>
          <a:xfrm>
            <a:off x="511423" y="2781154"/>
            <a:ext cx="8345706" cy="535787"/>
            <a:chOff x="538317" y="2790119"/>
            <a:chExt cx="3941248" cy="535787"/>
          </a:xfrm>
        </p:grpSpPr>
        <p:sp>
          <p:nvSpPr>
            <p:cNvPr id="4" name="Rectangle: Rounded Corners 22">
              <a:extLst>
                <a:ext uri="{FF2B5EF4-FFF2-40B4-BE49-F238E27FC236}">
                  <a16:creationId xmlns:a16="http://schemas.microsoft.com/office/drawing/2014/main" id="{D5278F50-E702-7EC1-F054-57F357310D6E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Il améliore la capacité pulmonaire.</a:t>
              </a:r>
            </a:p>
          </p:txBody>
        </p:sp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6D9B8588-7D52-B264-95D8-94DD9594622E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BC3AA4-A76C-A802-2C01-F063731D632D}"/>
              </a:ext>
            </a:extLst>
          </p:cNvPr>
          <p:cNvGrpSpPr/>
          <p:nvPr/>
        </p:nvGrpSpPr>
        <p:grpSpPr>
          <a:xfrm>
            <a:off x="511423" y="3737389"/>
            <a:ext cx="8345706" cy="535787"/>
            <a:chOff x="538317" y="2790119"/>
            <a:chExt cx="3941248" cy="535787"/>
          </a:xfrm>
        </p:grpSpPr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FF86C983-5AA6-9366-32F3-86BB4F2300D4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</a:t>
              </a:r>
              <a:r>
                <a:rPr lang="fr-FR" sz="2400" b="1" dirty="0">
                  <a:solidFill>
                    <a:schemeClr val="tx1"/>
                  </a:solidFill>
                </a:rPr>
                <a:t> Il diminue l’oxygénation du sang.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: Rounded Corners 22">
              <a:extLst>
                <a:ext uri="{FF2B5EF4-FFF2-40B4-BE49-F238E27FC236}">
                  <a16:creationId xmlns:a16="http://schemas.microsoft.com/office/drawing/2014/main" id="{98A488F7-4C35-788B-30A3-368B3CE3757B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DA4D4F0-C1AE-43BA-4783-F82E194A6A39}"/>
              </a:ext>
            </a:extLst>
          </p:cNvPr>
          <p:cNvGrpSpPr/>
          <p:nvPr/>
        </p:nvGrpSpPr>
        <p:grpSpPr>
          <a:xfrm>
            <a:off x="511423" y="4693624"/>
            <a:ext cx="8345706" cy="535787"/>
            <a:chOff x="538317" y="2790119"/>
            <a:chExt cx="3941248" cy="535787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A2D6B2D1-71F5-66D6-7C7A-A1E5D9348425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</a:t>
              </a:r>
              <a:r>
                <a:rPr lang="fr-FR" sz="2400" b="1" dirty="0">
                  <a:solidFill>
                    <a:schemeClr val="tx1"/>
                  </a:solidFill>
                </a:rPr>
                <a:t> Il protège contre les maladies cardiaques.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19B56F01-9C6F-66D4-3138-01D5FCC29AD7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96A65F1-6483-C616-910B-24FD77CE5A3B}"/>
              </a:ext>
            </a:extLst>
          </p:cNvPr>
          <p:cNvGrpSpPr/>
          <p:nvPr/>
        </p:nvGrpSpPr>
        <p:grpSpPr>
          <a:xfrm>
            <a:off x="511423" y="5649860"/>
            <a:ext cx="8345706" cy="535787"/>
            <a:chOff x="538317" y="2790119"/>
            <a:chExt cx="3941248" cy="535787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DADD45CE-CE70-2D4A-F2E2-414390A37257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d. Il </a:t>
              </a: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ralentit</a:t>
              </a:r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la circulation sanguine.</a:t>
              </a:r>
            </a:p>
          </p:txBody>
        </p:sp>
        <p:sp>
          <p:nvSpPr>
            <p:cNvPr id="20" name="Rectangle: Rounded Corners 22">
              <a:extLst>
                <a:ext uri="{FF2B5EF4-FFF2-40B4-BE49-F238E27FC236}">
                  <a16:creationId xmlns:a16="http://schemas.microsoft.com/office/drawing/2014/main" id="{7A20A652-8831-B532-86DD-E3FB2830EBFE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82F091A1-7C28-0D37-4EA3-E61F3A852D12}"/>
              </a:ext>
            </a:extLst>
          </p:cNvPr>
          <p:cNvSpPr txBox="1">
            <a:spLocks/>
          </p:cNvSpPr>
          <p:nvPr/>
        </p:nvSpPr>
        <p:spPr>
          <a:xfrm>
            <a:off x="798378" y="635380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réponde en levant la main.</a:t>
            </a:r>
          </a:p>
          <a:p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4A799D05-7D69-F520-D291-A85DF160C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576" y="431038"/>
            <a:ext cx="500984" cy="5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72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99D4E-CFBE-2D23-5CD6-339C2E020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415AE06-5799-AA5C-5515-BFB81B144F11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Séquence 1: Respiration et circulation sanguine.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2F249F7-EFA0-DE2C-9015-C00C18C07B0D}"/>
              </a:ext>
            </a:extLst>
          </p:cNvPr>
          <p:cNvSpPr/>
          <p:nvPr/>
        </p:nvSpPr>
        <p:spPr>
          <a:xfrm>
            <a:off x="900663" y="234127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L’exercice physique et la santé des systèmes respiratoire et circulatoire.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5E3BA0F-B504-12E8-A187-8570B3E36AC7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Respiration, circulation et santé humaine.</a:t>
            </a:r>
          </a:p>
        </p:txBody>
      </p:sp>
      <p:sp>
        <p:nvSpPr>
          <p:cNvPr id="6" name="Google Shape;510;p5">
            <a:extLst>
              <a:ext uri="{FF2B5EF4-FFF2-40B4-BE49-F238E27FC236}">
                <a16:creationId xmlns:a16="http://schemas.microsoft.com/office/drawing/2014/main" id="{78C1278F-068C-5C5C-D3D3-436747EC1792}"/>
              </a:ext>
            </a:extLst>
          </p:cNvPr>
          <p:cNvSpPr txBox="1">
            <a:spLocks/>
          </p:cNvSpPr>
          <p:nvPr/>
        </p:nvSpPr>
        <p:spPr>
          <a:xfrm>
            <a:off x="997264" y="3174571"/>
            <a:ext cx="1349096" cy="503899"/>
          </a:xfrm>
          <a:prstGeom prst="roundRect">
            <a:avLst/>
          </a:pr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dirty="0"/>
              <a:t>Tâche 3</a:t>
            </a:r>
          </a:p>
        </p:txBody>
      </p:sp>
      <p:sp>
        <p:nvSpPr>
          <p:cNvPr id="7" name="Google Shape;511;p5">
            <a:extLst>
              <a:ext uri="{FF2B5EF4-FFF2-40B4-BE49-F238E27FC236}">
                <a16:creationId xmlns:a16="http://schemas.microsoft.com/office/drawing/2014/main" id="{38FE93E5-EDF4-BFE7-632B-3AC1BE799A6B}"/>
              </a:ext>
            </a:extLst>
          </p:cNvPr>
          <p:cNvSpPr txBox="1">
            <a:spLocks/>
          </p:cNvSpPr>
          <p:nvPr/>
        </p:nvSpPr>
        <p:spPr>
          <a:xfrm>
            <a:off x="2484726" y="3185154"/>
            <a:ext cx="8777638" cy="503899"/>
          </a:xfrm>
          <a:prstGeom prst="roundRect">
            <a:avLst/>
          </a:pr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defPPr>
              <a:defRPr lang="fr-FR"/>
            </a:defPPr>
            <a:lvl1pPr marR="0" lv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just"/>
            <a:r>
              <a:rPr lang="fr-FR" dirty="0"/>
              <a:t>Déduire le rôle de l’exercice physique dans le maintien de la santé des deux systèmes : respiratoire et circulatoire</a:t>
            </a: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5646F1FE-E7A2-22FF-89C6-A054EFE9DC4E}"/>
              </a:ext>
            </a:extLst>
          </p:cNvPr>
          <p:cNvSpPr/>
          <p:nvPr/>
        </p:nvSpPr>
        <p:spPr>
          <a:xfrm>
            <a:off x="911857" y="3081325"/>
            <a:ext cx="10440000" cy="750244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663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41ECA-8DD1-97D8-D43F-2CF5A18E4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01ED8-A1D5-CB53-92BC-5DF6222B4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A6EBF66A-EEB4-AB5A-2D12-5BB5AB7A0244}"/>
              </a:ext>
            </a:extLst>
          </p:cNvPr>
          <p:cNvSpPr/>
          <p:nvPr/>
        </p:nvSpPr>
        <p:spPr>
          <a:xfrm>
            <a:off x="1903080" y="1854232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L’exercice physique a plusieurs effets sur la santé: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B51D9F3-8F4B-01F0-F01C-90BF69DE76A2}"/>
              </a:ext>
            </a:extLst>
          </p:cNvPr>
          <p:cNvGrpSpPr/>
          <p:nvPr/>
        </p:nvGrpSpPr>
        <p:grpSpPr>
          <a:xfrm>
            <a:off x="511423" y="2781154"/>
            <a:ext cx="8345706" cy="535787"/>
            <a:chOff x="538317" y="2790119"/>
            <a:chExt cx="3941248" cy="535787"/>
          </a:xfrm>
        </p:grpSpPr>
        <p:sp>
          <p:nvSpPr>
            <p:cNvPr id="4" name="Rectangle: Rounded Corners 22">
              <a:extLst>
                <a:ext uri="{FF2B5EF4-FFF2-40B4-BE49-F238E27FC236}">
                  <a16:creationId xmlns:a16="http://schemas.microsoft.com/office/drawing/2014/main" id="{E2CEC63B-9E82-6BB9-D859-2EC9EBBC44CC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Il améliore la capacité pulmonaire.</a:t>
              </a:r>
            </a:p>
          </p:txBody>
        </p:sp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88492E68-7C36-BEE2-0514-D1B0E704ADBE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2A1AA4B-AC7B-AE5F-B19A-E988B1F2F586}"/>
              </a:ext>
            </a:extLst>
          </p:cNvPr>
          <p:cNvGrpSpPr/>
          <p:nvPr/>
        </p:nvGrpSpPr>
        <p:grpSpPr>
          <a:xfrm>
            <a:off x="511423" y="3737389"/>
            <a:ext cx="8345706" cy="535787"/>
            <a:chOff x="538317" y="2790119"/>
            <a:chExt cx="3941248" cy="535787"/>
          </a:xfrm>
        </p:grpSpPr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C3DB01CF-1D7D-6C02-8D6E-E6579C35A3E0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</a:t>
              </a:r>
              <a:r>
                <a:rPr lang="fr-FR" sz="2400" b="1" dirty="0">
                  <a:solidFill>
                    <a:schemeClr val="tx1"/>
                  </a:solidFill>
                </a:rPr>
                <a:t> Il diminue l’oxygénation du sang.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: Rounded Corners 22">
              <a:extLst>
                <a:ext uri="{FF2B5EF4-FFF2-40B4-BE49-F238E27FC236}">
                  <a16:creationId xmlns:a16="http://schemas.microsoft.com/office/drawing/2014/main" id="{9E91DD4D-8154-6DC4-561F-B83E407A157A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311E4CE-C581-6905-B1A0-9BDA175B7088}"/>
              </a:ext>
            </a:extLst>
          </p:cNvPr>
          <p:cNvGrpSpPr/>
          <p:nvPr/>
        </p:nvGrpSpPr>
        <p:grpSpPr>
          <a:xfrm>
            <a:off x="511423" y="4693624"/>
            <a:ext cx="8345706" cy="535787"/>
            <a:chOff x="538317" y="2790119"/>
            <a:chExt cx="3941248" cy="535787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56F399CF-3EF5-4CFB-687D-9663B453D131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</a:t>
              </a:r>
              <a:r>
                <a:rPr lang="fr-FR" sz="2400" b="1" dirty="0">
                  <a:solidFill>
                    <a:schemeClr val="tx1"/>
                  </a:solidFill>
                </a:rPr>
                <a:t> Il protège contre les maladies cardiaques.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A7FF827F-4695-FAB7-8A9A-DC1725D49F15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7332A83-06EE-6CD7-571A-218AF9558F2B}"/>
              </a:ext>
            </a:extLst>
          </p:cNvPr>
          <p:cNvGrpSpPr/>
          <p:nvPr/>
        </p:nvGrpSpPr>
        <p:grpSpPr>
          <a:xfrm>
            <a:off x="511423" y="5649860"/>
            <a:ext cx="8345706" cy="535787"/>
            <a:chOff x="538317" y="2790119"/>
            <a:chExt cx="3941248" cy="535787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BA975D8F-C347-7423-9D18-648FC813360F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d. Il ralentit la circulation sanguine.</a:t>
              </a:r>
            </a:p>
          </p:txBody>
        </p:sp>
        <p:sp>
          <p:nvSpPr>
            <p:cNvPr id="20" name="Rectangle: Rounded Corners 22">
              <a:extLst>
                <a:ext uri="{FF2B5EF4-FFF2-40B4-BE49-F238E27FC236}">
                  <a16:creationId xmlns:a16="http://schemas.microsoft.com/office/drawing/2014/main" id="{0A9864B2-02CC-7E60-243C-9EA34CB835D0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B4F7F1F0-2067-8268-F8EC-4A6425E6ADDC}"/>
              </a:ext>
            </a:extLst>
          </p:cNvPr>
          <p:cNvSpPr txBox="1">
            <a:spLocks/>
          </p:cNvSpPr>
          <p:nvPr/>
        </p:nvSpPr>
        <p:spPr>
          <a:xfrm>
            <a:off x="798378" y="635380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réponde en levant la main.</a:t>
            </a:r>
          </a:p>
          <a:p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D2B6907E-B551-353F-1054-F4D4B027E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576" y="431038"/>
            <a:ext cx="500984" cy="5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F51853AB-6E1F-9739-5AED-BDCB32E79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436" y="2438400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FE49345F-E611-AE64-4549-99F5734C1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436" y="4480560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194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1927"/>
            <a:ext cx="10372033" cy="54064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47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702026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de repérer les éléments du document avant de réaliser la tâche.  Expliquer les mots difficiles.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4583E4-9B2E-23B7-5CC8-03B3EB9D5807}"/>
              </a:ext>
            </a:extLst>
          </p:cNvPr>
          <p:cNvSpPr/>
          <p:nvPr/>
        </p:nvSpPr>
        <p:spPr>
          <a:xfrm>
            <a:off x="-367533" y="3299209"/>
            <a:ext cx="335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b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EC59BD-A65C-F7D6-2110-9EC336A84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365" y="1188720"/>
            <a:ext cx="4268870" cy="549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AAC6-1196-637E-DF9E-533F1302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8B505-3DC6-B1A7-7894-DF91A62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0B8779-01E5-AF75-9C9E-DC7EC7E3E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7A049E59-3ACA-34FF-66F6-5DAF021D22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451445-4A70-B44E-56F6-39FFF34F5808}"/>
              </a:ext>
            </a:extLst>
          </p:cNvPr>
          <p:cNvGrpSpPr/>
          <p:nvPr/>
        </p:nvGrpSpPr>
        <p:grpSpPr>
          <a:xfrm>
            <a:off x="274320" y="1051177"/>
            <a:ext cx="11389359" cy="5592919"/>
            <a:chOff x="274320" y="1051177"/>
            <a:chExt cx="11389359" cy="559291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3C15B45-7001-E474-4D5C-F1C0AC649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31250"/>
            <a:stretch>
              <a:fillRect/>
            </a:stretch>
          </p:blipFill>
          <p:spPr>
            <a:xfrm>
              <a:off x="3062127" y="1051177"/>
              <a:ext cx="5543393" cy="3057372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2A3AE0-20B2-EDB5-301E-58593BE73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320" y="3882618"/>
              <a:ext cx="11389359" cy="2761478"/>
            </a:xfrm>
            <a:prstGeom prst="rect">
              <a:avLst/>
            </a:prstGeom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2C5BB4F9-13BA-2DAF-9D81-A97AFD2B01AC}"/>
              </a:ext>
            </a:extLst>
          </p:cNvPr>
          <p:cNvSpPr txBox="1"/>
          <p:nvPr/>
        </p:nvSpPr>
        <p:spPr>
          <a:xfrm>
            <a:off x="5729059" y="5560665"/>
            <a:ext cx="986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 bpm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24518C5-37DD-097D-8527-AC4EFD7EBAD3}"/>
              </a:ext>
            </a:extLst>
          </p:cNvPr>
          <p:cNvSpPr txBox="1"/>
          <p:nvPr/>
        </p:nvSpPr>
        <p:spPr>
          <a:xfrm>
            <a:off x="7537539" y="5530185"/>
            <a:ext cx="159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élevée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8C7FFF9-D473-D0A6-6F64-6DBB860BA9E6}"/>
              </a:ext>
            </a:extLst>
          </p:cNvPr>
          <p:cNvSpPr txBox="1"/>
          <p:nvPr/>
        </p:nvSpPr>
        <p:spPr>
          <a:xfrm>
            <a:off x="1929219" y="5885785"/>
            <a:ext cx="986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 bpm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62D3004-EDB3-7870-0CCB-7679CFE0183D}"/>
              </a:ext>
            </a:extLst>
          </p:cNvPr>
          <p:cNvSpPr txBox="1"/>
          <p:nvPr/>
        </p:nvSpPr>
        <p:spPr>
          <a:xfrm>
            <a:off x="4759960" y="1608574"/>
            <a:ext cx="17526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/>
              <a:t>battements par minute (bpm).</a:t>
            </a:r>
          </a:p>
        </p:txBody>
      </p:sp>
    </p:spTree>
    <p:extLst>
      <p:ext uri="{BB962C8B-B14F-4D97-AF65-F5344CB8AC3E}">
        <p14:creationId xmlns:p14="http://schemas.microsoft.com/office/powerpoint/2010/main" val="415401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2DBA-6D6F-44FF-9C39-55261B4F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8D5B8-5C5B-C453-EB34-7A0A7B3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E1166-1013-3408-7CCB-1BA4DA25E1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2372CE5D-1F4D-A4BC-3E56-AA91E8C6D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2B17E7-0EBD-A3C1-1168-4E8996679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519" y="1216854"/>
            <a:ext cx="11079121" cy="176237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5EB5405-BB78-7C8A-FF3F-314A4F9CC7AA}"/>
              </a:ext>
            </a:extLst>
          </p:cNvPr>
          <p:cNvSpPr txBox="1"/>
          <p:nvPr/>
        </p:nvSpPr>
        <p:spPr>
          <a:xfrm>
            <a:off x="0" y="1967915"/>
            <a:ext cx="11673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déduit que l’exercice physique diminue la fréquence cardiaque</a:t>
            </a:r>
            <a:b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6573C7B-102B-A9D2-F67F-FBF954B2C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67" y="3335795"/>
            <a:ext cx="11117226" cy="2543530"/>
          </a:xfrm>
          <a:prstGeom prst="rect">
            <a:avLst/>
          </a:prstGeom>
        </p:spPr>
      </p:pic>
      <p:pic>
        <p:nvPicPr>
          <p:cNvPr id="20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98E0C316-A811-C0E2-59C4-ED7BC7B71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236" y="4815840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40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48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0C1DE6B-4652-323A-2B42-AD9AD4D83DF2}"/>
              </a:ext>
            </a:extLst>
          </p:cNvPr>
          <p:cNvSpPr/>
          <p:nvPr/>
        </p:nvSpPr>
        <p:spPr>
          <a:xfrm>
            <a:off x="258951" y="4447289"/>
            <a:ext cx="335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b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8AF465-BE74-09A9-D06B-C35517248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080" y="1065018"/>
            <a:ext cx="4907934" cy="5386582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854C8032-7260-EB33-10E7-586958E4BC39}"/>
              </a:ext>
            </a:extLst>
          </p:cNvPr>
          <p:cNvCxnSpPr/>
          <p:nvPr/>
        </p:nvCxnSpPr>
        <p:spPr>
          <a:xfrm flipH="1">
            <a:off x="6853518" y="2932356"/>
            <a:ext cx="3421380" cy="449580"/>
          </a:xfrm>
          <a:prstGeom prst="straightConnector1">
            <a:avLst/>
          </a:prstGeom>
          <a:ln>
            <a:solidFill>
              <a:srgbClr val="8BC14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1B1E06FA-A2DD-F6A4-1146-FE439C4A4F3C}"/>
              </a:ext>
            </a:extLst>
          </p:cNvPr>
          <p:cNvSpPr txBox="1"/>
          <p:nvPr/>
        </p:nvSpPr>
        <p:spPr>
          <a:xfrm>
            <a:off x="10264588" y="2752165"/>
            <a:ext cx="763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Sportif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12377BF-93FD-B1A1-F7BD-65E686AD3306}"/>
              </a:ext>
            </a:extLst>
          </p:cNvPr>
          <p:cNvCxnSpPr>
            <a:cxnSpLocks/>
          </p:cNvCxnSpPr>
          <p:nvPr/>
        </p:nvCxnSpPr>
        <p:spPr>
          <a:xfrm>
            <a:off x="2725271" y="2913529"/>
            <a:ext cx="2864223" cy="468407"/>
          </a:xfrm>
          <a:prstGeom prst="straightConnector1">
            <a:avLst/>
          </a:prstGeom>
          <a:ln>
            <a:solidFill>
              <a:srgbClr val="8BC14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E3A61D9F-5509-304E-A6C7-DF8AFF7F7544}"/>
              </a:ext>
            </a:extLst>
          </p:cNvPr>
          <p:cNvSpPr txBox="1"/>
          <p:nvPr/>
        </p:nvSpPr>
        <p:spPr>
          <a:xfrm>
            <a:off x="1649506" y="2725271"/>
            <a:ext cx="1149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Non sportif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327627" y="2738280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9FB3E6-20C2-FC59-F26F-74179EB89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633" y="1062605"/>
            <a:ext cx="6214208" cy="32706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7A3315-9033-E5BE-5C7C-9ED35C6DF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340" y="4435673"/>
            <a:ext cx="11136279" cy="170521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171075C-980C-D70E-D3E9-D96B9B2C6403}"/>
              </a:ext>
            </a:extLst>
          </p:cNvPr>
          <p:cNvSpPr txBox="1"/>
          <p:nvPr/>
        </p:nvSpPr>
        <p:spPr>
          <a:xfrm>
            <a:off x="384403" y="5049392"/>
            <a:ext cx="1119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volume pulmonaire moyen</a:t>
            </a:r>
            <a:b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chez l’individu sportif (6 L) est moins élevée que chez l’individu non sportif (4 L)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F496B-6193-A455-4AAE-E03136B3D286}"/>
              </a:ext>
            </a:extLst>
          </p:cNvPr>
          <p:cNvSpPr/>
          <p:nvPr/>
        </p:nvSpPr>
        <p:spPr>
          <a:xfrm>
            <a:off x="4968240" y="3736848"/>
            <a:ext cx="1737360" cy="109728"/>
          </a:xfrm>
          <a:prstGeom prst="rect">
            <a:avLst/>
          </a:prstGeom>
          <a:solidFill>
            <a:srgbClr val="FEE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9154E9-3CAD-53F0-4BBF-0FD954885F2A}"/>
              </a:ext>
            </a:extLst>
          </p:cNvPr>
          <p:cNvSpPr txBox="1"/>
          <p:nvPr/>
        </p:nvSpPr>
        <p:spPr>
          <a:xfrm>
            <a:off x="4809744" y="3663696"/>
            <a:ext cx="871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050" b="1" dirty="0">
                <a:latin typeface="Calibri" panose="020F0502020204030204" pitchFamily="34" charset="0"/>
                <a:cs typeface="Calibri" panose="020F0502020204030204" pitchFamily="34" charset="0"/>
              </a:rPr>
              <a:t>Non sportif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3503B9-04D4-532E-77D3-9A0750DE52C9}"/>
              </a:ext>
            </a:extLst>
          </p:cNvPr>
          <p:cNvSpPr txBox="1"/>
          <p:nvPr/>
        </p:nvSpPr>
        <p:spPr>
          <a:xfrm>
            <a:off x="6096000" y="3669792"/>
            <a:ext cx="871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050" b="1" dirty="0">
                <a:latin typeface="Calibri" panose="020F0502020204030204" pitchFamily="34" charset="0"/>
                <a:cs typeface="Calibri" panose="020F0502020204030204" pitchFamily="34" charset="0"/>
              </a:rPr>
              <a:t>Sportif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986119"/>
            <a:ext cx="9726520" cy="10240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013013"/>
            <a:ext cx="1606147" cy="977152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058069"/>
            <a:ext cx="9726521" cy="9467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Histogramme</a:t>
            </a:r>
            <a:endParaRPr lang="fr-FR" kern="0" noProof="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Paramètre mesuré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Paramètre varié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Fréquence cardiaque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Volume pulmonaire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Exercice physique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133600"/>
            <a:ext cx="1606147" cy="842681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63271" y="1228165"/>
            <a:ext cx="9463104" cy="525106"/>
          </a:xfrm>
          <a:prstGeom prst="rect">
            <a:avLst/>
          </a:prstGeom>
        </p:spPr>
        <p:txBody>
          <a:bodyPr t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000" noProof="0" dirty="0"/>
              <a:t>La tâche à réussir pendant la séance 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b="1" noProof="0" dirty="0"/>
              <a:t>Déduire le rôle de l’exercice physique dans le maintien de la santé des deux systèmes : respiratoire et circulatoire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stratégies enseignées pendant le modelage et pratiques pendant la séance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Comparaison du paramètre mesuré </a:t>
            </a:r>
            <a:r>
              <a:rPr lang="fr-FR" sz="1700" dirty="0"/>
              <a:t>avec et sans exercice physique</a:t>
            </a:r>
            <a:r>
              <a:rPr lang="fr-FR" sz="1700" noProof="0" dirty="0"/>
              <a:t>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spc="-30" noProof="0" dirty="0"/>
              <a:t>Déduction </a:t>
            </a:r>
            <a:r>
              <a:rPr lang="fr-FR" sz="1700" spc="-30" noProof="0" dirty="0">
                <a:ea typeface="Calibri" panose="020F0502020204030204" pitchFamily="34" charset="0"/>
              </a:rPr>
              <a:t>du</a:t>
            </a:r>
            <a:r>
              <a:rPr lang="fr-FR" sz="1700" spc="-30" dirty="0">
                <a:ea typeface="Calibri" panose="020F0502020204030204" pitchFamily="34" charset="0"/>
              </a:rPr>
              <a:t> rôle de l’exercice physique dans le maintien de la santé du système respiratoire ou circulatoire.</a:t>
            </a:r>
            <a:endParaRPr lang="fr-FR" sz="1700" spc="-30" noProof="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P</a:t>
            </a:r>
            <a:r>
              <a:rPr lang="fr-FR" sz="1700" noProof="0" dirty="0" err="1"/>
              <a:t>récision</a:t>
            </a:r>
            <a:r>
              <a:rPr lang="fr-FR" sz="1700" noProof="0" dirty="0"/>
              <a:t> parmi deux propositions l’action qui en relation avec le rôle déduit dans la question précédente.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outils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Histogramme.</a:t>
            </a:r>
            <a:endParaRPr lang="fr-FR" sz="1700" noProof="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Carte lexicale.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Fiche technique.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noProof="0" dirty="0"/>
              <a:t> Pendant le feedback, attirer l’attention des élèves sur les erreurs fréquentes :</a:t>
            </a:r>
            <a:endParaRPr lang="fr-FR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Il ne faut pas confondre la fréquence cardiaque, liée au cœur, avec le volume pulmonaire, lié au fonctionnement des poumons.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39366"/>
            <a:ext cx="1605600" cy="35496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E74B-FB0B-F794-2F1F-8662A4A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306F8-E2E5-5CC5-BBA2-1D6C4AB2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0EDF27-BFFD-0D34-DA4D-B120C7C4E4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34E0027B-99D4-4F5D-0CBB-C4956CB41B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777324B-B2E9-D485-74D0-741FECBA3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30" y="1290645"/>
            <a:ext cx="11107700" cy="44392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D6B79C-67AB-7DE1-C1E5-8DC06CD4E8A4}"/>
              </a:ext>
            </a:extLst>
          </p:cNvPr>
          <p:cNvSpPr txBox="1"/>
          <p:nvPr/>
        </p:nvSpPr>
        <p:spPr>
          <a:xfrm>
            <a:off x="872350" y="2110155"/>
            <a:ext cx="10706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déduit que l’exercice physique augmente le volume pulmonaire moyen.</a:t>
            </a:r>
          </a:p>
        </p:txBody>
      </p:sp>
      <p:pic>
        <p:nvPicPr>
          <p:cNvPr id="7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B587C42A-7936-A730-A1B0-87DB0396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236" y="4185920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0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onner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91324" y="20379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636841" y="202002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Déduire le rôle de l’exercice physique dans le maintien de la santé des deux systèmes : respiratoire et circulatoire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" y="1754682"/>
            <a:ext cx="805544" cy="8055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A886F1-F28B-DE67-82D6-139F55D97B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988733"/>
            <a:ext cx="4980940" cy="3320627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72C7D0F-EEDD-3FED-87FF-40227C1DF998}"/>
              </a:ext>
            </a:extLst>
          </p:cNvPr>
          <p:cNvSpPr txBox="1">
            <a:spLocks/>
          </p:cNvSpPr>
          <p:nvPr/>
        </p:nvSpPr>
        <p:spPr>
          <a:xfrm>
            <a:off x="-756918" y="3111293"/>
            <a:ext cx="9066597" cy="7898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b="1" dirty="0">
              <a:solidFill>
                <a:srgbClr val="106585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6088DF8-978D-A99B-3CB0-2231126F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87" y="1874232"/>
            <a:ext cx="11490960" cy="3256316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4F37AE79-FA6E-2D34-AD0F-0182AE4FCC1E}"/>
              </a:ext>
            </a:extLst>
          </p:cNvPr>
          <p:cNvSpPr txBox="1">
            <a:spLocks/>
          </p:cNvSpPr>
          <p:nvPr/>
        </p:nvSpPr>
        <p:spPr>
          <a:xfrm>
            <a:off x="988935" y="444634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alt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récapituler,  L’effort physique entraîne aussi d’autres effets sur le corps comme suit : </a:t>
            </a:r>
          </a:p>
        </p:txBody>
      </p:sp>
    </p:spTree>
    <p:extLst>
      <p:ext uri="{BB962C8B-B14F-4D97-AF65-F5344CB8AC3E}">
        <p14:creationId xmlns:p14="http://schemas.microsoft.com/office/powerpoint/2010/main" val="18375960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0" y="3207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que j’ai suivi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our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résoudre ma tâche: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070" y="668280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5356D4A-DA37-8258-93D7-982D96B8574E}"/>
              </a:ext>
            </a:extLst>
          </p:cNvPr>
          <p:cNvGrpSpPr/>
          <p:nvPr/>
        </p:nvGrpSpPr>
        <p:grpSpPr>
          <a:xfrm>
            <a:off x="406192" y="2433476"/>
            <a:ext cx="11037454" cy="399011"/>
            <a:chOff x="526472" y="1937789"/>
            <a:chExt cx="11037454" cy="399011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D045193-4C2B-CA61-F6BB-700E122F89D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 compare le nombre de capillaires chez l’individu sportif et l’individu non-sportif.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5B37CF75-96CE-1C69-9C98-A45A9BB70848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58E10AF-8B05-51A5-61B5-B0EB900ADE15}"/>
              </a:ext>
            </a:extLst>
          </p:cNvPr>
          <p:cNvGrpSpPr/>
          <p:nvPr/>
        </p:nvGrpSpPr>
        <p:grpSpPr>
          <a:xfrm>
            <a:off x="406192" y="3261066"/>
            <a:ext cx="11037454" cy="399011"/>
            <a:chOff x="526472" y="1937789"/>
            <a:chExt cx="11037454" cy="399011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4631096-0CAF-BF7B-C9F1-5B93A116032D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 déduis le rôle de l’exercice physique dans le maintien de la santé des deux systèmes.</a:t>
              </a: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70B2BA6-0DDD-D4AF-12C6-447414CB074C}"/>
                </a:ext>
              </a:extLst>
            </p:cNvPr>
            <p:cNvSpPr/>
            <p:nvPr/>
          </p:nvSpPr>
          <p:spPr>
            <a:xfrm>
              <a:off x="541251" y="1937789"/>
              <a:ext cx="396001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7CD271D-9AF2-3B46-2BDB-E207922BF42A}"/>
              </a:ext>
            </a:extLst>
          </p:cNvPr>
          <p:cNvGrpSpPr/>
          <p:nvPr/>
        </p:nvGrpSpPr>
        <p:grpSpPr>
          <a:xfrm>
            <a:off x="406192" y="4088656"/>
            <a:ext cx="11037454" cy="399011"/>
            <a:chOff x="526472" y="1937789"/>
            <a:chExt cx="11037454" cy="399011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92D6773-5F62-FCEF-4C08-D9E8B4000255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Je précise parmi deux propositions l’action qui en relation avec le rôle déduit dans la question précédente.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E0DA83BC-B063-ED08-4762-15384825EF8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8372" y="1263731"/>
            <a:ext cx="11473312" cy="5046581"/>
            <a:chOff x="279385" y="1039998"/>
            <a:chExt cx="8613802" cy="3784935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657420" y="2409883"/>
              <a:ext cx="3248543" cy="81210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spc="-30" noProof="0" dirty="0">
                  <a:solidFill>
                    <a:srgbClr val="10658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Déduire le rôle de l’exercice physique dans le maintien de la santé des deux systèmes : respiratoire et circulatoire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082394"/>
              <a:ext cx="1899776" cy="107401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660109"/>
              <a:ext cx="1935619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554726" y="2222904"/>
              <a:ext cx="1980650" cy="7617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lvl="0" algn="ctr"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Exercice physique système respiratoire</a:t>
              </a:r>
            </a:p>
            <a:p>
              <a:pPr lvl="0" algn="ctr"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système circulatoire</a:t>
              </a: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924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Comparer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Déduire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Préciser</a:t>
              </a:r>
              <a:endPara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218356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43679" y="3125622"/>
              <a:ext cx="2349508" cy="110795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Histogramme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Paramètre mesuré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Paramètre varié</a:t>
              </a:r>
              <a:endParaRPr lang="fr-FR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Fréquence cardiaque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Volume pulmonaire</a:t>
              </a:r>
              <a:endParaRPr lang="fr-FR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3364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464653" y="3177974"/>
              <a:ext cx="773026" cy="861053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05963" y="2815935"/>
              <a:ext cx="552863" cy="1334630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37103" y="2136844"/>
              <a:ext cx="932660" cy="452709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878802" y="5348547"/>
            <a:ext cx="70925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……..plus élevée /moins élevée </a:t>
            </a: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………..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inciter les élèves à faire l’exercice à la maison, puis clôturer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12300</TotalTime>
  <Words>3021</Words>
  <Application>Microsoft Office PowerPoint</Application>
  <PresentationFormat>Grand écran</PresentationFormat>
  <Paragraphs>467</Paragraphs>
  <Slides>67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Commençons par cette question.</vt:lpstr>
      <vt:lpstr>Parfait ! pendant l’exercice physique, le corps fournit plus d’effort car les muscles ont besoin de plus d’énergie.</vt:lpstr>
      <vt:lpstr>Répondez à cette question.</vt:lpstr>
      <vt:lpstr>C’est correct , c’est bénéfique pour le corps car il aide à renforcer le cœur et la respiration.</vt:lpstr>
      <vt:lpstr>Une autre question.</vt:lpstr>
      <vt:lpstr>Très bien !</vt:lpstr>
      <vt:lpstr>Présentation PowerPoint</vt:lpstr>
      <vt:lpstr>Voici la réponse.</vt:lpstr>
      <vt:lpstr>Présentation PowerPoint</vt:lpstr>
      <vt:lpstr>Prenons la situation suivante:</vt:lpstr>
      <vt:lpstr>Présentation PowerPoint</vt:lpstr>
      <vt:lpstr>A la fin de cette séance, vous serez capables de :  </vt:lpstr>
      <vt:lpstr>Présentation PowerPoint</vt:lpstr>
      <vt:lpstr>Présentation PowerPoint</vt:lpstr>
      <vt:lpstr>Je commence par définir quelques notions qu'on aura besoin pour résoudre la tâche.</vt:lpstr>
      <vt:lpstr>Pour déduire le rôle de l’effort physique, on va se baser sur la lecture des histogrammes. Nous allons commencer par définir un histogramme, puis comment le lire.</vt:lpstr>
      <vt:lpstr>Pour la première étape.</vt:lpstr>
      <vt:lpstr>Ensuite.</vt:lpstr>
      <vt:lpstr>Et puis.</vt:lpstr>
      <vt:lpstr>Et finalement.</vt:lpstr>
      <vt:lpstr>Présentation PowerPoint</vt:lpstr>
      <vt:lpstr>Notre tâche consiste à déduire le rôle de l’exercice physique dans le maintien de la santé des deux systèmes : respiratoire et circulatoire </vt:lpstr>
      <vt:lpstr>Pour la première consigne, je dois comparer le paramètre mesuré en appliquant les étapes de la lecture d’un histogramme.</vt:lpstr>
      <vt:lpstr>Pour la deuxième consigne, nous allons voir l’effet de l’exercice physique sur le nombre de capillaires.</vt:lpstr>
      <vt:lpstr>Pour la troisième consigne, je dois faire ce qui suit :</vt:lpstr>
      <vt:lpstr>Présentation PowerPoint</vt:lpstr>
      <vt:lpstr>Présentation PowerPoint</vt:lpstr>
      <vt:lpstr>Présentation PowerPoint</vt:lpstr>
      <vt:lpstr>Vérifions maintenant est-ce que vous avez bien compris. Répondez à la question suivante:</vt:lpstr>
      <vt:lpstr>Présentation PowerPoint</vt:lpstr>
      <vt:lpstr>Répondez à la question suivante:</vt:lpstr>
      <vt:lpstr>Excellent travail ! </vt:lpstr>
      <vt:lpstr>Répondez à la question suivante:</vt:lpstr>
      <vt:lpstr>La fréquence respiratoire du corps au repos est (40 mouvements par minute ) est plus élevée que pendant l’exercice physique ( 20 mouvements par minute).</vt:lpstr>
      <vt:lpstr>Répondez à la question suivante:</vt:lpstr>
      <vt:lpstr>Parfait !</vt:lpstr>
      <vt:lpstr>Présentation PowerPoint</vt:lpstr>
      <vt:lpstr>Maintenant, vous allez travailler en binôme. Chacun prend un moment pour réaliser l’activité de la page 47 sur le livret. Ensuite, vous comparez vos réponses en justifiant.</vt:lpstr>
      <vt:lpstr>Le temps est terminé. </vt:lpstr>
      <vt:lpstr>Correction.</vt:lpstr>
      <vt:lpstr>Correction.</vt:lpstr>
      <vt:lpstr>Présentation PowerPoint</vt:lpstr>
      <vt:lpstr>Maintenant, vous allez travailler chacun pour soi; prenez l’activité de la page 48 sur le livret.</vt:lpstr>
      <vt:lpstr>Le temps est terminé. </vt:lpstr>
      <vt:lpstr>Correction. </vt:lpstr>
      <vt:lpstr>Correction.</vt:lpstr>
      <vt:lpstr>Présentation PowerPoint</vt:lpstr>
      <vt:lpstr>Qui peut me dire ce que nous avons appris aujourd’hui? </vt:lpstr>
      <vt:lpstr>Avant de finir, faisons un petit résumé ensemble ! </vt:lpstr>
      <vt:lpstr>Présentation PowerPoint</vt:lpstr>
      <vt:lpstr>Voici les étapes que j’ai suivi pour résoudre ma tâche: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1366</cp:revision>
  <dcterms:created xsi:type="dcterms:W3CDTF">2025-11-03T10:55:47Z</dcterms:created>
  <dcterms:modified xsi:type="dcterms:W3CDTF">2026-03-27T19:16:21Z</dcterms:modified>
</cp:coreProperties>
</file>