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2"/>
  </p:notesMasterIdLst>
  <p:handoutMasterIdLst>
    <p:handoutMasterId r:id="rId53"/>
  </p:handoutMasterIdLst>
  <p:sldIdLst>
    <p:sldId id="308" r:id="rId2"/>
    <p:sldId id="288" r:id="rId3"/>
    <p:sldId id="289" r:id="rId4"/>
    <p:sldId id="286" r:id="rId5"/>
    <p:sldId id="2147483642" r:id="rId6"/>
    <p:sldId id="371" r:id="rId7"/>
    <p:sldId id="290" r:id="rId8"/>
    <p:sldId id="2147483643" r:id="rId9"/>
    <p:sldId id="293" r:id="rId10"/>
    <p:sldId id="258" r:id="rId11"/>
    <p:sldId id="294" r:id="rId12"/>
    <p:sldId id="2147483644" r:id="rId13"/>
    <p:sldId id="271" r:id="rId14"/>
    <p:sldId id="296" r:id="rId15"/>
    <p:sldId id="314" r:id="rId16"/>
    <p:sldId id="315" r:id="rId17"/>
    <p:sldId id="378" r:id="rId18"/>
    <p:sldId id="379" r:id="rId19"/>
    <p:sldId id="402" r:id="rId20"/>
    <p:sldId id="403" r:id="rId21"/>
    <p:sldId id="321" r:id="rId22"/>
    <p:sldId id="395" r:id="rId23"/>
    <p:sldId id="270" r:id="rId24"/>
    <p:sldId id="320" r:id="rId25"/>
    <p:sldId id="298" r:id="rId26"/>
    <p:sldId id="373" r:id="rId27"/>
    <p:sldId id="323" r:id="rId28"/>
    <p:sldId id="398" r:id="rId29"/>
    <p:sldId id="368" r:id="rId30"/>
    <p:sldId id="380" r:id="rId31"/>
    <p:sldId id="383" r:id="rId32"/>
    <p:sldId id="396" r:id="rId33"/>
    <p:sldId id="397" r:id="rId34"/>
    <p:sldId id="381" r:id="rId35"/>
    <p:sldId id="394" r:id="rId36"/>
    <p:sldId id="300" r:id="rId37"/>
    <p:sldId id="400" r:id="rId38"/>
    <p:sldId id="339" r:id="rId39"/>
    <p:sldId id="280" r:id="rId40"/>
    <p:sldId id="335" r:id="rId41"/>
    <p:sldId id="399" r:id="rId42"/>
    <p:sldId id="401" r:id="rId43"/>
    <p:sldId id="303" r:id="rId44"/>
    <p:sldId id="345" r:id="rId45"/>
    <p:sldId id="302" r:id="rId46"/>
    <p:sldId id="305" r:id="rId47"/>
    <p:sldId id="262" r:id="rId48"/>
    <p:sldId id="346" r:id="rId49"/>
    <p:sldId id="348" r:id="rId50"/>
    <p:sldId id="291" r:id="rId51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par défaut" id="{017008B6-3FFD-4BDC-8186-F55938689B22}">
          <p14:sldIdLst>
            <p14:sldId id="308"/>
            <p14:sldId id="288"/>
            <p14:sldId id="289"/>
            <p14:sldId id="286"/>
            <p14:sldId id="2147483642"/>
            <p14:sldId id="371"/>
            <p14:sldId id="290"/>
            <p14:sldId id="2147483643"/>
          </p14:sldIdLst>
        </p14:section>
        <p14:section name="Ouverture de la séance" id="{2EB02A95-5B55-41FB-8E86-2A90C4C55040}">
          <p14:sldIdLst>
            <p14:sldId id="293"/>
            <p14:sldId id="258"/>
          </p14:sldIdLst>
        </p14:section>
        <p14:section name="Discussion informelle" id="{424B5FE0-E67A-49E0-BAF3-0DF201233B69}">
          <p14:sldIdLst>
            <p14:sldId id="294"/>
            <p14:sldId id="2147483644"/>
            <p14:sldId id="271"/>
          </p14:sldIdLst>
        </p14:section>
        <p14:section name="Contrôle des cahiers" id="{D246771F-C8AA-4F75-BAD7-8024CAB55D79}">
          <p14:sldIdLst/>
        </p14:section>
        <p14:section name="Activation des prérequis" id="{8E8D053C-3AAA-4FF0-9D84-FCA59ECBA887}">
          <p14:sldIdLst>
            <p14:sldId id="296"/>
            <p14:sldId id="314"/>
            <p14:sldId id="315"/>
            <p14:sldId id="378"/>
            <p14:sldId id="379"/>
            <p14:sldId id="402"/>
            <p14:sldId id="403"/>
          </p14:sldIdLst>
        </p14:section>
        <p14:section name="Déclaration de l’objectif" id="{096B6BF6-20D6-43DE-B358-982838B98259}">
          <p14:sldIdLst>
            <p14:sldId id="321"/>
            <p14:sldId id="395"/>
            <p14:sldId id="270"/>
            <p14:sldId id="320"/>
          </p14:sldIdLst>
        </p14:section>
        <p14:section name="Modelage" id="{6D007598-4F88-4283-9E36-970C44D688AD}">
          <p14:sldIdLst>
            <p14:sldId id="298"/>
            <p14:sldId id="373"/>
            <p14:sldId id="323"/>
            <p14:sldId id="398"/>
            <p14:sldId id="368"/>
            <p14:sldId id="380"/>
            <p14:sldId id="383"/>
            <p14:sldId id="396"/>
            <p14:sldId id="397"/>
            <p14:sldId id="381"/>
            <p14:sldId id="394"/>
          </p14:sldIdLst>
        </p14:section>
        <p14:section name="Pratique en binôme" id="{B5D45BF5-6276-4DCA-B0C6-B46ADF983B36}">
          <p14:sldIdLst>
            <p14:sldId id="300"/>
            <p14:sldId id="400"/>
            <p14:sldId id="339"/>
            <p14:sldId id="280"/>
            <p14:sldId id="335"/>
            <p14:sldId id="399"/>
            <p14:sldId id="401"/>
          </p14:sldIdLst>
        </p14:section>
        <p14:section name="Pratique autonome" id="{89211873-F649-4A72-AB32-DC4F4703E8C4}">
          <p14:sldIdLst>
            <p14:sldId id="303"/>
            <p14:sldId id="345"/>
            <p14:sldId id="302"/>
          </p14:sldIdLst>
        </p14:section>
        <p14:section name="Clôture de la séance" id="{EBCF91DF-0CDC-4636-96C9-6E6A8A771057}">
          <p14:sldIdLst>
            <p14:sldId id="305"/>
            <p14:sldId id="262"/>
            <p14:sldId id="346"/>
            <p14:sldId id="348"/>
            <p14:sldId id="291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2060"/>
    <a:srgbClr val="95C790"/>
    <a:srgbClr val="037A40"/>
    <a:srgbClr val="156082"/>
    <a:srgbClr val="1D6FA9"/>
    <a:srgbClr val="DCEAF7"/>
    <a:srgbClr val="7F7F7F"/>
    <a:srgbClr val="F19D19"/>
    <a:srgbClr val="DCE6F2"/>
    <a:srgbClr val="C8F5E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93296810-A885-4BE3-A3E7-6D5BEEA58F35}" styleName="Style moyen 2 - Accentuation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548" autoAdjust="0"/>
    <p:restoredTop sz="94660"/>
  </p:normalViewPr>
  <p:slideViewPr>
    <p:cSldViewPr snapToGrid="0">
      <p:cViewPr varScale="1">
        <p:scale>
          <a:sx n="82" d="100"/>
          <a:sy n="82" d="100"/>
        </p:scale>
        <p:origin x="557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53" d="100"/>
          <a:sy n="53" d="100"/>
        </p:scale>
        <p:origin x="2648" y="3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ableStyles" Target="tableStyle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FBCA5832-8482-8A13-D616-D4DC4E00088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E1AF20E-8CB3-9A78-DAA5-452D3E71FC8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2F2FC19-8473-42DA-A224-417563F70EEA}" type="datetimeFigureOut">
              <a:rPr lang="fr-FR" smtClean="0"/>
              <a:t>04/02/2026</a:t>
            </a:fld>
            <a:endParaRPr lang="fr-F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B9D4D5A-5873-3B93-7107-421D27E9FC9B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49A08A6-BCEB-76AD-D845-2FB6B36FF1D7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700F93E-B376-4B8D-8801-C9B277E79C7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0270772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8945F59-58A7-4602-A285-8B7522B6192F}" type="datetimeFigureOut">
              <a:rPr lang="fr-FR" smtClean="0"/>
              <a:t>04/02/2026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FA4B3F7-B838-4AD4-9179-ECE6A67C82A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114391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A4B3F7-B838-4AD4-9179-ECE6A67C82A7}" type="slidenum">
              <a:rPr lang="fr-FR" smtClean="0"/>
              <a:t>11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1711907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3" Type="http://schemas.openxmlformats.org/officeDocument/2006/relationships/image" Target="../media/image15.png"/><Relationship Id="rId7" Type="http://schemas.openxmlformats.org/officeDocument/2006/relationships/image" Target="../media/image19.jpe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10" Type="http://schemas.microsoft.com/office/2007/relationships/hdphoto" Target="../media/hdphoto3.wdp"/><Relationship Id="rId4" Type="http://schemas.openxmlformats.org/officeDocument/2006/relationships/image" Target="../media/image16.png"/><Relationship Id="rId9" Type="http://schemas.openxmlformats.org/officeDocument/2006/relationships/image" Target="../media/image21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7" Type="http://schemas.openxmlformats.org/officeDocument/2006/relationships/image" Target="../media/image13.png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8" Type="http://schemas.openxmlformats.org/officeDocument/2006/relationships/hyperlink" Target="https://drive.google.com/drive/folders/15A4aThGXboZ7RlTminYue4etFTXwyFRM?usp=drive_link" TargetMode="External"/><Relationship Id="rId3" Type="http://schemas.openxmlformats.org/officeDocument/2006/relationships/image" Target="../media/image27.png"/><Relationship Id="rId7" Type="http://schemas.openxmlformats.org/officeDocument/2006/relationships/image" Target="../media/image31.sv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0.png"/><Relationship Id="rId5" Type="http://schemas.openxmlformats.org/officeDocument/2006/relationships/image" Target="../media/image29.svg"/><Relationship Id="rId10" Type="http://schemas.openxmlformats.org/officeDocument/2006/relationships/image" Target="../media/image33.svg"/><Relationship Id="rId4" Type="http://schemas.openxmlformats.org/officeDocument/2006/relationships/image" Target="../media/image28.png"/><Relationship Id="rId9" Type="http://schemas.openxmlformats.org/officeDocument/2006/relationships/image" Target="../media/image32.pn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gif"/><Relationship Id="rId2" Type="http://schemas.openxmlformats.org/officeDocument/2006/relationships/image" Target="../media/image34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gif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2.png"/><Relationship Id="rId4" Type="http://schemas.microsoft.com/office/2007/relationships/hdphoto" Target="../media/hdphoto4.wdp"/></Relationships>
</file>

<file path=ppt/slideLayouts/_rels/slideLayout17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37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40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1.png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7" Type="http://schemas.openxmlformats.org/officeDocument/2006/relationships/image" Target="../media/image8.svg"/><Relationship Id="rId2" Type="http://schemas.openxmlformats.org/officeDocument/2006/relationships/image" Target="../media/image35.gif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Layouts/_rels/slideLayout25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40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40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35.gif"/><Relationship Id="rId1" Type="http://schemas.openxmlformats.org/officeDocument/2006/relationships/slideMaster" Target="../slideMasters/slideMaster1.xml"/><Relationship Id="rId4" Type="http://schemas.microsoft.com/office/2007/relationships/hdphoto" Target="../media/hdphoto7.wdp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35.gif"/><Relationship Id="rId1" Type="http://schemas.openxmlformats.org/officeDocument/2006/relationships/slideMaster" Target="../slideMasters/slideMaster1.xml"/><Relationship Id="rId4" Type="http://schemas.microsoft.com/office/2007/relationships/hdphoto" Target="../media/hdphoto8.wdp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35.gif"/><Relationship Id="rId1" Type="http://schemas.openxmlformats.org/officeDocument/2006/relationships/slideMaster" Target="../slideMasters/slideMaster1.xml"/><Relationship Id="rId4" Type="http://schemas.microsoft.com/office/2007/relationships/hdphoto" Target="../media/hdphoto9.wdp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microsoft.com/office/2007/relationships/hdphoto" Target="../media/hdphoto2.wdp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gif"/><Relationship Id="rId1" Type="http://schemas.openxmlformats.org/officeDocument/2006/relationships/slideMaster" Target="../slideMasters/slideMaster1.xml"/><Relationship Id="rId4" Type="http://schemas.microsoft.com/office/2007/relationships/hdphoto" Target="../media/hdphoto4.wdp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microsoft.com/office/2007/relationships/hdphoto" Target="../media/hdphoto2.wdp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12.png"/><Relationship Id="rId7" Type="http://schemas.openxmlformats.org/officeDocument/2006/relationships/image" Target="../media/image8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6.svg"/><Relationship Id="rId4" Type="http://schemas.openxmlformats.org/officeDocument/2006/relationships/image" Target="../media/image5.png"/><Relationship Id="rId9" Type="http://schemas.openxmlformats.org/officeDocument/2006/relationships/image" Target="../media/image14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ge de gar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738;p98">
            <a:extLst>
              <a:ext uri="{FF2B5EF4-FFF2-40B4-BE49-F238E27FC236}">
                <a16:creationId xmlns:a16="http://schemas.microsoft.com/office/drawing/2014/main" id="{1530F5E6-2DBF-5246-2FFD-73AE39131B49}"/>
              </a:ext>
            </a:extLst>
          </p:cNvPr>
          <p:cNvSpPr txBox="1"/>
          <p:nvPr userDrawn="1"/>
        </p:nvSpPr>
        <p:spPr>
          <a:xfrm>
            <a:off x="10470737" y="1351027"/>
            <a:ext cx="1278303" cy="44319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914378">
              <a:lnSpc>
                <a:spcPct val="183502"/>
              </a:lnSpc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b="1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Niveau</a:t>
            </a:r>
            <a:r>
              <a:rPr lang="fr-FR" sz="1200" b="1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</a:t>
            </a:r>
            <a:r>
              <a:rPr lang="fr-FR" sz="1000" b="1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</a:t>
            </a:r>
            <a:r>
              <a:rPr lang="fr-FR" sz="1200" b="1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 </a:t>
            </a:r>
            <a:endParaRPr lang="fr-FR" sz="1100"/>
          </a:p>
        </p:txBody>
      </p:sp>
      <p:pic>
        <p:nvPicPr>
          <p:cNvPr id="24" name="Google Shape;743;p98">
            <a:extLst>
              <a:ext uri="{FF2B5EF4-FFF2-40B4-BE49-F238E27FC236}">
                <a16:creationId xmlns:a16="http://schemas.microsoft.com/office/drawing/2014/main" id="{3C8FAB56-B905-B4D3-C85A-B1EC1778993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10400923" y="1260711"/>
            <a:ext cx="1519859" cy="1217796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25" name="Google Shape;744;p98">
            <a:extLst>
              <a:ext uri="{FF2B5EF4-FFF2-40B4-BE49-F238E27FC236}">
                <a16:creationId xmlns:a16="http://schemas.microsoft.com/office/drawing/2014/main" id="{E352CC90-04F9-4FEC-7808-329A389DB36D}"/>
              </a:ext>
            </a:extLst>
          </p:cNvPr>
          <p:cNvSpPr txBox="1"/>
          <p:nvPr userDrawn="1"/>
        </p:nvSpPr>
        <p:spPr>
          <a:xfrm>
            <a:off x="10521700" y="1400907"/>
            <a:ext cx="1278303" cy="44319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914378">
              <a:lnSpc>
                <a:spcPct val="183502"/>
              </a:lnSpc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00" b="1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Niveau</a:t>
            </a:r>
            <a:r>
              <a:rPr lang="fr-FR" sz="1600" b="1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    </a:t>
            </a:r>
            <a:endParaRPr lang="fr-FR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6" name="Google Shape;745;p98">
            <a:extLst>
              <a:ext uri="{FF2B5EF4-FFF2-40B4-BE49-F238E27FC236}">
                <a16:creationId xmlns:a16="http://schemas.microsoft.com/office/drawing/2014/main" id="{3902D7DD-335C-B83B-FBF0-3461CEB92A0F}"/>
              </a:ext>
            </a:extLst>
          </p:cNvPr>
          <p:cNvSpPr txBox="1"/>
          <p:nvPr userDrawn="1"/>
        </p:nvSpPr>
        <p:spPr>
          <a:xfrm>
            <a:off x="10599248" y="1869610"/>
            <a:ext cx="1123203" cy="34621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1" compatLnSpc="1">
            <a:spAutoFit/>
          </a:bodyPr>
          <a:lstStyle/>
          <a:p>
            <a:pPr algn="ctr" defTabSz="914378"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00" b="1" dirty="0">
                <a:solidFill>
                  <a:srgbClr val="FCBF1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4665E728-B129-706A-BDB1-22B94D41AFBF}"/>
              </a:ext>
            </a:extLst>
          </p:cNvPr>
          <p:cNvGrpSpPr/>
          <p:nvPr userDrawn="1"/>
        </p:nvGrpSpPr>
        <p:grpSpPr>
          <a:xfrm>
            <a:off x="271218" y="4592685"/>
            <a:ext cx="6693265" cy="522000"/>
            <a:chOff x="304312" y="4531839"/>
            <a:chExt cx="5990003" cy="696796"/>
          </a:xfrm>
          <a:solidFill>
            <a:srgbClr val="037A40"/>
          </a:solidFill>
        </p:grpSpPr>
        <p:sp>
          <p:nvSpPr>
            <p:cNvPr id="28" name="Google Shape;223;p26">
              <a:extLst>
                <a:ext uri="{FF2B5EF4-FFF2-40B4-BE49-F238E27FC236}">
                  <a16:creationId xmlns:a16="http://schemas.microsoft.com/office/drawing/2014/main" id="{A46CB91A-EBEB-F991-CD39-28DB7BAB45BE}"/>
                </a:ext>
              </a:extLst>
            </p:cNvPr>
            <p:cNvSpPr/>
            <p:nvPr/>
          </p:nvSpPr>
          <p:spPr>
            <a:xfrm>
              <a:off x="304312" y="4531839"/>
              <a:ext cx="5990003" cy="696796"/>
            </a:xfrm>
            <a:prstGeom prst="rect">
              <a:avLst/>
            </a:prstGeom>
            <a:grpFill/>
            <a:ln w="38103" cap="flat">
              <a:noFill/>
              <a:prstDash val="solid"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defTabSz="914378">
                <a:buClrTx/>
              </a:pPr>
              <a:endParaRPr lang="fr-FR" sz="1800" b="1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29" name="Google Shape;735;p98">
              <a:extLst>
                <a:ext uri="{FF2B5EF4-FFF2-40B4-BE49-F238E27FC236}">
                  <a16:creationId xmlns:a16="http://schemas.microsoft.com/office/drawing/2014/main" id="{AD1724B8-EA3E-2F08-C15C-29C1D1553FDD}"/>
                </a:ext>
              </a:extLst>
            </p:cNvPr>
            <p:cNvSpPr/>
            <p:nvPr/>
          </p:nvSpPr>
          <p:spPr>
            <a:xfrm>
              <a:off x="1853337" y="4607219"/>
              <a:ext cx="59640" cy="546036"/>
            </a:xfrm>
            <a:custGeom>
              <a:avLst>
                <a:gd name="f0" fmla="val 108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algn="ctr" defTabSz="914378">
                <a:buClrTx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70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grpSp>
        <p:nvGrpSpPr>
          <p:cNvPr id="31" name="Groupe 30">
            <a:extLst>
              <a:ext uri="{FF2B5EF4-FFF2-40B4-BE49-F238E27FC236}">
                <a16:creationId xmlns:a16="http://schemas.microsoft.com/office/drawing/2014/main" id="{CF462A6B-5C20-3975-F90E-B1FC46965C44}"/>
              </a:ext>
            </a:extLst>
          </p:cNvPr>
          <p:cNvGrpSpPr/>
          <p:nvPr userDrawn="1"/>
        </p:nvGrpSpPr>
        <p:grpSpPr>
          <a:xfrm>
            <a:off x="271218" y="5289789"/>
            <a:ext cx="6693265" cy="522000"/>
            <a:chOff x="304312" y="5304657"/>
            <a:chExt cx="5990003" cy="696796"/>
          </a:xfrm>
          <a:solidFill>
            <a:srgbClr val="00B050"/>
          </a:solidFill>
        </p:grpSpPr>
        <p:sp>
          <p:nvSpPr>
            <p:cNvPr id="32" name="Google Shape;224;p26">
              <a:extLst>
                <a:ext uri="{FF2B5EF4-FFF2-40B4-BE49-F238E27FC236}">
                  <a16:creationId xmlns:a16="http://schemas.microsoft.com/office/drawing/2014/main" id="{DEB7DF84-BD99-EC95-89FA-F9508B730598}"/>
                </a:ext>
              </a:extLst>
            </p:cNvPr>
            <p:cNvSpPr/>
            <p:nvPr/>
          </p:nvSpPr>
          <p:spPr>
            <a:xfrm>
              <a:off x="304312" y="5304657"/>
              <a:ext cx="5990003" cy="696796"/>
            </a:xfrm>
            <a:prstGeom prst="rect">
              <a:avLst/>
            </a:prstGeom>
            <a:grpFill/>
            <a:ln w="38103" cap="flat">
              <a:noFill/>
              <a:prstDash val="solid"/>
            </a:ln>
            <a:effectLst/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defTabSz="914378">
                <a:buClrTx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00" b="1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fr-FR" sz="2000" b="1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</a:p>
          </p:txBody>
        </p:sp>
        <p:sp>
          <p:nvSpPr>
            <p:cNvPr id="33" name="Google Shape;742;p98">
              <a:extLst>
                <a:ext uri="{FF2B5EF4-FFF2-40B4-BE49-F238E27FC236}">
                  <a16:creationId xmlns:a16="http://schemas.microsoft.com/office/drawing/2014/main" id="{2683E674-65A3-93A9-1D16-D4E9E60AFC0F}"/>
                </a:ext>
              </a:extLst>
            </p:cNvPr>
            <p:cNvSpPr/>
            <p:nvPr/>
          </p:nvSpPr>
          <p:spPr>
            <a:xfrm>
              <a:off x="1850355" y="5380322"/>
              <a:ext cx="65604" cy="545467"/>
            </a:xfrm>
            <a:custGeom>
              <a:avLst>
                <a:gd name="f0" fmla="val 108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algn="ctr" defTabSz="914378">
                <a:buClrTx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70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pic>
        <p:nvPicPr>
          <p:cNvPr id="35" name="Google Shape;730;p98" descr="الصفحة الرئيسية">
            <a:extLst>
              <a:ext uri="{FF2B5EF4-FFF2-40B4-BE49-F238E27FC236}">
                <a16:creationId xmlns:a16="http://schemas.microsoft.com/office/drawing/2014/main" id="{022D203A-7644-5D55-624B-311DEAA3376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3668233" y="0"/>
            <a:ext cx="4855535" cy="73627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45" name="Espace réservé du texte 43">
            <a:extLst>
              <a:ext uri="{FF2B5EF4-FFF2-40B4-BE49-F238E27FC236}">
                <a16:creationId xmlns:a16="http://schemas.microsoft.com/office/drawing/2014/main" id="{7F5E0C99-8D40-CBB2-766A-71315942127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803924" y="1882678"/>
            <a:ext cx="717129" cy="346211"/>
          </a:xfrm>
        </p:spPr>
        <p:txBody>
          <a:bodyPr>
            <a:noAutofit/>
          </a:bodyPr>
          <a:lstStyle>
            <a:lvl1pPr marL="0" indent="0" algn="ctr" defTabSz="914378" rtl="0" eaLnBrk="1" latinLnBrk="0" hangingPunct="1">
              <a:buClrTx/>
              <a:buNone/>
              <a:defRPr lang="fr-FR" sz="1800" b="1" i="0" u="none" strike="noStrike" kern="0" cap="none" spc="0" baseline="0" dirty="0">
                <a:solidFill>
                  <a:srgbClr val="FCBF18"/>
                </a:solidFill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1 AC</a:t>
            </a:r>
            <a:endParaRPr lang="fr-FR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1F167873-4F2A-2E68-9DEA-31794E958BD3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686856" y="2366503"/>
            <a:ext cx="409473" cy="522000"/>
          </a:xfrm>
        </p:spPr>
        <p:txBody>
          <a:bodyPr/>
          <a:lstStyle>
            <a:lvl1pPr>
              <a:buNone/>
              <a:defRPr lang="fr-FR" sz="3000" b="1" i="0" u="none" strike="noStrike" kern="0" cap="none" spc="0" baseline="0" dirty="0">
                <a:solidFill>
                  <a:srgbClr val="037A40"/>
                </a:solidFill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1</a:t>
            </a:r>
            <a:endParaRPr lang="fr-FR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9E42638-5610-A241-4463-6A085A6F726B}"/>
              </a:ext>
            </a:extLst>
          </p:cNvPr>
          <p:cNvSpPr txBox="1"/>
          <p:nvPr userDrawn="1"/>
        </p:nvSpPr>
        <p:spPr>
          <a:xfrm>
            <a:off x="391996" y="1378425"/>
            <a:ext cx="895520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fr-FR" sz="5400" b="1" i="0" u="none" strike="noStrike" kern="0" cap="none" spc="0" baseline="0" dirty="0">
                <a:solidFill>
                  <a:srgbClr val="037A40"/>
                </a:solidFill>
                <a:uFillTx/>
                <a:latin typeface="Calibri"/>
                <a:cs typeface="Calibri"/>
              </a:rPr>
              <a:t>Science de la vie et de la terre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017F484-2477-B3F9-BE05-6957BC8C2899}"/>
              </a:ext>
            </a:extLst>
          </p:cNvPr>
          <p:cNvSpPr txBox="1"/>
          <p:nvPr userDrawn="1"/>
        </p:nvSpPr>
        <p:spPr>
          <a:xfrm>
            <a:off x="391997" y="2305050"/>
            <a:ext cx="15192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3000" b="1" i="0" u="none" strike="noStrike" kern="0" cap="none" spc="0" baseline="0" dirty="0">
                <a:solidFill>
                  <a:srgbClr val="037A40"/>
                </a:solidFill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Période</a:t>
            </a:r>
            <a:endParaRPr lang="fr-FR" sz="3000" b="1" i="0" u="none" strike="noStrike" kern="0" cap="none" spc="0" baseline="0" dirty="0">
              <a:solidFill>
                <a:srgbClr val="037A40"/>
              </a:solidFill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Espace réservé du texte 43">
            <a:extLst>
              <a:ext uri="{FF2B5EF4-FFF2-40B4-BE49-F238E27FC236}">
                <a16:creationId xmlns:a16="http://schemas.microsoft.com/office/drawing/2014/main" id="{7DEC17B5-AD7F-BD47-F7CF-DD89EBC16D6B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2120815" y="4591216"/>
            <a:ext cx="4843667" cy="521999"/>
          </a:xfrm>
        </p:spPr>
        <p:txBody>
          <a:bodyPr anchor="ctr">
            <a:normAutofit/>
          </a:bodyPr>
          <a:lstStyle>
            <a:lvl1pPr marL="0" indent="0" algn="l" defTabSz="342900" rtl="0" eaLnBrk="1" latinLnBrk="0" hangingPunct="1">
              <a:buClrTx/>
              <a:buNone/>
              <a:defRPr lang="fr-FR" sz="1800" b="1" kern="1200" dirty="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</a:lstStyle>
          <a:p>
            <a:pPr lvl="0"/>
            <a:endParaRPr lang="fr-FR" dirty="0"/>
          </a:p>
        </p:txBody>
      </p:sp>
      <p:sp>
        <p:nvSpPr>
          <p:cNvPr id="5" name="Espace réservé du texte 43">
            <a:extLst>
              <a:ext uri="{FF2B5EF4-FFF2-40B4-BE49-F238E27FC236}">
                <a16:creationId xmlns:a16="http://schemas.microsoft.com/office/drawing/2014/main" id="{DD979FC7-7D7A-BA7E-4DF0-D43F0F90D5D7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71217" y="4591216"/>
            <a:ext cx="1288409" cy="521999"/>
          </a:xfrm>
        </p:spPr>
        <p:txBody>
          <a:bodyPr anchor="ctr">
            <a:normAutofit/>
          </a:bodyPr>
          <a:lstStyle>
            <a:lvl1pPr marL="0" indent="0" algn="l" defTabSz="342900" rtl="0" eaLnBrk="1" latinLnBrk="0" hangingPunct="1">
              <a:buClrTx/>
              <a:buNone/>
              <a:defRPr lang="fr-FR" sz="1800" b="1" kern="1200" dirty="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</a:lstStyle>
          <a:p>
            <a:pPr lvl="0"/>
            <a:r>
              <a:rPr lang="en-US" dirty="0"/>
              <a:t>Chapitre 2</a:t>
            </a:r>
            <a:endParaRPr lang="fr-FR" dirty="0"/>
          </a:p>
        </p:txBody>
      </p:sp>
      <p:sp>
        <p:nvSpPr>
          <p:cNvPr id="6" name="Espace réservé du texte 43">
            <a:extLst>
              <a:ext uri="{FF2B5EF4-FFF2-40B4-BE49-F238E27FC236}">
                <a16:creationId xmlns:a16="http://schemas.microsoft.com/office/drawing/2014/main" id="{9A565E53-78F6-3990-8269-7E3C33DC136E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271217" y="5288319"/>
            <a:ext cx="1288409" cy="521999"/>
          </a:xfrm>
        </p:spPr>
        <p:txBody>
          <a:bodyPr anchor="ctr">
            <a:normAutofit/>
          </a:bodyPr>
          <a:lstStyle>
            <a:lvl1pPr marL="0" indent="0" algn="l" defTabSz="342900" rtl="0" eaLnBrk="1" latinLnBrk="0" hangingPunct="1">
              <a:buClrTx/>
              <a:buNone/>
              <a:defRPr lang="fr-FR" sz="1800" b="1" kern="1200" dirty="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</a:lstStyle>
          <a:p>
            <a:pPr lvl="0"/>
            <a:r>
              <a:rPr lang="fr-FR" sz="1800" b="1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Tâche</a:t>
            </a:r>
            <a:r>
              <a:rPr lang="en-US" dirty="0"/>
              <a:t> 1</a:t>
            </a:r>
            <a:endParaRPr lang="fr-FR" dirty="0"/>
          </a:p>
        </p:txBody>
      </p:sp>
      <p:sp>
        <p:nvSpPr>
          <p:cNvPr id="10" name="Espace réservé du texte 43">
            <a:extLst>
              <a:ext uri="{FF2B5EF4-FFF2-40B4-BE49-F238E27FC236}">
                <a16:creationId xmlns:a16="http://schemas.microsoft.com/office/drawing/2014/main" id="{9D40EE84-97BD-1D2C-C9FD-BC704A6339F3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120815" y="5288319"/>
            <a:ext cx="4843667" cy="521999"/>
          </a:xfrm>
        </p:spPr>
        <p:txBody>
          <a:bodyPr anchor="ctr">
            <a:normAutofit/>
          </a:bodyPr>
          <a:lstStyle>
            <a:lvl1pPr marL="0" marR="0" indent="0" algn="l" defTabSz="3429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fr-FR" sz="1800" b="1" kern="120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</a:lstStyle>
          <a:p>
            <a:pPr marL="0" marR="0" lvl="0" indent="0" algn="l" defTabSz="3429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fr-FR" dirty="0"/>
          </a:p>
        </p:txBody>
      </p:sp>
      <p:pic>
        <p:nvPicPr>
          <p:cNvPr id="3" name="Image 16">
            <a:extLst>
              <a:ext uri="{FF2B5EF4-FFF2-40B4-BE49-F238E27FC236}">
                <a16:creationId xmlns:a16="http://schemas.microsoft.com/office/drawing/2014/main" id="{90524A8E-E48F-3EF0-D60C-1776D259D3B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8780" l="4112" r="93586">
                        <a14:foregroundMark x1="23684" y1="23902" x2="23684" y2="23902"/>
                        <a14:foregroundMark x1="23684" y1="23902" x2="22204" y2="56098"/>
                        <a14:foregroundMark x1="22204" y1="56098" x2="43257" y2="40000"/>
                        <a14:foregroundMark x1="43257" y1="40000" x2="66118" y2="34146"/>
                        <a14:foregroundMark x1="66118" y1="34146" x2="53618" y2="34634"/>
                        <a14:foregroundMark x1="53618" y1="34634" x2="52632" y2="54146"/>
                        <a14:foregroundMark x1="52632" y1="54146" x2="61184" y2="35854"/>
                        <a14:foregroundMark x1="61184" y1="35854" x2="68421" y2="52195"/>
                        <a14:foregroundMark x1="68421" y1="52195" x2="57237" y2="75854"/>
                        <a14:foregroundMark x1="57237" y1="75854" x2="69901" y2="75610"/>
                        <a14:foregroundMark x1="69901" y1="75610" x2="53289" y2="79512"/>
                        <a14:foregroundMark x1="53289" y1="79512" x2="77796" y2="81220"/>
                        <a14:foregroundMark x1="77796" y1="81220" x2="24342" y2="80000"/>
                        <a14:foregroundMark x1="24342" y1="80000" x2="11513" y2="88537"/>
                        <a14:foregroundMark x1="11513" y1="88537" x2="18586" y2="68049"/>
                        <a14:foregroundMark x1="18586" y1="68049" x2="31743" y2="70976"/>
                        <a14:foregroundMark x1="31743" y1="70976" x2="38322" y2="89024"/>
                        <a14:foregroundMark x1="38322" y1="89024" x2="38816" y2="92439"/>
                        <a14:foregroundMark x1="27632" y1="40000" x2="13322" y2="80976"/>
                        <a14:foregroundMark x1="13322" y1="80976" x2="37829" y2="47561"/>
                        <a14:foregroundMark x1="37829" y1="47561" x2="36349" y2="73659"/>
                        <a14:foregroundMark x1="36349" y1="73659" x2="33388" y2="54634"/>
                        <a14:foregroundMark x1="33388" y1="54634" x2="29605" y2="82683"/>
                        <a14:foregroundMark x1="29605" y1="82683" x2="12664" y2="87073"/>
                        <a14:foregroundMark x1="12664" y1="87073" x2="10691" y2="67805"/>
                        <a14:foregroundMark x1="10691" y1="67805" x2="7072" y2="94390"/>
                        <a14:foregroundMark x1="7072" y1="94390" x2="19901" y2="88293"/>
                        <a14:foregroundMark x1="19901" y1="88293" x2="30921" y2="92927"/>
                        <a14:foregroundMark x1="30921" y1="92927" x2="67270" y2="85610"/>
                        <a14:foregroundMark x1="67270" y1="85610" x2="79276" y2="90732"/>
                        <a14:foregroundMark x1="79276" y1="90732" x2="45724" y2="96098"/>
                        <a14:foregroundMark x1="45724" y1="96098" x2="66612" y2="92195"/>
                        <a14:foregroundMark x1="66612" y1="92195" x2="76809" y2="69512"/>
                        <a14:foregroundMark x1="76809" y1="69512" x2="57730" y2="88537"/>
                        <a14:foregroundMark x1="57730" y1="88537" x2="25987" y2="93659"/>
                        <a14:foregroundMark x1="25987" y1="93659" x2="11678" y2="86098"/>
                        <a14:foregroundMark x1="11678" y1="86098" x2="30592" y2="48780"/>
                        <a14:foregroundMark x1="30592" y1="48780" x2="58553" y2="65366"/>
                        <a14:foregroundMark x1="58553" y1="65366" x2="70066" y2="64390"/>
                        <a14:foregroundMark x1="70066" y1="64390" x2="72862" y2="56098"/>
                        <a14:foregroundMark x1="21382" y1="35366" x2="5263" y2="85610"/>
                        <a14:foregroundMark x1="5263" y1="85610" x2="21053" y2="97073"/>
                        <a14:foregroundMark x1="21053" y1="97073" x2="45559" y2="93659"/>
                        <a14:foregroundMark x1="45559" y1="93659" x2="61678" y2="94878"/>
                        <a14:foregroundMark x1="61678" y1="94878" x2="87993" y2="93659"/>
                        <a14:foregroundMark x1="87993" y1="93659" x2="88158" y2="76585"/>
                        <a14:foregroundMark x1="88158" y1="76585" x2="80263" y2="61707"/>
                        <a14:foregroundMark x1="80263" y1="61707" x2="70395" y2="29268"/>
                        <a14:foregroundMark x1="70395" y1="29268" x2="60197" y2="19756"/>
                        <a14:foregroundMark x1="60197" y1="19756" x2="59211" y2="19756"/>
                        <a14:foregroundMark x1="15789" y1="30732" x2="5099" y2="56585"/>
                        <a14:foregroundMark x1="5099" y1="56585" x2="3618" y2="77561"/>
                        <a14:foregroundMark x1="3618" y1="77561" x2="7072" y2="93902"/>
                        <a14:foregroundMark x1="7072" y1="93902" x2="18750" y2="97805"/>
                        <a14:foregroundMark x1="18750" y1="97805" x2="26480" y2="97317"/>
                        <a14:foregroundMark x1="11349" y1="53415" x2="1151" y2="70488"/>
                        <a14:foregroundMark x1="1151" y1="70488" x2="4276" y2="87561"/>
                        <a14:foregroundMark x1="4276" y1="87561" x2="15625" y2="92195"/>
                        <a14:foregroundMark x1="15625" y1="92195" x2="15625" y2="92195"/>
                        <a14:foregroundMark x1="49671" y1="56341" x2="72533" y2="57561"/>
                        <a14:foregroundMark x1="72533" y1="57561" x2="73355" y2="77073"/>
                        <a14:foregroundMark x1="73355" y1="77073" x2="56250" y2="82439"/>
                        <a14:foregroundMark x1="56250" y1="82439" x2="50822" y2="61220"/>
                        <a14:foregroundMark x1="50822" y1="61220" x2="53125" y2="57073"/>
                        <a14:foregroundMark x1="69901" y1="61220" x2="60526" y2="74146"/>
                        <a14:foregroundMark x1="60526" y1="74146" x2="71875" y2="70000"/>
                        <a14:foregroundMark x1="71875" y1="70000" x2="68421" y2="61220"/>
                        <a14:foregroundMark x1="44901" y1="92683" x2="87500" y2="69512"/>
                        <a14:foregroundMark x1="87500" y1="69512" x2="93586" y2="87561"/>
                        <a14:foregroundMark x1="93586" y1="87561" x2="91941" y2="98780"/>
                        <a14:foregroundMark x1="75493" y1="58537" x2="76809" y2="41220"/>
                        <a14:foregroundMark x1="76809" y1="41220" x2="72204" y2="25854"/>
                        <a14:foregroundMark x1="72204" y1="25854" x2="60526" y2="23659"/>
                        <a14:foregroundMark x1="60526" y1="23659" x2="56743" y2="24878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786894" y="3491604"/>
            <a:ext cx="4255186" cy="2869452"/>
          </a:xfrm>
          <a:prstGeom prst="rect">
            <a:avLst/>
          </a:prstGeom>
        </p:spPr>
      </p:pic>
      <p:sp>
        <p:nvSpPr>
          <p:cNvPr id="4" name="Google Shape;735;p98">
            <a:extLst>
              <a:ext uri="{FF2B5EF4-FFF2-40B4-BE49-F238E27FC236}">
                <a16:creationId xmlns:a16="http://schemas.microsoft.com/office/drawing/2014/main" id="{AA32DAC6-E40B-3260-CF4C-57F69A65368F}"/>
              </a:ext>
            </a:extLst>
          </p:cNvPr>
          <p:cNvSpPr/>
          <p:nvPr userDrawn="1"/>
        </p:nvSpPr>
        <p:spPr>
          <a:xfrm>
            <a:off x="1968787" y="4613885"/>
            <a:ext cx="66642" cy="479598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kern="0" noProof="0" dirty="0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1" name="Google Shape;735;p98">
            <a:extLst>
              <a:ext uri="{FF2B5EF4-FFF2-40B4-BE49-F238E27FC236}">
                <a16:creationId xmlns:a16="http://schemas.microsoft.com/office/drawing/2014/main" id="{6706102D-42C9-61DB-F81D-8B81F55C8119}"/>
              </a:ext>
            </a:extLst>
          </p:cNvPr>
          <p:cNvSpPr/>
          <p:nvPr userDrawn="1"/>
        </p:nvSpPr>
        <p:spPr>
          <a:xfrm>
            <a:off x="1968787" y="5310990"/>
            <a:ext cx="66642" cy="479598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kern="0" noProof="0" dirty="0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28812508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cônes pour l’élève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20">
            <a:extLst>
              <a:ext uri="{FF2B5EF4-FFF2-40B4-BE49-F238E27FC236}">
                <a16:creationId xmlns:a16="http://schemas.microsoft.com/office/drawing/2014/main" id="{455484CA-69F8-E897-4194-227636DCF03E}"/>
              </a:ext>
            </a:extLst>
          </p:cNvPr>
          <p:cNvGrpSpPr/>
          <p:nvPr userDrawn="1"/>
        </p:nvGrpSpPr>
        <p:grpSpPr>
          <a:xfrm>
            <a:off x="863927" y="4507781"/>
            <a:ext cx="5760430" cy="603600"/>
            <a:chOff x="647945" y="3380837"/>
            <a:chExt cx="4320322" cy="452700"/>
          </a:xfrm>
        </p:grpSpPr>
        <p:sp>
          <p:nvSpPr>
            <p:cNvPr id="3" name="Google Shape;334;p53">
              <a:extLst>
                <a:ext uri="{FF2B5EF4-FFF2-40B4-BE49-F238E27FC236}">
                  <a16:creationId xmlns:a16="http://schemas.microsoft.com/office/drawing/2014/main" id="{F98C3186-68F4-DA75-23D3-C638DE9F3D4C}"/>
                </a:ext>
              </a:extLst>
            </p:cNvPr>
            <p:cNvSpPr txBox="1"/>
            <p:nvPr/>
          </p:nvSpPr>
          <p:spPr>
            <a:xfrm>
              <a:off x="1372968" y="3457186"/>
              <a:ext cx="3595299" cy="3000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0" tIns="45667" rIns="91400" bIns="45667" anchor="t" anchorCtr="0">
              <a:spAutoFit/>
            </a:bodyPr>
            <a:lstStyle/>
            <a:p>
              <a:pPr defTabSz="121917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fr-FR" altLang="fr-FR" sz="2000" b="1" kern="0" dirty="0">
                  <a:solidFill>
                    <a:srgbClr val="44546A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Les élèves travaillent en autonomie</a:t>
              </a:r>
              <a:endParaRPr lang="fr-FR" altLang="fr-FR" sz="20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pic>
          <p:nvPicPr>
            <p:cNvPr id="4" name="Google Shape;338;p53">
              <a:extLst>
                <a:ext uri="{FF2B5EF4-FFF2-40B4-BE49-F238E27FC236}">
                  <a16:creationId xmlns:a16="http://schemas.microsoft.com/office/drawing/2014/main" id="{EE8B5758-FC32-6DBC-FA34-8AD293E331F4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>
              <a:off x="647945" y="3380837"/>
              <a:ext cx="460215" cy="45270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5" name="Groupe 19">
            <a:extLst>
              <a:ext uri="{FF2B5EF4-FFF2-40B4-BE49-F238E27FC236}">
                <a16:creationId xmlns:a16="http://schemas.microsoft.com/office/drawing/2014/main" id="{6A2A93EC-87F6-95D1-5797-17C55B688302}"/>
              </a:ext>
            </a:extLst>
          </p:cNvPr>
          <p:cNvGrpSpPr/>
          <p:nvPr userDrawn="1"/>
        </p:nvGrpSpPr>
        <p:grpSpPr>
          <a:xfrm>
            <a:off x="884384" y="3752370"/>
            <a:ext cx="10372677" cy="498415"/>
            <a:chOff x="663288" y="2814277"/>
            <a:chExt cx="7779508" cy="373811"/>
          </a:xfrm>
        </p:grpSpPr>
        <p:sp>
          <p:nvSpPr>
            <p:cNvPr id="19" name="Google Shape;335;p53">
              <a:extLst>
                <a:ext uri="{FF2B5EF4-FFF2-40B4-BE49-F238E27FC236}">
                  <a16:creationId xmlns:a16="http://schemas.microsoft.com/office/drawing/2014/main" id="{16265EDD-5F5E-B918-CCF9-5A4977E0A2E1}"/>
                </a:ext>
              </a:extLst>
            </p:cNvPr>
            <p:cNvSpPr txBox="1"/>
            <p:nvPr/>
          </p:nvSpPr>
          <p:spPr>
            <a:xfrm>
              <a:off x="1372969" y="2851181"/>
              <a:ext cx="7069827" cy="300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0" tIns="45667" rIns="91400" bIns="45667" anchor="t" anchorCtr="0">
              <a:spAutoFit/>
            </a:bodyPr>
            <a:lstStyle/>
            <a:p>
              <a:pPr defTabSz="1219170">
                <a:buClr>
                  <a:srgbClr val="44546A"/>
                </a:buClr>
                <a:buSzPts val="1600"/>
              </a:pPr>
              <a:r>
                <a:rPr lang="fr-FR" altLang="fr-FR" sz="2000" b="1" kern="0" dirty="0">
                  <a:solidFill>
                    <a:srgbClr val="44546A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Les élèves travaillent en binômes</a:t>
              </a:r>
            </a:p>
          </p:txBody>
        </p:sp>
        <p:pic>
          <p:nvPicPr>
            <p:cNvPr id="20" name="Google Shape;339;p53">
              <a:extLst>
                <a:ext uri="{FF2B5EF4-FFF2-40B4-BE49-F238E27FC236}">
                  <a16:creationId xmlns:a16="http://schemas.microsoft.com/office/drawing/2014/main" id="{43A7DB30-C267-63FA-52A5-387FE7EB2813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663288" y="2814277"/>
              <a:ext cx="413750" cy="373811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1" name="Groupe 17">
            <a:extLst>
              <a:ext uri="{FF2B5EF4-FFF2-40B4-BE49-F238E27FC236}">
                <a16:creationId xmlns:a16="http://schemas.microsoft.com/office/drawing/2014/main" id="{AB8F74CF-5AE3-7B7C-8F1A-7138C5479B0F}"/>
              </a:ext>
            </a:extLst>
          </p:cNvPr>
          <p:cNvGrpSpPr/>
          <p:nvPr userDrawn="1"/>
        </p:nvGrpSpPr>
        <p:grpSpPr>
          <a:xfrm>
            <a:off x="887673" y="2319672"/>
            <a:ext cx="6840126" cy="498414"/>
            <a:chOff x="657162" y="1688359"/>
            <a:chExt cx="5130094" cy="373810"/>
          </a:xfrm>
        </p:grpSpPr>
        <p:pic>
          <p:nvPicPr>
            <p:cNvPr id="22" name="Google Shape;289;p51">
              <a:extLst>
                <a:ext uri="{FF2B5EF4-FFF2-40B4-BE49-F238E27FC236}">
                  <a16:creationId xmlns:a16="http://schemas.microsoft.com/office/drawing/2014/main" id="{AF9116B7-A8C5-1AC9-6D6A-06E46B310BA3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657162" y="1688359"/>
              <a:ext cx="417704" cy="37381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3" name="Google Shape;290;p51">
              <a:extLst>
                <a:ext uri="{FF2B5EF4-FFF2-40B4-BE49-F238E27FC236}">
                  <a16:creationId xmlns:a16="http://schemas.microsoft.com/office/drawing/2014/main" id="{7C2661D8-C739-826A-F71A-B0D3928B2B2F}"/>
                </a:ext>
              </a:extLst>
            </p:cNvPr>
            <p:cNvSpPr txBox="1"/>
            <p:nvPr/>
          </p:nvSpPr>
          <p:spPr>
            <a:xfrm>
              <a:off x="1364376" y="1725263"/>
              <a:ext cx="4422880" cy="300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33" tIns="45667" rIns="91433" bIns="45667" anchor="t" anchorCtr="0">
              <a:spAutoFit/>
            </a:bodyPr>
            <a:lstStyle/>
            <a:p>
              <a:pPr defTabSz="1219170">
                <a:buClr>
                  <a:srgbClr val="000000"/>
                </a:buClr>
              </a:pPr>
              <a:r>
                <a:rPr lang="fr" sz="20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Les élèves écoutent l’enseignant avec attention</a:t>
              </a:r>
              <a:endParaRPr sz="1467" kern="0" dirty="0">
                <a:solidFill>
                  <a:srgbClr val="000000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endParaRPr>
            </a:p>
          </p:txBody>
        </p:sp>
      </p:grpSp>
      <p:grpSp>
        <p:nvGrpSpPr>
          <p:cNvPr id="24" name="Groupe 16">
            <a:extLst>
              <a:ext uri="{FF2B5EF4-FFF2-40B4-BE49-F238E27FC236}">
                <a16:creationId xmlns:a16="http://schemas.microsoft.com/office/drawing/2014/main" id="{55116010-721E-395D-81F9-3AB0089260C9}"/>
              </a:ext>
            </a:extLst>
          </p:cNvPr>
          <p:cNvGrpSpPr/>
          <p:nvPr userDrawn="1"/>
        </p:nvGrpSpPr>
        <p:grpSpPr>
          <a:xfrm>
            <a:off x="954798" y="1692132"/>
            <a:ext cx="5669559" cy="426303"/>
            <a:chOff x="716099" y="1269098"/>
            <a:chExt cx="4252169" cy="319727"/>
          </a:xfrm>
        </p:grpSpPr>
        <p:sp>
          <p:nvSpPr>
            <p:cNvPr id="25" name="Google Shape;293;p51">
              <a:extLst>
                <a:ext uri="{FF2B5EF4-FFF2-40B4-BE49-F238E27FC236}">
                  <a16:creationId xmlns:a16="http://schemas.microsoft.com/office/drawing/2014/main" id="{7032D0E0-EBEC-53E8-0B49-48526A3D36F9}"/>
                </a:ext>
              </a:extLst>
            </p:cNvPr>
            <p:cNvSpPr txBox="1"/>
            <p:nvPr/>
          </p:nvSpPr>
          <p:spPr>
            <a:xfrm>
              <a:off x="1372969" y="1278960"/>
              <a:ext cx="3595299" cy="3000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33" tIns="45667" rIns="91433" bIns="45667" anchor="t" anchorCtr="0">
              <a:spAutoFit/>
            </a:bodyPr>
            <a:lstStyle/>
            <a:p>
              <a:pPr defTabSz="1219170">
                <a:buClr>
                  <a:srgbClr val="000000"/>
                </a:buClr>
              </a:pPr>
              <a:r>
                <a:rPr lang="fr" sz="20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Les élèves lèvent la main pour participer</a:t>
              </a:r>
              <a:endParaRPr sz="1467" kern="0" dirty="0">
                <a:solidFill>
                  <a:srgbClr val="000000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endParaRPr>
            </a:p>
          </p:txBody>
        </p:sp>
        <p:pic>
          <p:nvPicPr>
            <p:cNvPr id="26" name="Google Shape;294;p51" descr="Lever la main - Icônes mains et gestes gratuites">
              <a:extLst>
                <a:ext uri="{FF2B5EF4-FFF2-40B4-BE49-F238E27FC236}">
                  <a16:creationId xmlns:a16="http://schemas.microsoft.com/office/drawing/2014/main" id="{2ACEC901-186A-BF79-835B-E57B82F459EF}"/>
                </a:ext>
              </a:extLst>
            </p:cNvPr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716099" y="1269098"/>
              <a:ext cx="405665" cy="319727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7" name="Groupe 4">
            <a:extLst>
              <a:ext uri="{FF2B5EF4-FFF2-40B4-BE49-F238E27FC236}">
                <a16:creationId xmlns:a16="http://schemas.microsoft.com/office/drawing/2014/main" id="{A476E449-2EDB-16AA-E1CA-9C17502AAE06}"/>
              </a:ext>
            </a:extLst>
          </p:cNvPr>
          <p:cNvGrpSpPr/>
          <p:nvPr userDrawn="1"/>
        </p:nvGrpSpPr>
        <p:grpSpPr>
          <a:xfrm>
            <a:off x="863575" y="916351"/>
            <a:ext cx="6681334" cy="603600"/>
            <a:chOff x="915782" y="892042"/>
            <a:chExt cx="6681334" cy="603600"/>
          </a:xfrm>
        </p:grpSpPr>
        <p:sp>
          <p:nvSpPr>
            <p:cNvPr id="28" name="Google Shape;333;p53">
              <a:extLst>
                <a:ext uri="{FF2B5EF4-FFF2-40B4-BE49-F238E27FC236}">
                  <a16:creationId xmlns:a16="http://schemas.microsoft.com/office/drawing/2014/main" id="{DFD7CD4B-7B90-E1D3-21AD-ACB5739F4ED9}"/>
                </a:ext>
              </a:extLst>
            </p:cNvPr>
            <p:cNvSpPr txBox="1"/>
            <p:nvPr/>
          </p:nvSpPr>
          <p:spPr>
            <a:xfrm>
              <a:off x="1882832" y="949173"/>
              <a:ext cx="5714284" cy="4000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0" tIns="45667" rIns="91400" bIns="45667" anchor="t" anchorCtr="0">
              <a:spAutoFit/>
            </a:bodyPr>
            <a:lstStyle/>
            <a:p>
              <a:pPr defTabSz="1219170">
                <a:buClr>
                  <a:srgbClr val="44546A"/>
                </a:buClr>
                <a:buSzPts val="1600"/>
              </a:pPr>
              <a:r>
                <a:rPr lang="fr" sz="20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Les élèves utilisent l’ardoise pour répondre</a:t>
              </a:r>
              <a:endParaRPr sz="20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grpSp>
          <p:nvGrpSpPr>
            <p:cNvPr id="29" name="Groupe 26">
              <a:extLst>
                <a:ext uri="{FF2B5EF4-FFF2-40B4-BE49-F238E27FC236}">
                  <a16:creationId xmlns:a16="http://schemas.microsoft.com/office/drawing/2014/main" id="{A0ECEF0B-4454-0780-970F-F29223465F33}"/>
                </a:ext>
              </a:extLst>
            </p:cNvPr>
            <p:cNvGrpSpPr/>
            <p:nvPr/>
          </p:nvGrpSpPr>
          <p:grpSpPr>
            <a:xfrm>
              <a:off x="915782" y="892042"/>
              <a:ext cx="632111" cy="603600"/>
              <a:chOff x="779845" y="4335989"/>
              <a:chExt cx="442253" cy="575842"/>
            </a:xfrm>
          </p:grpSpPr>
          <p:pic>
            <p:nvPicPr>
              <p:cNvPr id="30" name="Google Shape;307;p51" descr="Une image contenant Dessin animé, clipart, Animation, illustration&#10;&#10;Description générée automatiquement">
                <a:extLst>
                  <a:ext uri="{FF2B5EF4-FFF2-40B4-BE49-F238E27FC236}">
                    <a16:creationId xmlns:a16="http://schemas.microsoft.com/office/drawing/2014/main" id="{631B41C6-5093-1874-B93F-DF1E71265567}"/>
                  </a:ext>
                </a:extLst>
              </p:cNvPr>
              <p:cNvPicPr preferRelativeResize="0"/>
              <p:nvPr/>
            </p:nvPicPr>
            <p:blipFill rotWithShape="1">
              <a:blip r:embed="rId6">
                <a:alphaModFix/>
              </a:blip>
              <a:srcRect l="18242" t="9344" r="18458" b="23864"/>
              <a:stretch/>
            </p:blipFill>
            <p:spPr>
              <a:xfrm>
                <a:off x="779845" y="4335989"/>
                <a:ext cx="442253" cy="575842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31" name="Rectangle 30">
                <a:extLst>
                  <a:ext uri="{FF2B5EF4-FFF2-40B4-BE49-F238E27FC236}">
                    <a16:creationId xmlns:a16="http://schemas.microsoft.com/office/drawing/2014/main" id="{B7B9C88E-B244-D0E5-DBC7-CAAEF4B2E030}"/>
                  </a:ext>
                </a:extLst>
              </p:cNvPr>
              <p:cNvSpPr/>
              <p:nvPr/>
            </p:nvSpPr>
            <p:spPr>
              <a:xfrm>
                <a:off x="1078544" y="4438901"/>
                <a:ext cx="126559" cy="89253"/>
              </a:xfrm>
              <a:prstGeom prst="rect">
                <a:avLst/>
              </a:prstGeom>
              <a:solidFill>
                <a:srgbClr val="268B6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170">
                  <a:buClr>
                    <a:srgbClr val="000000"/>
                  </a:buClr>
                </a:pPr>
                <a:endParaRPr lang="fr-FR" sz="1867" kern="0" dirty="0">
                  <a:solidFill>
                    <a:srgbClr val="FFFFFF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</p:grpSp>
      </p:grpSp>
      <p:grpSp>
        <p:nvGrpSpPr>
          <p:cNvPr id="32" name="Groupe 18">
            <a:extLst>
              <a:ext uri="{FF2B5EF4-FFF2-40B4-BE49-F238E27FC236}">
                <a16:creationId xmlns:a16="http://schemas.microsoft.com/office/drawing/2014/main" id="{F3573989-899D-DD36-F65B-31E027EEE3BF}"/>
              </a:ext>
            </a:extLst>
          </p:cNvPr>
          <p:cNvGrpSpPr/>
          <p:nvPr userDrawn="1"/>
        </p:nvGrpSpPr>
        <p:grpSpPr>
          <a:xfrm>
            <a:off x="915782" y="3014983"/>
            <a:ext cx="8342891" cy="482880"/>
            <a:chOff x="686836" y="2261237"/>
            <a:chExt cx="6257168" cy="362160"/>
          </a:xfrm>
        </p:grpSpPr>
        <p:sp>
          <p:nvSpPr>
            <p:cNvPr id="33" name="Google Shape;295;p51">
              <a:extLst>
                <a:ext uri="{FF2B5EF4-FFF2-40B4-BE49-F238E27FC236}">
                  <a16:creationId xmlns:a16="http://schemas.microsoft.com/office/drawing/2014/main" id="{6D8A138A-8404-BF79-B7CE-ED709CE3DE1C}"/>
                </a:ext>
              </a:extLst>
            </p:cNvPr>
            <p:cNvSpPr txBox="1"/>
            <p:nvPr/>
          </p:nvSpPr>
          <p:spPr>
            <a:xfrm>
              <a:off x="1372968" y="2323395"/>
              <a:ext cx="5571036" cy="3000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33" tIns="45667" rIns="91433" bIns="45667" anchor="t" anchorCtr="0">
              <a:spAutoFit/>
            </a:bodyPr>
            <a:lstStyle/>
            <a:p>
              <a:pPr defTabSz="1219170">
                <a:buClr>
                  <a:srgbClr val="000000"/>
                </a:buClr>
              </a:pPr>
              <a:r>
                <a:rPr lang="fr" sz="20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Les élèvent gardent des traces écrites sur les livrets ou leurs cahiers</a:t>
              </a:r>
              <a:endParaRPr sz="1467" kern="0" dirty="0">
                <a:solidFill>
                  <a:srgbClr val="000000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endParaRPr>
            </a:p>
          </p:txBody>
        </p:sp>
        <p:grpSp>
          <p:nvGrpSpPr>
            <p:cNvPr id="34" name="Groupe 37">
              <a:extLst>
                <a:ext uri="{FF2B5EF4-FFF2-40B4-BE49-F238E27FC236}">
                  <a16:creationId xmlns:a16="http://schemas.microsoft.com/office/drawing/2014/main" id="{D258F6F1-54E9-CC65-6804-B72492331640}"/>
                </a:ext>
              </a:extLst>
            </p:cNvPr>
            <p:cNvGrpSpPr/>
            <p:nvPr/>
          </p:nvGrpSpPr>
          <p:grpSpPr>
            <a:xfrm>
              <a:off x="686836" y="2261237"/>
              <a:ext cx="413750" cy="353971"/>
              <a:chOff x="10280460" y="4850932"/>
              <a:chExt cx="630930" cy="588164"/>
            </a:xfrm>
          </p:grpSpPr>
          <p:pic>
            <p:nvPicPr>
              <p:cNvPr id="35" name="Picture 7">
                <a:extLst>
                  <a:ext uri="{FF2B5EF4-FFF2-40B4-BE49-F238E27FC236}">
                    <a16:creationId xmlns:a16="http://schemas.microsoft.com/office/drawing/2014/main" id="{D769BB9A-B098-79E1-8239-99CA09660C4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print">
                <a:clrChange>
                  <a:clrFrom>
                    <a:srgbClr val="F8F8F8"/>
                  </a:clrFrom>
                  <a:clrTo>
                    <a:srgbClr val="F8F8F8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1664" t="23325" r="25923" b="30055"/>
              <a:stretch>
                <a:fillRect/>
              </a:stretch>
            </p:blipFill>
            <p:spPr>
              <a:xfrm>
                <a:off x="10280460" y="4967823"/>
                <a:ext cx="630930" cy="471273"/>
              </a:xfrm>
              <a:prstGeom prst="rect">
                <a:avLst/>
              </a:prstGeom>
              <a:ln w="19050">
                <a:noFill/>
              </a:ln>
            </p:spPr>
          </p:pic>
          <p:pic>
            <p:nvPicPr>
              <p:cNvPr id="36" name="Picture 7">
                <a:extLst>
                  <a:ext uri="{FF2B5EF4-FFF2-40B4-BE49-F238E27FC236}">
                    <a16:creationId xmlns:a16="http://schemas.microsoft.com/office/drawing/2014/main" id="{C784C1E5-128D-2566-862A-59901DE4B6A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print">
                <a:clrChange>
                  <a:clrFrom>
                    <a:srgbClr val="F8F8F8"/>
                  </a:clrFrom>
                  <a:clrTo>
                    <a:srgbClr val="F8F8F8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4744" t="23325" r="10688" b="30055"/>
              <a:stretch>
                <a:fillRect/>
              </a:stretch>
            </p:blipFill>
            <p:spPr>
              <a:xfrm rot="1461832">
                <a:off x="10456526" y="4850932"/>
                <a:ext cx="147273" cy="471273"/>
              </a:xfrm>
              <a:prstGeom prst="rect">
                <a:avLst/>
              </a:prstGeom>
              <a:ln w="19050">
                <a:noFill/>
              </a:ln>
            </p:spPr>
          </p:pic>
        </p:grpSp>
      </p:grpSp>
      <p:sp>
        <p:nvSpPr>
          <p:cNvPr id="37" name="Google Shape;291;p51">
            <a:extLst>
              <a:ext uri="{FF2B5EF4-FFF2-40B4-BE49-F238E27FC236}">
                <a16:creationId xmlns:a16="http://schemas.microsoft.com/office/drawing/2014/main" id="{A40F8BC1-7C32-736A-15E5-657A517D14A8}"/>
              </a:ext>
            </a:extLst>
          </p:cNvPr>
          <p:cNvSpPr/>
          <p:nvPr userDrawn="1"/>
        </p:nvSpPr>
        <p:spPr>
          <a:xfrm>
            <a:off x="63503" y="27983"/>
            <a:ext cx="8241200" cy="6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667" rIns="91433" bIns="45667" anchor="t" anchorCtr="0">
            <a:noAutofit/>
          </a:bodyPr>
          <a:lstStyle/>
          <a:p>
            <a:pPr defTabSz="1219170">
              <a:buClr>
                <a:srgbClr val="44546A"/>
              </a:buClr>
              <a:buSzPts val="2400"/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Icônes pour l’élève</a:t>
            </a:r>
            <a:endParaRPr lang="fr-FR" sz="18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38" name="Google Shape;335;p53">
            <a:extLst>
              <a:ext uri="{FF2B5EF4-FFF2-40B4-BE49-F238E27FC236}">
                <a16:creationId xmlns:a16="http://schemas.microsoft.com/office/drawing/2014/main" id="{2369AF76-2833-62D1-EB9E-5C27BDD16343}"/>
              </a:ext>
            </a:extLst>
          </p:cNvPr>
          <p:cNvSpPr txBox="1"/>
          <p:nvPr userDrawn="1"/>
        </p:nvSpPr>
        <p:spPr>
          <a:xfrm>
            <a:off x="1830624" y="5422784"/>
            <a:ext cx="4867240" cy="400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600"/>
            </a:pPr>
            <a:r>
              <a:rPr lang="fr-MA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L</a:t>
            </a:r>
            <a:r>
              <a:rPr lang="fr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es élèves passent au tableau</a:t>
            </a:r>
            <a:endParaRPr sz="2000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39" name="Picture 1">
            <a:extLst>
              <a:ext uri="{FF2B5EF4-FFF2-40B4-BE49-F238E27FC236}">
                <a16:creationId xmlns:a16="http://schemas.microsoft.com/office/drawing/2014/main" id="{6AE998C4-B93B-EDF2-241A-2D56A1D7A190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hq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3418" b="97852" l="9961" r="898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575" y="5298758"/>
            <a:ext cx="648055" cy="648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124073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tériel nécessaire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oogle Shape;250;p28">
            <a:extLst>
              <a:ext uri="{FF2B5EF4-FFF2-40B4-BE49-F238E27FC236}">
                <a16:creationId xmlns:a16="http://schemas.microsoft.com/office/drawing/2014/main" id="{A8360E5E-9716-211B-4AB4-F30E96005C08}"/>
              </a:ext>
            </a:extLst>
          </p:cNvPr>
          <p:cNvGrpSpPr/>
          <p:nvPr userDrawn="1"/>
        </p:nvGrpSpPr>
        <p:grpSpPr>
          <a:xfrm>
            <a:off x="1306286" y="1032992"/>
            <a:ext cx="9579427" cy="5403036"/>
            <a:chOff x="1619475" y="1029778"/>
            <a:chExt cx="6095701" cy="3804525"/>
          </a:xfrm>
        </p:grpSpPr>
        <p:sp>
          <p:nvSpPr>
            <p:cNvPr id="7" name="Google Shape;251;p28">
              <a:extLst>
                <a:ext uri="{FF2B5EF4-FFF2-40B4-BE49-F238E27FC236}">
                  <a16:creationId xmlns:a16="http://schemas.microsoft.com/office/drawing/2014/main" id="{FA17CCFF-EE09-3EC4-5D73-7FB52CE59901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8" name="Google Shape;252;p28">
              <a:extLst>
                <a:ext uri="{FF2B5EF4-FFF2-40B4-BE49-F238E27FC236}">
                  <a16:creationId xmlns:a16="http://schemas.microsoft.com/office/drawing/2014/main" id="{ECBB120E-536C-8FEB-869A-62ABAFAC3241}"/>
                </a:ext>
              </a:extLst>
            </p:cNvPr>
            <p:cNvSpPr/>
            <p:nvPr/>
          </p:nvSpPr>
          <p:spPr>
            <a:xfrm>
              <a:off x="1692956" y="1084268"/>
              <a:ext cx="5924251" cy="368460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</p:grpSp>
      <p:sp>
        <p:nvSpPr>
          <p:cNvPr id="9" name="Google Shape;255;p28">
            <a:extLst>
              <a:ext uri="{FF2B5EF4-FFF2-40B4-BE49-F238E27FC236}">
                <a16:creationId xmlns:a16="http://schemas.microsoft.com/office/drawing/2014/main" id="{A70412DC-1D3C-A7CC-7D08-6DA571BCD97C}"/>
              </a:ext>
            </a:extLst>
          </p:cNvPr>
          <p:cNvSpPr/>
          <p:nvPr userDrawn="1"/>
        </p:nvSpPr>
        <p:spPr>
          <a:xfrm>
            <a:off x="948075" y="181482"/>
            <a:ext cx="3947196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457189">
              <a:lnSpc>
                <a:spcPct val="90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Matériel nécessaire</a:t>
            </a:r>
          </a:p>
        </p:txBody>
      </p:sp>
      <p:sp>
        <p:nvSpPr>
          <p:cNvPr id="10" name="Google Shape;995;p109">
            <a:extLst>
              <a:ext uri="{FF2B5EF4-FFF2-40B4-BE49-F238E27FC236}">
                <a16:creationId xmlns:a16="http://schemas.microsoft.com/office/drawing/2014/main" id="{22D538A4-3182-65C8-6ABA-050037FC3F41}"/>
              </a:ext>
            </a:extLst>
          </p:cNvPr>
          <p:cNvSpPr txBox="1"/>
          <p:nvPr userDrawn="1"/>
        </p:nvSpPr>
        <p:spPr>
          <a:xfrm>
            <a:off x="1508625" y="1416789"/>
            <a:ext cx="4266849" cy="650167"/>
          </a:xfrm>
          <a:prstGeom prst="rect">
            <a:avLst/>
          </a:prstGeom>
          <a:solidFill>
            <a:schemeClr val="accent1"/>
          </a:solidFill>
          <a:ln w="7150" cap="flat">
            <a:noFill/>
            <a:prstDash val="solid"/>
            <a:round/>
          </a:ln>
        </p:spPr>
        <p:txBody>
          <a:bodyPr vert="horz" wrap="square" lIns="60972" tIns="59996" rIns="60972" bIns="60972" anchor="ctr" anchorCtr="1" compatLnSpc="1">
            <a:noAutofit/>
          </a:bodyPr>
          <a:lstStyle/>
          <a:p>
            <a:pPr algn="ctr" defTabSz="1219140">
              <a:lnSpc>
                <a:spcPct val="130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Matériel de l’enseignant</a:t>
            </a:r>
          </a:p>
        </p:txBody>
      </p:sp>
      <p:sp>
        <p:nvSpPr>
          <p:cNvPr id="11" name="Google Shape;996;p109">
            <a:extLst>
              <a:ext uri="{FF2B5EF4-FFF2-40B4-BE49-F238E27FC236}">
                <a16:creationId xmlns:a16="http://schemas.microsoft.com/office/drawing/2014/main" id="{66364002-3C43-EA1F-98DB-2415C1736FA0}"/>
              </a:ext>
            </a:extLst>
          </p:cNvPr>
          <p:cNvSpPr txBox="1"/>
          <p:nvPr userDrawn="1"/>
        </p:nvSpPr>
        <p:spPr>
          <a:xfrm>
            <a:off x="5991497" y="1416788"/>
            <a:ext cx="4360944" cy="650168"/>
          </a:xfrm>
          <a:prstGeom prst="rect">
            <a:avLst/>
          </a:prstGeom>
          <a:solidFill>
            <a:schemeClr val="accent1"/>
          </a:solidFill>
          <a:ln w="7150" cap="flat">
            <a:noFill/>
            <a:prstDash val="solid"/>
            <a:round/>
          </a:ln>
        </p:spPr>
        <p:txBody>
          <a:bodyPr vert="horz" wrap="square" lIns="60972" tIns="59996" rIns="60972" bIns="60972" anchor="ctr" anchorCtr="1" compatLnSpc="1">
            <a:noAutofit/>
          </a:bodyPr>
          <a:lstStyle/>
          <a:p>
            <a:pPr algn="ctr"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Matériel de l’élève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90826B0B-A604-22AA-6B36-0CE111A5321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9675284">
            <a:off x="8544238" y="4865352"/>
            <a:ext cx="1564020" cy="174252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F8EC4882-7C52-C087-E415-A9FE7DECFDE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clrChange>
              <a:clrFrom>
                <a:srgbClr val="F8F8F8"/>
              </a:clrFrom>
              <a:clrTo>
                <a:srgbClr val="F8F8F8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65" t="23325" r="26247" b="30055"/>
          <a:stretch>
            <a:fillRect/>
          </a:stretch>
        </p:blipFill>
        <p:spPr>
          <a:xfrm>
            <a:off x="8786281" y="2316888"/>
            <a:ext cx="1478097" cy="1109845"/>
          </a:xfrm>
          <a:prstGeom prst="rect">
            <a:avLst/>
          </a:prstGeom>
          <a:ln w="190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A0BC54C1-3967-5578-4E72-B4CAFC18A087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492110" y="5381605"/>
            <a:ext cx="413335" cy="397411"/>
          </a:xfrm>
          <a:prstGeom prst="rect">
            <a:avLst/>
          </a:prstGeom>
        </p:spPr>
      </p:pic>
      <p:pic>
        <p:nvPicPr>
          <p:cNvPr id="40" name="Picture 4">
            <a:extLst>
              <a:ext uri="{FF2B5EF4-FFF2-40B4-BE49-F238E27FC236}">
                <a16:creationId xmlns:a16="http://schemas.microsoft.com/office/drawing/2014/main" id="{CC630518-916E-ACA4-D8BB-8D1B317C61B0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9475" y="4700745"/>
            <a:ext cx="1491516" cy="1080393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" name="ZoneTexte 10">
            <a:extLst>
              <a:ext uri="{FF2B5EF4-FFF2-40B4-BE49-F238E27FC236}">
                <a16:creationId xmlns:a16="http://schemas.microsoft.com/office/drawing/2014/main" id="{136304CA-9344-CA01-AF56-88EE7AC7B643}"/>
              </a:ext>
            </a:extLst>
          </p:cNvPr>
          <p:cNvSpPr txBox="1"/>
          <p:nvPr userDrawn="1"/>
        </p:nvSpPr>
        <p:spPr>
          <a:xfrm>
            <a:off x="8617364" y="3426733"/>
            <a:ext cx="19074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fr-FR" sz="1100" b="1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Cahier de l’élève</a:t>
            </a: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33213196-BB7D-7049-E6FD-D6A3E6F126B3}"/>
              </a:ext>
            </a:extLst>
          </p:cNvPr>
          <p:cNvSpPr/>
          <p:nvPr userDrawn="1"/>
        </p:nvSpPr>
        <p:spPr>
          <a:xfrm>
            <a:off x="4218715" y="3878375"/>
            <a:ext cx="1349291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fr-FR" sz="1100" b="1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Fiche technique de préparation de la séance</a:t>
            </a:r>
          </a:p>
        </p:txBody>
      </p:sp>
      <p:pic>
        <p:nvPicPr>
          <p:cNvPr id="43" name="Image 20">
            <a:extLst>
              <a:ext uri="{FF2B5EF4-FFF2-40B4-BE49-F238E27FC236}">
                <a16:creationId xmlns:a16="http://schemas.microsoft.com/office/drawing/2014/main" id="{F7D6FA7E-4E73-2155-87D8-FD7655791AF4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4010586" y="2316888"/>
            <a:ext cx="1765551" cy="1457749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4" name="Rectangle 43">
            <a:extLst>
              <a:ext uri="{FF2B5EF4-FFF2-40B4-BE49-F238E27FC236}">
                <a16:creationId xmlns:a16="http://schemas.microsoft.com/office/drawing/2014/main" id="{035B0005-5CB7-5851-ED75-A8F4E9987C07}"/>
              </a:ext>
            </a:extLst>
          </p:cNvPr>
          <p:cNvSpPr/>
          <p:nvPr userDrawn="1"/>
        </p:nvSpPr>
        <p:spPr>
          <a:xfrm>
            <a:off x="2118499" y="3514273"/>
            <a:ext cx="1349291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fr-FR" sz="1100" b="1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Support PPT</a:t>
            </a:r>
          </a:p>
        </p:txBody>
      </p:sp>
      <p:sp>
        <p:nvSpPr>
          <p:cNvPr id="45" name="ZoneTexte 24">
            <a:extLst>
              <a:ext uri="{FF2B5EF4-FFF2-40B4-BE49-F238E27FC236}">
                <a16:creationId xmlns:a16="http://schemas.microsoft.com/office/drawing/2014/main" id="{212D7E7D-188B-E302-A4A1-B9D9218ED360}"/>
              </a:ext>
            </a:extLst>
          </p:cNvPr>
          <p:cNvSpPr txBox="1"/>
          <p:nvPr userDrawn="1"/>
        </p:nvSpPr>
        <p:spPr>
          <a:xfrm>
            <a:off x="6383334" y="3948484"/>
            <a:ext cx="19074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fr-FR" sz="1100" b="1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Livret</a:t>
            </a:r>
          </a:p>
        </p:txBody>
      </p:sp>
      <p:sp>
        <p:nvSpPr>
          <p:cNvPr id="47" name="Picture Placeholder 46">
            <a:extLst>
              <a:ext uri="{FF2B5EF4-FFF2-40B4-BE49-F238E27FC236}">
                <a16:creationId xmlns:a16="http://schemas.microsoft.com/office/drawing/2014/main" id="{E158C153-CEB9-6B25-4344-46AB868B415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773800" y="2320200"/>
            <a:ext cx="1976400" cy="1108800"/>
          </a:xfrm>
        </p:spPr>
        <p:txBody>
          <a:bodyPr/>
          <a:lstStyle/>
          <a:p>
            <a:endParaRPr lang="fr-FR"/>
          </a:p>
        </p:txBody>
      </p:sp>
      <p:sp>
        <p:nvSpPr>
          <p:cNvPr id="48" name="Picture Placeholder 46">
            <a:extLst>
              <a:ext uri="{FF2B5EF4-FFF2-40B4-BE49-F238E27FC236}">
                <a16:creationId xmlns:a16="http://schemas.microsoft.com/office/drawing/2014/main" id="{F5AA724E-4917-3B05-FA7A-466E7FD5919B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847600" y="4260622"/>
            <a:ext cx="1828800" cy="1728000"/>
          </a:xfrm>
        </p:spPr>
        <p:txBody>
          <a:bodyPr/>
          <a:lstStyle/>
          <a:p>
            <a:endParaRPr lang="fr-FR"/>
          </a:p>
        </p:txBody>
      </p:sp>
      <p:sp>
        <p:nvSpPr>
          <p:cNvPr id="49" name="Picture Placeholder 46">
            <a:extLst>
              <a:ext uri="{FF2B5EF4-FFF2-40B4-BE49-F238E27FC236}">
                <a16:creationId xmlns:a16="http://schemas.microsoft.com/office/drawing/2014/main" id="{824CE353-F760-8F0B-B724-42EC32B6F969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770034" y="2373367"/>
            <a:ext cx="1134000" cy="1587600"/>
          </a:xfrm>
        </p:spPr>
        <p:txBody>
          <a:bodyPr/>
          <a:lstStyle/>
          <a:p>
            <a:endParaRPr lang="fr-FR"/>
          </a:p>
        </p:txBody>
      </p:sp>
      <p:pic>
        <p:nvPicPr>
          <p:cNvPr id="50" name="Picture 49" descr="Image générée">
            <a:extLst>
              <a:ext uri="{FF2B5EF4-FFF2-40B4-BE49-F238E27FC236}">
                <a16:creationId xmlns:a16="http://schemas.microsoft.com/office/drawing/2014/main" id="{5F3834D9-D25B-1AA0-4467-FDDA80A5FD8A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4961519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pérage dans le chapitre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85;p29">
            <a:extLst>
              <a:ext uri="{FF2B5EF4-FFF2-40B4-BE49-F238E27FC236}">
                <a16:creationId xmlns:a16="http://schemas.microsoft.com/office/drawing/2014/main" id="{3D3C752E-7364-0AD3-55D8-FB1A781365A4}"/>
              </a:ext>
            </a:extLst>
          </p:cNvPr>
          <p:cNvSpPr/>
          <p:nvPr userDrawn="1"/>
        </p:nvSpPr>
        <p:spPr>
          <a:xfrm>
            <a:off x="948074" y="165260"/>
            <a:ext cx="7935199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rPr>
              <a:t>Repérage dans </a:t>
            </a:r>
            <a:r>
              <a:rPr lang="fr-FR" sz="3200" b="1" kern="0" dirty="0">
                <a:solidFill>
                  <a:srgbClr val="44546A"/>
                </a:solidFill>
                <a:latin typeface="Calibri"/>
                <a:cs typeface="Calibri"/>
              </a:rPr>
              <a:t>le chapitre</a:t>
            </a:r>
            <a:endParaRPr lang="fr-FR" sz="3200" i="1" kern="0" dirty="0">
              <a:solidFill>
                <a:srgbClr val="44546A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3" name="Picture 2" descr="Image générée">
            <a:extLst>
              <a:ext uri="{FF2B5EF4-FFF2-40B4-BE49-F238E27FC236}">
                <a16:creationId xmlns:a16="http://schemas.microsoft.com/office/drawing/2014/main" id="{CF5C0282-B23A-202E-2F8D-447ACDC57782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Google Shape;286;p29">
            <a:extLst>
              <a:ext uri="{FF2B5EF4-FFF2-40B4-BE49-F238E27FC236}">
                <a16:creationId xmlns:a16="http://schemas.microsoft.com/office/drawing/2014/main" id="{ABDCD58E-FB84-201F-97D0-4B520E132A8C}"/>
              </a:ext>
            </a:extLst>
          </p:cNvPr>
          <p:cNvSpPr>
            <a:spLocks/>
          </p:cNvSpPr>
          <p:nvPr userDrawn="1"/>
        </p:nvSpPr>
        <p:spPr>
          <a:xfrm>
            <a:off x="3132175" y="2873353"/>
            <a:ext cx="8145605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gradFill flip="none" rotWithShape="1">
            <a:gsLst>
              <a:gs pos="0">
                <a:srgbClr val="94CFB7"/>
              </a:gs>
              <a:gs pos="50000">
                <a:srgbClr val="BFE0D2"/>
              </a:gs>
              <a:gs pos="100000">
                <a:srgbClr val="E0EFE9"/>
              </a:gs>
            </a:gsLst>
            <a:lin ang="0" scaled="1"/>
            <a:tileRect/>
          </a:gra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algn="ctr" defTabSz="685783">
              <a:defRPr/>
            </a:pPr>
            <a:endParaRPr lang="fr-FR" sz="2000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9" name="Google Shape;289;p29">
            <a:extLst>
              <a:ext uri="{FF2B5EF4-FFF2-40B4-BE49-F238E27FC236}">
                <a16:creationId xmlns:a16="http://schemas.microsoft.com/office/drawing/2014/main" id="{4017964E-FA83-761C-86B1-3E5647955B13}"/>
              </a:ext>
            </a:extLst>
          </p:cNvPr>
          <p:cNvSpPr>
            <a:spLocks/>
          </p:cNvSpPr>
          <p:nvPr userDrawn="1"/>
        </p:nvSpPr>
        <p:spPr>
          <a:xfrm>
            <a:off x="1703823" y="2873356"/>
            <a:ext cx="1226451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gradFill flip="none" rotWithShape="1">
            <a:gsLst>
              <a:gs pos="0">
                <a:srgbClr val="94CFB7"/>
              </a:gs>
              <a:gs pos="50000">
                <a:srgbClr val="BFE0D2"/>
              </a:gs>
              <a:gs pos="100000">
                <a:srgbClr val="E0EFE9"/>
              </a:gs>
            </a:gsLst>
            <a:lin ang="0" scaled="1"/>
            <a:tileRect/>
          </a:gra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algn="ctr" defTabSz="685783"/>
            <a:endParaRPr lang="fr-FR" sz="2000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E2D8B298-C52A-F641-FE46-F63A5D014E5F}"/>
              </a:ext>
            </a:extLst>
          </p:cNvPr>
          <p:cNvSpPr>
            <a:spLocks/>
          </p:cNvSpPr>
          <p:nvPr userDrawn="1"/>
        </p:nvSpPr>
        <p:spPr>
          <a:xfrm>
            <a:off x="948074" y="1308144"/>
            <a:ext cx="10321337" cy="554477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457189"/>
            <a:endParaRPr lang="fr-FR" sz="2800" b="1" dirty="0">
              <a:solidFill>
                <a:prstClr val="white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31" name="Text Placeholder 30">
            <a:extLst>
              <a:ext uri="{FF2B5EF4-FFF2-40B4-BE49-F238E27FC236}">
                <a16:creationId xmlns:a16="http://schemas.microsoft.com/office/drawing/2014/main" id="{ACE85E0A-429A-B51A-FED1-DABE33E433B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56582" y="1308064"/>
            <a:ext cx="10321200" cy="554400"/>
          </a:xfrm>
        </p:spPr>
        <p:txBody>
          <a:bodyPr/>
          <a:lstStyle>
            <a:lvl1pPr>
              <a:buNone/>
              <a:defRPr sz="2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Chapitre 1 : Relations vivant-vivant</a:t>
            </a:r>
            <a:endParaRPr lang="fr-FR" dirty="0"/>
          </a:p>
        </p:txBody>
      </p:sp>
      <p:sp>
        <p:nvSpPr>
          <p:cNvPr id="33" name="Text Placeholder 30">
            <a:extLst>
              <a:ext uri="{FF2B5EF4-FFF2-40B4-BE49-F238E27FC236}">
                <a16:creationId xmlns:a16="http://schemas.microsoft.com/office/drawing/2014/main" id="{74B77D63-73E9-1593-011E-46752471AAC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703823" y="2873199"/>
            <a:ext cx="1227600" cy="734400"/>
          </a:xfrm>
        </p:spPr>
        <p:txBody>
          <a:bodyPr anchor="ctr"/>
          <a:lstStyle>
            <a:lvl1pPr algn="ctr">
              <a:buNone/>
              <a:defRPr sz="2000" b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algn="ctr" defTabSz="685783"/>
            <a:r>
              <a:rPr lang="fr-FR" sz="2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Tâche 1</a:t>
            </a:r>
          </a:p>
        </p:txBody>
      </p:sp>
      <p:sp>
        <p:nvSpPr>
          <p:cNvPr id="36" name="Text Placeholder 30">
            <a:extLst>
              <a:ext uri="{FF2B5EF4-FFF2-40B4-BE49-F238E27FC236}">
                <a16:creationId xmlns:a16="http://schemas.microsoft.com/office/drawing/2014/main" id="{5F879908-CFB2-F5B3-9CE2-A65F5F3E6223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139379" y="2873199"/>
            <a:ext cx="8144401" cy="734400"/>
          </a:xfrm>
        </p:spPr>
        <p:txBody>
          <a:bodyPr anchor="ctr"/>
          <a:lstStyle>
            <a:lvl1pPr algn="ctr">
              <a:buNone/>
              <a:defRPr sz="2000" b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algn="ctr" defTabSz="685783">
              <a:defRPr/>
            </a:pPr>
            <a:r>
              <a:rPr lang="fr-FR" sz="2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Identifier le type de relation d’exploitation et ses caractéristiques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89CEE65-9627-A065-406C-D0416F5E70D1}"/>
              </a:ext>
            </a:extLst>
          </p:cNvPr>
          <p:cNvSpPr>
            <a:spLocks/>
          </p:cNvSpPr>
          <p:nvPr userDrawn="1"/>
        </p:nvSpPr>
        <p:spPr>
          <a:xfrm>
            <a:off x="1339721" y="2120717"/>
            <a:ext cx="9898863" cy="494615"/>
          </a:xfrm>
          <a:prstGeom prst="rect">
            <a:avLst/>
          </a:prstGeom>
          <a:solidFill>
            <a:srgbClr val="1D6FA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457189"/>
            <a:endParaRPr lang="fr-FR" sz="2800" b="1" dirty="0">
              <a:solidFill>
                <a:prstClr val="white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7" name="Text Placeholder 30">
            <a:extLst>
              <a:ext uri="{FF2B5EF4-FFF2-40B4-BE49-F238E27FC236}">
                <a16:creationId xmlns:a16="http://schemas.microsoft.com/office/drawing/2014/main" id="{5C1F621F-48A7-3B73-016A-666E38883073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348223" y="2120637"/>
            <a:ext cx="9898732" cy="494546"/>
          </a:xfrm>
        </p:spPr>
        <p:txBody>
          <a:bodyPr/>
          <a:lstStyle>
            <a:lvl1pPr>
              <a:buNone/>
              <a:defRPr sz="2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 err="1"/>
              <a:t>Séquence</a:t>
            </a:r>
            <a:r>
              <a:rPr lang="en-US" dirty="0"/>
              <a:t> 1 : Relations </a:t>
            </a:r>
            <a:r>
              <a:rPr lang="en-US" dirty="0" err="1"/>
              <a:t>d’exploitation</a:t>
            </a:r>
            <a:endParaRPr lang="en-US" dirty="0"/>
          </a:p>
        </p:txBody>
      </p:sp>
      <p:sp>
        <p:nvSpPr>
          <p:cNvPr id="9" name="Google Shape;286;p29">
            <a:extLst>
              <a:ext uri="{FF2B5EF4-FFF2-40B4-BE49-F238E27FC236}">
                <a16:creationId xmlns:a16="http://schemas.microsoft.com/office/drawing/2014/main" id="{4D9B2296-F4A8-F01C-635B-95350C14B275}"/>
              </a:ext>
            </a:extLst>
          </p:cNvPr>
          <p:cNvSpPr>
            <a:spLocks/>
          </p:cNvSpPr>
          <p:nvPr userDrawn="1"/>
        </p:nvSpPr>
        <p:spPr>
          <a:xfrm>
            <a:off x="3140677" y="4683091"/>
            <a:ext cx="8145605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bg1">
              <a:lumMod val="85000"/>
            </a:schemeClr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algn="ctr" defTabSz="685783">
              <a:defRPr/>
            </a:pPr>
            <a:endParaRPr lang="fr-FR" sz="2000" dirty="0">
              <a:solidFill>
                <a:schemeClr val="bg2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0" name="Google Shape;289;p29">
            <a:extLst>
              <a:ext uri="{FF2B5EF4-FFF2-40B4-BE49-F238E27FC236}">
                <a16:creationId xmlns:a16="http://schemas.microsoft.com/office/drawing/2014/main" id="{82EC8553-22FA-A547-D471-3AF6D6395AAE}"/>
              </a:ext>
            </a:extLst>
          </p:cNvPr>
          <p:cNvSpPr>
            <a:spLocks/>
          </p:cNvSpPr>
          <p:nvPr userDrawn="1"/>
        </p:nvSpPr>
        <p:spPr>
          <a:xfrm>
            <a:off x="1702674" y="4682937"/>
            <a:ext cx="1226451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bg1">
              <a:lumMod val="85000"/>
            </a:schemeClr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algn="ctr" defTabSz="685783"/>
            <a:endParaRPr lang="fr-FR" sz="2000" dirty="0">
              <a:solidFill>
                <a:schemeClr val="bg2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1" name="Text Placeholder 30">
            <a:extLst>
              <a:ext uri="{FF2B5EF4-FFF2-40B4-BE49-F238E27FC236}">
                <a16:creationId xmlns:a16="http://schemas.microsoft.com/office/drawing/2014/main" id="{6CD6B33D-72A6-DA03-1907-6091D0506918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1702674" y="4682780"/>
            <a:ext cx="1227600" cy="734400"/>
          </a:xfrm>
        </p:spPr>
        <p:txBody>
          <a:bodyPr anchor="ctr"/>
          <a:lstStyle>
            <a:lvl1pPr algn="ctr">
              <a:buNone/>
              <a:defRPr sz="2000" b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algn="ctr" defTabSz="685783"/>
            <a:r>
              <a:rPr lang="fr-FR" sz="2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Tâche 2</a:t>
            </a:r>
          </a:p>
        </p:txBody>
      </p:sp>
      <p:sp>
        <p:nvSpPr>
          <p:cNvPr id="12" name="Text Placeholder 30">
            <a:extLst>
              <a:ext uri="{FF2B5EF4-FFF2-40B4-BE49-F238E27FC236}">
                <a16:creationId xmlns:a16="http://schemas.microsoft.com/office/drawing/2014/main" id="{60559DCE-9034-76AA-7F03-AD960D4C0BC4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3147881" y="4682937"/>
            <a:ext cx="8144401" cy="734400"/>
          </a:xfrm>
        </p:spPr>
        <p:txBody>
          <a:bodyPr anchor="ctr"/>
          <a:lstStyle>
            <a:lvl1pPr algn="ctr">
              <a:buNone/>
              <a:defRPr sz="2000" b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algn="ctr" defTabSz="685783">
              <a:defRPr/>
            </a:pPr>
            <a:r>
              <a:rPr lang="fr-FR" sz="2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Identifier le type de relation de compétition ou mutualisme et leurs caractéristiques.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1D96935-9C28-F26E-BED5-5A912445CB69}"/>
              </a:ext>
            </a:extLst>
          </p:cNvPr>
          <p:cNvSpPr>
            <a:spLocks/>
          </p:cNvSpPr>
          <p:nvPr userDrawn="1"/>
        </p:nvSpPr>
        <p:spPr>
          <a:xfrm>
            <a:off x="1348223" y="3930455"/>
            <a:ext cx="9898863" cy="494615"/>
          </a:xfrm>
          <a:prstGeom prst="rect">
            <a:avLst/>
          </a:prstGeom>
          <a:solidFill>
            <a:srgbClr val="1D6FA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457189"/>
            <a:endParaRPr lang="fr-FR" sz="2800" b="1" dirty="0">
              <a:solidFill>
                <a:prstClr val="white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4" name="Text Placeholder 30">
            <a:extLst>
              <a:ext uri="{FF2B5EF4-FFF2-40B4-BE49-F238E27FC236}">
                <a16:creationId xmlns:a16="http://schemas.microsoft.com/office/drawing/2014/main" id="{31D148C6-5492-AED5-7F54-3E33BB132E1D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1356725" y="3930375"/>
            <a:ext cx="9898732" cy="494546"/>
          </a:xfrm>
        </p:spPr>
        <p:txBody>
          <a:bodyPr/>
          <a:lstStyle>
            <a:lvl1pPr>
              <a:buNone/>
              <a:defRPr sz="2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 err="1"/>
              <a:t>Séquence</a:t>
            </a:r>
            <a:r>
              <a:rPr lang="en-US" dirty="0"/>
              <a:t> 2 : </a:t>
            </a:r>
            <a:r>
              <a:rPr lang="fr-FR" dirty="0"/>
              <a:t>Relations de compétition et de mutualisme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760099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rientations didactiques">
    <p:bg>
      <p:bgPr>
        <a:solidFill>
          <a:srgbClr val="DCEA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853;p104">
            <a:extLst>
              <a:ext uri="{FF2B5EF4-FFF2-40B4-BE49-F238E27FC236}">
                <a16:creationId xmlns:a16="http://schemas.microsoft.com/office/drawing/2014/main" id="{C295CB38-5765-1953-FCB3-90200B7911C4}"/>
              </a:ext>
            </a:extLst>
          </p:cNvPr>
          <p:cNvSpPr/>
          <p:nvPr userDrawn="1"/>
        </p:nvSpPr>
        <p:spPr>
          <a:xfrm>
            <a:off x="825760" y="226972"/>
            <a:ext cx="9932872" cy="494105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rPr>
              <a:t>Orientations didactiques pour cette séance</a:t>
            </a:r>
            <a:endParaRPr lang="en-US" sz="2400" kern="0" dirty="0">
              <a:solidFill>
                <a:srgbClr val="44546A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15" name="Picture 14" descr="Image générée">
            <a:extLst>
              <a:ext uri="{FF2B5EF4-FFF2-40B4-BE49-F238E27FC236}">
                <a16:creationId xmlns:a16="http://schemas.microsoft.com/office/drawing/2014/main" id="{381B1BC2-8735-DB66-B5F6-3C1A854D65AE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5350063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atique Pédagogique Efficace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85;p29">
            <a:extLst>
              <a:ext uri="{FF2B5EF4-FFF2-40B4-BE49-F238E27FC236}">
                <a16:creationId xmlns:a16="http://schemas.microsoft.com/office/drawing/2014/main" id="{3D3C752E-7364-0AD3-55D8-FB1A781365A4}"/>
              </a:ext>
            </a:extLst>
          </p:cNvPr>
          <p:cNvSpPr/>
          <p:nvPr userDrawn="1"/>
        </p:nvSpPr>
        <p:spPr>
          <a:xfrm>
            <a:off x="948074" y="165260"/>
            <a:ext cx="7935199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rPr>
              <a:t>Pratique Pédagogique Efficace de la Semaine</a:t>
            </a:r>
          </a:p>
        </p:txBody>
      </p:sp>
      <p:pic>
        <p:nvPicPr>
          <p:cNvPr id="3" name="Picture 2" descr="Image générée">
            <a:extLst>
              <a:ext uri="{FF2B5EF4-FFF2-40B4-BE49-F238E27FC236}">
                <a16:creationId xmlns:a16="http://schemas.microsoft.com/office/drawing/2014/main" id="{CF5C0282-B23A-202E-2F8D-447ACDC57782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à coins arrondis 2">
            <a:extLst>
              <a:ext uri="{FF2B5EF4-FFF2-40B4-BE49-F238E27FC236}">
                <a16:creationId xmlns:a16="http://schemas.microsoft.com/office/drawing/2014/main" id="{07817361-C8BF-DC04-5CC1-00D7EE33E80A}"/>
              </a:ext>
            </a:extLst>
          </p:cNvPr>
          <p:cNvSpPr/>
          <p:nvPr userDrawn="1"/>
        </p:nvSpPr>
        <p:spPr>
          <a:xfrm>
            <a:off x="304800" y="1262245"/>
            <a:ext cx="11291147" cy="55978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fr-FR" sz="2133" b="1" kern="0" dirty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Donner un feedback de manière efficace aux élèves</a:t>
            </a:r>
          </a:p>
        </p:txBody>
      </p:sp>
      <p:sp>
        <p:nvSpPr>
          <p:cNvPr id="7" name="Rectangle à coins arrondis 13">
            <a:extLst>
              <a:ext uri="{FF2B5EF4-FFF2-40B4-BE49-F238E27FC236}">
                <a16:creationId xmlns:a16="http://schemas.microsoft.com/office/drawing/2014/main" id="{710314CC-0AB6-DA63-763A-7BA531C34D31}"/>
              </a:ext>
            </a:extLst>
          </p:cNvPr>
          <p:cNvSpPr/>
          <p:nvPr userDrawn="1"/>
        </p:nvSpPr>
        <p:spPr>
          <a:xfrm>
            <a:off x="304800" y="2628796"/>
            <a:ext cx="2873248" cy="389965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fr-FR" sz="1600" b="1" kern="0" dirty="0">
                <a:solidFill>
                  <a:srgbClr val="0F9ED5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Pourquoi c’est important ?</a:t>
            </a:r>
          </a:p>
        </p:txBody>
      </p:sp>
      <p:pic>
        <p:nvPicPr>
          <p:cNvPr id="8" name="Image 18">
            <a:extLst>
              <a:ext uri="{FF2B5EF4-FFF2-40B4-BE49-F238E27FC236}">
                <a16:creationId xmlns:a16="http://schemas.microsoft.com/office/drawing/2014/main" id="{BE35A20A-79A6-BC4C-B761-793B343AFC4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141874" y="1158017"/>
            <a:ext cx="1137399" cy="751840"/>
          </a:xfrm>
          <a:prstGeom prst="rect">
            <a:avLst/>
          </a:prstGeom>
          <a:ln w="38100">
            <a:solidFill>
              <a:srgbClr val="156082"/>
            </a:solidFill>
          </a:ln>
        </p:spPr>
      </p:pic>
      <p:sp>
        <p:nvSpPr>
          <p:cNvPr id="9" name="Rectangle à coins arrondis 22">
            <a:extLst>
              <a:ext uri="{FF2B5EF4-FFF2-40B4-BE49-F238E27FC236}">
                <a16:creationId xmlns:a16="http://schemas.microsoft.com/office/drawing/2014/main" id="{231233C5-A6EF-A81F-8794-ECA65494280A}"/>
              </a:ext>
            </a:extLst>
          </p:cNvPr>
          <p:cNvSpPr/>
          <p:nvPr userDrawn="1"/>
        </p:nvSpPr>
        <p:spPr>
          <a:xfrm>
            <a:off x="3627797" y="2628796"/>
            <a:ext cx="3759200" cy="389965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fr-FR" sz="1600" b="1" kern="0" dirty="0">
                <a:solidFill>
                  <a:srgbClr val="0F9ED5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Bonnes pratiques</a:t>
            </a:r>
          </a:p>
        </p:txBody>
      </p:sp>
      <p:sp>
        <p:nvSpPr>
          <p:cNvPr id="10" name="Rectangle à coins arrondis 23">
            <a:extLst>
              <a:ext uri="{FF2B5EF4-FFF2-40B4-BE49-F238E27FC236}">
                <a16:creationId xmlns:a16="http://schemas.microsoft.com/office/drawing/2014/main" id="{224B6940-5456-5257-0478-EEF645943074}"/>
              </a:ext>
            </a:extLst>
          </p:cNvPr>
          <p:cNvSpPr/>
          <p:nvPr userDrawn="1"/>
        </p:nvSpPr>
        <p:spPr>
          <a:xfrm>
            <a:off x="7836747" y="2628796"/>
            <a:ext cx="3759200" cy="389965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fr-FR" sz="1600" b="1" kern="0" dirty="0">
                <a:solidFill>
                  <a:srgbClr val="0F9ED5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Pratiques à éviter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35BE10E1-FAE9-07F0-EE56-E170BA07A2EC}"/>
              </a:ext>
            </a:extLst>
          </p:cNvPr>
          <p:cNvSpPr/>
          <p:nvPr userDrawn="1"/>
        </p:nvSpPr>
        <p:spPr>
          <a:xfrm>
            <a:off x="304800" y="6150185"/>
            <a:ext cx="11291147" cy="677333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80990" indent="-380990" defTabSz="1219170"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Pour plus d’informations Veuillez consulter le lien Suivant : </a:t>
            </a:r>
          </a:p>
          <a:p>
            <a:pPr marL="380990" indent="-380990" defTabSz="1219170"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Autres questions ? Veuillez Contacter l’inspecteur encadrant</a:t>
            </a:r>
          </a:p>
        </p:txBody>
      </p:sp>
      <p:pic>
        <p:nvPicPr>
          <p:cNvPr id="42" name="Graphic 41" descr="Handshake with solid fill">
            <a:extLst>
              <a:ext uri="{FF2B5EF4-FFF2-40B4-BE49-F238E27FC236}">
                <a16:creationId xmlns:a16="http://schemas.microsoft.com/office/drawing/2014/main" id="{43B73333-66C9-B016-85F3-57ED66A47BC8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221083" y="1993815"/>
            <a:ext cx="549076" cy="549076"/>
          </a:xfrm>
          <a:prstGeom prst="rect">
            <a:avLst/>
          </a:prstGeom>
        </p:spPr>
      </p:pic>
      <p:pic>
        <p:nvPicPr>
          <p:cNvPr id="44" name="Graphic 43" descr="No sign with solid fill">
            <a:extLst>
              <a:ext uri="{FF2B5EF4-FFF2-40B4-BE49-F238E27FC236}">
                <a16:creationId xmlns:a16="http://schemas.microsoft.com/office/drawing/2014/main" id="{010C90E2-D2BB-4844-7DD3-B8E18C29F8E6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640956" y="2013585"/>
            <a:ext cx="500918" cy="500918"/>
          </a:xfrm>
          <a:prstGeom prst="rect">
            <a:avLst/>
          </a:prstGeom>
        </p:spPr>
      </p:pic>
      <p:sp>
        <p:nvSpPr>
          <p:cNvPr id="50" name="Text Placeholder 49">
            <a:extLst>
              <a:ext uri="{FF2B5EF4-FFF2-40B4-BE49-F238E27FC236}">
                <a16:creationId xmlns:a16="http://schemas.microsoft.com/office/drawing/2014/main" id="{99ABF8C0-44A0-D350-70D7-F757FE2866E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53322" y="3190552"/>
            <a:ext cx="2873248" cy="1591105"/>
          </a:xfrm>
        </p:spPr>
        <p:txBody>
          <a:bodyPr>
            <a:normAutofit/>
          </a:bodyPr>
          <a:lstStyle>
            <a:lvl1pPr>
              <a:buFont typeface="Arial" panose="020B0604020202020204" pitchFamily="34" charset="0"/>
              <a:buChar char="•"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fr-FR" dirty="0"/>
          </a:p>
        </p:txBody>
      </p:sp>
      <p:sp>
        <p:nvSpPr>
          <p:cNvPr id="51" name="Text Placeholder 49">
            <a:extLst>
              <a:ext uri="{FF2B5EF4-FFF2-40B4-BE49-F238E27FC236}">
                <a16:creationId xmlns:a16="http://schemas.microsoft.com/office/drawing/2014/main" id="{93ED2D80-264B-2858-5374-3ACA0D7E430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627796" y="3190551"/>
            <a:ext cx="3759199" cy="1591105"/>
          </a:xfrm>
        </p:spPr>
        <p:txBody>
          <a:bodyPr>
            <a:normAutofit/>
          </a:bodyPr>
          <a:lstStyle>
            <a:lvl1pPr>
              <a:buFont typeface="Arial" panose="020B0604020202020204" pitchFamily="34" charset="0"/>
              <a:buChar char="•"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fr-FR" dirty="0"/>
          </a:p>
        </p:txBody>
      </p:sp>
      <p:sp>
        <p:nvSpPr>
          <p:cNvPr id="52" name="Text Placeholder 49">
            <a:extLst>
              <a:ext uri="{FF2B5EF4-FFF2-40B4-BE49-F238E27FC236}">
                <a16:creationId xmlns:a16="http://schemas.microsoft.com/office/drawing/2014/main" id="{F3B207E1-EF2D-9BAB-F462-3268E1DEBFE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816647" y="3190551"/>
            <a:ext cx="3779300" cy="1591105"/>
          </a:xfrm>
        </p:spPr>
        <p:txBody>
          <a:bodyPr>
            <a:normAutofit/>
          </a:bodyPr>
          <a:lstStyle>
            <a:lvl1pPr>
              <a:buFont typeface="Arial" panose="020B0604020202020204" pitchFamily="34" charset="0"/>
              <a:buChar char="•"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fr-FR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30863B3-86D2-D6DA-8984-19E4C3B9736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648039" y="6238017"/>
            <a:ext cx="4493835" cy="389965"/>
          </a:xfrm>
        </p:spPr>
        <p:txBody>
          <a:bodyPr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12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12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12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12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« </a:t>
            </a: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  <a:hlinkClick r:id="rId8"/>
              </a:rPr>
              <a:t>Banque des pratiques pédagogiques efficaces </a:t>
            </a: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»</a:t>
            </a:r>
          </a:p>
        </p:txBody>
      </p:sp>
      <p:pic>
        <p:nvPicPr>
          <p:cNvPr id="11" name="Graphic 10" descr="Bullseye with solid fill">
            <a:extLst>
              <a:ext uri="{FF2B5EF4-FFF2-40B4-BE49-F238E27FC236}">
                <a16:creationId xmlns:a16="http://schemas.microsoft.com/office/drawing/2014/main" id="{DA838800-BA03-865C-FAC5-9BCCC281F097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439746" y="2014103"/>
            <a:ext cx="500400" cy="50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356827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ructure de la séance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oogle Shape;250;p28">
            <a:extLst>
              <a:ext uri="{FF2B5EF4-FFF2-40B4-BE49-F238E27FC236}">
                <a16:creationId xmlns:a16="http://schemas.microsoft.com/office/drawing/2014/main" id="{AB71405C-E132-F074-752A-522052544B0D}"/>
              </a:ext>
            </a:extLst>
          </p:cNvPr>
          <p:cNvGrpSpPr/>
          <p:nvPr userDrawn="1"/>
        </p:nvGrpSpPr>
        <p:grpSpPr>
          <a:xfrm>
            <a:off x="1945490" y="1011968"/>
            <a:ext cx="8301023" cy="5193545"/>
            <a:chOff x="1619475" y="1029778"/>
            <a:chExt cx="6095701" cy="3804525"/>
          </a:xfrm>
        </p:grpSpPr>
        <p:sp>
          <p:nvSpPr>
            <p:cNvPr id="5" name="Google Shape;251;p28">
              <a:extLst>
                <a:ext uri="{FF2B5EF4-FFF2-40B4-BE49-F238E27FC236}">
                  <a16:creationId xmlns:a16="http://schemas.microsoft.com/office/drawing/2014/main" id="{424CAD94-9BC3-9334-E90D-3BB5EE56D37F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dirty="0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" name="Google Shape;252;p28">
              <a:extLst>
                <a:ext uri="{FF2B5EF4-FFF2-40B4-BE49-F238E27FC236}">
                  <a16:creationId xmlns:a16="http://schemas.microsoft.com/office/drawing/2014/main" id="{7D76BE51-F758-84BB-A089-AD0F5E8B552A}"/>
                </a:ext>
              </a:extLst>
            </p:cNvPr>
            <p:cNvSpPr/>
            <p:nvPr/>
          </p:nvSpPr>
          <p:spPr>
            <a:xfrm>
              <a:off x="1740952" y="1097174"/>
              <a:ext cx="5852746" cy="366973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dirty="0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</p:grpSp>
      <p:sp>
        <p:nvSpPr>
          <p:cNvPr id="12" name="Google Shape;255;p28">
            <a:extLst>
              <a:ext uri="{FF2B5EF4-FFF2-40B4-BE49-F238E27FC236}">
                <a16:creationId xmlns:a16="http://schemas.microsoft.com/office/drawing/2014/main" id="{7DA7A975-0BFA-0171-FB29-113FAAFBB3EE}"/>
              </a:ext>
            </a:extLst>
          </p:cNvPr>
          <p:cNvSpPr/>
          <p:nvPr userDrawn="1"/>
        </p:nvSpPr>
        <p:spPr>
          <a:xfrm>
            <a:off x="963315" y="165262"/>
            <a:ext cx="3947196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1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rPr>
              <a:t>Structure de la séance</a:t>
            </a:r>
            <a:endParaRPr lang="fr-FR" sz="14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13" name="Picture 2" descr="Image générée">
            <a:extLst>
              <a:ext uri="{FF2B5EF4-FFF2-40B4-BE49-F238E27FC236}">
                <a16:creationId xmlns:a16="http://schemas.microsoft.com/office/drawing/2014/main" id="{A1C7E789-651D-CC90-8513-248F5C858B81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2" y="30483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A3FE43CA-6C2F-0686-9241-631290B69727}"/>
              </a:ext>
            </a:extLst>
          </p:cNvPr>
          <p:cNvGrpSpPr/>
          <p:nvPr userDrawn="1"/>
        </p:nvGrpSpPr>
        <p:grpSpPr>
          <a:xfrm>
            <a:off x="2336946" y="1407978"/>
            <a:ext cx="7518111" cy="548005"/>
            <a:chOff x="1764463" y="1060636"/>
            <a:chExt cx="5638583" cy="411004"/>
          </a:xfrm>
        </p:grpSpPr>
        <p:sp>
          <p:nvSpPr>
            <p:cNvPr id="17" name="Google Shape;275;p28">
              <a:extLst>
                <a:ext uri="{FF2B5EF4-FFF2-40B4-BE49-F238E27FC236}">
                  <a16:creationId xmlns:a16="http://schemas.microsoft.com/office/drawing/2014/main" id="{08E6331C-0B84-F58D-2A65-7DFAB9994FF1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F19D19"/>
            </a:solidFill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10"/>
              <a:r>
                <a:rPr lang="fr-FR" sz="2133" b="1" kern="0" dirty="0">
                  <a:solidFill>
                    <a:srgbClr val="FFFFFF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Arial"/>
                </a:rPr>
                <a:t>1</a:t>
              </a:r>
            </a:p>
          </p:txBody>
        </p:sp>
        <p:sp>
          <p:nvSpPr>
            <p:cNvPr id="18" name="Google Shape;276;p28">
              <a:extLst>
                <a:ext uri="{FF2B5EF4-FFF2-40B4-BE49-F238E27FC236}">
                  <a16:creationId xmlns:a16="http://schemas.microsoft.com/office/drawing/2014/main" id="{521BD7C7-59D6-F138-978F-4AB155889227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F19D19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0" name="Google Shape;278;p28">
              <a:extLst>
                <a:ext uri="{FF2B5EF4-FFF2-40B4-BE49-F238E27FC236}">
                  <a16:creationId xmlns:a16="http://schemas.microsoft.com/office/drawing/2014/main" id="{256F3608-8BCC-D992-72CC-8A7F795FDC18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3">
                <a:alphaModFix/>
              </a:blip>
              <a:stretch>
                <a:fillRect/>
              </a:stretch>
            </a:blipFill>
            <a:ln w="9528" cap="flat">
              <a:solidFill>
                <a:schemeClr val="accent6">
                  <a:lumMod val="40000"/>
                  <a:lumOff val="60000"/>
                </a:schemeClr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1" name="Google Shape;277;p28">
              <a:extLst>
                <a:ext uri="{FF2B5EF4-FFF2-40B4-BE49-F238E27FC236}">
                  <a16:creationId xmlns:a16="http://schemas.microsoft.com/office/drawing/2014/main" id="{3CB598B3-3A75-3B5B-656D-CB59D4B85F3C}"/>
                </a:ext>
              </a:extLst>
            </p:cNvPr>
            <p:cNvSpPr txBox="1"/>
            <p:nvPr/>
          </p:nvSpPr>
          <p:spPr>
            <a:xfrm>
              <a:off x="2214439" y="1112834"/>
              <a:ext cx="3972429" cy="34621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Poppins ExtraBold"/>
                  <a:cs typeface="Calibri" panose="020F0502020204030204" pitchFamily="34" charset="0"/>
                  <a:sym typeface="Arial"/>
                </a:rPr>
                <a:t>Ouverture de la séance</a:t>
              </a:r>
            </a:p>
          </p:txBody>
        </p:sp>
      </p:grpSp>
      <p:sp>
        <p:nvSpPr>
          <p:cNvPr id="22" name="Google Shape;275;p28">
            <a:extLst>
              <a:ext uri="{FF2B5EF4-FFF2-40B4-BE49-F238E27FC236}">
                <a16:creationId xmlns:a16="http://schemas.microsoft.com/office/drawing/2014/main" id="{13B66026-2F1C-8EEC-C55A-3E2267A81F31}"/>
              </a:ext>
            </a:extLst>
          </p:cNvPr>
          <p:cNvSpPr/>
          <p:nvPr userDrawn="1"/>
        </p:nvSpPr>
        <p:spPr>
          <a:xfrm>
            <a:off x="2336945" y="2310757"/>
            <a:ext cx="395203" cy="395203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solidFill>
            <a:srgbClr val="C00000"/>
          </a:solidFill>
          <a:ln cap="flat">
            <a:noFill/>
            <a:prstDash val="solid"/>
          </a:ln>
        </p:spPr>
        <p:txBody>
          <a:bodyPr vert="horz" wrap="square" lIns="68567" tIns="34271" rIns="68567" bIns="34271" anchor="ctr" anchorCtr="1" compatLnSpc="1">
            <a:noAutofit/>
          </a:bodyPr>
          <a:lstStyle/>
          <a:p>
            <a:pPr algn="ctr" defTabSz="121911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133" b="1" kern="0" dirty="0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rPr>
              <a:t>2</a:t>
            </a:r>
            <a:endParaRPr lang="fr-FR" sz="14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23" name="Google Shape;276;p28">
            <a:extLst>
              <a:ext uri="{FF2B5EF4-FFF2-40B4-BE49-F238E27FC236}">
                <a16:creationId xmlns:a16="http://schemas.microsoft.com/office/drawing/2014/main" id="{35EE909F-5B77-43E5-71AF-AA17BE0B6885}"/>
              </a:ext>
            </a:extLst>
          </p:cNvPr>
          <p:cNvSpPr/>
          <p:nvPr userDrawn="1"/>
        </p:nvSpPr>
        <p:spPr>
          <a:xfrm>
            <a:off x="2860122" y="2234356"/>
            <a:ext cx="6994935" cy="548005"/>
          </a:xfrm>
          <a:custGeom>
            <a:avLst/>
            <a:gdLst>
              <a:gd name="f0" fmla="val 10800000"/>
              <a:gd name="f1" fmla="val 5400000"/>
              <a:gd name="f2" fmla="val 16200000"/>
              <a:gd name="f3" fmla="val w"/>
              <a:gd name="f4" fmla="val h"/>
              <a:gd name="f5" fmla="val ss"/>
              <a:gd name="f6" fmla="val 0"/>
              <a:gd name="f7" fmla="abs f3"/>
              <a:gd name="f8" fmla="abs f4"/>
              <a:gd name="f9" fmla="abs f5"/>
              <a:gd name="f10" fmla="val f6"/>
              <a:gd name="f11" fmla="?: f7 f3 1"/>
              <a:gd name="f12" fmla="?: f8 f4 1"/>
              <a:gd name="f13" fmla="?: f9 f5 1"/>
              <a:gd name="f14" fmla="*/ f11 1 21600"/>
              <a:gd name="f15" fmla="*/ f12 1 21600"/>
              <a:gd name="f16" fmla="*/ 21600 f11 1"/>
              <a:gd name="f17" fmla="*/ 21600 f12 1"/>
              <a:gd name="f18" fmla="min f15 f14"/>
              <a:gd name="f19" fmla="*/ f16 1 f13"/>
              <a:gd name="f20" fmla="*/ f17 1 f13"/>
              <a:gd name="f21" fmla="val f19"/>
              <a:gd name="f22" fmla="val f20"/>
              <a:gd name="f23" fmla="*/ f10 f18 1"/>
              <a:gd name="f24" fmla="+- f22 0 f10"/>
              <a:gd name="f25" fmla="+- f21 0 f10"/>
              <a:gd name="f26" fmla="*/ f21 f18 1"/>
              <a:gd name="f27" fmla="*/ f22 f18 1"/>
              <a:gd name="f28" fmla="min f25 f24"/>
              <a:gd name="f29" fmla="*/ f28 1 6"/>
              <a:gd name="f30" fmla="+- f21 0 f29"/>
              <a:gd name="f31" fmla="+- f22 0 f29"/>
              <a:gd name="f32" fmla="*/ f29 29289 1"/>
              <a:gd name="f33" fmla="*/ f29 f18 1"/>
              <a:gd name="f34" fmla="*/ f32 1 100000"/>
              <a:gd name="f35" fmla="*/ f30 f18 1"/>
              <a:gd name="f36" fmla="*/ f31 f18 1"/>
              <a:gd name="f37" fmla="+- f21 0 f34"/>
              <a:gd name="f38" fmla="+- f22 0 f34"/>
              <a:gd name="f39" fmla="*/ f34 f18 1"/>
              <a:gd name="f40" fmla="*/ f37 f18 1"/>
              <a:gd name="f41" fmla="*/ f38 f1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39" t="f39" r="f40" b="f41"/>
            <a:pathLst>
              <a:path>
                <a:moveTo>
                  <a:pt x="f23" y="f33"/>
                </a:moveTo>
                <a:arcTo wR="f33" hR="f33" stAng="f0" swAng="f1"/>
                <a:lnTo>
                  <a:pt x="f35" y="f23"/>
                </a:lnTo>
                <a:arcTo wR="f33" hR="f33" stAng="f2" swAng="f1"/>
                <a:lnTo>
                  <a:pt x="f26" y="f36"/>
                </a:lnTo>
                <a:arcTo wR="f33" hR="f33" stAng="f6" swAng="f1"/>
                <a:lnTo>
                  <a:pt x="f33" y="f27"/>
                </a:lnTo>
                <a:arcTo wR="f33" hR="f33" stAng="f1" swAng="f1"/>
                <a:close/>
              </a:path>
            </a:pathLst>
          </a:custGeom>
          <a:solidFill>
            <a:srgbClr val="F2F2F2"/>
          </a:solidFill>
          <a:ln w="28575" cap="flat">
            <a:solidFill>
              <a:srgbClr val="C00000"/>
            </a:solidFill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1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b="1" kern="0">
              <a:solidFill>
                <a:srgbClr val="44546A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Arial"/>
            </a:endParaRPr>
          </a:p>
        </p:txBody>
      </p:sp>
      <p:sp>
        <p:nvSpPr>
          <p:cNvPr id="26" name="Google Shape;278;p28">
            <a:extLst>
              <a:ext uri="{FF2B5EF4-FFF2-40B4-BE49-F238E27FC236}">
                <a16:creationId xmlns:a16="http://schemas.microsoft.com/office/drawing/2014/main" id="{131447B8-88F5-B917-3031-E64441CCE5E4}"/>
              </a:ext>
            </a:extLst>
          </p:cNvPr>
          <p:cNvSpPr/>
          <p:nvPr userDrawn="1"/>
        </p:nvSpPr>
        <p:spPr>
          <a:xfrm>
            <a:off x="9301364" y="2248560"/>
            <a:ext cx="519597" cy="519597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blipFill>
            <a:blip r:embed="rId3">
              <a:alphaModFix/>
            </a:blip>
            <a:stretch>
              <a:fillRect/>
            </a:stretch>
          </a:blipFill>
          <a:ln w="9528" cap="flat">
            <a:solidFill>
              <a:srgbClr val="FFFFFF"/>
            </a:solidFill>
            <a:prstDash val="solid"/>
            <a:miter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1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kern="0">
              <a:solidFill>
                <a:srgbClr val="44546A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Arial"/>
            </a:endParaRPr>
          </a:p>
        </p:txBody>
      </p:sp>
      <p:sp>
        <p:nvSpPr>
          <p:cNvPr id="28" name="Google Shape;277;p28">
            <a:extLst>
              <a:ext uri="{FF2B5EF4-FFF2-40B4-BE49-F238E27FC236}">
                <a16:creationId xmlns:a16="http://schemas.microsoft.com/office/drawing/2014/main" id="{94B8B070-367E-06E9-E0A9-6E278B2B32BC}"/>
              </a:ext>
            </a:extLst>
          </p:cNvPr>
          <p:cNvSpPr txBox="1"/>
          <p:nvPr userDrawn="1"/>
        </p:nvSpPr>
        <p:spPr>
          <a:xfrm>
            <a:off x="2930042" y="2318590"/>
            <a:ext cx="5296572" cy="46161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7" tIns="45695" rIns="91427" bIns="45695" anchor="t" anchorCtr="0" compatLnSpc="1">
            <a:spAutoFit/>
          </a:bodyPr>
          <a:lstStyle/>
          <a:p>
            <a:pPr defTabSz="121911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44546A"/>
                </a:solidFill>
                <a:latin typeface="Calibri" panose="020F0502020204030204" pitchFamily="34" charset="0"/>
                <a:ea typeface="Poppins ExtraBold"/>
                <a:cs typeface="Calibri" panose="020F0502020204030204" pitchFamily="34" charset="0"/>
                <a:sym typeface="Arial"/>
              </a:rPr>
              <a:t>Modelage</a:t>
            </a: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484A0DD3-A018-7BDC-5E24-9925ADE4860D}"/>
              </a:ext>
            </a:extLst>
          </p:cNvPr>
          <p:cNvGrpSpPr/>
          <p:nvPr userDrawn="1"/>
        </p:nvGrpSpPr>
        <p:grpSpPr>
          <a:xfrm>
            <a:off x="2336946" y="3060735"/>
            <a:ext cx="7518111" cy="548005"/>
            <a:chOff x="1764463" y="1060636"/>
            <a:chExt cx="5638583" cy="411004"/>
          </a:xfrm>
        </p:grpSpPr>
        <p:sp>
          <p:nvSpPr>
            <p:cNvPr id="30" name="Google Shape;275;p28">
              <a:extLst>
                <a:ext uri="{FF2B5EF4-FFF2-40B4-BE49-F238E27FC236}">
                  <a16:creationId xmlns:a16="http://schemas.microsoft.com/office/drawing/2014/main" id="{EE0B76E1-6822-AE01-6764-F5FB75D528EA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0F9ED5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Arial"/>
                </a:rPr>
                <a:t>3</a:t>
              </a:r>
              <a:endParaRPr lang="fr-FR" sz="1467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1" name="Google Shape;276;p28">
              <a:extLst>
                <a:ext uri="{FF2B5EF4-FFF2-40B4-BE49-F238E27FC236}">
                  <a16:creationId xmlns:a16="http://schemas.microsoft.com/office/drawing/2014/main" id="{FA1826B2-60AC-A0B9-0CF8-1D592120006E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0F9ED5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3" name="Google Shape;278;p28">
              <a:extLst>
                <a:ext uri="{FF2B5EF4-FFF2-40B4-BE49-F238E27FC236}">
                  <a16:creationId xmlns:a16="http://schemas.microsoft.com/office/drawing/2014/main" id="{070F7352-D540-A174-1DC1-79CEFBB4D70D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3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4" name="Google Shape;277;p28">
              <a:extLst>
                <a:ext uri="{FF2B5EF4-FFF2-40B4-BE49-F238E27FC236}">
                  <a16:creationId xmlns:a16="http://schemas.microsoft.com/office/drawing/2014/main" id="{36DE7B8F-39E3-8D2B-2B8B-410700C8C370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34621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Poppins ExtraBold"/>
                  <a:cs typeface="Calibri" panose="020F0502020204030204" pitchFamily="34" charset="0"/>
                  <a:sym typeface="Arial"/>
                </a:rPr>
                <a:t>Pratique collective</a:t>
              </a: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97BB5DC2-04A1-3B98-9B4A-6A1DFDCBE183}"/>
              </a:ext>
            </a:extLst>
          </p:cNvPr>
          <p:cNvGrpSpPr/>
          <p:nvPr userDrawn="1"/>
        </p:nvGrpSpPr>
        <p:grpSpPr>
          <a:xfrm>
            <a:off x="2336946" y="3887114"/>
            <a:ext cx="7518111" cy="548005"/>
            <a:chOff x="1764463" y="1060636"/>
            <a:chExt cx="5638583" cy="411004"/>
          </a:xfrm>
        </p:grpSpPr>
        <p:sp>
          <p:nvSpPr>
            <p:cNvPr id="36" name="Google Shape;275;p28">
              <a:extLst>
                <a:ext uri="{FF2B5EF4-FFF2-40B4-BE49-F238E27FC236}">
                  <a16:creationId xmlns:a16="http://schemas.microsoft.com/office/drawing/2014/main" id="{DE53882E-663B-ACF6-4055-29CE20FCBAD6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0070C0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Arial"/>
                </a:rPr>
                <a:t>4</a:t>
              </a:r>
              <a:endParaRPr lang="fr-FR" sz="1467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7" name="Google Shape;276;p28">
              <a:extLst>
                <a:ext uri="{FF2B5EF4-FFF2-40B4-BE49-F238E27FC236}">
                  <a16:creationId xmlns:a16="http://schemas.microsoft.com/office/drawing/2014/main" id="{FD13BDDE-0F3A-173D-BB5D-4BDF593AB9A4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0070C0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9" name="Google Shape;278;p28">
              <a:extLst>
                <a:ext uri="{FF2B5EF4-FFF2-40B4-BE49-F238E27FC236}">
                  <a16:creationId xmlns:a16="http://schemas.microsoft.com/office/drawing/2014/main" id="{9AE8B48F-9157-ADAC-2056-9DCC817229F8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3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40" name="Google Shape;277;p28">
              <a:extLst>
                <a:ext uri="{FF2B5EF4-FFF2-40B4-BE49-F238E27FC236}">
                  <a16:creationId xmlns:a16="http://schemas.microsoft.com/office/drawing/2014/main" id="{97A7A3E6-D824-B5AB-142A-0A76180C6E21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34621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Poppins ExtraBold"/>
                  <a:cs typeface="Calibri" panose="020F0502020204030204" pitchFamily="34" charset="0"/>
                  <a:sym typeface="Arial"/>
                </a:rPr>
                <a:t>Pratique en binôme</a:t>
              </a:r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BD1C3A7F-72C7-633D-F6E7-0C21959DAABF}"/>
              </a:ext>
            </a:extLst>
          </p:cNvPr>
          <p:cNvGrpSpPr/>
          <p:nvPr userDrawn="1"/>
        </p:nvGrpSpPr>
        <p:grpSpPr>
          <a:xfrm>
            <a:off x="2336946" y="4713491"/>
            <a:ext cx="7518111" cy="548005"/>
            <a:chOff x="1764463" y="1060636"/>
            <a:chExt cx="5638583" cy="411004"/>
          </a:xfrm>
        </p:grpSpPr>
        <p:sp>
          <p:nvSpPr>
            <p:cNvPr id="43" name="Google Shape;275;p28">
              <a:extLst>
                <a:ext uri="{FF2B5EF4-FFF2-40B4-BE49-F238E27FC236}">
                  <a16:creationId xmlns:a16="http://schemas.microsoft.com/office/drawing/2014/main" id="{D7E88F6C-134A-2D52-8809-D16E173DEB8B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8BC145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Arial"/>
                </a:rPr>
                <a:t>5</a:t>
              </a:r>
              <a:endParaRPr lang="fr-FR" sz="1467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45" name="Google Shape;276;p28">
              <a:extLst>
                <a:ext uri="{FF2B5EF4-FFF2-40B4-BE49-F238E27FC236}">
                  <a16:creationId xmlns:a16="http://schemas.microsoft.com/office/drawing/2014/main" id="{14CB13DE-5B8A-7209-0929-3CD0EEAF6D9B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92D050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48" name="Google Shape;278;p28">
              <a:extLst>
                <a:ext uri="{FF2B5EF4-FFF2-40B4-BE49-F238E27FC236}">
                  <a16:creationId xmlns:a16="http://schemas.microsoft.com/office/drawing/2014/main" id="{DFEE628A-E51B-AAB4-D7B0-ED8582314510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3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49" name="Google Shape;277;p28">
              <a:extLst>
                <a:ext uri="{FF2B5EF4-FFF2-40B4-BE49-F238E27FC236}">
                  <a16:creationId xmlns:a16="http://schemas.microsoft.com/office/drawing/2014/main" id="{5A277F9A-C52D-C449-7586-9EA90403EDFC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34621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Poppins ExtraBold"/>
                  <a:cs typeface="Calibri" panose="020F0502020204030204" pitchFamily="34" charset="0"/>
                  <a:sym typeface="Arial"/>
                </a:rPr>
                <a:t>Pratique autonome</a:t>
              </a:r>
            </a:p>
          </p:txBody>
        </p:sp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38609008-8598-8DA3-5CF0-36C7F92580DF}"/>
              </a:ext>
            </a:extLst>
          </p:cNvPr>
          <p:cNvGrpSpPr/>
          <p:nvPr userDrawn="1"/>
        </p:nvGrpSpPr>
        <p:grpSpPr>
          <a:xfrm>
            <a:off x="2336946" y="5539871"/>
            <a:ext cx="7518111" cy="548005"/>
            <a:chOff x="1764463" y="1060636"/>
            <a:chExt cx="5638583" cy="411004"/>
          </a:xfrm>
        </p:grpSpPr>
        <p:sp>
          <p:nvSpPr>
            <p:cNvPr id="54" name="Google Shape;275;p28">
              <a:extLst>
                <a:ext uri="{FF2B5EF4-FFF2-40B4-BE49-F238E27FC236}">
                  <a16:creationId xmlns:a16="http://schemas.microsoft.com/office/drawing/2014/main" id="{7A5BFF89-3876-69CC-9A25-265205B19B7A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F19D19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Arial"/>
                </a:rPr>
                <a:t>6</a:t>
              </a:r>
              <a:endParaRPr lang="fr-FR" sz="1467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55" name="Google Shape;276;p28">
              <a:extLst>
                <a:ext uri="{FF2B5EF4-FFF2-40B4-BE49-F238E27FC236}">
                  <a16:creationId xmlns:a16="http://schemas.microsoft.com/office/drawing/2014/main" id="{516AE221-2B10-10F0-74F7-99F581D8E5AE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F19D19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57" name="Google Shape;278;p28">
              <a:extLst>
                <a:ext uri="{FF2B5EF4-FFF2-40B4-BE49-F238E27FC236}">
                  <a16:creationId xmlns:a16="http://schemas.microsoft.com/office/drawing/2014/main" id="{C06BF0CF-9607-5CE3-2B1B-82BB78BA62F2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3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58" name="Google Shape;277;p28">
              <a:extLst>
                <a:ext uri="{FF2B5EF4-FFF2-40B4-BE49-F238E27FC236}">
                  <a16:creationId xmlns:a16="http://schemas.microsoft.com/office/drawing/2014/main" id="{392280B0-7590-3FE1-5000-E5BA3C9C5BCF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34621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Poppins ExtraBold"/>
                  <a:cs typeface="Calibri" panose="020F0502020204030204" pitchFamily="34" charset="0"/>
                  <a:sym typeface="Arial"/>
                </a:rPr>
                <a:t>Clôture</a:t>
              </a:r>
            </a:p>
          </p:txBody>
        </p:sp>
      </p:grpSp>
      <p:sp>
        <p:nvSpPr>
          <p:cNvPr id="60" name="Text Placeholder 59">
            <a:extLst>
              <a:ext uri="{FF2B5EF4-FFF2-40B4-BE49-F238E27FC236}">
                <a16:creationId xmlns:a16="http://schemas.microsoft.com/office/drawing/2014/main" id="{2997086D-6002-18E9-088F-7D2FC79B25E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879221" y="1447571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  <p:sp>
        <p:nvSpPr>
          <p:cNvPr id="61" name="Text Placeholder 59">
            <a:extLst>
              <a:ext uri="{FF2B5EF4-FFF2-40B4-BE49-F238E27FC236}">
                <a16:creationId xmlns:a16="http://schemas.microsoft.com/office/drawing/2014/main" id="{13288093-8A60-FA70-C6FB-7D69FB80D89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879221" y="2277958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  <p:sp>
        <p:nvSpPr>
          <p:cNvPr id="62" name="Text Placeholder 59">
            <a:extLst>
              <a:ext uri="{FF2B5EF4-FFF2-40B4-BE49-F238E27FC236}">
                <a16:creationId xmlns:a16="http://schemas.microsoft.com/office/drawing/2014/main" id="{A3A18267-30BE-A144-8A47-7EDFF6042B2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879220" y="3104337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  <p:sp>
        <p:nvSpPr>
          <p:cNvPr id="63" name="Text Placeholder 59">
            <a:extLst>
              <a:ext uri="{FF2B5EF4-FFF2-40B4-BE49-F238E27FC236}">
                <a16:creationId xmlns:a16="http://schemas.microsoft.com/office/drawing/2014/main" id="{69911D84-D37E-215F-8EF0-B39B19B6F1A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879219" y="3928027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  <p:sp>
        <p:nvSpPr>
          <p:cNvPr id="64" name="Text Placeholder 59">
            <a:extLst>
              <a:ext uri="{FF2B5EF4-FFF2-40B4-BE49-F238E27FC236}">
                <a16:creationId xmlns:a16="http://schemas.microsoft.com/office/drawing/2014/main" id="{DBCF547F-8119-1ABE-E176-4FEDF97A3CC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879218" y="4757093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  <p:sp>
        <p:nvSpPr>
          <p:cNvPr id="65" name="Text Placeholder 59">
            <a:extLst>
              <a:ext uri="{FF2B5EF4-FFF2-40B4-BE49-F238E27FC236}">
                <a16:creationId xmlns:a16="http://schemas.microsoft.com/office/drawing/2014/main" id="{4E6C3199-30EC-380B-E406-0655DBA57A7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879217" y="5583473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05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6119092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uverture de la séance">
    <p:bg>
      <p:bgPr>
        <a:gradFill flip="none" rotWithShape="1">
          <a:gsLst>
            <a:gs pos="0">
              <a:srgbClr val="F19D19"/>
            </a:gs>
            <a:gs pos="3000">
              <a:schemeClr val="bg1"/>
            </a:gs>
            <a:gs pos="94000">
              <a:srgbClr val="F19D19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5B36071C-69BD-8B52-E223-853887477D5C}"/>
              </a:ext>
            </a:extLst>
          </p:cNvPr>
          <p:cNvGrpSpPr/>
          <p:nvPr userDrawn="1"/>
        </p:nvGrpSpPr>
        <p:grpSpPr>
          <a:xfrm>
            <a:off x="812158" y="844906"/>
            <a:ext cx="10567685" cy="5198169"/>
            <a:chOff x="2184399" y="1402024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30E84589-2A8B-6DA5-BD19-35EAD8086FB3}"/>
                </a:ext>
              </a:extLst>
            </p:cNvPr>
            <p:cNvSpPr/>
            <p:nvPr/>
          </p:nvSpPr>
          <p:spPr>
            <a:xfrm>
              <a:off x="2184399" y="1402024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F19D19"/>
            </a:solidFill>
            <a:ln>
              <a:solidFill>
                <a:srgbClr val="F19D19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  <a:sym typeface="Arial"/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355DB502-9EC4-94FE-09A9-2932EC699550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  <a:sym typeface="Arial"/>
              </a:endParaRPr>
            </a:p>
          </p:txBody>
        </p:sp>
      </p:grpSp>
      <p:sp>
        <p:nvSpPr>
          <p:cNvPr id="8" name="Oval 7">
            <a:extLst>
              <a:ext uri="{FF2B5EF4-FFF2-40B4-BE49-F238E27FC236}">
                <a16:creationId xmlns:a16="http://schemas.microsoft.com/office/drawing/2014/main" id="{70E61D70-E72A-6F05-21DF-0092CA22ECB1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sym typeface="Arial"/>
            </a:endParaRPr>
          </a:p>
        </p:txBody>
      </p:sp>
      <p:sp>
        <p:nvSpPr>
          <p:cNvPr id="10" name="ZoneTexte 4">
            <a:extLst>
              <a:ext uri="{FF2B5EF4-FFF2-40B4-BE49-F238E27FC236}">
                <a16:creationId xmlns:a16="http://schemas.microsoft.com/office/drawing/2014/main" id="{12A4C6F5-3FFF-2B1F-31AC-921674941D10}"/>
              </a:ext>
            </a:extLst>
          </p:cNvPr>
          <p:cNvSpPr txBox="1"/>
          <p:nvPr userDrawn="1"/>
        </p:nvSpPr>
        <p:spPr>
          <a:xfrm>
            <a:off x="946951" y="3651380"/>
            <a:ext cx="10298101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189">
              <a:defRPr/>
            </a:pPr>
            <a:r>
              <a:rPr lang="fr-FR" sz="4400" b="1" dirty="0">
                <a:solidFill>
                  <a:srgbClr val="F19D19"/>
                </a:solidFill>
                <a:latin typeface="Calibri" panose="020F0502020204030204"/>
                <a:cs typeface="Arial"/>
                <a:sym typeface="Arial"/>
              </a:rPr>
              <a:t>Ouverture de la séance</a:t>
            </a:r>
          </a:p>
        </p:txBody>
      </p:sp>
      <p:pic>
        <p:nvPicPr>
          <p:cNvPr id="14" name="Picture 18">
            <a:extLst>
              <a:ext uri="{FF2B5EF4-FFF2-40B4-BE49-F238E27FC236}">
                <a16:creationId xmlns:a16="http://schemas.microsoft.com/office/drawing/2014/main" id="{D5A0386F-993C-99A4-372C-F8760E58AB3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758" b="100000" l="2344" r="99023">
                        <a14:backgroundMark x1="57227" y1="8496" x2="56836" y2="420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3623" y="1310778"/>
            <a:ext cx="2096135" cy="2158333"/>
          </a:xfrm>
          <a:prstGeom prst="rect">
            <a:avLst/>
          </a:prstGeom>
        </p:spPr>
      </p:pic>
      <p:pic>
        <p:nvPicPr>
          <p:cNvPr id="15" name="Google Shape;1333;p128">
            <a:extLst>
              <a:ext uri="{FF2B5EF4-FFF2-40B4-BE49-F238E27FC236}">
                <a16:creationId xmlns:a16="http://schemas.microsoft.com/office/drawing/2014/main" id="{E4A7273E-67E2-0C23-0C4F-F01019D0FF6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alphaModFix/>
          </a:blip>
          <a:srcRect/>
          <a:stretch>
            <a:fillRect/>
          </a:stretch>
        </p:blipFill>
        <p:spPr>
          <a:xfrm>
            <a:off x="6261214" y="1609414"/>
            <a:ext cx="649253" cy="649253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22A6E60A-C6B2-D1FE-AB7C-E35AE8892EF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99191" y="5236960"/>
            <a:ext cx="1486341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49933436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cussion inform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4">
            <a:extLst>
              <a:ext uri="{FF2B5EF4-FFF2-40B4-BE49-F238E27FC236}">
                <a16:creationId xmlns:a16="http://schemas.microsoft.com/office/drawing/2014/main" id="{D4A94119-B9E6-E96A-A12B-529FE16C84B8}"/>
              </a:ext>
            </a:extLst>
          </p:cNvPr>
          <p:cNvGrpSpPr/>
          <p:nvPr userDrawn="1"/>
        </p:nvGrpSpPr>
        <p:grpSpPr>
          <a:xfrm>
            <a:off x="4855028" y="1394568"/>
            <a:ext cx="6212869" cy="3873929"/>
            <a:chOff x="1641585" y="1048972"/>
            <a:chExt cx="5867403" cy="3260732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5CE73ED6-57DB-F035-9995-7C9C196424C6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8" name="Rectangle 18">
              <a:extLst>
                <a:ext uri="{FF2B5EF4-FFF2-40B4-BE49-F238E27FC236}">
                  <a16:creationId xmlns:a16="http://schemas.microsoft.com/office/drawing/2014/main" id="{82B6DACF-280D-2756-60C8-F5BD1A351F6E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19D19"/>
            </a:solidFill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9" name="Rectangle 19">
              <a:extLst>
                <a:ext uri="{FF2B5EF4-FFF2-40B4-BE49-F238E27FC236}">
                  <a16:creationId xmlns:a16="http://schemas.microsoft.com/office/drawing/2014/main" id="{813EFAA7-27D8-3E75-F51C-10815A95BDC3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10" name="Rectangle 21">
            <a:extLst>
              <a:ext uri="{FF2B5EF4-FFF2-40B4-BE49-F238E27FC236}">
                <a16:creationId xmlns:a16="http://schemas.microsoft.com/office/drawing/2014/main" id="{79E76426-95CC-886B-3398-5674B9F770C7}"/>
              </a:ext>
            </a:extLst>
          </p:cNvPr>
          <p:cNvSpPr/>
          <p:nvPr userDrawn="1"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19D19"/>
          </a:solidFill>
          <a:ln w="25402"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Rectangle 23">
            <a:extLst>
              <a:ext uri="{FF2B5EF4-FFF2-40B4-BE49-F238E27FC236}">
                <a16:creationId xmlns:a16="http://schemas.microsoft.com/office/drawing/2014/main" id="{949F60C0-596E-DBC1-59EA-DBFEB47614CA}"/>
              </a:ext>
            </a:extLst>
          </p:cNvPr>
          <p:cNvSpPr/>
          <p:nvPr userDrawn="1"/>
        </p:nvSpPr>
        <p:spPr>
          <a:xfrm>
            <a:off x="4469041" y="1746942"/>
            <a:ext cx="1052999" cy="49244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t" anchorCtr="0" compatLnSpc="1">
            <a:sp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endParaRPr lang="fr-FR" sz="24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2" name="TextBox 6">
            <a:extLst>
              <a:ext uri="{FF2B5EF4-FFF2-40B4-BE49-F238E27FC236}">
                <a16:creationId xmlns:a16="http://schemas.microsoft.com/office/drawing/2014/main" id="{A1B1C0D5-A55C-F91A-DCEA-4CA80F728291}"/>
              </a:ext>
            </a:extLst>
          </p:cNvPr>
          <p:cNvSpPr txBox="1"/>
          <p:nvPr userDrawn="1"/>
        </p:nvSpPr>
        <p:spPr>
          <a:xfrm>
            <a:off x="5025419" y="1993162"/>
            <a:ext cx="5985399" cy="208794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5400" b="1" kern="0" dirty="0">
                <a:solidFill>
                  <a:srgbClr val="F19D1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Discussion informelle</a:t>
            </a:r>
          </a:p>
        </p:txBody>
      </p:sp>
      <p:pic>
        <p:nvPicPr>
          <p:cNvPr id="13" name="Picture 1">
            <a:extLst>
              <a:ext uri="{FF2B5EF4-FFF2-40B4-BE49-F238E27FC236}">
                <a16:creationId xmlns:a16="http://schemas.microsoft.com/office/drawing/2014/main" id="{81DC4E81-0C61-B93A-A49E-EEE6F672BAA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855" b="100000" l="391" r="9951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4103" y="1875577"/>
            <a:ext cx="2856443" cy="2856443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14" name="Freeform 17">
            <a:extLst>
              <a:ext uri="{FF2B5EF4-FFF2-40B4-BE49-F238E27FC236}">
                <a16:creationId xmlns:a16="http://schemas.microsoft.com/office/drawing/2014/main" id="{C744DE00-AF1E-C1C2-374B-720BC4F53728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1890297" y="1779907"/>
            <a:ext cx="691824" cy="704171"/>
          </a:xfrm>
          <a:custGeom>
            <a:avLst/>
            <a:gdLst>
              <a:gd name="T0" fmla="*/ 1830 w 2759"/>
              <a:gd name="T1" fmla="*/ 1151 h 2558"/>
              <a:gd name="T2" fmla="*/ 2122 w 2759"/>
              <a:gd name="T3" fmla="*/ 851 h 2558"/>
              <a:gd name="T4" fmla="*/ 1243 w 2759"/>
              <a:gd name="T5" fmla="*/ 851 h 2558"/>
              <a:gd name="T6" fmla="*/ 1533 w 2759"/>
              <a:gd name="T7" fmla="*/ 1151 h 2558"/>
              <a:gd name="T8" fmla="*/ 1243 w 2759"/>
              <a:gd name="T9" fmla="*/ 851 h 2558"/>
              <a:gd name="T10" fmla="*/ 655 w 2759"/>
              <a:gd name="T11" fmla="*/ 1151 h 2558"/>
              <a:gd name="T12" fmla="*/ 946 w 2759"/>
              <a:gd name="T13" fmla="*/ 851 h 2558"/>
              <a:gd name="T14" fmla="*/ 1379 w 2759"/>
              <a:gd name="T15" fmla="*/ 0 h 2558"/>
              <a:gd name="T16" fmla="*/ 1584 w 2759"/>
              <a:gd name="T17" fmla="*/ 11 h 2558"/>
              <a:gd name="T18" fmla="*/ 1778 w 2759"/>
              <a:gd name="T19" fmla="*/ 43 h 2558"/>
              <a:gd name="T20" fmla="*/ 1962 w 2759"/>
              <a:gd name="T21" fmla="*/ 97 h 2558"/>
              <a:gd name="T22" fmla="*/ 2131 w 2759"/>
              <a:gd name="T23" fmla="*/ 168 h 2558"/>
              <a:gd name="T24" fmla="*/ 2285 w 2759"/>
              <a:gd name="T25" fmla="*/ 255 h 2558"/>
              <a:gd name="T26" fmla="*/ 2421 w 2759"/>
              <a:gd name="T27" fmla="*/ 357 h 2558"/>
              <a:gd name="T28" fmla="*/ 2536 w 2759"/>
              <a:gd name="T29" fmla="*/ 473 h 2558"/>
              <a:gd name="T30" fmla="*/ 2630 w 2759"/>
              <a:gd name="T31" fmla="*/ 600 h 2558"/>
              <a:gd name="T32" fmla="*/ 2700 w 2759"/>
              <a:gd name="T33" fmla="*/ 738 h 2558"/>
              <a:gd name="T34" fmla="*/ 2744 w 2759"/>
              <a:gd name="T35" fmla="*/ 884 h 2558"/>
              <a:gd name="T36" fmla="*/ 2759 w 2759"/>
              <a:gd name="T37" fmla="*/ 1038 h 2558"/>
              <a:gd name="T38" fmla="*/ 2744 w 2759"/>
              <a:gd name="T39" fmla="*/ 1191 h 2558"/>
              <a:gd name="T40" fmla="*/ 2700 w 2759"/>
              <a:gd name="T41" fmla="*/ 1338 h 2558"/>
              <a:gd name="T42" fmla="*/ 2630 w 2759"/>
              <a:gd name="T43" fmla="*/ 1476 h 2558"/>
              <a:gd name="T44" fmla="*/ 2536 w 2759"/>
              <a:gd name="T45" fmla="*/ 1604 h 2558"/>
              <a:gd name="T46" fmla="*/ 2421 w 2759"/>
              <a:gd name="T47" fmla="*/ 1720 h 2558"/>
              <a:gd name="T48" fmla="*/ 2285 w 2759"/>
              <a:gd name="T49" fmla="*/ 1822 h 2558"/>
              <a:gd name="T50" fmla="*/ 2131 w 2759"/>
              <a:gd name="T51" fmla="*/ 1909 h 2558"/>
              <a:gd name="T52" fmla="*/ 1962 w 2759"/>
              <a:gd name="T53" fmla="*/ 1980 h 2558"/>
              <a:gd name="T54" fmla="*/ 1778 w 2759"/>
              <a:gd name="T55" fmla="*/ 2032 h 2558"/>
              <a:gd name="T56" fmla="*/ 1584 w 2759"/>
              <a:gd name="T57" fmla="*/ 2066 h 2558"/>
              <a:gd name="T58" fmla="*/ 1379 w 2759"/>
              <a:gd name="T59" fmla="*/ 2077 h 2558"/>
              <a:gd name="T60" fmla="*/ 1221 w 2759"/>
              <a:gd name="T61" fmla="*/ 2068 h 2558"/>
              <a:gd name="T62" fmla="*/ 1067 w 2759"/>
              <a:gd name="T63" fmla="*/ 2045 h 2558"/>
              <a:gd name="T64" fmla="*/ 250 w 2759"/>
              <a:gd name="T65" fmla="*/ 2558 h 2558"/>
              <a:gd name="T66" fmla="*/ 518 w 2759"/>
              <a:gd name="T67" fmla="*/ 1847 h 2558"/>
              <a:gd name="T68" fmla="*/ 381 w 2759"/>
              <a:gd name="T69" fmla="*/ 1752 h 2558"/>
              <a:gd name="T70" fmla="*/ 261 w 2759"/>
              <a:gd name="T71" fmla="*/ 1644 h 2558"/>
              <a:gd name="T72" fmla="*/ 163 w 2759"/>
              <a:gd name="T73" fmla="*/ 1526 h 2558"/>
              <a:gd name="T74" fmla="*/ 85 w 2759"/>
              <a:gd name="T75" fmla="*/ 1396 h 2558"/>
              <a:gd name="T76" fmla="*/ 32 w 2759"/>
              <a:gd name="T77" fmla="*/ 1259 h 2558"/>
              <a:gd name="T78" fmla="*/ 3 w 2759"/>
              <a:gd name="T79" fmla="*/ 1113 h 2558"/>
              <a:gd name="T80" fmla="*/ 3 w 2759"/>
              <a:gd name="T81" fmla="*/ 960 h 2558"/>
              <a:gd name="T82" fmla="*/ 33 w 2759"/>
              <a:gd name="T83" fmla="*/ 810 h 2558"/>
              <a:gd name="T84" fmla="*/ 90 w 2759"/>
              <a:gd name="T85" fmla="*/ 668 h 2558"/>
              <a:gd name="T86" fmla="*/ 172 w 2759"/>
              <a:gd name="T87" fmla="*/ 535 h 2558"/>
              <a:gd name="T88" fmla="*/ 277 w 2759"/>
              <a:gd name="T89" fmla="*/ 413 h 2558"/>
              <a:gd name="T90" fmla="*/ 404 w 2759"/>
              <a:gd name="T91" fmla="*/ 304 h 2558"/>
              <a:gd name="T92" fmla="*/ 549 w 2759"/>
              <a:gd name="T93" fmla="*/ 208 h 2558"/>
              <a:gd name="T94" fmla="*/ 711 w 2759"/>
              <a:gd name="T95" fmla="*/ 129 h 2558"/>
              <a:gd name="T96" fmla="*/ 888 w 2759"/>
              <a:gd name="T97" fmla="*/ 68 h 2558"/>
              <a:gd name="T98" fmla="*/ 1077 w 2759"/>
              <a:gd name="T99" fmla="*/ 25 h 2558"/>
              <a:gd name="T100" fmla="*/ 1276 w 2759"/>
              <a:gd name="T101" fmla="*/ 3 h 25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2759" h="2558">
                <a:moveTo>
                  <a:pt x="1830" y="851"/>
                </a:moveTo>
                <a:lnTo>
                  <a:pt x="1830" y="1151"/>
                </a:lnTo>
                <a:lnTo>
                  <a:pt x="2122" y="1151"/>
                </a:lnTo>
                <a:lnTo>
                  <a:pt x="2122" y="851"/>
                </a:lnTo>
                <a:lnTo>
                  <a:pt x="1830" y="851"/>
                </a:lnTo>
                <a:close/>
                <a:moveTo>
                  <a:pt x="1243" y="851"/>
                </a:moveTo>
                <a:lnTo>
                  <a:pt x="1243" y="1151"/>
                </a:lnTo>
                <a:lnTo>
                  <a:pt x="1533" y="1151"/>
                </a:lnTo>
                <a:lnTo>
                  <a:pt x="1533" y="851"/>
                </a:lnTo>
                <a:lnTo>
                  <a:pt x="1243" y="851"/>
                </a:lnTo>
                <a:close/>
                <a:moveTo>
                  <a:pt x="655" y="851"/>
                </a:moveTo>
                <a:lnTo>
                  <a:pt x="655" y="1151"/>
                </a:lnTo>
                <a:lnTo>
                  <a:pt x="946" y="1151"/>
                </a:lnTo>
                <a:lnTo>
                  <a:pt x="946" y="851"/>
                </a:lnTo>
                <a:lnTo>
                  <a:pt x="655" y="851"/>
                </a:lnTo>
                <a:close/>
                <a:moveTo>
                  <a:pt x="1379" y="0"/>
                </a:moveTo>
                <a:lnTo>
                  <a:pt x="1483" y="3"/>
                </a:lnTo>
                <a:lnTo>
                  <a:pt x="1584" y="11"/>
                </a:lnTo>
                <a:lnTo>
                  <a:pt x="1682" y="25"/>
                </a:lnTo>
                <a:lnTo>
                  <a:pt x="1778" y="43"/>
                </a:lnTo>
                <a:lnTo>
                  <a:pt x="1871" y="68"/>
                </a:lnTo>
                <a:lnTo>
                  <a:pt x="1962" y="97"/>
                </a:lnTo>
                <a:lnTo>
                  <a:pt x="2048" y="129"/>
                </a:lnTo>
                <a:lnTo>
                  <a:pt x="2131" y="168"/>
                </a:lnTo>
                <a:lnTo>
                  <a:pt x="2209" y="208"/>
                </a:lnTo>
                <a:lnTo>
                  <a:pt x="2285" y="255"/>
                </a:lnTo>
                <a:lnTo>
                  <a:pt x="2355" y="304"/>
                </a:lnTo>
                <a:lnTo>
                  <a:pt x="2421" y="357"/>
                </a:lnTo>
                <a:lnTo>
                  <a:pt x="2481" y="413"/>
                </a:lnTo>
                <a:lnTo>
                  <a:pt x="2536" y="473"/>
                </a:lnTo>
                <a:lnTo>
                  <a:pt x="2586" y="535"/>
                </a:lnTo>
                <a:lnTo>
                  <a:pt x="2630" y="600"/>
                </a:lnTo>
                <a:lnTo>
                  <a:pt x="2668" y="668"/>
                </a:lnTo>
                <a:lnTo>
                  <a:pt x="2700" y="738"/>
                </a:lnTo>
                <a:lnTo>
                  <a:pt x="2725" y="810"/>
                </a:lnTo>
                <a:lnTo>
                  <a:pt x="2744" y="884"/>
                </a:lnTo>
                <a:lnTo>
                  <a:pt x="2754" y="960"/>
                </a:lnTo>
                <a:lnTo>
                  <a:pt x="2759" y="1038"/>
                </a:lnTo>
                <a:lnTo>
                  <a:pt x="2754" y="1116"/>
                </a:lnTo>
                <a:lnTo>
                  <a:pt x="2744" y="1191"/>
                </a:lnTo>
                <a:lnTo>
                  <a:pt x="2725" y="1266"/>
                </a:lnTo>
                <a:lnTo>
                  <a:pt x="2700" y="1338"/>
                </a:lnTo>
                <a:lnTo>
                  <a:pt x="2668" y="1409"/>
                </a:lnTo>
                <a:lnTo>
                  <a:pt x="2630" y="1476"/>
                </a:lnTo>
                <a:lnTo>
                  <a:pt x="2586" y="1541"/>
                </a:lnTo>
                <a:lnTo>
                  <a:pt x="2536" y="1604"/>
                </a:lnTo>
                <a:lnTo>
                  <a:pt x="2481" y="1663"/>
                </a:lnTo>
                <a:lnTo>
                  <a:pt x="2421" y="1720"/>
                </a:lnTo>
                <a:lnTo>
                  <a:pt x="2355" y="1772"/>
                </a:lnTo>
                <a:lnTo>
                  <a:pt x="2285" y="1822"/>
                </a:lnTo>
                <a:lnTo>
                  <a:pt x="2209" y="1867"/>
                </a:lnTo>
                <a:lnTo>
                  <a:pt x="2131" y="1909"/>
                </a:lnTo>
                <a:lnTo>
                  <a:pt x="2048" y="1948"/>
                </a:lnTo>
                <a:lnTo>
                  <a:pt x="1962" y="1980"/>
                </a:lnTo>
                <a:lnTo>
                  <a:pt x="1871" y="2009"/>
                </a:lnTo>
                <a:lnTo>
                  <a:pt x="1778" y="2032"/>
                </a:lnTo>
                <a:lnTo>
                  <a:pt x="1682" y="2052"/>
                </a:lnTo>
                <a:lnTo>
                  <a:pt x="1584" y="2066"/>
                </a:lnTo>
                <a:lnTo>
                  <a:pt x="1483" y="2074"/>
                </a:lnTo>
                <a:lnTo>
                  <a:pt x="1379" y="2077"/>
                </a:lnTo>
                <a:lnTo>
                  <a:pt x="1300" y="2074"/>
                </a:lnTo>
                <a:lnTo>
                  <a:pt x="1221" y="2068"/>
                </a:lnTo>
                <a:lnTo>
                  <a:pt x="1143" y="2059"/>
                </a:lnTo>
                <a:lnTo>
                  <a:pt x="1067" y="2045"/>
                </a:lnTo>
                <a:lnTo>
                  <a:pt x="993" y="2030"/>
                </a:lnTo>
                <a:lnTo>
                  <a:pt x="250" y="2558"/>
                </a:lnTo>
                <a:lnTo>
                  <a:pt x="592" y="1890"/>
                </a:lnTo>
                <a:lnTo>
                  <a:pt x="518" y="1847"/>
                </a:lnTo>
                <a:lnTo>
                  <a:pt x="447" y="1801"/>
                </a:lnTo>
                <a:lnTo>
                  <a:pt x="381" y="1752"/>
                </a:lnTo>
                <a:lnTo>
                  <a:pt x="319" y="1700"/>
                </a:lnTo>
                <a:lnTo>
                  <a:pt x="261" y="1644"/>
                </a:lnTo>
                <a:lnTo>
                  <a:pt x="209" y="1586"/>
                </a:lnTo>
                <a:lnTo>
                  <a:pt x="163" y="1526"/>
                </a:lnTo>
                <a:lnTo>
                  <a:pt x="121" y="1462"/>
                </a:lnTo>
                <a:lnTo>
                  <a:pt x="85" y="1396"/>
                </a:lnTo>
                <a:lnTo>
                  <a:pt x="55" y="1328"/>
                </a:lnTo>
                <a:lnTo>
                  <a:pt x="32" y="1259"/>
                </a:lnTo>
                <a:lnTo>
                  <a:pt x="14" y="1187"/>
                </a:lnTo>
                <a:lnTo>
                  <a:pt x="3" y="1113"/>
                </a:lnTo>
                <a:lnTo>
                  <a:pt x="0" y="1038"/>
                </a:lnTo>
                <a:lnTo>
                  <a:pt x="3" y="960"/>
                </a:lnTo>
                <a:lnTo>
                  <a:pt x="15" y="884"/>
                </a:lnTo>
                <a:lnTo>
                  <a:pt x="33" y="810"/>
                </a:lnTo>
                <a:lnTo>
                  <a:pt x="59" y="738"/>
                </a:lnTo>
                <a:lnTo>
                  <a:pt x="90" y="668"/>
                </a:lnTo>
                <a:lnTo>
                  <a:pt x="128" y="600"/>
                </a:lnTo>
                <a:lnTo>
                  <a:pt x="172" y="535"/>
                </a:lnTo>
                <a:lnTo>
                  <a:pt x="222" y="473"/>
                </a:lnTo>
                <a:lnTo>
                  <a:pt x="277" y="413"/>
                </a:lnTo>
                <a:lnTo>
                  <a:pt x="338" y="357"/>
                </a:lnTo>
                <a:lnTo>
                  <a:pt x="404" y="304"/>
                </a:lnTo>
                <a:lnTo>
                  <a:pt x="474" y="255"/>
                </a:lnTo>
                <a:lnTo>
                  <a:pt x="549" y="208"/>
                </a:lnTo>
                <a:lnTo>
                  <a:pt x="629" y="168"/>
                </a:lnTo>
                <a:lnTo>
                  <a:pt x="711" y="129"/>
                </a:lnTo>
                <a:lnTo>
                  <a:pt x="798" y="97"/>
                </a:lnTo>
                <a:lnTo>
                  <a:pt x="888" y="68"/>
                </a:lnTo>
                <a:lnTo>
                  <a:pt x="981" y="43"/>
                </a:lnTo>
                <a:lnTo>
                  <a:pt x="1077" y="25"/>
                </a:lnTo>
                <a:lnTo>
                  <a:pt x="1176" y="11"/>
                </a:lnTo>
                <a:lnTo>
                  <a:pt x="1276" y="3"/>
                </a:lnTo>
                <a:lnTo>
                  <a:pt x="1379" y="0"/>
                </a:lnTo>
                <a:close/>
              </a:path>
            </a:pathLst>
          </a:custGeom>
          <a:solidFill>
            <a:srgbClr val="F7C475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defTabSz="1219170">
              <a:defRPr/>
            </a:pPr>
            <a:endParaRPr lang="en-US" sz="2400">
              <a:solidFill>
                <a:prstClr val="black"/>
              </a:solidFill>
              <a:latin typeface="Georgia"/>
              <a:cs typeface="Arial" panose="020B0604020202020204" pitchFamily="34" charset="0"/>
            </a:endParaRPr>
          </a:p>
        </p:txBody>
      </p:sp>
      <p:sp>
        <p:nvSpPr>
          <p:cNvPr id="15" name="Freeform 18">
            <a:extLst>
              <a:ext uri="{FF2B5EF4-FFF2-40B4-BE49-F238E27FC236}">
                <a16:creationId xmlns:a16="http://schemas.microsoft.com/office/drawing/2014/main" id="{87772EAF-D513-9472-B872-5A7B64B000FE}"/>
              </a:ext>
            </a:extLst>
          </p:cNvPr>
          <p:cNvSpPr>
            <a:spLocks/>
          </p:cNvSpPr>
          <p:nvPr userDrawn="1"/>
        </p:nvSpPr>
        <p:spPr bwMode="auto">
          <a:xfrm rot="21039827">
            <a:off x="2207633" y="1946096"/>
            <a:ext cx="584715" cy="634720"/>
          </a:xfrm>
          <a:custGeom>
            <a:avLst/>
            <a:gdLst>
              <a:gd name="T0" fmla="*/ 1716 w 2331"/>
              <a:gd name="T1" fmla="*/ 35 h 2303"/>
              <a:gd name="T2" fmla="*/ 1866 w 2331"/>
              <a:gd name="T3" fmla="*/ 117 h 2303"/>
              <a:gd name="T4" fmla="*/ 1999 w 2331"/>
              <a:gd name="T5" fmla="*/ 214 h 2303"/>
              <a:gd name="T6" fmla="*/ 2113 w 2331"/>
              <a:gd name="T7" fmla="*/ 324 h 2303"/>
              <a:gd name="T8" fmla="*/ 2204 w 2331"/>
              <a:gd name="T9" fmla="*/ 446 h 2303"/>
              <a:gd name="T10" fmla="*/ 2273 w 2331"/>
              <a:gd name="T11" fmla="*/ 579 h 2303"/>
              <a:gd name="T12" fmla="*/ 2316 w 2331"/>
              <a:gd name="T13" fmla="*/ 719 h 2303"/>
              <a:gd name="T14" fmla="*/ 2331 w 2331"/>
              <a:gd name="T15" fmla="*/ 867 h 2303"/>
              <a:gd name="T16" fmla="*/ 2317 w 2331"/>
              <a:gd name="T17" fmla="*/ 1007 h 2303"/>
              <a:gd name="T18" fmla="*/ 2279 w 2331"/>
              <a:gd name="T19" fmla="*/ 1141 h 2303"/>
              <a:gd name="T20" fmla="*/ 2217 w 2331"/>
              <a:gd name="T21" fmla="*/ 1268 h 2303"/>
              <a:gd name="T22" fmla="*/ 2133 w 2331"/>
              <a:gd name="T23" fmla="*/ 1385 h 2303"/>
              <a:gd name="T24" fmla="*/ 2030 w 2331"/>
              <a:gd name="T25" fmla="*/ 1492 h 2303"/>
              <a:gd name="T26" fmla="*/ 1908 w 2331"/>
              <a:gd name="T27" fmla="*/ 1588 h 2303"/>
              <a:gd name="T28" fmla="*/ 1771 w 2331"/>
              <a:gd name="T29" fmla="*/ 1672 h 2303"/>
              <a:gd name="T30" fmla="*/ 1392 w 2331"/>
              <a:gd name="T31" fmla="*/ 1805 h 2303"/>
              <a:gd name="T32" fmla="*/ 1251 w 2331"/>
              <a:gd name="T33" fmla="*/ 1831 h 2303"/>
              <a:gd name="T34" fmla="*/ 1104 w 2331"/>
              <a:gd name="T35" fmla="*/ 1846 h 2303"/>
              <a:gd name="T36" fmla="*/ 924 w 2331"/>
              <a:gd name="T37" fmla="*/ 1845 h 2303"/>
              <a:gd name="T38" fmla="*/ 724 w 2331"/>
              <a:gd name="T39" fmla="*/ 1821 h 2303"/>
              <a:gd name="T40" fmla="*/ 536 w 2331"/>
              <a:gd name="T41" fmla="*/ 1775 h 2303"/>
              <a:gd name="T42" fmla="*/ 361 w 2331"/>
              <a:gd name="T43" fmla="*/ 1709 h 2303"/>
              <a:gd name="T44" fmla="*/ 202 w 2331"/>
              <a:gd name="T45" fmla="*/ 1624 h 2303"/>
              <a:gd name="T46" fmla="*/ 63 w 2331"/>
              <a:gd name="T47" fmla="*/ 1524 h 2303"/>
              <a:gd name="T48" fmla="*/ 17 w 2331"/>
              <a:gd name="T49" fmla="*/ 1469 h 2303"/>
              <a:gd name="T50" fmla="*/ 144 w 2331"/>
              <a:gd name="T51" fmla="*/ 1468 h 2303"/>
              <a:gd name="T52" fmla="*/ 363 w 2331"/>
              <a:gd name="T53" fmla="*/ 1445 h 2303"/>
              <a:gd name="T54" fmla="*/ 569 w 2331"/>
              <a:gd name="T55" fmla="*/ 1402 h 2303"/>
              <a:gd name="T56" fmla="*/ 765 w 2331"/>
              <a:gd name="T57" fmla="*/ 1341 h 2303"/>
              <a:gd name="T58" fmla="*/ 946 w 2331"/>
              <a:gd name="T59" fmla="*/ 1261 h 2303"/>
              <a:gd name="T60" fmla="*/ 1112 w 2331"/>
              <a:gd name="T61" fmla="*/ 1164 h 2303"/>
              <a:gd name="T62" fmla="*/ 1259 w 2331"/>
              <a:gd name="T63" fmla="*/ 1053 h 2303"/>
              <a:gd name="T64" fmla="*/ 1387 w 2331"/>
              <a:gd name="T65" fmla="*/ 928 h 2303"/>
              <a:gd name="T66" fmla="*/ 1493 w 2331"/>
              <a:gd name="T67" fmla="*/ 791 h 2303"/>
              <a:gd name="T68" fmla="*/ 1576 w 2331"/>
              <a:gd name="T69" fmla="*/ 644 h 2303"/>
              <a:gd name="T70" fmla="*/ 1633 w 2331"/>
              <a:gd name="T71" fmla="*/ 488 h 2303"/>
              <a:gd name="T72" fmla="*/ 1663 w 2331"/>
              <a:gd name="T73" fmla="*/ 324 h 2303"/>
              <a:gd name="T74" fmla="*/ 1664 w 2331"/>
              <a:gd name="T75" fmla="*/ 178 h 2303"/>
              <a:gd name="T76" fmla="*/ 1648 w 2331"/>
              <a:gd name="T77" fmla="*/ 58 h 230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</a:cxnLst>
            <a:rect l="0" t="0" r="r" b="b"/>
            <a:pathLst>
              <a:path w="2331" h="2303">
                <a:moveTo>
                  <a:pt x="1634" y="0"/>
                </a:moveTo>
                <a:lnTo>
                  <a:pt x="1716" y="35"/>
                </a:lnTo>
                <a:lnTo>
                  <a:pt x="1793" y="73"/>
                </a:lnTo>
                <a:lnTo>
                  <a:pt x="1866" y="117"/>
                </a:lnTo>
                <a:lnTo>
                  <a:pt x="1935" y="164"/>
                </a:lnTo>
                <a:lnTo>
                  <a:pt x="1999" y="214"/>
                </a:lnTo>
                <a:lnTo>
                  <a:pt x="2058" y="267"/>
                </a:lnTo>
                <a:lnTo>
                  <a:pt x="2113" y="324"/>
                </a:lnTo>
                <a:lnTo>
                  <a:pt x="2161" y="385"/>
                </a:lnTo>
                <a:lnTo>
                  <a:pt x="2204" y="446"/>
                </a:lnTo>
                <a:lnTo>
                  <a:pt x="2242" y="511"/>
                </a:lnTo>
                <a:lnTo>
                  <a:pt x="2273" y="579"/>
                </a:lnTo>
                <a:lnTo>
                  <a:pt x="2298" y="648"/>
                </a:lnTo>
                <a:lnTo>
                  <a:pt x="2316" y="719"/>
                </a:lnTo>
                <a:lnTo>
                  <a:pt x="2326" y="792"/>
                </a:lnTo>
                <a:lnTo>
                  <a:pt x="2331" y="867"/>
                </a:lnTo>
                <a:lnTo>
                  <a:pt x="2328" y="938"/>
                </a:lnTo>
                <a:lnTo>
                  <a:pt x="2317" y="1007"/>
                </a:lnTo>
                <a:lnTo>
                  <a:pt x="2302" y="1075"/>
                </a:lnTo>
                <a:lnTo>
                  <a:pt x="2279" y="1141"/>
                </a:lnTo>
                <a:lnTo>
                  <a:pt x="2251" y="1206"/>
                </a:lnTo>
                <a:lnTo>
                  <a:pt x="2217" y="1268"/>
                </a:lnTo>
                <a:lnTo>
                  <a:pt x="2177" y="1328"/>
                </a:lnTo>
                <a:lnTo>
                  <a:pt x="2133" y="1385"/>
                </a:lnTo>
                <a:lnTo>
                  <a:pt x="2083" y="1440"/>
                </a:lnTo>
                <a:lnTo>
                  <a:pt x="2030" y="1492"/>
                </a:lnTo>
                <a:lnTo>
                  <a:pt x="1971" y="1542"/>
                </a:lnTo>
                <a:lnTo>
                  <a:pt x="1908" y="1588"/>
                </a:lnTo>
                <a:lnTo>
                  <a:pt x="1841" y="1631"/>
                </a:lnTo>
                <a:lnTo>
                  <a:pt x="1771" y="1672"/>
                </a:lnTo>
                <a:lnTo>
                  <a:pt x="2095" y="2303"/>
                </a:lnTo>
                <a:lnTo>
                  <a:pt x="1392" y="1805"/>
                </a:lnTo>
                <a:lnTo>
                  <a:pt x="1322" y="1818"/>
                </a:lnTo>
                <a:lnTo>
                  <a:pt x="1251" y="1831"/>
                </a:lnTo>
                <a:lnTo>
                  <a:pt x="1178" y="1841"/>
                </a:lnTo>
                <a:lnTo>
                  <a:pt x="1104" y="1846"/>
                </a:lnTo>
                <a:lnTo>
                  <a:pt x="1028" y="1848"/>
                </a:lnTo>
                <a:lnTo>
                  <a:pt x="924" y="1845"/>
                </a:lnTo>
                <a:lnTo>
                  <a:pt x="824" y="1836"/>
                </a:lnTo>
                <a:lnTo>
                  <a:pt x="724" y="1821"/>
                </a:lnTo>
                <a:lnTo>
                  <a:pt x="628" y="1801"/>
                </a:lnTo>
                <a:lnTo>
                  <a:pt x="536" y="1775"/>
                </a:lnTo>
                <a:lnTo>
                  <a:pt x="446" y="1745"/>
                </a:lnTo>
                <a:lnTo>
                  <a:pt x="361" y="1709"/>
                </a:lnTo>
                <a:lnTo>
                  <a:pt x="280" y="1670"/>
                </a:lnTo>
                <a:lnTo>
                  <a:pt x="202" y="1624"/>
                </a:lnTo>
                <a:lnTo>
                  <a:pt x="130" y="1577"/>
                </a:lnTo>
                <a:lnTo>
                  <a:pt x="63" y="1524"/>
                </a:lnTo>
                <a:lnTo>
                  <a:pt x="0" y="1468"/>
                </a:lnTo>
                <a:lnTo>
                  <a:pt x="17" y="1469"/>
                </a:lnTo>
                <a:lnTo>
                  <a:pt x="34" y="1471"/>
                </a:lnTo>
                <a:lnTo>
                  <a:pt x="144" y="1468"/>
                </a:lnTo>
                <a:lnTo>
                  <a:pt x="255" y="1459"/>
                </a:lnTo>
                <a:lnTo>
                  <a:pt x="363" y="1445"/>
                </a:lnTo>
                <a:lnTo>
                  <a:pt x="468" y="1427"/>
                </a:lnTo>
                <a:lnTo>
                  <a:pt x="569" y="1402"/>
                </a:lnTo>
                <a:lnTo>
                  <a:pt x="669" y="1373"/>
                </a:lnTo>
                <a:lnTo>
                  <a:pt x="765" y="1341"/>
                </a:lnTo>
                <a:lnTo>
                  <a:pt x="858" y="1303"/>
                </a:lnTo>
                <a:lnTo>
                  <a:pt x="946" y="1261"/>
                </a:lnTo>
                <a:lnTo>
                  <a:pt x="1031" y="1214"/>
                </a:lnTo>
                <a:lnTo>
                  <a:pt x="1112" y="1164"/>
                </a:lnTo>
                <a:lnTo>
                  <a:pt x="1188" y="1110"/>
                </a:lnTo>
                <a:lnTo>
                  <a:pt x="1259" y="1053"/>
                </a:lnTo>
                <a:lnTo>
                  <a:pt x="1326" y="992"/>
                </a:lnTo>
                <a:lnTo>
                  <a:pt x="1387" y="928"/>
                </a:lnTo>
                <a:lnTo>
                  <a:pt x="1443" y="861"/>
                </a:lnTo>
                <a:lnTo>
                  <a:pt x="1493" y="791"/>
                </a:lnTo>
                <a:lnTo>
                  <a:pt x="1538" y="719"/>
                </a:lnTo>
                <a:lnTo>
                  <a:pt x="1576" y="644"/>
                </a:lnTo>
                <a:lnTo>
                  <a:pt x="1607" y="567"/>
                </a:lnTo>
                <a:lnTo>
                  <a:pt x="1633" y="488"/>
                </a:lnTo>
                <a:lnTo>
                  <a:pt x="1651" y="407"/>
                </a:lnTo>
                <a:lnTo>
                  <a:pt x="1663" y="324"/>
                </a:lnTo>
                <a:lnTo>
                  <a:pt x="1666" y="239"/>
                </a:lnTo>
                <a:lnTo>
                  <a:pt x="1664" y="178"/>
                </a:lnTo>
                <a:lnTo>
                  <a:pt x="1658" y="117"/>
                </a:lnTo>
                <a:lnTo>
                  <a:pt x="1648" y="58"/>
                </a:lnTo>
                <a:lnTo>
                  <a:pt x="1634" y="0"/>
                </a:lnTo>
                <a:close/>
              </a:path>
            </a:pathLst>
          </a:custGeom>
          <a:solidFill>
            <a:srgbClr val="F19D19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defTabSz="1219170">
              <a:defRPr/>
            </a:pPr>
            <a:endParaRPr lang="en-US" sz="2400" dirty="0">
              <a:solidFill>
                <a:prstClr val="black"/>
              </a:solidFill>
              <a:latin typeface="Georgia"/>
              <a:cs typeface="Arial" panose="020B0604020202020204" pitchFamily="34" charset="0"/>
            </a:endParaRP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DE715A8F-9B73-5888-A762-BC0CAF8C0C4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25419" y="4219335"/>
            <a:ext cx="5869201" cy="418862"/>
          </a:xfrm>
        </p:spPr>
        <p:txBody>
          <a:bodyPr>
            <a:noAutofit/>
          </a:bodyPr>
          <a:lstStyle>
            <a:lvl1pPr algn="ctr">
              <a:buNone/>
              <a:defRPr sz="2000" i="1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2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3608701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Contrôle des cahi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4">
            <a:extLst>
              <a:ext uri="{FF2B5EF4-FFF2-40B4-BE49-F238E27FC236}">
                <a16:creationId xmlns:a16="http://schemas.microsoft.com/office/drawing/2014/main" id="{D4A94119-B9E6-E96A-A12B-529FE16C84B8}"/>
              </a:ext>
            </a:extLst>
          </p:cNvPr>
          <p:cNvGrpSpPr/>
          <p:nvPr userDrawn="1"/>
        </p:nvGrpSpPr>
        <p:grpSpPr>
          <a:xfrm>
            <a:off x="4855028" y="1394568"/>
            <a:ext cx="6212869" cy="3873929"/>
            <a:chOff x="1641585" y="1048972"/>
            <a:chExt cx="5867403" cy="3260732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5CE73ED6-57DB-F035-9995-7C9C196424C6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8" name="Rectangle 18">
              <a:extLst>
                <a:ext uri="{FF2B5EF4-FFF2-40B4-BE49-F238E27FC236}">
                  <a16:creationId xmlns:a16="http://schemas.microsoft.com/office/drawing/2014/main" id="{82B6DACF-280D-2756-60C8-F5BD1A351F6E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19D19"/>
            </a:solidFill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9" name="Rectangle 19">
              <a:extLst>
                <a:ext uri="{FF2B5EF4-FFF2-40B4-BE49-F238E27FC236}">
                  <a16:creationId xmlns:a16="http://schemas.microsoft.com/office/drawing/2014/main" id="{813EFAA7-27D8-3E75-F51C-10815A95BDC3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10" name="Rectangle 21">
            <a:extLst>
              <a:ext uri="{FF2B5EF4-FFF2-40B4-BE49-F238E27FC236}">
                <a16:creationId xmlns:a16="http://schemas.microsoft.com/office/drawing/2014/main" id="{79E76426-95CC-886B-3398-5674B9F770C7}"/>
              </a:ext>
            </a:extLst>
          </p:cNvPr>
          <p:cNvSpPr/>
          <p:nvPr userDrawn="1"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19D19"/>
          </a:solidFill>
          <a:ln w="25402"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Rectangle 23">
            <a:extLst>
              <a:ext uri="{FF2B5EF4-FFF2-40B4-BE49-F238E27FC236}">
                <a16:creationId xmlns:a16="http://schemas.microsoft.com/office/drawing/2014/main" id="{949F60C0-596E-DBC1-59EA-DBFEB47614CA}"/>
              </a:ext>
            </a:extLst>
          </p:cNvPr>
          <p:cNvSpPr/>
          <p:nvPr userDrawn="1"/>
        </p:nvSpPr>
        <p:spPr>
          <a:xfrm>
            <a:off x="4469041" y="1746942"/>
            <a:ext cx="1052999" cy="49244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t" anchorCtr="0" compatLnSpc="1">
            <a:sp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endParaRPr lang="fr-FR" sz="24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2" name="TextBox 6">
            <a:extLst>
              <a:ext uri="{FF2B5EF4-FFF2-40B4-BE49-F238E27FC236}">
                <a16:creationId xmlns:a16="http://schemas.microsoft.com/office/drawing/2014/main" id="{A1B1C0D5-A55C-F91A-DCEA-4CA80F728291}"/>
              </a:ext>
            </a:extLst>
          </p:cNvPr>
          <p:cNvSpPr txBox="1"/>
          <p:nvPr userDrawn="1"/>
        </p:nvSpPr>
        <p:spPr>
          <a:xfrm>
            <a:off x="5016464" y="2131992"/>
            <a:ext cx="5985399" cy="170130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4400" b="1" kern="0" dirty="0">
                <a:solidFill>
                  <a:srgbClr val="F19D1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Contrôle des cahiers et correction des devoirs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DE715A8F-9B73-5888-A762-BC0CAF8C0C4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25419" y="4219335"/>
            <a:ext cx="5869201" cy="418862"/>
          </a:xfrm>
        </p:spPr>
        <p:txBody>
          <a:bodyPr>
            <a:noAutofit/>
          </a:bodyPr>
          <a:lstStyle>
            <a:lvl1pPr algn="ctr">
              <a:buNone/>
              <a:defRPr sz="2000" i="1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3 min</a:t>
            </a:r>
            <a:endParaRPr lang="fr-FR" dirty="0"/>
          </a:p>
        </p:txBody>
      </p:sp>
      <p:pic>
        <p:nvPicPr>
          <p:cNvPr id="3" name="Image 11" descr="Une image contenant Visage humain, personne, habits, dessin&#10;&#10;Le contenu généré par l’IA peut être incorrect.">
            <a:extLst>
              <a:ext uri="{FF2B5EF4-FFF2-40B4-BE49-F238E27FC236}">
                <a16:creationId xmlns:a16="http://schemas.microsoft.com/office/drawing/2014/main" id="{566E1B4D-074A-EFA3-17EB-A3834A0427C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89743" y="1746941"/>
            <a:ext cx="3766659" cy="37666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575491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ctivité préparatoi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4">
            <a:extLst>
              <a:ext uri="{FF2B5EF4-FFF2-40B4-BE49-F238E27FC236}">
                <a16:creationId xmlns:a16="http://schemas.microsoft.com/office/drawing/2014/main" id="{D4A94119-B9E6-E96A-A12B-529FE16C84B8}"/>
              </a:ext>
            </a:extLst>
          </p:cNvPr>
          <p:cNvGrpSpPr/>
          <p:nvPr userDrawn="1"/>
        </p:nvGrpSpPr>
        <p:grpSpPr>
          <a:xfrm>
            <a:off x="4855028" y="1394568"/>
            <a:ext cx="6212869" cy="3873929"/>
            <a:chOff x="1641585" y="1048972"/>
            <a:chExt cx="5867403" cy="3260732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5CE73ED6-57DB-F035-9995-7C9C196424C6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8" name="Rectangle 18">
              <a:extLst>
                <a:ext uri="{FF2B5EF4-FFF2-40B4-BE49-F238E27FC236}">
                  <a16:creationId xmlns:a16="http://schemas.microsoft.com/office/drawing/2014/main" id="{82B6DACF-280D-2756-60C8-F5BD1A351F6E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19D19"/>
            </a:solidFill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9" name="Rectangle 19">
              <a:extLst>
                <a:ext uri="{FF2B5EF4-FFF2-40B4-BE49-F238E27FC236}">
                  <a16:creationId xmlns:a16="http://schemas.microsoft.com/office/drawing/2014/main" id="{813EFAA7-27D8-3E75-F51C-10815A95BDC3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10" name="Rectangle 21">
            <a:extLst>
              <a:ext uri="{FF2B5EF4-FFF2-40B4-BE49-F238E27FC236}">
                <a16:creationId xmlns:a16="http://schemas.microsoft.com/office/drawing/2014/main" id="{79E76426-95CC-886B-3398-5674B9F770C7}"/>
              </a:ext>
            </a:extLst>
          </p:cNvPr>
          <p:cNvSpPr/>
          <p:nvPr userDrawn="1"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19D19"/>
          </a:solidFill>
          <a:ln w="25402"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Rectangle 23">
            <a:extLst>
              <a:ext uri="{FF2B5EF4-FFF2-40B4-BE49-F238E27FC236}">
                <a16:creationId xmlns:a16="http://schemas.microsoft.com/office/drawing/2014/main" id="{949F60C0-596E-DBC1-59EA-DBFEB47614CA}"/>
              </a:ext>
            </a:extLst>
          </p:cNvPr>
          <p:cNvSpPr/>
          <p:nvPr userDrawn="1"/>
        </p:nvSpPr>
        <p:spPr>
          <a:xfrm>
            <a:off x="4469041" y="1746942"/>
            <a:ext cx="1052999" cy="49244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t" anchorCtr="0" compatLnSpc="1">
            <a:sp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endParaRPr lang="fr-FR" sz="24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2" name="TextBox 6">
            <a:extLst>
              <a:ext uri="{FF2B5EF4-FFF2-40B4-BE49-F238E27FC236}">
                <a16:creationId xmlns:a16="http://schemas.microsoft.com/office/drawing/2014/main" id="{A1B1C0D5-A55C-F91A-DCEA-4CA80F728291}"/>
              </a:ext>
            </a:extLst>
          </p:cNvPr>
          <p:cNvSpPr txBox="1"/>
          <p:nvPr userDrawn="1"/>
        </p:nvSpPr>
        <p:spPr>
          <a:xfrm>
            <a:off x="4995540" y="2500904"/>
            <a:ext cx="5985399" cy="81426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4400" b="1" kern="0" dirty="0">
                <a:solidFill>
                  <a:srgbClr val="F19D1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Activité préparatoire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DE715A8F-9B73-5888-A762-BC0CAF8C0C4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25419" y="4219335"/>
            <a:ext cx="5869201" cy="418862"/>
          </a:xfrm>
        </p:spPr>
        <p:txBody>
          <a:bodyPr>
            <a:noAutofit/>
          </a:bodyPr>
          <a:lstStyle>
            <a:lvl1pPr algn="ctr">
              <a:buNone/>
              <a:defRPr sz="2000" i="1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3 min</a:t>
            </a:r>
            <a:endParaRPr lang="fr-FR" dirty="0"/>
          </a:p>
        </p:txBody>
      </p:sp>
      <p:pic>
        <p:nvPicPr>
          <p:cNvPr id="3" name="Image 11" descr="Une image contenant Visage humain, personne, habits, dessin&#10;&#10;Le contenu généré par l’IA peut être incorrect.">
            <a:extLst>
              <a:ext uri="{FF2B5EF4-FFF2-40B4-BE49-F238E27FC236}">
                <a16:creationId xmlns:a16="http://schemas.microsoft.com/office/drawing/2014/main" id="{566E1B4D-074A-EFA3-17EB-A3834A0427C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89743" y="1746941"/>
            <a:ext cx="3766659" cy="37666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526848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Ouver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8058" y="318293"/>
            <a:ext cx="10529279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778058" y="668338"/>
            <a:ext cx="1052970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AD4587D5-89C6-F512-4A53-E3E619575663}"/>
              </a:ext>
            </a:extLst>
          </p:cNvPr>
          <p:cNvGrpSpPr/>
          <p:nvPr userDrawn="1"/>
        </p:nvGrpSpPr>
        <p:grpSpPr>
          <a:xfrm>
            <a:off x="11779124" y="79508"/>
            <a:ext cx="232364" cy="304873"/>
            <a:chOff x="3292012" y="1302714"/>
            <a:chExt cx="867138" cy="384316"/>
          </a:xfrm>
          <a:solidFill>
            <a:srgbClr val="F19D19"/>
          </a:solidFill>
        </p:grpSpPr>
        <p:sp>
          <p:nvSpPr>
            <p:cNvPr id="17" name="Rectangle 21">
              <a:extLst>
                <a:ext uri="{FF2B5EF4-FFF2-40B4-BE49-F238E27FC236}">
                  <a16:creationId xmlns:a16="http://schemas.microsoft.com/office/drawing/2014/main" id="{3A3A2A6A-E104-4E3B-4ED5-30600249ADE8}"/>
                </a:ext>
              </a:extLst>
            </p:cNvPr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grpFill/>
            <a:ln w="25402"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F7C475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" name="Rectangle 23">
              <a:extLst>
                <a:ext uri="{FF2B5EF4-FFF2-40B4-BE49-F238E27FC236}">
                  <a16:creationId xmlns:a16="http://schemas.microsoft.com/office/drawing/2014/main" id="{1186D531-053D-7666-CC80-C267D50E17B6}"/>
                </a:ext>
              </a:extLst>
            </p:cNvPr>
            <p:cNvSpPr/>
            <p:nvPr/>
          </p:nvSpPr>
          <p:spPr>
            <a:xfrm>
              <a:off x="3351780" y="1310206"/>
              <a:ext cx="789749" cy="369332"/>
            </a:xfrm>
            <a:prstGeom prst="rect">
              <a:avLst/>
            </a:prstGeom>
            <a:grpFill/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O</a:t>
              </a:r>
              <a:endPara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</p:grp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id="{C6149983-48F3-9444-C7A1-EC8BC3ECAC5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9280651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ctivation des prérequ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4">
            <a:extLst>
              <a:ext uri="{FF2B5EF4-FFF2-40B4-BE49-F238E27FC236}">
                <a16:creationId xmlns:a16="http://schemas.microsoft.com/office/drawing/2014/main" id="{D4A94119-B9E6-E96A-A12B-529FE16C84B8}"/>
              </a:ext>
            </a:extLst>
          </p:cNvPr>
          <p:cNvGrpSpPr/>
          <p:nvPr userDrawn="1"/>
        </p:nvGrpSpPr>
        <p:grpSpPr>
          <a:xfrm>
            <a:off x="4855028" y="1394568"/>
            <a:ext cx="6212869" cy="3873929"/>
            <a:chOff x="1641585" y="1048972"/>
            <a:chExt cx="5867403" cy="3260732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5CE73ED6-57DB-F035-9995-7C9C196424C6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8" name="Rectangle 18">
              <a:extLst>
                <a:ext uri="{FF2B5EF4-FFF2-40B4-BE49-F238E27FC236}">
                  <a16:creationId xmlns:a16="http://schemas.microsoft.com/office/drawing/2014/main" id="{82B6DACF-280D-2756-60C8-F5BD1A351F6E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19D19"/>
            </a:solidFill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9" name="Rectangle 19">
              <a:extLst>
                <a:ext uri="{FF2B5EF4-FFF2-40B4-BE49-F238E27FC236}">
                  <a16:creationId xmlns:a16="http://schemas.microsoft.com/office/drawing/2014/main" id="{813EFAA7-27D8-3E75-F51C-10815A95BDC3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10" name="Rectangle 21">
            <a:extLst>
              <a:ext uri="{FF2B5EF4-FFF2-40B4-BE49-F238E27FC236}">
                <a16:creationId xmlns:a16="http://schemas.microsoft.com/office/drawing/2014/main" id="{79E76426-95CC-886B-3398-5674B9F770C7}"/>
              </a:ext>
            </a:extLst>
          </p:cNvPr>
          <p:cNvSpPr/>
          <p:nvPr userDrawn="1"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19D19"/>
          </a:solidFill>
          <a:ln w="25402"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Rectangle 23">
            <a:extLst>
              <a:ext uri="{FF2B5EF4-FFF2-40B4-BE49-F238E27FC236}">
                <a16:creationId xmlns:a16="http://schemas.microsoft.com/office/drawing/2014/main" id="{949F60C0-596E-DBC1-59EA-DBFEB47614CA}"/>
              </a:ext>
            </a:extLst>
          </p:cNvPr>
          <p:cNvSpPr/>
          <p:nvPr userDrawn="1"/>
        </p:nvSpPr>
        <p:spPr>
          <a:xfrm>
            <a:off x="4469041" y="1746942"/>
            <a:ext cx="1052999" cy="49244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t" anchorCtr="0" compatLnSpc="1">
            <a:sp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endParaRPr lang="fr-FR" sz="24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2" name="TextBox 6">
            <a:extLst>
              <a:ext uri="{FF2B5EF4-FFF2-40B4-BE49-F238E27FC236}">
                <a16:creationId xmlns:a16="http://schemas.microsoft.com/office/drawing/2014/main" id="{A1B1C0D5-A55C-F91A-DCEA-4CA80F728291}"/>
              </a:ext>
            </a:extLst>
          </p:cNvPr>
          <p:cNvSpPr txBox="1"/>
          <p:nvPr userDrawn="1"/>
        </p:nvSpPr>
        <p:spPr>
          <a:xfrm>
            <a:off x="5025419" y="1840616"/>
            <a:ext cx="5985399" cy="208794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5400" b="1" kern="0" dirty="0">
                <a:solidFill>
                  <a:srgbClr val="F19D1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Activation des prérequis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DE715A8F-9B73-5888-A762-BC0CAF8C0C4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25419" y="4219335"/>
            <a:ext cx="5869201" cy="418862"/>
          </a:xfrm>
        </p:spPr>
        <p:txBody>
          <a:bodyPr>
            <a:noAutofit/>
          </a:bodyPr>
          <a:lstStyle>
            <a:lvl1pPr algn="ctr">
              <a:buNone/>
              <a:defRPr sz="2000" i="1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3 min</a:t>
            </a:r>
            <a:endParaRPr lang="fr-FR" dirty="0"/>
          </a:p>
        </p:txBody>
      </p:sp>
      <p:pic>
        <p:nvPicPr>
          <p:cNvPr id="2" name="Image 2">
            <a:extLst>
              <a:ext uri="{FF2B5EF4-FFF2-40B4-BE49-F238E27FC236}">
                <a16:creationId xmlns:a16="http://schemas.microsoft.com/office/drawing/2014/main" id="{1801F4AF-8932-E23F-A90D-D75E958CBA2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99616" y="1583362"/>
            <a:ext cx="3843765" cy="3843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919966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ynthèse des prérequ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8058" y="318293"/>
            <a:ext cx="10529279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Synthèse des prérequis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5264150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Ici vous mettez une synthèse des prérequis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778058" y="668338"/>
            <a:ext cx="1052970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AD4587D5-89C6-F512-4A53-E3E619575663}"/>
              </a:ext>
            </a:extLst>
          </p:cNvPr>
          <p:cNvGrpSpPr/>
          <p:nvPr userDrawn="1"/>
        </p:nvGrpSpPr>
        <p:grpSpPr>
          <a:xfrm>
            <a:off x="11779124" y="79508"/>
            <a:ext cx="232364" cy="304873"/>
            <a:chOff x="3292012" y="1302714"/>
            <a:chExt cx="867138" cy="384316"/>
          </a:xfrm>
          <a:solidFill>
            <a:srgbClr val="F19D19"/>
          </a:solidFill>
        </p:grpSpPr>
        <p:sp>
          <p:nvSpPr>
            <p:cNvPr id="17" name="Rectangle 21">
              <a:extLst>
                <a:ext uri="{FF2B5EF4-FFF2-40B4-BE49-F238E27FC236}">
                  <a16:creationId xmlns:a16="http://schemas.microsoft.com/office/drawing/2014/main" id="{3A3A2A6A-E104-4E3B-4ED5-30600249ADE8}"/>
                </a:ext>
              </a:extLst>
            </p:cNvPr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grpFill/>
            <a:ln w="25402"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F7C475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" name="Rectangle 23">
              <a:extLst>
                <a:ext uri="{FF2B5EF4-FFF2-40B4-BE49-F238E27FC236}">
                  <a16:creationId xmlns:a16="http://schemas.microsoft.com/office/drawing/2014/main" id="{1186D531-053D-7666-CC80-C267D50E17B6}"/>
                </a:ext>
              </a:extLst>
            </p:cNvPr>
            <p:cNvSpPr/>
            <p:nvPr/>
          </p:nvSpPr>
          <p:spPr>
            <a:xfrm>
              <a:off x="3351780" y="1310206"/>
              <a:ext cx="789749" cy="369332"/>
            </a:xfrm>
            <a:prstGeom prst="rect">
              <a:avLst/>
            </a:prstGeom>
            <a:grpFill/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O</a:t>
              </a:r>
              <a:endPara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</p:grp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id="{C6149983-48F3-9444-C7A1-EC8BC3ECAC5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9820773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éclaration de l’objecti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4">
            <a:extLst>
              <a:ext uri="{FF2B5EF4-FFF2-40B4-BE49-F238E27FC236}">
                <a16:creationId xmlns:a16="http://schemas.microsoft.com/office/drawing/2014/main" id="{D4A94119-B9E6-E96A-A12B-529FE16C84B8}"/>
              </a:ext>
            </a:extLst>
          </p:cNvPr>
          <p:cNvGrpSpPr/>
          <p:nvPr userDrawn="1"/>
        </p:nvGrpSpPr>
        <p:grpSpPr>
          <a:xfrm>
            <a:off x="4855028" y="1394568"/>
            <a:ext cx="6212869" cy="3873929"/>
            <a:chOff x="1641585" y="1048972"/>
            <a:chExt cx="5867403" cy="3260732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5CE73ED6-57DB-F035-9995-7C9C196424C6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8" name="Rectangle 18">
              <a:extLst>
                <a:ext uri="{FF2B5EF4-FFF2-40B4-BE49-F238E27FC236}">
                  <a16:creationId xmlns:a16="http://schemas.microsoft.com/office/drawing/2014/main" id="{82B6DACF-280D-2756-60C8-F5BD1A351F6E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19D19"/>
            </a:solidFill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9" name="Rectangle 19">
              <a:extLst>
                <a:ext uri="{FF2B5EF4-FFF2-40B4-BE49-F238E27FC236}">
                  <a16:creationId xmlns:a16="http://schemas.microsoft.com/office/drawing/2014/main" id="{813EFAA7-27D8-3E75-F51C-10815A95BDC3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10" name="Rectangle 21">
            <a:extLst>
              <a:ext uri="{FF2B5EF4-FFF2-40B4-BE49-F238E27FC236}">
                <a16:creationId xmlns:a16="http://schemas.microsoft.com/office/drawing/2014/main" id="{79E76426-95CC-886B-3398-5674B9F770C7}"/>
              </a:ext>
            </a:extLst>
          </p:cNvPr>
          <p:cNvSpPr/>
          <p:nvPr userDrawn="1"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19D19"/>
          </a:solidFill>
          <a:ln w="25402"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Rectangle 23">
            <a:extLst>
              <a:ext uri="{FF2B5EF4-FFF2-40B4-BE49-F238E27FC236}">
                <a16:creationId xmlns:a16="http://schemas.microsoft.com/office/drawing/2014/main" id="{949F60C0-596E-DBC1-59EA-DBFEB47614CA}"/>
              </a:ext>
            </a:extLst>
          </p:cNvPr>
          <p:cNvSpPr/>
          <p:nvPr userDrawn="1"/>
        </p:nvSpPr>
        <p:spPr>
          <a:xfrm>
            <a:off x="4469041" y="1746942"/>
            <a:ext cx="1052999" cy="49244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t" anchorCtr="0" compatLnSpc="1">
            <a:sp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endParaRPr lang="fr-FR" sz="24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2" name="TextBox 6">
            <a:extLst>
              <a:ext uri="{FF2B5EF4-FFF2-40B4-BE49-F238E27FC236}">
                <a16:creationId xmlns:a16="http://schemas.microsoft.com/office/drawing/2014/main" id="{A1B1C0D5-A55C-F91A-DCEA-4CA80F728291}"/>
              </a:ext>
            </a:extLst>
          </p:cNvPr>
          <p:cNvSpPr txBox="1"/>
          <p:nvPr userDrawn="1"/>
        </p:nvSpPr>
        <p:spPr>
          <a:xfrm>
            <a:off x="5001813" y="2239385"/>
            <a:ext cx="5985399" cy="170130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31218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4400" b="1" i="0" u="none" strike="noStrike" kern="0" cap="none" spc="0" baseline="0" dirty="0">
                <a:solidFill>
                  <a:srgbClr val="F19D19"/>
                </a:solidFill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Déclaration de l’objectif </a:t>
            </a:r>
            <a:br>
              <a:rPr lang="fr-FR" sz="4400" b="1" i="0" u="none" strike="noStrike" kern="0" cap="none" spc="0" baseline="0" dirty="0">
                <a:solidFill>
                  <a:srgbClr val="F19D19"/>
                </a:solidFill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</a:br>
            <a:r>
              <a:rPr lang="fr-FR" sz="4400" b="1" i="0" u="none" strike="noStrike" kern="0" cap="none" spc="0" baseline="0" dirty="0">
                <a:solidFill>
                  <a:srgbClr val="F19D19"/>
                </a:solidFill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de la séance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DE715A8F-9B73-5888-A762-BC0CAF8C0C4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25419" y="4219335"/>
            <a:ext cx="5869201" cy="418862"/>
          </a:xfrm>
        </p:spPr>
        <p:txBody>
          <a:bodyPr>
            <a:noAutofit/>
          </a:bodyPr>
          <a:lstStyle>
            <a:lvl1pPr algn="ctr">
              <a:buNone/>
              <a:defRPr sz="2000" i="1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2 min</a:t>
            </a:r>
            <a:endParaRPr lang="fr-FR" dirty="0"/>
          </a:p>
        </p:txBody>
      </p:sp>
      <p:grpSp>
        <p:nvGrpSpPr>
          <p:cNvPr id="3" name="Groupe 1">
            <a:extLst>
              <a:ext uri="{FF2B5EF4-FFF2-40B4-BE49-F238E27FC236}">
                <a16:creationId xmlns:a16="http://schemas.microsoft.com/office/drawing/2014/main" id="{2DE31D31-74FF-5927-3B7C-DF53EAFFDF93}"/>
              </a:ext>
            </a:extLst>
          </p:cNvPr>
          <p:cNvGrpSpPr/>
          <p:nvPr userDrawn="1"/>
        </p:nvGrpSpPr>
        <p:grpSpPr>
          <a:xfrm>
            <a:off x="1204787" y="2139690"/>
            <a:ext cx="2432604" cy="2689799"/>
            <a:chOff x="1169970" y="1521517"/>
            <a:chExt cx="2675209" cy="2958054"/>
          </a:xfrm>
        </p:grpSpPr>
        <p:pic>
          <p:nvPicPr>
            <p:cNvPr id="4" name="Picture 1">
              <a:extLst>
                <a:ext uri="{FF2B5EF4-FFF2-40B4-BE49-F238E27FC236}">
                  <a16:creationId xmlns:a16="http://schemas.microsoft.com/office/drawing/2014/main" id="{A64A780A-A595-A463-4E76-42D8AE0D868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1758" b="100000" l="2344" r="99023">
                          <a14:backgroundMark x1="57227" y1="8496" x2="56836" y2="4209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69970" y="1804362"/>
              <a:ext cx="2675209" cy="2675209"/>
            </a:xfrm>
            <a:prstGeom prst="rect">
              <a:avLst/>
            </a:prstGeom>
          </p:spPr>
        </p:pic>
        <p:pic>
          <p:nvPicPr>
            <p:cNvPr id="5" name="Google Shape;1205;p11">
              <a:extLst>
                <a:ext uri="{FF2B5EF4-FFF2-40B4-BE49-F238E27FC236}">
                  <a16:creationId xmlns:a16="http://schemas.microsoft.com/office/drawing/2014/main" id="{CEECF5B1-A983-36B2-1E0A-1DE0AB11762A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2671488" y="1521517"/>
              <a:ext cx="1173691" cy="1173691"/>
            </a:xfrm>
            <a:prstGeom prst="rect">
              <a:avLst/>
            </a:prstGeom>
            <a:noFill/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17747360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claration de l'objecti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8058" y="318293"/>
            <a:ext cx="10529279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endParaRPr lang="fr-FR" dirty="0"/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3247602"/>
            <a:ext cx="11174095" cy="3153198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Ici vous mettez une capture d’écran illustrant la tâche ciblée par cet objectif</a:t>
            </a:r>
          </a:p>
          <a:p>
            <a:pPr lvl="0"/>
            <a:endParaRPr lang="fr-FR" dirty="0"/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778058" y="668338"/>
            <a:ext cx="1052970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AD4587D5-89C6-F512-4A53-E3E619575663}"/>
              </a:ext>
            </a:extLst>
          </p:cNvPr>
          <p:cNvGrpSpPr/>
          <p:nvPr userDrawn="1"/>
        </p:nvGrpSpPr>
        <p:grpSpPr>
          <a:xfrm>
            <a:off x="11779124" y="79508"/>
            <a:ext cx="232364" cy="304873"/>
            <a:chOff x="3292012" y="1302714"/>
            <a:chExt cx="867138" cy="384316"/>
          </a:xfrm>
          <a:solidFill>
            <a:srgbClr val="F19D19"/>
          </a:solidFill>
        </p:grpSpPr>
        <p:sp>
          <p:nvSpPr>
            <p:cNvPr id="17" name="Rectangle 21">
              <a:extLst>
                <a:ext uri="{FF2B5EF4-FFF2-40B4-BE49-F238E27FC236}">
                  <a16:creationId xmlns:a16="http://schemas.microsoft.com/office/drawing/2014/main" id="{3A3A2A6A-E104-4E3B-4ED5-30600249ADE8}"/>
                </a:ext>
              </a:extLst>
            </p:cNvPr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grpFill/>
            <a:ln w="25402"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F7C475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" name="Rectangle 23">
              <a:extLst>
                <a:ext uri="{FF2B5EF4-FFF2-40B4-BE49-F238E27FC236}">
                  <a16:creationId xmlns:a16="http://schemas.microsoft.com/office/drawing/2014/main" id="{1186D531-053D-7666-CC80-C267D50E17B6}"/>
                </a:ext>
              </a:extLst>
            </p:cNvPr>
            <p:cNvSpPr/>
            <p:nvPr/>
          </p:nvSpPr>
          <p:spPr>
            <a:xfrm>
              <a:off x="3351780" y="1310206"/>
              <a:ext cx="789749" cy="369332"/>
            </a:xfrm>
            <a:prstGeom prst="rect">
              <a:avLst/>
            </a:prstGeom>
            <a:grpFill/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O</a:t>
              </a:r>
              <a:endPara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</p:grp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id="{C6149983-48F3-9444-C7A1-EC8BC3ECAC5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Google Shape;2054;p38">
            <a:extLst>
              <a:ext uri="{FF2B5EF4-FFF2-40B4-BE49-F238E27FC236}">
                <a16:creationId xmlns:a16="http://schemas.microsoft.com/office/drawing/2014/main" id="{E68972AD-29C5-3385-642B-0C5308EE8844}"/>
              </a:ext>
            </a:extLst>
          </p:cNvPr>
          <p:cNvSpPr/>
          <p:nvPr userDrawn="1"/>
        </p:nvSpPr>
        <p:spPr>
          <a:xfrm>
            <a:off x="1396677" y="1831580"/>
            <a:ext cx="9651623" cy="830997"/>
          </a:xfrm>
          <a:prstGeom prst="roundRect">
            <a:avLst>
              <a:gd name="adj" fmla="val 50000"/>
            </a:avLst>
          </a:prstGeom>
          <a:noFill/>
          <a:ln w="19050">
            <a:solidFill>
              <a:srgbClr val="72B6D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endParaRPr sz="2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" name="Image 15">
            <a:extLst>
              <a:ext uri="{FF2B5EF4-FFF2-40B4-BE49-F238E27FC236}">
                <a16:creationId xmlns:a16="http://schemas.microsoft.com/office/drawing/2014/main" id="{ED85EDE7-D9A6-2F96-809C-0BCE91611A1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0238" y="1567130"/>
            <a:ext cx="805544" cy="805544"/>
          </a:xfrm>
          <a:prstGeom prst="rect">
            <a:avLst/>
          </a:prstGeom>
          <a:ln>
            <a:noFill/>
          </a:ln>
        </p:spPr>
      </p:pic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6AFD452F-0A61-50AE-900C-12687164760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212975" y="1831975"/>
            <a:ext cx="8582025" cy="819150"/>
          </a:xfrm>
        </p:spPr>
        <p:txBody>
          <a:bodyPr/>
          <a:lstStyle>
            <a:lvl1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Identifier le type de relation d’exploitation entre deux êtres vivants dans un écosystème donné.</a:t>
            </a:r>
          </a:p>
        </p:txBody>
      </p:sp>
    </p:spTree>
    <p:extLst>
      <p:ext uri="{BB962C8B-B14F-4D97-AF65-F5344CB8AC3E}">
        <p14:creationId xmlns:p14="http://schemas.microsoft.com/office/powerpoint/2010/main" val="273723125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odelage">
    <p:bg>
      <p:bgPr>
        <a:gradFill flip="none" rotWithShape="1">
          <a:gsLst>
            <a:gs pos="0">
              <a:schemeClr val="bg1"/>
            </a:gs>
            <a:gs pos="71000">
              <a:schemeClr val="bg1"/>
            </a:gs>
            <a:gs pos="85000">
              <a:srgbClr val="FF0000"/>
            </a:gs>
            <a:gs pos="100000">
              <a:srgbClr val="C00000"/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D9C82A8D-28C0-EB5E-3709-AF311F8D01CD}"/>
              </a:ext>
            </a:extLst>
          </p:cNvPr>
          <p:cNvGrpSpPr/>
          <p:nvPr userDrawn="1"/>
        </p:nvGrpSpPr>
        <p:grpSpPr>
          <a:xfrm>
            <a:off x="812158" y="829917"/>
            <a:ext cx="10567685" cy="5198169"/>
            <a:chOff x="2184400" y="1402025"/>
            <a:chExt cx="7823200" cy="4942038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3F189926-0EF4-AA79-2B18-4601E9F8A8FE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C00000"/>
            </a:solidFill>
            <a:ln>
              <a:solidFill>
                <a:srgbClr val="C00000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75D9E3C6-7F1C-98B2-DE3E-BEA5903BEC4E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</a:endParaRPr>
            </a:p>
          </p:txBody>
        </p:sp>
      </p:grpSp>
      <p:sp>
        <p:nvSpPr>
          <p:cNvPr id="10" name="Oval 9">
            <a:extLst>
              <a:ext uri="{FF2B5EF4-FFF2-40B4-BE49-F238E27FC236}">
                <a16:creationId xmlns:a16="http://schemas.microsoft.com/office/drawing/2014/main" id="{275B312E-EE1D-91E7-D2A4-94C6C58C9ECD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</a:endParaRPr>
          </a:p>
        </p:txBody>
      </p:sp>
      <p:sp>
        <p:nvSpPr>
          <p:cNvPr id="12" name="ZoneTexte 12">
            <a:extLst>
              <a:ext uri="{FF2B5EF4-FFF2-40B4-BE49-F238E27FC236}">
                <a16:creationId xmlns:a16="http://schemas.microsoft.com/office/drawing/2014/main" id="{928CA9CB-1960-5BE9-8BA5-06D197E76037}"/>
              </a:ext>
            </a:extLst>
          </p:cNvPr>
          <p:cNvSpPr txBox="1"/>
          <p:nvPr userDrawn="1"/>
        </p:nvSpPr>
        <p:spPr>
          <a:xfrm>
            <a:off x="2858328" y="3954018"/>
            <a:ext cx="6097656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189">
              <a:defRPr/>
            </a:pPr>
            <a:r>
              <a:rPr lang="fr-FR" sz="4400" b="1" dirty="0">
                <a:solidFill>
                  <a:srgbClr val="C00000"/>
                </a:solidFill>
                <a:latin typeface="Calibri" panose="020F0502020204030204"/>
              </a:rPr>
              <a:t>Modelage</a:t>
            </a:r>
          </a:p>
        </p:txBody>
      </p:sp>
      <p:pic>
        <p:nvPicPr>
          <p:cNvPr id="13" name="Image 5">
            <a:extLst>
              <a:ext uri="{FF2B5EF4-FFF2-40B4-BE49-F238E27FC236}">
                <a16:creationId xmlns:a16="http://schemas.microsoft.com/office/drawing/2014/main" id="{8F67DF80-3377-88C2-8858-2773AE1645F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344253" y="1192462"/>
            <a:ext cx="3503492" cy="2545921"/>
          </a:xfrm>
          <a:prstGeom prst="rect">
            <a:avLst/>
          </a:prstGeom>
        </p:spPr>
      </p:pic>
      <p:grpSp>
        <p:nvGrpSpPr>
          <p:cNvPr id="14" name="Groupe 9">
            <a:extLst>
              <a:ext uri="{FF2B5EF4-FFF2-40B4-BE49-F238E27FC236}">
                <a16:creationId xmlns:a16="http://schemas.microsoft.com/office/drawing/2014/main" id="{7D66805A-4845-FD80-804A-C183910E655C}"/>
              </a:ext>
            </a:extLst>
          </p:cNvPr>
          <p:cNvGrpSpPr/>
          <p:nvPr userDrawn="1"/>
        </p:nvGrpSpPr>
        <p:grpSpPr>
          <a:xfrm>
            <a:off x="5759801" y="1145404"/>
            <a:ext cx="591112" cy="561273"/>
            <a:chOff x="277892" y="2322046"/>
            <a:chExt cx="828656" cy="786827"/>
          </a:xfrm>
        </p:grpSpPr>
        <p:sp>
          <p:nvSpPr>
            <p:cNvPr id="15" name="Freeform 2">
              <a:extLst>
                <a:ext uri="{FF2B5EF4-FFF2-40B4-BE49-F238E27FC236}">
                  <a16:creationId xmlns:a16="http://schemas.microsoft.com/office/drawing/2014/main" id="{E2D83DE9-3B8E-3EA6-79DA-4EDDD8844ECC}"/>
                </a:ext>
              </a:extLst>
            </p:cNvPr>
            <p:cNvSpPr/>
            <p:nvPr/>
          </p:nvSpPr>
          <p:spPr>
            <a:xfrm>
              <a:off x="277892" y="2557025"/>
              <a:ext cx="685139" cy="551848"/>
            </a:xfrm>
            <a:custGeom>
              <a:avLst/>
              <a:gdLst/>
              <a:ahLst/>
              <a:cxnLst/>
              <a:rect l="l" t="t" r="r" b="b"/>
              <a:pathLst>
                <a:path w="3423710" h="2757643">
                  <a:moveTo>
                    <a:pt x="0" y="0"/>
                  </a:moveTo>
                  <a:lnTo>
                    <a:pt x="3423710" y="0"/>
                  </a:lnTo>
                  <a:lnTo>
                    <a:pt x="3423710" y="2757643"/>
                  </a:lnTo>
                  <a:lnTo>
                    <a:pt x="0" y="27576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FR"/>
            </a:p>
          </p:txBody>
        </p:sp>
        <p:sp>
          <p:nvSpPr>
            <p:cNvPr id="16" name="Freeform 4">
              <a:extLst>
                <a:ext uri="{FF2B5EF4-FFF2-40B4-BE49-F238E27FC236}">
                  <a16:creationId xmlns:a16="http://schemas.microsoft.com/office/drawing/2014/main" id="{02566BFB-6FF0-C108-1D4D-9FEF91C910F7}"/>
                </a:ext>
              </a:extLst>
            </p:cNvPr>
            <p:cNvSpPr/>
            <p:nvPr/>
          </p:nvSpPr>
          <p:spPr>
            <a:xfrm rot="19669694">
              <a:off x="819513" y="2322046"/>
              <a:ext cx="287035" cy="499407"/>
            </a:xfrm>
            <a:custGeom>
              <a:avLst/>
              <a:gdLst/>
              <a:ahLst/>
              <a:cxnLst/>
              <a:rect l="l" t="t" r="r" b="b"/>
              <a:pathLst>
                <a:path w="1193350" h="2076288">
                  <a:moveTo>
                    <a:pt x="0" y="0"/>
                  </a:moveTo>
                  <a:lnTo>
                    <a:pt x="1193350" y="0"/>
                  </a:lnTo>
                  <a:lnTo>
                    <a:pt x="1193350" y="2076287"/>
                  </a:lnTo>
                  <a:lnTo>
                    <a:pt x="0" y="20762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alphaModFix amt="72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 l="-101449" t="-1678"/>
              </a:stretch>
            </a:blip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17" name="Text Placeholder 23">
            <a:extLst>
              <a:ext uri="{FF2B5EF4-FFF2-40B4-BE49-F238E27FC236}">
                <a16:creationId xmlns:a16="http://schemas.microsoft.com/office/drawing/2014/main" id="{F11AACC7-6BBA-FB2F-ED06-97D2C944B07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99191" y="5236960"/>
            <a:ext cx="1486341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69812116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tions clé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4">
            <a:extLst>
              <a:ext uri="{FF2B5EF4-FFF2-40B4-BE49-F238E27FC236}">
                <a16:creationId xmlns:a16="http://schemas.microsoft.com/office/drawing/2014/main" id="{D4A94119-B9E6-E96A-A12B-529FE16C84B8}"/>
              </a:ext>
            </a:extLst>
          </p:cNvPr>
          <p:cNvGrpSpPr/>
          <p:nvPr userDrawn="1"/>
        </p:nvGrpSpPr>
        <p:grpSpPr>
          <a:xfrm>
            <a:off x="4855028" y="1394568"/>
            <a:ext cx="6212869" cy="3873929"/>
            <a:chOff x="1641585" y="1048972"/>
            <a:chExt cx="5867403" cy="3260732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5CE73ED6-57DB-F035-9995-7C9C196424C6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C00000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8" name="Rectangle 18">
              <a:extLst>
                <a:ext uri="{FF2B5EF4-FFF2-40B4-BE49-F238E27FC236}">
                  <a16:creationId xmlns:a16="http://schemas.microsoft.com/office/drawing/2014/main" id="{82B6DACF-280D-2756-60C8-F5BD1A351F6E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C00000"/>
            </a:solidFill>
            <a:ln cap="flat">
              <a:solidFill>
                <a:srgbClr val="C00000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9" name="Rectangle 19">
              <a:extLst>
                <a:ext uri="{FF2B5EF4-FFF2-40B4-BE49-F238E27FC236}">
                  <a16:creationId xmlns:a16="http://schemas.microsoft.com/office/drawing/2014/main" id="{813EFAA7-27D8-3E75-F51C-10815A95BDC3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C00000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10" name="Rectangle 21">
            <a:extLst>
              <a:ext uri="{FF2B5EF4-FFF2-40B4-BE49-F238E27FC236}">
                <a16:creationId xmlns:a16="http://schemas.microsoft.com/office/drawing/2014/main" id="{79E76426-95CC-886B-3398-5674B9F770C7}"/>
              </a:ext>
            </a:extLst>
          </p:cNvPr>
          <p:cNvSpPr/>
          <p:nvPr userDrawn="1"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C00000"/>
          </a:solidFill>
          <a:ln w="25402" cap="flat">
            <a:solidFill>
              <a:srgbClr val="C00000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Rectangle 23">
            <a:extLst>
              <a:ext uri="{FF2B5EF4-FFF2-40B4-BE49-F238E27FC236}">
                <a16:creationId xmlns:a16="http://schemas.microsoft.com/office/drawing/2014/main" id="{949F60C0-596E-DBC1-59EA-DBFEB47614CA}"/>
              </a:ext>
            </a:extLst>
          </p:cNvPr>
          <p:cNvSpPr/>
          <p:nvPr userDrawn="1"/>
        </p:nvSpPr>
        <p:spPr>
          <a:xfrm>
            <a:off x="4469041" y="1746942"/>
            <a:ext cx="1052999" cy="492443"/>
          </a:xfrm>
          <a:prstGeom prst="rect">
            <a:avLst/>
          </a:prstGeom>
          <a:solidFill>
            <a:srgbClr val="C00000"/>
          </a:solidFill>
          <a:ln cap="flat">
            <a:solidFill>
              <a:srgbClr val="C00000"/>
            </a:solidFill>
            <a:prstDash val="solid"/>
          </a:ln>
        </p:spPr>
        <p:txBody>
          <a:bodyPr vert="horz" wrap="square" lIns="121920" tIns="60960" rIns="121920" bIns="60960" anchor="t" anchorCtr="0" compatLnSpc="1">
            <a:sp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dirty="0">
                <a:solidFill>
                  <a:srgbClr val="FFFFFF"/>
                </a:solidFill>
                <a:latin typeface="Arial"/>
                <a:cs typeface="Arial"/>
              </a:rPr>
              <a:t>M</a:t>
            </a:r>
            <a:endParaRPr lang="fr-FR" sz="24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2" name="TextBox 6">
            <a:extLst>
              <a:ext uri="{FF2B5EF4-FFF2-40B4-BE49-F238E27FC236}">
                <a16:creationId xmlns:a16="http://schemas.microsoft.com/office/drawing/2014/main" id="{A1B1C0D5-A55C-F91A-DCEA-4CA80F728291}"/>
              </a:ext>
            </a:extLst>
          </p:cNvPr>
          <p:cNvSpPr txBox="1"/>
          <p:nvPr userDrawn="1"/>
        </p:nvSpPr>
        <p:spPr>
          <a:xfrm>
            <a:off x="5001813" y="2239385"/>
            <a:ext cx="5985399" cy="170130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31218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4400" b="1" i="0" u="none" strike="noStrike" kern="0" cap="none" spc="0" baseline="0" dirty="0">
                <a:solidFill>
                  <a:srgbClr val="C00000"/>
                </a:solidFill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Introduction de notions clés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DE715A8F-9B73-5888-A762-BC0CAF8C0C4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25419" y="4219335"/>
            <a:ext cx="5869201" cy="418862"/>
          </a:xfrm>
        </p:spPr>
        <p:txBody>
          <a:bodyPr>
            <a:noAutofit/>
          </a:bodyPr>
          <a:lstStyle>
            <a:lvl1pPr algn="ctr">
              <a:buNone/>
              <a:defRPr sz="2000" i="1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2 min</a:t>
            </a:r>
            <a:endParaRPr lang="fr-FR" dirty="0"/>
          </a:p>
        </p:txBody>
      </p:sp>
      <p:pic>
        <p:nvPicPr>
          <p:cNvPr id="4" name="Picture 1">
            <a:extLst>
              <a:ext uri="{FF2B5EF4-FFF2-40B4-BE49-F238E27FC236}">
                <a16:creationId xmlns:a16="http://schemas.microsoft.com/office/drawing/2014/main" id="{A64A780A-A595-A463-4E76-42D8AE0D868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758" b="100000" l="2344" r="99023">
                        <a14:backgroundMark x1="57227" y1="8496" x2="56836" y2="420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4787" y="2396885"/>
            <a:ext cx="2432604" cy="24326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229488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âche princip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4">
            <a:extLst>
              <a:ext uri="{FF2B5EF4-FFF2-40B4-BE49-F238E27FC236}">
                <a16:creationId xmlns:a16="http://schemas.microsoft.com/office/drawing/2014/main" id="{D4A94119-B9E6-E96A-A12B-529FE16C84B8}"/>
              </a:ext>
            </a:extLst>
          </p:cNvPr>
          <p:cNvGrpSpPr/>
          <p:nvPr userDrawn="1"/>
        </p:nvGrpSpPr>
        <p:grpSpPr>
          <a:xfrm>
            <a:off x="4855028" y="1394568"/>
            <a:ext cx="6212869" cy="3873929"/>
            <a:chOff x="1641585" y="1048972"/>
            <a:chExt cx="5867403" cy="3260732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5CE73ED6-57DB-F035-9995-7C9C196424C6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C00000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8" name="Rectangle 18">
              <a:extLst>
                <a:ext uri="{FF2B5EF4-FFF2-40B4-BE49-F238E27FC236}">
                  <a16:creationId xmlns:a16="http://schemas.microsoft.com/office/drawing/2014/main" id="{82B6DACF-280D-2756-60C8-F5BD1A351F6E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C00000"/>
            </a:solidFill>
            <a:ln cap="flat">
              <a:solidFill>
                <a:srgbClr val="C00000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9" name="Rectangle 19">
              <a:extLst>
                <a:ext uri="{FF2B5EF4-FFF2-40B4-BE49-F238E27FC236}">
                  <a16:creationId xmlns:a16="http://schemas.microsoft.com/office/drawing/2014/main" id="{813EFAA7-27D8-3E75-F51C-10815A95BDC3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C00000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10" name="Rectangle 21">
            <a:extLst>
              <a:ext uri="{FF2B5EF4-FFF2-40B4-BE49-F238E27FC236}">
                <a16:creationId xmlns:a16="http://schemas.microsoft.com/office/drawing/2014/main" id="{79E76426-95CC-886B-3398-5674B9F770C7}"/>
              </a:ext>
            </a:extLst>
          </p:cNvPr>
          <p:cNvSpPr/>
          <p:nvPr userDrawn="1"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C00000"/>
          </a:solidFill>
          <a:ln w="25402" cap="flat">
            <a:solidFill>
              <a:srgbClr val="C00000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Rectangle 23">
            <a:extLst>
              <a:ext uri="{FF2B5EF4-FFF2-40B4-BE49-F238E27FC236}">
                <a16:creationId xmlns:a16="http://schemas.microsoft.com/office/drawing/2014/main" id="{949F60C0-596E-DBC1-59EA-DBFEB47614CA}"/>
              </a:ext>
            </a:extLst>
          </p:cNvPr>
          <p:cNvSpPr/>
          <p:nvPr userDrawn="1"/>
        </p:nvSpPr>
        <p:spPr>
          <a:xfrm>
            <a:off x="4469041" y="1746942"/>
            <a:ext cx="1052999" cy="492443"/>
          </a:xfrm>
          <a:prstGeom prst="rect">
            <a:avLst/>
          </a:prstGeom>
          <a:solidFill>
            <a:srgbClr val="C00000"/>
          </a:solidFill>
          <a:ln cap="flat">
            <a:solidFill>
              <a:srgbClr val="C00000"/>
            </a:solidFill>
            <a:prstDash val="solid"/>
          </a:ln>
        </p:spPr>
        <p:txBody>
          <a:bodyPr vert="horz" wrap="square" lIns="121920" tIns="60960" rIns="121920" bIns="60960" anchor="t" anchorCtr="0" compatLnSpc="1">
            <a:sp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dirty="0">
                <a:solidFill>
                  <a:srgbClr val="FFFFFF"/>
                </a:solidFill>
                <a:latin typeface="Arial"/>
                <a:cs typeface="Arial"/>
              </a:rPr>
              <a:t>M</a:t>
            </a:r>
            <a:endParaRPr lang="fr-FR" sz="24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2" name="TextBox 6">
            <a:extLst>
              <a:ext uri="{FF2B5EF4-FFF2-40B4-BE49-F238E27FC236}">
                <a16:creationId xmlns:a16="http://schemas.microsoft.com/office/drawing/2014/main" id="{A1B1C0D5-A55C-F91A-DCEA-4CA80F728291}"/>
              </a:ext>
            </a:extLst>
          </p:cNvPr>
          <p:cNvSpPr txBox="1"/>
          <p:nvPr userDrawn="1"/>
        </p:nvSpPr>
        <p:spPr>
          <a:xfrm>
            <a:off x="5001813" y="2239385"/>
            <a:ext cx="5985399" cy="170130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31218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4400" b="1" i="0" u="none" strike="noStrike" kern="0" cap="none" spc="0" baseline="0" dirty="0">
                <a:solidFill>
                  <a:srgbClr val="C00000"/>
                </a:solidFill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Modelage de la tâche principale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DE715A8F-9B73-5888-A762-BC0CAF8C0C4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25419" y="4219335"/>
            <a:ext cx="5869201" cy="418862"/>
          </a:xfrm>
        </p:spPr>
        <p:txBody>
          <a:bodyPr>
            <a:noAutofit/>
          </a:bodyPr>
          <a:lstStyle>
            <a:lvl1pPr algn="ctr">
              <a:buNone/>
              <a:defRPr sz="2000" i="1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2 min</a:t>
            </a:r>
            <a:endParaRPr lang="fr-FR" dirty="0"/>
          </a:p>
        </p:txBody>
      </p:sp>
      <p:pic>
        <p:nvPicPr>
          <p:cNvPr id="4" name="Picture 1">
            <a:extLst>
              <a:ext uri="{FF2B5EF4-FFF2-40B4-BE49-F238E27FC236}">
                <a16:creationId xmlns:a16="http://schemas.microsoft.com/office/drawing/2014/main" id="{A64A780A-A595-A463-4E76-42D8AE0D868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758" b="100000" l="2344" r="99023">
                        <a14:backgroundMark x1="57227" y1="8496" x2="56836" y2="420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4787" y="2396885"/>
            <a:ext cx="2432604" cy="24326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683490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atique collective">
    <p:bg>
      <p:bgPr>
        <a:gradFill>
          <a:gsLst>
            <a:gs pos="100000">
              <a:schemeClr val="accent4">
                <a:lumMod val="0"/>
                <a:lumOff val="100000"/>
              </a:schemeClr>
            </a:gs>
            <a:gs pos="21000">
              <a:schemeClr val="accent4">
                <a:lumMod val="0"/>
                <a:lumOff val="100000"/>
              </a:schemeClr>
            </a:gs>
            <a:gs pos="41000">
              <a:srgbClr val="1D6FA9"/>
            </a:gs>
          </a:gsLst>
          <a:path path="circle">
            <a:fillToRect l="50000" t="-80000" r="50000" b="18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F818CB3E-F584-78E1-8764-EFFBC0C304CB}"/>
              </a:ext>
            </a:extLst>
          </p:cNvPr>
          <p:cNvGrpSpPr/>
          <p:nvPr userDrawn="1"/>
        </p:nvGrpSpPr>
        <p:grpSpPr>
          <a:xfrm>
            <a:off x="812159" y="829917"/>
            <a:ext cx="10567685" cy="5198169"/>
            <a:chOff x="2184400" y="1402025"/>
            <a:chExt cx="7823200" cy="4942038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40E721E3-A192-7DDF-411F-CD6F3A7CBB52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0F9ED5"/>
            </a:solidFill>
            <a:ln>
              <a:solidFill>
                <a:srgbClr val="0F9ED5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970F1763-EFA5-6D9D-B9D5-3013F318A333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r>
                <a:rPr lang="fr-FR" sz="4400" b="1" dirty="0">
                  <a:solidFill>
                    <a:srgbClr val="0F9ED5"/>
                  </a:solidFill>
                  <a:latin typeface="Calibri" panose="020F0502020204030204"/>
                </a:rPr>
                <a:t>Pratique collective</a:t>
              </a:r>
            </a:p>
          </p:txBody>
        </p:sp>
      </p:grpSp>
      <p:sp>
        <p:nvSpPr>
          <p:cNvPr id="10" name="Oval 9">
            <a:extLst>
              <a:ext uri="{FF2B5EF4-FFF2-40B4-BE49-F238E27FC236}">
                <a16:creationId xmlns:a16="http://schemas.microsoft.com/office/drawing/2014/main" id="{62ED4730-5EB5-C846-AAF0-FA87753C74CD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</a:endParaRPr>
          </a:p>
        </p:txBody>
      </p:sp>
      <p:pic>
        <p:nvPicPr>
          <p:cNvPr id="12" name="Picture 1">
            <a:extLst>
              <a:ext uri="{FF2B5EF4-FFF2-40B4-BE49-F238E27FC236}">
                <a16:creationId xmlns:a16="http://schemas.microsoft.com/office/drawing/2014/main" id="{79E6CAA1-6560-6DE7-7F6D-A94F7B9BA8E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004" b="98047" l="98" r="98633">
                        <a14:foregroundMark x1="83398" y1="13477" x2="90234" y2="8945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2506" y="1398207"/>
            <a:ext cx="2206989" cy="2206989"/>
          </a:xfrm>
          <a:prstGeom prst="rect">
            <a:avLst/>
          </a:prstGeom>
        </p:spPr>
      </p:pic>
      <p:sp>
        <p:nvSpPr>
          <p:cNvPr id="13" name="Text Placeholder 23">
            <a:extLst>
              <a:ext uri="{FF2B5EF4-FFF2-40B4-BE49-F238E27FC236}">
                <a16:creationId xmlns:a16="http://schemas.microsoft.com/office/drawing/2014/main" id="{A6DA47B5-A346-C69B-BDB7-D323D564389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99191" y="5236960"/>
            <a:ext cx="1486341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38034744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atique en binôme">
    <p:bg>
      <p:bgPr>
        <a:gradFill>
          <a:gsLst>
            <a:gs pos="8000">
              <a:srgbClr val="16537F"/>
            </a:gs>
            <a:gs pos="100000">
              <a:srgbClr val="16537F"/>
            </a:gs>
            <a:gs pos="39000">
              <a:schemeClr val="accent4">
                <a:lumMod val="0"/>
                <a:lumOff val="100000"/>
              </a:schemeClr>
            </a:gs>
            <a:gs pos="73000">
              <a:srgbClr val="16537F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3D8193AB-FB1F-142E-2002-6FE9DEB2BFD0}"/>
              </a:ext>
            </a:extLst>
          </p:cNvPr>
          <p:cNvGrpSpPr/>
          <p:nvPr userDrawn="1"/>
        </p:nvGrpSpPr>
        <p:grpSpPr>
          <a:xfrm>
            <a:off x="812159" y="829917"/>
            <a:ext cx="10567685" cy="5198169"/>
            <a:chOff x="2184400" y="1402025"/>
            <a:chExt cx="7823200" cy="4942038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364162B8-DB3E-A677-B3B0-423DFF0BE754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0070C0"/>
            </a:solidFill>
            <a:ln>
              <a:solidFill>
                <a:srgbClr val="0070C0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F2A46882-096C-691E-AA66-E1636863F4D9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endParaRPr lang="fr-FR" sz="4400" b="1" dirty="0">
                <a:solidFill>
                  <a:srgbClr val="0070C0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r>
                <a:rPr lang="fr-FR" sz="4400" b="1" dirty="0">
                  <a:solidFill>
                    <a:srgbClr val="0070C0"/>
                  </a:solidFill>
                  <a:latin typeface="Calibri" panose="020F0502020204030204"/>
                </a:rPr>
                <a:t>Pratique en binôme</a:t>
              </a:r>
            </a:p>
          </p:txBody>
        </p:sp>
      </p:grpSp>
      <p:sp>
        <p:nvSpPr>
          <p:cNvPr id="10" name="Oval 9">
            <a:extLst>
              <a:ext uri="{FF2B5EF4-FFF2-40B4-BE49-F238E27FC236}">
                <a16:creationId xmlns:a16="http://schemas.microsoft.com/office/drawing/2014/main" id="{979E02AC-1272-F890-A1D4-24BE30689B03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BC77F27D-3D28-E243-22FE-1AF96E5D095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711" b="96094" l="1465" r="99219">
                        <a14:foregroundMark x1="25977" y1="7813" x2="51270" y2="18555"/>
                        <a14:foregroundMark x1="28809" y1="22070" x2="28125" y2="2343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9577" y="1244095"/>
            <a:ext cx="2494771" cy="2494771"/>
          </a:xfrm>
          <a:prstGeom prst="rect">
            <a:avLst/>
          </a:prstGeom>
        </p:spPr>
      </p:pic>
      <p:sp>
        <p:nvSpPr>
          <p:cNvPr id="13" name="Text Placeholder 23">
            <a:extLst>
              <a:ext uri="{FF2B5EF4-FFF2-40B4-BE49-F238E27FC236}">
                <a16:creationId xmlns:a16="http://schemas.microsoft.com/office/drawing/2014/main" id="{FE9A70FA-56D5-E562-AB92-2D1AAFB7722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99191" y="5236960"/>
            <a:ext cx="1486341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08108497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B, l'exercice à travail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318293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68338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AFEB51F1-EE59-4177-2E45-6A3D374ED31C}"/>
              </a:ext>
            </a:extLst>
          </p:cNvPr>
          <p:cNvSpPr txBox="1"/>
          <p:nvPr userDrawn="1"/>
        </p:nvSpPr>
        <p:spPr>
          <a:xfrm>
            <a:off x="11651062" y="51409"/>
            <a:ext cx="506619" cy="369332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PB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3" name="Picture 9">
            <a:extLst>
              <a:ext uri="{FF2B5EF4-FFF2-40B4-BE49-F238E27FC236}">
                <a16:creationId xmlns:a16="http://schemas.microsoft.com/office/drawing/2014/main" id="{A2823E6B-E4C9-AC4F-40B9-7A67B828478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41563" y="450975"/>
            <a:ext cx="469925" cy="438719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Espace réservé du contenu 12">
            <a:extLst>
              <a:ext uri="{FF2B5EF4-FFF2-40B4-BE49-F238E27FC236}">
                <a16:creationId xmlns:a16="http://schemas.microsoft.com/office/drawing/2014/main" id="{DAF3345B-F972-61D2-B05E-3D1433CCACAC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4413251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Ici vous mettez l'exercice à travailler ou capture d’écran du livret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C8A755D0-1152-1698-AF19-075EF3D3A01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83225" y="5953918"/>
            <a:ext cx="1225550" cy="471488"/>
          </a:xfrm>
        </p:spPr>
        <p:txBody>
          <a:bodyPr/>
          <a:lstStyle>
            <a:lvl1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Page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Xx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60706111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Model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30246" y="318293"/>
            <a:ext cx="10277091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1030288" y="668338"/>
            <a:ext cx="1027747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C22727D2-BE22-8622-92D4-25E68C3F1FFB}"/>
              </a:ext>
            </a:extLst>
          </p:cNvPr>
          <p:cNvGrpSpPr/>
          <p:nvPr userDrawn="1"/>
        </p:nvGrpSpPr>
        <p:grpSpPr>
          <a:xfrm>
            <a:off x="326095" y="267178"/>
            <a:ext cx="523639" cy="458540"/>
            <a:chOff x="277892" y="2322046"/>
            <a:chExt cx="828656" cy="786827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41196D48-55A6-0E12-52D3-8A9CEC441622}"/>
                </a:ext>
              </a:extLst>
            </p:cNvPr>
            <p:cNvSpPr/>
            <p:nvPr/>
          </p:nvSpPr>
          <p:spPr>
            <a:xfrm>
              <a:off x="277892" y="2557025"/>
              <a:ext cx="685139" cy="551848"/>
            </a:xfrm>
            <a:custGeom>
              <a:avLst/>
              <a:gdLst/>
              <a:ahLst/>
              <a:cxnLst/>
              <a:rect l="l" t="t" r="r" b="b"/>
              <a:pathLst>
                <a:path w="3423710" h="2757643">
                  <a:moveTo>
                    <a:pt x="0" y="0"/>
                  </a:moveTo>
                  <a:lnTo>
                    <a:pt x="3423710" y="0"/>
                  </a:lnTo>
                  <a:lnTo>
                    <a:pt x="3423710" y="2757643"/>
                  </a:lnTo>
                  <a:lnTo>
                    <a:pt x="0" y="27576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FR"/>
            </a:p>
          </p:txBody>
        </p:sp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ADF35ECF-4AD4-1636-C7D9-4EF43C28A373}"/>
                </a:ext>
              </a:extLst>
            </p:cNvPr>
            <p:cNvSpPr/>
            <p:nvPr/>
          </p:nvSpPr>
          <p:spPr>
            <a:xfrm rot="19669694">
              <a:off x="819513" y="2322046"/>
              <a:ext cx="287035" cy="499407"/>
            </a:xfrm>
            <a:custGeom>
              <a:avLst/>
              <a:gdLst/>
              <a:ahLst/>
              <a:cxnLst/>
              <a:rect l="l" t="t" r="r" b="b"/>
              <a:pathLst>
                <a:path w="1193350" h="2076288">
                  <a:moveTo>
                    <a:pt x="0" y="0"/>
                  </a:moveTo>
                  <a:lnTo>
                    <a:pt x="1193350" y="0"/>
                  </a:lnTo>
                  <a:lnTo>
                    <a:pt x="1193350" y="2076287"/>
                  </a:lnTo>
                  <a:lnTo>
                    <a:pt x="0" y="20762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72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l="-101449" t="-1678"/>
              </a:stretch>
            </a:blip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5" name="ZoneTexte 4">
            <a:extLst>
              <a:ext uri="{FF2B5EF4-FFF2-40B4-BE49-F238E27FC236}">
                <a16:creationId xmlns:a16="http://schemas.microsoft.com/office/drawing/2014/main" id="{BDC5D4E5-59CF-DD84-D4E9-422961FC3B66}"/>
              </a:ext>
            </a:extLst>
          </p:cNvPr>
          <p:cNvSpPr txBox="1"/>
          <p:nvPr userDrawn="1"/>
        </p:nvSpPr>
        <p:spPr>
          <a:xfrm>
            <a:off x="11748194" y="95600"/>
            <a:ext cx="274643" cy="307777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M</a:t>
            </a:r>
            <a:endParaRPr lang="fr-FR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49680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B, Correction de l'exerci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318293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68338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AFEB51F1-EE59-4177-2E45-6A3D374ED31C}"/>
              </a:ext>
            </a:extLst>
          </p:cNvPr>
          <p:cNvSpPr txBox="1"/>
          <p:nvPr userDrawn="1"/>
        </p:nvSpPr>
        <p:spPr>
          <a:xfrm>
            <a:off x="11651062" y="51409"/>
            <a:ext cx="506619" cy="369332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PB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3" name="Picture 9">
            <a:extLst>
              <a:ext uri="{FF2B5EF4-FFF2-40B4-BE49-F238E27FC236}">
                <a16:creationId xmlns:a16="http://schemas.microsoft.com/office/drawing/2014/main" id="{A2823E6B-E4C9-AC4F-40B9-7A67B828478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41563" y="450975"/>
            <a:ext cx="469925" cy="438719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Espace réservé du contenu 12">
            <a:extLst>
              <a:ext uri="{FF2B5EF4-FFF2-40B4-BE49-F238E27FC236}">
                <a16:creationId xmlns:a16="http://schemas.microsoft.com/office/drawing/2014/main" id="{DAF3345B-F972-61D2-B05E-3D1433CCACAC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4413251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Correction de l'exercice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C8A755D0-1152-1698-AF19-075EF3D3A01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83225" y="5953918"/>
            <a:ext cx="1225550" cy="471488"/>
          </a:xfrm>
        </p:spPr>
        <p:txBody>
          <a:bodyPr/>
          <a:lstStyle>
            <a:lvl1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Page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Xx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8181594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atique autonome">
    <p:bg>
      <p:bgPr>
        <a:gradFill>
          <a:gsLst>
            <a:gs pos="74000">
              <a:schemeClr val="accent2">
                <a:lumMod val="0"/>
                <a:lumOff val="100000"/>
              </a:schemeClr>
            </a:gs>
            <a:gs pos="2000">
              <a:srgbClr val="8BC145"/>
            </a:gs>
            <a:gs pos="91000">
              <a:srgbClr val="8BC145"/>
            </a:gs>
          </a:gsLst>
          <a:path path="shap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56B7B771-D9E6-7703-B664-984A50A9B632}"/>
              </a:ext>
            </a:extLst>
          </p:cNvPr>
          <p:cNvGrpSpPr/>
          <p:nvPr userDrawn="1"/>
        </p:nvGrpSpPr>
        <p:grpSpPr>
          <a:xfrm>
            <a:off x="812159" y="829917"/>
            <a:ext cx="10567685" cy="5198169"/>
            <a:chOff x="2184400" y="1402025"/>
            <a:chExt cx="7823200" cy="4942038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0593496A-7222-9DC4-B8A3-41363F57615D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8BC145"/>
            </a:solidFill>
            <a:ln>
              <a:solidFill>
                <a:srgbClr val="8BC145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600DE2B5-C21D-C983-F082-F6DB19AA8B57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40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endParaRPr lang="fr-FR" sz="40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r>
                <a:rPr lang="fr-FR" sz="4400" b="1" dirty="0">
                  <a:solidFill>
                    <a:srgbClr val="8BC145"/>
                  </a:solidFill>
                  <a:latin typeface="Calibri" panose="020F0502020204030204"/>
                </a:rPr>
                <a:t>Pratique autonome</a:t>
              </a:r>
            </a:p>
          </p:txBody>
        </p:sp>
      </p:grpSp>
      <p:sp>
        <p:nvSpPr>
          <p:cNvPr id="10" name="Oval 9">
            <a:extLst>
              <a:ext uri="{FF2B5EF4-FFF2-40B4-BE49-F238E27FC236}">
                <a16:creationId xmlns:a16="http://schemas.microsoft.com/office/drawing/2014/main" id="{874E8214-1EA9-2524-0E0A-6BE86BDF2C26}"/>
              </a:ext>
            </a:extLst>
          </p:cNvPr>
          <p:cNvSpPr/>
          <p:nvPr/>
        </p:nvSpPr>
        <p:spPr>
          <a:xfrm>
            <a:off x="10366088" y="5002108"/>
            <a:ext cx="649878" cy="649879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0922D62D-2CC4-E988-BDFA-75264CC0768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418" b="100000" l="684" r="898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0599" y="1158197"/>
            <a:ext cx="2270803" cy="2270803"/>
          </a:xfrm>
          <a:prstGeom prst="rect">
            <a:avLst/>
          </a:prstGeom>
        </p:spPr>
      </p:pic>
      <p:sp>
        <p:nvSpPr>
          <p:cNvPr id="13" name="Text Placeholder 23">
            <a:extLst>
              <a:ext uri="{FF2B5EF4-FFF2-40B4-BE49-F238E27FC236}">
                <a16:creationId xmlns:a16="http://schemas.microsoft.com/office/drawing/2014/main" id="{450EC0AC-AE50-353B-FC81-2F80EE9A46B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979409" y="5148686"/>
            <a:ext cx="1488776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21427869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, l'exercice à travailler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8BC14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271092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21137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14">
            <a:extLst>
              <a:ext uri="{FF2B5EF4-FFF2-40B4-BE49-F238E27FC236}">
                <a16:creationId xmlns:a16="http://schemas.microsoft.com/office/drawing/2014/main" id="{7A1103BD-B492-77B8-1443-0A5E7329BA9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91277" y="423251"/>
            <a:ext cx="490171" cy="490174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5825CA6D-D1FD-C4B1-80FB-84C3F37E7D43}"/>
              </a:ext>
            </a:extLst>
          </p:cNvPr>
          <p:cNvSpPr txBox="1"/>
          <p:nvPr userDrawn="1"/>
        </p:nvSpPr>
        <p:spPr>
          <a:xfrm>
            <a:off x="11609717" y="111415"/>
            <a:ext cx="453292" cy="307777"/>
          </a:xfrm>
          <a:prstGeom prst="rect">
            <a:avLst/>
          </a:prstGeom>
          <a:solidFill>
            <a:srgbClr val="8BC145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PA</a:t>
            </a:r>
            <a:endParaRPr lang="fr-FR" b="1" dirty="0">
              <a:solidFill>
                <a:schemeClr val="bg1"/>
              </a:solidFill>
            </a:endParaRPr>
          </a:p>
        </p:txBody>
      </p:sp>
      <p:sp>
        <p:nvSpPr>
          <p:cNvPr id="2" name="Espace réservé du contenu 12">
            <a:extLst>
              <a:ext uri="{FF2B5EF4-FFF2-40B4-BE49-F238E27FC236}">
                <a16:creationId xmlns:a16="http://schemas.microsoft.com/office/drawing/2014/main" id="{9DD1B16D-1996-B134-78C1-F1BCCE89F2A7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4413251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Ici vous mettez l'exercice à travailler ou capture d’écran du livret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761AB2B-C65C-FE07-DA69-7E8AF9FA444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83225" y="5953918"/>
            <a:ext cx="1225550" cy="471488"/>
          </a:xfrm>
        </p:spPr>
        <p:txBody>
          <a:bodyPr/>
          <a:lstStyle>
            <a:lvl1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Page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Xx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2892602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ôture de la séance">
    <p:bg>
      <p:bgPr>
        <a:gradFill flip="none" rotWithShape="1">
          <a:gsLst>
            <a:gs pos="0">
              <a:srgbClr val="F19D19"/>
            </a:gs>
            <a:gs pos="3000">
              <a:schemeClr val="bg1"/>
            </a:gs>
            <a:gs pos="94000">
              <a:srgbClr val="F19D19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5B36071C-69BD-8B52-E223-853887477D5C}"/>
              </a:ext>
            </a:extLst>
          </p:cNvPr>
          <p:cNvGrpSpPr/>
          <p:nvPr userDrawn="1"/>
        </p:nvGrpSpPr>
        <p:grpSpPr>
          <a:xfrm>
            <a:off x="812158" y="844906"/>
            <a:ext cx="10567685" cy="5198169"/>
            <a:chOff x="2184399" y="1402024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30E84589-2A8B-6DA5-BD19-35EAD8086FB3}"/>
                </a:ext>
              </a:extLst>
            </p:cNvPr>
            <p:cNvSpPr/>
            <p:nvPr/>
          </p:nvSpPr>
          <p:spPr>
            <a:xfrm>
              <a:off x="2184399" y="1402024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F19D19"/>
            </a:solidFill>
            <a:ln>
              <a:solidFill>
                <a:srgbClr val="F19D19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  <a:sym typeface="Arial"/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355DB502-9EC4-94FE-09A9-2932EC699550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  <a:sym typeface="Arial"/>
              </a:endParaRPr>
            </a:p>
          </p:txBody>
        </p:sp>
      </p:grpSp>
      <p:sp>
        <p:nvSpPr>
          <p:cNvPr id="8" name="Oval 7">
            <a:extLst>
              <a:ext uri="{FF2B5EF4-FFF2-40B4-BE49-F238E27FC236}">
                <a16:creationId xmlns:a16="http://schemas.microsoft.com/office/drawing/2014/main" id="{70E61D70-E72A-6F05-21DF-0092CA22ECB1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sym typeface="Arial"/>
            </a:endParaRPr>
          </a:p>
        </p:txBody>
      </p:sp>
      <p:sp>
        <p:nvSpPr>
          <p:cNvPr id="10" name="ZoneTexte 4">
            <a:extLst>
              <a:ext uri="{FF2B5EF4-FFF2-40B4-BE49-F238E27FC236}">
                <a16:creationId xmlns:a16="http://schemas.microsoft.com/office/drawing/2014/main" id="{12A4C6F5-3FFF-2B1F-31AC-921674941D10}"/>
              </a:ext>
            </a:extLst>
          </p:cNvPr>
          <p:cNvSpPr txBox="1"/>
          <p:nvPr userDrawn="1"/>
        </p:nvSpPr>
        <p:spPr>
          <a:xfrm>
            <a:off x="946951" y="3651380"/>
            <a:ext cx="10298101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189">
              <a:defRPr/>
            </a:pPr>
            <a:r>
              <a:rPr lang="fr-FR" sz="4400" b="1" dirty="0">
                <a:solidFill>
                  <a:srgbClr val="F19D19"/>
                </a:solidFill>
                <a:latin typeface="Calibri" panose="020F0502020204030204"/>
                <a:cs typeface="Arial"/>
                <a:sym typeface="Arial"/>
              </a:rPr>
              <a:t>Clôture de la séance</a:t>
            </a:r>
          </a:p>
        </p:txBody>
      </p:sp>
      <p:pic>
        <p:nvPicPr>
          <p:cNvPr id="14" name="Picture 18">
            <a:extLst>
              <a:ext uri="{FF2B5EF4-FFF2-40B4-BE49-F238E27FC236}">
                <a16:creationId xmlns:a16="http://schemas.microsoft.com/office/drawing/2014/main" id="{D5A0386F-993C-99A4-372C-F8760E58AB3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758" b="100000" l="2344" r="99023">
                        <a14:backgroundMark x1="57227" y1="8496" x2="56836" y2="420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3623" y="1310778"/>
            <a:ext cx="2096135" cy="2158333"/>
          </a:xfrm>
          <a:prstGeom prst="rect">
            <a:avLst/>
          </a:prstGeom>
        </p:spPr>
      </p:pic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22A6E60A-C6B2-D1FE-AB7C-E35AE8892EF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860537" y="5229083"/>
            <a:ext cx="1499616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05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43373325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voir maison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30246" y="318293"/>
            <a:ext cx="10277091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1030288" y="668338"/>
            <a:ext cx="1027747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8" name="Rectangle 23">
            <a:extLst>
              <a:ext uri="{FF2B5EF4-FFF2-40B4-BE49-F238E27FC236}">
                <a16:creationId xmlns:a16="http://schemas.microsoft.com/office/drawing/2014/main" id="{1186D531-053D-7666-CC80-C267D50E17B6}"/>
              </a:ext>
            </a:extLst>
          </p:cNvPr>
          <p:cNvSpPr/>
          <p:nvPr/>
        </p:nvSpPr>
        <p:spPr>
          <a:xfrm>
            <a:off x="11810035" y="23011"/>
            <a:ext cx="291709" cy="36933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</a:t>
            </a:r>
            <a:endParaRPr kumimoji="0" lang="fr-FR" sz="18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id="{C6149983-48F3-9444-C7A1-EC8BC3ECAC5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Espace réservé du contenu 12">
            <a:extLst>
              <a:ext uri="{FF2B5EF4-FFF2-40B4-BE49-F238E27FC236}">
                <a16:creationId xmlns:a16="http://schemas.microsoft.com/office/drawing/2014/main" id="{C76A0BA3-F678-6E27-051B-2A913F5D5DE5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4413251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Ici, vous mettez le devoir à faire à la maison ou la capture d’écran du livret.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BF74FCE-19AA-2ABA-0F7A-5BFE91FC403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83225" y="5953918"/>
            <a:ext cx="1225550" cy="471488"/>
          </a:xfrm>
        </p:spPr>
        <p:txBody>
          <a:bodyPr/>
          <a:lstStyle>
            <a:lvl1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Page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Xx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77350309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27D6CB4-D5E0-255A-D1DC-2090D98B6F2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207C596B-9060-C73D-988B-933619E2C50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D925645-3992-73C1-B7D9-83B3414DA5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04/02/2026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D6A59ED-4700-4062-BF8B-2CC57435B3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8E9F18B-8E77-9500-6820-87AF5B1609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1672305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6CA458F-2512-35F6-17BC-106AB25104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36E1150-90A2-9F92-2182-EAEED0D411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3A9A9C4-7B64-F690-48DE-91AA2D0A99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04/02/2026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731C833-F5F1-19BE-0FC1-22A56E5CB7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421557C-E8E2-88A7-3931-25BBB92AE8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9497952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8FD7C76-CA2B-57C8-5B7E-DB8C99C9B0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685EAB4-90DB-C44B-3AF0-0122A8A671D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E3346BB-CFF7-AD6B-201A-FCF11EC822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04/02/2026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F7BDABC-576B-CBBB-3AF1-CFD797E6B2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2DF6E42-1452-3011-0330-A7AC647788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390849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1013A38-1EBE-A72A-4B94-A778570E4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661F48A-18E1-FE2C-22D9-A835F3976CC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41AF196C-C1D3-2EE1-A515-B6A7FA4D727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63FCDA3-0D1C-069E-B43B-AF1C7E2CA7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04/02/2026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DE20BDA-C5FC-A025-D6F6-EA5CD4B558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DE8B263-4A71-39DD-5C76-0BBAAC67D6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5767751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A397850-407C-3ED9-DCC1-B9B859DD46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CE57CD9-B92D-DB20-5A9F-BDE10F31281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5FCE6B9E-2F01-D160-23F0-D69401DFC1E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D1249E26-B33C-4CC0-6A07-C69C8EDBD0D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D4D1B625-4F39-843A-9038-BFE63192138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65744FDA-B113-EB64-D3C8-ACAA4372C6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04/02/2026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6789C29A-4CC1-DDCD-96B2-4D97D25063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9D6D1AF8-30BB-FFA4-8602-8B4B38F80F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683404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P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F9ED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318293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68338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35F82235-1647-48CF-0D02-D2A4A746DF20}"/>
              </a:ext>
            </a:extLst>
          </p:cNvPr>
          <p:cNvSpPr txBox="1"/>
          <p:nvPr userDrawn="1"/>
        </p:nvSpPr>
        <p:spPr>
          <a:xfrm>
            <a:off x="11597589" y="56566"/>
            <a:ext cx="598963" cy="369332"/>
          </a:xfrm>
          <a:prstGeom prst="rect">
            <a:avLst/>
          </a:prstGeom>
          <a:solidFill>
            <a:srgbClr val="0F9ED5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PC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2655501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0AB53BB-3E3D-063F-B297-D62AC04417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5FFF0F35-A834-44FB-3385-235A2609B4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04/02/2026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B10CADCD-6655-1E71-E9E7-519A7BDBA3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52623ADB-4151-BE8E-26E1-9A457A9811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4409568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21F509CF-6FEC-2EE9-9B15-9A20EE2088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04/02/2026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92B67623-D981-F7B4-3FB0-0E1E0375D2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9D62BB9-AC39-EF12-765A-46767DFA60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0501171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37DDCB1-A8E4-F8B0-F5A7-24D6B10A37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FEF833B-6463-E8C5-F183-3B5DB3DB47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CCF26C76-1698-47EF-8D75-6991869C54E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DB30515-19F5-BC27-083C-985C1D3A4C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04/02/2026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F34D5ED6-F0CE-7DE2-BDA4-126FC35000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035274F0-D15B-62AE-743F-E7FEDDD649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3565102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205A142-2C20-AFC9-9698-9A9981E5CB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743BF5DE-ACA4-E552-2A87-01F046D2077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74701E04-9A33-A8A6-6CA8-601B9E71B27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A385318D-7A1F-774E-8C7D-646E8D428D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04/02/2026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2B1F594-F245-3490-1986-61461F012B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1392BD1E-4AD7-A5A0-CA43-D84AFDB96D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1736241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DE023BC-6740-9B98-BA88-E73BC905D3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8CD15FC6-78AA-2F20-9213-ED07B9D135E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F61B4A9-ACC0-878C-EEC8-D510BF67EE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04/02/2026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96C4B90-192C-B2DA-EE2D-91CAD59242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A9DFAEF-7D14-9A4E-659C-8F6A371B6C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8133156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F42A9420-E15E-6F2E-09B5-6D70440220A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7FB2B366-540E-57E6-117D-53B623E054A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1C4DCEE-3C92-99E5-AEDF-6005AA3673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04/02/2026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CDF65CC-A58F-7C98-A121-99B978E756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7630D65-F02F-F89B-2B64-2FD2F71A68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0174362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P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318293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68338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AFEB51F1-EE59-4177-2E45-6A3D374ED31C}"/>
              </a:ext>
            </a:extLst>
          </p:cNvPr>
          <p:cNvSpPr txBox="1"/>
          <p:nvPr userDrawn="1"/>
        </p:nvSpPr>
        <p:spPr>
          <a:xfrm>
            <a:off x="11651062" y="51409"/>
            <a:ext cx="506619" cy="369332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PB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3" name="Picture 9">
            <a:extLst>
              <a:ext uri="{FF2B5EF4-FFF2-40B4-BE49-F238E27FC236}">
                <a16:creationId xmlns:a16="http://schemas.microsoft.com/office/drawing/2014/main" id="{A2823E6B-E4C9-AC4F-40B9-7A67B828478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41563" y="450975"/>
            <a:ext cx="469925" cy="438719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23966297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P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8BC14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271092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21137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14">
            <a:extLst>
              <a:ext uri="{FF2B5EF4-FFF2-40B4-BE49-F238E27FC236}">
                <a16:creationId xmlns:a16="http://schemas.microsoft.com/office/drawing/2014/main" id="{7A1103BD-B492-77B8-1443-0A5E7329BA9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91277" y="423251"/>
            <a:ext cx="490171" cy="490174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5825CA6D-D1FD-C4B1-80FB-84C3F37E7D43}"/>
              </a:ext>
            </a:extLst>
          </p:cNvPr>
          <p:cNvSpPr txBox="1"/>
          <p:nvPr userDrawn="1"/>
        </p:nvSpPr>
        <p:spPr>
          <a:xfrm>
            <a:off x="11609717" y="111415"/>
            <a:ext cx="453292" cy="307777"/>
          </a:xfrm>
          <a:prstGeom prst="rect">
            <a:avLst/>
          </a:prstGeom>
          <a:solidFill>
            <a:srgbClr val="8BC145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PA</a:t>
            </a:r>
            <a:endParaRPr lang="fr-FR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057685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Clô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30246" y="318293"/>
            <a:ext cx="10277091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1030288" y="668338"/>
            <a:ext cx="1027747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8" name="Rectangle 23">
            <a:extLst>
              <a:ext uri="{FF2B5EF4-FFF2-40B4-BE49-F238E27FC236}">
                <a16:creationId xmlns:a16="http://schemas.microsoft.com/office/drawing/2014/main" id="{1186D531-053D-7666-CC80-C267D50E17B6}"/>
              </a:ext>
            </a:extLst>
          </p:cNvPr>
          <p:cNvSpPr/>
          <p:nvPr/>
        </p:nvSpPr>
        <p:spPr>
          <a:xfrm>
            <a:off x="11810035" y="23011"/>
            <a:ext cx="291709" cy="36933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</a:t>
            </a:r>
            <a:endParaRPr kumimoji="0" lang="fr-FR" sz="18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id="{C6149983-48F3-9444-C7A1-EC8BC3ECAC5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5999662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rôle des cahi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8058" y="318293"/>
            <a:ext cx="10529279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L’enseignant contrôle les réalisations d’un échantillon d’élèves avant de passer à la correction au tableau</a:t>
            </a:r>
            <a:endParaRPr lang="fr-FR" dirty="0"/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4413251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Ici vous mettez le devoir à corriger ou capture d’écran du livret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778058" y="668338"/>
            <a:ext cx="1052970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AD4587D5-89C6-F512-4A53-E3E619575663}"/>
              </a:ext>
            </a:extLst>
          </p:cNvPr>
          <p:cNvGrpSpPr/>
          <p:nvPr userDrawn="1"/>
        </p:nvGrpSpPr>
        <p:grpSpPr>
          <a:xfrm>
            <a:off x="11779124" y="79508"/>
            <a:ext cx="232364" cy="304873"/>
            <a:chOff x="3292012" y="1302714"/>
            <a:chExt cx="867138" cy="384316"/>
          </a:xfrm>
          <a:solidFill>
            <a:srgbClr val="F19D19"/>
          </a:solidFill>
        </p:grpSpPr>
        <p:sp>
          <p:nvSpPr>
            <p:cNvPr id="17" name="Rectangle 21">
              <a:extLst>
                <a:ext uri="{FF2B5EF4-FFF2-40B4-BE49-F238E27FC236}">
                  <a16:creationId xmlns:a16="http://schemas.microsoft.com/office/drawing/2014/main" id="{3A3A2A6A-E104-4E3B-4ED5-30600249ADE8}"/>
                </a:ext>
              </a:extLst>
            </p:cNvPr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grpFill/>
            <a:ln w="25402"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F7C475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" name="Rectangle 23">
              <a:extLst>
                <a:ext uri="{FF2B5EF4-FFF2-40B4-BE49-F238E27FC236}">
                  <a16:creationId xmlns:a16="http://schemas.microsoft.com/office/drawing/2014/main" id="{1186D531-053D-7666-CC80-C267D50E17B6}"/>
                </a:ext>
              </a:extLst>
            </p:cNvPr>
            <p:cNvSpPr/>
            <p:nvPr/>
          </p:nvSpPr>
          <p:spPr>
            <a:xfrm>
              <a:off x="3351780" y="1310206"/>
              <a:ext cx="789749" cy="369332"/>
            </a:xfrm>
            <a:prstGeom prst="rect">
              <a:avLst/>
            </a:prstGeom>
            <a:grpFill/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O</a:t>
              </a:r>
              <a:endPara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</p:grp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id="{C6149983-48F3-9444-C7A1-EC8BC3ECAC5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0BAB172-2F58-33A8-7C80-58366D5F18E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83225" y="5953918"/>
            <a:ext cx="1225550" cy="471488"/>
          </a:xfrm>
        </p:spPr>
        <p:txBody>
          <a:bodyPr/>
          <a:lstStyle>
            <a:lvl1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Page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Xx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7194401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cônes pour l’enseignant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321;p52">
            <a:extLst>
              <a:ext uri="{FF2B5EF4-FFF2-40B4-BE49-F238E27FC236}">
                <a16:creationId xmlns:a16="http://schemas.microsoft.com/office/drawing/2014/main" id="{72ADEC78-C166-E7B6-0228-F3ECC0331BC2}"/>
              </a:ext>
            </a:extLst>
          </p:cNvPr>
          <p:cNvSpPr txBox="1"/>
          <p:nvPr userDrawn="1"/>
        </p:nvSpPr>
        <p:spPr>
          <a:xfrm>
            <a:off x="2151695" y="1298921"/>
            <a:ext cx="4239248" cy="400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500"/>
            </a:pPr>
            <a:r>
              <a:rPr lang="fr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Pages réservées à l’enseignant(e)</a:t>
            </a:r>
            <a:endParaRPr sz="1467" kern="0" dirty="0">
              <a:solidFill>
                <a:srgbClr val="000000"/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  <a:sym typeface="Arial"/>
            </a:endParaRPr>
          </a:p>
        </p:txBody>
      </p:sp>
      <p:sp>
        <p:nvSpPr>
          <p:cNvPr id="7" name="Google Shape;322;p52">
            <a:extLst>
              <a:ext uri="{FF2B5EF4-FFF2-40B4-BE49-F238E27FC236}">
                <a16:creationId xmlns:a16="http://schemas.microsoft.com/office/drawing/2014/main" id="{E4C322F2-106E-8B8C-D527-BEB0DA3609BD}"/>
              </a:ext>
            </a:extLst>
          </p:cNvPr>
          <p:cNvSpPr txBox="1"/>
          <p:nvPr userDrawn="1"/>
        </p:nvSpPr>
        <p:spPr>
          <a:xfrm>
            <a:off x="2151695" y="2226131"/>
            <a:ext cx="8241199" cy="400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500"/>
            </a:pPr>
            <a:r>
              <a:rPr lang="fr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Modelage de la tâche par l’enseignant (explicitation à haute voix)</a:t>
            </a:r>
            <a:endParaRPr sz="1467" kern="0" dirty="0">
              <a:solidFill>
                <a:srgbClr val="000000"/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8" name="Google Shape;318;p52" descr="Image générée">
            <a:extLst>
              <a:ext uri="{FF2B5EF4-FFF2-40B4-BE49-F238E27FC236}">
                <a16:creationId xmlns:a16="http://schemas.microsoft.com/office/drawing/2014/main" id="{AA7CEDC4-4EAD-5796-C8DE-A3FE218AEFCB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</a:blip>
          <a:srcRect t="23545" r="71114" b="60700"/>
          <a:stretch/>
        </p:blipFill>
        <p:spPr>
          <a:xfrm>
            <a:off x="992594" y="2946687"/>
            <a:ext cx="1035476" cy="854359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Google Shape;322;p52">
            <a:extLst>
              <a:ext uri="{FF2B5EF4-FFF2-40B4-BE49-F238E27FC236}">
                <a16:creationId xmlns:a16="http://schemas.microsoft.com/office/drawing/2014/main" id="{B506BC51-2309-B11A-BF8E-62D4306DA8F0}"/>
              </a:ext>
            </a:extLst>
          </p:cNvPr>
          <p:cNvSpPr txBox="1"/>
          <p:nvPr userDrawn="1"/>
        </p:nvSpPr>
        <p:spPr>
          <a:xfrm>
            <a:off x="2151695" y="3159518"/>
            <a:ext cx="9359384" cy="400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500"/>
            </a:pPr>
            <a:r>
              <a:rPr lang="fr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Consignes et explications données aux élèves – hors modelage (à dire à haute voix)</a:t>
            </a:r>
            <a:endParaRPr sz="2000" kern="0" dirty="0">
              <a:solidFill>
                <a:srgbClr val="000000"/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  <a:sym typeface="Arial"/>
            </a:endParaRPr>
          </a:p>
        </p:txBody>
      </p:sp>
      <p:sp>
        <p:nvSpPr>
          <p:cNvPr id="10" name="Google Shape;332;p53">
            <a:extLst>
              <a:ext uri="{FF2B5EF4-FFF2-40B4-BE49-F238E27FC236}">
                <a16:creationId xmlns:a16="http://schemas.microsoft.com/office/drawing/2014/main" id="{73DA3CC4-D07A-FD24-06B2-470FF6AFCBFE}"/>
              </a:ext>
            </a:extLst>
          </p:cNvPr>
          <p:cNvSpPr txBox="1"/>
          <p:nvPr userDrawn="1"/>
        </p:nvSpPr>
        <p:spPr>
          <a:xfrm>
            <a:off x="2151695" y="4005511"/>
            <a:ext cx="3971611" cy="4204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600"/>
            </a:pPr>
            <a:r>
              <a:rPr lang="fr" sz="2133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Rappel du contrat de classe </a:t>
            </a:r>
            <a:endParaRPr sz="18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11" name="Google Shape;336;p53">
            <a:extLst>
              <a:ext uri="{FF2B5EF4-FFF2-40B4-BE49-F238E27FC236}">
                <a16:creationId xmlns:a16="http://schemas.microsoft.com/office/drawing/2014/main" id="{707D932E-E30A-7595-2289-FC158DAB3283}"/>
              </a:ext>
            </a:extLst>
          </p:cNvPr>
          <p:cNvPicPr preferRelativeResize="0"/>
          <p:nvPr userDrawn="1"/>
        </p:nvPicPr>
        <p:blipFill rotWithShape="1">
          <a:blip r:embed="rId3">
            <a:alphaModFix/>
          </a:blip>
          <a:srcRect/>
          <a:stretch/>
        </p:blipFill>
        <p:spPr>
          <a:xfrm>
            <a:off x="1127953" y="4033935"/>
            <a:ext cx="753729" cy="603600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Google Shape;291;p51">
            <a:extLst>
              <a:ext uri="{FF2B5EF4-FFF2-40B4-BE49-F238E27FC236}">
                <a16:creationId xmlns:a16="http://schemas.microsoft.com/office/drawing/2014/main" id="{B102DBF7-8612-EAB2-F4F6-FE2824A33C62}"/>
              </a:ext>
            </a:extLst>
          </p:cNvPr>
          <p:cNvSpPr/>
          <p:nvPr userDrawn="1"/>
        </p:nvSpPr>
        <p:spPr>
          <a:xfrm>
            <a:off x="63503" y="27983"/>
            <a:ext cx="8241200" cy="6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667" rIns="91433" bIns="45667" anchor="t" anchorCtr="0">
            <a:noAutofit/>
          </a:bodyPr>
          <a:lstStyle/>
          <a:p>
            <a:pPr defTabSz="1219170">
              <a:buClr>
                <a:srgbClr val="44546A"/>
              </a:buClr>
              <a:buSzPts val="2400"/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Icônes pour l’enseignant</a:t>
            </a:r>
            <a:endParaRPr lang="fr-FR" sz="18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grpSp>
        <p:nvGrpSpPr>
          <p:cNvPr id="13" name="Groupe 3">
            <a:extLst>
              <a:ext uri="{FF2B5EF4-FFF2-40B4-BE49-F238E27FC236}">
                <a16:creationId xmlns:a16="http://schemas.microsoft.com/office/drawing/2014/main" id="{7C8BB474-F23B-5C87-47EF-B73EA69BFC17}"/>
              </a:ext>
            </a:extLst>
          </p:cNvPr>
          <p:cNvGrpSpPr/>
          <p:nvPr userDrawn="1"/>
        </p:nvGrpSpPr>
        <p:grpSpPr>
          <a:xfrm>
            <a:off x="1153868" y="2019636"/>
            <a:ext cx="814489" cy="699291"/>
            <a:chOff x="277892" y="2322046"/>
            <a:chExt cx="828656" cy="786827"/>
          </a:xfrm>
        </p:grpSpPr>
        <p:sp>
          <p:nvSpPr>
            <p:cNvPr id="14" name="Freeform 2">
              <a:extLst>
                <a:ext uri="{FF2B5EF4-FFF2-40B4-BE49-F238E27FC236}">
                  <a16:creationId xmlns:a16="http://schemas.microsoft.com/office/drawing/2014/main" id="{410781AD-EC8B-9893-FFEA-ADFD5BF9DD5C}"/>
                </a:ext>
              </a:extLst>
            </p:cNvPr>
            <p:cNvSpPr/>
            <p:nvPr/>
          </p:nvSpPr>
          <p:spPr>
            <a:xfrm>
              <a:off x="277892" y="2557025"/>
              <a:ext cx="685139" cy="551848"/>
            </a:xfrm>
            <a:custGeom>
              <a:avLst/>
              <a:gdLst/>
              <a:ahLst/>
              <a:cxnLst/>
              <a:rect l="l" t="t" r="r" b="b"/>
              <a:pathLst>
                <a:path w="3423710" h="2757643">
                  <a:moveTo>
                    <a:pt x="0" y="0"/>
                  </a:moveTo>
                  <a:lnTo>
                    <a:pt x="3423710" y="0"/>
                  </a:lnTo>
                  <a:lnTo>
                    <a:pt x="3423710" y="2757643"/>
                  </a:lnTo>
                  <a:lnTo>
                    <a:pt x="0" y="27576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FR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5" name="Freeform 4">
              <a:extLst>
                <a:ext uri="{FF2B5EF4-FFF2-40B4-BE49-F238E27FC236}">
                  <a16:creationId xmlns:a16="http://schemas.microsoft.com/office/drawing/2014/main" id="{50FDC7F3-F5D0-66D4-CD0D-B9EC4EE2A3C9}"/>
                </a:ext>
              </a:extLst>
            </p:cNvPr>
            <p:cNvSpPr/>
            <p:nvPr/>
          </p:nvSpPr>
          <p:spPr>
            <a:xfrm rot="19669694">
              <a:off x="819513" y="2322046"/>
              <a:ext cx="287035" cy="499407"/>
            </a:xfrm>
            <a:custGeom>
              <a:avLst/>
              <a:gdLst/>
              <a:ahLst/>
              <a:cxnLst/>
              <a:rect l="l" t="t" r="r" b="b"/>
              <a:pathLst>
                <a:path w="1193350" h="2076288">
                  <a:moveTo>
                    <a:pt x="0" y="0"/>
                  </a:moveTo>
                  <a:lnTo>
                    <a:pt x="1193350" y="0"/>
                  </a:lnTo>
                  <a:lnTo>
                    <a:pt x="1193350" y="2076287"/>
                  </a:lnTo>
                  <a:lnTo>
                    <a:pt x="0" y="20762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alphaModFix amt="72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 l="-101449" t="-1678"/>
              </a:stretch>
            </a:blip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fr-FR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pic>
        <p:nvPicPr>
          <p:cNvPr id="16" name="Picture 2" descr="Image générée">
            <a:extLst>
              <a:ext uri="{FF2B5EF4-FFF2-40B4-BE49-F238E27FC236}">
                <a16:creationId xmlns:a16="http://schemas.microsoft.com/office/drawing/2014/main" id="{527D9024-1749-B2A5-B66C-218973707C9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1153867" y="1023539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52">
            <a:extLst>
              <a:ext uri="{FF2B5EF4-FFF2-40B4-BE49-F238E27FC236}">
                <a16:creationId xmlns:a16="http://schemas.microsoft.com/office/drawing/2014/main" id="{99F2DA21-0D6B-EEDA-E4D7-20FE6425D166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198230" y="4942460"/>
            <a:ext cx="590757" cy="6036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</p:pic>
      <p:sp>
        <p:nvSpPr>
          <p:cNvPr id="18" name="Google Shape;332;p53">
            <a:extLst>
              <a:ext uri="{FF2B5EF4-FFF2-40B4-BE49-F238E27FC236}">
                <a16:creationId xmlns:a16="http://schemas.microsoft.com/office/drawing/2014/main" id="{D8F68E27-C54B-2365-46CC-80826021819A}"/>
              </a:ext>
            </a:extLst>
          </p:cNvPr>
          <p:cNvSpPr txBox="1"/>
          <p:nvPr userDrawn="1"/>
        </p:nvSpPr>
        <p:spPr>
          <a:xfrm>
            <a:off x="2064863" y="5034031"/>
            <a:ext cx="3971611" cy="4204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600"/>
            </a:pPr>
            <a:r>
              <a:rPr lang="fr" sz="2133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Correction du devoir maison</a:t>
            </a:r>
            <a:endParaRPr sz="18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3520114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theme" Target="../theme/theme1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9868B7D6-72FD-23EC-C6E6-953B0A5B95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AD1DA3A3-D9BA-C806-C100-A31FE09116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7BC0920-3829-AA94-F2C5-CFE7152D4DB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03B0BB0-0C34-4B10-ACDF-EACD0FA6154F}" type="datetimeFigureOut">
              <a:rPr lang="fr-FR" smtClean="0"/>
              <a:t>04/02/2026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D3EB402-30F3-6FBA-D48E-6957733E9D4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BA3FC22-293D-2F1B-E36D-B1660CD5CAD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124165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74" r:id="rId8"/>
    <p:sldLayoutId id="2147483675" r:id="rId9"/>
    <p:sldLayoutId id="2147483676" r:id="rId10"/>
    <p:sldLayoutId id="2147483677" r:id="rId11"/>
    <p:sldLayoutId id="2147483678" r:id="rId12"/>
    <p:sldLayoutId id="2147483698" r:id="rId13"/>
    <p:sldLayoutId id="2147483680" r:id="rId14"/>
    <p:sldLayoutId id="2147483681" r:id="rId15"/>
    <p:sldLayoutId id="2147483684" r:id="rId16"/>
    <p:sldLayoutId id="2147483685" r:id="rId17"/>
    <p:sldLayoutId id="2147483686" r:id="rId18"/>
    <p:sldLayoutId id="2147483703" r:id="rId19"/>
    <p:sldLayoutId id="2147483687" r:id="rId20"/>
    <p:sldLayoutId id="2147483688" r:id="rId21"/>
    <p:sldLayoutId id="2147483689" r:id="rId22"/>
    <p:sldLayoutId id="2147483699" r:id="rId23"/>
    <p:sldLayoutId id="2147483690" r:id="rId24"/>
    <p:sldLayoutId id="2147483704" r:id="rId25"/>
    <p:sldLayoutId id="2147483705" r:id="rId26"/>
    <p:sldLayoutId id="2147483691" r:id="rId27"/>
    <p:sldLayoutId id="2147483692" r:id="rId28"/>
    <p:sldLayoutId id="2147483693" r:id="rId29"/>
    <p:sldLayoutId id="2147483694" r:id="rId30"/>
    <p:sldLayoutId id="2147483695" r:id="rId31"/>
    <p:sldLayoutId id="2147483696" r:id="rId32"/>
    <p:sldLayoutId id="2147483697" r:id="rId33"/>
    <p:sldLayoutId id="2147483702" r:id="rId34"/>
    <p:sldLayoutId id="2147483700" r:id="rId35"/>
    <p:sldLayoutId id="2147483701" r:id="rId36"/>
    <p:sldLayoutId id="2147483682" r:id="rId37"/>
    <p:sldLayoutId id="2147483683" r:id="rId38"/>
    <p:sldLayoutId id="2147483653" r:id="rId39"/>
    <p:sldLayoutId id="2147483654" r:id="rId40"/>
    <p:sldLayoutId id="2147483655" r:id="rId41"/>
    <p:sldLayoutId id="2147483656" r:id="rId42"/>
    <p:sldLayoutId id="2147483657" r:id="rId43"/>
    <p:sldLayoutId id="2147483658" r:id="rId44"/>
    <p:sldLayoutId id="2147483659" r:id="rId45"/>
  </p:sldLayoutIdLst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microsoft.com/office/2007/relationships/hdphoto" Target="../media/hdphoto10.wdp"/><Relationship Id="rId5" Type="http://schemas.openxmlformats.org/officeDocument/2006/relationships/image" Target="../media/image52.png"/><Relationship Id="rId4" Type="http://schemas.openxmlformats.org/officeDocument/2006/relationships/image" Target="../media/image1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5" Type="http://schemas.microsoft.com/office/2007/relationships/hdphoto" Target="../media/hdphoto10.wdp"/><Relationship Id="rId4" Type="http://schemas.openxmlformats.org/officeDocument/2006/relationships/image" Target="../media/image52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Relationship Id="rId6" Type="http://schemas.microsoft.com/office/2007/relationships/hdphoto" Target="../media/hdphoto3.wdp"/><Relationship Id="rId5" Type="http://schemas.openxmlformats.org/officeDocument/2006/relationships/image" Target="../media/image21.png"/><Relationship Id="rId4" Type="http://schemas.openxmlformats.org/officeDocument/2006/relationships/image" Target="../media/image55.png"/></Relationships>
</file>

<file path=ppt/slides/_rels/slide18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5.png"/><Relationship Id="rId5" Type="http://schemas.openxmlformats.org/officeDocument/2006/relationships/image" Target="../media/image54.png"/><Relationship Id="rId4" Type="http://schemas.openxmlformats.org/officeDocument/2006/relationships/image" Target="../media/image53.png"/></Relationships>
</file>

<file path=ppt/slides/_rels/slide19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0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58.png"/><Relationship Id="rId4" Type="http://schemas.microsoft.com/office/2007/relationships/hdphoto" Target="../media/hdphoto11.wdp"/></Relationships>
</file>

<file path=ppt/slides/_rels/slide28.xml.rels><?xml version="1.0" encoding="UTF-8" standalone="yes"?>
<Relationships xmlns="http://schemas.openxmlformats.org/package/2006/relationships"><Relationship Id="rId3" Type="http://schemas.microsoft.com/office/2007/relationships/hdphoto" Target="../media/hdphoto11.wdp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3.xml"/><Relationship Id="rId5" Type="http://schemas.microsoft.com/office/2007/relationships/hdphoto" Target="../media/hdphoto12.wdp"/><Relationship Id="rId4" Type="http://schemas.openxmlformats.org/officeDocument/2006/relationships/image" Target="../media/image60.png"/></Relationships>
</file>

<file path=ppt/slides/_rels/slide29.xml.rels><?xml version="1.0" encoding="UTF-8" standalone="yes"?>
<Relationships xmlns="http://schemas.openxmlformats.org/package/2006/relationships"><Relationship Id="rId3" Type="http://schemas.microsoft.com/office/2007/relationships/hdphoto" Target="../media/hdphoto13.wdp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69.png"/><Relationship Id="rId4" Type="http://schemas.openxmlformats.org/officeDocument/2006/relationships/image" Target="../media/image68.pn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9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9.xml"/></Relationships>
</file>

<file path=ppt/slides/_rels/slide39.xml.rels><?xml version="1.0" encoding="UTF-8" standalone="yes"?>
<Relationships xmlns="http://schemas.openxmlformats.org/package/2006/relationships"><Relationship Id="rId3" Type="http://schemas.microsoft.com/office/2007/relationships/hdphoto" Target="../media/hdphoto14.wdp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11.xml"/></Relationships>
</file>

<file path=ppt/slides/_rels/slide40.xml.rels><?xml version="1.0" encoding="UTF-8" standalone="yes"?>
<Relationships xmlns="http://schemas.openxmlformats.org/package/2006/relationships"><Relationship Id="rId3" Type="http://schemas.microsoft.com/office/2007/relationships/hdphoto" Target="../media/hdphoto15.wdp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5.xml"/><Relationship Id="rId5" Type="http://schemas.microsoft.com/office/2007/relationships/hdphoto" Target="../media/hdphoto3.wdp"/><Relationship Id="rId4" Type="http://schemas.openxmlformats.org/officeDocument/2006/relationships/image" Target="../media/image21.png"/></Relationships>
</file>

<file path=ppt/slides/_rels/slide41.xml.rels><?xml version="1.0" encoding="UTF-8" standalone="yes"?>
<Relationships xmlns="http://schemas.openxmlformats.org/package/2006/relationships"><Relationship Id="rId3" Type="http://schemas.microsoft.com/office/2007/relationships/hdphoto" Target="../media/hdphoto15.wdp"/><Relationship Id="rId7" Type="http://schemas.microsoft.com/office/2007/relationships/hdphoto" Target="../media/hdphoto13.wdp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61.png"/><Relationship Id="rId5" Type="http://schemas.microsoft.com/office/2007/relationships/hdphoto" Target="../media/hdphoto3.wdp"/><Relationship Id="rId4" Type="http://schemas.openxmlformats.org/officeDocument/2006/relationships/image" Target="../media/image21.png"/></Relationships>
</file>

<file path=ppt/slides/_rels/slide42.xml.rels><?xml version="1.0" encoding="UTF-8" standalone="yes"?>
<Relationships xmlns="http://schemas.openxmlformats.org/package/2006/relationships"><Relationship Id="rId3" Type="http://schemas.microsoft.com/office/2007/relationships/hdphoto" Target="../media/hdphoto15.wdp"/><Relationship Id="rId7" Type="http://schemas.microsoft.com/office/2007/relationships/hdphoto" Target="../media/hdphoto13.wdp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61.png"/><Relationship Id="rId5" Type="http://schemas.microsoft.com/office/2007/relationships/hdphoto" Target="../media/hdphoto3.wdp"/><Relationship Id="rId4" Type="http://schemas.openxmlformats.org/officeDocument/2006/relationships/image" Target="../media/image21.png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32.xml"/><Relationship Id="rId5" Type="http://schemas.openxmlformats.org/officeDocument/2006/relationships/image" Target="../media/image58.png"/><Relationship Id="rId4" Type="http://schemas.openxmlformats.org/officeDocument/2006/relationships/image" Target="../media/image73.png"/></Relationships>
</file>

<file path=ppt/slides/_rels/slide45.xml.rels><?xml version="1.0" encoding="UTF-8" standalone="yes"?>
<Relationships xmlns="http://schemas.openxmlformats.org/package/2006/relationships"><Relationship Id="rId3" Type="http://schemas.microsoft.com/office/2007/relationships/hdphoto" Target="../media/hdphoto14.wdp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6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3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hyperlink" Target="https://pixabay.com/fr/question-point-d-interrogation-1015308/" TargetMode="External"/><Relationship Id="rId2" Type="http://schemas.openxmlformats.org/officeDocument/2006/relationships/image" Target="../media/image74.jp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g"/><Relationship Id="rId1" Type="http://schemas.openxmlformats.org/officeDocument/2006/relationships/slideLayout" Target="../slideLayouts/slideLayout41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s://drive.google.com/drive/folders/1EL5AcbXKLcZcptBw8zodh5LsuwwjlMQY?usp=drive_link" TargetMode="External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16FEA15-69D0-A51C-B0B6-70FD8D1867D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fr-FR" noProof="0" dirty="0"/>
              <a:t>1 AC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C1C22208-84FE-450F-4951-F81B343D1D06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fr-FR" noProof="0" dirty="0"/>
              <a:t>3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38EAEDA-9B09-E9AF-A7F9-C457C2446A3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2081904" y="4591216"/>
            <a:ext cx="4844190" cy="496349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fr-FR" noProof="0" dirty="0">
                <a:solidFill>
                  <a:schemeClr val="bg1"/>
                </a:solidFill>
              </a:rPr>
              <a:t>Digestion et alimentation saine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7BA12AC-286E-611E-6564-F58EF395FFB4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271217" y="4591216"/>
            <a:ext cx="1693956" cy="521999"/>
          </a:xfrm>
        </p:spPr>
        <p:txBody>
          <a:bodyPr/>
          <a:lstStyle/>
          <a:p>
            <a:pPr algn="ctr"/>
            <a:r>
              <a:rPr lang="fr-FR" noProof="0" dirty="0"/>
              <a:t>Chapitre 2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EBD0900-5EEC-DF07-2A76-91F0F440BAC3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71217" y="5288319"/>
            <a:ext cx="1693956" cy="521999"/>
          </a:xfrm>
        </p:spPr>
        <p:txBody>
          <a:bodyPr/>
          <a:lstStyle/>
          <a:p>
            <a:pPr algn="ctr"/>
            <a:r>
              <a:rPr lang="fr-FR" noProof="0" dirty="0"/>
              <a:t>Tâche 3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21BEDC05-80CF-B10E-D5C6-D0C7E83F2FDC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060423" y="5297641"/>
            <a:ext cx="4960922" cy="521999"/>
          </a:xfrm>
        </p:spPr>
        <p:txBody>
          <a:bodyPr>
            <a:noAutofit/>
          </a:bodyPr>
          <a:lstStyle/>
          <a:p>
            <a:pPr>
              <a:spcBef>
                <a:spcPts val="600"/>
              </a:spcBef>
            </a:pPr>
            <a:r>
              <a:rPr lang="fr-FR" sz="1500" noProof="0" dirty="0"/>
              <a:t>Mettre en œuvre un protocole expérimental de la digestion de l’amidon par la salive et tirer une conclusion</a:t>
            </a:r>
          </a:p>
        </p:txBody>
      </p:sp>
    </p:spTree>
    <p:extLst>
      <p:ext uri="{BB962C8B-B14F-4D97-AF65-F5344CB8AC3E}">
        <p14:creationId xmlns:p14="http://schemas.microsoft.com/office/powerpoint/2010/main" val="302700451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BB6F5DF-0766-C867-1810-88D60798CD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noProof="0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Bonjour! Prêts pour démarrer notre séance? Allons-y!</a:t>
            </a:r>
            <a:endParaRPr lang="fr-FR" noProof="0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7AD43FBD-3D96-5C11-B29E-7B7C90DACC25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fr-FR" noProof="0" dirty="0"/>
          </a:p>
        </p:txBody>
      </p:sp>
      <p:pic>
        <p:nvPicPr>
          <p:cNvPr id="6" name="Google Shape;5926;p4" descr="Une fusée Soyouz décolle vers l'ISS avec un Russe et un Américain à bord, fusée  qui décolle - heartfeltfuneralcompany.co.uk">
            <a:extLst>
              <a:ext uri="{FF2B5EF4-FFF2-40B4-BE49-F238E27FC236}">
                <a16:creationId xmlns:a16="http://schemas.microsoft.com/office/drawing/2014/main" id="{D838B08A-7DEA-CBC4-308E-04C430712264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l="12628" r="42945"/>
          <a:stretch/>
        </p:blipFill>
        <p:spPr>
          <a:xfrm>
            <a:off x="3948453" y="1699037"/>
            <a:ext cx="4295093" cy="3951537"/>
          </a:xfrm>
          <a:prstGeom prst="ellipse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6398631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59B1F6A-5117-74A4-6783-8DF71E620B2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fr-FR" noProof="0" dirty="0"/>
              <a:t>2 min</a:t>
            </a:r>
          </a:p>
        </p:txBody>
      </p:sp>
    </p:spTree>
    <p:extLst>
      <p:ext uri="{BB962C8B-B14F-4D97-AF65-F5344CB8AC3E}">
        <p14:creationId xmlns:p14="http://schemas.microsoft.com/office/powerpoint/2010/main" val="383739346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67D597-E211-35FF-D9D3-F7F20DCAA5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4">
            <a:extLst>
              <a:ext uri="{FF2B5EF4-FFF2-40B4-BE49-F238E27FC236}">
                <a16:creationId xmlns:a16="http://schemas.microsoft.com/office/drawing/2014/main" id="{4D4FE6FF-1E0B-004D-84F9-0A1E823786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50000"/>
                    <a:lumOff val="50000"/>
                  </a:schemeClr>
                </a:solidFill>
              </a:rPr>
              <a:t>Qui peut me rappeler la signification de ces icônes?</a:t>
            </a:r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E95F55C0-24D6-042B-946A-513438AFEBAD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pPr marL="0" indent="0">
              <a:buNone/>
            </a:pPr>
            <a:r>
              <a:rPr lang="fr-FR" sz="11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Demander à 3 élèves au hasard</a:t>
            </a:r>
          </a:p>
        </p:txBody>
      </p:sp>
      <p:pic>
        <p:nvPicPr>
          <p:cNvPr id="3" name="Google Shape;1333;p128">
            <a:extLst>
              <a:ext uri="{FF2B5EF4-FFF2-40B4-BE49-F238E27FC236}">
                <a16:creationId xmlns:a16="http://schemas.microsoft.com/office/drawing/2014/main" id="{18BB264C-2001-1F84-DE15-13E2ADB5E6D0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11081316" y="225184"/>
            <a:ext cx="452042" cy="452042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4" name="Picture 2" descr="Lever la main - Icônes mains et gestes gratuites">
            <a:extLst>
              <a:ext uri="{FF2B5EF4-FFF2-40B4-BE49-F238E27FC236}">
                <a16:creationId xmlns:a16="http://schemas.microsoft.com/office/drawing/2014/main" id="{C38B2C35-B5B2-E5EB-D820-244784F5C9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89416" y="461518"/>
            <a:ext cx="431416" cy="431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Google Shape;334;p53">
            <a:extLst>
              <a:ext uri="{FF2B5EF4-FFF2-40B4-BE49-F238E27FC236}">
                <a16:creationId xmlns:a16="http://schemas.microsoft.com/office/drawing/2014/main" id="{10CBC765-9A98-7771-0749-8B7D9ECAD126}"/>
              </a:ext>
            </a:extLst>
          </p:cNvPr>
          <p:cNvSpPr txBox="1"/>
          <p:nvPr/>
        </p:nvSpPr>
        <p:spPr>
          <a:xfrm>
            <a:off x="1830626" y="4599182"/>
            <a:ext cx="4793732" cy="4000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 eaLnBrk="0" fontAlgn="base" hangingPunct="0">
              <a:spcBef>
                <a:spcPct val="0"/>
              </a:spcBef>
              <a:spcAft>
                <a:spcPct val="0"/>
              </a:spcAft>
            </a:pPr>
            <a:endParaRPr lang="fr-FR" altLang="fr-FR" sz="2000" kern="0" dirty="0">
              <a:solidFill>
                <a:srgbClr val="000000"/>
              </a:solidFill>
              <a:latin typeface="Arial" panose="020B0604020202020204" pitchFamily="34" charset="0"/>
              <a:cs typeface="Arial"/>
              <a:sym typeface="Arial"/>
            </a:endParaRPr>
          </a:p>
        </p:txBody>
      </p:sp>
      <p:pic>
        <p:nvPicPr>
          <p:cNvPr id="14" name="Google Shape;339;p53">
            <a:extLst>
              <a:ext uri="{FF2B5EF4-FFF2-40B4-BE49-F238E27FC236}">
                <a16:creationId xmlns:a16="http://schemas.microsoft.com/office/drawing/2014/main" id="{1B126A56-5E72-6FCA-B735-0A6ACFBF2921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830626" y="2337160"/>
            <a:ext cx="2698265" cy="1911238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F973E8C6-526D-00CA-A55A-5B51D8C6BF4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3418" b="97852" l="9961" r="898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0135" y="2214051"/>
            <a:ext cx="2585140" cy="25851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405051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D4A7CB-5115-162D-837C-26EC236C97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4">
            <a:extLst>
              <a:ext uri="{FF2B5EF4-FFF2-40B4-BE49-F238E27FC236}">
                <a16:creationId xmlns:a16="http://schemas.microsoft.com/office/drawing/2014/main" id="{5C40B23B-D203-F86B-4A0D-E44ACD8411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z="18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Très bien.</a:t>
            </a:r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A81D9422-78E6-BB35-61C0-FA2949955DC4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778058" y="585842"/>
            <a:ext cx="10529705" cy="268287"/>
          </a:xfrm>
        </p:spPr>
        <p:txBody>
          <a:bodyPr/>
          <a:lstStyle/>
          <a:p>
            <a:pPr marL="0" indent="0">
              <a:buNone/>
            </a:pPr>
            <a:endParaRPr lang="fr-FR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C8AAA12C-E056-9AC6-C5AD-242D77309D2B}"/>
              </a:ext>
            </a:extLst>
          </p:cNvPr>
          <p:cNvSpPr txBox="1"/>
          <p:nvPr/>
        </p:nvSpPr>
        <p:spPr>
          <a:xfrm>
            <a:off x="1617793" y="4614517"/>
            <a:ext cx="312392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1219170">
              <a:buClr>
                <a:srgbClr val="44546A"/>
              </a:buClr>
              <a:buSzPts val="1600"/>
            </a:pPr>
            <a:r>
              <a:rPr lang="fr-FR" altLang="fr-FR" b="1" kern="0" dirty="0">
                <a:solidFill>
                  <a:srgbClr val="44546A"/>
                </a:solidFill>
                <a:latin typeface="Calibri"/>
                <a:cs typeface="Calibri"/>
                <a:sym typeface="Arial"/>
              </a:rPr>
              <a:t>Je travaille en binômes</a:t>
            </a:r>
          </a:p>
        </p:txBody>
      </p:sp>
      <p:sp>
        <p:nvSpPr>
          <p:cNvPr id="4" name="Google Shape;1186;p114">
            <a:extLst>
              <a:ext uri="{FF2B5EF4-FFF2-40B4-BE49-F238E27FC236}">
                <a16:creationId xmlns:a16="http://schemas.microsoft.com/office/drawing/2014/main" id="{42BD0FF0-2BC0-422F-CF24-12DACD005FDE}"/>
              </a:ext>
            </a:extLst>
          </p:cNvPr>
          <p:cNvSpPr txBox="1"/>
          <p:nvPr/>
        </p:nvSpPr>
        <p:spPr>
          <a:xfrm>
            <a:off x="7450628" y="4910785"/>
            <a:ext cx="2699921" cy="34621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0" compatLnSpc="1">
            <a:spAutoFit/>
          </a:bodyPr>
          <a:lstStyle/>
          <a:p>
            <a:pPr algn="ctr" defTabSz="121917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altLang="fr-FR" b="1" kern="0" dirty="0">
                <a:solidFill>
                  <a:srgbClr val="44546A"/>
                </a:solidFill>
                <a:latin typeface="Calibri"/>
                <a:cs typeface="Calibri"/>
                <a:sym typeface="Arial"/>
              </a:rPr>
              <a:t>Je </a:t>
            </a:r>
            <a:r>
              <a:rPr lang="fr" b="1" kern="0" dirty="0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passe au tableau</a:t>
            </a:r>
            <a:endParaRPr lang="fr-FR" altLang="fr-FR" kern="0" dirty="0">
              <a:solidFill>
                <a:srgbClr val="000000"/>
              </a:solidFill>
              <a:latin typeface="Arial" panose="020B0604020202020204" pitchFamily="34" charset="0"/>
              <a:cs typeface="Arial"/>
              <a:sym typeface="Arial"/>
            </a:endParaRPr>
          </a:p>
        </p:txBody>
      </p:sp>
      <p:pic>
        <p:nvPicPr>
          <p:cNvPr id="2" name="Image 8">
            <a:extLst>
              <a:ext uri="{FF2B5EF4-FFF2-40B4-BE49-F238E27FC236}">
                <a16:creationId xmlns:a16="http://schemas.microsoft.com/office/drawing/2014/main" id="{33572125-BF33-4172-7DA9-7618D7CF25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  <p:pic>
        <p:nvPicPr>
          <p:cNvPr id="8" name="Google Shape;339;p53">
            <a:extLst>
              <a:ext uri="{FF2B5EF4-FFF2-40B4-BE49-F238E27FC236}">
                <a16:creationId xmlns:a16="http://schemas.microsoft.com/office/drawing/2014/main" id="{3EAC41D1-A214-5AD6-3AE5-ED5AE6F4E4D6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830626" y="2337160"/>
            <a:ext cx="2698265" cy="1911238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1">
            <a:extLst>
              <a:ext uri="{FF2B5EF4-FFF2-40B4-BE49-F238E27FC236}">
                <a16:creationId xmlns:a16="http://schemas.microsoft.com/office/drawing/2014/main" id="{5288DBD3-1AA9-C49A-FEA4-43FD647BB86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418" b="97852" l="9961" r="898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0135" y="2214051"/>
            <a:ext cx="2585140" cy="25851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258051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D8251AF-3382-19E1-031C-98C58BB3E45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fr-FR" noProof="0" dirty="0"/>
              <a:t>3 min</a:t>
            </a:r>
          </a:p>
        </p:txBody>
      </p:sp>
    </p:spTree>
    <p:extLst>
      <p:ext uri="{BB962C8B-B14F-4D97-AF65-F5344CB8AC3E}">
        <p14:creationId xmlns:p14="http://schemas.microsoft.com/office/powerpoint/2010/main" val="179583021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C808D3F-4C8E-08E1-39EC-556A6D13E5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z="1800" noProof="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/>
              </a:rPr>
              <a:t>La démarche d’investigation expérimentale</a:t>
            </a:r>
            <a:r>
              <a:rPr lang="fr-FR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/>
              </a:rPr>
              <a:t> est un ensemble d’étapes à suivre pour répondre à une question</a:t>
            </a:r>
            <a:r>
              <a:rPr lang="fr-FR" sz="1800" noProof="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/>
              </a:rPr>
              <a:t>. Répondez à la question suivante.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73C26055-B3B8-4231-7D1D-DD6B5F9B4D23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sz="1100" noProof="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/>
              </a:rPr>
              <a:t>Sur leurs ardoises, les élèves écrivent la lettre correspondante à la réponse correcte et l’</a:t>
            </a:r>
            <a:r>
              <a:rPr lang="fr-FR" sz="1100" noProof="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/>
              </a:rPr>
              <a:t>ensignant.e</a:t>
            </a:r>
            <a:r>
              <a:rPr lang="fr-FR" sz="1100" noProof="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/>
              </a:rPr>
              <a:t> désigne quelques -uns pour répondre oralement.</a:t>
            </a: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13AF4DC0-553D-25BE-A592-7BE9C1A0A82B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0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BE09986B-F3E5-363C-A04F-E78AC497E47D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EB099A18-EA2F-F3F1-9722-EA13F3CDDE89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noProof="0" dirty="0"/>
            </a:p>
          </p:txBody>
        </p:sp>
      </p:grpSp>
      <p:sp>
        <p:nvSpPr>
          <p:cNvPr id="3" name="ZoneTexte 2">
            <a:extLst>
              <a:ext uri="{FF2B5EF4-FFF2-40B4-BE49-F238E27FC236}">
                <a16:creationId xmlns:a16="http://schemas.microsoft.com/office/drawing/2014/main" id="{EB6D7DB2-72D9-AF14-AD82-1D01A1F3BC03}"/>
              </a:ext>
            </a:extLst>
          </p:cNvPr>
          <p:cNvSpPr txBox="1"/>
          <p:nvPr/>
        </p:nvSpPr>
        <p:spPr>
          <a:xfrm>
            <a:off x="1172144" y="1785140"/>
            <a:ext cx="1013519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rgbClr val="0852A4"/>
                </a:solidFill>
                <a:latin typeface="Calibri" panose="020F0502020204030204"/>
              </a:rPr>
              <a:t>Dans une démarche d’investigation, j’ai élaboré mon protocole expérimental, ensuite je dois : </a:t>
            </a:r>
          </a:p>
        </p:txBody>
      </p:sp>
      <p:sp>
        <p:nvSpPr>
          <p:cNvPr id="16" name="Google Shape;283;p46">
            <a:extLst>
              <a:ext uri="{FF2B5EF4-FFF2-40B4-BE49-F238E27FC236}">
                <a16:creationId xmlns:a16="http://schemas.microsoft.com/office/drawing/2014/main" id="{0E063CC6-848A-88B1-C5AB-3EEE3F5C7A65}"/>
              </a:ext>
            </a:extLst>
          </p:cNvPr>
          <p:cNvSpPr/>
          <p:nvPr/>
        </p:nvSpPr>
        <p:spPr>
          <a:xfrm>
            <a:off x="951877" y="1103679"/>
            <a:ext cx="5676786" cy="726000"/>
          </a:xfrm>
          <a:prstGeom prst="roundRect">
            <a:avLst>
              <a:gd name="adj" fmla="val 0"/>
            </a:avLst>
          </a:prstGeom>
          <a:noFill/>
          <a:ln w="19050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4633" tIns="124633" rIns="124633" bIns="124633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r>
              <a:rPr lang="fr-FR" sz="2400" b="1" kern="0" dirty="0">
                <a:solidFill>
                  <a:srgbClr val="000000"/>
                </a:solidFill>
                <a:latin typeface="Calibri"/>
                <a:cs typeface="Calibri"/>
                <a:sym typeface="Calibri"/>
              </a:rPr>
              <a:t>1- Choisissez la bonne réponse : </a:t>
            </a:r>
          </a:p>
        </p:txBody>
      </p:sp>
      <p:grpSp>
        <p:nvGrpSpPr>
          <p:cNvPr id="17" name="Groupe 16">
            <a:extLst>
              <a:ext uri="{FF2B5EF4-FFF2-40B4-BE49-F238E27FC236}">
                <a16:creationId xmlns:a16="http://schemas.microsoft.com/office/drawing/2014/main" id="{ACB2FD18-BC31-097C-1509-587607B5E1C8}"/>
              </a:ext>
            </a:extLst>
          </p:cNvPr>
          <p:cNvGrpSpPr/>
          <p:nvPr/>
        </p:nvGrpSpPr>
        <p:grpSpPr>
          <a:xfrm>
            <a:off x="2030918" y="2783928"/>
            <a:ext cx="6865433" cy="510778"/>
            <a:chOff x="7921466" y="2594893"/>
            <a:chExt cx="6865433" cy="510778"/>
          </a:xfrm>
        </p:grpSpPr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E23CBFA2-7229-5334-9767-1263C8B109DE}"/>
                </a:ext>
              </a:extLst>
            </p:cNvPr>
            <p:cNvSpPr/>
            <p:nvPr/>
          </p:nvSpPr>
          <p:spPr>
            <a:xfrm>
              <a:off x="8369183" y="2594893"/>
              <a:ext cx="6417716" cy="510778"/>
            </a:xfrm>
            <a:prstGeom prst="roundRect">
              <a:avLst/>
            </a:prstGeom>
            <a:solidFill>
              <a:srgbClr val="D3E8F1"/>
            </a:solidFill>
            <a:ln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400" b="1" dirty="0">
                  <a:solidFill>
                    <a:srgbClr val="002060"/>
                  </a:solidFill>
                  <a:latin typeface="Calibri" panose="020F0502020204030204"/>
                </a:rPr>
                <a:t>Formuler une hypothèse</a:t>
              </a: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3CB58D56-0DBD-8CDC-2E1F-658708B178A3}"/>
                </a:ext>
              </a:extLst>
            </p:cNvPr>
            <p:cNvSpPr/>
            <p:nvPr/>
          </p:nvSpPr>
          <p:spPr>
            <a:xfrm>
              <a:off x="7921466" y="2594893"/>
              <a:ext cx="403667" cy="510778"/>
            </a:xfrm>
            <a:prstGeom prst="roundRect">
              <a:avLst/>
            </a:prstGeom>
            <a:solidFill>
              <a:srgbClr val="D3E8F1"/>
            </a:solidFill>
            <a:ln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400" b="1" dirty="0">
                  <a:solidFill>
                    <a:srgbClr val="002060"/>
                  </a:solidFill>
                  <a:latin typeface="Calibri" panose="020F0502020204030204"/>
                </a:rPr>
                <a:t>a</a:t>
              </a:r>
            </a:p>
          </p:txBody>
        </p:sp>
      </p:grpSp>
      <p:grpSp>
        <p:nvGrpSpPr>
          <p:cNvPr id="20" name="Groupe 19">
            <a:extLst>
              <a:ext uri="{FF2B5EF4-FFF2-40B4-BE49-F238E27FC236}">
                <a16:creationId xmlns:a16="http://schemas.microsoft.com/office/drawing/2014/main" id="{B5A4108A-9C68-D9C3-A00C-1067316998E0}"/>
              </a:ext>
            </a:extLst>
          </p:cNvPr>
          <p:cNvGrpSpPr/>
          <p:nvPr/>
        </p:nvGrpSpPr>
        <p:grpSpPr>
          <a:xfrm>
            <a:off x="2030918" y="4013736"/>
            <a:ext cx="6865433" cy="510778"/>
            <a:chOff x="7921466" y="2594893"/>
            <a:chExt cx="6865433" cy="510778"/>
          </a:xfrm>
        </p:grpSpPr>
        <p:sp>
          <p:nvSpPr>
            <p:cNvPr id="21" name="Rectangle : coins arrondis 20">
              <a:extLst>
                <a:ext uri="{FF2B5EF4-FFF2-40B4-BE49-F238E27FC236}">
                  <a16:creationId xmlns:a16="http://schemas.microsoft.com/office/drawing/2014/main" id="{F83ADAF5-0AA4-A8C8-CD1E-99672F989233}"/>
                </a:ext>
              </a:extLst>
            </p:cNvPr>
            <p:cNvSpPr/>
            <p:nvPr/>
          </p:nvSpPr>
          <p:spPr>
            <a:xfrm>
              <a:off x="8369183" y="2594893"/>
              <a:ext cx="6417716" cy="510778"/>
            </a:xfrm>
            <a:prstGeom prst="roundRect">
              <a:avLst/>
            </a:prstGeom>
            <a:solidFill>
              <a:srgbClr val="D3E8F1"/>
            </a:solidFill>
            <a:ln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400" b="1" dirty="0">
                  <a:solidFill>
                    <a:srgbClr val="002060"/>
                  </a:solidFill>
                  <a:latin typeface="Calibri" panose="020F0502020204030204"/>
                </a:rPr>
                <a:t>Mettre en œuvre le protocole expérimental</a:t>
              </a:r>
            </a:p>
          </p:txBody>
        </p:sp>
        <p:sp>
          <p:nvSpPr>
            <p:cNvPr id="22" name="Rectangle : coins arrondis 21">
              <a:extLst>
                <a:ext uri="{FF2B5EF4-FFF2-40B4-BE49-F238E27FC236}">
                  <a16:creationId xmlns:a16="http://schemas.microsoft.com/office/drawing/2014/main" id="{4FDBC706-2E1A-EDB1-55D1-460AA9516142}"/>
                </a:ext>
              </a:extLst>
            </p:cNvPr>
            <p:cNvSpPr/>
            <p:nvPr/>
          </p:nvSpPr>
          <p:spPr>
            <a:xfrm>
              <a:off x="7921466" y="2594893"/>
              <a:ext cx="403667" cy="510778"/>
            </a:xfrm>
            <a:prstGeom prst="roundRect">
              <a:avLst/>
            </a:prstGeom>
            <a:solidFill>
              <a:srgbClr val="D3E8F1"/>
            </a:solidFill>
            <a:ln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400" b="1" dirty="0">
                  <a:solidFill>
                    <a:srgbClr val="002060"/>
                  </a:solidFill>
                  <a:latin typeface="Calibri" panose="020F0502020204030204"/>
                </a:rPr>
                <a:t>b</a:t>
              </a:r>
            </a:p>
          </p:txBody>
        </p:sp>
      </p:grp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518D8246-6BE4-02AB-B9C5-C6FE9563EE3F}"/>
              </a:ext>
            </a:extLst>
          </p:cNvPr>
          <p:cNvGrpSpPr/>
          <p:nvPr/>
        </p:nvGrpSpPr>
        <p:grpSpPr>
          <a:xfrm>
            <a:off x="2030918" y="5243543"/>
            <a:ext cx="6865433" cy="510778"/>
            <a:chOff x="7921466" y="2594893"/>
            <a:chExt cx="6865433" cy="510778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3C59CD5D-01ED-79F3-F917-4A630CA04781}"/>
                </a:ext>
              </a:extLst>
            </p:cNvPr>
            <p:cNvSpPr/>
            <p:nvPr/>
          </p:nvSpPr>
          <p:spPr>
            <a:xfrm>
              <a:off x="8369183" y="2594893"/>
              <a:ext cx="6417716" cy="510778"/>
            </a:xfrm>
            <a:prstGeom prst="roundRect">
              <a:avLst/>
            </a:prstGeom>
            <a:solidFill>
              <a:srgbClr val="D3E8F1"/>
            </a:solidFill>
            <a:ln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400" b="1" dirty="0">
                  <a:solidFill>
                    <a:srgbClr val="002060"/>
                  </a:solidFill>
                  <a:latin typeface="Calibri" panose="020F0502020204030204"/>
                </a:rPr>
                <a:t>Tirer une conclusion</a:t>
              </a:r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5817D9D2-1B85-D46C-BC28-E08FED2B021A}"/>
                </a:ext>
              </a:extLst>
            </p:cNvPr>
            <p:cNvSpPr/>
            <p:nvPr/>
          </p:nvSpPr>
          <p:spPr>
            <a:xfrm>
              <a:off x="7921466" y="2594893"/>
              <a:ext cx="403667" cy="510778"/>
            </a:xfrm>
            <a:prstGeom prst="roundRect">
              <a:avLst/>
            </a:prstGeom>
            <a:solidFill>
              <a:srgbClr val="D3E8F1"/>
            </a:solidFill>
            <a:ln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400" b="1" dirty="0">
                  <a:solidFill>
                    <a:srgbClr val="002060"/>
                  </a:solidFill>
                  <a:latin typeface="Calibri" panose="020F0502020204030204"/>
                </a:rPr>
                <a:t>c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88052026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A2DB28-C0D0-A7E6-BA86-9514ED4ED0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44D2AC0-C9AC-D6AB-6F4C-A240D8635B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defTabSz="342900">
              <a:spcAft>
                <a:spcPts val="300"/>
              </a:spcAft>
              <a:defRPr/>
            </a:pPr>
            <a:r>
              <a:rPr lang="fr-FR" sz="1800" noProof="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/>
              </a:rPr>
              <a:t>Parfait ! Après avoir élaborer un protocole expérimental, vient l’étape de mettre en œuvre ce protocole.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056AA572-DDFF-69BB-05E5-B854253ED06E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pPr defTabSz="342900">
              <a:spcAft>
                <a:spcPts val="300"/>
              </a:spcAft>
              <a:buClrTx/>
              <a:defRPr/>
            </a:pPr>
            <a:endParaRPr lang="fr-FR" sz="1100" noProof="0" dirty="0">
              <a:solidFill>
                <a:schemeClr val="tx1">
                  <a:lumMod val="50000"/>
                  <a:lumOff val="50000"/>
                </a:schemeClr>
              </a:solidFill>
              <a:latin typeface="Calibri" panose="020F0502020204030204"/>
            </a:endParaRPr>
          </a:p>
        </p:txBody>
      </p:sp>
      <p:pic>
        <p:nvPicPr>
          <p:cNvPr id="10" name="Picture 1">
            <a:extLst>
              <a:ext uri="{FF2B5EF4-FFF2-40B4-BE49-F238E27FC236}">
                <a16:creationId xmlns:a16="http://schemas.microsoft.com/office/drawing/2014/main" id="{F8EA9D28-5129-D356-F32E-034C4227D11A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418" b="97852" l="9961" r="898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05972" y="201859"/>
            <a:ext cx="648055" cy="648055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C50025F2-B03B-B4AB-2780-6666F775326A}"/>
              </a:ext>
            </a:extLst>
          </p:cNvPr>
          <p:cNvSpPr txBox="1"/>
          <p:nvPr/>
        </p:nvSpPr>
        <p:spPr>
          <a:xfrm>
            <a:off x="1172144" y="1785140"/>
            <a:ext cx="1013519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rgbClr val="0852A4"/>
                </a:solidFill>
                <a:latin typeface="Calibri" panose="020F0502020204030204"/>
              </a:rPr>
              <a:t>Dans une démarche d’investigation, j’ai élaboré mon protocole expérimental, ensuite je dois : </a:t>
            </a:r>
          </a:p>
        </p:txBody>
      </p:sp>
      <p:grpSp>
        <p:nvGrpSpPr>
          <p:cNvPr id="14" name="Groupe 13">
            <a:extLst>
              <a:ext uri="{FF2B5EF4-FFF2-40B4-BE49-F238E27FC236}">
                <a16:creationId xmlns:a16="http://schemas.microsoft.com/office/drawing/2014/main" id="{C315A384-F212-4CA9-831C-8A98232330D8}"/>
              </a:ext>
            </a:extLst>
          </p:cNvPr>
          <p:cNvGrpSpPr/>
          <p:nvPr/>
        </p:nvGrpSpPr>
        <p:grpSpPr>
          <a:xfrm>
            <a:off x="2030918" y="2783928"/>
            <a:ext cx="6865433" cy="510778"/>
            <a:chOff x="7921466" y="2594893"/>
            <a:chExt cx="6865433" cy="510778"/>
          </a:xfrm>
        </p:grpSpPr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FDA1EF55-898C-BCF8-BEC7-F097A65861D7}"/>
                </a:ext>
              </a:extLst>
            </p:cNvPr>
            <p:cNvSpPr/>
            <p:nvPr/>
          </p:nvSpPr>
          <p:spPr>
            <a:xfrm>
              <a:off x="8369183" y="2594893"/>
              <a:ext cx="6417716" cy="510778"/>
            </a:xfrm>
            <a:prstGeom prst="roundRect">
              <a:avLst/>
            </a:prstGeom>
            <a:solidFill>
              <a:srgbClr val="D3E8F1"/>
            </a:solidFill>
            <a:ln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400" b="1" dirty="0">
                  <a:solidFill>
                    <a:srgbClr val="002060"/>
                  </a:solidFill>
                  <a:latin typeface="Calibri" panose="020F0502020204030204"/>
                </a:rPr>
                <a:t>Formuler une hypothèse</a:t>
              </a:r>
            </a:p>
          </p:txBody>
        </p:sp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4702949A-CA5C-4A2A-E501-D361BE3568DA}"/>
                </a:ext>
              </a:extLst>
            </p:cNvPr>
            <p:cNvSpPr/>
            <p:nvPr/>
          </p:nvSpPr>
          <p:spPr>
            <a:xfrm>
              <a:off x="7921466" y="2594893"/>
              <a:ext cx="403667" cy="510778"/>
            </a:xfrm>
            <a:prstGeom prst="roundRect">
              <a:avLst/>
            </a:prstGeom>
            <a:solidFill>
              <a:srgbClr val="D3E8F1"/>
            </a:solidFill>
            <a:ln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400" b="1" dirty="0">
                  <a:solidFill>
                    <a:srgbClr val="002060"/>
                  </a:solidFill>
                  <a:latin typeface="Calibri" panose="020F0502020204030204"/>
                </a:rPr>
                <a:t>a</a:t>
              </a:r>
            </a:p>
          </p:txBody>
        </p:sp>
      </p:grpSp>
      <p:grpSp>
        <p:nvGrpSpPr>
          <p:cNvPr id="17" name="Groupe 16">
            <a:extLst>
              <a:ext uri="{FF2B5EF4-FFF2-40B4-BE49-F238E27FC236}">
                <a16:creationId xmlns:a16="http://schemas.microsoft.com/office/drawing/2014/main" id="{DA62A5E6-5376-56B6-FC0B-C1ED1033DEC5}"/>
              </a:ext>
            </a:extLst>
          </p:cNvPr>
          <p:cNvGrpSpPr/>
          <p:nvPr/>
        </p:nvGrpSpPr>
        <p:grpSpPr>
          <a:xfrm>
            <a:off x="2030918" y="4013736"/>
            <a:ext cx="6865433" cy="510778"/>
            <a:chOff x="7921466" y="2594893"/>
            <a:chExt cx="6865433" cy="510778"/>
          </a:xfrm>
          <a:solidFill>
            <a:srgbClr val="002060"/>
          </a:solidFill>
        </p:grpSpPr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DE7A3116-30B1-ED94-62F8-5933F4033F33}"/>
                </a:ext>
              </a:extLst>
            </p:cNvPr>
            <p:cNvSpPr/>
            <p:nvPr/>
          </p:nvSpPr>
          <p:spPr>
            <a:xfrm>
              <a:off x="8369183" y="2594893"/>
              <a:ext cx="6417716" cy="510778"/>
            </a:xfrm>
            <a:prstGeom prst="roundRect">
              <a:avLst/>
            </a:prstGeom>
            <a:grpFill/>
            <a:ln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400" b="1" dirty="0">
                  <a:solidFill>
                    <a:schemeClr val="bg1"/>
                  </a:solidFill>
                  <a:latin typeface="Calibri" panose="020F0502020204030204"/>
                </a:rPr>
                <a:t>Mettre en œuvre le protocole expérimental</a:t>
              </a: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5711718F-0FAA-0F24-3A28-4C9805601BF2}"/>
                </a:ext>
              </a:extLst>
            </p:cNvPr>
            <p:cNvSpPr/>
            <p:nvPr/>
          </p:nvSpPr>
          <p:spPr>
            <a:xfrm>
              <a:off x="7921466" y="2594893"/>
              <a:ext cx="403667" cy="510778"/>
            </a:xfrm>
            <a:prstGeom prst="roundRect">
              <a:avLst/>
            </a:prstGeom>
            <a:grpFill/>
            <a:ln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400" b="1" dirty="0">
                  <a:solidFill>
                    <a:schemeClr val="bg1"/>
                  </a:solidFill>
                  <a:latin typeface="Calibri" panose="020F0502020204030204"/>
                </a:rPr>
                <a:t>b</a:t>
              </a:r>
            </a:p>
          </p:txBody>
        </p:sp>
      </p:grpSp>
      <p:grpSp>
        <p:nvGrpSpPr>
          <p:cNvPr id="20" name="Groupe 19">
            <a:extLst>
              <a:ext uri="{FF2B5EF4-FFF2-40B4-BE49-F238E27FC236}">
                <a16:creationId xmlns:a16="http://schemas.microsoft.com/office/drawing/2014/main" id="{1B05992E-4E4C-4D7C-91CA-A8A7F750D3FE}"/>
              </a:ext>
            </a:extLst>
          </p:cNvPr>
          <p:cNvGrpSpPr/>
          <p:nvPr/>
        </p:nvGrpSpPr>
        <p:grpSpPr>
          <a:xfrm>
            <a:off x="2030918" y="5243543"/>
            <a:ext cx="6865433" cy="510778"/>
            <a:chOff x="7921466" y="2594893"/>
            <a:chExt cx="6865433" cy="510778"/>
          </a:xfrm>
        </p:grpSpPr>
        <p:sp>
          <p:nvSpPr>
            <p:cNvPr id="21" name="Rectangle : coins arrondis 20">
              <a:extLst>
                <a:ext uri="{FF2B5EF4-FFF2-40B4-BE49-F238E27FC236}">
                  <a16:creationId xmlns:a16="http://schemas.microsoft.com/office/drawing/2014/main" id="{5F2FC253-3A8E-C7EA-609F-FFC3083E0481}"/>
                </a:ext>
              </a:extLst>
            </p:cNvPr>
            <p:cNvSpPr/>
            <p:nvPr/>
          </p:nvSpPr>
          <p:spPr>
            <a:xfrm>
              <a:off x="8369183" y="2594893"/>
              <a:ext cx="6417716" cy="510778"/>
            </a:xfrm>
            <a:prstGeom prst="roundRect">
              <a:avLst/>
            </a:prstGeom>
            <a:solidFill>
              <a:srgbClr val="D3E8F1"/>
            </a:solidFill>
            <a:ln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400" b="1" dirty="0">
                  <a:solidFill>
                    <a:srgbClr val="002060"/>
                  </a:solidFill>
                  <a:latin typeface="Calibri" panose="020F0502020204030204"/>
                </a:rPr>
                <a:t>Tirer une conclusion</a:t>
              </a:r>
            </a:p>
          </p:txBody>
        </p:sp>
        <p:sp>
          <p:nvSpPr>
            <p:cNvPr id="22" name="Rectangle : coins arrondis 21">
              <a:extLst>
                <a:ext uri="{FF2B5EF4-FFF2-40B4-BE49-F238E27FC236}">
                  <a16:creationId xmlns:a16="http://schemas.microsoft.com/office/drawing/2014/main" id="{2EDD18ED-913D-90FA-C6E4-8D3BE1DB50AF}"/>
                </a:ext>
              </a:extLst>
            </p:cNvPr>
            <p:cNvSpPr/>
            <p:nvPr/>
          </p:nvSpPr>
          <p:spPr>
            <a:xfrm>
              <a:off x="7921466" y="2594893"/>
              <a:ext cx="403667" cy="510778"/>
            </a:xfrm>
            <a:prstGeom prst="roundRect">
              <a:avLst/>
            </a:prstGeom>
            <a:solidFill>
              <a:srgbClr val="D3E8F1"/>
            </a:solidFill>
            <a:ln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400" b="1" dirty="0">
                  <a:solidFill>
                    <a:srgbClr val="002060"/>
                  </a:solidFill>
                  <a:latin typeface="Calibri" panose="020F0502020204030204"/>
                </a:rPr>
                <a:t>c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54572169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F3D5CF-F77C-BF18-BEAB-D8F785A9CD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BC69E73-E8E1-8C0B-ED05-9ADF9FEDA8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/>
              </a:rPr>
              <a:t>Toute expérience au laboratoire a besoin d’un ensemble de matériel. Répondez à la question suivante. </a:t>
            </a:r>
            <a:endParaRPr lang="fr-FR" sz="1800" noProof="0" dirty="0">
              <a:solidFill>
                <a:schemeClr val="tx1">
                  <a:lumMod val="50000"/>
                  <a:lumOff val="50000"/>
                </a:schemeClr>
              </a:solidFill>
              <a:latin typeface="Calibri" panose="020F0502020204030204"/>
            </a:endParaRP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F8580FE1-DC29-3888-4EEB-B1EF268BB29F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/>
              </a:rPr>
              <a:t>Inviter les élèves à passer au tableau. 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96B38DC-35B9-ED79-D662-A025CF07C4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72370" y="4761819"/>
            <a:ext cx="1908400" cy="1427843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F79E437E-5CBA-DD2D-29BF-F5A4589C1A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72370" y="1530291"/>
            <a:ext cx="1599627" cy="1601408"/>
          </a:xfrm>
          <a:prstGeom prst="rect">
            <a:avLst/>
          </a:prstGeom>
        </p:spPr>
      </p:pic>
      <p:pic>
        <p:nvPicPr>
          <p:cNvPr id="17" name="Image 16" descr="Une image contenant text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672E8ED2-0D62-7CED-67CA-E3D4E60DE627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54814" t="9975" r="26436" b="19287"/>
          <a:stretch>
            <a:fillRect/>
          </a:stretch>
        </p:blipFill>
        <p:spPr>
          <a:xfrm>
            <a:off x="8728470" y="3199793"/>
            <a:ext cx="640562" cy="1283850"/>
          </a:xfrm>
          <a:prstGeom prst="rect">
            <a:avLst/>
          </a:prstGeom>
        </p:spPr>
      </p:pic>
      <p:sp>
        <p:nvSpPr>
          <p:cNvPr id="16" name="Google Shape;283;p46">
            <a:extLst>
              <a:ext uri="{FF2B5EF4-FFF2-40B4-BE49-F238E27FC236}">
                <a16:creationId xmlns:a16="http://schemas.microsoft.com/office/drawing/2014/main" id="{CC38FF68-79B6-40DD-92E0-95D99F2A71A9}"/>
              </a:ext>
            </a:extLst>
          </p:cNvPr>
          <p:cNvSpPr/>
          <p:nvPr/>
        </p:nvSpPr>
        <p:spPr>
          <a:xfrm>
            <a:off x="951877" y="1103679"/>
            <a:ext cx="8096874" cy="726000"/>
          </a:xfrm>
          <a:prstGeom prst="roundRect">
            <a:avLst>
              <a:gd name="adj" fmla="val 0"/>
            </a:avLst>
          </a:prstGeom>
          <a:noFill/>
          <a:ln w="19050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4633" tIns="124633" rIns="124633" bIns="124633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r>
              <a:rPr lang="fr-FR" sz="2400" b="1" kern="0" dirty="0">
                <a:solidFill>
                  <a:srgbClr val="000000"/>
                </a:solidFill>
                <a:latin typeface="Calibri"/>
                <a:cs typeface="Calibri"/>
                <a:sym typeface="Calibri"/>
              </a:rPr>
              <a:t>2- Reliez avec des flèches chaque matériel à son nom : </a:t>
            </a:r>
          </a:p>
        </p:txBody>
      </p:sp>
      <p:grpSp>
        <p:nvGrpSpPr>
          <p:cNvPr id="21" name="Groupe 20">
            <a:extLst>
              <a:ext uri="{FF2B5EF4-FFF2-40B4-BE49-F238E27FC236}">
                <a16:creationId xmlns:a16="http://schemas.microsoft.com/office/drawing/2014/main" id="{E8532DF0-6EA7-9172-4973-00EEB62A359A}"/>
              </a:ext>
            </a:extLst>
          </p:cNvPr>
          <p:cNvGrpSpPr/>
          <p:nvPr/>
        </p:nvGrpSpPr>
        <p:grpSpPr>
          <a:xfrm>
            <a:off x="778058" y="2346091"/>
            <a:ext cx="3895159" cy="510778"/>
            <a:chOff x="7921466" y="2594893"/>
            <a:chExt cx="3895159" cy="510778"/>
          </a:xfrm>
        </p:grpSpPr>
        <p:sp>
          <p:nvSpPr>
            <p:cNvPr id="22" name="Rectangle : coins arrondis 21">
              <a:extLst>
                <a:ext uri="{FF2B5EF4-FFF2-40B4-BE49-F238E27FC236}">
                  <a16:creationId xmlns:a16="http://schemas.microsoft.com/office/drawing/2014/main" id="{D35E997C-4BEA-64E0-CAB8-5726D8E7B1D1}"/>
                </a:ext>
              </a:extLst>
            </p:cNvPr>
            <p:cNvSpPr/>
            <p:nvPr/>
          </p:nvSpPr>
          <p:spPr>
            <a:xfrm>
              <a:off x="8369183" y="2594893"/>
              <a:ext cx="3447442" cy="510778"/>
            </a:xfrm>
            <a:prstGeom prst="roundRect">
              <a:avLst/>
            </a:prstGeom>
            <a:solidFill>
              <a:srgbClr val="D3E8F1"/>
            </a:solidFill>
            <a:ln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400" b="1" dirty="0">
                  <a:solidFill>
                    <a:srgbClr val="002060"/>
                  </a:solidFill>
                  <a:latin typeface="Calibri" panose="020F0502020204030204"/>
                </a:rPr>
                <a:t>Tubes à essai</a:t>
              </a:r>
            </a:p>
          </p:txBody>
        </p:sp>
        <p:sp>
          <p:nvSpPr>
            <p:cNvPr id="23" name="Rectangle : coins arrondis 22">
              <a:extLst>
                <a:ext uri="{FF2B5EF4-FFF2-40B4-BE49-F238E27FC236}">
                  <a16:creationId xmlns:a16="http://schemas.microsoft.com/office/drawing/2014/main" id="{54C2A9AD-DFE3-F13A-0951-D1D27E816D9C}"/>
                </a:ext>
              </a:extLst>
            </p:cNvPr>
            <p:cNvSpPr/>
            <p:nvPr/>
          </p:nvSpPr>
          <p:spPr>
            <a:xfrm>
              <a:off x="7921466" y="2594893"/>
              <a:ext cx="403667" cy="510778"/>
            </a:xfrm>
            <a:prstGeom prst="roundRect">
              <a:avLst/>
            </a:prstGeom>
            <a:solidFill>
              <a:srgbClr val="D3E8F1"/>
            </a:solidFill>
            <a:ln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400" b="1" dirty="0">
                  <a:solidFill>
                    <a:srgbClr val="002060"/>
                  </a:solidFill>
                  <a:latin typeface="Calibri" panose="020F0502020204030204"/>
                </a:rPr>
                <a:t>a</a:t>
              </a:r>
            </a:p>
          </p:txBody>
        </p:sp>
      </p:grpSp>
      <p:grpSp>
        <p:nvGrpSpPr>
          <p:cNvPr id="24" name="Groupe 23">
            <a:extLst>
              <a:ext uri="{FF2B5EF4-FFF2-40B4-BE49-F238E27FC236}">
                <a16:creationId xmlns:a16="http://schemas.microsoft.com/office/drawing/2014/main" id="{7CB0F373-CF2A-2232-6716-4ED2C60FE356}"/>
              </a:ext>
            </a:extLst>
          </p:cNvPr>
          <p:cNvGrpSpPr/>
          <p:nvPr/>
        </p:nvGrpSpPr>
        <p:grpSpPr>
          <a:xfrm>
            <a:off x="745043" y="3758551"/>
            <a:ext cx="3895159" cy="510778"/>
            <a:chOff x="7921466" y="2594893"/>
            <a:chExt cx="3895159" cy="510778"/>
          </a:xfrm>
        </p:grpSpPr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E4DC935E-B4E5-4E5A-AA9C-34B0D93BC0E1}"/>
                </a:ext>
              </a:extLst>
            </p:cNvPr>
            <p:cNvSpPr/>
            <p:nvPr/>
          </p:nvSpPr>
          <p:spPr>
            <a:xfrm>
              <a:off x="8369183" y="2594893"/>
              <a:ext cx="3447442" cy="510778"/>
            </a:xfrm>
            <a:prstGeom prst="roundRect">
              <a:avLst/>
            </a:prstGeom>
            <a:solidFill>
              <a:srgbClr val="D3E8F1"/>
            </a:solidFill>
            <a:ln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400" b="1" dirty="0">
                  <a:solidFill>
                    <a:srgbClr val="002060"/>
                  </a:solidFill>
                  <a:latin typeface="Calibri" panose="020F0502020204030204"/>
                </a:rPr>
                <a:t>Bain marie </a:t>
              </a:r>
            </a:p>
          </p:txBody>
        </p:sp>
        <p:sp>
          <p:nvSpPr>
            <p:cNvPr id="26" name="Rectangle : coins arrondis 25">
              <a:extLst>
                <a:ext uri="{FF2B5EF4-FFF2-40B4-BE49-F238E27FC236}">
                  <a16:creationId xmlns:a16="http://schemas.microsoft.com/office/drawing/2014/main" id="{6E2D128D-82EE-5227-D1B1-0DF02A1B55D8}"/>
                </a:ext>
              </a:extLst>
            </p:cNvPr>
            <p:cNvSpPr/>
            <p:nvPr/>
          </p:nvSpPr>
          <p:spPr>
            <a:xfrm>
              <a:off x="7921466" y="2594893"/>
              <a:ext cx="403667" cy="510778"/>
            </a:xfrm>
            <a:prstGeom prst="roundRect">
              <a:avLst/>
            </a:prstGeom>
            <a:solidFill>
              <a:srgbClr val="D3E8F1"/>
            </a:solidFill>
            <a:ln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400" b="1" dirty="0">
                  <a:solidFill>
                    <a:srgbClr val="002060"/>
                  </a:solidFill>
                  <a:latin typeface="Calibri" panose="020F0502020204030204"/>
                </a:rPr>
                <a:t>b</a:t>
              </a:r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1B8CB8A8-2D9F-4093-AF92-55F9B0CED4EA}"/>
              </a:ext>
            </a:extLst>
          </p:cNvPr>
          <p:cNvGrpSpPr/>
          <p:nvPr/>
        </p:nvGrpSpPr>
        <p:grpSpPr>
          <a:xfrm>
            <a:off x="745043" y="5171011"/>
            <a:ext cx="3895159" cy="510778"/>
            <a:chOff x="7921466" y="2594893"/>
            <a:chExt cx="3895159" cy="510778"/>
          </a:xfrm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D96AFFEE-A7F9-B721-95C3-7DA196749FDA}"/>
                </a:ext>
              </a:extLst>
            </p:cNvPr>
            <p:cNvSpPr/>
            <p:nvPr/>
          </p:nvSpPr>
          <p:spPr>
            <a:xfrm>
              <a:off x="8369183" y="2594893"/>
              <a:ext cx="3447442" cy="510778"/>
            </a:xfrm>
            <a:prstGeom prst="roundRect">
              <a:avLst/>
            </a:prstGeom>
            <a:solidFill>
              <a:srgbClr val="D3E8F1"/>
            </a:solidFill>
            <a:ln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400" b="1" dirty="0">
                  <a:solidFill>
                    <a:srgbClr val="002060"/>
                  </a:solidFill>
                  <a:latin typeface="Calibri" panose="020F0502020204030204"/>
                </a:rPr>
                <a:t>Pipette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0271DB01-959B-C155-7289-4657983CDE5F}"/>
                </a:ext>
              </a:extLst>
            </p:cNvPr>
            <p:cNvSpPr/>
            <p:nvPr/>
          </p:nvSpPr>
          <p:spPr>
            <a:xfrm>
              <a:off x="7921466" y="2594893"/>
              <a:ext cx="403667" cy="510778"/>
            </a:xfrm>
            <a:prstGeom prst="roundRect">
              <a:avLst/>
            </a:prstGeom>
            <a:solidFill>
              <a:srgbClr val="D3E8F1"/>
            </a:solidFill>
            <a:ln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400" b="1" dirty="0">
                  <a:solidFill>
                    <a:srgbClr val="002060"/>
                  </a:solidFill>
                  <a:latin typeface="Calibri" panose="020F0502020204030204"/>
                </a:rPr>
                <a:t>c</a:t>
              </a:r>
            </a:p>
          </p:txBody>
        </p:sp>
      </p:grpSp>
      <p:sp>
        <p:nvSpPr>
          <p:cNvPr id="30" name="Rectangle : coins arrondis 29">
            <a:extLst>
              <a:ext uri="{FF2B5EF4-FFF2-40B4-BE49-F238E27FC236}">
                <a16:creationId xmlns:a16="http://schemas.microsoft.com/office/drawing/2014/main" id="{D8DED9C6-5AC3-ABCF-2417-E75B169B3194}"/>
              </a:ext>
            </a:extLst>
          </p:cNvPr>
          <p:cNvSpPr/>
          <p:nvPr/>
        </p:nvSpPr>
        <p:spPr>
          <a:xfrm>
            <a:off x="7440041" y="2354106"/>
            <a:ext cx="403667" cy="510778"/>
          </a:xfrm>
          <a:prstGeom prst="roundRect">
            <a:avLst/>
          </a:prstGeom>
          <a:solidFill>
            <a:srgbClr val="D3E8F1"/>
          </a:solidFill>
          <a:ln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rgbClr val="002060"/>
                </a:solidFill>
                <a:latin typeface="Calibri" panose="020F0502020204030204"/>
              </a:rPr>
              <a:t>1</a:t>
            </a:r>
          </a:p>
        </p:txBody>
      </p:sp>
      <p:sp>
        <p:nvSpPr>
          <p:cNvPr id="31" name="Rectangle : coins arrondis 30">
            <a:extLst>
              <a:ext uri="{FF2B5EF4-FFF2-40B4-BE49-F238E27FC236}">
                <a16:creationId xmlns:a16="http://schemas.microsoft.com/office/drawing/2014/main" id="{5DC63E95-E923-75F2-59FD-C82121C232E0}"/>
              </a:ext>
            </a:extLst>
          </p:cNvPr>
          <p:cNvSpPr/>
          <p:nvPr/>
        </p:nvSpPr>
        <p:spPr>
          <a:xfrm>
            <a:off x="7440041" y="3758551"/>
            <a:ext cx="403667" cy="510778"/>
          </a:xfrm>
          <a:prstGeom prst="roundRect">
            <a:avLst/>
          </a:prstGeom>
          <a:solidFill>
            <a:srgbClr val="D3E8F1"/>
          </a:solidFill>
          <a:ln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rgbClr val="002060"/>
                </a:solidFill>
                <a:latin typeface="Calibri" panose="020F0502020204030204"/>
              </a:rPr>
              <a:t>2</a:t>
            </a:r>
          </a:p>
        </p:txBody>
      </p:sp>
      <p:sp>
        <p:nvSpPr>
          <p:cNvPr id="32" name="Rectangle : coins arrondis 31">
            <a:extLst>
              <a:ext uri="{FF2B5EF4-FFF2-40B4-BE49-F238E27FC236}">
                <a16:creationId xmlns:a16="http://schemas.microsoft.com/office/drawing/2014/main" id="{3C4BDECA-9DF5-848E-2F22-69DD1B13F977}"/>
              </a:ext>
            </a:extLst>
          </p:cNvPr>
          <p:cNvSpPr/>
          <p:nvPr/>
        </p:nvSpPr>
        <p:spPr>
          <a:xfrm>
            <a:off x="7440040" y="5162996"/>
            <a:ext cx="403667" cy="510778"/>
          </a:xfrm>
          <a:prstGeom prst="roundRect">
            <a:avLst/>
          </a:prstGeom>
          <a:solidFill>
            <a:srgbClr val="D3E8F1"/>
          </a:solidFill>
          <a:ln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rgbClr val="002060"/>
                </a:solidFill>
                <a:latin typeface="Calibri" panose="020F0502020204030204"/>
              </a:rPr>
              <a:t>3</a:t>
            </a:r>
          </a:p>
        </p:txBody>
      </p:sp>
      <p:pic>
        <p:nvPicPr>
          <p:cNvPr id="33" name="Picture 1">
            <a:extLst>
              <a:ext uri="{FF2B5EF4-FFF2-40B4-BE49-F238E27FC236}">
                <a16:creationId xmlns:a16="http://schemas.microsoft.com/office/drawing/2014/main" id="{61FB8A0B-E78B-0937-988B-A51A1E084544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3418" b="97852" l="9961" r="898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05972" y="201859"/>
            <a:ext cx="648055" cy="648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719417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2E08BF-3872-D0EA-BEDB-C453688E88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7F04B70-194E-3427-5BF9-DDA9392706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defTabSz="342900">
              <a:spcAft>
                <a:spcPts val="300"/>
              </a:spcAft>
              <a:defRPr/>
            </a:pPr>
            <a:r>
              <a:rPr lang="fr-FR" sz="1800" noProof="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/>
              </a:rPr>
              <a:t>Voici des exemples de matériel qu’on utilise dans une experience de digestion chimique.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7A8B21AD-740F-AA67-CA70-6689D023DCCF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pPr defTabSz="342900">
              <a:spcAft>
                <a:spcPts val="300"/>
              </a:spcAft>
              <a:buClrTx/>
              <a:defRPr/>
            </a:pPr>
            <a:endParaRPr lang="fr-FR" noProof="0" dirty="0">
              <a:solidFill>
                <a:prstClr val="white">
                  <a:lumMod val="65000"/>
                </a:prstClr>
              </a:solidFill>
              <a:latin typeface="Calibri" panose="020F0502020204030204"/>
            </a:endParaRPr>
          </a:p>
        </p:txBody>
      </p:sp>
      <p:pic>
        <p:nvPicPr>
          <p:cNvPr id="10" name="Picture 1">
            <a:extLst>
              <a:ext uri="{FF2B5EF4-FFF2-40B4-BE49-F238E27FC236}">
                <a16:creationId xmlns:a16="http://schemas.microsoft.com/office/drawing/2014/main" id="{01C212B9-FD4E-DE24-062B-DCE6B19EA287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418" b="97852" l="9961" r="898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05972" y="201859"/>
            <a:ext cx="648055" cy="648055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FF658ACE-F1D0-1C21-F6CB-193BE8E3E7B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72370" y="4761819"/>
            <a:ext cx="1908400" cy="1427843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E0A588D3-5F9A-FAAD-51F5-20F390AF267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72370" y="1530291"/>
            <a:ext cx="1599627" cy="1601408"/>
          </a:xfrm>
          <a:prstGeom prst="rect">
            <a:avLst/>
          </a:prstGeom>
        </p:spPr>
      </p:pic>
      <p:pic>
        <p:nvPicPr>
          <p:cNvPr id="6" name="Image 5" descr="Une image contenant text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4B35A4B0-0829-3310-04F9-5CA75D0666C2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54814" t="9975" r="26436" b="19287"/>
          <a:stretch>
            <a:fillRect/>
          </a:stretch>
        </p:blipFill>
        <p:spPr>
          <a:xfrm>
            <a:off x="8728470" y="3199793"/>
            <a:ext cx="640562" cy="1283850"/>
          </a:xfrm>
          <a:prstGeom prst="rect">
            <a:avLst/>
          </a:prstGeom>
        </p:spPr>
      </p:pic>
      <p:grpSp>
        <p:nvGrpSpPr>
          <p:cNvPr id="7" name="Groupe 6">
            <a:extLst>
              <a:ext uri="{FF2B5EF4-FFF2-40B4-BE49-F238E27FC236}">
                <a16:creationId xmlns:a16="http://schemas.microsoft.com/office/drawing/2014/main" id="{8F8F9690-79DD-48B5-7E43-2B74DE0E1404}"/>
              </a:ext>
            </a:extLst>
          </p:cNvPr>
          <p:cNvGrpSpPr/>
          <p:nvPr/>
        </p:nvGrpSpPr>
        <p:grpSpPr>
          <a:xfrm>
            <a:off x="778058" y="2346091"/>
            <a:ext cx="3895159" cy="510778"/>
            <a:chOff x="7921466" y="2594893"/>
            <a:chExt cx="3895159" cy="510778"/>
          </a:xfrm>
        </p:grpSpPr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0A2963E9-EFE6-867C-287C-378EE4BF0950}"/>
                </a:ext>
              </a:extLst>
            </p:cNvPr>
            <p:cNvSpPr/>
            <p:nvPr/>
          </p:nvSpPr>
          <p:spPr>
            <a:xfrm>
              <a:off x="8369183" y="2594893"/>
              <a:ext cx="3447442" cy="510778"/>
            </a:xfrm>
            <a:prstGeom prst="roundRect">
              <a:avLst/>
            </a:prstGeom>
            <a:solidFill>
              <a:srgbClr val="D3E8F1"/>
            </a:solidFill>
            <a:ln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400" b="1" dirty="0">
                  <a:solidFill>
                    <a:srgbClr val="002060"/>
                  </a:solidFill>
                  <a:latin typeface="Calibri" panose="020F0502020204030204"/>
                </a:rPr>
                <a:t>Tubes à essai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80A217A2-58CD-CD09-A625-B5A256DF6BC3}"/>
                </a:ext>
              </a:extLst>
            </p:cNvPr>
            <p:cNvSpPr/>
            <p:nvPr/>
          </p:nvSpPr>
          <p:spPr>
            <a:xfrm>
              <a:off x="7921466" y="2594893"/>
              <a:ext cx="403667" cy="510778"/>
            </a:xfrm>
            <a:prstGeom prst="roundRect">
              <a:avLst/>
            </a:prstGeom>
            <a:solidFill>
              <a:srgbClr val="D3E8F1"/>
            </a:solidFill>
            <a:ln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400" b="1" dirty="0">
                  <a:solidFill>
                    <a:srgbClr val="002060"/>
                  </a:solidFill>
                  <a:latin typeface="Calibri" panose="020F0502020204030204"/>
                </a:rPr>
                <a:t>a</a:t>
              </a:r>
            </a:p>
          </p:txBody>
        </p:sp>
      </p:grp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998BB69D-7375-CC02-7887-2A938FF907E5}"/>
              </a:ext>
            </a:extLst>
          </p:cNvPr>
          <p:cNvGrpSpPr/>
          <p:nvPr/>
        </p:nvGrpSpPr>
        <p:grpSpPr>
          <a:xfrm>
            <a:off x="745043" y="3758551"/>
            <a:ext cx="3895159" cy="510778"/>
            <a:chOff x="7921466" y="2594893"/>
            <a:chExt cx="3895159" cy="510778"/>
          </a:xfrm>
        </p:grpSpPr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AC808B16-D55C-8BB5-645F-AC190E119363}"/>
                </a:ext>
              </a:extLst>
            </p:cNvPr>
            <p:cNvSpPr/>
            <p:nvPr/>
          </p:nvSpPr>
          <p:spPr>
            <a:xfrm>
              <a:off x="8369183" y="2594893"/>
              <a:ext cx="3447442" cy="510778"/>
            </a:xfrm>
            <a:prstGeom prst="roundRect">
              <a:avLst/>
            </a:prstGeom>
            <a:solidFill>
              <a:srgbClr val="D3E8F1"/>
            </a:solidFill>
            <a:ln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400" b="1" dirty="0">
                  <a:solidFill>
                    <a:srgbClr val="002060"/>
                  </a:solidFill>
                  <a:latin typeface="Calibri" panose="020F0502020204030204"/>
                </a:rPr>
                <a:t>Bain marie </a:t>
              </a:r>
            </a:p>
          </p:txBody>
        </p:sp>
        <p:sp>
          <p:nvSpPr>
            <p:cNvPr id="27" name="Rectangle : coins arrondis 26">
              <a:extLst>
                <a:ext uri="{FF2B5EF4-FFF2-40B4-BE49-F238E27FC236}">
                  <a16:creationId xmlns:a16="http://schemas.microsoft.com/office/drawing/2014/main" id="{3CF47958-BF9D-DA44-B018-31A844844300}"/>
                </a:ext>
              </a:extLst>
            </p:cNvPr>
            <p:cNvSpPr/>
            <p:nvPr/>
          </p:nvSpPr>
          <p:spPr>
            <a:xfrm>
              <a:off x="7921466" y="2594893"/>
              <a:ext cx="403667" cy="510778"/>
            </a:xfrm>
            <a:prstGeom prst="roundRect">
              <a:avLst/>
            </a:prstGeom>
            <a:solidFill>
              <a:srgbClr val="D3E8F1"/>
            </a:solidFill>
            <a:ln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400" b="1" dirty="0">
                  <a:solidFill>
                    <a:srgbClr val="002060"/>
                  </a:solidFill>
                  <a:latin typeface="Calibri" panose="020F0502020204030204"/>
                </a:rPr>
                <a:t>b</a:t>
              </a:r>
            </a:p>
          </p:txBody>
        </p:sp>
      </p:grpSp>
      <p:grpSp>
        <p:nvGrpSpPr>
          <p:cNvPr id="28" name="Groupe 27">
            <a:extLst>
              <a:ext uri="{FF2B5EF4-FFF2-40B4-BE49-F238E27FC236}">
                <a16:creationId xmlns:a16="http://schemas.microsoft.com/office/drawing/2014/main" id="{FF0961E9-FE49-F665-F249-891BFB06B679}"/>
              </a:ext>
            </a:extLst>
          </p:cNvPr>
          <p:cNvGrpSpPr/>
          <p:nvPr/>
        </p:nvGrpSpPr>
        <p:grpSpPr>
          <a:xfrm>
            <a:off x="745043" y="5171011"/>
            <a:ext cx="3895159" cy="510778"/>
            <a:chOff x="7921466" y="2594893"/>
            <a:chExt cx="3895159" cy="510778"/>
          </a:xfrm>
        </p:grpSpPr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B52672D4-4EE3-4E71-78E4-CD9680A64F62}"/>
                </a:ext>
              </a:extLst>
            </p:cNvPr>
            <p:cNvSpPr/>
            <p:nvPr/>
          </p:nvSpPr>
          <p:spPr>
            <a:xfrm>
              <a:off x="8369183" y="2594893"/>
              <a:ext cx="3447442" cy="510778"/>
            </a:xfrm>
            <a:prstGeom prst="roundRect">
              <a:avLst/>
            </a:prstGeom>
            <a:solidFill>
              <a:srgbClr val="D3E8F1"/>
            </a:solidFill>
            <a:ln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400" b="1" dirty="0">
                  <a:solidFill>
                    <a:srgbClr val="002060"/>
                  </a:solidFill>
                  <a:latin typeface="Calibri" panose="020F0502020204030204"/>
                </a:rPr>
                <a:t>Pipette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2CFE7596-8CE7-7F27-681F-E775D31C7746}"/>
                </a:ext>
              </a:extLst>
            </p:cNvPr>
            <p:cNvSpPr/>
            <p:nvPr/>
          </p:nvSpPr>
          <p:spPr>
            <a:xfrm>
              <a:off x="7921466" y="2594893"/>
              <a:ext cx="403667" cy="510778"/>
            </a:xfrm>
            <a:prstGeom prst="roundRect">
              <a:avLst/>
            </a:prstGeom>
            <a:solidFill>
              <a:srgbClr val="D3E8F1"/>
            </a:solidFill>
            <a:ln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400" b="1" dirty="0">
                  <a:solidFill>
                    <a:srgbClr val="002060"/>
                  </a:solidFill>
                  <a:latin typeface="Calibri" panose="020F0502020204030204"/>
                </a:rPr>
                <a:t>c</a:t>
              </a:r>
            </a:p>
          </p:txBody>
        </p:sp>
      </p:grpSp>
      <p:sp>
        <p:nvSpPr>
          <p:cNvPr id="32" name="Rectangle : coins arrondis 31">
            <a:extLst>
              <a:ext uri="{FF2B5EF4-FFF2-40B4-BE49-F238E27FC236}">
                <a16:creationId xmlns:a16="http://schemas.microsoft.com/office/drawing/2014/main" id="{F0CC763A-A71F-D768-F932-107ACD2E960A}"/>
              </a:ext>
            </a:extLst>
          </p:cNvPr>
          <p:cNvSpPr/>
          <p:nvPr/>
        </p:nvSpPr>
        <p:spPr>
          <a:xfrm>
            <a:off x="7440041" y="2354106"/>
            <a:ext cx="403667" cy="510778"/>
          </a:xfrm>
          <a:prstGeom prst="roundRect">
            <a:avLst/>
          </a:prstGeom>
          <a:solidFill>
            <a:srgbClr val="D3E8F1"/>
          </a:solidFill>
          <a:ln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rgbClr val="002060"/>
                </a:solidFill>
                <a:latin typeface="Calibri" panose="020F0502020204030204"/>
              </a:rPr>
              <a:t>1</a:t>
            </a:r>
          </a:p>
        </p:txBody>
      </p:sp>
      <p:sp>
        <p:nvSpPr>
          <p:cNvPr id="33" name="Rectangle : coins arrondis 32">
            <a:extLst>
              <a:ext uri="{FF2B5EF4-FFF2-40B4-BE49-F238E27FC236}">
                <a16:creationId xmlns:a16="http://schemas.microsoft.com/office/drawing/2014/main" id="{C53870AE-176A-C83D-905E-285DC6C438EC}"/>
              </a:ext>
            </a:extLst>
          </p:cNvPr>
          <p:cNvSpPr/>
          <p:nvPr/>
        </p:nvSpPr>
        <p:spPr>
          <a:xfrm>
            <a:off x="7440041" y="3758551"/>
            <a:ext cx="403667" cy="510778"/>
          </a:xfrm>
          <a:prstGeom prst="roundRect">
            <a:avLst/>
          </a:prstGeom>
          <a:solidFill>
            <a:srgbClr val="D3E8F1"/>
          </a:solidFill>
          <a:ln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rgbClr val="002060"/>
                </a:solidFill>
                <a:latin typeface="Calibri" panose="020F0502020204030204"/>
              </a:rPr>
              <a:t>2</a:t>
            </a:r>
          </a:p>
        </p:txBody>
      </p:sp>
      <p:sp>
        <p:nvSpPr>
          <p:cNvPr id="34" name="Rectangle : coins arrondis 33">
            <a:extLst>
              <a:ext uri="{FF2B5EF4-FFF2-40B4-BE49-F238E27FC236}">
                <a16:creationId xmlns:a16="http://schemas.microsoft.com/office/drawing/2014/main" id="{176FFF1D-A32E-A66A-59EF-9051D2345763}"/>
              </a:ext>
            </a:extLst>
          </p:cNvPr>
          <p:cNvSpPr/>
          <p:nvPr/>
        </p:nvSpPr>
        <p:spPr>
          <a:xfrm>
            <a:off x="7440040" y="5162996"/>
            <a:ext cx="403667" cy="510778"/>
          </a:xfrm>
          <a:prstGeom prst="roundRect">
            <a:avLst/>
          </a:prstGeom>
          <a:solidFill>
            <a:srgbClr val="D3E8F1"/>
          </a:solidFill>
          <a:ln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rgbClr val="002060"/>
                </a:solidFill>
                <a:latin typeface="Calibri" panose="020F0502020204030204"/>
              </a:rPr>
              <a:t>3</a:t>
            </a:r>
          </a:p>
        </p:txBody>
      </p:sp>
      <p:cxnSp>
        <p:nvCxnSpPr>
          <p:cNvPr id="35" name="Connecteur droit avec flèche 34">
            <a:extLst>
              <a:ext uri="{FF2B5EF4-FFF2-40B4-BE49-F238E27FC236}">
                <a16:creationId xmlns:a16="http://schemas.microsoft.com/office/drawing/2014/main" id="{20258B81-2E54-97C0-CE7A-50EB4716FBC8}"/>
              </a:ext>
            </a:extLst>
          </p:cNvPr>
          <p:cNvCxnSpPr>
            <a:cxnSpLocks/>
            <a:stCxn id="8" idx="3"/>
            <a:endCxn id="32" idx="1"/>
          </p:cNvCxnSpPr>
          <p:nvPr/>
        </p:nvCxnSpPr>
        <p:spPr>
          <a:xfrm>
            <a:off x="4673217" y="2601480"/>
            <a:ext cx="2766824" cy="8015"/>
          </a:xfrm>
          <a:prstGeom prst="straightConnector1">
            <a:avLst/>
          </a:prstGeom>
          <a:ln w="28575">
            <a:solidFill>
              <a:srgbClr val="C000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Connecteur droit avec flèche 37">
            <a:extLst>
              <a:ext uri="{FF2B5EF4-FFF2-40B4-BE49-F238E27FC236}">
                <a16:creationId xmlns:a16="http://schemas.microsoft.com/office/drawing/2014/main" id="{B3339F04-5727-2FDB-9989-3D6794319350}"/>
              </a:ext>
            </a:extLst>
          </p:cNvPr>
          <p:cNvCxnSpPr>
            <a:cxnSpLocks/>
            <a:endCxn id="34" idx="1"/>
          </p:cNvCxnSpPr>
          <p:nvPr/>
        </p:nvCxnSpPr>
        <p:spPr>
          <a:xfrm>
            <a:off x="4640202" y="4009932"/>
            <a:ext cx="2799838" cy="1408453"/>
          </a:xfrm>
          <a:prstGeom prst="straightConnector1">
            <a:avLst/>
          </a:prstGeom>
          <a:ln w="28575">
            <a:solidFill>
              <a:srgbClr val="C000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Connecteur droit avec flèche 39">
            <a:extLst>
              <a:ext uri="{FF2B5EF4-FFF2-40B4-BE49-F238E27FC236}">
                <a16:creationId xmlns:a16="http://schemas.microsoft.com/office/drawing/2014/main" id="{4F80B116-7060-2C98-2C40-D03A3081D275}"/>
              </a:ext>
            </a:extLst>
          </p:cNvPr>
          <p:cNvCxnSpPr>
            <a:cxnSpLocks/>
            <a:endCxn id="33" idx="1"/>
          </p:cNvCxnSpPr>
          <p:nvPr/>
        </p:nvCxnSpPr>
        <p:spPr>
          <a:xfrm flipV="1">
            <a:off x="4607187" y="4013940"/>
            <a:ext cx="2832854" cy="1404444"/>
          </a:xfrm>
          <a:prstGeom prst="straightConnector1">
            <a:avLst/>
          </a:prstGeom>
          <a:ln w="28575">
            <a:solidFill>
              <a:srgbClr val="C000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7998053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C71F3F-C181-7E48-878E-B21FC0C7B2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Groupe 30">
            <a:extLst>
              <a:ext uri="{FF2B5EF4-FFF2-40B4-BE49-F238E27FC236}">
                <a16:creationId xmlns:a16="http://schemas.microsoft.com/office/drawing/2014/main" id="{DE559DD9-1C29-7D3A-A8D8-757B77EC373A}"/>
              </a:ext>
            </a:extLst>
          </p:cNvPr>
          <p:cNvGrpSpPr/>
          <p:nvPr/>
        </p:nvGrpSpPr>
        <p:grpSpPr>
          <a:xfrm>
            <a:off x="1352467" y="2205843"/>
            <a:ext cx="8708841" cy="510778"/>
            <a:chOff x="7921466" y="2594893"/>
            <a:chExt cx="8708841" cy="510778"/>
          </a:xfrm>
        </p:grpSpPr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9EF193F4-B8E0-FBAE-8CAB-AA45FA2B8D5A}"/>
                </a:ext>
              </a:extLst>
            </p:cNvPr>
            <p:cNvSpPr/>
            <p:nvPr/>
          </p:nvSpPr>
          <p:spPr>
            <a:xfrm>
              <a:off x="8369182" y="2594893"/>
              <a:ext cx="8261125" cy="510778"/>
            </a:xfrm>
            <a:prstGeom prst="roundRect">
              <a:avLst/>
            </a:prstGeom>
            <a:solidFill>
              <a:srgbClr val="D3E8F1"/>
            </a:solidFill>
            <a:ln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400" b="1" dirty="0">
                  <a:solidFill>
                    <a:srgbClr val="002060"/>
                  </a:solidFill>
                  <a:latin typeface="Calibri" panose="020F0502020204030204"/>
                </a:rPr>
                <a:t>Identifier les résultats attendus à partir de l’hypothèse 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BCDAD193-7536-DC99-9B50-6CAA450EA97A}"/>
                </a:ext>
              </a:extLst>
            </p:cNvPr>
            <p:cNvSpPr/>
            <p:nvPr/>
          </p:nvSpPr>
          <p:spPr>
            <a:xfrm>
              <a:off x="7921466" y="2594893"/>
              <a:ext cx="403667" cy="510778"/>
            </a:xfrm>
            <a:prstGeom prst="roundRect">
              <a:avLst/>
            </a:prstGeom>
            <a:solidFill>
              <a:srgbClr val="D3E8F1"/>
            </a:solidFill>
            <a:ln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400" b="1" dirty="0">
                  <a:solidFill>
                    <a:srgbClr val="002060"/>
                  </a:solidFill>
                  <a:latin typeface="Calibri" panose="020F0502020204030204"/>
                </a:rPr>
                <a:t>1</a:t>
              </a:r>
            </a:p>
          </p:txBody>
        </p:sp>
      </p:grpSp>
      <p:grpSp>
        <p:nvGrpSpPr>
          <p:cNvPr id="34" name="Groupe 33">
            <a:extLst>
              <a:ext uri="{FF2B5EF4-FFF2-40B4-BE49-F238E27FC236}">
                <a16:creationId xmlns:a16="http://schemas.microsoft.com/office/drawing/2014/main" id="{788962AA-EF17-DFD7-3478-810C9068644B}"/>
              </a:ext>
            </a:extLst>
          </p:cNvPr>
          <p:cNvGrpSpPr/>
          <p:nvPr/>
        </p:nvGrpSpPr>
        <p:grpSpPr>
          <a:xfrm>
            <a:off x="1352467" y="4383809"/>
            <a:ext cx="8708841" cy="510778"/>
            <a:chOff x="7921466" y="2594893"/>
            <a:chExt cx="8708841" cy="510778"/>
          </a:xfrm>
        </p:grpSpPr>
        <p:sp>
          <p:nvSpPr>
            <p:cNvPr id="35" name="Rectangle : coins arrondis 34">
              <a:extLst>
                <a:ext uri="{FF2B5EF4-FFF2-40B4-BE49-F238E27FC236}">
                  <a16:creationId xmlns:a16="http://schemas.microsoft.com/office/drawing/2014/main" id="{EE375CD0-EFF5-E363-09BB-28CA71DDC14C}"/>
                </a:ext>
              </a:extLst>
            </p:cNvPr>
            <p:cNvSpPr/>
            <p:nvPr/>
          </p:nvSpPr>
          <p:spPr>
            <a:xfrm>
              <a:off x="8369182" y="2594893"/>
              <a:ext cx="8261125" cy="510778"/>
            </a:xfrm>
            <a:prstGeom prst="roundRect">
              <a:avLst/>
            </a:prstGeom>
            <a:solidFill>
              <a:srgbClr val="D3E8F1"/>
            </a:solidFill>
            <a:ln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400" b="1" dirty="0">
                  <a:solidFill>
                    <a:srgbClr val="002060"/>
                  </a:solidFill>
                  <a:latin typeface="Calibri" panose="020F0502020204030204"/>
                </a:rPr>
                <a:t>……………………………………………………………………………………………..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8F8E6B89-6734-9C37-358C-2AB630E862DB}"/>
                </a:ext>
              </a:extLst>
            </p:cNvPr>
            <p:cNvSpPr/>
            <p:nvPr/>
          </p:nvSpPr>
          <p:spPr>
            <a:xfrm>
              <a:off x="7921466" y="2594893"/>
              <a:ext cx="403667" cy="510778"/>
            </a:xfrm>
            <a:prstGeom prst="roundRect">
              <a:avLst/>
            </a:prstGeom>
            <a:solidFill>
              <a:srgbClr val="D3E8F1"/>
            </a:solidFill>
            <a:ln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400" b="1" dirty="0">
                  <a:solidFill>
                    <a:srgbClr val="002060"/>
                  </a:solidFill>
                  <a:latin typeface="Calibri" panose="020F0502020204030204"/>
                </a:rPr>
                <a:t>3</a:t>
              </a:r>
            </a:p>
          </p:txBody>
        </p:sp>
      </p:grpSp>
      <p:grpSp>
        <p:nvGrpSpPr>
          <p:cNvPr id="37" name="Groupe 36">
            <a:extLst>
              <a:ext uri="{FF2B5EF4-FFF2-40B4-BE49-F238E27FC236}">
                <a16:creationId xmlns:a16="http://schemas.microsoft.com/office/drawing/2014/main" id="{5A3BBA98-C105-036F-9F23-4B08F4F29046}"/>
              </a:ext>
            </a:extLst>
          </p:cNvPr>
          <p:cNvGrpSpPr/>
          <p:nvPr/>
        </p:nvGrpSpPr>
        <p:grpSpPr>
          <a:xfrm>
            <a:off x="1352467" y="5472793"/>
            <a:ext cx="8708841" cy="510778"/>
            <a:chOff x="7921466" y="2594893"/>
            <a:chExt cx="8708841" cy="510778"/>
          </a:xfrm>
        </p:grpSpPr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F3B26171-70B9-D970-4C1B-0D527C83B131}"/>
                </a:ext>
              </a:extLst>
            </p:cNvPr>
            <p:cNvSpPr/>
            <p:nvPr/>
          </p:nvSpPr>
          <p:spPr>
            <a:xfrm>
              <a:off x="8369182" y="2594893"/>
              <a:ext cx="8261125" cy="510778"/>
            </a:xfrm>
            <a:prstGeom prst="roundRect">
              <a:avLst/>
            </a:prstGeom>
            <a:solidFill>
              <a:srgbClr val="D3E8F1"/>
            </a:solidFill>
            <a:ln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400" b="1" dirty="0">
                  <a:solidFill>
                    <a:srgbClr val="002060"/>
                  </a:solidFill>
                  <a:latin typeface="Calibri" panose="020F0502020204030204"/>
                </a:rPr>
                <a:t>Conclure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16CCAD4E-6245-796A-E653-3CFD1E191ACA}"/>
                </a:ext>
              </a:extLst>
            </p:cNvPr>
            <p:cNvSpPr/>
            <p:nvPr/>
          </p:nvSpPr>
          <p:spPr>
            <a:xfrm>
              <a:off x="7921466" y="2594893"/>
              <a:ext cx="403667" cy="510778"/>
            </a:xfrm>
            <a:prstGeom prst="roundRect">
              <a:avLst/>
            </a:prstGeom>
            <a:solidFill>
              <a:srgbClr val="D3E8F1"/>
            </a:solidFill>
            <a:ln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400" b="1" dirty="0">
                  <a:solidFill>
                    <a:srgbClr val="002060"/>
                  </a:solidFill>
                  <a:latin typeface="Calibri" panose="020F0502020204030204"/>
                </a:rPr>
                <a:t>4</a:t>
              </a:r>
            </a:p>
          </p:txBody>
        </p:sp>
      </p:grpSp>
      <p:grpSp>
        <p:nvGrpSpPr>
          <p:cNvPr id="40" name="Groupe 39">
            <a:extLst>
              <a:ext uri="{FF2B5EF4-FFF2-40B4-BE49-F238E27FC236}">
                <a16:creationId xmlns:a16="http://schemas.microsoft.com/office/drawing/2014/main" id="{A9F58395-6C2D-5514-2958-98ED62F4FB9D}"/>
              </a:ext>
            </a:extLst>
          </p:cNvPr>
          <p:cNvGrpSpPr/>
          <p:nvPr/>
        </p:nvGrpSpPr>
        <p:grpSpPr>
          <a:xfrm>
            <a:off x="1352467" y="3294826"/>
            <a:ext cx="8708841" cy="510778"/>
            <a:chOff x="7921466" y="2594893"/>
            <a:chExt cx="8708841" cy="510778"/>
          </a:xfrm>
        </p:grpSpPr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4667F5D3-4B3B-B9E0-A261-FB619003771F}"/>
                </a:ext>
              </a:extLst>
            </p:cNvPr>
            <p:cNvSpPr/>
            <p:nvPr/>
          </p:nvSpPr>
          <p:spPr>
            <a:xfrm>
              <a:off x="8369182" y="2594893"/>
              <a:ext cx="8261125" cy="510778"/>
            </a:xfrm>
            <a:prstGeom prst="roundRect">
              <a:avLst/>
            </a:prstGeom>
            <a:solidFill>
              <a:srgbClr val="D3E8F1"/>
            </a:solidFill>
            <a:ln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400" b="1" dirty="0">
                  <a:solidFill>
                    <a:srgbClr val="002060"/>
                  </a:solidFill>
                  <a:latin typeface="Calibri" panose="020F0502020204030204"/>
                </a:rPr>
                <a:t>……………………………………………………………………………………………..</a:t>
              </a:r>
            </a:p>
          </p:txBody>
        </p:sp>
        <p:sp>
          <p:nvSpPr>
            <p:cNvPr id="42" name="Rectangle : coins arrondis 41">
              <a:extLst>
                <a:ext uri="{FF2B5EF4-FFF2-40B4-BE49-F238E27FC236}">
                  <a16:creationId xmlns:a16="http://schemas.microsoft.com/office/drawing/2014/main" id="{C9A4CC81-7072-0DDD-A48C-6BDB1F5CFA81}"/>
                </a:ext>
              </a:extLst>
            </p:cNvPr>
            <p:cNvSpPr/>
            <p:nvPr/>
          </p:nvSpPr>
          <p:spPr>
            <a:xfrm>
              <a:off x="7921466" y="2594893"/>
              <a:ext cx="403667" cy="510778"/>
            </a:xfrm>
            <a:prstGeom prst="roundRect">
              <a:avLst/>
            </a:prstGeom>
            <a:solidFill>
              <a:srgbClr val="D3E8F1"/>
            </a:solidFill>
            <a:ln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400" b="1" dirty="0">
                  <a:solidFill>
                    <a:srgbClr val="002060"/>
                  </a:solidFill>
                  <a:latin typeface="Calibri" panose="020F0502020204030204"/>
                </a:rPr>
                <a:t>2</a:t>
              </a:r>
            </a:p>
          </p:txBody>
        </p:sp>
      </p:grpSp>
      <p:sp>
        <p:nvSpPr>
          <p:cNvPr id="2" name="Titre 1">
            <a:extLst>
              <a:ext uri="{FF2B5EF4-FFF2-40B4-BE49-F238E27FC236}">
                <a16:creationId xmlns:a16="http://schemas.microsoft.com/office/drawing/2014/main" id="{CB0970F4-3892-52C1-6575-DCBB366C6E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8058" y="252919"/>
            <a:ext cx="10529279" cy="381561"/>
          </a:xfrm>
        </p:spPr>
        <p:txBody>
          <a:bodyPr/>
          <a:lstStyle/>
          <a:p>
            <a:r>
              <a:rPr lang="fr-FR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/>
              </a:rPr>
              <a:t>Aujourd’hui, on aura besoin dans la tâche d’</a:t>
            </a:r>
            <a:r>
              <a:rPr lang="fr-FR" sz="1800" noProof="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/>
              </a:rPr>
              <a:t>une stratégie qu’on a déjà utilisée pour tirer une conclusion dans une démarche d’investigation expérimentale. Répondez à la question suivante 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8217485F-292B-F249-C3A7-3413A76FD70C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pPr defTabSz="342900">
              <a:spcAft>
                <a:spcPts val="300"/>
              </a:spcAft>
              <a:buClrTx/>
              <a:defRPr/>
            </a:pPr>
            <a:r>
              <a:rPr lang="fr-FR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/>
              </a:rPr>
              <a:t>Inviter les élèves à passer au tableau. 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6CFEF7E8-F98E-5C14-045C-D0AF8726C2DB}"/>
              </a:ext>
            </a:extLst>
          </p:cNvPr>
          <p:cNvSpPr txBox="1"/>
          <p:nvPr/>
        </p:nvSpPr>
        <p:spPr>
          <a:xfrm>
            <a:off x="690482" y="1517998"/>
            <a:ext cx="1110916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00" b="1" dirty="0">
                <a:solidFill>
                  <a:srgbClr val="0852A4"/>
                </a:solidFill>
                <a:latin typeface="Calibri" panose="020F0502020204030204"/>
              </a:rPr>
              <a:t>Les étapes pour tirer une conclusion à partir des résultats expérimentaux sont :</a:t>
            </a:r>
          </a:p>
        </p:txBody>
      </p:sp>
      <p:sp>
        <p:nvSpPr>
          <p:cNvPr id="5" name="Flèche : bas 4">
            <a:extLst>
              <a:ext uri="{FF2B5EF4-FFF2-40B4-BE49-F238E27FC236}">
                <a16:creationId xmlns:a16="http://schemas.microsoft.com/office/drawing/2014/main" id="{11AD66CB-6E0E-F3E6-888A-1DD15728897E}"/>
              </a:ext>
            </a:extLst>
          </p:cNvPr>
          <p:cNvSpPr/>
          <p:nvPr/>
        </p:nvSpPr>
        <p:spPr>
          <a:xfrm>
            <a:off x="5535037" y="2791839"/>
            <a:ext cx="343702" cy="466928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 dirty="0"/>
          </a:p>
        </p:txBody>
      </p:sp>
      <p:sp>
        <p:nvSpPr>
          <p:cNvPr id="7" name="Flèche : bas 6">
            <a:extLst>
              <a:ext uri="{FF2B5EF4-FFF2-40B4-BE49-F238E27FC236}">
                <a16:creationId xmlns:a16="http://schemas.microsoft.com/office/drawing/2014/main" id="{7C5BBB90-2B8A-32BC-FB0E-9FB869363F05}"/>
              </a:ext>
            </a:extLst>
          </p:cNvPr>
          <p:cNvSpPr/>
          <p:nvPr/>
        </p:nvSpPr>
        <p:spPr>
          <a:xfrm>
            <a:off x="5535037" y="3898852"/>
            <a:ext cx="343702" cy="466928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 dirty="0"/>
          </a:p>
        </p:txBody>
      </p:sp>
      <p:sp>
        <p:nvSpPr>
          <p:cNvPr id="12" name="Flèche : bas 11">
            <a:extLst>
              <a:ext uri="{FF2B5EF4-FFF2-40B4-BE49-F238E27FC236}">
                <a16:creationId xmlns:a16="http://schemas.microsoft.com/office/drawing/2014/main" id="{1F9B3078-566C-A8F5-1794-1E82EF34413B}"/>
              </a:ext>
            </a:extLst>
          </p:cNvPr>
          <p:cNvSpPr/>
          <p:nvPr/>
        </p:nvSpPr>
        <p:spPr>
          <a:xfrm>
            <a:off x="5535037" y="5005864"/>
            <a:ext cx="343702" cy="466928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 dirty="0"/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980FF675-27D7-ADDE-3D87-F13C868069C2}"/>
              </a:ext>
            </a:extLst>
          </p:cNvPr>
          <p:cNvSpPr txBox="1"/>
          <p:nvPr/>
        </p:nvSpPr>
        <p:spPr>
          <a:xfrm>
            <a:off x="1374031" y="1084793"/>
            <a:ext cx="609437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400" b="1" kern="0" dirty="0">
                <a:solidFill>
                  <a:srgbClr val="000000"/>
                </a:solidFill>
                <a:latin typeface="Calibri"/>
                <a:cs typeface="Calibri"/>
              </a:rPr>
              <a:t>3- Complétez par ce qui convient:</a:t>
            </a:r>
          </a:p>
        </p:txBody>
      </p:sp>
      <p:pic>
        <p:nvPicPr>
          <p:cNvPr id="43" name="Picture 1">
            <a:extLst>
              <a:ext uri="{FF2B5EF4-FFF2-40B4-BE49-F238E27FC236}">
                <a16:creationId xmlns:a16="http://schemas.microsoft.com/office/drawing/2014/main" id="{4605268E-1B4B-7ABB-334C-6724E7E0B9B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418" b="97852" l="9961" r="898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05972" y="201859"/>
            <a:ext cx="648055" cy="648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922949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7984009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CA3E38-BB8A-784B-03A0-FFBA9E5967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E5714DA-7267-E09C-09BB-27C398BB2F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defTabSz="342900">
              <a:spcAft>
                <a:spcPts val="300"/>
              </a:spcAft>
              <a:defRPr/>
            </a:pPr>
            <a:r>
              <a:rPr lang="fr-FR" sz="1800" noProof="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/>
              </a:rPr>
              <a:t>Voici les étapes à suivre pour tirer une conclusion dans une démarche d’investigation.</a:t>
            </a:r>
          </a:p>
        </p:txBody>
      </p:sp>
      <p:pic>
        <p:nvPicPr>
          <p:cNvPr id="10" name="Picture 1">
            <a:extLst>
              <a:ext uri="{FF2B5EF4-FFF2-40B4-BE49-F238E27FC236}">
                <a16:creationId xmlns:a16="http://schemas.microsoft.com/office/drawing/2014/main" id="{68EDA87D-97BC-A9C7-97D7-A57E988EE916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418" b="97852" l="9961" r="898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05972" y="201859"/>
            <a:ext cx="648055" cy="648055"/>
          </a:xfrm>
          <a:prstGeom prst="rect">
            <a:avLst/>
          </a:prstGeom>
        </p:spPr>
      </p:pic>
      <p:sp>
        <p:nvSpPr>
          <p:cNvPr id="5" name="Espace réservé du contenu 4">
            <a:extLst>
              <a:ext uri="{FF2B5EF4-FFF2-40B4-BE49-F238E27FC236}">
                <a16:creationId xmlns:a16="http://schemas.microsoft.com/office/drawing/2014/main" id="{B87DB54E-D2F6-063E-8C27-2E2421C7E1C5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fr-FR"/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F0957586-C511-A7AF-5136-8737D5EB04E0}"/>
              </a:ext>
            </a:extLst>
          </p:cNvPr>
          <p:cNvGrpSpPr/>
          <p:nvPr/>
        </p:nvGrpSpPr>
        <p:grpSpPr>
          <a:xfrm>
            <a:off x="1352467" y="2205843"/>
            <a:ext cx="8708841" cy="510778"/>
            <a:chOff x="7921466" y="2594893"/>
            <a:chExt cx="8708841" cy="510778"/>
          </a:xfrm>
        </p:grpSpPr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65D25332-EB73-7CA5-6738-8B0F15D9433A}"/>
                </a:ext>
              </a:extLst>
            </p:cNvPr>
            <p:cNvSpPr/>
            <p:nvPr/>
          </p:nvSpPr>
          <p:spPr>
            <a:xfrm>
              <a:off x="8369182" y="2594893"/>
              <a:ext cx="8261125" cy="510778"/>
            </a:xfrm>
            <a:prstGeom prst="roundRect">
              <a:avLst/>
            </a:prstGeom>
            <a:solidFill>
              <a:srgbClr val="D3E8F1"/>
            </a:solidFill>
            <a:ln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400" b="1" dirty="0">
                  <a:solidFill>
                    <a:srgbClr val="002060"/>
                  </a:solidFill>
                  <a:latin typeface="Calibri" panose="020F0502020204030204"/>
                </a:rPr>
                <a:t>Identifier les résultats attendus à partir de l’hypothèse 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E0E5D3B8-E2BC-62AD-6C49-CF415B6EAB04}"/>
                </a:ext>
              </a:extLst>
            </p:cNvPr>
            <p:cNvSpPr/>
            <p:nvPr/>
          </p:nvSpPr>
          <p:spPr>
            <a:xfrm>
              <a:off x="7921466" y="2594893"/>
              <a:ext cx="403667" cy="510778"/>
            </a:xfrm>
            <a:prstGeom prst="roundRect">
              <a:avLst/>
            </a:prstGeom>
            <a:solidFill>
              <a:srgbClr val="D3E8F1"/>
            </a:solidFill>
            <a:ln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400" b="1" dirty="0">
                  <a:solidFill>
                    <a:srgbClr val="002060"/>
                  </a:solidFill>
                  <a:latin typeface="Calibri" panose="020F0502020204030204"/>
                </a:rPr>
                <a:t>1</a:t>
              </a:r>
            </a:p>
          </p:txBody>
        </p:sp>
      </p:grp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844530D0-984C-A6B7-6BA2-2FAC7AD015AF}"/>
              </a:ext>
            </a:extLst>
          </p:cNvPr>
          <p:cNvGrpSpPr/>
          <p:nvPr/>
        </p:nvGrpSpPr>
        <p:grpSpPr>
          <a:xfrm>
            <a:off x="1352467" y="4383809"/>
            <a:ext cx="8708841" cy="510778"/>
            <a:chOff x="7921466" y="2594893"/>
            <a:chExt cx="8708841" cy="510778"/>
          </a:xfrm>
        </p:grpSpPr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F7F7814B-DFF0-E692-F7EC-E5EF03814675}"/>
                </a:ext>
              </a:extLst>
            </p:cNvPr>
            <p:cNvSpPr/>
            <p:nvPr/>
          </p:nvSpPr>
          <p:spPr>
            <a:xfrm>
              <a:off x="8369182" y="2594893"/>
              <a:ext cx="8261125" cy="510778"/>
            </a:xfrm>
            <a:prstGeom prst="roundRect">
              <a:avLst/>
            </a:prstGeom>
            <a:solidFill>
              <a:srgbClr val="D3E8F1"/>
            </a:solidFill>
            <a:ln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400" b="1" dirty="0">
                  <a:solidFill>
                    <a:srgbClr val="002060"/>
                  </a:solidFill>
                  <a:latin typeface="Calibri" panose="020F0502020204030204"/>
                </a:rPr>
                <a:t>……………………………………………………………………………………………..</a:t>
              </a:r>
            </a:p>
          </p:txBody>
        </p:sp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7EB2960D-94AB-4CAD-681B-5258EF4F12EC}"/>
                </a:ext>
              </a:extLst>
            </p:cNvPr>
            <p:cNvSpPr/>
            <p:nvPr/>
          </p:nvSpPr>
          <p:spPr>
            <a:xfrm>
              <a:off x="7921466" y="2594893"/>
              <a:ext cx="403667" cy="510778"/>
            </a:xfrm>
            <a:prstGeom prst="roundRect">
              <a:avLst/>
            </a:prstGeom>
            <a:solidFill>
              <a:srgbClr val="D3E8F1"/>
            </a:solidFill>
            <a:ln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400" b="1" dirty="0">
                  <a:solidFill>
                    <a:srgbClr val="002060"/>
                  </a:solidFill>
                  <a:latin typeface="Calibri" panose="020F0502020204030204"/>
                </a:rPr>
                <a:t>3</a:t>
              </a:r>
            </a:p>
          </p:txBody>
        </p:sp>
      </p:grp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FA9D6F76-7751-1C73-F4E1-3DD4250075B3}"/>
              </a:ext>
            </a:extLst>
          </p:cNvPr>
          <p:cNvGrpSpPr/>
          <p:nvPr/>
        </p:nvGrpSpPr>
        <p:grpSpPr>
          <a:xfrm>
            <a:off x="1352467" y="5472793"/>
            <a:ext cx="8708841" cy="510778"/>
            <a:chOff x="7921466" y="2594893"/>
            <a:chExt cx="8708841" cy="510778"/>
          </a:xfrm>
        </p:grpSpPr>
        <p:sp>
          <p:nvSpPr>
            <p:cNvPr id="20" name="Rectangle : coins arrondis 19">
              <a:extLst>
                <a:ext uri="{FF2B5EF4-FFF2-40B4-BE49-F238E27FC236}">
                  <a16:creationId xmlns:a16="http://schemas.microsoft.com/office/drawing/2014/main" id="{5AA2F8AB-CA84-54E5-859D-FD37947B6C01}"/>
                </a:ext>
              </a:extLst>
            </p:cNvPr>
            <p:cNvSpPr/>
            <p:nvPr/>
          </p:nvSpPr>
          <p:spPr>
            <a:xfrm>
              <a:off x="8369182" y="2594893"/>
              <a:ext cx="8261125" cy="510778"/>
            </a:xfrm>
            <a:prstGeom prst="roundRect">
              <a:avLst/>
            </a:prstGeom>
            <a:solidFill>
              <a:srgbClr val="D3E8F1"/>
            </a:solidFill>
            <a:ln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400" b="1" dirty="0">
                  <a:solidFill>
                    <a:srgbClr val="002060"/>
                  </a:solidFill>
                  <a:latin typeface="Calibri" panose="020F0502020204030204"/>
                </a:rPr>
                <a:t>Conclure</a:t>
              </a:r>
            </a:p>
          </p:txBody>
        </p:sp>
        <p:sp>
          <p:nvSpPr>
            <p:cNvPr id="21" name="Rectangle : coins arrondis 20">
              <a:extLst>
                <a:ext uri="{FF2B5EF4-FFF2-40B4-BE49-F238E27FC236}">
                  <a16:creationId xmlns:a16="http://schemas.microsoft.com/office/drawing/2014/main" id="{56C2D2BA-DE90-D8A6-AFF1-9F3CF86600A3}"/>
                </a:ext>
              </a:extLst>
            </p:cNvPr>
            <p:cNvSpPr/>
            <p:nvPr/>
          </p:nvSpPr>
          <p:spPr>
            <a:xfrm>
              <a:off x="7921466" y="2594893"/>
              <a:ext cx="403667" cy="510778"/>
            </a:xfrm>
            <a:prstGeom prst="roundRect">
              <a:avLst/>
            </a:prstGeom>
            <a:solidFill>
              <a:srgbClr val="D3E8F1"/>
            </a:solidFill>
            <a:ln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400" b="1" dirty="0">
                  <a:solidFill>
                    <a:srgbClr val="002060"/>
                  </a:solidFill>
                  <a:latin typeface="Calibri" panose="020F0502020204030204"/>
                </a:rPr>
                <a:t>4</a:t>
              </a:r>
            </a:p>
          </p:txBody>
        </p:sp>
      </p:grp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F867B03E-BD77-E3E3-2BB6-0D0C000C8809}"/>
              </a:ext>
            </a:extLst>
          </p:cNvPr>
          <p:cNvGrpSpPr/>
          <p:nvPr/>
        </p:nvGrpSpPr>
        <p:grpSpPr>
          <a:xfrm>
            <a:off x="1352467" y="3294826"/>
            <a:ext cx="8708841" cy="510778"/>
            <a:chOff x="7921466" y="2594893"/>
            <a:chExt cx="8708841" cy="510778"/>
          </a:xfrm>
        </p:grpSpPr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39BA93A0-2FD5-E5EB-0383-450A3C1FFF76}"/>
                </a:ext>
              </a:extLst>
            </p:cNvPr>
            <p:cNvSpPr/>
            <p:nvPr/>
          </p:nvSpPr>
          <p:spPr>
            <a:xfrm>
              <a:off x="8369182" y="2594893"/>
              <a:ext cx="8261125" cy="510778"/>
            </a:xfrm>
            <a:prstGeom prst="roundRect">
              <a:avLst/>
            </a:prstGeom>
            <a:solidFill>
              <a:srgbClr val="D3E8F1"/>
            </a:solidFill>
            <a:ln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400" b="1" dirty="0">
                  <a:solidFill>
                    <a:srgbClr val="002060"/>
                  </a:solidFill>
                  <a:latin typeface="Calibri" panose="020F0502020204030204"/>
                </a:rPr>
                <a:t>……………………………………………………………………………………………..</a:t>
              </a:r>
            </a:p>
          </p:txBody>
        </p:sp>
        <p:sp>
          <p:nvSpPr>
            <p:cNvPr id="26" name="Rectangle : coins arrondis 25">
              <a:extLst>
                <a:ext uri="{FF2B5EF4-FFF2-40B4-BE49-F238E27FC236}">
                  <a16:creationId xmlns:a16="http://schemas.microsoft.com/office/drawing/2014/main" id="{3FFB9CC0-F22A-5EF4-F11A-A40372258AFB}"/>
                </a:ext>
              </a:extLst>
            </p:cNvPr>
            <p:cNvSpPr/>
            <p:nvPr/>
          </p:nvSpPr>
          <p:spPr>
            <a:xfrm>
              <a:off x="7921466" y="2594893"/>
              <a:ext cx="403667" cy="510778"/>
            </a:xfrm>
            <a:prstGeom prst="roundRect">
              <a:avLst/>
            </a:prstGeom>
            <a:solidFill>
              <a:srgbClr val="D3E8F1"/>
            </a:solidFill>
            <a:ln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400" b="1" dirty="0">
                  <a:solidFill>
                    <a:srgbClr val="002060"/>
                  </a:solidFill>
                  <a:latin typeface="Calibri" panose="020F0502020204030204"/>
                </a:rPr>
                <a:t>2</a:t>
              </a:r>
            </a:p>
          </p:txBody>
        </p:sp>
      </p:grpSp>
      <p:sp>
        <p:nvSpPr>
          <p:cNvPr id="27" name="ZoneTexte 26">
            <a:extLst>
              <a:ext uri="{FF2B5EF4-FFF2-40B4-BE49-F238E27FC236}">
                <a16:creationId xmlns:a16="http://schemas.microsoft.com/office/drawing/2014/main" id="{8DEE9236-3B62-D5AC-9861-2C19C0DAAE4C}"/>
              </a:ext>
            </a:extLst>
          </p:cNvPr>
          <p:cNvSpPr txBox="1"/>
          <p:nvPr/>
        </p:nvSpPr>
        <p:spPr>
          <a:xfrm>
            <a:off x="690482" y="1517998"/>
            <a:ext cx="1110916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00" b="1" dirty="0">
                <a:solidFill>
                  <a:srgbClr val="0852A4"/>
                </a:solidFill>
                <a:latin typeface="Calibri" panose="020F0502020204030204"/>
              </a:rPr>
              <a:t>Les étapes pour tirer une conclusion à partir des résultats expérimentaux sont :</a:t>
            </a:r>
          </a:p>
        </p:txBody>
      </p:sp>
      <p:sp>
        <p:nvSpPr>
          <p:cNvPr id="28" name="Flèche : bas 27">
            <a:extLst>
              <a:ext uri="{FF2B5EF4-FFF2-40B4-BE49-F238E27FC236}">
                <a16:creationId xmlns:a16="http://schemas.microsoft.com/office/drawing/2014/main" id="{B5EAEC0A-27DA-A180-28A6-651D9F1ECDB0}"/>
              </a:ext>
            </a:extLst>
          </p:cNvPr>
          <p:cNvSpPr/>
          <p:nvPr/>
        </p:nvSpPr>
        <p:spPr>
          <a:xfrm>
            <a:off x="5535037" y="2791839"/>
            <a:ext cx="343702" cy="466928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 dirty="0"/>
          </a:p>
        </p:txBody>
      </p:sp>
      <p:sp>
        <p:nvSpPr>
          <p:cNvPr id="29" name="Flèche : bas 28">
            <a:extLst>
              <a:ext uri="{FF2B5EF4-FFF2-40B4-BE49-F238E27FC236}">
                <a16:creationId xmlns:a16="http://schemas.microsoft.com/office/drawing/2014/main" id="{7195F752-D574-5C3E-DAE3-023EB9D4D46D}"/>
              </a:ext>
            </a:extLst>
          </p:cNvPr>
          <p:cNvSpPr/>
          <p:nvPr/>
        </p:nvSpPr>
        <p:spPr>
          <a:xfrm>
            <a:off x="5535037" y="3898852"/>
            <a:ext cx="343702" cy="466928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 dirty="0"/>
          </a:p>
        </p:txBody>
      </p:sp>
      <p:sp>
        <p:nvSpPr>
          <p:cNvPr id="30" name="Flèche : bas 29">
            <a:extLst>
              <a:ext uri="{FF2B5EF4-FFF2-40B4-BE49-F238E27FC236}">
                <a16:creationId xmlns:a16="http://schemas.microsoft.com/office/drawing/2014/main" id="{111E228F-6F8F-1E34-127F-C7B2355918E1}"/>
              </a:ext>
            </a:extLst>
          </p:cNvPr>
          <p:cNvSpPr/>
          <p:nvPr/>
        </p:nvSpPr>
        <p:spPr>
          <a:xfrm>
            <a:off x="5535037" y="5005864"/>
            <a:ext cx="343702" cy="466928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 dirty="0"/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1F664512-DEFA-F950-B4F4-431E304B56AF}"/>
              </a:ext>
            </a:extLst>
          </p:cNvPr>
          <p:cNvSpPr txBox="1"/>
          <p:nvPr/>
        </p:nvSpPr>
        <p:spPr>
          <a:xfrm>
            <a:off x="3622238" y="3258767"/>
            <a:ext cx="41693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Décrire les résultats obtenus </a:t>
            </a: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65260E4E-693A-2656-F386-F7EC3EDF37CD}"/>
              </a:ext>
            </a:extLst>
          </p:cNvPr>
          <p:cNvSpPr txBox="1"/>
          <p:nvPr/>
        </p:nvSpPr>
        <p:spPr>
          <a:xfrm>
            <a:off x="1663339" y="4345709"/>
            <a:ext cx="839796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Comparer les résultats obtenus et les résultats attendus</a:t>
            </a:r>
          </a:p>
        </p:txBody>
      </p:sp>
    </p:spTree>
    <p:extLst>
      <p:ext uri="{BB962C8B-B14F-4D97-AF65-F5344CB8AC3E}">
        <p14:creationId xmlns:p14="http://schemas.microsoft.com/office/powerpoint/2010/main" val="374848963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Espace réservé du texte 1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fr-FR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5 min</a:t>
            </a:r>
          </a:p>
        </p:txBody>
      </p:sp>
      <p:sp>
        <p:nvSpPr>
          <p:cNvPr id="15" name="Rectangle 14"/>
          <p:cNvSpPr/>
          <p:nvPr/>
        </p:nvSpPr>
        <p:spPr>
          <a:xfrm>
            <a:off x="6360160" y="2194560"/>
            <a:ext cx="3962400" cy="19202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noProof="0" dirty="0"/>
              <a:t>Activité préparatoire</a:t>
            </a:r>
          </a:p>
        </p:txBody>
      </p:sp>
    </p:spTree>
    <p:extLst>
      <p:ext uri="{BB962C8B-B14F-4D97-AF65-F5344CB8AC3E}">
        <p14:creationId xmlns:p14="http://schemas.microsoft.com/office/powerpoint/2010/main" val="68085685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49E3E6-DE56-4F1F-B50A-8F6C67E29F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AF52844-418B-BD0B-8C9F-A980F4AF4A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8058" y="268740"/>
            <a:ext cx="10972955" cy="387224"/>
          </a:xfrm>
        </p:spPr>
        <p:txBody>
          <a:bodyPr/>
          <a:lstStyle/>
          <a:p>
            <a:r>
              <a:rPr lang="fr-FR" sz="1800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Observez l’image. Que font les élèves ?   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97297BC8-7106-468E-134A-39A09A89B6A4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661220" y="611646"/>
            <a:ext cx="10529705" cy="268287"/>
          </a:xfrm>
        </p:spPr>
        <p:txBody>
          <a:bodyPr/>
          <a:lstStyle/>
          <a:p>
            <a:r>
              <a:rPr lang="fr-FR" sz="1400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Faire émerger l’idée que les deux élèves réalisent une expérience. Par exemple : monter l’action de la salive sur l’amidon. 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6BB85D6-F2D1-83BE-9C91-77F9CF9299E8}"/>
              </a:ext>
            </a:extLst>
          </p:cNvPr>
          <p:cNvSpPr/>
          <p:nvPr/>
        </p:nvSpPr>
        <p:spPr>
          <a:xfrm>
            <a:off x="1050587" y="5311302"/>
            <a:ext cx="1643975" cy="5058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noProof="0" dirty="0"/>
          </a:p>
        </p:txBody>
      </p:sp>
      <p:pic>
        <p:nvPicPr>
          <p:cNvPr id="7" name="Image 6" descr="Une image contenant personne, Visage humain, habits, intérieur&#10;&#10;Le contenu généré par l’IA peut être incorrect.">
            <a:extLst>
              <a:ext uri="{FF2B5EF4-FFF2-40B4-BE49-F238E27FC236}">
                <a16:creationId xmlns:a16="http://schemas.microsoft.com/office/drawing/2014/main" id="{D45A7DA7-4806-B519-F2AC-36DEDAA57F8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4550" y="998870"/>
            <a:ext cx="7962900" cy="5308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913354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636CC49-5EB1-0659-3408-C0AC6992196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fr-FR" noProof="0" dirty="0"/>
              <a:t>2 min</a:t>
            </a:r>
          </a:p>
        </p:txBody>
      </p:sp>
    </p:spTree>
    <p:extLst>
      <p:ext uri="{BB962C8B-B14F-4D97-AF65-F5344CB8AC3E}">
        <p14:creationId xmlns:p14="http://schemas.microsoft.com/office/powerpoint/2010/main" val="266218471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EE9C3F-3FB2-5908-1D32-43442AB49B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8058" y="171450"/>
            <a:ext cx="10529279" cy="504825"/>
          </a:xfrm>
        </p:spPr>
        <p:txBody>
          <a:bodyPr/>
          <a:lstStyle/>
          <a:p>
            <a:r>
              <a:rPr lang="fr-FR" sz="1800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A la fin de cette séance, vous serez capables de :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B6DD65C-B6D1-7DD2-8728-E8C4210B83F5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768226" y="776493"/>
            <a:ext cx="10529705" cy="268287"/>
          </a:xfrm>
        </p:spPr>
        <p:txBody>
          <a:bodyPr/>
          <a:lstStyle/>
          <a:p>
            <a:endParaRPr lang="fr-FR" noProof="0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2A158CA-69AB-4D39-679B-48B09F24FDC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971907" y="1861157"/>
            <a:ext cx="9049531" cy="819150"/>
          </a:xfrm>
        </p:spPr>
        <p:txBody>
          <a:bodyPr anchor="ctr">
            <a:noAutofit/>
          </a:bodyPr>
          <a:lstStyle/>
          <a:p>
            <a:pPr algn="ctr"/>
            <a:r>
              <a:rPr lang="fr-FR" sz="2600" b="1" dirty="0">
                <a:solidFill>
                  <a:srgbClr val="106585"/>
                </a:solidFill>
                <a:latin typeface="Calibri" panose="020F0502020204030204"/>
                <a:cs typeface="+mn-cs"/>
              </a:rPr>
              <a:t>Mettre en œuvre un protocole expérimental de la digestion de l’amidon par la salive et tirer une conclusion.</a:t>
            </a:r>
          </a:p>
        </p:txBody>
      </p:sp>
    </p:spTree>
    <p:extLst>
      <p:ext uri="{BB962C8B-B14F-4D97-AF65-F5344CB8AC3E}">
        <p14:creationId xmlns:p14="http://schemas.microsoft.com/office/powerpoint/2010/main" val="214202739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2E6F77C-F03C-A753-C6D8-0D2BED3BCD5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r>
              <a:rPr lang="fr-FR" noProof="0" dirty="0"/>
              <a:t>10 min</a:t>
            </a:r>
          </a:p>
        </p:txBody>
      </p:sp>
    </p:spTree>
    <p:extLst>
      <p:ext uri="{BB962C8B-B14F-4D97-AF65-F5344CB8AC3E}">
        <p14:creationId xmlns:p14="http://schemas.microsoft.com/office/powerpoint/2010/main" val="177156023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984328F-9260-2AC3-D17D-92696571853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fr-FR" noProof="0" dirty="0"/>
              <a:t>7 min</a:t>
            </a:r>
          </a:p>
        </p:txBody>
      </p:sp>
    </p:spTree>
    <p:extLst>
      <p:ext uri="{BB962C8B-B14F-4D97-AF65-F5344CB8AC3E}">
        <p14:creationId xmlns:p14="http://schemas.microsoft.com/office/powerpoint/2010/main" val="231151975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8FED4DC-4D24-49F9-47BD-729AD9D435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3285" y="243191"/>
            <a:ext cx="10778296" cy="434712"/>
          </a:xfrm>
        </p:spPr>
        <p:txBody>
          <a:bodyPr/>
          <a:lstStyle/>
          <a:p>
            <a:r>
              <a:rPr lang="fr-FR" sz="1800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Voici la tâche qu’on me demande de réaliser. À partir d’un protocole expérimental, je dois vérifier que la salive transforme l’amidon bouilli en un sucre simple</a:t>
            </a:r>
            <a:r>
              <a:rPr lang="fr-FR" sz="18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.</a:t>
            </a:r>
            <a:endParaRPr lang="fr-FR" sz="1800" noProof="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BBBD8B40-CD58-1B43-CB76-A861CE5E35E7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873286" y="718547"/>
            <a:ext cx="10277475" cy="268287"/>
          </a:xfrm>
        </p:spPr>
        <p:txBody>
          <a:bodyPr/>
          <a:lstStyle/>
          <a:p>
            <a:r>
              <a:rPr lang="fr-FR" sz="1400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Présenter le document. Lire la consigne. Expliquer s’il y a des mots pas clairs.</a:t>
            </a:r>
          </a:p>
        </p:txBody>
      </p:sp>
      <p:pic>
        <p:nvPicPr>
          <p:cNvPr id="9" name="Google Shape;289;p51">
            <a:extLst>
              <a:ext uri="{FF2B5EF4-FFF2-40B4-BE49-F238E27FC236}">
                <a16:creationId xmlns:a16="http://schemas.microsoft.com/office/drawing/2014/main" id="{0669E6B1-1B70-976E-CBEA-81DA3071FB56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Rectangle à coins arrondis 6">
            <a:extLst>
              <a:ext uri="{FF2B5EF4-FFF2-40B4-BE49-F238E27FC236}">
                <a16:creationId xmlns:a16="http://schemas.microsoft.com/office/drawing/2014/main" id="{75E8FA03-1EAB-8A53-4775-38F04D156E40}"/>
              </a:ext>
            </a:extLst>
          </p:cNvPr>
          <p:cNvSpPr/>
          <p:nvPr/>
        </p:nvSpPr>
        <p:spPr>
          <a:xfrm>
            <a:off x="422830" y="1705642"/>
            <a:ext cx="11056025" cy="4764824"/>
          </a:xfrm>
          <a:prstGeom prst="roundRect">
            <a:avLst>
              <a:gd name="adj" fmla="val 5694"/>
            </a:avLst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noProof="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</p:txBody>
      </p:sp>
      <p:sp>
        <p:nvSpPr>
          <p:cNvPr id="29" name="Rectangle à coins arrondis 4">
            <a:extLst>
              <a:ext uri="{FF2B5EF4-FFF2-40B4-BE49-F238E27FC236}">
                <a16:creationId xmlns:a16="http://schemas.microsoft.com/office/drawing/2014/main" id="{E2B8CBC6-AD1A-EC69-CECB-FD87C15A46F0}"/>
              </a:ext>
            </a:extLst>
          </p:cNvPr>
          <p:cNvSpPr/>
          <p:nvPr/>
        </p:nvSpPr>
        <p:spPr>
          <a:xfrm>
            <a:off x="343495" y="1288063"/>
            <a:ext cx="2519464" cy="466928"/>
          </a:xfrm>
          <a:prstGeom prst="roundRect">
            <a:avLst/>
          </a:prstGeom>
          <a:solidFill>
            <a:srgbClr val="1D9A7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noProof="0" dirty="0">
                <a:latin typeface="Calibri" panose="020F0502020204030204" pitchFamily="34" charset="0"/>
                <a:cs typeface="Calibri" panose="020F0502020204030204" pitchFamily="34" charset="0"/>
              </a:rPr>
              <a:t>Tâche à réussir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8EC29F25-6320-BBF1-BEE5-276B52C8DEA9}"/>
              </a:ext>
            </a:extLst>
          </p:cNvPr>
          <p:cNvSpPr txBox="1"/>
          <p:nvPr/>
        </p:nvSpPr>
        <p:spPr>
          <a:xfrm>
            <a:off x="6267450" y="2581275"/>
            <a:ext cx="5108643" cy="3443878"/>
          </a:xfrm>
          <a:prstGeom prst="roundRect">
            <a:avLst>
              <a:gd name="adj" fmla="val 5890"/>
            </a:avLst>
          </a:prstGeom>
          <a:solidFill>
            <a:srgbClr val="1D9A7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fr-FR"/>
            </a:defPPr>
            <a:lvl1pPr>
              <a:spcBef>
                <a:spcPts val="1800"/>
              </a:spcBef>
              <a:spcAft>
                <a:spcPts val="1800"/>
              </a:spcAft>
              <a:defRPr sz="2000" b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>
              <a:spcBef>
                <a:spcPts val="0"/>
              </a:spcBef>
              <a:spcAft>
                <a:spcPts val="0"/>
              </a:spcAft>
            </a:pPr>
            <a:r>
              <a:rPr lang="fr-FR" sz="2200" dirty="0"/>
              <a:t>Je vais suivre les étapes suivantes: 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fr-FR" sz="2200" u="sng" dirty="0"/>
              <a:t>1</a:t>
            </a:r>
            <a:r>
              <a:rPr lang="fr-FR" sz="2200" u="sng" baseline="30000" dirty="0"/>
              <a:t>ère</a:t>
            </a:r>
            <a:r>
              <a:rPr lang="fr-FR" sz="2200" u="sng" dirty="0"/>
              <a:t> étape</a:t>
            </a:r>
            <a:r>
              <a:rPr lang="fr-FR" sz="2200" dirty="0"/>
              <a:t> :Vérifier le matériel de l’expérience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fr-FR" sz="2200" u="sng" dirty="0"/>
              <a:t>2</a:t>
            </a:r>
            <a:r>
              <a:rPr lang="fr-FR" sz="2200" u="sng" baseline="30000" dirty="0"/>
              <a:t>ème</a:t>
            </a:r>
            <a:r>
              <a:rPr lang="fr-FR" sz="2200" u="sng" dirty="0"/>
              <a:t> étape </a:t>
            </a:r>
            <a:r>
              <a:rPr lang="fr-FR" sz="2200" dirty="0"/>
              <a:t>: Réaliser le protocole expérimental pour vérifier que la salive transforme l'amidon en un sucre simple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fr-FR" sz="2200" u="sng" dirty="0"/>
              <a:t>3</a:t>
            </a:r>
            <a:r>
              <a:rPr lang="fr-FR" sz="2200" u="sng" baseline="30000" dirty="0"/>
              <a:t>ème</a:t>
            </a:r>
            <a:r>
              <a:rPr lang="fr-FR" sz="2200" u="sng" dirty="0"/>
              <a:t> étape</a:t>
            </a:r>
            <a:r>
              <a:rPr lang="fr-FR" sz="2200" dirty="0"/>
              <a:t>: Organiser les résultats dans un tableau. 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fr-FR" sz="2200" u="sng" dirty="0"/>
              <a:t>4</a:t>
            </a:r>
            <a:r>
              <a:rPr lang="fr-FR" sz="2200" u="sng" baseline="30000" dirty="0"/>
              <a:t>ème</a:t>
            </a:r>
            <a:r>
              <a:rPr lang="fr-FR" sz="2200" u="sng" dirty="0"/>
              <a:t> étape</a:t>
            </a:r>
            <a:r>
              <a:rPr lang="fr-FR" sz="2200" dirty="0"/>
              <a:t> : Tirer une conclusion </a:t>
            </a:r>
          </a:p>
        </p:txBody>
      </p: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7A26674D-4F70-D705-FCA7-B7A243235773}"/>
              </a:ext>
            </a:extLst>
          </p:cNvPr>
          <p:cNvGrpSpPr/>
          <p:nvPr/>
        </p:nvGrpSpPr>
        <p:grpSpPr>
          <a:xfrm>
            <a:off x="1123950" y="2106879"/>
            <a:ext cx="3248025" cy="4307669"/>
            <a:chOff x="1118683" y="2083404"/>
            <a:chExt cx="2717184" cy="4307669"/>
          </a:xfrm>
        </p:grpSpPr>
        <p:pic>
          <p:nvPicPr>
            <p:cNvPr id="12" name="Image 11" descr="Une image contenant texte, capture d’écran, logiciel, Icône d’ordinateur&#10;&#10;Le contenu généré par l’IA peut être incorrect.">
              <a:extLst>
                <a:ext uri="{FF2B5EF4-FFF2-40B4-BE49-F238E27FC236}">
                  <a16:creationId xmlns:a16="http://schemas.microsoft.com/office/drawing/2014/main" id="{7E0E9A5E-7E56-8553-5F52-168132E6424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harpenSoften amount="25000"/>
                      </a14:imgEffect>
                      <a14:imgEffect>
                        <a14:saturation sat="200000"/>
                      </a14:imgEffect>
                    </a14:imgLayer>
                  </a14:imgProps>
                </a:ext>
              </a:extLst>
            </a:blip>
            <a:srcRect l="22500" t="21990" r="23484" b="12829"/>
            <a:stretch>
              <a:fillRect/>
            </a:stretch>
          </p:blipFill>
          <p:spPr>
            <a:xfrm>
              <a:off x="1118683" y="2083404"/>
              <a:ext cx="2714016" cy="1739857"/>
            </a:xfrm>
            <a:prstGeom prst="rect">
              <a:avLst/>
            </a:prstGeom>
          </p:spPr>
        </p:pic>
        <p:pic>
          <p:nvPicPr>
            <p:cNvPr id="14" name="Image 13" descr="Une image contenant texte, capture d’écran, logiciel, Page web&#10;&#10;Le contenu généré par l’IA peut être incorrect.">
              <a:extLst>
                <a:ext uri="{FF2B5EF4-FFF2-40B4-BE49-F238E27FC236}">
                  <a16:creationId xmlns:a16="http://schemas.microsoft.com/office/drawing/2014/main" id="{588C19E5-99CA-953B-AA60-F7310215A49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 l="27766" t="16284" r="28830" b="6220"/>
            <a:stretch>
              <a:fillRect/>
            </a:stretch>
          </p:blipFill>
          <p:spPr>
            <a:xfrm>
              <a:off x="1128410" y="3822970"/>
              <a:ext cx="2707457" cy="2568103"/>
            </a:xfrm>
            <a:prstGeom prst="rect">
              <a:avLst/>
            </a:prstGeom>
          </p:spPr>
        </p:pic>
      </p:grpSp>
      <p:sp>
        <p:nvSpPr>
          <p:cNvPr id="5" name="Rectangle à coins arrondis 3">
            <a:extLst>
              <a:ext uri="{FF2B5EF4-FFF2-40B4-BE49-F238E27FC236}">
                <a16:creationId xmlns:a16="http://schemas.microsoft.com/office/drawing/2014/main" id="{E6838780-F2F8-C3B4-82F3-83D9AB11969C}"/>
              </a:ext>
            </a:extLst>
          </p:cNvPr>
          <p:cNvSpPr/>
          <p:nvPr/>
        </p:nvSpPr>
        <p:spPr>
          <a:xfrm>
            <a:off x="633095" y="1791210"/>
            <a:ext cx="4196080" cy="341197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noProof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Support : </a:t>
            </a:r>
            <a:r>
              <a:rPr lang="fr-FR" sz="2000" b="1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</a:t>
            </a:r>
            <a:r>
              <a:rPr lang="fr-FR" sz="2000" b="1" noProof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 protocole expérimental</a:t>
            </a:r>
          </a:p>
        </p:txBody>
      </p:sp>
      <p:sp>
        <p:nvSpPr>
          <p:cNvPr id="17" name="Flèche : droite 16">
            <a:extLst>
              <a:ext uri="{FF2B5EF4-FFF2-40B4-BE49-F238E27FC236}">
                <a16:creationId xmlns:a16="http://schemas.microsoft.com/office/drawing/2014/main" id="{F94BE89D-7A43-9F25-FD48-15F4273C5C01}"/>
              </a:ext>
            </a:extLst>
          </p:cNvPr>
          <p:cNvSpPr/>
          <p:nvPr/>
        </p:nvSpPr>
        <p:spPr>
          <a:xfrm>
            <a:off x="4885803" y="4008574"/>
            <a:ext cx="582403" cy="589280"/>
          </a:xfrm>
          <a:prstGeom prst="rightArrow">
            <a:avLst/>
          </a:prstGeom>
          <a:solidFill>
            <a:srgbClr val="B74919">
              <a:lumMod val="60000"/>
              <a:lumOff val="40000"/>
            </a:srgbClr>
          </a:solidFill>
          <a:ln w="12700" cap="flat" cmpd="sng" algn="ctr">
            <a:solidFill>
              <a:srgbClr val="B74919">
                <a:lumMod val="40000"/>
                <a:lumOff val="6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3659537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81D5962-0831-74AF-CF7D-255E2563D2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7454" y="391436"/>
            <a:ext cx="10277091" cy="267549"/>
          </a:xfrm>
        </p:spPr>
        <p:txBody>
          <a:bodyPr/>
          <a:lstStyle/>
          <a:p>
            <a:r>
              <a:rPr lang="fr-FR" sz="18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Le protocole expérimental présente les étapes de la réalisation d’une expérience. Le document contient:</a:t>
            </a:r>
            <a:br>
              <a:rPr lang="fr-FR" sz="1800" dirty="0">
                <a:solidFill>
                  <a:schemeClr val="tx1">
                    <a:lumMod val="50000"/>
                    <a:lumOff val="50000"/>
                  </a:schemeClr>
                </a:solidFill>
              </a:rPr>
            </a:br>
            <a:endParaRPr lang="fr-FR" sz="18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CD6E9C44-B6A9-7EF9-B69E-44AA87E8558A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sz="11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Indiquer le matériel nécessaire et les étapes sur le document.</a:t>
            </a: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E1EBA399-0A4F-C490-682B-2990ACEE0968}"/>
              </a:ext>
            </a:extLst>
          </p:cNvPr>
          <p:cNvGrpSpPr/>
          <p:nvPr/>
        </p:nvGrpSpPr>
        <p:grpSpPr>
          <a:xfrm>
            <a:off x="3828847" y="1457742"/>
            <a:ext cx="4036979" cy="5081965"/>
            <a:chOff x="1009174" y="2083404"/>
            <a:chExt cx="2826693" cy="4404258"/>
          </a:xfrm>
        </p:grpSpPr>
        <p:pic>
          <p:nvPicPr>
            <p:cNvPr id="7" name="Image 6" descr="Une image contenant texte, capture d’écran, logiciel, Icône d’ordinateur&#10;&#10;Le contenu généré par l’IA peut être incorrect.">
              <a:extLst>
                <a:ext uri="{FF2B5EF4-FFF2-40B4-BE49-F238E27FC236}">
                  <a16:creationId xmlns:a16="http://schemas.microsoft.com/office/drawing/2014/main" id="{5D3D6A78-4F72-2A3C-7BC5-9FDDCDD7D94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25000"/>
                      </a14:imgEffect>
                    </a14:imgLayer>
                  </a14:imgProps>
                </a:ext>
              </a:extLst>
            </a:blip>
            <a:srcRect l="22500" t="21990" r="23484" b="12829"/>
            <a:stretch>
              <a:fillRect/>
            </a:stretch>
          </p:blipFill>
          <p:spPr>
            <a:xfrm>
              <a:off x="1118683" y="2083404"/>
              <a:ext cx="2714016" cy="1739857"/>
            </a:xfrm>
            <a:prstGeom prst="rect">
              <a:avLst/>
            </a:prstGeom>
          </p:spPr>
        </p:pic>
        <p:pic>
          <p:nvPicPr>
            <p:cNvPr id="8" name="Image 7" descr="Une image contenant texte, capture d’écran, logiciel, Page web&#10;&#10;Le contenu généré par l’IA peut être incorrect.">
              <a:extLst>
                <a:ext uri="{FF2B5EF4-FFF2-40B4-BE49-F238E27FC236}">
                  <a16:creationId xmlns:a16="http://schemas.microsoft.com/office/drawing/2014/main" id="{97BE021C-A496-7635-9F97-DAE8476FF36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harpenSoften amount="25000"/>
                      </a14:imgEffect>
                    </a14:imgLayer>
                  </a14:imgProps>
                </a:ext>
              </a:extLst>
            </a:blip>
            <a:srcRect l="27766" t="16284" r="28830" b="6220"/>
            <a:stretch>
              <a:fillRect/>
            </a:stretch>
          </p:blipFill>
          <p:spPr>
            <a:xfrm>
              <a:off x="1009174" y="3806460"/>
              <a:ext cx="2826693" cy="2681202"/>
            </a:xfrm>
            <a:prstGeom prst="rect">
              <a:avLst/>
            </a:prstGeom>
          </p:spPr>
        </p:pic>
      </p:grpSp>
      <p:sp>
        <p:nvSpPr>
          <p:cNvPr id="3" name="ZoneTexte 2">
            <a:extLst>
              <a:ext uri="{FF2B5EF4-FFF2-40B4-BE49-F238E27FC236}">
                <a16:creationId xmlns:a16="http://schemas.microsoft.com/office/drawing/2014/main" id="{9E4B8008-6A4D-7B64-7E0D-793E08DBA483}"/>
              </a:ext>
            </a:extLst>
          </p:cNvPr>
          <p:cNvSpPr txBox="1"/>
          <p:nvPr/>
        </p:nvSpPr>
        <p:spPr>
          <a:xfrm>
            <a:off x="4015556" y="1048144"/>
            <a:ext cx="366355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>
                <a:latin typeface="Calibri" panose="020F0502020204030204" pitchFamily="34" charset="0"/>
                <a:cs typeface="Calibri" panose="020F0502020204030204" pitchFamily="34" charset="0"/>
              </a:rPr>
              <a:t>Protocol expérimental</a:t>
            </a:r>
          </a:p>
        </p:txBody>
      </p:sp>
      <p:grpSp>
        <p:nvGrpSpPr>
          <p:cNvPr id="61" name="Groupe 60">
            <a:extLst>
              <a:ext uri="{FF2B5EF4-FFF2-40B4-BE49-F238E27FC236}">
                <a16:creationId xmlns:a16="http://schemas.microsoft.com/office/drawing/2014/main" id="{CED6EF95-7470-2FF7-2158-2763C6048EEB}"/>
              </a:ext>
            </a:extLst>
          </p:cNvPr>
          <p:cNvGrpSpPr/>
          <p:nvPr/>
        </p:nvGrpSpPr>
        <p:grpSpPr>
          <a:xfrm>
            <a:off x="280144" y="1686612"/>
            <a:ext cx="5025281" cy="4503050"/>
            <a:chOff x="280144" y="1686612"/>
            <a:chExt cx="5025281" cy="4503050"/>
          </a:xfrm>
        </p:grpSpPr>
        <p:grpSp>
          <p:nvGrpSpPr>
            <p:cNvPr id="32" name="Groupe 31">
              <a:extLst>
                <a:ext uri="{FF2B5EF4-FFF2-40B4-BE49-F238E27FC236}">
                  <a16:creationId xmlns:a16="http://schemas.microsoft.com/office/drawing/2014/main" id="{B04912CE-46F0-35AE-7388-A1166DC17F34}"/>
                </a:ext>
              </a:extLst>
            </p:cNvPr>
            <p:cNvGrpSpPr/>
            <p:nvPr/>
          </p:nvGrpSpPr>
          <p:grpSpPr>
            <a:xfrm>
              <a:off x="280144" y="2222962"/>
              <a:ext cx="3735412" cy="3513386"/>
              <a:chOff x="280144" y="2222962"/>
              <a:chExt cx="3735412" cy="3513386"/>
            </a:xfrm>
          </p:grpSpPr>
          <p:sp>
            <p:nvSpPr>
              <p:cNvPr id="10" name="ZoneTexte 9">
                <a:extLst>
                  <a:ext uri="{FF2B5EF4-FFF2-40B4-BE49-F238E27FC236}">
                    <a16:creationId xmlns:a16="http://schemas.microsoft.com/office/drawing/2014/main" id="{D6BE969A-DAB5-8334-06B3-CFBD8BA91475}"/>
                  </a:ext>
                </a:extLst>
              </p:cNvPr>
              <p:cNvSpPr txBox="1"/>
              <p:nvPr/>
            </p:nvSpPr>
            <p:spPr>
              <a:xfrm>
                <a:off x="280144" y="3155440"/>
                <a:ext cx="2301131" cy="830997"/>
              </a:xfrm>
              <a:prstGeom prst="rect">
                <a:avLst/>
              </a:prstGeom>
              <a:noFill/>
              <a:ln>
                <a:solidFill>
                  <a:srgbClr val="FF0000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fr-FR" sz="2400" dirty="0">
                    <a:solidFill>
                      <a:srgbClr val="FF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Le matériel nécessaire</a:t>
                </a:r>
              </a:p>
            </p:txBody>
          </p:sp>
          <p:cxnSp>
            <p:nvCxnSpPr>
              <p:cNvPr id="21" name="Connecteur droit avec flèche 20">
                <a:extLst>
                  <a:ext uri="{FF2B5EF4-FFF2-40B4-BE49-F238E27FC236}">
                    <a16:creationId xmlns:a16="http://schemas.microsoft.com/office/drawing/2014/main" id="{C47521D0-D997-4123-7619-3A8572EAEE76}"/>
                  </a:ext>
                </a:extLst>
              </p:cNvPr>
              <p:cNvCxnSpPr>
                <a:cxnSpLocks/>
                <a:stCxn id="10" idx="3"/>
              </p:cNvCxnSpPr>
              <p:nvPr/>
            </p:nvCxnSpPr>
            <p:spPr>
              <a:xfrm flipV="1">
                <a:off x="2581275" y="2222962"/>
                <a:ext cx="1434281" cy="1347977"/>
              </a:xfrm>
              <a:prstGeom prst="straightConnector1">
                <a:avLst/>
              </a:prstGeom>
              <a:ln w="19050">
                <a:solidFill>
                  <a:srgbClr val="FF0000"/>
                </a:solidFill>
                <a:headEnd type="none" w="med" len="med"/>
                <a:tailEnd type="arrow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" name="Connecteur droit avec flèche 24">
                <a:extLst>
                  <a:ext uri="{FF2B5EF4-FFF2-40B4-BE49-F238E27FC236}">
                    <a16:creationId xmlns:a16="http://schemas.microsoft.com/office/drawing/2014/main" id="{C8F3CCB3-5373-E20D-C5BB-30C4D46FC59F}"/>
                  </a:ext>
                </a:extLst>
              </p:cNvPr>
              <p:cNvCxnSpPr>
                <a:cxnSpLocks/>
                <a:stCxn id="10" idx="3"/>
                <a:endCxn id="45" idx="1"/>
              </p:cNvCxnSpPr>
              <p:nvPr/>
            </p:nvCxnSpPr>
            <p:spPr>
              <a:xfrm>
                <a:off x="2581275" y="3570939"/>
                <a:ext cx="1331257" cy="349563"/>
              </a:xfrm>
              <a:prstGeom prst="straightConnector1">
                <a:avLst/>
              </a:prstGeom>
              <a:ln w="19050">
                <a:solidFill>
                  <a:srgbClr val="FF0000"/>
                </a:solidFill>
                <a:headEnd type="none" w="med" len="med"/>
                <a:tailEnd type="arrow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Connecteur droit avec flèche 27">
                <a:extLst>
                  <a:ext uri="{FF2B5EF4-FFF2-40B4-BE49-F238E27FC236}">
                    <a16:creationId xmlns:a16="http://schemas.microsoft.com/office/drawing/2014/main" id="{6220AB50-6AAF-BA55-DA29-912E57846299}"/>
                  </a:ext>
                </a:extLst>
              </p:cNvPr>
              <p:cNvCxnSpPr>
                <a:cxnSpLocks/>
                <a:stCxn id="10" idx="3"/>
                <a:endCxn id="46" idx="1"/>
              </p:cNvCxnSpPr>
              <p:nvPr/>
            </p:nvCxnSpPr>
            <p:spPr>
              <a:xfrm>
                <a:off x="2581275" y="3570939"/>
                <a:ext cx="1331256" cy="2165409"/>
              </a:xfrm>
              <a:prstGeom prst="straightConnector1">
                <a:avLst/>
              </a:prstGeom>
              <a:ln w="19050">
                <a:solidFill>
                  <a:srgbClr val="FF0000"/>
                </a:solidFill>
                <a:headEnd type="none" w="med" len="med"/>
                <a:tailEnd type="arrow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DAED4E33-7B3E-6CD8-A138-4C1C7312BA9D}"/>
                </a:ext>
              </a:extLst>
            </p:cNvPr>
            <p:cNvSpPr/>
            <p:nvPr/>
          </p:nvSpPr>
          <p:spPr>
            <a:xfrm>
              <a:off x="4015556" y="1686612"/>
              <a:ext cx="1289869" cy="960565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45" name="Rectangle 44">
              <a:extLst>
                <a:ext uri="{FF2B5EF4-FFF2-40B4-BE49-F238E27FC236}">
                  <a16:creationId xmlns:a16="http://schemas.microsoft.com/office/drawing/2014/main" id="{B7ED2CEE-AD4F-D5FF-DC7E-11563866B21B}"/>
                </a:ext>
              </a:extLst>
            </p:cNvPr>
            <p:cNvSpPr/>
            <p:nvPr/>
          </p:nvSpPr>
          <p:spPr>
            <a:xfrm>
              <a:off x="3912532" y="3661182"/>
              <a:ext cx="1289869" cy="518640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46" name="Rectangle 45">
              <a:extLst>
                <a:ext uri="{FF2B5EF4-FFF2-40B4-BE49-F238E27FC236}">
                  <a16:creationId xmlns:a16="http://schemas.microsoft.com/office/drawing/2014/main" id="{96FF90A3-97F1-3410-2848-D3C0862591D7}"/>
                </a:ext>
              </a:extLst>
            </p:cNvPr>
            <p:cNvSpPr/>
            <p:nvPr/>
          </p:nvSpPr>
          <p:spPr>
            <a:xfrm>
              <a:off x="3912531" y="5283034"/>
              <a:ext cx="1289869" cy="906628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62" name="Groupe 61">
            <a:extLst>
              <a:ext uri="{FF2B5EF4-FFF2-40B4-BE49-F238E27FC236}">
                <a16:creationId xmlns:a16="http://schemas.microsoft.com/office/drawing/2014/main" id="{923B5086-39E7-567F-3683-0A386143F0A3}"/>
              </a:ext>
            </a:extLst>
          </p:cNvPr>
          <p:cNvGrpSpPr/>
          <p:nvPr/>
        </p:nvGrpSpPr>
        <p:grpSpPr>
          <a:xfrm>
            <a:off x="5286084" y="1686612"/>
            <a:ext cx="5762916" cy="4779952"/>
            <a:chOff x="5286084" y="1686612"/>
            <a:chExt cx="5762916" cy="4779952"/>
          </a:xfrm>
        </p:grpSpPr>
        <p:grpSp>
          <p:nvGrpSpPr>
            <p:cNvPr id="31" name="Groupe 30">
              <a:extLst>
                <a:ext uri="{FF2B5EF4-FFF2-40B4-BE49-F238E27FC236}">
                  <a16:creationId xmlns:a16="http://schemas.microsoft.com/office/drawing/2014/main" id="{E083E554-A93A-8BFF-82AA-492F7ECA444A}"/>
                </a:ext>
              </a:extLst>
            </p:cNvPr>
            <p:cNvGrpSpPr/>
            <p:nvPr/>
          </p:nvGrpSpPr>
          <p:grpSpPr>
            <a:xfrm>
              <a:off x="7772400" y="2226700"/>
              <a:ext cx="3276600" cy="3652190"/>
              <a:chOff x="7772400" y="2226700"/>
              <a:chExt cx="3276600" cy="3652190"/>
            </a:xfrm>
          </p:grpSpPr>
          <p:cxnSp>
            <p:nvCxnSpPr>
              <p:cNvPr id="12" name="Connecteur droit avec flèche 11">
                <a:extLst>
                  <a:ext uri="{FF2B5EF4-FFF2-40B4-BE49-F238E27FC236}">
                    <a16:creationId xmlns:a16="http://schemas.microsoft.com/office/drawing/2014/main" id="{D376F53A-B490-27F3-A590-72987533EBA5}"/>
                  </a:ext>
                </a:extLst>
              </p:cNvPr>
              <p:cNvCxnSpPr>
                <a:cxnSpLocks/>
                <a:stCxn id="19" idx="1"/>
              </p:cNvCxnSpPr>
              <p:nvPr/>
            </p:nvCxnSpPr>
            <p:spPr>
              <a:xfrm flipH="1" flipV="1">
                <a:off x="7772400" y="2226700"/>
                <a:ext cx="1123950" cy="1693436"/>
              </a:xfrm>
              <a:prstGeom prst="straightConnector1">
                <a:avLst/>
              </a:prstGeom>
              <a:ln w="19050">
                <a:solidFill>
                  <a:srgbClr val="FF0000"/>
                </a:solidFill>
                <a:headEnd type="none" w="med" len="med"/>
                <a:tailEnd type="arrow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9" name="ZoneTexte 18">
                <a:extLst>
                  <a:ext uri="{FF2B5EF4-FFF2-40B4-BE49-F238E27FC236}">
                    <a16:creationId xmlns:a16="http://schemas.microsoft.com/office/drawing/2014/main" id="{70B8EBB0-9B31-B4A8-D8D3-E628942975E2}"/>
                  </a:ext>
                </a:extLst>
              </p:cNvPr>
              <p:cNvSpPr txBox="1"/>
              <p:nvPr/>
            </p:nvSpPr>
            <p:spPr>
              <a:xfrm>
                <a:off x="8896350" y="3319971"/>
                <a:ext cx="2152650" cy="1200329"/>
              </a:xfrm>
              <a:prstGeom prst="rect">
                <a:avLst/>
              </a:prstGeom>
              <a:noFill/>
              <a:ln>
                <a:solidFill>
                  <a:srgbClr val="FF0000"/>
                </a:solidFill>
              </a:ln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fr-FR" sz="2400" dirty="0">
                    <a:solidFill>
                      <a:srgbClr val="FF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Les étapes de la réalisation de l’expérience. </a:t>
                </a:r>
              </a:p>
            </p:txBody>
          </p:sp>
          <p:cxnSp>
            <p:nvCxnSpPr>
              <p:cNvPr id="55" name="Connecteur droit avec flèche 54">
                <a:extLst>
                  <a:ext uri="{FF2B5EF4-FFF2-40B4-BE49-F238E27FC236}">
                    <a16:creationId xmlns:a16="http://schemas.microsoft.com/office/drawing/2014/main" id="{D03F9B0F-88F6-C59A-0F4D-F99C590AE6ED}"/>
                  </a:ext>
                </a:extLst>
              </p:cNvPr>
              <p:cNvCxnSpPr>
                <a:cxnSpLocks/>
                <a:stCxn id="19" idx="1"/>
              </p:cNvCxnSpPr>
              <p:nvPr/>
            </p:nvCxnSpPr>
            <p:spPr>
              <a:xfrm flipH="1" flipV="1">
                <a:off x="7841961" y="3920135"/>
                <a:ext cx="1054389" cy="1"/>
              </a:xfrm>
              <a:prstGeom prst="straightConnector1">
                <a:avLst/>
              </a:prstGeom>
              <a:ln w="19050">
                <a:solidFill>
                  <a:srgbClr val="FF0000"/>
                </a:solidFill>
                <a:headEnd type="none" w="med" len="med"/>
                <a:tailEnd type="arrow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8" name="Connecteur droit avec flèche 57">
                <a:extLst>
                  <a:ext uri="{FF2B5EF4-FFF2-40B4-BE49-F238E27FC236}">
                    <a16:creationId xmlns:a16="http://schemas.microsoft.com/office/drawing/2014/main" id="{71CE0E13-C992-53C5-21CE-A2523B914830}"/>
                  </a:ext>
                </a:extLst>
              </p:cNvPr>
              <p:cNvCxnSpPr>
                <a:cxnSpLocks/>
                <a:stCxn id="19" idx="1"/>
                <a:endCxn id="53" idx="3"/>
              </p:cNvCxnSpPr>
              <p:nvPr/>
            </p:nvCxnSpPr>
            <p:spPr>
              <a:xfrm flipH="1">
                <a:off x="7841961" y="3920136"/>
                <a:ext cx="1054389" cy="1958754"/>
              </a:xfrm>
              <a:prstGeom prst="straightConnector1">
                <a:avLst/>
              </a:prstGeom>
              <a:ln w="19050">
                <a:solidFill>
                  <a:srgbClr val="FF0000"/>
                </a:solidFill>
                <a:headEnd type="none" w="med" len="med"/>
                <a:tailEnd type="arrow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1" name="Rectangle 50">
              <a:extLst>
                <a:ext uri="{FF2B5EF4-FFF2-40B4-BE49-F238E27FC236}">
                  <a16:creationId xmlns:a16="http://schemas.microsoft.com/office/drawing/2014/main" id="{BECFE180-A696-0A5D-1C29-C30D4642E845}"/>
                </a:ext>
              </a:extLst>
            </p:cNvPr>
            <p:cNvSpPr/>
            <p:nvPr/>
          </p:nvSpPr>
          <p:spPr>
            <a:xfrm>
              <a:off x="5419525" y="1686612"/>
              <a:ext cx="2352875" cy="848431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52" name="Rectangle 51">
              <a:extLst>
                <a:ext uri="{FF2B5EF4-FFF2-40B4-BE49-F238E27FC236}">
                  <a16:creationId xmlns:a16="http://schemas.microsoft.com/office/drawing/2014/main" id="{53712A6D-8636-10D5-2646-3F5B2A5763F6}"/>
                </a:ext>
              </a:extLst>
            </p:cNvPr>
            <p:cNvSpPr/>
            <p:nvPr/>
          </p:nvSpPr>
          <p:spPr>
            <a:xfrm>
              <a:off x="5305425" y="3660816"/>
              <a:ext cx="2555877" cy="518640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53" name="Rectangle 52">
              <a:extLst>
                <a:ext uri="{FF2B5EF4-FFF2-40B4-BE49-F238E27FC236}">
                  <a16:creationId xmlns:a16="http://schemas.microsoft.com/office/drawing/2014/main" id="{A07CFF30-3BBE-72EA-56AF-03CEB26DE242}"/>
                </a:ext>
              </a:extLst>
            </p:cNvPr>
            <p:cNvSpPr/>
            <p:nvPr/>
          </p:nvSpPr>
          <p:spPr>
            <a:xfrm>
              <a:off x="5286084" y="5291216"/>
              <a:ext cx="2555877" cy="1175348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357044708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75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75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030246" y="298838"/>
            <a:ext cx="10277091" cy="267549"/>
          </a:xfrm>
        </p:spPr>
        <p:txBody>
          <a:bodyPr/>
          <a:lstStyle/>
          <a:p>
            <a:r>
              <a:rPr lang="fr-FR" sz="1800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Je commence ma tâche par vérifier le matériel de l’expérience. 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quarter" idx="11"/>
          </p:nvPr>
        </p:nvSpPr>
        <p:spPr>
          <a:xfrm>
            <a:off x="923283" y="629429"/>
            <a:ext cx="10277475" cy="268287"/>
          </a:xfrm>
        </p:spPr>
        <p:txBody>
          <a:bodyPr/>
          <a:lstStyle/>
          <a:p>
            <a:r>
              <a:rPr lang="fr-FR" sz="1400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Montrer aux élèves le matériel utilisé dans l’experience.</a:t>
            </a: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8C81706D-ED31-48CE-FA30-639CA42D139B}"/>
              </a:ext>
            </a:extLst>
          </p:cNvPr>
          <p:cNvSpPr txBox="1"/>
          <p:nvPr/>
        </p:nvSpPr>
        <p:spPr>
          <a:xfrm>
            <a:off x="2648354" y="2634765"/>
            <a:ext cx="6094378" cy="31085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fr-FR" sz="2800" dirty="0">
                <a:latin typeface="Calibri" panose="020F0502020204030204" pitchFamily="34" charset="0"/>
                <a:cs typeface="Calibri" panose="020F0502020204030204" pitchFamily="34" charset="0"/>
              </a:rPr>
              <a:t> Un bain-marie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fr-FR" sz="2800" dirty="0">
                <a:latin typeface="Calibri" panose="020F0502020204030204" pitchFamily="34" charset="0"/>
                <a:cs typeface="Calibri" panose="020F0502020204030204" pitchFamily="34" charset="0"/>
              </a:rPr>
              <a:t> Un portoir avec 4 tubes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fr-FR" sz="2800" dirty="0">
                <a:latin typeface="Calibri" panose="020F0502020204030204" pitchFamily="34" charset="0"/>
                <a:cs typeface="Calibri" panose="020F0502020204030204" pitchFamily="34" charset="0"/>
              </a:rPr>
              <a:t> Eau distillée 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fr-FR" sz="2800" dirty="0">
                <a:latin typeface="Calibri" panose="020F0502020204030204" pitchFamily="34" charset="0"/>
                <a:cs typeface="Calibri" panose="020F0502020204030204" pitchFamily="34" charset="0"/>
              </a:rPr>
              <a:t> Bandelette-Test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fr-FR" sz="2800" dirty="0">
                <a:latin typeface="Calibri" panose="020F0502020204030204" pitchFamily="34" charset="0"/>
                <a:cs typeface="Calibri" panose="020F0502020204030204" pitchFamily="34" charset="0"/>
              </a:rPr>
              <a:t> Eau iodée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fr-FR" sz="2800" dirty="0">
                <a:latin typeface="Calibri" panose="020F0502020204030204" pitchFamily="34" charset="0"/>
                <a:cs typeface="Calibri" panose="020F0502020204030204" pitchFamily="34" charset="0"/>
              </a:rPr>
              <a:t> Pipettes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fr-FR" sz="2800" dirty="0">
                <a:latin typeface="Calibri" panose="020F0502020204030204" pitchFamily="34" charset="0"/>
                <a:cs typeface="Calibri" panose="020F0502020204030204" pitchFamily="34" charset="0"/>
              </a:rPr>
              <a:t> Amidon bouilli</a:t>
            </a:r>
          </a:p>
        </p:txBody>
      </p:sp>
      <p:sp>
        <p:nvSpPr>
          <p:cNvPr id="28" name="ZoneTexte 27">
            <a:extLst>
              <a:ext uri="{FF2B5EF4-FFF2-40B4-BE49-F238E27FC236}">
                <a16:creationId xmlns:a16="http://schemas.microsoft.com/office/drawing/2014/main" id="{8BC09872-492D-3BC6-039B-3113442C5147}"/>
              </a:ext>
            </a:extLst>
          </p:cNvPr>
          <p:cNvSpPr txBox="1"/>
          <p:nvPr/>
        </p:nvSpPr>
        <p:spPr>
          <a:xfrm>
            <a:off x="3337801" y="1114692"/>
            <a:ext cx="4715484" cy="461665"/>
          </a:xfrm>
          <a:prstGeom prst="rect">
            <a:avLst/>
          </a:prstGeom>
          <a:solidFill>
            <a:srgbClr val="D5E8CF"/>
          </a:solidFill>
          <a:ln w="9525" cap="flat" cmpd="sng">
            <a:solidFill>
              <a:srgbClr val="D5E8C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>
            <a:defPPr>
              <a:defRPr lang="fr-FR"/>
            </a:defPPr>
            <a:lvl1pPr lvl="0" algn="just">
              <a:defRPr sz="2400" b="1" spc="-50">
                <a:solidFill>
                  <a:srgbClr val="002060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A. Je vérifie le matériel nécessaire</a:t>
            </a:r>
          </a:p>
        </p:txBody>
      </p:sp>
      <p:sp>
        <p:nvSpPr>
          <p:cNvPr id="29" name="ZoneTexte 28">
            <a:extLst>
              <a:ext uri="{FF2B5EF4-FFF2-40B4-BE49-F238E27FC236}">
                <a16:creationId xmlns:a16="http://schemas.microsoft.com/office/drawing/2014/main" id="{C12B3BB0-C1E0-D14D-5C71-078DA70F67FE}"/>
              </a:ext>
            </a:extLst>
          </p:cNvPr>
          <p:cNvSpPr txBox="1"/>
          <p:nvPr/>
        </p:nvSpPr>
        <p:spPr>
          <a:xfrm>
            <a:off x="1629788" y="2125303"/>
            <a:ext cx="57340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400" b="1" dirty="0">
                <a:latin typeface="Calibri" panose="020F0502020204030204" pitchFamily="34" charset="0"/>
                <a:cs typeface="Calibri" panose="020F0502020204030204" pitchFamily="34" charset="0"/>
              </a:rPr>
              <a:t>Je coche chaque matériel disponible :</a:t>
            </a:r>
          </a:p>
        </p:txBody>
      </p:sp>
      <p:pic>
        <p:nvPicPr>
          <p:cNvPr id="30" name="Image 29" descr="Une image contenant logo, Graphique, graphisme, conception&#10;&#10;Description générée automatiquement">
            <a:extLst>
              <a:ext uri="{FF2B5EF4-FFF2-40B4-BE49-F238E27FC236}">
                <a16:creationId xmlns:a16="http://schemas.microsoft.com/office/drawing/2014/main" id="{0B3A5AF3-E6EF-9BCE-D0EC-94C78555CF6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duotone>
              <a:srgbClr val="36AFCE">
                <a:shade val="45000"/>
                <a:satMod val="135000"/>
              </a:srgb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1785" y="2789081"/>
            <a:ext cx="165149" cy="163334"/>
          </a:xfrm>
          <a:prstGeom prst="rect">
            <a:avLst/>
          </a:prstGeom>
        </p:spPr>
      </p:pic>
      <p:pic>
        <p:nvPicPr>
          <p:cNvPr id="31" name="Image 30" descr="Une image contenant logo, Graphique, graphisme, conception&#10;&#10;Description générée automatiquement">
            <a:extLst>
              <a:ext uri="{FF2B5EF4-FFF2-40B4-BE49-F238E27FC236}">
                <a16:creationId xmlns:a16="http://schemas.microsoft.com/office/drawing/2014/main" id="{0B75E53F-923B-5073-60BA-B24ECC0B665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duotone>
              <a:srgbClr val="36AFCE">
                <a:shade val="45000"/>
                <a:satMod val="135000"/>
              </a:srgb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8270" y="3223583"/>
            <a:ext cx="165149" cy="163334"/>
          </a:xfrm>
          <a:prstGeom prst="rect">
            <a:avLst/>
          </a:prstGeom>
        </p:spPr>
      </p:pic>
      <p:pic>
        <p:nvPicPr>
          <p:cNvPr id="3" name="Image 2" descr="Une image contenant logo, Graphique, graphisme, conception&#10;&#10;Description générée automatiquement">
            <a:extLst>
              <a:ext uri="{FF2B5EF4-FFF2-40B4-BE49-F238E27FC236}">
                <a16:creationId xmlns:a16="http://schemas.microsoft.com/office/drawing/2014/main" id="{F5CC8672-809B-55DE-A3DF-4F60667716C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duotone>
              <a:srgbClr val="36AFCE">
                <a:shade val="45000"/>
                <a:satMod val="135000"/>
              </a:srgb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8270" y="3632145"/>
            <a:ext cx="165149" cy="163334"/>
          </a:xfrm>
          <a:prstGeom prst="rect">
            <a:avLst/>
          </a:prstGeom>
        </p:spPr>
      </p:pic>
      <p:pic>
        <p:nvPicPr>
          <p:cNvPr id="5" name="Image 4" descr="Une image contenant logo, Graphique, graphisme, conception&#10;&#10;Description générée automatiquement">
            <a:extLst>
              <a:ext uri="{FF2B5EF4-FFF2-40B4-BE49-F238E27FC236}">
                <a16:creationId xmlns:a16="http://schemas.microsoft.com/office/drawing/2014/main" id="{17D10F70-9EB2-343F-0F8E-6A0CE75A909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duotone>
              <a:srgbClr val="36AFCE">
                <a:shade val="45000"/>
                <a:satMod val="135000"/>
              </a:srgb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8270" y="4060161"/>
            <a:ext cx="165149" cy="163334"/>
          </a:xfrm>
          <a:prstGeom prst="rect">
            <a:avLst/>
          </a:prstGeom>
        </p:spPr>
      </p:pic>
      <p:pic>
        <p:nvPicPr>
          <p:cNvPr id="6" name="Image 5" descr="Une image contenant logo, Graphique, graphisme, conception&#10;&#10;Description générée automatiquement">
            <a:extLst>
              <a:ext uri="{FF2B5EF4-FFF2-40B4-BE49-F238E27FC236}">
                <a16:creationId xmlns:a16="http://schemas.microsoft.com/office/drawing/2014/main" id="{E5FEA7BE-B81F-FDED-7BF4-C86D69B9CA1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duotone>
              <a:srgbClr val="36AFCE">
                <a:shade val="45000"/>
                <a:satMod val="135000"/>
              </a:srgb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8815" y="4488179"/>
            <a:ext cx="165149" cy="163334"/>
          </a:xfrm>
          <a:prstGeom prst="rect">
            <a:avLst/>
          </a:prstGeom>
        </p:spPr>
      </p:pic>
      <p:pic>
        <p:nvPicPr>
          <p:cNvPr id="7" name="Image 6" descr="Une image contenant logo, Graphique, graphisme, conception&#10;&#10;Description générée automatiquement">
            <a:extLst>
              <a:ext uri="{FF2B5EF4-FFF2-40B4-BE49-F238E27FC236}">
                <a16:creationId xmlns:a16="http://schemas.microsoft.com/office/drawing/2014/main" id="{DB1C71A2-C72B-D40E-F4F2-6A93FEF4372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duotone>
              <a:srgbClr val="36AFCE">
                <a:shade val="45000"/>
                <a:satMod val="135000"/>
              </a:srgb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8815" y="4916196"/>
            <a:ext cx="165149" cy="163334"/>
          </a:xfrm>
          <a:prstGeom prst="rect">
            <a:avLst/>
          </a:prstGeom>
        </p:spPr>
      </p:pic>
      <p:pic>
        <p:nvPicPr>
          <p:cNvPr id="8" name="Image 7" descr="Une image contenant logo, Graphique, graphisme, conception&#10;&#10;Description générée automatiquement">
            <a:extLst>
              <a:ext uri="{FF2B5EF4-FFF2-40B4-BE49-F238E27FC236}">
                <a16:creationId xmlns:a16="http://schemas.microsoft.com/office/drawing/2014/main" id="{9723D6D3-9038-D24C-FF58-F9B1EF245AD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duotone>
              <a:srgbClr val="36AFCE">
                <a:shade val="45000"/>
                <a:satMod val="135000"/>
              </a:srgb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8814" y="5334485"/>
            <a:ext cx="165149" cy="1633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089073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2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7362397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8A563A-BF86-80DB-67A7-D72AF51E36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322CBA4-812A-B828-8D10-B958D708F8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z="1800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Maintenant, on passe à la deuxième étape qui concerne le protocole expérimental. 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0237528-B9F5-BB6C-8796-2C0A8F1B9FFB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sz="1400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Faire la démonstration devant les élèves.</a:t>
            </a: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815FDBD7-3354-BDB7-03D2-E405B9AF0852}"/>
              </a:ext>
            </a:extLst>
          </p:cNvPr>
          <p:cNvGrpSpPr/>
          <p:nvPr/>
        </p:nvGrpSpPr>
        <p:grpSpPr>
          <a:xfrm>
            <a:off x="697959" y="2696791"/>
            <a:ext cx="3822971" cy="2869658"/>
            <a:chOff x="3005847" y="1902101"/>
            <a:chExt cx="4007795" cy="2990911"/>
          </a:xfrm>
        </p:grpSpPr>
        <p:pic>
          <p:nvPicPr>
            <p:cNvPr id="14" name="Espace réservé du contenu 18">
              <a:extLst>
                <a:ext uri="{FF2B5EF4-FFF2-40B4-BE49-F238E27FC236}">
                  <a16:creationId xmlns:a16="http://schemas.microsoft.com/office/drawing/2014/main" id="{784D9EFD-0037-5F62-5FA4-E480F41C244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8934" t="39115" r="23346" b="33737"/>
            <a:stretch>
              <a:fillRect/>
            </a:stretch>
          </p:blipFill>
          <p:spPr>
            <a:xfrm>
              <a:off x="3005847" y="2889115"/>
              <a:ext cx="4007795" cy="2003897"/>
            </a:xfrm>
            <a:prstGeom prst="rect">
              <a:avLst/>
            </a:prstGeom>
          </p:spPr>
        </p:pic>
        <p:grpSp>
          <p:nvGrpSpPr>
            <p:cNvPr id="44" name="Groupe 43">
              <a:extLst>
                <a:ext uri="{FF2B5EF4-FFF2-40B4-BE49-F238E27FC236}">
                  <a16:creationId xmlns:a16="http://schemas.microsoft.com/office/drawing/2014/main" id="{A394812E-E0F1-31FF-87E2-6AB648401898}"/>
                </a:ext>
              </a:extLst>
            </p:cNvPr>
            <p:cNvGrpSpPr/>
            <p:nvPr/>
          </p:nvGrpSpPr>
          <p:grpSpPr>
            <a:xfrm>
              <a:off x="3901435" y="1902101"/>
              <a:ext cx="2163799" cy="971792"/>
              <a:chOff x="3901435" y="1902101"/>
              <a:chExt cx="2163799" cy="971792"/>
            </a:xfrm>
          </p:grpSpPr>
          <p:pic>
            <p:nvPicPr>
              <p:cNvPr id="43" name="Image 42">
                <a:extLst>
                  <a:ext uri="{FF2B5EF4-FFF2-40B4-BE49-F238E27FC236}">
                    <a16:creationId xmlns:a16="http://schemas.microsoft.com/office/drawing/2014/main" id="{3875D218-0B38-E50A-51F2-F2AA1F954AF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4007796" y="2461098"/>
                <a:ext cx="1867710" cy="412795"/>
              </a:xfrm>
              <a:prstGeom prst="rect">
                <a:avLst/>
              </a:prstGeom>
            </p:spPr>
          </p:pic>
          <p:sp>
            <p:nvSpPr>
              <p:cNvPr id="15" name="ZoneTexte 14">
                <a:extLst>
                  <a:ext uri="{FF2B5EF4-FFF2-40B4-BE49-F238E27FC236}">
                    <a16:creationId xmlns:a16="http://schemas.microsoft.com/office/drawing/2014/main" id="{F96E9C82-9C54-A54C-EFC3-138D3E92F6E6}"/>
                  </a:ext>
                </a:extLst>
              </p:cNvPr>
              <p:cNvSpPr txBox="1"/>
              <p:nvPr/>
            </p:nvSpPr>
            <p:spPr>
              <a:xfrm>
                <a:off x="3901435" y="1902101"/>
                <a:ext cx="2163799" cy="73779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fr-FR" sz="2000" b="1" dirty="0">
                    <a:latin typeface="Calibri" panose="020F0502020204030204" pitchFamily="34" charset="0"/>
                    <a:cs typeface="Calibri" panose="020F0502020204030204" pitchFamily="34" charset="0"/>
                  </a:rPr>
                  <a:t>Je mets l’amidon </a:t>
                </a:r>
              </a:p>
              <a:p>
                <a:pPr algn="ctr"/>
                <a:r>
                  <a:rPr lang="fr-FR" sz="2000" b="1" dirty="0">
                    <a:latin typeface="Calibri" panose="020F0502020204030204" pitchFamily="34" charset="0"/>
                    <a:cs typeface="Calibri" panose="020F0502020204030204" pitchFamily="34" charset="0"/>
                  </a:rPr>
                  <a:t>bouilli</a:t>
                </a:r>
              </a:p>
            </p:txBody>
          </p:sp>
        </p:grpSp>
      </p:grpSp>
      <p:sp>
        <p:nvSpPr>
          <p:cNvPr id="5" name="ZoneTexte 4">
            <a:extLst>
              <a:ext uri="{FF2B5EF4-FFF2-40B4-BE49-F238E27FC236}">
                <a16:creationId xmlns:a16="http://schemas.microsoft.com/office/drawing/2014/main" id="{89C93391-0CFE-648A-B6B9-66112486AA25}"/>
              </a:ext>
            </a:extLst>
          </p:cNvPr>
          <p:cNvSpPr txBox="1"/>
          <p:nvPr/>
        </p:nvSpPr>
        <p:spPr>
          <a:xfrm>
            <a:off x="1040859" y="1646082"/>
            <a:ext cx="593387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fr-FR" sz="2400" b="1" dirty="0"/>
              <a:t>Je fais varier la variable indépendante</a:t>
            </a:r>
          </a:p>
        </p:txBody>
      </p: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ED58E036-4B18-9C33-8F01-F073D54100F2}"/>
              </a:ext>
            </a:extLst>
          </p:cNvPr>
          <p:cNvGrpSpPr/>
          <p:nvPr/>
        </p:nvGrpSpPr>
        <p:grpSpPr>
          <a:xfrm>
            <a:off x="4877473" y="2693549"/>
            <a:ext cx="6812742" cy="2882628"/>
            <a:chOff x="4877473" y="2693549"/>
            <a:chExt cx="6812742" cy="2882628"/>
          </a:xfrm>
        </p:grpSpPr>
        <p:grpSp>
          <p:nvGrpSpPr>
            <p:cNvPr id="7" name="Groupe 6">
              <a:extLst>
                <a:ext uri="{FF2B5EF4-FFF2-40B4-BE49-F238E27FC236}">
                  <a16:creationId xmlns:a16="http://schemas.microsoft.com/office/drawing/2014/main" id="{396D2F2D-ED3E-06D4-247D-E09F66D7CCAC}"/>
                </a:ext>
              </a:extLst>
            </p:cNvPr>
            <p:cNvGrpSpPr/>
            <p:nvPr/>
          </p:nvGrpSpPr>
          <p:grpSpPr>
            <a:xfrm>
              <a:off x="7624053" y="2871889"/>
              <a:ext cx="1527243" cy="860267"/>
              <a:chOff x="4912468" y="2013626"/>
              <a:chExt cx="1527243" cy="860267"/>
            </a:xfrm>
          </p:grpSpPr>
          <p:pic>
            <p:nvPicPr>
              <p:cNvPr id="8" name="Image 7">
                <a:extLst>
                  <a:ext uri="{FF2B5EF4-FFF2-40B4-BE49-F238E27FC236}">
                    <a16:creationId xmlns:a16="http://schemas.microsoft.com/office/drawing/2014/main" id="{6178A0BB-7AB4-BDF4-C8B9-99A5774ECDD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4912468" y="2461098"/>
                <a:ext cx="1527243" cy="412795"/>
              </a:xfrm>
              <a:prstGeom prst="rect">
                <a:avLst/>
              </a:prstGeom>
            </p:spPr>
          </p:pic>
          <p:sp>
            <p:nvSpPr>
              <p:cNvPr id="9" name="ZoneTexte 8">
                <a:extLst>
                  <a:ext uri="{FF2B5EF4-FFF2-40B4-BE49-F238E27FC236}">
                    <a16:creationId xmlns:a16="http://schemas.microsoft.com/office/drawing/2014/main" id="{9EC67633-704B-6D47-E327-3DE64A3C0D60}"/>
                  </a:ext>
                </a:extLst>
              </p:cNvPr>
              <p:cNvSpPr txBox="1"/>
              <p:nvPr/>
            </p:nvSpPr>
            <p:spPr>
              <a:xfrm>
                <a:off x="5159054" y="2013626"/>
                <a:ext cx="1121569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fr-FR" sz="2000" b="1" dirty="0">
                    <a:latin typeface="Calibri" panose="020F0502020204030204" pitchFamily="34" charset="0"/>
                    <a:cs typeface="Calibri" panose="020F0502020204030204" pitchFamily="34" charset="0"/>
                  </a:rPr>
                  <a:t>Amidon </a:t>
                </a:r>
              </a:p>
              <a:p>
                <a:pPr algn="ctr"/>
                <a:r>
                  <a:rPr lang="fr-FR" sz="2000" b="1" dirty="0">
                    <a:latin typeface="Calibri" panose="020F0502020204030204" pitchFamily="34" charset="0"/>
                    <a:cs typeface="Calibri" panose="020F0502020204030204" pitchFamily="34" charset="0"/>
                  </a:rPr>
                  <a:t>bouilli</a:t>
                </a:r>
              </a:p>
            </p:txBody>
          </p:sp>
        </p:grpSp>
        <p:pic>
          <p:nvPicPr>
            <p:cNvPr id="10" name="Espace réservé du contenu 18">
              <a:extLst>
                <a:ext uri="{FF2B5EF4-FFF2-40B4-BE49-F238E27FC236}">
                  <a16:creationId xmlns:a16="http://schemas.microsoft.com/office/drawing/2014/main" id="{9DA52F4D-05D7-8DAD-93B0-8CF94503F67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5205" t="29431" r="23259" b="33737"/>
            <a:stretch>
              <a:fillRect/>
            </a:stretch>
          </p:blipFill>
          <p:spPr>
            <a:xfrm>
              <a:off x="6894894" y="2998348"/>
              <a:ext cx="3393040" cy="2577829"/>
            </a:xfrm>
            <a:prstGeom prst="rect">
              <a:avLst/>
            </a:prstGeom>
          </p:spPr>
        </p:pic>
        <p:sp>
          <p:nvSpPr>
            <p:cNvPr id="3" name="Flèche : droite 2">
              <a:extLst>
                <a:ext uri="{FF2B5EF4-FFF2-40B4-BE49-F238E27FC236}">
                  <a16:creationId xmlns:a16="http://schemas.microsoft.com/office/drawing/2014/main" id="{B37C361D-F217-611D-0E20-294CEA44D332}"/>
                </a:ext>
              </a:extLst>
            </p:cNvPr>
            <p:cNvSpPr/>
            <p:nvPr/>
          </p:nvSpPr>
          <p:spPr>
            <a:xfrm>
              <a:off x="4877473" y="4288589"/>
              <a:ext cx="1463405" cy="461665"/>
            </a:xfrm>
            <a:prstGeom prst="rightArrow">
              <a:avLst/>
            </a:prstGeom>
            <a:solidFill>
              <a:srgbClr val="037A4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F1911C9C-0704-1DFD-3CEF-3D5C51A5D7B7}"/>
                </a:ext>
              </a:extLst>
            </p:cNvPr>
            <p:cNvSpPr txBox="1"/>
            <p:nvPr/>
          </p:nvSpPr>
          <p:spPr>
            <a:xfrm>
              <a:off x="5308872" y="2774613"/>
              <a:ext cx="206401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fr-FR" sz="2000" b="1" dirty="0">
                  <a:latin typeface="Calibri" panose="020F0502020204030204" pitchFamily="34" charset="0"/>
                  <a:cs typeface="Calibri" panose="020F0502020204030204" pitchFamily="34" charset="0"/>
                </a:rPr>
                <a:t>J’ajoute la salive </a:t>
              </a:r>
            </a:p>
          </p:txBody>
        </p:sp>
        <p:sp>
          <p:nvSpPr>
            <p:cNvPr id="12" name="ZoneTexte 11">
              <a:extLst>
                <a:ext uri="{FF2B5EF4-FFF2-40B4-BE49-F238E27FC236}">
                  <a16:creationId xmlns:a16="http://schemas.microsoft.com/office/drawing/2014/main" id="{67BFFF37-E736-D452-A086-425EDCE9DDB5}"/>
                </a:ext>
              </a:extLst>
            </p:cNvPr>
            <p:cNvSpPr txBox="1"/>
            <p:nvPr/>
          </p:nvSpPr>
          <p:spPr>
            <a:xfrm>
              <a:off x="9877626" y="2693549"/>
              <a:ext cx="1812589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fr-FR" sz="2000" b="1" dirty="0">
                  <a:latin typeface="Calibri" panose="020F0502020204030204" pitchFamily="34" charset="0"/>
                  <a:cs typeface="Calibri" panose="020F0502020204030204" pitchFamily="34" charset="0"/>
                </a:rPr>
                <a:t>J’ajoute l’eau distillée </a:t>
              </a:r>
            </a:p>
          </p:txBody>
        </p:sp>
      </p:grpSp>
      <p:sp>
        <p:nvSpPr>
          <p:cNvPr id="13" name="ZoneTexte 12">
            <a:extLst>
              <a:ext uri="{FF2B5EF4-FFF2-40B4-BE49-F238E27FC236}">
                <a16:creationId xmlns:a16="http://schemas.microsoft.com/office/drawing/2014/main" id="{3895506E-708A-A69B-131A-1F8ACDD87F4D}"/>
              </a:ext>
            </a:extLst>
          </p:cNvPr>
          <p:cNvSpPr txBox="1"/>
          <p:nvPr/>
        </p:nvSpPr>
        <p:spPr>
          <a:xfrm>
            <a:off x="3045974" y="1065352"/>
            <a:ext cx="5211595" cy="461624"/>
          </a:xfrm>
          <a:prstGeom prst="rect">
            <a:avLst/>
          </a:prstGeom>
          <a:solidFill>
            <a:srgbClr val="D5E8CF"/>
          </a:solidFill>
          <a:ln w="9525" cap="flat" cmpd="sng">
            <a:solidFill>
              <a:srgbClr val="D5E8C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>
            <a:defPPr>
              <a:defRPr lang="fr-FR"/>
            </a:defPPr>
            <a:lvl1pPr lvl="0" algn="just">
              <a:defRPr sz="2400" b="1" spc="-50">
                <a:solidFill>
                  <a:srgbClr val="002060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B. Je réalise le protocole expérimental</a:t>
            </a:r>
          </a:p>
        </p:txBody>
      </p:sp>
    </p:spTree>
    <p:extLst>
      <p:ext uri="{BB962C8B-B14F-4D97-AF65-F5344CB8AC3E}">
        <p14:creationId xmlns:p14="http://schemas.microsoft.com/office/powerpoint/2010/main" val="349526089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F67E090-27C1-25C2-299B-599A29FC6E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z="18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Toujours </a:t>
            </a:r>
            <a:r>
              <a:rPr lang="fr-FR" sz="1800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dans la même étape on garde constante la variable à contrôler.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4898305-02CA-25C3-7A35-3899404615C6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sz="11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Réaliser la démonstration devant les élèves.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24BC4B25-3AE1-420B-45C6-A197F1F893AA}"/>
              </a:ext>
            </a:extLst>
          </p:cNvPr>
          <p:cNvSpPr txBox="1"/>
          <p:nvPr/>
        </p:nvSpPr>
        <p:spPr>
          <a:xfrm>
            <a:off x="1409700" y="1622430"/>
            <a:ext cx="727547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 marL="342900" indent="-342900">
              <a:buFont typeface="Wingdings" panose="05000000000000000000" pitchFamily="2" charset="2"/>
              <a:buChar char="§"/>
              <a:defRPr sz="2400" b="1"/>
            </a:lvl1pPr>
          </a:lstStyle>
          <a:p>
            <a:r>
              <a:rPr lang="fr-FR" dirty="0"/>
              <a:t> Je garde constante la variable à contrôler</a:t>
            </a:r>
          </a:p>
        </p:txBody>
      </p:sp>
      <p:pic>
        <p:nvPicPr>
          <p:cNvPr id="6" name="Espace réservé du contenu 6">
            <a:extLst>
              <a:ext uri="{FF2B5EF4-FFF2-40B4-BE49-F238E27FC236}">
                <a16:creationId xmlns:a16="http://schemas.microsoft.com/office/drawing/2014/main" id="{83FD2E56-139D-16AE-48E4-959844B70CB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572" t="33748" r="18648" b="34517"/>
          <a:stretch>
            <a:fillRect/>
          </a:stretch>
        </p:blipFill>
        <p:spPr>
          <a:xfrm>
            <a:off x="3163180" y="3325845"/>
            <a:ext cx="4924356" cy="2646330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F8CCB1BF-0638-1D29-AC33-41D2255F9C18}"/>
              </a:ext>
            </a:extLst>
          </p:cNvPr>
          <p:cNvSpPr txBox="1"/>
          <p:nvPr/>
        </p:nvSpPr>
        <p:spPr>
          <a:xfrm>
            <a:off x="3843643" y="2365640"/>
            <a:ext cx="361625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>
                <a:latin typeface="Calibri" panose="020F0502020204030204" pitchFamily="34" charset="0"/>
                <a:cs typeface="Calibri" panose="020F0502020204030204" pitchFamily="34" charset="0"/>
              </a:rPr>
              <a:t>Je mets les deux tubes A et B dans un bain-marie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6629175D-DE28-3010-9720-496AE94C93BE}"/>
              </a:ext>
            </a:extLst>
          </p:cNvPr>
          <p:cNvSpPr txBox="1"/>
          <p:nvPr/>
        </p:nvSpPr>
        <p:spPr>
          <a:xfrm>
            <a:off x="3045974" y="1065352"/>
            <a:ext cx="5211595" cy="461624"/>
          </a:xfrm>
          <a:prstGeom prst="rect">
            <a:avLst/>
          </a:prstGeom>
          <a:solidFill>
            <a:srgbClr val="D5E8CF"/>
          </a:solidFill>
          <a:ln w="9525" cap="flat" cmpd="sng">
            <a:solidFill>
              <a:srgbClr val="D5E8C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>
            <a:defPPr>
              <a:defRPr lang="fr-FR"/>
            </a:defPPr>
            <a:lvl1pPr lvl="0" algn="just">
              <a:defRPr sz="2400" b="1" spc="-50">
                <a:solidFill>
                  <a:srgbClr val="002060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B. Je réalise le protocole expérimental</a:t>
            </a:r>
          </a:p>
        </p:txBody>
      </p:sp>
    </p:spTree>
    <p:extLst>
      <p:ext uri="{BB962C8B-B14F-4D97-AF65-F5344CB8AC3E}">
        <p14:creationId xmlns:p14="http://schemas.microsoft.com/office/powerpoint/2010/main" val="32145995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5CA5346-EDF9-7857-C744-A74CB4733E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5150" y="293753"/>
            <a:ext cx="10961729" cy="307946"/>
          </a:xfrm>
        </p:spPr>
        <p:txBody>
          <a:bodyPr/>
          <a:lstStyle/>
          <a:p>
            <a:r>
              <a:rPr lang="fr-FR" sz="18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Après 15 minutes: je réalise le test d’amidon pour savoir est-ce que les tubes A et B contiennent l’amidon ou non. 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F48F6EAB-9E76-19D8-F4B4-A576F986D14E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sz="11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Réaliser la démonstration devant les élèves.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7AA6A14B-22F0-8543-E569-90025333E19D}"/>
              </a:ext>
            </a:extLst>
          </p:cNvPr>
          <p:cNvSpPr txBox="1"/>
          <p:nvPr/>
        </p:nvSpPr>
        <p:spPr>
          <a:xfrm>
            <a:off x="2188723" y="1624470"/>
            <a:ext cx="339295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 marL="342900" indent="-342900">
              <a:buFont typeface="Wingdings" panose="05000000000000000000" pitchFamily="2" charset="2"/>
              <a:buChar char="§"/>
              <a:defRPr sz="2400" b="1"/>
            </a:lvl1pPr>
          </a:lstStyle>
          <a:p>
            <a:r>
              <a:rPr lang="fr-FR" dirty="0"/>
              <a:t>Test d’amidon</a:t>
            </a:r>
          </a:p>
        </p:txBody>
      </p:sp>
      <p:grpSp>
        <p:nvGrpSpPr>
          <p:cNvPr id="31" name="Groupe 30">
            <a:extLst>
              <a:ext uri="{FF2B5EF4-FFF2-40B4-BE49-F238E27FC236}">
                <a16:creationId xmlns:a16="http://schemas.microsoft.com/office/drawing/2014/main" id="{05A0A0B1-78A4-4820-D8ED-ABCF6C5DD812}"/>
              </a:ext>
            </a:extLst>
          </p:cNvPr>
          <p:cNvGrpSpPr/>
          <p:nvPr/>
        </p:nvGrpSpPr>
        <p:grpSpPr>
          <a:xfrm>
            <a:off x="3969087" y="3084366"/>
            <a:ext cx="2821515" cy="2658245"/>
            <a:chOff x="4435812" y="2873443"/>
            <a:chExt cx="3764605" cy="2658245"/>
          </a:xfrm>
        </p:grpSpPr>
        <p:cxnSp>
          <p:nvCxnSpPr>
            <p:cNvPr id="15" name="Connecteur droit 14">
              <a:extLst>
                <a:ext uri="{FF2B5EF4-FFF2-40B4-BE49-F238E27FC236}">
                  <a16:creationId xmlns:a16="http://schemas.microsoft.com/office/drawing/2014/main" id="{084A5D5C-2379-D3D0-13E9-54B2EEA11627}"/>
                </a:ext>
              </a:extLst>
            </p:cNvPr>
            <p:cNvCxnSpPr/>
            <p:nvPr/>
          </p:nvCxnSpPr>
          <p:spPr>
            <a:xfrm>
              <a:off x="4435812" y="4212077"/>
              <a:ext cx="1828800" cy="0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Connecteur droit 7">
              <a:extLst>
                <a:ext uri="{FF2B5EF4-FFF2-40B4-BE49-F238E27FC236}">
                  <a16:creationId xmlns:a16="http://schemas.microsoft.com/office/drawing/2014/main" id="{385CAC62-4287-A180-CAC3-1BFFEE0169E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265999" y="2873443"/>
              <a:ext cx="1934418" cy="1335005"/>
            </a:xfrm>
            <a:prstGeom prst="line">
              <a:avLst/>
            </a:prstGeom>
            <a:ln w="19050">
              <a:solidFill>
                <a:srgbClr val="FF0000"/>
              </a:solidFill>
              <a:headEnd type="none" w="med" len="med"/>
              <a:tailEnd type="arrow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Connecteur droit 13">
              <a:extLst>
                <a:ext uri="{FF2B5EF4-FFF2-40B4-BE49-F238E27FC236}">
                  <a16:creationId xmlns:a16="http://schemas.microsoft.com/office/drawing/2014/main" id="{01D084A6-300A-EA81-8B0F-CB1C57AB5DAF}"/>
                </a:ext>
              </a:extLst>
            </p:cNvPr>
            <p:cNvCxnSpPr>
              <a:cxnSpLocks/>
            </p:cNvCxnSpPr>
            <p:nvPr/>
          </p:nvCxnSpPr>
          <p:spPr>
            <a:xfrm>
              <a:off x="6284068" y="4208726"/>
              <a:ext cx="1916349" cy="1322962"/>
            </a:xfrm>
            <a:prstGeom prst="line">
              <a:avLst/>
            </a:prstGeom>
            <a:ln w="19050">
              <a:solidFill>
                <a:srgbClr val="FF0000"/>
              </a:solidFill>
              <a:headEnd type="none" w="med" len="med"/>
              <a:tailEnd type="arrow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" name="Groupe 8">
            <a:extLst>
              <a:ext uri="{FF2B5EF4-FFF2-40B4-BE49-F238E27FC236}">
                <a16:creationId xmlns:a16="http://schemas.microsoft.com/office/drawing/2014/main" id="{16658E36-3FE5-1351-9E17-F69D7C959A14}"/>
              </a:ext>
            </a:extLst>
          </p:cNvPr>
          <p:cNvGrpSpPr/>
          <p:nvPr/>
        </p:nvGrpSpPr>
        <p:grpSpPr>
          <a:xfrm>
            <a:off x="855150" y="2435000"/>
            <a:ext cx="3392952" cy="3513507"/>
            <a:chOff x="855150" y="2435000"/>
            <a:chExt cx="3392952" cy="3513507"/>
          </a:xfrm>
        </p:grpSpPr>
        <p:sp>
          <p:nvSpPr>
            <p:cNvPr id="12" name="ZoneTexte 11">
              <a:extLst>
                <a:ext uri="{FF2B5EF4-FFF2-40B4-BE49-F238E27FC236}">
                  <a16:creationId xmlns:a16="http://schemas.microsoft.com/office/drawing/2014/main" id="{5C57DEDF-764C-A576-68B2-201ABE124ECB}"/>
                </a:ext>
              </a:extLst>
            </p:cNvPr>
            <p:cNvSpPr txBox="1"/>
            <p:nvPr/>
          </p:nvSpPr>
          <p:spPr>
            <a:xfrm>
              <a:off x="1030246" y="2435000"/>
              <a:ext cx="3103124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2000" dirty="0">
                  <a:latin typeface="Calibri" panose="020F0502020204030204" pitchFamily="34" charset="0"/>
                  <a:cs typeface="Calibri" panose="020F0502020204030204" pitchFamily="34" charset="0"/>
                </a:rPr>
                <a:t>J’ajoute une goutte de l’eau iodée dans chaque tube</a:t>
              </a:r>
            </a:p>
          </p:txBody>
        </p:sp>
        <p:grpSp>
          <p:nvGrpSpPr>
            <p:cNvPr id="7" name="Groupe 6">
              <a:extLst>
                <a:ext uri="{FF2B5EF4-FFF2-40B4-BE49-F238E27FC236}">
                  <a16:creationId xmlns:a16="http://schemas.microsoft.com/office/drawing/2014/main" id="{CA65A3A1-727E-3E7A-46C0-3248C6D52A70}"/>
                </a:ext>
              </a:extLst>
            </p:cNvPr>
            <p:cNvGrpSpPr/>
            <p:nvPr/>
          </p:nvGrpSpPr>
          <p:grpSpPr>
            <a:xfrm>
              <a:off x="855150" y="3062005"/>
              <a:ext cx="3392952" cy="2886502"/>
              <a:chOff x="690867" y="2889918"/>
              <a:chExt cx="3392952" cy="2886502"/>
            </a:xfrm>
          </p:grpSpPr>
          <p:pic>
            <p:nvPicPr>
              <p:cNvPr id="10" name="Image 9" descr="Une image contenant cylindre, briquet&#10;&#10;Le contenu généré par l’IA peut être incorrect.">
                <a:extLst>
                  <a:ext uri="{FF2B5EF4-FFF2-40B4-BE49-F238E27FC236}">
                    <a16:creationId xmlns:a16="http://schemas.microsoft.com/office/drawing/2014/main" id="{0BC68806-5349-1CDF-8230-A82E77450CF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tretch>
                <a:fillRect/>
              </a:stretch>
            </p:blipFill>
            <p:spPr>
              <a:xfrm>
                <a:off x="690867" y="2889918"/>
                <a:ext cx="3392952" cy="2665890"/>
              </a:xfrm>
              <a:prstGeom prst="rect">
                <a:avLst/>
              </a:prstGeom>
            </p:spPr>
          </p:pic>
          <p:sp>
            <p:nvSpPr>
              <p:cNvPr id="17" name="ZoneTexte 16">
                <a:extLst>
                  <a:ext uri="{FF2B5EF4-FFF2-40B4-BE49-F238E27FC236}">
                    <a16:creationId xmlns:a16="http://schemas.microsoft.com/office/drawing/2014/main" id="{7A34C5FF-69E7-99E0-3B6C-94ACDC180AEA}"/>
                  </a:ext>
                </a:extLst>
              </p:cNvPr>
              <p:cNvSpPr txBox="1"/>
              <p:nvPr/>
            </p:nvSpPr>
            <p:spPr>
              <a:xfrm>
                <a:off x="1303709" y="5376310"/>
                <a:ext cx="418289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:r>
                  <a:rPr lang="fr-FR" sz="2000" b="1" dirty="0">
                    <a:solidFill>
                      <a:srgbClr val="FF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A</a:t>
                </a:r>
              </a:p>
            </p:txBody>
          </p:sp>
          <p:sp>
            <p:nvSpPr>
              <p:cNvPr id="18" name="ZoneTexte 17">
                <a:extLst>
                  <a:ext uri="{FF2B5EF4-FFF2-40B4-BE49-F238E27FC236}">
                    <a16:creationId xmlns:a16="http://schemas.microsoft.com/office/drawing/2014/main" id="{CBB5A07B-3B73-8DDC-F92A-CCDAE96D8280}"/>
                  </a:ext>
                </a:extLst>
              </p:cNvPr>
              <p:cNvSpPr txBox="1"/>
              <p:nvPr/>
            </p:nvSpPr>
            <p:spPr>
              <a:xfrm>
                <a:off x="2986798" y="5376310"/>
                <a:ext cx="418289" cy="400110"/>
              </a:xfrm>
              <a:prstGeom prst="rect">
                <a:avLst/>
              </a:prstGeom>
              <a:noFill/>
              <a:ln w="19050">
                <a:noFill/>
              </a:ln>
            </p:spPr>
            <p:txBody>
              <a:bodyPr wrap="square" rtlCol="0">
                <a:spAutoFit/>
              </a:bodyPr>
              <a:lstStyle/>
              <a:p>
                <a:pPr algn="l"/>
                <a:r>
                  <a:rPr lang="fr-FR" sz="2000" b="1" dirty="0">
                    <a:solidFill>
                      <a:srgbClr val="FF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B</a:t>
                </a:r>
              </a:p>
            </p:txBody>
          </p:sp>
        </p:grpSp>
      </p:grpSp>
      <p:pic>
        <p:nvPicPr>
          <p:cNvPr id="21" name="Image 20" descr="Une image contenant cylindre&#10;&#10;Le contenu généré par l’IA peut être incorrect.">
            <a:extLst>
              <a:ext uri="{FF2B5EF4-FFF2-40B4-BE49-F238E27FC236}">
                <a16:creationId xmlns:a16="http://schemas.microsoft.com/office/drawing/2014/main" id="{2FDE2172-EDCD-8DBE-A663-6032D78F349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20390" y="4690772"/>
            <a:ext cx="434378" cy="1432684"/>
          </a:xfrm>
          <a:prstGeom prst="rect">
            <a:avLst/>
          </a:prstGeom>
        </p:spPr>
      </p:pic>
      <p:sp>
        <p:nvSpPr>
          <p:cNvPr id="25" name="ZoneTexte 24">
            <a:extLst>
              <a:ext uri="{FF2B5EF4-FFF2-40B4-BE49-F238E27FC236}">
                <a16:creationId xmlns:a16="http://schemas.microsoft.com/office/drawing/2014/main" id="{82647E15-5421-ABE2-13F1-2F9D0ED1789A}"/>
              </a:ext>
            </a:extLst>
          </p:cNvPr>
          <p:cNvSpPr txBox="1"/>
          <p:nvPr/>
        </p:nvSpPr>
        <p:spPr>
          <a:xfrm>
            <a:off x="10307460" y="2763756"/>
            <a:ext cx="12171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Présence d’amidon</a:t>
            </a:r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6B1722E3-ABD0-4614-6781-8A725852D781}"/>
              </a:ext>
            </a:extLst>
          </p:cNvPr>
          <p:cNvSpPr txBox="1"/>
          <p:nvPr/>
        </p:nvSpPr>
        <p:spPr>
          <a:xfrm>
            <a:off x="10260217" y="5034725"/>
            <a:ext cx="131167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algn="ctr">
              <a:defRPr sz="2000" b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Absence  d’amidon</a:t>
            </a:r>
          </a:p>
        </p:txBody>
      </p:sp>
      <p:grpSp>
        <p:nvGrpSpPr>
          <p:cNvPr id="28" name="Groupe 27">
            <a:extLst>
              <a:ext uri="{FF2B5EF4-FFF2-40B4-BE49-F238E27FC236}">
                <a16:creationId xmlns:a16="http://schemas.microsoft.com/office/drawing/2014/main" id="{DD4AD2C9-E430-E3CA-52E3-40D63684A506}"/>
              </a:ext>
            </a:extLst>
          </p:cNvPr>
          <p:cNvGrpSpPr/>
          <p:nvPr/>
        </p:nvGrpSpPr>
        <p:grpSpPr>
          <a:xfrm>
            <a:off x="9020390" y="2269981"/>
            <a:ext cx="434378" cy="1432684"/>
            <a:chOff x="8174538" y="2070633"/>
            <a:chExt cx="434378" cy="1432684"/>
          </a:xfrm>
        </p:grpSpPr>
        <p:pic>
          <p:nvPicPr>
            <p:cNvPr id="20" name="Image 19" descr="Une image contenant cylindre&#10;&#10;Le contenu généré par l’IA peut être incorrect.">
              <a:extLst>
                <a:ext uri="{FF2B5EF4-FFF2-40B4-BE49-F238E27FC236}">
                  <a16:creationId xmlns:a16="http://schemas.microsoft.com/office/drawing/2014/main" id="{69C957DC-F0FD-C660-84F2-DA9A70FDD40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174538" y="2070633"/>
              <a:ext cx="434378" cy="1432684"/>
            </a:xfrm>
            <a:prstGeom prst="rect">
              <a:avLst/>
            </a:prstGeom>
          </p:spPr>
        </p:pic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BEABA6BB-15EA-FA8B-A14F-9C75AEDE7CA7}"/>
                </a:ext>
              </a:extLst>
            </p:cNvPr>
            <p:cNvSpPr/>
            <p:nvPr/>
          </p:nvSpPr>
          <p:spPr>
            <a:xfrm>
              <a:off x="8239328" y="2587557"/>
              <a:ext cx="272374" cy="904673"/>
            </a:xfrm>
            <a:prstGeom prst="rect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</p:grpSp>
      <p:sp>
        <p:nvSpPr>
          <p:cNvPr id="32" name="ZoneTexte 31">
            <a:extLst>
              <a:ext uri="{FF2B5EF4-FFF2-40B4-BE49-F238E27FC236}">
                <a16:creationId xmlns:a16="http://schemas.microsoft.com/office/drawing/2014/main" id="{748FA444-8326-3643-C9F6-1F29AD913109}"/>
              </a:ext>
            </a:extLst>
          </p:cNvPr>
          <p:cNvSpPr txBox="1"/>
          <p:nvPr/>
        </p:nvSpPr>
        <p:spPr>
          <a:xfrm>
            <a:off x="6883199" y="2780503"/>
            <a:ext cx="184037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Si coloration bleu- violette</a:t>
            </a:r>
          </a:p>
        </p:txBody>
      </p:sp>
      <p:sp>
        <p:nvSpPr>
          <p:cNvPr id="33" name="ZoneTexte 32">
            <a:extLst>
              <a:ext uri="{FF2B5EF4-FFF2-40B4-BE49-F238E27FC236}">
                <a16:creationId xmlns:a16="http://schemas.microsoft.com/office/drawing/2014/main" id="{36B5A6F0-41B5-F8C8-C919-D4C1773EADC3}"/>
              </a:ext>
            </a:extLst>
          </p:cNvPr>
          <p:cNvSpPr txBox="1"/>
          <p:nvPr/>
        </p:nvSpPr>
        <p:spPr>
          <a:xfrm>
            <a:off x="6837865" y="5275862"/>
            <a:ext cx="193104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Si pas de coloration bleue </a:t>
            </a:r>
          </a:p>
        </p:txBody>
      </p:sp>
      <p:sp>
        <p:nvSpPr>
          <p:cNvPr id="35" name="Flèche : bas 34">
            <a:extLst>
              <a:ext uri="{FF2B5EF4-FFF2-40B4-BE49-F238E27FC236}">
                <a16:creationId xmlns:a16="http://schemas.microsoft.com/office/drawing/2014/main" id="{39ED7EA8-A94C-0A61-D1A1-8D9A28A18AC9}"/>
              </a:ext>
            </a:extLst>
          </p:cNvPr>
          <p:cNvSpPr/>
          <p:nvPr/>
        </p:nvSpPr>
        <p:spPr>
          <a:xfrm rot="16200000">
            <a:off x="9718998" y="2942549"/>
            <a:ext cx="451413" cy="405114"/>
          </a:xfrm>
          <a:prstGeom prst="downArrow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38" name="Flèche : bas 37">
            <a:extLst>
              <a:ext uri="{FF2B5EF4-FFF2-40B4-BE49-F238E27FC236}">
                <a16:creationId xmlns:a16="http://schemas.microsoft.com/office/drawing/2014/main" id="{9E5B4F46-1444-5CC7-6BDB-450776E79319}"/>
              </a:ext>
            </a:extLst>
          </p:cNvPr>
          <p:cNvSpPr/>
          <p:nvPr/>
        </p:nvSpPr>
        <p:spPr>
          <a:xfrm rot="16200000">
            <a:off x="9697776" y="5201541"/>
            <a:ext cx="451413" cy="405114"/>
          </a:xfrm>
          <a:prstGeom prst="downArrow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2918FD32-05C6-C1A8-97C0-5F781ECCAFA9}"/>
              </a:ext>
            </a:extLst>
          </p:cNvPr>
          <p:cNvSpPr txBox="1"/>
          <p:nvPr/>
        </p:nvSpPr>
        <p:spPr>
          <a:xfrm>
            <a:off x="3045974" y="1065352"/>
            <a:ext cx="5211595" cy="461624"/>
          </a:xfrm>
          <a:prstGeom prst="rect">
            <a:avLst/>
          </a:prstGeom>
          <a:solidFill>
            <a:srgbClr val="D5E8CF"/>
          </a:solidFill>
          <a:ln w="9525" cap="flat" cmpd="sng">
            <a:solidFill>
              <a:srgbClr val="D5E8C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>
            <a:defPPr>
              <a:defRPr lang="fr-FR"/>
            </a:defPPr>
            <a:lvl1pPr lvl="0" algn="just">
              <a:defRPr sz="2400" b="1" spc="-50">
                <a:solidFill>
                  <a:srgbClr val="002060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B. Je réalise le protocole expérimental</a:t>
            </a:r>
          </a:p>
        </p:txBody>
      </p:sp>
    </p:spTree>
    <p:extLst>
      <p:ext uri="{BB962C8B-B14F-4D97-AF65-F5344CB8AC3E}">
        <p14:creationId xmlns:p14="http://schemas.microsoft.com/office/powerpoint/2010/main" val="291250026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26" grpId="0"/>
      <p:bldP spid="32" grpId="0"/>
      <p:bldP spid="33" grpId="0"/>
      <p:bldP spid="35" grpId="0" animBg="1"/>
      <p:bldP spid="38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D530F6-E545-9806-BB3F-BD2A6087BD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BA6E6D7-2A54-F9B0-F1AC-4D486013D4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5149" y="279382"/>
            <a:ext cx="10689152" cy="464158"/>
          </a:xfrm>
        </p:spPr>
        <p:txBody>
          <a:bodyPr/>
          <a:lstStyle/>
          <a:p>
            <a:r>
              <a:rPr lang="fr-FR" sz="18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Je lis les résultats : Je réalise le test du sucre simple pour savoir si les tubes contiennent ou non un sucre simple (le glucose)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EC9FCB8B-7BE6-A109-C30B-178ABAD807DC}"/>
              </a:ext>
            </a:extLst>
          </p:cNvPr>
          <p:cNvSpPr txBox="1"/>
          <p:nvPr/>
        </p:nvSpPr>
        <p:spPr>
          <a:xfrm>
            <a:off x="1732585" y="1534739"/>
            <a:ext cx="348508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 marL="342900" indent="-342900">
              <a:buFont typeface="Wingdings" panose="05000000000000000000" pitchFamily="2" charset="2"/>
              <a:buChar char="§"/>
              <a:defRPr sz="2400" b="1"/>
            </a:lvl1pPr>
          </a:lstStyle>
          <a:p>
            <a:r>
              <a:rPr lang="fr-FR" dirty="0"/>
              <a:t>Test du sucre simple </a:t>
            </a:r>
          </a:p>
        </p:txBody>
      </p:sp>
      <p:sp>
        <p:nvSpPr>
          <p:cNvPr id="17" name="Espace réservé du contenu 16">
            <a:extLst>
              <a:ext uri="{FF2B5EF4-FFF2-40B4-BE49-F238E27FC236}">
                <a16:creationId xmlns:a16="http://schemas.microsoft.com/office/drawing/2014/main" id="{A1CF8FAA-BDDD-46B6-A71D-9CF855D115B2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fr-FR" dirty="0"/>
          </a:p>
        </p:txBody>
      </p:sp>
      <p:grpSp>
        <p:nvGrpSpPr>
          <p:cNvPr id="54" name="Groupe 53">
            <a:extLst>
              <a:ext uri="{FF2B5EF4-FFF2-40B4-BE49-F238E27FC236}">
                <a16:creationId xmlns:a16="http://schemas.microsoft.com/office/drawing/2014/main" id="{741644C8-5C16-FBE3-502A-811CCA411879}"/>
              </a:ext>
            </a:extLst>
          </p:cNvPr>
          <p:cNvGrpSpPr/>
          <p:nvPr/>
        </p:nvGrpSpPr>
        <p:grpSpPr>
          <a:xfrm>
            <a:off x="0" y="2572303"/>
            <a:ext cx="4007795" cy="3936816"/>
            <a:chOff x="0" y="2572303"/>
            <a:chExt cx="4007795" cy="3936816"/>
          </a:xfrm>
        </p:grpSpPr>
        <p:sp>
          <p:nvSpPr>
            <p:cNvPr id="30" name="ZoneTexte 29">
              <a:extLst>
                <a:ext uri="{FF2B5EF4-FFF2-40B4-BE49-F238E27FC236}">
                  <a16:creationId xmlns:a16="http://schemas.microsoft.com/office/drawing/2014/main" id="{009084DF-AF50-43D0-B444-5CDDE1CB16F2}"/>
                </a:ext>
              </a:extLst>
            </p:cNvPr>
            <p:cNvSpPr txBox="1"/>
            <p:nvPr/>
          </p:nvSpPr>
          <p:spPr>
            <a:xfrm>
              <a:off x="469993" y="5801233"/>
              <a:ext cx="3298371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2000" dirty="0">
                  <a:latin typeface="Calibri" panose="020F0502020204030204" pitchFamily="34" charset="0"/>
                  <a:cs typeface="Calibri" panose="020F0502020204030204" pitchFamily="34" charset="0"/>
                </a:rPr>
                <a:t>Je trempe une bandelette dans chacun des deux tubes</a:t>
              </a:r>
            </a:p>
          </p:txBody>
        </p:sp>
        <p:pic>
          <p:nvPicPr>
            <p:cNvPr id="7" name="Espace réservé du contenu 18">
              <a:extLst>
                <a:ext uri="{FF2B5EF4-FFF2-40B4-BE49-F238E27FC236}">
                  <a16:creationId xmlns:a16="http://schemas.microsoft.com/office/drawing/2014/main" id="{8471D0EE-AD09-CBCD-49BF-E6B9C1B02C4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8934" t="39115" r="23346" b="33737"/>
            <a:stretch>
              <a:fillRect/>
            </a:stretch>
          </p:blipFill>
          <p:spPr>
            <a:xfrm>
              <a:off x="0" y="3434535"/>
              <a:ext cx="4007795" cy="2003897"/>
            </a:xfrm>
            <a:prstGeom prst="rect">
              <a:avLst/>
            </a:prstGeom>
          </p:spPr>
        </p:pic>
        <p:sp>
          <p:nvSpPr>
            <p:cNvPr id="12" name="ZoneTexte 11">
              <a:extLst>
                <a:ext uri="{FF2B5EF4-FFF2-40B4-BE49-F238E27FC236}">
                  <a16:creationId xmlns:a16="http://schemas.microsoft.com/office/drawing/2014/main" id="{521AB358-2E86-5141-EB3B-D3D7A3B08CDC}"/>
                </a:ext>
              </a:extLst>
            </p:cNvPr>
            <p:cNvSpPr txBox="1"/>
            <p:nvPr/>
          </p:nvSpPr>
          <p:spPr>
            <a:xfrm>
              <a:off x="1030288" y="4875119"/>
              <a:ext cx="418289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fr-FR" sz="2000" b="1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A</a:t>
              </a:r>
            </a:p>
          </p:txBody>
        </p:sp>
        <p:sp>
          <p:nvSpPr>
            <p:cNvPr id="13" name="ZoneTexte 12">
              <a:extLst>
                <a:ext uri="{FF2B5EF4-FFF2-40B4-BE49-F238E27FC236}">
                  <a16:creationId xmlns:a16="http://schemas.microsoft.com/office/drawing/2014/main" id="{60262529-C48E-F52E-3CDA-496A9906F086}"/>
                </a:ext>
              </a:extLst>
            </p:cNvPr>
            <p:cNvSpPr txBox="1"/>
            <p:nvPr/>
          </p:nvSpPr>
          <p:spPr>
            <a:xfrm>
              <a:off x="2793689" y="4899304"/>
              <a:ext cx="418289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fr-FR" sz="2000" b="1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B</a:t>
              </a:r>
            </a:p>
          </p:txBody>
        </p:sp>
        <p:pic>
          <p:nvPicPr>
            <p:cNvPr id="36" name="Image 35">
              <a:extLst>
                <a:ext uri="{FF2B5EF4-FFF2-40B4-BE49-F238E27FC236}">
                  <a16:creationId xmlns:a16="http://schemas.microsoft.com/office/drawing/2014/main" id="{B1D9D2AF-B39C-D7E8-04B5-7A5124370B6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5400000">
              <a:off x="2083019" y="3360302"/>
              <a:ext cx="1699565" cy="190138"/>
            </a:xfrm>
            <a:prstGeom prst="rect">
              <a:avLst/>
            </a:prstGeom>
            <a:ln w="6350">
              <a:solidFill>
                <a:schemeClr val="tx1"/>
              </a:solidFill>
            </a:ln>
          </p:spPr>
        </p:pic>
        <p:pic>
          <p:nvPicPr>
            <p:cNvPr id="37" name="Image 36">
              <a:extLst>
                <a:ext uri="{FF2B5EF4-FFF2-40B4-BE49-F238E27FC236}">
                  <a16:creationId xmlns:a16="http://schemas.microsoft.com/office/drawing/2014/main" id="{9F3C7A8A-F822-211A-3B60-4BA27E02716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5400000">
              <a:off x="341791" y="3327017"/>
              <a:ext cx="1699565" cy="190138"/>
            </a:xfrm>
            <a:prstGeom prst="rect">
              <a:avLst/>
            </a:prstGeom>
            <a:ln w="6350">
              <a:solidFill>
                <a:schemeClr val="tx1"/>
              </a:solidFill>
            </a:ln>
          </p:spPr>
        </p:pic>
      </p:grpSp>
      <p:grpSp>
        <p:nvGrpSpPr>
          <p:cNvPr id="57" name="Groupe 56">
            <a:extLst>
              <a:ext uri="{FF2B5EF4-FFF2-40B4-BE49-F238E27FC236}">
                <a16:creationId xmlns:a16="http://schemas.microsoft.com/office/drawing/2014/main" id="{681FEFEE-3054-26C7-256E-E50CAF5907AF}"/>
              </a:ext>
            </a:extLst>
          </p:cNvPr>
          <p:cNvGrpSpPr/>
          <p:nvPr/>
        </p:nvGrpSpPr>
        <p:grpSpPr>
          <a:xfrm>
            <a:off x="9176875" y="3511031"/>
            <a:ext cx="2610254" cy="1764198"/>
            <a:chOff x="9176875" y="3511031"/>
            <a:chExt cx="2610254" cy="1764198"/>
          </a:xfrm>
        </p:grpSpPr>
        <p:sp>
          <p:nvSpPr>
            <p:cNvPr id="24" name="ZoneTexte 23">
              <a:extLst>
                <a:ext uri="{FF2B5EF4-FFF2-40B4-BE49-F238E27FC236}">
                  <a16:creationId xmlns:a16="http://schemas.microsoft.com/office/drawing/2014/main" id="{48541CD8-E78A-32F9-9A26-22DA7C1AB750}"/>
                </a:ext>
              </a:extLst>
            </p:cNvPr>
            <p:cNvSpPr txBox="1"/>
            <p:nvPr/>
          </p:nvSpPr>
          <p:spPr>
            <a:xfrm>
              <a:off x="9176875" y="4875119"/>
              <a:ext cx="261025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2000" b="1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Présence de glucose</a:t>
              </a:r>
            </a:p>
          </p:txBody>
        </p:sp>
        <p:sp>
          <p:nvSpPr>
            <p:cNvPr id="40" name="ZoneTexte 39">
              <a:extLst>
                <a:ext uri="{FF2B5EF4-FFF2-40B4-BE49-F238E27FC236}">
                  <a16:creationId xmlns:a16="http://schemas.microsoft.com/office/drawing/2014/main" id="{979BE9C5-014B-7387-E098-10DC748FD892}"/>
                </a:ext>
              </a:extLst>
            </p:cNvPr>
            <p:cNvSpPr txBox="1"/>
            <p:nvPr/>
          </p:nvSpPr>
          <p:spPr>
            <a:xfrm>
              <a:off x="9238483" y="3511031"/>
              <a:ext cx="248703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2000" b="1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Absence de glucose</a:t>
              </a:r>
            </a:p>
          </p:txBody>
        </p:sp>
      </p:grpSp>
      <p:grpSp>
        <p:nvGrpSpPr>
          <p:cNvPr id="55" name="Groupe 54">
            <a:extLst>
              <a:ext uri="{FF2B5EF4-FFF2-40B4-BE49-F238E27FC236}">
                <a16:creationId xmlns:a16="http://schemas.microsoft.com/office/drawing/2014/main" id="{4F37DA17-89B8-5570-823E-FD04C4B9C50D}"/>
              </a:ext>
            </a:extLst>
          </p:cNvPr>
          <p:cNvGrpSpPr/>
          <p:nvPr/>
        </p:nvGrpSpPr>
        <p:grpSpPr>
          <a:xfrm>
            <a:off x="3248173" y="3034609"/>
            <a:ext cx="5374330" cy="3425758"/>
            <a:chOff x="3248173" y="3034609"/>
            <a:chExt cx="5374330" cy="3425758"/>
          </a:xfrm>
        </p:grpSpPr>
        <p:sp>
          <p:nvSpPr>
            <p:cNvPr id="51" name="ZoneTexte 50">
              <a:extLst>
                <a:ext uri="{FF2B5EF4-FFF2-40B4-BE49-F238E27FC236}">
                  <a16:creationId xmlns:a16="http://schemas.microsoft.com/office/drawing/2014/main" id="{90CCA6CB-3A79-D046-6BA1-16C843BAB530}"/>
                </a:ext>
              </a:extLst>
            </p:cNvPr>
            <p:cNvSpPr txBox="1"/>
            <p:nvPr/>
          </p:nvSpPr>
          <p:spPr>
            <a:xfrm>
              <a:off x="4280155" y="5752481"/>
              <a:ext cx="4342348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2000" dirty="0">
                  <a:latin typeface="Calibri" panose="020F0502020204030204" pitchFamily="34" charset="0"/>
                  <a:cs typeface="Calibri" panose="020F0502020204030204" pitchFamily="34" charset="0"/>
                </a:rPr>
                <a:t>Je compare les bandes colorées avec les couleurs de l’échelle du test de glucose</a:t>
              </a:r>
            </a:p>
          </p:txBody>
        </p:sp>
        <p:pic>
          <p:nvPicPr>
            <p:cNvPr id="50" name="Image 49" descr="Une image contenant texte, capture d’écran, fournitures de bureau, conception&#10;&#10;Le contenu généré par l’IA peut être incorrect.">
              <a:extLst>
                <a:ext uri="{FF2B5EF4-FFF2-40B4-BE49-F238E27FC236}">
                  <a16:creationId xmlns:a16="http://schemas.microsoft.com/office/drawing/2014/main" id="{3D0E2B28-35D0-1428-5F34-8CB399B9E46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880311" y="3034609"/>
              <a:ext cx="3208262" cy="1658093"/>
            </a:xfrm>
            <a:prstGeom prst="rect">
              <a:avLst/>
            </a:prstGeom>
          </p:spPr>
        </p:pic>
        <p:sp>
          <p:nvSpPr>
            <p:cNvPr id="31" name="ZoneTexte 30">
              <a:extLst>
                <a:ext uri="{FF2B5EF4-FFF2-40B4-BE49-F238E27FC236}">
                  <a16:creationId xmlns:a16="http://schemas.microsoft.com/office/drawing/2014/main" id="{9F6434A1-38CC-4F22-805D-FEFEB42B5772}"/>
                </a:ext>
              </a:extLst>
            </p:cNvPr>
            <p:cNvSpPr txBox="1"/>
            <p:nvPr/>
          </p:nvSpPr>
          <p:spPr>
            <a:xfrm>
              <a:off x="3248173" y="3561053"/>
              <a:ext cx="1559632" cy="400110"/>
            </a:xfrm>
            <a:prstGeom prst="rect">
              <a:avLst/>
            </a:prstGeom>
            <a:noFill/>
            <a:ln w="9525"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2000" b="1" dirty="0">
                  <a:latin typeface="Calibri" panose="020F0502020204030204" pitchFamily="34" charset="0"/>
                  <a:cs typeface="Calibri" panose="020F0502020204030204" pitchFamily="34" charset="0"/>
                </a:rPr>
                <a:t>Après 1min </a:t>
              </a:r>
            </a:p>
          </p:txBody>
        </p:sp>
        <p:cxnSp>
          <p:nvCxnSpPr>
            <p:cNvPr id="9" name="Connecteur droit avec flèche 8">
              <a:extLst>
                <a:ext uri="{FF2B5EF4-FFF2-40B4-BE49-F238E27FC236}">
                  <a16:creationId xmlns:a16="http://schemas.microsoft.com/office/drawing/2014/main" id="{AF0F9C20-A37F-16CD-BA6B-79054DFCB193}"/>
                </a:ext>
              </a:extLst>
            </p:cNvPr>
            <p:cNvCxnSpPr/>
            <p:nvPr/>
          </p:nvCxnSpPr>
          <p:spPr>
            <a:xfrm>
              <a:off x="3275635" y="4051139"/>
              <a:ext cx="1504709" cy="0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6" name="Groupe 55">
            <a:extLst>
              <a:ext uri="{FF2B5EF4-FFF2-40B4-BE49-F238E27FC236}">
                <a16:creationId xmlns:a16="http://schemas.microsoft.com/office/drawing/2014/main" id="{78119D97-17E0-D605-5C11-6B089FC51E3B}"/>
              </a:ext>
            </a:extLst>
          </p:cNvPr>
          <p:cNvGrpSpPr/>
          <p:nvPr/>
        </p:nvGrpSpPr>
        <p:grpSpPr>
          <a:xfrm>
            <a:off x="8088573" y="1796349"/>
            <a:ext cx="3646226" cy="2845195"/>
            <a:chOff x="8088573" y="1796349"/>
            <a:chExt cx="3646226" cy="2845195"/>
          </a:xfrm>
        </p:grpSpPr>
        <p:pic>
          <p:nvPicPr>
            <p:cNvPr id="39" name="Image 38">
              <a:extLst>
                <a:ext uri="{FF2B5EF4-FFF2-40B4-BE49-F238E27FC236}">
                  <a16:creationId xmlns:a16="http://schemas.microsoft.com/office/drawing/2014/main" id="{1690B4D5-34F2-7DB0-F446-91318114BEF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9142839" y="3133617"/>
              <a:ext cx="2552700" cy="276225"/>
            </a:xfrm>
            <a:prstGeom prst="rect">
              <a:avLst/>
            </a:prstGeom>
            <a:ln w="9525">
              <a:solidFill>
                <a:schemeClr val="tx1"/>
              </a:solidFill>
            </a:ln>
          </p:spPr>
        </p:pic>
        <p:grpSp>
          <p:nvGrpSpPr>
            <p:cNvPr id="45" name="Groupe 44">
              <a:extLst>
                <a:ext uri="{FF2B5EF4-FFF2-40B4-BE49-F238E27FC236}">
                  <a16:creationId xmlns:a16="http://schemas.microsoft.com/office/drawing/2014/main" id="{EA67B59F-4D24-059B-149B-E533B16A4007}"/>
                </a:ext>
              </a:extLst>
            </p:cNvPr>
            <p:cNvGrpSpPr/>
            <p:nvPr/>
          </p:nvGrpSpPr>
          <p:grpSpPr>
            <a:xfrm>
              <a:off x="9132896" y="4315830"/>
              <a:ext cx="2601903" cy="325714"/>
              <a:chOff x="9193857" y="3890760"/>
              <a:chExt cx="2552700" cy="276225"/>
            </a:xfrm>
          </p:grpSpPr>
          <p:pic>
            <p:nvPicPr>
              <p:cNvPr id="44" name="Image 43">
                <a:extLst>
                  <a:ext uri="{FF2B5EF4-FFF2-40B4-BE49-F238E27FC236}">
                    <a16:creationId xmlns:a16="http://schemas.microsoft.com/office/drawing/2014/main" id="{1FAA8F71-FAD5-D5CA-5A52-79192FAEEDB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9193857" y="3890760"/>
                <a:ext cx="2552700" cy="276225"/>
              </a:xfrm>
              <a:prstGeom prst="rect">
                <a:avLst/>
              </a:prstGeom>
              <a:ln w="9525">
                <a:solidFill>
                  <a:schemeClr val="tx1"/>
                </a:solidFill>
              </a:ln>
            </p:spPr>
          </p:pic>
          <p:sp>
            <p:nvSpPr>
              <p:cNvPr id="43" name="Rectangle 42">
                <a:extLst>
                  <a:ext uri="{FF2B5EF4-FFF2-40B4-BE49-F238E27FC236}">
                    <a16:creationId xmlns:a16="http://schemas.microsoft.com/office/drawing/2014/main" id="{33D06726-951A-95BB-B454-BFD52C99EEAC}"/>
                  </a:ext>
                </a:extLst>
              </p:cNvPr>
              <p:cNvSpPr/>
              <p:nvPr/>
            </p:nvSpPr>
            <p:spPr>
              <a:xfrm>
                <a:off x="9348282" y="3891064"/>
                <a:ext cx="282102" cy="243191"/>
              </a:xfrm>
              <a:prstGeom prst="rect">
                <a:avLst/>
              </a:prstGeom>
              <a:solidFill>
                <a:schemeClr val="accent2">
                  <a:lumMod val="5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dirty="0">
                  <a:solidFill>
                    <a:schemeClr val="accent2">
                      <a:lumMod val="50000"/>
                    </a:schemeClr>
                  </a:solidFill>
                </a:endParaRPr>
              </a:p>
            </p:txBody>
          </p:sp>
        </p:grpSp>
        <p:sp>
          <p:nvSpPr>
            <p:cNvPr id="4" name="ZoneTexte 3">
              <a:extLst>
                <a:ext uri="{FF2B5EF4-FFF2-40B4-BE49-F238E27FC236}">
                  <a16:creationId xmlns:a16="http://schemas.microsoft.com/office/drawing/2014/main" id="{1CBB4534-9CCC-F79B-BC97-42C83E6969E4}"/>
                </a:ext>
              </a:extLst>
            </p:cNvPr>
            <p:cNvSpPr txBox="1"/>
            <p:nvPr/>
          </p:nvSpPr>
          <p:spPr>
            <a:xfrm>
              <a:off x="9794332" y="2658747"/>
              <a:ext cx="1626457" cy="4001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fr-FR" sz="2000" dirty="0">
                  <a:latin typeface="Calibri" panose="020F0502020204030204" pitchFamily="34" charset="0"/>
                  <a:cs typeface="Calibri" panose="020F0502020204030204" pitchFamily="34" charset="0"/>
                </a:rPr>
                <a:t>bandelettes</a:t>
              </a:r>
              <a:endParaRPr lang="fr-FR" sz="2000" dirty="0"/>
            </a:p>
          </p:txBody>
        </p:sp>
        <p:grpSp>
          <p:nvGrpSpPr>
            <p:cNvPr id="19" name="Groupe 18">
              <a:extLst>
                <a:ext uri="{FF2B5EF4-FFF2-40B4-BE49-F238E27FC236}">
                  <a16:creationId xmlns:a16="http://schemas.microsoft.com/office/drawing/2014/main" id="{BFF25562-F52D-B907-D21F-6ABC39F7C922}"/>
                </a:ext>
              </a:extLst>
            </p:cNvPr>
            <p:cNvGrpSpPr/>
            <p:nvPr/>
          </p:nvGrpSpPr>
          <p:grpSpPr>
            <a:xfrm>
              <a:off x="8088573" y="3271730"/>
              <a:ext cx="1054266" cy="1255873"/>
              <a:chOff x="7884293" y="3616314"/>
              <a:chExt cx="1054266" cy="1255873"/>
            </a:xfrm>
          </p:grpSpPr>
          <p:cxnSp>
            <p:nvCxnSpPr>
              <p:cNvPr id="10" name="Connecteur droit avec flèche 9">
                <a:extLst>
                  <a:ext uri="{FF2B5EF4-FFF2-40B4-BE49-F238E27FC236}">
                    <a16:creationId xmlns:a16="http://schemas.microsoft.com/office/drawing/2014/main" id="{9DD948F8-4FF9-4B6A-36DE-1400828CA40C}"/>
                  </a:ext>
                </a:extLst>
              </p:cNvPr>
              <p:cNvCxnSpPr>
                <a:cxnSpLocks/>
                <a:stCxn id="50" idx="3"/>
                <a:endCxn id="39" idx="1"/>
              </p:cNvCxnSpPr>
              <p:nvPr/>
            </p:nvCxnSpPr>
            <p:spPr>
              <a:xfrm flipV="1">
                <a:off x="7884293" y="3616314"/>
                <a:ext cx="1054266" cy="591926"/>
              </a:xfrm>
              <a:prstGeom prst="straightConnector1">
                <a:avLst/>
              </a:prstGeom>
              <a:ln w="19050">
                <a:solidFill>
                  <a:srgbClr val="FF0000"/>
                </a:solidFill>
                <a:tailEnd type="triangle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Connecteur droit avec flèche 14">
                <a:extLst>
                  <a:ext uri="{FF2B5EF4-FFF2-40B4-BE49-F238E27FC236}">
                    <a16:creationId xmlns:a16="http://schemas.microsoft.com/office/drawing/2014/main" id="{9E10B5DD-BA7F-0E5E-9C6B-2830AF9EAD9A}"/>
                  </a:ext>
                </a:extLst>
              </p:cNvPr>
              <p:cNvCxnSpPr>
                <a:cxnSpLocks/>
                <a:stCxn id="50" idx="3"/>
              </p:cNvCxnSpPr>
              <p:nvPr/>
            </p:nvCxnSpPr>
            <p:spPr>
              <a:xfrm>
                <a:off x="7884293" y="4208240"/>
                <a:ext cx="1001193" cy="663947"/>
              </a:xfrm>
              <a:prstGeom prst="straightConnector1">
                <a:avLst/>
              </a:prstGeom>
              <a:ln w="19050">
                <a:solidFill>
                  <a:srgbClr val="FF0000"/>
                </a:solidFill>
                <a:tailEnd type="triangle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3" name="ZoneTexte 52">
              <a:extLst>
                <a:ext uri="{FF2B5EF4-FFF2-40B4-BE49-F238E27FC236}">
                  <a16:creationId xmlns:a16="http://schemas.microsoft.com/office/drawing/2014/main" id="{9273C28E-39A8-6B0D-29B5-347127EA8D57}"/>
                </a:ext>
              </a:extLst>
            </p:cNvPr>
            <p:cNvSpPr txBox="1"/>
            <p:nvPr/>
          </p:nvSpPr>
          <p:spPr>
            <a:xfrm>
              <a:off x="9712287" y="1796349"/>
              <a:ext cx="1539433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2000" b="1" dirty="0">
                  <a:latin typeface="Calibri" panose="020F0502020204030204" pitchFamily="34" charset="0"/>
                  <a:cs typeface="Calibri" panose="020F0502020204030204" pitchFamily="34" charset="0"/>
                </a:rPr>
                <a:t>Résultat </a:t>
              </a:r>
            </a:p>
          </p:txBody>
        </p:sp>
      </p:grpSp>
      <p:sp>
        <p:nvSpPr>
          <p:cNvPr id="3" name="ZoneTexte 2">
            <a:extLst>
              <a:ext uri="{FF2B5EF4-FFF2-40B4-BE49-F238E27FC236}">
                <a16:creationId xmlns:a16="http://schemas.microsoft.com/office/drawing/2014/main" id="{B7F385A1-9828-3A8C-A3B5-E9641761BCFB}"/>
              </a:ext>
            </a:extLst>
          </p:cNvPr>
          <p:cNvSpPr txBox="1"/>
          <p:nvPr/>
        </p:nvSpPr>
        <p:spPr>
          <a:xfrm>
            <a:off x="3045974" y="1065352"/>
            <a:ext cx="5211595" cy="461624"/>
          </a:xfrm>
          <a:prstGeom prst="rect">
            <a:avLst/>
          </a:prstGeom>
          <a:solidFill>
            <a:srgbClr val="D5E8CF"/>
          </a:solidFill>
          <a:ln w="9525" cap="flat" cmpd="sng">
            <a:solidFill>
              <a:srgbClr val="D5E8C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>
            <a:defPPr>
              <a:defRPr lang="fr-FR"/>
            </a:defPPr>
            <a:lvl1pPr lvl="0" algn="just">
              <a:defRPr sz="2400" b="1" spc="-50">
                <a:solidFill>
                  <a:srgbClr val="002060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B. Je réalise le protocole expérimental</a:t>
            </a:r>
          </a:p>
        </p:txBody>
      </p:sp>
      <p:sp>
        <p:nvSpPr>
          <p:cNvPr id="14" name="Flèche : bas 13">
            <a:extLst>
              <a:ext uri="{FF2B5EF4-FFF2-40B4-BE49-F238E27FC236}">
                <a16:creationId xmlns:a16="http://schemas.microsoft.com/office/drawing/2014/main" id="{C6ACA59B-F648-DC6A-A7D4-3BFD777EC60E}"/>
              </a:ext>
            </a:extLst>
          </p:cNvPr>
          <p:cNvSpPr/>
          <p:nvPr/>
        </p:nvSpPr>
        <p:spPr>
          <a:xfrm>
            <a:off x="10256296" y="2220809"/>
            <a:ext cx="451413" cy="405114"/>
          </a:xfrm>
          <a:prstGeom prst="downArrow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5527702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79D6D0-C5AD-6F4B-E60E-808EB8FE19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Tableau 10">
            <a:extLst>
              <a:ext uri="{FF2B5EF4-FFF2-40B4-BE49-F238E27FC236}">
                <a16:creationId xmlns:a16="http://schemas.microsoft.com/office/drawing/2014/main" id="{94066979-EEF6-FB60-656A-50E2FD40EF0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66196162"/>
              </p:ext>
            </p:extLst>
          </p:nvPr>
        </p:nvGraphicFramePr>
        <p:xfrm>
          <a:off x="1824861" y="3220059"/>
          <a:ext cx="8127999" cy="2018691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2709333">
                  <a:extLst>
                    <a:ext uri="{9D8B030D-6E8A-4147-A177-3AD203B41FA5}">
                      <a16:colId xmlns:a16="http://schemas.microsoft.com/office/drawing/2014/main" val="1414159962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val="2784354367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val="885480916"/>
                    </a:ext>
                  </a:extLst>
                </a:gridCol>
              </a:tblGrid>
              <a:tr h="612842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dirty="0"/>
                        <a:t>Test amidon</a:t>
                      </a:r>
                      <a:endParaRPr lang="fr-FR" sz="2000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b="1" kern="1200" dirty="0">
                          <a:solidFill>
                            <a:schemeClr val="lt1"/>
                          </a:solidFill>
                        </a:rPr>
                        <a:t>Test du sucre simple</a:t>
                      </a:r>
                      <a:endParaRPr lang="fr-FR" sz="2000" b="1" kern="1200" dirty="0">
                        <a:solidFill>
                          <a:schemeClr val="lt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341100883"/>
                  </a:ext>
                </a:extLst>
              </a:tr>
              <a:tr h="743079"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/>
                        <a:t>Tube A</a:t>
                      </a:r>
                      <a:endParaRPr lang="fr-FR" sz="20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34225339"/>
                  </a:ext>
                </a:extLst>
              </a:tr>
              <a:tr h="66277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b="1" kern="1200" dirty="0">
                          <a:solidFill>
                            <a:schemeClr val="dk1"/>
                          </a:solidFill>
                        </a:rPr>
                        <a:t>Tube B  (témoin)</a:t>
                      </a:r>
                      <a:endParaRPr lang="fr-FR" sz="2000" b="1" kern="1200" dirty="0">
                        <a:solidFill>
                          <a:schemeClr val="dk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06343759"/>
                  </a:ext>
                </a:extLst>
              </a:tr>
            </a:tbl>
          </a:graphicData>
        </a:graphic>
      </p:graphicFrame>
      <p:sp>
        <p:nvSpPr>
          <p:cNvPr id="2" name="Titre 1">
            <a:extLst>
              <a:ext uri="{FF2B5EF4-FFF2-40B4-BE49-F238E27FC236}">
                <a16:creationId xmlns:a16="http://schemas.microsoft.com/office/drawing/2014/main" id="{04E32CD6-76D6-42A6-8FEC-40B476AF56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z="1800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Enfin, J'organise les résultats obtenus dans un tableaux.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09A97B90-6846-56EA-A6C8-A0C40EC790DC}"/>
              </a:ext>
            </a:extLst>
          </p:cNvPr>
          <p:cNvSpPr txBox="1"/>
          <p:nvPr/>
        </p:nvSpPr>
        <p:spPr>
          <a:xfrm>
            <a:off x="2858431" y="1035123"/>
            <a:ext cx="6817413" cy="461624"/>
          </a:xfrm>
          <a:prstGeom prst="rect">
            <a:avLst/>
          </a:prstGeom>
          <a:solidFill>
            <a:srgbClr val="D5E8CF"/>
          </a:solidFill>
          <a:ln w="9525" cap="flat" cmpd="sng">
            <a:solidFill>
              <a:srgbClr val="D5E8C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>
            <a:defPPr>
              <a:defRPr lang="fr-FR"/>
            </a:defPPr>
            <a:lvl1pPr lvl="0" algn="just">
              <a:defRPr sz="2400" b="1" spc="-50">
                <a:solidFill>
                  <a:srgbClr val="002060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C. </a:t>
            </a:r>
            <a:r>
              <a:rPr lang="fr-FR" spc="0" dirty="0"/>
              <a:t>J'organise les résultats obtenus dans un tableau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6717C432-917B-E837-6084-5BA0C03F87BC}"/>
              </a:ext>
            </a:extLst>
          </p:cNvPr>
          <p:cNvSpPr txBox="1"/>
          <p:nvPr/>
        </p:nvSpPr>
        <p:spPr>
          <a:xfrm>
            <a:off x="7993807" y="3993243"/>
            <a:ext cx="13310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4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Présence 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8AF2ACC7-3D8E-04FD-4165-1ED63849ECF8}"/>
              </a:ext>
            </a:extLst>
          </p:cNvPr>
          <p:cNvSpPr txBox="1"/>
          <p:nvPr/>
        </p:nvSpPr>
        <p:spPr>
          <a:xfrm>
            <a:off x="5298838" y="4006748"/>
            <a:ext cx="13310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4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Absence  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DE3EB577-EC41-4149-DB28-00B4B1EDA9AF}"/>
              </a:ext>
            </a:extLst>
          </p:cNvPr>
          <p:cNvSpPr txBox="1"/>
          <p:nvPr/>
        </p:nvSpPr>
        <p:spPr>
          <a:xfrm>
            <a:off x="5298838" y="4669760"/>
            <a:ext cx="13310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4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Présence 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147361C2-FE4A-1FE1-51D2-537DC21C3FE2}"/>
              </a:ext>
            </a:extLst>
          </p:cNvPr>
          <p:cNvSpPr txBox="1"/>
          <p:nvPr/>
        </p:nvSpPr>
        <p:spPr>
          <a:xfrm>
            <a:off x="7993807" y="4669760"/>
            <a:ext cx="13310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4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Absence  </a:t>
            </a:r>
          </a:p>
        </p:txBody>
      </p:sp>
      <p:sp>
        <p:nvSpPr>
          <p:cNvPr id="14" name="Espace réservé du contenu 13">
            <a:extLst>
              <a:ext uri="{FF2B5EF4-FFF2-40B4-BE49-F238E27FC236}">
                <a16:creationId xmlns:a16="http://schemas.microsoft.com/office/drawing/2014/main" id="{1E6A90B6-EA3D-D17F-580D-8FCE34C66CE2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9123975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185D229-EAE9-5FD3-BCF7-7D2BB52EF9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514" y="357204"/>
            <a:ext cx="10277091" cy="267549"/>
          </a:xfrm>
        </p:spPr>
        <p:txBody>
          <a:bodyPr/>
          <a:lstStyle/>
          <a:p>
            <a:r>
              <a:rPr lang="fr-FR" sz="1800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Enfin, je tire une conclusion à partir des résultats obtenus. 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FBAC5B20-B075-39D9-148A-8E8C43E18474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855189" y="687793"/>
            <a:ext cx="10895823" cy="294700"/>
          </a:xfrm>
        </p:spPr>
        <p:txBody>
          <a:bodyPr/>
          <a:lstStyle/>
          <a:p>
            <a:endParaRPr lang="fr-FR" noProof="0" dirty="0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01972DB0-08D0-2CF8-6F26-932D39504D54}"/>
              </a:ext>
            </a:extLst>
          </p:cNvPr>
          <p:cNvSpPr txBox="1"/>
          <p:nvPr/>
        </p:nvSpPr>
        <p:spPr>
          <a:xfrm>
            <a:off x="4165476" y="1058842"/>
            <a:ext cx="3129877" cy="461624"/>
          </a:xfrm>
          <a:prstGeom prst="rect">
            <a:avLst/>
          </a:prstGeom>
          <a:solidFill>
            <a:srgbClr val="D5E8CF"/>
          </a:solidFill>
          <a:ln w="9525" cap="flat" cmpd="sng">
            <a:solidFill>
              <a:srgbClr val="D5E8C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>
            <a:defPPr>
              <a:defRPr lang="fr-FR"/>
            </a:defPPr>
            <a:lvl1pPr lvl="0" algn="just">
              <a:defRPr sz="2400" b="1" spc="-50">
                <a:solidFill>
                  <a:srgbClr val="002060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D. Je tire une conclusion 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31A19B46-B676-51B8-77F0-B5EF1E5572FE}"/>
              </a:ext>
            </a:extLst>
          </p:cNvPr>
          <p:cNvSpPr txBox="1"/>
          <p:nvPr/>
        </p:nvSpPr>
        <p:spPr>
          <a:xfrm>
            <a:off x="704850" y="1596816"/>
            <a:ext cx="1069657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Les résultats attendus à partir de l’hypothèse </a:t>
            </a:r>
            <a:br>
              <a:rPr lang="fr-FR" sz="24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fr-FR" sz="2400" dirty="0">
                <a:latin typeface="Calibri" panose="020F0502020204030204" pitchFamily="34" charset="0"/>
                <a:cs typeface="Calibri" panose="020F0502020204030204" pitchFamily="34" charset="0"/>
              </a:rPr>
              <a:t>En présence de la salive l’amidon bouilli se transforme en un sucre simple.</a:t>
            </a:r>
          </a:p>
        </p:txBody>
      </p:sp>
      <p:sp>
        <p:nvSpPr>
          <p:cNvPr id="6" name="Flèche : bas 5">
            <a:extLst>
              <a:ext uri="{FF2B5EF4-FFF2-40B4-BE49-F238E27FC236}">
                <a16:creationId xmlns:a16="http://schemas.microsoft.com/office/drawing/2014/main" id="{54DE2755-D1E3-05AB-C0C0-1DD4D9051454}"/>
              </a:ext>
            </a:extLst>
          </p:cNvPr>
          <p:cNvSpPr/>
          <p:nvPr/>
        </p:nvSpPr>
        <p:spPr>
          <a:xfrm>
            <a:off x="5753101" y="2427813"/>
            <a:ext cx="461666" cy="466928"/>
          </a:xfrm>
          <a:prstGeom prst="downArrow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 dirty="0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0ECECDE4-8961-5CBD-9BFC-584742A09FA6}"/>
              </a:ext>
            </a:extLst>
          </p:cNvPr>
          <p:cNvSpPr txBox="1"/>
          <p:nvPr/>
        </p:nvSpPr>
        <p:spPr>
          <a:xfrm>
            <a:off x="704851" y="2777728"/>
            <a:ext cx="1069657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Description des résultats </a:t>
            </a:r>
            <a:br>
              <a:rPr lang="fr-FR" sz="2400" b="1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fr-FR" sz="24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sz="2400" dirty="0">
                <a:latin typeface="Calibri" panose="020F0502020204030204" pitchFamily="34" charset="0"/>
                <a:cs typeface="Calibri" panose="020F0502020204030204" pitchFamily="34" charset="0"/>
              </a:rPr>
              <a:t>Dans le tube A contenant de la salive l’amidon bouilli se transforme en sucre simple par contre il n’a pas de transformation dans le tube B.</a:t>
            </a:r>
          </a:p>
        </p:txBody>
      </p:sp>
      <p:sp>
        <p:nvSpPr>
          <p:cNvPr id="8" name="Flèche : bas 7">
            <a:extLst>
              <a:ext uri="{FF2B5EF4-FFF2-40B4-BE49-F238E27FC236}">
                <a16:creationId xmlns:a16="http://schemas.microsoft.com/office/drawing/2014/main" id="{5AD4EAFA-70FE-2C74-C6D2-030CE044A3B3}"/>
              </a:ext>
            </a:extLst>
          </p:cNvPr>
          <p:cNvSpPr/>
          <p:nvPr/>
        </p:nvSpPr>
        <p:spPr>
          <a:xfrm>
            <a:off x="5740130" y="3942583"/>
            <a:ext cx="461666" cy="466928"/>
          </a:xfrm>
          <a:prstGeom prst="downArrow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 dirty="0"/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0B2158E3-EE2B-2702-88C6-326B1DF079DF}"/>
              </a:ext>
            </a:extLst>
          </p:cNvPr>
          <p:cNvSpPr txBox="1"/>
          <p:nvPr/>
        </p:nvSpPr>
        <p:spPr>
          <a:xfrm>
            <a:off x="704851" y="4327972"/>
            <a:ext cx="1069657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Comparaison</a:t>
            </a:r>
            <a:r>
              <a:rPr lang="fr-FR" sz="24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br>
              <a:rPr lang="fr-FR" sz="2400" b="1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fr-FR" sz="2400" b="1" dirty="0">
                <a:latin typeface="Calibri" panose="020F0502020204030204" pitchFamily="34" charset="0"/>
                <a:cs typeface="Calibri" panose="020F0502020204030204" pitchFamily="34" charset="0"/>
              </a:rPr>
              <a:t>Les résultats obtenus </a:t>
            </a:r>
            <a:r>
              <a:rPr lang="fr-FR" sz="2400" dirty="0">
                <a:latin typeface="Calibri" panose="020F0502020204030204" pitchFamily="34" charset="0"/>
                <a:cs typeface="Calibri" panose="020F0502020204030204" pitchFamily="34" charset="0"/>
              </a:rPr>
              <a:t>dans l’expérience sont les mêmes que les </a:t>
            </a:r>
            <a:r>
              <a:rPr lang="fr-FR" sz="2400" b="1" dirty="0">
                <a:latin typeface="Calibri" panose="020F0502020204030204" pitchFamily="34" charset="0"/>
                <a:cs typeface="Calibri" panose="020F0502020204030204" pitchFamily="34" charset="0"/>
              </a:rPr>
              <a:t>résultats attendus</a:t>
            </a:r>
            <a:r>
              <a:rPr lang="fr-FR" sz="2400" dirty="0">
                <a:latin typeface="Calibri" panose="020F0502020204030204" pitchFamily="34" charset="0"/>
                <a:cs typeface="Calibri" panose="020F0502020204030204" pitchFamily="34" charset="0"/>
              </a:rPr>
              <a:t>;  donc l’hypothèse est valide. </a:t>
            </a:r>
          </a:p>
        </p:txBody>
      </p:sp>
      <p:sp>
        <p:nvSpPr>
          <p:cNvPr id="11" name="Flèche : bas 10">
            <a:extLst>
              <a:ext uri="{FF2B5EF4-FFF2-40B4-BE49-F238E27FC236}">
                <a16:creationId xmlns:a16="http://schemas.microsoft.com/office/drawing/2014/main" id="{E0103F85-2C3F-6118-50C5-09848ED121A3}"/>
              </a:ext>
            </a:extLst>
          </p:cNvPr>
          <p:cNvSpPr/>
          <p:nvPr/>
        </p:nvSpPr>
        <p:spPr>
          <a:xfrm>
            <a:off x="5671133" y="5526491"/>
            <a:ext cx="461666" cy="466928"/>
          </a:xfrm>
          <a:prstGeom prst="downArrow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 dirty="0"/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6B50F45C-D3AC-9888-C42B-C0C20CD018C8}"/>
              </a:ext>
            </a:extLst>
          </p:cNvPr>
          <p:cNvSpPr txBox="1"/>
          <p:nvPr/>
        </p:nvSpPr>
        <p:spPr>
          <a:xfrm>
            <a:off x="704851" y="5878215"/>
            <a:ext cx="1069657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On conclut que</a:t>
            </a:r>
            <a:br>
              <a:rPr lang="fr-FR" sz="24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fr-FR" sz="2400" dirty="0">
                <a:latin typeface="Calibri" panose="020F0502020204030204" pitchFamily="34" charset="0"/>
                <a:cs typeface="Calibri" panose="020F0502020204030204" pitchFamily="34" charset="0"/>
              </a:rPr>
              <a:t>La salive digère l’amidon et le transforme en sucre simple. </a:t>
            </a:r>
          </a:p>
        </p:txBody>
      </p:sp>
    </p:spTree>
    <p:extLst>
      <p:ext uri="{BB962C8B-B14F-4D97-AF65-F5344CB8AC3E}">
        <p14:creationId xmlns:p14="http://schemas.microsoft.com/office/powerpoint/2010/main" val="186917805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  <p:bldP spid="7" grpId="0"/>
      <p:bldP spid="8" grpId="0" animBg="1"/>
      <p:bldP spid="10" grpId="0"/>
      <p:bldP spid="11" grpId="0" animBg="1"/>
      <p:bldP spid="12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D3409BA-7DCC-47B3-ECB6-05CE4B95B65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r>
              <a:rPr lang="fr-FR" noProof="0" dirty="0"/>
              <a:t>10 min</a:t>
            </a:r>
          </a:p>
        </p:txBody>
      </p:sp>
    </p:spTree>
    <p:extLst>
      <p:ext uri="{BB962C8B-B14F-4D97-AF65-F5344CB8AC3E}">
        <p14:creationId xmlns:p14="http://schemas.microsoft.com/office/powerpoint/2010/main" val="279120445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9AB6EC-EBA3-B465-C018-E2C1EB6995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A1E31D-E6BE-0728-05D8-2A36D21D7F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2429" y="326431"/>
            <a:ext cx="10372033" cy="267549"/>
          </a:xfrm>
        </p:spPr>
        <p:txBody>
          <a:bodyPr/>
          <a:lstStyle/>
          <a:p>
            <a:r>
              <a:rPr lang="fr-FR" sz="1800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Avant de travailler en binôme apporter d’abord les rectifications nécessaires au document de la page 13.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AED3AC-E2DB-4889-2F8D-F3D3C26EAABA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624019" y="668338"/>
            <a:ext cx="10922713" cy="333611"/>
          </a:xfrm>
        </p:spPr>
        <p:txBody>
          <a:bodyPr/>
          <a:lstStyle/>
          <a:p>
            <a:r>
              <a:rPr lang="fr-FR" sz="1400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Rappeler aux élèves qu’ils doivent d’abord observer et de repérer les éléments du document avant de réaliser la tâche. Expliquer les mots difficiles.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1E2E07E-BC19-9D33-9795-F8BF64A5133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365670" y="6189662"/>
            <a:ext cx="1225550" cy="471488"/>
          </a:xfrm>
        </p:spPr>
        <p:txBody>
          <a:bodyPr/>
          <a:lstStyle/>
          <a:p>
            <a:pPr algn="ctr"/>
            <a:r>
              <a:rPr lang="fr-FR" noProof="0" dirty="0"/>
              <a:t>Page 13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16F699C8-3840-0D25-0514-9970CF8657D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2712" t="19437" r="34176"/>
          <a:stretch>
            <a:fillRect/>
          </a:stretch>
        </p:blipFill>
        <p:spPr>
          <a:xfrm>
            <a:off x="4027249" y="1175907"/>
            <a:ext cx="3797034" cy="4907934"/>
          </a:xfrm>
          <a:prstGeom prst="rect">
            <a:avLst/>
          </a:prstGeom>
        </p:spPr>
      </p:pic>
      <p:cxnSp>
        <p:nvCxnSpPr>
          <p:cNvPr id="6" name="Connecteur droit avec flèche 5">
            <a:extLst>
              <a:ext uri="{FF2B5EF4-FFF2-40B4-BE49-F238E27FC236}">
                <a16:creationId xmlns:a16="http://schemas.microsoft.com/office/drawing/2014/main" id="{8E08436A-D241-E3C5-2BC4-EFF17A8299B2}"/>
              </a:ext>
            </a:extLst>
          </p:cNvPr>
          <p:cNvCxnSpPr/>
          <p:nvPr/>
        </p:nvCxnSpPr>
        <p:spPr>
          <a:xfrm>
            <a:off x="2431307" y="3986346"/>
            <a:ext cx="1964987" cy="963039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748644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FF5BEC-E40C-AE90-BAF2-CDFD2807EC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z="1800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Maintenant, vous allez travailler en binôme. Chacun prend 3 minutes pour réaliser l’activité de la page 13 sur le livret. Ensuite, vous comparez vos réponses en justifiant.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136E18-3597-EA11-2CA3-AD73D1AE85A2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624019" y="668338"/>
            <a:ext cx="10922713" cy="333611"/>
          </a:xfrm>
        </p:spPr>
        <p:txBody>
          <a:bodyPr/>
          <a:lstStyle/>
          <a:p>
            <a:r>
              <a:rPr lang="fr-FR" sz="1400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Rappeler aux élèves qu’ils  doivent d’abord observer et de repérer les éléments du document avant de réaliser la tâche.  Expliquer les mots difficiles.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458F8E5F-2F39-3DEC-8682-D4BFFB7F413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2712" t="19437" r="34176"/>
          <a:stretch>
            <a:fillRect/>
          </a:stretch>
        </p:blipFill>
        <p:spPr>
          <a:xfrm>
            <a:off x="3877269" y="1107872"/>
            <a:ext cx="4202351" cy="5431835"/>
          </a:xfrm>
          <a:prstGeom prst="rect">
            <a:avLst/>
          </a:prstGeom>
        </p:spPr>
      </p:pic>
      <p:sp>
        <p:nvSpPr>
          <p:cNvPr id="7" name="Text Placeholder 4">
            <a:extLst>
              <a:ext uri="{FF2B5EF4-FFF2-40B4-BE49-F238E27FC236}">
                <a16:creationId xmlns:a16="http://schemas.microsoft.com/office/drawing/2014/main" id="{46FB2336-ACF6-C3F9-C51D-F596FF0AC8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365669" y="6303963"/>
            <a:ext cx="1225550" cy="471488"/>
          </a:xfrm>
        </p:spPr>
        <p:txBody>
          <a:bodyPr/>
          <a:lstStyle/>
          <a:p>
            <a:pPr algn="ctr"/>
            <a:r>
              <a:rPr lang="fr-FR" noProof="0" dirty="0"/>
              <a:t>Page 13</a:t>
            </a:r>
          </a:p>
        </p:txBody>
      </p:sp>
    </p:spTree>
    <p:extLst>
      <p:ext uri="{BB962C8B-B14F-4D97-AF65-F5344CB8AC3E}">
        <p14:creationId xmlns:p14="http://schemas.microsoft.com/office/powerpoint/2010/main" val="55367029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ABD956-F6E1-EC84-6EB6-B3E641CD07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6669E37-A48A-E959-2209-5C0AFB47FE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z="1800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Le temps est terminé. 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490108A-42E4-3CC8-8D61-0733CD6007DA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fr-FR" noProof="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8E004DEF-F7CC-BF2E-C88C-CEE3500FCA0C}"/>
              </a:ext>
            </a:extLst>
          </p:cNvPr>
          <p:cNvSpPr/>
          <p:nvPr/>
        </p:nvSpPr>
        <p:spPr>
          <a:xfrm>
            <a:off x="4663973" y="1864949"/>
            <a:ext cx="305455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4000" b="1" noProof="0" dirty="0"/>
              <a:t>Temps Écoulé</a:t>
            </a:r>
          </a:p>
        </p:txBody>
      </p:sp>
      <p:pic>
        <p:nvPicPr>
          <p:cNvPr id="5" name="Picture 3">
            <a:extLst>
              <a:ext uri="{FF2B5EF4-FFF2-40B4-BE49-F238E27FC236}">
                <a16:creationId xmlns:a16="http://schemas.microsoft.com/office/drawing/2014/main" id="{8152424E-0ED6-B27B-4B4D-37ED9217347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>
                        <a14:foregroundMark x1="36816" y1="80957" x2="61621" y2="80371"/>
                        <a14:foregroundMark x1="54980" y1="81543" x2="67188" y2="81152"/>
                        <a14:foregroundMark x1="85938" y1="78711" x2="85938" y2="78711"/>
                        <a14:foregroundMark x1="42676" y1="82910" x2="46387" y2="82910"/>
                        <a14:foregroundMark x1="45996" y1="29980" x2="49707" y2="71387"/>
                        <a14:foregroundMark x1="50879" y1="45117" x2="58203" y2="38379"/>
                        <a14:foregroundMark x1="49902" y1="50000" x2="50977" y2="56348"/>
                        <a14:foregroundMark x1="55371" y1="26660" x2="62109" y2="33008"/>
                        <a14:backgroundMark x1="36621" y1="81348" x2="66699" y2="8085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491" t="15401" r="10044" b="20983"/>
          <a:stretch/>
        </p:blipFill>
        <p:spPr>
          <a:xfrm>
            <a:off x="4495800" y="2989489"/>
            <a:ext cx="3390900" cy="2714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793105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Placeholder 9" descr="A cartoon of a person working on a plant&#10;&#10;AI-generated content may be incorrect.">
            <a:extLst>
              <a:ext uri="{FF2B5EF4-FFF2-40B4-BE49-F238E27FC236}">
                <a16:creationId xmlns:a16="http://schemas.microsoft.com/office/drawing/2014/main" id="{4AD6A894-977A-5AB6-270A-61E73FD9B5C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2" r="162"/>
          <a:stretch>
            <a:fillRect/>
          </a:stretch>
        </p:blipFill>
        <p:spPr/>
      </p:pic>
      <p:pic>
        <p:nvPicPr>
          <p:cNvPr id="12" name="Picture Placeholder 11" descr="A cartoon of kids studying&#10;&#10;AI-generated content may be incorrect.">
            <a:extLst>
              <a:ext uri="{FF2B5EF4-FFF2-40B4-BE49-F238E27FC236}">
                <a16:creationId xmlns:a16="http://schemas.microsoft.com/office/drawing/2014/main" id="{C26EBEDD-C088-BFE1-2C78-1E6364CEC42E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35" r="3935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76918081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BC3E05-291C-7D0E-97E3-48B70DF0F4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 descr="Une image contenant texte, capture d’écran, Parallèle, nombre&#10;&#10;Le contenu généré par l’IA peut être incorrect.">
            <a:extLst>
              <a:ext uri="{FF2B5EF4-FFF2-40B4-BE49-F238E27FC236}">
                <a16:creationId xmlns:a16="http://schemas.microsoft.com/office/drawing/2014/main" id="{0C103360-CF28-BB6B-24B4-ED8A4C04AF0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b="79861"/>
          <a:stretch>
            <a:fillRect/>
          </a:stretch>
        </p:blipFill>
        <p:spPr>
          <a:xfrm>
            <a:off x="345767" y="2241182"/>
            <a:ext cx="11667837" cy="2646391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45E06C5D-D890-10EC-48A4-AD6137EC9A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z="1800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Correction.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FCC1EE1C-9AB4-A85C-FE1B-1AEDAC6E8503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sz="1100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Invitez les élèves à passer au tableau pour rédiger leurs réponses.</a:t>
            </a:r>
          </a:p>
        </p:txBody>
      </p:sp>
      <p:pic>
        <p:nvPicPr>
          <p:cNvPr id="45" name="Picture 1">
            <a:extLst>
              <a:ext uri="{FF2B5EF4-FFF2-40B4-BE49-F238E27FC236}">
                <a16:creationId xmlns:a16="http://schemas.microsoft.com/office/drawing/2014/main" id="{FED57A5C-609E-770E-953D-B9BFBBB97792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418" b="97852" l="9961" r="898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2668" y="248258"/>
            <a:ext cx="648055" cy="648055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1DA6A610-BFA3-B63A-3048-040EE3E3DC77}"/>
              </a:ext>
            </a:extLst>
          </p:cNvPr>
          <p:cNvSpPr txBox="1"/>
          <p:nvPr/>
        </p:nvSpPr>
        <p:spPr>
          <a:xfrm>
            <a:off x="7889692" y="3092025"/>
            <a:ext cx="20719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400" b="1" dirty="0">
                <a:solidFill>
                  <a:srgbClr val="FF0000"/>
                </a:solidFill>
                <a:latin typeface="Script MT Bold" panose="03040602040607080904" pitchFamily="66" charset="0"/>
                <a:cs typeface="Calibri" panose="020F0502020204030204" pitchFamily="34" charset="0"/>
              </a:rPr>
              <a:t>Bain-marie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FB4ED20D-64C8-762B-71AD-B77B4735A7A8}"/>
              </a:ext>
            </a:extLst>
          </p:cNvPr>
          <p:cNvSpPr txBox="1"/>
          <p:nvPr/>
        </p:nvSpPr>
        <p:spPr>
          <a:xfrm>
            <a:off x="2148260" y="3775307"/>
            <a:ext cx="27107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400" b="1" dirty="0">
                <a:solidFill>
                  <a:srgbClr val="FF0000"/>
                </a:solidFill>
                <a:latin typeface="Script MT Bold" panose="03040602040607080904" pitchFamily="66" charset="0"/>
                <a:cs typeface="Calibri" panose="020F0502020204030204" pitchFamily="34" charset="0"/>
              </a:rPr>
              <a:t>2 </a:t>
            </a:r>
            <a:r>
              <a:rPr lang="fr-FR" sz="2400" b="1" dirty="0">
                <a:solidFill>
                  <a:srgbClr val="FF0000"/>
                </a:solidFill>
                <a:latin typeface="Alameen" panose="02000503020000020004" pitchFamily="2" charset="-78"/>
                <a:ea typeface="Alameen" panose="02000503020000020004" pitchFamily="2" charset="-78"/>
                <a:cs typeface="Alameen" panose="02000503020000020004" pitchFamily="2" charset="-78"/>
              </a:rPr>
              <a:t>T</a:t>
            </a:r>
            <a:r>
              <a:rPr lang="fr-FR" sz="2400" b="1" dirty="0">
                <a:solidFill>
                  <a:srgbClr val="FF0000"/>
                </a:solidFill>
                <a:latin typeface="Script MT Bold" panose="03040602040607080904" pitchFamily="66" charset="0"/>
                <a:cs typeface="Calibri" panose="020F0502020204030204" pitchFamily="34" charset="0"/>
              </a:rPr>
              <a:t>ubes à essai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FFB39AB5-0A16-8F8C-9B3D-9F63EE46AD05}"/>
              </a:ext>
            </a:extLst>
          </p:cNvPr>
          <p:cNvSpPr txBox="1"/>
          <p:nvPr/>
        </p:nvSpPr>
        <p:spPr>
          <a:xfrm>
            <a:off x="7889692" y="4097442"/>
            <a:ext cx="20719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400" b="1" dirty="0">
                <a:solidFill>
                  <a:srgbClr val="FF0000"/>
                </a:solidFill>
                <a:latin typeface="Script MT Bold" panose="03040602040607080904" pitchFamily="66" charset="0"/>
                <a:cs typeface="Calibri" panose="020F0502020204030204" pitchFamily="34" charset="0"/>
              </a:rPr>
              <a:t>Eau iodée</a:t>
            </a:r>
          </a:p>
        </p:txBody>
      </p:sp>
    </p:spTree>
    <p:extLst>
      <p:ext uri="{BB962C8B-B14F-4D97-AF65-F5344CB8AC3E}">
        <p14:creationId xmlns:p14="http://schemas.microsoft.com/office/powerpoint/2010/main" val="207464275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A36370-A3FF-717F-C91D-D2501299C9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 descr="Une image contenant texte, capture d’écran, Parallèle, nombre&#10;&#10;Le contenu généré par l’IA peut être incorrect.">
            <a:extLst>
              <a:ext uri="{FF2B5EF4-FFF2-40B4-BE49-F238E27FC236}">
                <a16:creationId xmlns:a16="http://schemas.microsoft.com/office/drawing/2014/main" id="{F415DF4A-B9BA-9DFF-42E4-95AE9F28CE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t="19963" b="20809"/>
          <a:stretch>
            <a:fillRect/>
          </a:stretch>
        </p:blipFill>
        <p:spPr>
          <a:xfrm>
            <a:off x="1902116" y="1075145"/>
            <a:ext cx="7265843" cy="4846684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0C672E59-8AD6-C1F5-E2C7-F06F36803D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z="1800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Correction.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89DBB0E7-EACF-D054-93BD-122803AF7DF9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noProof="0" dirty="0">
                <a:solidFill>
                  <a:schemeClr val="bg1">
                    <a:lumMod val="65000"/>
                  </a:schemeClr>
                </a:solidFill>
              </a:rPr>
              <a:t>Invitez les élèves à passer au tableau pour rédiger leurs réponses.</a:t>
            </a:r>
          </a:p>
        </p:txBody>
      </p:sp>
      <p:pic>
        <p:nvPicPr>
          <p:cNvPr id="45" name="Picture 1">
            <a:extLst>
              <a:ext uri="{FF2B5EF4-FFF2-40B4-BE49-F238E27FC236}">
                <a16:creationId xmlns:a16="http://schemas.microsoft.com/office/drawing/2014/main" id="{AD1EBDD9-D142-1466-731B-42A0CC2297AB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418" b="97852" l="9961" r="898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2668" y="248258"/>
            <a:ext cx="648055" cy="648055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8542A8F3-A7FD-43CC-7CAA-A2919C63960B}"/>
              </a:ext>
            </a:extLst>
          </p:cNvPr>
          <p:cNvSpPr/>
          <p:nvPr/>
        </p:nvSpPr>
        <p:spPr>
          <a:xfrm>
            <a:off x="2906341" y="1900136"/>
            <a:ext cx="2733472" cy="1445407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B8F449D-5F35-F3E2-0386-766BC3E1802C}"/>
              </a:ext>
            </a:extLst>
          </p:cNvPr>
          <p:cNvSpPr/>
          <p:nvPr/>
        </p:nvSpPr>
        <p:spPr>
          <a:xfrm>
            <a:off x="6045200" y="3851838"/>
            <a:ext cx="2733472" cy="1174187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04B33CDD-4326-3A91-2A35-F27F96BE855F}"/>
              </a:ext>
            </a:extLst>
          </p:cNvPr>
          <p:cNvSpPr txBox="1"/>
          <p:nvPr/>
        </p:nvSpPr>
        <p:spPr>
          <a:xfrm>
            <a:off x="2756970" y="5921829"/>
            <a:ext cx="7532914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342900" indent="-342900" algn="l">
              <a:buFont typeface="Wingdings" panose="05000000000000000000" pitchFamily="2" charset="2"/>
              <a:buChar char="q"/>
            </a:pPr>
            <a:r>
              <a:rPr lang="fr-FR" sz="2000" b="1" dirty="0">
                <a:latin typeface="Calibri" panose="020F0502020204030204" pitchFamily="34" charset="0"/>
                <a:cs typeface="Calibri" panose="020F0502020204030204" pitchFamily="34" charset="0"/>
              </a:rPr>
              <a:t>Ajouter de l’eau iodée aux deux tubes A et B</a:t>
            </a:r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342900" indent="-342900" algn="l">
              <a:buFont typeface="Wingdings" panose="05000000000000000000" pitchFamily="2" charset="2"/>
              <a:buChar char="q"/>
            </a:pPr>
            <a:r>
              <a:rPr lang="fr-FR" sz="2000" b="1" dirty="0">
                <a:latin typeface="Calibri" panose="020F0502020204030204" pitchFamily="34" charset="0"/>
                <a:cs typeface="Calibri" panose="020F0502020204030204" pitchFamily="34" charset="0"/>
              </a:rPr>
              <a:t>Utiliser les bandelettes test de glucose</a:t>
            </a:r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  <p:pic>
        <p:nvPicPr>
          <p:cNvPr id="15" name="Image 14" descr="Une image contenant logo, Graphique, graphisme, conception&#10;&#10;Description générée automatiquement">
            <a:extLst>
              <a:ext uri="{FF2B5EF4-FFF2-40B4-BE49-F238E27FC236}">
                <a16:creationId xmlns:a16="http://schemas.microsoft.com/office/drawing/2014/main" id="{F1605A82-E0A2-C360-4A33-E629A4CD3D8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duotone>
              <a:srgbClr val="36AFCE">
                <a:shade val="45000"/>
                <a:satMod val="135000"/>
              </a:srgb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7202" y="6013850"/>
            <a:ext cx="165149" cy="1633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135993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F5504C-7277-B7A0-560A-85480FCC93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Une image contenant texte, capture d’écran, Parallèle, nombre&#10;&#10;Le contenu généré par l’IA peut être incorrect.">
            <a:extLst>
              <a:ext uri="{FF2B5EF4-FFF2-40B4-BE49-F238E27FC236}">
                <a16:creationId xmlns:a16="http://schemas.microsoft.com/office/drawing/2014/main" id="{76B70748-406B-B21F-DD28-06AF0AF4813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t="78644" b="521"/>
          <a:stretch>
            <a:fillRect/>
          </a:stretch>
        </p:blipFill>
        <p:spPr>
          <a:xfrm>
            <a:off x="357268" y="2066836"/>
            <a:ext cx="11528103" cy="2705139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D8F6AD95-8EED-E5C6-07FD-B2C7CA69E6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z="1800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Correction.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09464CB2-1E2A-907C-8D14-F013A5CF6DB7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noProof="0" dirty="0">
                <a:solidFill>
                  <a:schemeClr val="bg1">
                    <a:lumMod val="65000"/>
                  </a:schemeClr>
                </a:solidFill>
              </a:rPr>
              <a:t>Invitez les élèves à passer au tableau pour rédiger leurs réponses.</a:t>
            </a:r>
          </a:p>
        </p:txBody>
      </p:sp>
      <p:pic>
        <p:nvPicPr>
          <p:cNvPr id="45" name="Picture 1">
            <a:extLst>
              <a:ext uri="{FF2B5EF4-FFF2-40B4-BE49-F238E27FC236}">
                <a16:creationId xmlns:a16="http://schemas.microsoft.com/office/drawing/2014/main" id="{CB8CACC3-2BDC-4376-FA53-5594550EBF3F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418" b="97852" l="9961" r="898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2668" y="248258"/>
            <a:ext cx="648055" cy="648055"/>
          </a:xfrm>
          <a:prstGeom prst="rect">
            <a:avLst/>
          </a:prstGeom>
        </p:spPr>
      </p:pic>
      <p:pic>
        <p:nvPicPr>
          <p:cNvPr id="15" name="Image 14" descr="Une image contenant logo, Graphique, graphisme, conception&#10;&#10;Description générée automatiquement">
            <a:extLst>
              <a:ext uri="{FF2B5EF4-FFF2-40B4-BE49-F238E27FC236}">
                <a16:creationId xmlns:a16="http://schemas.microsoft.com/office/drawing/2014/main" id="{9E6FE0E5-EC92-CF14-5F99-8F305670B83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duotone>
              <a:srgbClr val="36AFCE">
                <a:shade val="45000"/>
                <a:satMod val="135000"/>
              </a:srgb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8975" y="6013850"/>
            <a:ext cx="165149" cy="163334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F9F580D6-7156-0780-70D4-806FDAA2B55F}"/>
              </a:ext>
            </a:extLst>
          </p:cNvPr>
          <p:cNvSpPr txBox="1"/>
          <p:nvPr/>
        </p:nvSpPr>
        <p:spPr>
          <a:xfrm>
            <a:off x="8534400" y="3638705"/>
            <a:ext cx="2895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Transformation de l’amidon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1D0932B4-7BBF-C885-94D6-AD3EA9489AE3}"/>
              </a:ext>
            </a:extLst>
          </p:cNvPr>
          <p:cNvSpPr txBox="1"/>
          <p:nvPr/>
        </p:nvSpPr>
        <p:spPr>
          <a:xfrm>
            <a:off x="8534400" y="4066840"/>
            <a:ext cx="2895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algn="ctr">
              <a:defRPr b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Pas de Transformation de l’amidon</a:t>
            </a:r>
          </a:p>
        </p:txBody>
      </p:sp>
    </p:spTree>
    <p:extLst>
      <p:ext uri="{BB962C8B-B14F-4D97-AF65-F5344CB8AC3E}">
        <p14:creationId xmlns:p14="http://schemas.microsoft.com/office/powerpoint/2010/main" val="386587997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F915EDF-9F2E-4806-BDF5-4E27FF2B305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r>
              <a:rPr lang="fr-FR" noProof="0" dirty="0"/>
              <a:t>10 min</a:t>
            </a:r>
          </a:p>
        </p:txBody>
      </p:sp>
    </p:spTree>
    <p:extLst>
      <p:ext uri="{BB962C8B-B14F-4D97-AF65-F5344CB8AC3E}">
        <p14:creationId xmlns:p14="http://schemas.microsoft.com/office/powerpoint/2010/main" val="392163364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30406B-42BD-6E24-46AF-128E464FB1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Maintenant, vous allez travailler en groupe de 3 à 4; prenez le protocole expérimental des pages 9 et 10 sur le livret.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5CCCA30-344D-7644-F9AC-3E1D66EA9163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Inciter les élèves à s’organiser en groupes, fournir le matériel nécessaire, exiger la participation de tous les élèves dans la manipulation et rappeler les précotions de sécurité à respecter. </a:t>
            </a:r>
          </a:p>
        </p:txBody>
      </p:sp>
      <p:grpSp>
        <p:nvGrpSpPr>
          <p:cNvPr id="38" name="Groupe 37">
            <a:extLst>
              <a:ext uri="{FF2B5EF4-FFF2-40B4-BE49-F238E27FC236}">
                <a16:creationId xmlns:a16="http://schemas.microsoft.com/office/drawing/2014/main" id="{50A3FFEC-9C3B-CC23-F982-764C849241F6}"/>
              </a:ext>
            </a:extLst>
          </p:cNvPr>
          <p:cNvGrpSpPr/>
          <p:nvPr/>
        </p:nvGrpSpPr>
        <p:grpSpPr>
          <a:xfrm>
            <a:off x="10972108" y="260549"/>
            <a:ext cx="611417" cy="504991"/>
            <a:chOff x="582302" y="4457015"/>
            <a:chExt cx="630930" cy="588164"/>
          </a:xfrm>
        </p:grpSpPr>
        <p:pic>
          <p:nvPicPr>
            <p:cNvPr id="39" name="Picture 7">
              <a:extLst>
                <a:ext uri="{FF2B5EF4-FFF2-40B4-BE49-F238E27FC236}">
                  <a16:creationId xmlns:a16="http://schemas.microsoft.com/office/drawing/2014/main" id="{E13B05F2-717D-D7CC-C97D-E0B4B35D0E2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40" name="Picture 7">
              <a:extLst>
                <a:ext uri="{FF2B5EF4-FFF2-40B4-BE49-F238E27FC236}">
                  <a16:creationId xmlns:a16="http://schemas.microsoft.com/office/drawing/2014/main" id="{0E000526-57B7-24FC-4846-A548D69402F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grpSp>
        <p:nvGrpSpPr>
          <p:cNvPr id="4" name="Groupe 3">
            <a:extLst>
              <a:ext uri="{FF2B5EF4-FFF2-40B4-BE49-F238E27FC236}">
                <a16:creationId xmlns:a16="http://schemas.microsoft.com/office/drawing/2014/main" id="{00EE977E-0A99-C4E8-7DC6-E30733007F02}"/>
              </a:ext>
            </a:extLst>
          </p:cNvPr>
          <p:cNvGrpSpPr/>
          <p:nvPr/>
        </p:nvGrpSpPr>
        <p:grpSpPr>
          <a:xfrm>
            <a:off x="3428078" y="966200"/>
            <a:ext cx="4153340" cy="5631369"/>
            <a:chOff x="1118683" y="2083404"/>
            <a:chExt cx="2717184" cy="4307669"/>
          </a:xfrm>
        </p:grpSpPr>
        <p:pic>
          <p:nvPicPr>
            <p:cNvPr id="5" name="Image 4" descr="Une image contenant texte, capture d’écran, logiciel, Icône d’ordinateur&#10;&#10;Le contenu généré par l’IA peut être incorrect.">
              <a:extLst>
                <a:ext uri="{FF2B5EF4-FFF2-40B4-BE49-F238E27FC236}">
                  <a16:creationId xmlns:a16="http://schemas.microsoft.com/office/drawing/2014/main" id="{EE7B6976-9411-3B89-A06E-C4B2D2C630C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 l="22500" t="21990" r="23484" b="12829"/>
            <a:stretch>
              <a:fillRect/>
            </a:stretch>
          </p:blipFill>
          <p:spPr>
            <a:xfrm>
              <a:off x="1118683" y="2083404"/>
              <a:ext cx="2714016" cy="1739857"/>
            </a:xfrm>
            <a:prstGeom prst="rect">
              <a:avLst/>
            </a:prstGeom>
          </p:spPr>
        </p:pic>
        <p:pic>
          <p:nvPicPr>
            <p:cNvPr id="6" name="Image 5" descr="Une image contenant texte, capture d’écran, logiciel, Page web&#10;&#10;Le contenu généré par l’IA peut être incorrect.">
              <a:extLst>
                <a:ext uri="{FF2B5EF4-FFF2-40B4-BE49-F238E27FC236}">
                  <a16:creationId xmlns:a16="http://schemas.microsoft.com/office/drawing/2014/main" id="{7A624C09-BE26-13B1-16E7-D526CF3912F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 l="27766" t="16284" r="28830" b="6220"/>
            <a:stretch>
              <a:fillRect/>
            </a:stretch>
          </p:blipFill>
          <p:spPr>
            <a:xfrm>
              <a:off x="1128410" y="3822970"/>
              <a:ext cx="2707457" cy="2568103"/>
            </a:xfrm>
            <a:prstGeom prst="rect">
              <a:avLst/>
            </a:prstGeom>
          </p:spPr>
        </p:pic>
      </p:grpSp>
      <p:sp>
        <p:nvSpPr>
          <p:cNvPr id="7" name="ZoneTexte 6">
            <a:extLst>
              <a:ext uri="{FF2B5EF4-FFF2-40B4-BE49-F238E27FC236}">
                <a16:creationId xmlns:a16="http://schemas.microsoft.com/office/drawing/2014/main" id="{FC814BD7-B43F-17FE-0835-BE24B79D7AEA}"/>
              </a:ext>
            </a:extLst>
          </p:cNvPr>
          <p:cNvSpPr txBox="1"/>
          <p:nvPr/>
        </p:nvSpPr>
        <p:spPr>
          <a:xfrm>
            <a:off x="4514126" y="6261904"/>
            <a:ext cx="209501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Pages 9 et 10</a:t>
            </a:r>
          </a:p>
        </p:txBody>
      </p:sp>
    </p:spTree>
    <p:extLst>
      <p:ext uri="{BB962C8B-B14F-4D97-AF65-F5344CB8AC3E}">
        <p14:creationId xmlns:p14="http://schemas.microsoft.com/office/powerpoint/2010/main" val="144226970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611843-E097-5486-57E5-792187AE13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D5C45A8-EA55-AF65-5299-1BE31D243C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z="1800" noProof="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/>
              </a:rPr>
              <a:t>Le temps est terminé. </a:t>
            </a:r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FF8B22D4-350B-4D83-BACF-4CF1F56B22C6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fr-FR" noProof="0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CF888129-7EB4-3E26-CB10-77F5280D3767}"/>
              </a:ext>
            </a:extLst>
          </p:cNvPr>
          <p:cNvSpPr/>
          <p:nvPr/>
        </p:nvSpPr>
        <p:spPr>
          <a:xfrm>
            <a:off x="4663973" y="1864949"/>
            <a:ext cx="305455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4000" b="1" noProof="0" dirty="0">
                <a:latin typeface="Calibri" panose="020F0502020204030204" pitchFamily="34" charset="0"/>
                <a:cs typeface="Calibri" panose="020F0502020204030204" pitchFamily="34" charset="0"/>
              </a:rPr>
              <a:t>Temps Écoulé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A6C1251-CF29-1E54-9D78-E106D1BBDDC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>
                        <a14:foregroundMark x1="36816" y1="80957" x2="61621" y2="80371"/>
                        <a14:foregroundMark x1="54980" y1="81543" x2="67188" y2="81152"/>
                        <a14:foregroundMark x1="85938" y1="78711" x2="85938" y2="78711"/>
                        <a14:foregroundMark x1="42676" y1="82910" x2="46387" y2="82910"/>
                        <a14:foregroundMark x1="45996" y1="29980" x2="49707" y2="71387"/>
                        <a14:foregroundMark x1="50879" y1="45117" x2="58203" y2="38379"/>
                        <a14:foregroundMark x1="49902" y1="50000" x2="50977" y2="56348"/>
                        <a14:foregroundMark x1="55371" y1="26660" x2="62109" y2="33008"/>
                        <a14:backgroundMark x1="36621" y1="81348" x2="66699" y2="8085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491" t="15401" r="10044" b="20983"/>
          <a:stretch/>
        </p:blipFill>
        <p:spPr>
          <a:xfrm>
            <a:off x="4495800" y="2989489"/>
            <a:ext cx="3390900" cy="2714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468543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C8B1F65-01C9-1E82-3B29-C068CFA644D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r>
              <a:rPr lang="fr-FR" noProof="0" dirty="0"/>
              <a:t>05 min</a:t>
            </a:r>
          </a:p>
        </p:txBody>
      </p:sp>
    </p:spTree>
    <p:extLst>
      <p:ext uri="{BB962C8B-B14F-4D97-AF65-F5344CB8AC3E}">
        <p14:creationId xmlns:p14="http://schemas.microsoft.com/office/powerpoint/2010/main" val="389595180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E7A4F21-B259-EC76-81CE-7DE57DB98E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z="1800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Qui peut me dire ce que nous avons appris aujourd’hui? </a:t>
            </a:r>
            <a:br>
              <a:rPr lang="fr-FR" sz="1800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</a:br>
            <a:endParaRPr lang="fr-FR" sz="1800" noProof="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9F4C205-12FE-CEDD-318F-09E78E64FF1F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fr-FR" noProof="0" dirty="0"/>
          </a:p>
        </p:txBody>
      </p:sp>
      <p:pic>
        <p:nvPicPr>
          <p:cNvPr id="6" name="Content Placeholder 5" descr="A cartoon character leaning on a question mark&#10;&#10;AI-generated content may be incorrect.">
            <a:extLst>
              <a:ext uri="{FF2B5EF4-FFF2-40B4-BE49-F238E27FC236}">
                <a16:creationId xmlns:a16="http://schemas.microsoft.com/office/drawing/2014/main" id="{6AD1D3F8-1CDC-7248-5FEC-0D554A729A16}"/>
              </a:ext>
            </a:extLst>
          </p:cNvPr>
          <p:cNvPicPr>
            <a:picLocks noGrp="1" noChangeAspect="1"/>
          </p:cNvPicPr>
          <p:nvPr>
            <p:ph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3973115" y="1306115"/>
            <a:ext cx="4245769" cy="4245769"/>
          </a:xfrm>
        </p:spPr>
      </p:pic>
    </p:spTree>
    <p:extLst>
      <p:ext uri="{BB962C8B-B14F-4D97-AF65-F5344CB8AC3E}">
        <p14:creationId xmlns:p14="http://schemas.microsoft.com/office/powerpoint/2010/main" val="89221806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E7A4F21-B259-EC76-81CE-7DE57DB98E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z="1800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Qui peut me rappeler ce qu’on a appris cette séance.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9F4C205-12FE-CEDD-318F-09E78E64FF1F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sz="1100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L’enseignant donne un rappel de la séance.</a:t>
            </a:r>
          </a:p>
        </p:txBody>
      </p:sp>
      <p:sp>
        <p:nvSpPr>
          <p:cNvPr id="3" name="Google Shape;2054;p38">
            <a:extLst>
              <a:ext uri="{FF2B5EF4-FFF2-40B4-BE49-F238E27FC236}">
                <a16:creationId xmlns:a16="http://schemas.microsoft.com/office/drawing/2014/main" id="{1C1445F7-285F-7A3A-C5D2-9D27FFF11BE4}"/>
              </a:ext>
            </a:extLst>
          </p:cNvPr>
          <p:cNvSpPr/>
          <p:nvPr/>
        </p:nvSpPr>
        <p:spPr>
          <a:xfrm>
            <a:off x="1230364" y="2952359"/>
            <a:ext cx="9946841" cy="805544"/>
          </a:xfrm>
          <a:prstGeom prst="roundRect">
            <a:avLst>
              <a:gd name="adj" fmla="val 50000"/>
            </a:avLst>
          </a:prstGeom>
          <a:noFill/>
          <a:ln w="19050">
            <a:solidFill>
              <a:srgbClr val="72B6D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endParaRPr lang="fr-FR" sz="2400" noProof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ZoneTexte 3">
            <a:extLst>
              <a:ext uri="{FF2B5EF4-FFF2-40B4-BE49-F238E27FC236}">
                <a16:creationId xmlns:a16="http://schemas.microsoft.com/office/drawing/2014/main" id="{392561BC-9988-A3D3-C8F4-A4190A0B3601}"/>
              </a:ext>
            </a:extLst>
          </p:cNvPr>
          <p:cNvSpPr txBox="1"/>
          <p:nvPr/>
        </p:nvSpPr>
        <p:spPr>
          <a:xfrm>
            <a:off x="1809750" y="2934427"/>
            <a:ext cx="9058275" cy="805543"/>
          </a:xfrm>
          <a:prstGeom prst="rect">
            <a:avLst/>
          </a:prstGeom>
          <a:noFill/>
          <a:ln w="19050"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defPPr>
              <a:defRPr lang="en-US"/>
            </a:defPPr>
            <a:lvl1pPr algn="ctr">
              <a:defRPr sz="2400"/>
            </a:lvl1pPr>
          </a:lstStyle>
          <a:p>
            <a:r>
              <a:rPr lang="fr-FR" sz="2800" b="1" dirty="0">
                <a:solidFill>
                  <a:srgbClr val="106585"/>
                </a:solidFill>
                <a:latin typeface="Calibri" panose="020F0502020204030204"/>
              </a:rPr>
              <a:t>Mettre en œuvre un protocole expérimental de la digestion de l’amidon par la salive et tirer une conclusion</a:t>
            </a:r>
          </a:p>
        </p:txBody>
      </p:sp>
      <p:pic>
        <p:nvPicPr>
          <p:cNvPr id="7" name="Image 23">
            <a:extLst>
              <a:ext uri="{FF2B5EF4-FFF2-40B4-BE49-F238E27FC236}">
                <a16:creationId xmlns:a16="http://schemas.microsoft.com/office/drawing/2014/main" id="{1E606C51-B45B-D112-73F7-3A7ADC8DD22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3925" y="2669082"/>
            <a:ext cx="805544" cy="8055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3408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75B001E-AE73-78FE-41EA-0A162EDC7E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z="1800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Et on termine par cette carte lexicale.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E2F889E-E50C-4F58-F23F-45CD8C1E5E1D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sz="1100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Faire participer les élèves à la lecture de la carte</a:t>
            </a:r>
          </a:p>
        </p:txBody>
      </p:sp>
      <p:grpSp>
        <p:nvGrpSpPr>
          <p:cNvPr id="3" name="Google Shape;2004;p176">
            <a:extLst>
              <a:ext uri="{FF2B5EF4-FFF2-40B4-BE49-F238E27FC236}">
                <a16:creationId xmlns:a16="http://schemas.microsoft.com/office/drawing/2014/main" id="{0856EB9A-7017-4620-1D45-E3DDBCB45426}"/>
              </a:ext>
            </a:extLst>
          </p:cNvPr>
          <p:cNvGrpSpPr/>
          <p:nvPr/>
        </p:nvGrpSpPr>
        <p:grpSpPr>
          <a:xfrm>
            <a:off x="372257" y="1292759"/>
            <a:ext cx="11571999" cy="5075609"/>
            <a:chOff x="176722" y="1039998"/>
            <a:chExt cx="8687893" cy="3806706"/>
          </a:xfrm>
        </p:grpSpPr>
        <p:sp>
          <p:nvSpPr>
            <p:cNvPr id="6" name="Google Shape;2005;p176">
              <a:extLst>
                <a:ext uri="{FF2B5EF4-FFF2-40B4-BE49-F238E27FC236}">
                  <a16:creationId xmlns:a16="http://schemas.microsoft.com/office/drawing/2014/main" id="{9D8FF637-F29E-5926-A68E-04B1AEFD0F8E}"/>
                </a:ext>
              </a:extLst>
            </p:cNvPr>
            <p:cNvSpPr/>
            <p:nvPr/>
          </p:nvSpPr>
          <p:spPr>
            <a:xfrm>
              <a:off x="176722" y="1448081"/>
              <a:ext cx="8562578" cy="3398623"/>
            </a:xfrm>
            <a:prstGeom prst="rect">
              <a:avLst/>
            </a:prstGeom>
            <a:solidFill>
              <a:sysClr val="window" lastClr="FFFFFF">
                <a:lumMod val="95000"/>
              </a:sysClr>
            </a:solidFill>
            <a:ln w="19046" cap="flat">
              <a:noFill/>
              <a:prstDash val="solid"/>
              <a:round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marL="0" marR="0" lvl="0" indent="0" algn="ctr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1867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7" name="Google Shape;2006;p176">
              <a:extLst>
                <a:ext uri="{FF2B5EF4-FFF2-40B4-BE49-F238E27FC236}">
                  <a16:creationId xmlns:a16="http://schemas.microsoft.com/office/drawing/2014/main" id="{7BBDD7F7-14F6-1624-BE14-C3D8C3D01247}"/>
                </a:ext>
              </a:extLst>
            </p:cNvPr>
            <p:cNvSpPr/>
            <p:nvPr/>
          </p:nvSpPr>
          <p:spPr>
            <a:xfrm>
              <a:off x="2434938" y="2257422"/>
              <a:ext cx="3545887" cy="957269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noFill/>
            <a:ln w="19046" cap="flat">
              <a:solidFill>
                <a:srgbClr val="54AFE9"/>
              </a:solidFill>
              <a:prstDash val="solid"/>
              <a:round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r-FR" sz="2000" b="1" dirty="0">
                  <a:solidFill>
                    <a:srgbClr val="106585"/>
                  </a:solidFill>
                  <a:latin typeface="Calibri" panose="020F0502020204030204"/>
                </a:rPr>
                <a:t>Mettre en œuvre  un protocole expérimental de la digestion de l’amidon par la salive et tirer une conclusion.</a:t>
              </a:r>
            </a:p>
          </p:txBody>
        </p:sp>
        <p:sp>
          <p:nvSpPr>
            <p:cNvPr id="8" name="Google Shape;2007;p176">
              <a:extLst>
                <a:ext uri="{FF2B5EF4-FFF2-40B4-BE49-F238E27FC236}">
                  <a16:creationId xmlns:a16="http://schemas.microsoft.com/office/drawing/2014/main" id="{51D1B15C-9A61-D37C-77B8-DC795430B4B6}"/>
                </a:ext>
              </a:extLst>
            </p:cNvPr>
            <p:cNvSpPr/>
            <p:nvPr/>
          </p:nvSpPr>
          <p:spPr>
            <a:xfrm>
              <a:off x="487318" y="2274632"/>
              <a:ext cx="1899776" cy="676806"/>
            </a:xfrm>
            <a:custGeom>
              <a:avLst>
                <a:gd name="f0" fmla="val 1749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noFill/>
            <a:ln w="19046" cap="flat">
              <a:solidFill>
                <a:srgbClr val="1D9A78"/>
              </a:solidFill>
              <a:prstDash val="solid"/>
              <a:round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marL="0" marR="0" lvl="0" indent="0" algn="ctr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2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33" name="Google Shape;2008;p176">
              <a:extLst>
                <a:ext uri="{FF2B5EF4-FFF2-40B4-BE49-F238E27FC236}">
                  <a16:creationId xmlns:a16="http://schemas.microsoft.com/office/drawing/2014/main" id="{8509BBED-58F4-CA9F-A0DD-F4638083BC99}"/>
                </a:ext>
              </a:extLst>
            </p:cNvPr>
            <p:cNvSpPr txBox="1"/>
            <p:nvPr/>
          </p:nvSpPr>
          <p:spPr>
            <a:xfrm>
              <a:off x="3532344" y="1926967"/>
              <a:ext cx="1714500" cy="346210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1" compatLnSpc="1">
              <a:spAutoFit/>
            </a:bodyPr>
            <a:lstStyle/>
            <a:p>
              <a:pPr marL="0" marR="0" lvl="0" indent="0" algn="ctr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fr-FR" sz="2400" b="1" i="0" u="none" strike="noStrike" kern="0" cap="none" spc="0" normalizeH="0" baseline="0" noProof="0" dirty="0">
                  <a:ln>
                    <a:noFill/>
                  </a:ln>
                  <a:solidFill>
                    <a:srgbClr val="54AFE9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Ma tâche :</a:t>
              </a:r>
            </a:p>
          </p:txBody>
        </p:sp>
        <p:sp>
          <p:nvSpPr>
            <p:cNvPr id="34" name="Google Shape;2009;p176">
              <a:extLst>
                <a:ext uri="{FF2B5EF4-FFF2-40B4-BE49-F238E27FC236}">
                  <a16:creationId xmlns:a16="http://schemas.microsoft.com/office/drawing/2014/main" id="{44215F64-7F36-F2A9-900A-5E0A986B07BE}"/>
                </a:ext>
              </a:extLst>
            </p:cNvPr>
            <p:cNvSpPr txBox="1"/>
            <p:nvPr/>
          </p:nvSpPr>
          <p:spPr>
            <a:xfrm>
              <a:off x="579223" y="1589910"/>
              <a:ext cx="1788990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1" compatLnSpc="1">
              <a:spAutoFit/>
            </a:bodyPr>
            <a:lstStyle/>
            <a:p>
              <a:pPr marL="0" marR="0" lvl="0" indent="0" algn="ctr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fr-FR" sz="1867" b="1" i="0" u="none" strike="noStrike" kern="0" cap="none" spc="0" normalizeH="0" baseline="0" noProof="0" dirty="0">
                  <a:ln>
                    <a:noFill/>
                  </a:ln>
                  <a:solidFill>
                    <a:srgbClr val="1D9A78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Termes thématiques :</a:t>
              </a:r>
            </a:p>
          </p:txBody>
        </p:sp>
        <p:sp>
          <p:nvSpPr>
            <p:cNvPr id="35" name="Google Shape;2010;p176">
              <a:extLst>
                <a:ext uri="{FF2B5EF4-FFF2-40B4-BE49-F238E27FC236}">
                  <a16:creationId xmlns:a16="http://schemas.microsoft.com/office/drawing/2014/main" id="{19D72E66-E9BA-8A65-6619-94AF04E81ECB}"/>
                </a:ext>
              </a:extLst>
            </p:cNvPr>
            <p:cNvSpPr/>
            <p:nvPr/>
          </p:nvSpPr>
          <p:spPr>
            <a:xfrm>
              <a:off x="6446463" y="1515825"/>
              <a:ext cx="2197367" cy="1123338"/>
            </a:xfrm>
            <a:prstGeom prst="rect">
              <a:avLst/>
            </a:prstGeom>
            <a:solidFill>
              <a:srgbClr val="44546A">
                <a:lumMod val="10000"/>
                <a:lumOff val="90000"/>
                <a:alpha val="29800"/>
              </a:srgbClr>
            </a:solidFill>
            <a:ln w="19046" cap="flat">
              <a:solidFill>
                <a:srgbClr val="1D9A78">
                  <a:lumMod val="20000"/>
                  <a:lumOff val="80000"/>
                </a:srgbClr>
              </a:solidFill>
              <a:prstDash val="solid"/>
              <a:round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marL="0" marR="0" lvl="0" indent="0" algn="ctr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16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36" name="Google Shape;2011;p176">
              <a:extLst>
                <a:ext uri="{FF2B5EF4-FFF2-40B4-BE49-F238E27FC236}">
                  <a16:creationId xmlns:a16="http://schemas.microsoft.com/office/drawing/2014/main" id="{485D79A5-56AA-079B-A422-0D100AA75B49}"/>
                </a:ext>
              </a:extLst>
            </p:cNvPr>
            <p:cNvSpPr txBox="1"/>
            <p:nvPr/>
          </p:nvSpPr>
          <p:spPr>
            <a:xfrm>
              <a:off x="6436297" y="1473333"/>
              <a:ext cx="1714500" cy="27696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1" compatLnSpc="1">
              <a:spAutoFit/>
            </a:bodyPr>
            <a:lstStyle/>
            <a:p>
              <a:pPr marL="0" marR="0" lvl="0" indent="0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fr-FR" sz="1800" b="1" i="1" u="none" strike="noStrike" kern="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Verbes de consigne</a:t>
              </a:r>
            </a:p>
          </p:txBody>
        </p:sp>
        <p:sp>
          <p:nvSpPr>
            <p:cNvPr id="37" name="Google Shape;2012;p176">
              <a:extLst>
                <a:ext uri="{FF2B5EF4-FFF2-40B4-BE49-F238E27FC236}">
                  <a16:creationId xmlns:a16="http://schemas.microsoft.com/office/drawing/2014/main" id="{39BFD0CC-336B-BD16-61C9-DEC22D5334BB}"/>
                </a:ext>
              </a:extLst>
            </p:cNvPr>
            <p:cNvSpPr/>
            <p:nvPr/>
          </p:nvSpPr>
          <p:spPr>
            <a:xfrm>
              <a:off x="350044" y="3995013"/>
              <a:ext cx="5916409" cy="851691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noFill/>
            <a:ln w="28575" cap="flat">
              <a:solidFill>
                <a:srgbClr val="DCE6F2"/>
              </a:solidFill>
              <a:prstDash val="solid"/>
              <a:round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marL="0" marR="0" lvl="0" indent="0" algn="ctr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16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38" name="Google Shape;2013;p176">
              <a:extLst>
                <a:ext uri="{FF2B5EF4-FFF2-40B4-BE49-F238E27FC236}">
                  <a16:creationId xmlns:a16="http://schemas.microsoft.com/office/drawing/2014/main" id="{6E8CBAFD-8CDB-416F-76A6-BF61AB924FE8}"/>
                </a:ext>
              </a:extLst>
            </p:cNvPr>
            <p:cNvSpPr txBox="1"/>
            <p:nvPr/>
          </p:nvSpPr>
          <p:spPr>
            <a:xfrm>
              <a:off x="630227" y="3698923"/>
              <a:ext cx="2540248" cy="27696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marL="0" marR="0" lvl="0" indent="0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fr-FR" sz="1800" b="1" i="1" u="none" strike="noStrike" kern="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Structures pour répondre </a:t>
              </a:r>
            </a:p>
          </p:txBody>
        </p:sp>
        <p:sp>
          <p:nvSpPr>
            <p:cNvPr id="39" name="Google Shape;2015;p176">
              <a:extLst>
                <a:ext uri="{FF2B5EF4-FFF2-40B4-BE49-F238E27FC236}">
                  <a16:creationId xmlns:a16="http://schemas.microsoft.com/office/drawing/2014/main" id="{1DC2E357-BB4C-A024-0CA9-7AFADFD41E29}"/>
                </a:ext>
              </a:extLst>
            </p:cNvPr>
            <p:cNvSpPr txBox="1"/>
            <p:nvPr/>
          </p:nvSpPr>
          <p:spPr>
            <a:xfrm>
              <a:off x="490157" y="2370680"/>
              <a:ext cx="1894098" cy="484710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marR="0" lvl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tabLst/>
                <a:defRPr/>
              </a:pPr>
              <a:r>
                <a:rPr lang="fr-FR" b="1" kern="0" spc="-80" noProof="0" dirty="0">
                  <a:solidFill>
                    <a:prstClr val="black"/>
                  </a:solidFill>
                  <a:latin typeface="Calibri" panose="020F0502020204030204"/>
                </a:rPr>
                <a:t>Mettre en œuvre un protocole expérimental</a:t>
              </a:r>
            </a:p>
          </p:txBody>
        </p:sp>
        <p:sp>
          <p:nvSpPr>
            <p:cNvPr id="40" name="Google Shape;2016;p176">
              <a:extLst>
                <a:ext uri="{FF2B5EF4-FFF2-40B4-BE49-F238E27FC236}">
                  <a16:creationId xmlns:a16="http://schemas.microsoft.com/office/drawing/2014/main" id="{1CEFA7F5-787E-E812-4892-0044B7D8E9DF}"/>
                </a:ext>
              </a:extLst>
            </p:cNvPr>
            <p:cNvSpPr txBox="1"/>
            <p:nvPr/>
          </p:nvSpPr>
          <p:spPr>
            <a:xfrm>
              <a:off x="6590551" y="1655919"/>
              <a:ext cx="1560246" cy="93483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marL="287857" marR="0" lvl="0" indent="-296331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Char char="•"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fr-FR" sz="15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</a:rPr>
                <a:t>Réaliser</a:t>
              </a:r>
            </a:p>
            <a:p>
              <a:pPr marL="287857" marR="0" lvl="0" indent="-296331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Char char="•"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fr-FR" sz="15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</a:rPr>
                <a:t>Varier</a:t>
              </a:r>
            </a:p>
            <a:p>
              <a:pPr marL="287857" marR="0" lvl="0" indent="-296331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Char char="•"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500" b="1" kern="0" dirty="0">
                  <a:solidFill>
                    <a:srgbClr val="000000"/>
                  </a:solidFill>
                  <a:latin typeface="Calibri" panose="020F0502020204030204"/>
                </a:rPr>
                <a:t>Ajouter</a:t>
              </a:r>
            </a:p>
            <a:p>
              <a:pPr marL="287857" marR="0" lvl="0" indent="-296331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Char char="•"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500" b="1" kern="0" dirty="0">
                  <a:solidFill>
                    <a:srgbClr val="000000"/>
                  </a:solidFill>
                  <a:latin typeface="Calibri" panose="020F0502020204030204"/>
                </a:rPr>
                <a:t>Garder une variable constante</a:t>
              </a:r>
            </a:p>
          </p:txBody>
        </p:sp>
        <p:sp>
          <p:nvSpPr>
            <p:cNvPr id="41" name="Google Shape;2017;p176">
              <a:extLst>
                <a:ext uri="{FF2B5EF4-FFF2-40B4-BE49-F238E27FC236}">
                  <a16:creationId xmlns:a16="http://schemas.microsoft.com/office/drawing/2014/main" id="{8B5661CC-211B-3BF2-E35F-A33F2F49EFA5}"/>
                </a:ext>
              </a:extLst>
            </p:cNvPr>
            <p:cNvSpPr/>
            <p:nvPr/>
          </p:nvSpPr>
          <p:spPr>
            <a:xfrm>
              <a:off x="6475386" y="2786172"/>
              <a:ext cx="2218921" cy="1322563"/>
            </a:xfrm>
            <a:custGeom>
              <a:avLst>
                <a:gd name="f0" fmla="val 1749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44546A">
                <a:lumMod val="10000"/>
                <a:lumOff val="90000"/>
                <a:alpha val="29800"/>
              </a:srgbClr>
            </a:solidFill>
            <a:ln w="19046" cap="flat">
              <a:solidFill>
                <a:srgbClr val="1D9A78">
                  <a:lumMod val="20000"/>
                  <a:lumOff val="80000"/>
                </a:srgbClr>
              </a:solidFill>
              <a:prstDash val="solid"/>
              <a:round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marL="0" marR="0" lvl="0" indent="0" algn="ctr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16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42" name="Google Shape;2018;p176">
              <a:extLst>
                <a:ext uri="{FF2B5EF4-FFF2-40B4-BE49-F238E27FC236}">
                  <a16:creationId xmlns:a16="http://schemas.microsoft.com/office/drawing/2014/main" id="{F09795DC-CF96-AC02-C445-D6993927FB60}"/>
                </a:ext>
              </a:extLst>
            </p:cNvPr>
            <p:cNvSpPr txBox="1"/>
            <p:nvPr/>
          </p:nvSpPr>
          <p:spPr>
            <a:xfrm>
              <a:off x="6453611" y="2749626"/>
              <a:ext cx="1924708" cy="27696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1" compatLnSpc="1">
              <a:spAutoFit/>
            </a:bodyPr>
            <a:lstStyle/>
            <a:p>
              <a:pPr marL="0" marR="0" lvl="0" indent="0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fr-FR" sz="1800" b="1" i="1" u="none" strike="noStrike" kern="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Vocabulaire scientifique</a:t>
              </a:r>
            </a:p>
          </p:txBody>
        </p:sp>
        <p:sp>
          <p:nvSpPr>
            <p:cNvPr id="43" name="Google Shape;2019;p176">
              <a:extLst>
                <a:ext uri="{FF2B5EF4-FFF2-40B4-BE49-F238E27FC236}">
                  <a16:creationId xmlns:a16="http://schemas.microsoft.com/office/drawing/2014/main" id="{32F56C74-BF85-EC6D-FFC1-03052CE869FB}"/>
                </a:ext>
              </a:extLst>
            </p:cNvPr>
            <p:cNvSpPr txBox="1"/>
            <p:nvPr/>
          </p:nvSpPr>
          <p:spPr>
            <a:xfrm>
              <a:off x="6492710" y="2966062"/>
              <a:ext cx="2062828" cy="1177207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marL="287857" marR="0" lvl="0" indent="-296331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Char char="•"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fr-FR" sz="16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</a:rPr>
                <a:t>Protocole expérimental</a:t>
              </a:r>
              <a:endParaRPr lang="fr-FR" sz="1600" kern="0" dirty="0">
                <a:solidFill>
                  <a:srgbClr val="000000"/>
                </a:solidFill>
                <a:latin typeface="Calibri" panose="020F0502020204030204"/>
              </a:endParaRPr>
            </a:p>
            <a:p>
              <a:pPr marL="287857" marR="0" lvl="0" indent="-296331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Char char="•"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fr-FR" sz="16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</a:rPr>
                <a:t>Matériel de l’experience</a:t>
              </a:r>
            </a:p>
            <a:p>
              <a:pPr marL="287857" marR="0" lvl="0" indent="-296331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Char char="•"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600" kern="0" dirty="0">
                  <a:solidFill>
                    <a:srgbClr val="000000"/>
                  </a:solidFill>
                  <a:latin typeface="Calibri" panose="020F0502020204030204"/>
                </a:rPr>
                <a:t>Digestion chimique</a:t>
              </a:r>
            </a:p>
            <a:p>
              <a:pPr marL="287857" marR="0" lvl="0" indent="-296331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Char char="•"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fr-FR" sz="16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</a:rPr>
                <a:t>Amidon</a:t>
              </a:r>
            </a:p>
            <a:p>
              <a:pPr marL="287857" marR="0" lvl="0" indent="-296331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Char char="•"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600" kern="0" dirty="0">
                  <a:solidFill>
                    <a:srgbClr val="000000"/>
                  </a:solidFill>
                  <a:latin typeface="Calibri" panose="020F0502020204030204"/>
                </a:rPr>
                <a:t>Sucre simple</a:t>
              </a:r>
              <a:endParaRPr kumimoji="0" lang="fr-FR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</a:endParaRPr>
            </a:p>
            <a:p>
              <a:pPr marL="287857" marR="0" lvl="0" indent="-296331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Char char="•"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</a:endParaRPr>
            </a:p>
          </p:txBody>
        </p:sp>
        <p:sp>
          <p:nvSpPr>
            <p:cNvPr id="44" name="Google Shape;2022;p176">
              <a:extLst>
                <a:ext uri="{FF2B5EF4-FFF2-40B4-BE49-F238E27FC236}">
                  <a16:creationId xmlns:a16="http://schemas.microsoft.com/office/drawing/2014/main" id="{89697EF0-CC3B-F967-8CA4-3B65E5305173}"/>
                </a:ext>
              </a:extLst>
            </p:cNvPr>
            <p:cNvSpPr txBox="1"/>
            <p:nvPr/>
          </p:nvSpPr>
          <p:spPr>
            <a:xfrm>
              <a:off x="291617" y="4006847"/>
              <a:ext cx="5974835" cy="807875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marL="285750" marR="0" lvl="0" indent="-285750" defTabSz="1219170" eaLnBrk="1" fontAlgn="auto" latinLnBrk="0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 panose="020B0604020202020204" pitchFamily="34" charset="0"/>
                <a:buChar char="•"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fr-FR" sz="1600" b="1" i="0" u="none" strike="noStrike" kern="0" cap="none" spc="-7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</a:rPr>
                <a:t>Les résultats obtenus dans l’expérience sont les mêmes que les résultats attendus; l’hypothèse est valide.</a:t>
              </a:r>
            </a:p>
            <a:p>
              <a:pPr marL="285750" indent="-285750" defTabSz="1219170">
                <a:buClr>
                  <a:srgbClr val="000000"/>
                </a:buClr>
                <a:buSzPts val="1100"/>
                <a:buFont typeface="Arial" panose="020B0604020202020204" pitchFamily="34" charset="0"/>
                <a:buChar char="•"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600" b="1" kern="0" spc="-70" dirty="0">
                  <a:solidFill>
                    <a:srgbClr val="000000"/>
                  </a:solidFill>
                  <a:latin typeface="Calibri" panose="020F0502020204030204"/>
                </a:rPr>
                <a:t>Les résultats obtenus dans l’expérience ne sont pas les mêmes que les résultats attendus; l’hypothèse n’est pas valide</a:t>
              </a:r>
            </a:p>
          </p:txBody>
        </p:sp>
        <p:cxnSp>
          <p:nvCxnSpPr>
            <p:cNvPr id="45" name="Google Shape;2023;p176">
              <a:extLst>
                <a:ext uri="{FF2B5EF4-FFF2-40B4-BE49-F238E27FC236}">
                  <a16:creationId xmlns:a16="http://schemas.microsoft.com/office/drawing/2014/main" id="{651FF069-A59D-2E9D-785E-878C9D700465}"/>
                </a:ext>
              </a:extLst>
            </p:cNvPr>
            <p:cNvCxnSpPr>
              <a:cxnSpLocks/>
              <a:stCxn id="7" idx="2"/>
              <a:endCxn id="37" idx="0"/>
            </p:cNvCxnSpPr>
            <p:nvPr/>
          </p:nvCxnSpPr>
          <p:spPr>
            <a:xfrm rot="5400000">
              <a:off x="3367904" y="3155036"/>
              <a:ext cx="780322" cy="899633"/>
            </a:xfrm>
            <a:prstGeom prst="bentConnector3">
              <a:avLst>
                <a:gd name="adj1" fmla="val 50000"/>
              </a:avLst>
            </a:prstGeom>
            <a:noFill/>
            <a:ln w="7150" cap="flat">
              <a:solidFill>
                <a:srgbClr val="54AFE9"/>
              </a:solidFill>
              <a:prstDash val="solid"/>
              <a:round/>
            </a:ln>
          </p:spPr>
        </p:cxnSp>
        <p:sp>
          <p:nvSpPr>
            <p:cNvPr id="46" name="Google Shape;2024;p176">
              <a:extLst>
                <a:ext uri="{FF2B5EF4-FFF2-40B4-BE49-F238E27FC236}">
                  <a16:creationId xmlns:a16="http://schemas.microsoft.com/office/drawing/2014/main" id="{ED319A58-9BFF-FFB2-9EA9-34618B6F6E36}"/>
                </a:ext>
              </a:extLst>
            </p:cNvPr>
            <p:cNvSpPr/>
            <p:nvPr/>
          </p:nvSpPr>
          <p:spPr>
            <a:xfrm>
              <a:off x="6496441" y="4134408"/>
              <a:ext cx="2027023" cy="583603"/>
            </a:xfrm>
            <a:prstGeom prst="rect">
              <a:avLst/>
            </a:prstGeom>
            <a:solidFill>
              <a:srgbClr val="44546A">
                <a:lumMod val="10000"/>
                <a:lumOff val="90000"/>
                <a:alpha val="29800"/>
              </a:srgbClr>
            </a:solidFill>
            <a:ln w="19046" cap="flat">
              <a:solidFill>
                <a:srgbClr val="1D9A78">
                  <a:lumMod val="20000"/>
                  <a:lumOff val="80000"/>
                </a:srgbClr>
              </a:solidFill>
              <a:prstDash val="solid"/>
              <a:round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marL="0" marR="0" lvl="0" indent="0" algn="ctr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16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cxnSp>
          <p:nvCxnSpPr>
            <p:cNvPr id="49" name="Google Shape;2027;p176">
              <a:extLst>
                <a:ext uri="{FF2B5EF4-FFF2-40B4-BE49-F238E27FC236}">
                  <a16:creationId xmlns:a16="http://schemas.microsoft.com/office/drawing/2014/main" id="{2F763365-9284-AD60-DB38-2EA36B41EADE}"/>
                </a:ext>
              </a:extLst>
            </p:cNvPr>
            <p:cNvCxnSpPr>
              <a:cxnSpLocks/>
              <a:stCxn id="7" idx="1"/>
            </p:cNvCxnSpPr>
            <p:nvPr/>
          </p:nvCxnSpPr>
          <p:spPr>
            <a:xfrm>
              <a:off x="5980826" y="2736057"/>
              <a:ext cx="236995" cy="1407213"/>
            </a:xfrm>
            <a:prstGeom prst="bentConnector2">
              <a:avLst/>
            </a:prstGeom>
            <a:noFill/>
            <a:ln w="7150" cap="flat">
              <a:solidFill>
                <a:srgbClr val="54AFE9"/>
              </a:solidFill>
              <a:prstDash val="solid"/>
              <a:round/>
            </a:ln>
          </p:spPr>
        </p:cxnSp>
        <p:sp>
          <p:nvSpPr>
            <p:cNvPr id="50" name="Google Shape;2028;p176">
              <a:extLst>
                <a:ext uri="{FF2B5EF4-FFF2-40B4-BE49-F238E27FC236}">
                  <a16:creationId xmlns:a16="http://schemas.microsoft.com/office/drawing/2014/main" id="{68E7F4CD-D9DB-2DAC-0FCE-81943BF66405}"/>
                </a:ext>
              </a:extLst>
            </p:cNvPr>
            <p:cNvSpPr/>
            <p:nvPr/>
          </p:nvSpPr>
          <p:spPr>
            <a:xfrm>
              <a:off x="279385" y="1039998"/>
              <a:ext cx="8585230" cy="348454"/>
            </a:xfrm>
            <a:prstGeom prst="rect">
              <a:avLst/>
            </a:prstGeom>
            <a:solidFill>
              <a:srgbClr val="1D6FA9"/>
            </a:solidFill>
            <a:ln cap="flat">
              <a:solidFill>
                <a:srgbClr val="DCE6F2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marL="0" marR="0" lvl="0" indent="0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fr-FR" sz="1867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MA CARTE LEXICALE</a:t>
              </a:r>
              <a:endParaRPr kumimoji="0" lang="fr-FR" sz="14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cxnSp>
          <p:nvCxnSpPr>
            <p:cNvPr id="54" name="Google Shape;2027;p176">
              <a:extLst>
                <a:ext uri="{FF2B5EF4-FFF2-40B4-BE49-F238E27FC236}">
                  <a16:creationId xmlns:a16="http://schemas.microsoft.com/office/drawing/2014/main" id="{3A8B4766-F876-4489-2CD8-52591F0B8CB8}"/>
                </a:ext>
              </a:extLst>
            </p:cNvPr>
            <p:cNvCxnSpPr>
              <a:cxnSpLocks/>
            </p:cNvCxnSpPr>
            <p:nvPr/>
          </p:nvCxnSpPr>
          <p:spPr>
            <a:xfrm rot="5400000" flipH="1" flipV="1">
              <a:off x="5779183" y="2112856"/>
              <a:ext cx="812104" cy="410631"/>
            </a:xfrm>
            <a:prstGeom prst="bentConnector3">
              <a:avLst>
                <a:gd name="adj1" fmla="val 99261"/>
              </a:avLst>
            </a:prstGeom>
            <a:noFill/>
            <a:ln w="7150" cap="flat">
              <a:solidFill>
                <a:srgbClr val="54AFE9"/>
              </a:solidFill>
              <a:prstDash val="solid"/>
              <a:round/>
            </a:ln>
          </p:spPr>
        </p:cxnSp>
      </p:grpSp>
      <p:sp>
        <p:nvSpPr>
          <p:cNvPr id="12" name="ZoneTexte 11">
            <a:extLst>
              <a:ext uri="{FF2B5EF4-FFF2-40B4-BE49-F238E27FC236}">
                <a16:creationId xmlns:a16="http://schemas.microsoft.com/office/drawing/2014/main" id="{A9A0DE4A-031A-3BBE-E636-928721E275E8}"/>
              </a:ext>
            </a:extLst>
          </p:cNvPr>
          <p:cNvSpPr txBox="1"/>
          <p:nvPr/>
        </p:nvSpPr>
        <p:spPr>
          <a:xfrm>
            <a:off x="8959174" y="5725665"/>
            <a:ext cx="2256817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1500" b="1" kern="0" spc="-70" dirty="0">
                <a:solidFill>
                  <a:srgbClr val="000000"/>
                </a:solidFill>
                <a:latin typeface="Calibri" panose="020F0502020204030204"/>
              </a:rPr>
              <a:t>…..Sont Les mêmes que……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A4C186CE-B9E5-E9E9-2F5D-791B43BB50DF}"/>
              </a:ext>
            </a:extLst>
          </p:cNvPr>
          <p:cNvSpPr txBox="1"/>
          <p:nvPr/>
        </p:nvSpPr>
        <p:spPr>
          <a:xfrm>
            <a:off x="8852170" y="5408579"/>
            <a:ext cx="23638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b="1" i="1" kern="0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Mots pour décrire</a:t>
            </a:r>
          </a:p>
        </p:txBody>
      </p:sp>
    </p:spTree>
    <p:extLst>
      <p:ext uri="{BB962C8B-B14F-4D97-AF65-F5344CB8AC3E}">
        <p14:creationId xmlns:p14="http://schemas.microsoft.com/office/powerpoint/2010/main" val="60852183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DDF061A-525C-931B-1620-48DA5ACAB2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e 35">
            <a:extLst>
              <a:ext uri="{FF2B5EF4-FFF2-40B4-BE49-F238E27FC236}">
                <a16:creationId xmlns:a16="http://schemas.microsoft.com/office/drawing/2014/main" id="{9BA331DD-5FBF-356B-52BF-F90CA15137F3}"/>
              </a:ext>
            </a:extLst>
          </p:cNvPr>
          <p:cNvGrpSpPr/>
          <p:nvPr/>
        </p:nvGrpSpPr>
        <p:grpSpPr>
          <a:xfrm>
            <a:off x="979336" y="2263393"/>
            <a:ext cx="10265100" cy="602662"/>
            <a:chOff x="1175674" y="3615371"/>
            <a:chExt cx="10265100" cy="560284"/>
          </a:xfrm>
        </p:grpSpPr>
        <p:grpSp>
          <p:nvGrpSpPr>
            <p:cNvPr id="22" name="Groupe 21">
              <a:extLst>
                <a:ext uri="{FF2B5EF4-FFF2-40B4-BE49-F238E27FC236}">
                  <a16:creationId xmlns:a16="http://schemas.microsoft.com/office/drawing/2014/main" id="{F21AD5E8-426F-A0F4-AE31-5359272AA98D}"/>
                </a:ext>
              </a:extLst>
            </p:cNvPr>
            <p:cNvGrpSpPr/>
            <p:nvPr/>
          </p:nvGrpSpPr>
          <p:grpSpPr>
            <a:xfrm>
              <a:off x="1175674" y="3615371"/>
              <a:ext cx="10265100" cy="560284"/>
              <a:chOff x="963450" y="3092649"/>
              <a:chExt cx="10265100" cy="560284"/>
            </a:xfrm>
            <a:solidFill>
              <a:schemeClr val="accent4">
                <a:lumMod val="60000"/>
                <a:lumOff val="40000"/>
              </a:schemeClr>
            </a:solidFill>
          </p:grpSpPr>
          <p:sp>
            <p:nvSpPr>
              <p:cNvPr id="23" name="Google Shape;292;p29">
                <a:extLst>
                  <a:ext uri="{FF2B5EF4-FFF2-40B4-BE49-F238E27FC236}">
                    <a16:creationId xmlns:a16="http://schemas.microsoft.com/office/drawing/2014/main" id="{734CCB68-C0AD-F4EF-BAF5-4096B797615A}"/>
                  </a:ext>
                </a:extLst>
              </p:cNvPr>
              <p:cNvSpPr/>
              <p:nvPr/>
            </p:nvSpPr>
            <p:spPr>
              <a:xfrm>
                <a:off x="2428129" y="3092649"/>
                <a:ext cx="8800421" cy="560284"/>
              </a:xfrm>
              <a:custGeom>
                <a:avLst>
                  <a:gd name="f0" fmla="val 3600"/>
                </a:avLst>
                <a:gdLst>
                  <a:gd name="f1" fmla="val 10800000"/>
                  <a:gd name="f2" fmla="val 5400000"/>
                  <a:gd name="f3" fmla="val 16200000"/>
                  <a:gd name="f4" fmla="val w"/>
                  <a:gd name="f5" fmla="val h"/>
                  <a:gd name="f6" fmla="val ss"/>
                  <a:gd name="f7" fmla="val 0"/>
                  <a:gd name="f8" fmla="*/ 5419351 1 1725033"/>
                  <a:gd name="f9" fmla="val 45"/>
                  <a:gd name="f10" fmla="val 10800"/>
                  <a:gd name="f11" fmla="val -2147483647"/>
                  <a:gd name="f12" fmla="val 2147483647"/>
                  <a:gd name="f13" fmla="abs f4"/>
                  <a:gd name="f14" fmla="abs f5"/>
                  <a:gd name="f15" fmla="abs f6"/>
                  <a:gd name="f16" fmla="*/ f8 1 180"/>
                  <a:gd name="f17" fmla="pin 0 f0 10800"/>
                  <a:gd name="f18" fmla="+- 0 0 f2"/>
                  <a:gd name="f19" fmla="?: f13 f4 1"/>
                  <a:gd name="f20" fmla="?: f14 f5 1"/>
                  <a:gd name="f21" fmla="?: f15 f6 1"/>
                  <a:gd name="f22" fmla="*/ f9 f16 1"/>
                  <a:gd name="f23" fmla="+- f7 f17 0"/>
                  <a:gd name="f24" fmla="*/ f19 1 21600"/>
                  <a:gd name="f25" fmla="*/ f20 1 21600"/>
                  <a:gd name="f26" fmla="*/ 21600 f19 1"/>
                  <a:gd name="f27" fmla="*/ 21600 f20 1"/>
                  <a:gd name="f28" fmla="+- 0 0 f22"/>
                  <a:gd name="f29" fmla="min f25 f24"/>
                  <a:gd name="f30" fmla="*/ f26 1 f21"/>
                  <a:gd name="f31" fmla="*/ f27 1 f21"/>
                  <a:gd name="f32" fmla="*/ f28 f1 1"/>
                  <a:gd name="f33" fmla="*/ f32 1 f8"/>
                  <a:gd name="f34" fmla="+- f31 0 f17"/>
                  <a:gd name="f35" fmla="+- f30 0 f17"/>
                  <a:gd name="f36" fmla="*/ f17 f29 1"/>
                  <a:gd name="f37" fmla="*/ f7 f29 1"/>
                  <a:gd name="f38" fmla="*/ f23 f29 1"/>
                  <a:gd name="f39" fmla="*/ f31 f29 1"/>
                  <a:gd name="f40" fmla="*/ f30 f29 1"/>
                  <a:gd name="f41" fmla="+- f33 0 f2"/>
                  <a:gd name="f42" fmla="+- f37 0 f38"/>
                  <a:gd name="f43" fmla="+- f38 0 f37"/>
                  <a:gd name="f44" fmla="*/ f34 f29 1"/>
                  <a:gd name="f45" fmla="*/ f35 f29 1"/>
                  <a:gd name="f46" fmla="cos 1 f41"/>
                  <a:gd name="f47" fmla="abs f42"/>
                  <a:gd name="f48" fmla="abs f43"/>
                  <a:gd name="f49" fmla="?: f42 f18 f2"/>
                  <a:gd name="f50" fmla="?: f42 f2 f18"/>
                  <a:gd name="f51" fmla="?: f42 f3 f2"/>
                  <a:gd name="f52" fmla="?: f42 f2 f3"/>
                  <a:gd name="f53" fmla="+- f39 0 f44"/>
                  <a:gd name="f54" fmla="?: f43 f18 f2"/>
                  <a:gd name="f55" fmla="?: f43 f2 f18"/>
                  <a:gd name="f56" fmla="+- f40 0 f45"/>
                  <a:gd name="f57" fmla="+- f44 0 f39"/>
                  <a:gd name="f58" fmla="+- f45 0 f40"/>
                  <a:gd name="f59" fmla="?: f42 0 f1"/>
                  <a:gd name="f60" fmla="?: f42 f1 0"/>
                  <a:gd name="f61" fmla="+- 0 0 f46"/>
                  <a:gd name="f62" fmla="?: f42 f52 f51"/>
                  <a:gd name="f63" fmla="?: f42 f51 f52"/>
                  <a:gd name="f64" fmla="?: f43 f50 f49"/>
                  <a:gd name="f65" fmla="abs f53"/>
                  <a:gd name="f66" fmla="?: f53 0 f1"/>
                  <a:gd name="f67" fmla="?: f53 f1 0"/>
                  <a:gd name="f68" fmla="?: f53 f54 f55"/>
                  <a:gd name="f69" fmla="abs f56"/>
                  <a:gd name="f70" fmla="abs f57"/>
                  <a:gd name="f71" fmla="?: f56 f18 f2"/>
                  <a:gd name="f72" fmla="?: f56 f2 f18"/>
                  <a:gd name="f73" fmla="?: f56 f3 f2"/>
                  <a:gd name="f74" fmla="?: f56 f2 f3"/>
                  <a:gd name="f75" fmla="abs f58"/>
                  <a:gd name="f76" fmla="?: f58 f18 f2"/>
                  <a:gd name="f77" fmla="?: f58 f2 f18"/>
                  <a:gd name="f78" fmla="?: f58 f60 f59"/>
                  <a:gd name="f79" fmla="?: f58 f59 f60"/>
                  <a:gd name="f80" fmla="*/ f17 f61 1"/>
                  <a:gd name="f81" fmla="?: f43 f63 f62"/>
                  <a:gd name="f82" fmla="?: f43 f67 f66"/>
                  <a:gd name="f83" fmla="?: f43 f66 f67"/>
                  <a:gd name="f84" fmla="?: f56 f74 f73"/>
                  <a:gd name="f85" fmla="?: f56 f73 f74"/>
                  <a:gd name="f86" fmla="?: f57 f72 f71"/>
                  <a:gd name="f87" fmla="?: f42 f78 f79"/>
                  <a:gd name="f88" fmla="?: f42 f76 f77"/>
                  <a:gd name="f89" fmla="*/ f80 3163 1"/>
                  <a:gd name="f90" fmla="?: f53 f82 f83"/>
                  <a:gd name="f91" fmla="?: f57 f85 f84"/>
                  <a:gd name="f92" fmla="*/ f89 1 7636"/>
                  <a:gd name="f93" fmla="+- f7 f92 0"/>
                  <a:gd name="f94" fmla="+- f30 0 f92"/>
                  <a:gd name="f95" fmla="+- f31 0 f92"/>
                  <a:gd name="f96" fmla="*/ f93 f29 1"/>
                  <a:gd name="f97" fmla="*/ f94 f29 1"/>
                  <a:gd name="f98" fmla="*/ f95 f29 1"/>
                </a:gdLst>
                <a:ahLst>
                  <a:ahXY gdRefX="f0" minX="f7" maxX="f10">
                    <a:pos x="f36" y="f37"/>
                  </a:ahXY>
                </a:ahLst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96" t="f96" r="f97" b="f98"/>
                <a:pathLst>
                  <a:path>
                    <a:moveTo>
                      <a:pt x="f38" y="f37"/>
                    </a:moveTo>
                    <a:arcTo wR="f47" hR="f48" stAng="f81" swAng="f64"/>
                    <a:lnTo>
                      <a:pt x="f37" y="f44"/>
                    </a:lnTo>
                    <a:arcTo wR="f48" hR="f65" stAng="f90" swAng="f68"/>
                    <a:lnTo>
                      <a:pt x="f45" y="f39"/>
                    </a:lnTo>
                    <a:arcTo wR="f69" hR="f70" stAng="f91" swAng="f86"/>
                    <a:lnTo>
                      <a:pt x="f40" y="f38"/>
                    </a:lnTo>
                    <a:arcTo wR="f75" hR="f47" stAng="f87" swAng="f88"/>
                    <a:close/>
                  </a:path>
                </a:pathLst>
              </a:custGeom>
              <a:solidFill>
                <a:srgbClr val="95C790"/>
              </a:solidFill>
              <a:ln w="9528" cap="flat">
                <a:noFill/>
                <a:prstDash val="solid"/>
                <a:miter/>
              </a:ln>
            </p:spPr>
            <p:txBody>
              <a:bodyPr vert="horz" wrap="square" lIns="68570" tIns="34271" rIns="68570" bIns="34271" anchor="ctr" anchorCtr="0" compatLnSpc="1">
                <a:noAutofit/>
              </a:bodyPr>
              <a:lstStyle/>
              <a:p>
                <a:pPr marL="0" marR="0" lvl="0" indent="0" algn="ctr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4" name="Google Shape;293;p29">
                <a:extLst>
                  <a:ext uri="{FF2B5EF4-FFF2-40B4-BE49-F238E27FC236}">
                    <a16:creationId xmlns:a16="http://schemas.microsoft.com/office/drawing/2014/main" id="{F7682218-6984-C03F-C4D2-7736109FDB20}"/>
                  </a:ext>
                </a:extLst>
              </p:cNvPr>
              <p:cNvSpPr/>
              <p:nvPr/>
            </p:nvSpPr>
            <p:spPr>
              <a:xfrm>
                <a:off x="963450" y="3092649"/>
                <a:ext cx="1349096" cy="560284"/>
              </a:xfrm>
              <a:custGeom>
                <a:avLst>
                  <a:gd name="f0" fmla="val 3600"/>
                </a:avLst>
                <a:gdLst>
                  <a:gd name="f1" fmla="val 10800000"/>
                  <a:gd name="f2" fmla="val 5400000"/>
                  <a:gd name="f3" fmla="val 16200000"/>
                  <a:gd name="f4" fmla="val w"/>
                  <a:gd name="f5" fmla="val h"/>
                  <a:gd name="f6" fmla="val ss"/>
                  <a:gd name="f7" fmla="val 0"/>
                  <a:gd name="f8" fmla="*/ 5419351 1 1725033"/>
                  <a:gd name="f9" fmla="val 45"/>
                  <a:gd name="f10" fmla="val 10800"/>
                  <a:gd name="f11" fmla="val -2147483647"/>
                  <a:gd name="f12" fmla="val 2147483647"/>
                  <a:gd name="f13" fmla="abs f4"/>
                  <a:gd name="f14" fmla="abs f5"/>
                  <a:gd name="f15" fmla="abs f6"/>
                  <a:gd name="f16" fmla="*/ f8 1 180"/>
                  <a:gd name="f17" fmla="pin 0 f0 10800"/>
                  <a:gd name="f18" fmla="+- 0 0 f2"/>
                  <a:gd name="f19" fmla="?: f13 f4 1"/>
                  <a:gd name="f20" fmla="?: f14 f5 1"/>
                  <a:gd name="f21" fmla="?: f15 f6 1"/>
                  <a:gd name="f22" fmla="*/ f9 f16 1"/>
                  <a:gd name="f23" fmla="+- f7 f17 0"/>
                  <a:gd name="f24" fmla="*/ f19 1 21600"/>
                  <a:gd name="f25" fmla="*/ f20 1 21600"/>
                  <a:gd name="f26" fmla="*/ 21600 f19 1"/>
                  <a:gd name="f27" fmla="*/ 21600 f20 1"/>
                  <a:gd name="f28" fmla="+- 0 0 f22"/>
                  <a:gd name="f29" fmla="min f25 f24"/>
                  <a:gd name="f30" fmla="*/ f26 1 f21"/>
                  <a:gd name="f31" fmla="*/ f27 1 f21"/>
                  <a:gd name="f32" fmla="*/ f28 f1 1"/>
                  <a:gd name="f33" fmla="*/ f32 1 f8"/>
                  <a:gd name="f34" fmla="+- f31 0 f17"/>
                  <a:gd name="f35" fmla="+- f30 0 f17"/>
                  <a:gd name="f36" fmla="*/ f17 f29 1"/>
                  <a:gd name="f37" fmla="*/ f7 f29 1"/>
                  <a:gd name="f38" fmla="*/ f23 f29 1"/>
                  <a:gd name="f39" fmla="*/ f31 f29 1"/>
                  <a:gd name="f40" fmla="*/ f30 f29 1"/>
                  <a:gd name="f41" fmla="+- f33 0 f2"/>
                  <a:gd name="f42" fmla="+- f37 0 f38"/>
                  <a:gd name="f43" fmla="+- f38 0 f37"/>
                  <a:gd name="f44" fmla="*/ f34 f29 1"/>
                  <a:gd name="f45" fmla="*/ f35 f29 1"/>
                  <a:gd name="f46" fmla="cos 1 f41"/>
                  <a:gd name="f47" fmla="abs f42"/>
                  <a:gd name="f48" fmla="abs f43"/>
                  <a:gd name="f49" fmla="?: f42 f18 f2"/>
                  <a:gd name="f50" fmla="?: f42 f2 f18"/>
                  <a:gd name="f51" fmla="?: f42 f3 f2"/>
                  <a:gd name="f52" fmla="?: f42 f2 f3"/>
                  <a:gd name="f53" fmla="+- f39 0 f44"/>
                  <a:gd name="f54" fmla="?: f43 f18 f2"/>
                  <a:gd name="f55" fmla="?: f43 f2 f18"/>
                  <a:gd name="f56" fmla="+- f40 0 f45"/>
                  <a:gd name="f57" fmla="+- f44 0 f39"/>
                  <a:gd name="f58" fmla="+- f45 0 f40"/>
                  <a:gd name="f59" fmla="?: f42 0 f1"/>
                  <a:gd name="f60" fmla="?: f42 f1 0"/>
                  <a:gd name="f61" fmla="+- 0 0 f46"/>
                  <a:gd name="f62" fmla="?: f42 f52 f51"/>
                  <a:gd name="f63" fmla="?: f42 f51 f52"/>
                  <a:gd name="f64" fmla="?: f43 f50 f49"/>
                  <a:gd name="f65" fmla="abs f53"/>
                  <a:gd name="f66" fmla="?: f53 0 f1"/>
                  <a:gd name="f67" fmla="?: f53 f1 0"/>
                  <a:gd name="f68" fmla="?: f53 f54 f55"/>
                  <a:gd name="f69" fmla="abs f56"/>
                  <a:gd name="f70" fmla="abs f57"/>
                  <a:gd name="f71" fmla="?: f56 f18 f2"/>
                  <a:gd name="f72" fmla="?: f56 f2 f18"/>
                  <a:gd name="f73" fmla="?: f56 f3 f2"/>
                  <a:gd name="f74" fmla="?: f56 f2 f3"/>
                  <a:gd name="f75" fmla="abs f58"/>
                  <a:gd name="f76" fmla="?: f58 f18 f2"/>
                  <a:gd name="f77" fmla="?: f58 f2 f18"/>
                  <a:gd name="f78" fmla="?: f58 f60 f59"/>
                  <a:gd name="f79" fmla="?: f58 f59 f60"/>
                  <a:gd name="f80" fmla="*/ f17 f61 1"/>
                  <a:gd name="f81" fmla="?: f43 f63 f62"/>
                  <a:gd name="f82" fmla="?: f43 f67 f66"/>
                  <a:gd name="f83" fmla="?: f43 f66 f67"/>
                  <a:gd name="f84" fmla="?: f56 f74 f73"/>
                  <a:gd name="f85" fmla="?: f56 f73 f74"/>
                  <a:gd name="f86" fmla="?: f57 f72 f71"/>
                  <a:gd name="f87" fmla="?: f42 f78 f79"/>
                  <a:gd name="f88" fmla="?: f42 f76 f77"/>
                  <a:gd name="f89" fmla="*/ f80 3163 1"/>
                  <a:gd name="f90" fmla="?: f53 f82 f83"/>
                  <a:gd name="f91" fmla="?: f57 f85 f84"/>
                  <a:gd name="f92" fmla="*/ f89 1 7636"/>
                  <a:gd name="f93" fmla="+- f7 f92 0"/>
                  <a:gd name="f94" fmla="+- f30 0 f92"/>
                  <a:gd name="f95" fmla="+- f31 0 f92"/>
                  <a:gd name="f96" fmla="*/ f93 f29 1"/>
                  <a:gd name="f97" fmla="*/ f94 f29 1"/>
                  <a:gd name="f98" fmla="*/ f95 f29 1"/>
                </a:gdLst>
                <a:ahLst>
                  <a:ahXY gdRefX="f0" minX="f7" maxX="f10">
                    <a:pos x="f36" y="f37"/>
                  </a:ahXY>
                </a:ahLst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96" t="f96" r="f97" b="f98"/>
                <a:pathLst>
                  <a:path>
                    <a:moveTo>
                      <a:pt x="f38" y="f37"/>
                    </a:moveTo>
                    <a:arcTo wR="f47" hR="f48" stAng="f81" swAng="f64"/>
                    <a:lnTo>
                      <a:pt x="f37" y="f44"/>
                    </a:lnTo>
                    <a:arcTo wR="f48" hR="f65" stAng="f90" swAng="f68"/>
                    <a:lnTo>
                      <a:pt x="f45" y="f39"/>
                    </a:lnTo>
                    <a:arcTo wR="f69" hR="f70" stAng="f91" swAng="f86"/>
                    <a:lnTo>
                      <a:pt x="f40" y="f38"/>
                    </a:lnTo>
                    <a:arcTo wR="f75" hR="f47" stAng="f87" swAng="f88"/>
                    <a:close/>
                  </a:path>
                </a:pathLst>
              </a:custGeom>
              <a:solidFill>
                <a:srgbClr val="95C790"/>
              </a:solidFill>
              <a:ln w="9528" cap="flat">
                <a:noFill/>
                <a:prstDash val="solid"/>
                <a:miter/>
              </a:ln>
            </p:spPr>
            <p:txBody>
              <a:bodyPr vert="horz" wrap="square" lIns="68570" tIns="34271" rIns="68570" bIns="34271" anchor="ctr" anchorCtr="1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r>
                  <a:rPr lang="fr-FR" b="1" dirty="0">
                    <a:solidFill>
                      <a:prstClr val="black"/>
                    </a:solidFill>
                    <a:latin typeface="Calibri"/>
                    <a:cs typeface="Calibri"/>
                    <a:sym typeface="Calibri"/>
                  </a:rPr>
                  <a:t>Tâche 1</a:t>
                </a:r>
              </a:p>
            </p:txBody>
          </p:sp>
        </p:grpSp>
        <p:sp>
          <p:nvSpPr>
            <p:cNvPr id="31" name="ZoneTexte 30">
              <a:extLst>
                <a:ext uri="{FF2B5EF4-FFF2-40B4-BE49-F238E27FC236}">
                  <a16:creationId xmlns:a16="http://schemas.microsoft.com/office/drawing/2014/main" id="{D9758819-D2AD-D82D-7FB6-1F033F8B7BAA}"/>
                </a:ext>
              </a:extLst>
            </p:cNvPr>
            <p:cNvSpPr txBox="1"/>
            <p:nvPr/>
          </p:nvSpPr>
          <p:spPr>
            <a:xfrm>
              <a:off x="2663136" y="3726237"/>
              <a:ext cx="8674302" cy="35766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r-FR" sz="1900" dirty="0">
                  <a:solidFill>
                    <a:prstClr val="black"/>
                  </a:solidFill>
                  <a:latin typeface="Calibri"/>
                  <a:cs typeface="Calibri"/>
                  <a:sym typeface="Calibri"/>
                </a:rPr>
                <a:t>Identifier les étapes de la digestion et leurs résultats chez l’Homme.</a:t>
              </a:r>
              <a:endParaRPr kumimoji="0" lang="fr-FR" sz="2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sp>
        <p:nvSpPr>
          <p:cNvPr id="32" name="Rectangle 31">
            <a:extLst>
              <a:ext uri="{FF2B5EF4-FFF2-40B4-BE49-F238E27FC236}">
                <a16:creationId xmlns:a16="http://schemas.microsoft.com/office/drawing/2014/main" id="{BE67EFB3-3C65-9A35-4FCB-1A0998D74D9D}"/>
              </a:ext>
            </a:extLst>
          </p:cNvPr>
          <p:cNvSpPr/>
          <p:nvPr/>
        </p:nvSpPr>
        <p:spPr>
          <a:xfrm>
            <a:off x="900664" y="1450795"/>
            <a:ext cx="10439999" cy="577132"/>
          </a:xfrm>
          <a:prstGeom prst="rect">
            <a:avLst/>
          </a:prstGeom>
          <a:solidFill>
            <a:schemeClr val="tx2">
              <a:lumMod val="75000"/>
              <a:lumOff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Séquence 1: Digestion et absorption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C85C4EB7-03E8-7DD4-675C-B10C8C519C36}"/>
              </a:ext>
            </a:extLst>
          </p:cNvPr>
          <p:cNvSpPr/>
          <p:nvPr/>
        </p:nvSpPr>
        <p:spPr>
          <a:xfrm>
            <a:off x="900663" y="5407205"/>
            <a:ext cx="10439999" cy="577132"/>
          </a:xfrm>
          <a:prstGeom prst="rect">
            <a:avLst/>
          </a:prstGeom>
          <a:solidFill>
            <a:schemeClr val="tx2">
              <a:lumMod val="75000"/>
              <a:lumOff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Séquence 2: Alimentation saine</a:t>
            </a:r>
          </a:p>
        </p:txBody>
      </p:sp>
      <p:sp>
        <p:nvSpPr>
          <p:cNvPr id="35" name="ZoneTexte 34">
            <a:extLst>
              <a:ext uri="{FF2B5EF4-FFF2-40B4-BE49-F238E27FC236}">
                <a16:creationId xmlns:a16="http://schemas.microsoft.com/office/drawing/2014/main" id="{E5507358-EC68-DF89-1213-BCEB208C9940}"/>
              </a:ext>
            </a:extLst>
          </p:cNvPr>
          <p:cNvSpPr txBox="1"/>
          <p:nvPr/>
        </p:nvSpPr>
        <p:spPr>
          <a:xfrm>
            <a:off x="969002" y="856997"/>
            <a:ext cx="10303324" cy="400110"/>
          </a:xfrm>
          <a:prstGeom prst="rect">
            <a:avLst/>
          </a:prstGeom>
          <a:solidFill>
            <a:srgbClr val="00345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fr-FR"/>
            </a:defPPr>
            <a:lvl1pPr algn="ctr">
              <a:defRPr sz="2000" b="1">
                <a:solidFill>
                  <a:schemeClr val="bg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Chapitre 1:  Digestion et alimentation saine</a:t>
            </a:r>
          </a:p>
        </p:txBody>
      </p:sp>
      <p:sp>
        <p:nvSpPr>
          <p:cNvPr id="2" name="Google Shape;510;p5">
            <a:extLst>
              <a:ext uri="{FF2B5EF4-FFF2-40B4-BE49-F238E27FC236}">
                <a16:creationId xmlns:a16="http://schemas.microsoft.com/office/drawing/2014/main" id="{41ACF08C-9461-479C-C9B9-27E5CB8B3E0A}"/>
              </a:ext>
            </a:extLst>
          </p:cNvPr>
          <p:cNvSpPr txBox="1">
            <a:spLocks/>
          </p:cNvSpPr>
          <p:nvPr/>
        </p:nvSpPr>
        <p:spPr>
          <a:xfrm>
            <a:off x="979336" y="3127320"/>
            <a:ext cx="1349096" cy="594021"/>
          </a:xfrm>
          <a:prstGeom prst="roundRect">
            <a:avLst/>
          </a:prstGeom>
          <a:solidFill>
            <a:schemeClr val="accent6">
              <a:alpha val="50000"/>
            </a:schemeClr>
          </a:solidFill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1" wrap="square" lIns="91425" tIns="45700" rIns="91425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28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228600" marR="0" lvl="0" indent="-22860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2000"/>
              <a:buFont typeface="Arial"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t>Tâche 2</a:t>
            </a:r>
          </a:p>
        </p:txBody>
      </p:sp>
      <p:sp>
        <p:nvSpPr>
          <p:cNvPr id="3" name="Google Shape;511;p5">
            <a:extLst>
              <a:ext uri="{FF2B5EF4-FFF2-40B4-BE49-F238E27FC236}">
                <a16:creationId xmlns:a16="http://schemas.microsoft.com/office/drawing/2014/main" id="{39CB3824-3DB4-A081-B7A5-44A06BF8AA55}"/>
              </a:ext>
            </a:extLst>
          </p:cNvPr>
          <p:cNvSpPr txBox="1">
            <a:spLocks/>
          </p:cNvSpPr>
          <p:nvPr/>
        </p:nvSpPr>
        <p:spPr>
          <a:xfrm>
            <a:off x="2466798" y="3137903"/>
            <a:ext cx="8777638" cy="583438"/>
          </a:xfrm>
          <a:prstGeom prst="roundRect">
            <a:avLst/>
          </a:prstGeom>
          <a:solidFill>
            <a:schemeClr val="accent6">
              <a:alpha val="50000"/>
            </a:schemeClr>
          </a:solidFill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1" wrap="square" lIns="91425" tIns="45700" rIns="91425" bIns="45700" anchor="ctr" anchorCtr="0">
            <a:normAutofit fontScale="92500" lnSpcReduction="2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28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2000"/>
              <a:buFont typeface="Arial"/>
              <a:buNone/>
              <a:tabLst/>
              <a:defRPr/>
            </a:pPr>
            <a:r>
              <a:rPr kumimoji="0" lang="fr-F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t>Formuler une hypothèse et élaborer un protocole expérimental de la digestion chimique</a:t>
            </a:r>
          </a:p>
        </p:txBody>
      </p:sp>
      <p:sp>
        <p:nvSpPr>
          <p:cNvPr id="6" name="Google Shape;510;p5">
            <a:extLst>
              <a:ext uri="{FF2B5EF4-FFF2-40B4-BE49-F238E27FC236}">
                <a16:creationId xmlns:a16="http://schemas.microsoft.com/office/drawing/2014/main" id="{91198CA3-7EE8-DC3C-695D-7B52D16BA746}"/>
              </a:ext>
            </a:extLst>
          </p:cNvPr>
          <p:cNvSpPr txBox="1">
            <a:spLocks/>
          </p:cNvSpPr>
          <p:nvPr/>
        </p:nvSpPr>
        <p:spPr>
          <a:xfrm>
            <a:off x="979336" y="4707536"/>
            <a:ext cx="1349096" cy="503899"/>
          </a:xfrm>
          <a:prstGeom prst="roundRect">
            <a:avLst/>
          </a:prstGeom>
          <a:solidFill>
            <a:schemeClr val="accent6">
              <a:alpha val="50000"/>
            </a:schemeClr>
          </a:solidFill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1" wrap="square" lIns="91425" tIns="45700" rIns="91425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28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228600" marR="0" lvl="0" indent="-22860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2000"/>
              <a:buFont typeface="Arial"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t>Tâche 4</a:t>
            </a:r>
          </a:p>
        </p:txBody>
      </p:sp>
      <p:sp>
        <p:nvSpPr>
          <p:cNvPr id="7" name="Google Shape;511;p5">
            <a:extLst>
              <a:ext uri="{FF2B5EF4-FFF2-40B4-BE49-F238E27FC236}">
                <a16:creationId xmlns:a16="http://schemas.microsoft.com/office/drawing/2014/main" id="{26CC4EA1-F8DA-05C8-AA50-12E66C56C293}"/>
              </a:ext>
            </a:extLst>
          </p:cNvPr>
          <p:cNvSpPr txBox="1">
            <a:spLocks/>
          </p:cNvSpPr>
          <p:nvPr/>
        </p:nvSpPr>
        <p:spPr>
          <a:xfrm>
            <a:off x="2466798" y="4718119"/>
            <a:ext cx="8777638" cy="503899"/>
          </a:xfrm>
          <a:prstGeom prst="roundRect">
            <a:avLst/>
          </a:prstGeom>
          <a:solidFill>
            <a:schemeClr val="accent6">
              <a:alpha val="50000"/>
            </a:schemeClr>
          </a:solidFill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1" wrap="square" lIns="91425" tIns="45700" rIns="91425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28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2000"/>
              <a:buFont typeface="Arial"/>
              <a:buNone/>
              <a:tabLst/>
              <a:defRPr/>
            </a:pPr>
            <a:r>
              <a:rPr kumimoji="0" lang="fr-FR" sz="1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t>Décrire le rôle des villosités dans l’absorption intestinale</a:t>
            </a: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970405FB-8681-0B23-FD28-2A0DFFDF49D4}"/>
              </a:ext>
            </a:extLst>
          </p:cNvPr>
          <p:cNvGrpSpPr/>
          <p:nvPr/>
        </p:nvGrpSpPr>
        <p:grpSpPr>
          <a:xfrm>
            <a:off x="876000" y="3833961"/>
            <a:ext cx="10440000" cy="750244"/>
            <a:chOff x="876000" y="3833961"/>
            <a:chExt cx="10440000" cy="750244"/>
          </a:xfrm>
        </p:grpSpPr>
        <p:sp>
          <p:nvSpPr>
            <p:cNvPr id="4" name="Google Shape;510;p5">
              <a:extLst>
                <a:ext uri="{FF2B5EF4-FFF2-40B4-BE49-F238E27FC236}">
                  <a16:creationId xmlns:a16="http://schemas.microsoft.com/office/drawing/2014/main" id="{67D85AC5-DA5E-86DC-1D9D-3878D43B9DFC}"/>
                </a:ext>
              </a:extLst>
            </p:cNvPr>
            <p:cNvSpPr txBox="1">
              <a:spLocks/>
            </p:cNvSpPr>
            <p:nvPr/>
          </p:nvSpPr>
          <p:spPr>
            <a:xfrm>
              <a:off x="1007226" y="3917428"/>
              <a:ext cx="1349096" cy="594021"/>
            </a:xfrm>
            <a:prstGeom prst="roundRect">
              <a:avLst/>
            </a:prstGeom>
            <a:solidFill>
              <a:schemeClr val="bg1">
                <a:alpha val="50000"/>
              </a:schemeClr>
            </a:solidFill>
            <a:ln>
              <a:solidFill>
                <a:schemeClr val="tx1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1" wrap="square" lIns="91425" tIns="45700" rIns="91425" bIns="45700" anchor="ctr" anchorCtr="0">
              <a:norm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L="457200" marR="0" lvl="0" indent="-228600" algn="ctr" rtl="0">
                <a:lnSpc>
                  <a:spcPct val="90000"/>
                </a:lnSpc>
                <a:spcBef>
                  <a:spcPts val="100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Arial"/>
                <a:buNone/>
                <a:defRPr sz="20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defRPr>
              </a:lvl1pPr>
              <a:lvl2pPr marL="914400" marR="0" lvl="1" indent="-342900" algn="l" rtl="0">
                <a:lnSpc>
                  <a:spcPct val="90000"/>
                </a:lnSpc>
                <a:spcBef>
                  <a:spcPts val="50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Arial"/>
                <a:buChar char="•"/>
                <a:defRPr sz="1800" b="1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defRPr>
              </a:lvl2pPr>
              <a:lvl3pPr marL="1371600" marR="0" lvl="2" indent="-342900" algn="l" rtl="0">
                <a:lnSpc>
                  <a:spcPct val="90000"/>
                </a:lnSpc>
                <a:spcBef>
                  <a:spcPts val="50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Arial"/>
                <a:buChar char="•"/>
                <a:defRPr sz="1800" b="1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defRPr>
              </a:lvl3pPr>
              <a:lvl4pPr marL="1828800" marR="0" lvl="3" indent="-342900" algn="l" rtl="0">
                <a:lnSpc>
                  <a:spcPct val="90000"/>
                </a:lnSpc>
                <a:spcBef>
                  <a:spcPts val="50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Arial"/>
                <a:buChar char="•"/>
                <a:defRPr sz="1800" b="1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defRPr>
              </a:lvl4pPr>
              <a:lvl5pPr marL="2286000" marR="0" lvl="4" indent="-342900" algn="l" rtl="0">
                <a:lnSpc>
                  <a:spcPct val="90000"/>
                </a:lnSpc>
                <a:spcBef>
                  <a:spcPts val="50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Arial"/>
                <a:buChar char="•"/>
                <a:defRPr sz="1800" b="1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defRPr>
              </a:lvl5pPr>
              <a:lvl6pPr marL="2743200" marR="0" lvl="5" indent="-342900" algn="l" rtl="0">
                <a:lnSpc>
                  <a:spcPct val="90000"/>
                </a:lnSpc>
                <a:spcBef>
                  <a:spcPts val="50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Char char="•"/>
                <a:def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L="3200400" marR="0" lvl="6" indent="-342900" algn="l" rtl="0">
                <a:lnSpc>
                  <a:spcPct val="90000"/>
                </a:lnSpc>
                <a:spcBef>
                  <a:spcPts val="50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Char char="•"/>
                <a:def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L="3657600" marR="0" lvl="7" indent="-342900" algn="l" rtl="0">
                <a:lnSpc>
                  <a:spcPct val="90000"/>
                </a:lnSpc>
                <a:spcBef>
                  <a:spcPts val="50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Char char="•"/>
                <a:def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L="4114800" marR="0" lvl="8" indent="-342900" algn="l" rtl="0">
                <a:lnSpc>
                  <a:spcPct val="90000"/>
                </a:lnSpc>
                <a:spcBef>
                  <a:spcPts val="50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Char char="•"/>
                <a:def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228600" marR="0" lvl="0" indent="-228600" algn="ctr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prstClr val="black"/>
                </a:buClr>
                <a:buSzPts val="2000"/>
                <a:buFont typeface="Arial"/>
                <a:buNone/>
                <a:tabLst/>
                <a:defRPr/>
              </a:pPr>
              <a:r>
                <a:rPr lang="fr-FR" b="1" kern="0" dirty="0">
                  <a:solidFill>
                    <a:srgbClr val="000000"/>
                  </a:solidFill>
                  <a:latin typeface="Aptos" panose="02110004020202020204"/>
                </a:rPr>
                <a:t>Tâche 3</a:t>
              </a:r>
            </a:p>
          </p:txBody>
        </p:sp>
        <p:sp>
          <p:nvSpPr>
            <p:cNvPr id="5" name="Google Shape;511;p5">
              <a:extLst>
                <a:ext uri="{FF2B5EF4-FFF2-40B4-BE49-F238E27FC236}">
                  <a16:creationId xmlns:a16="http://schemas.microsoft.com/office/drawing/2014/main" id="{9C445D34-8D91-1740-97AC-257641673B64}"/>
                </a:ext>
              </a:extLst>
            </p:cNvPr>
            <p:cNvSpPr txBox="1">
              <a:spLocks/>
            </p:cNvSpPr>
            <p:nvPr/>
          </p:nvSpPr>
          <p:spPr>
            <a:xfrm>
              <a:off x="2494688" y="3928011"/>
              <a:ext cx="8777638" cy="594021"/>
            </a:xfrm>
            <a:prstGeom prst="roundRect">
              <a:avLst/>
            </a:prstGeom>
            <a:solidFill>
              <a:schemeClr val="bg1">
                <a:alpha val="50000"/>
              </a:schemeClr>
            </a:solidFill>
            <a:ln>
              <a:solidFill>
                <a:schemeClr val="tx1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1" wrap="square" lIns="91425" tIns="45700" rIns="91425" bIns="45700" anchor="ctr" anchorCtr="0">
              <a:normAutofit fontScale="85000" lnSpcReduction="10000"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L="457200" marR="0" lvl="0" indent="-228600" algn="ctr" rtl="0">
                <a:lnSpc>
                  <a:spcPct val="90000"/>
                </a:lnSpc>
                <a:spcBef>
                  <a:spcPts val="100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Arial"/>
                <a:buNone/>
                <a:defRPr sz="20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defRPr>
              </a:lvl1pPr>
              <a:lvl2pPr marL="914400" marR="0" lvl="1" indent="-342900" algn="l" rtl="0">
                <a:lnSpc>
                  <a:spcPct val="90000"/>
                </a:lnSpc>
                <a:spcBef>
                  <a:spcPts val="50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Arial"/>
                <a:buChar char="•"/>
                <a:defRPr sz="1800" b="1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defRPr>
              </a:lvl2pPr>
              <a:lvl3pPr marL="1371600" marR="0" lvl="2" indent="-342900" algn="l" rtl="0">
                <a:lnSpc>
                  <a:spcPct val="90000"/>
                </a:lnSpc>
                <a:spcBef>
                  <a:spcPts val="50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Arial"/>
                <a:buChar char="•"/>
                <a:defRPr sz="1800" b="1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defRPr>
              </a:lvl3pPr>
              <a:lvl4pPr marL="1828800" marR="0" lvl="3" indent="-342900" algn="l" rtl="0">
                <a:lnSpc>
                  <a:spcPct val="90000"/>
                </a:lnSpc>
                <a:spcBef>
                  <a:spcPts val="50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Arial"/>
                <a:buChar char="•"/>
                <a:defRPr sz="1800" b="1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defRPr>
              </a:lvl4pPr>
              <a:lvl5pPr marL="2286000" marR="0" lvl="4" indent="-342900" algn="l" rtl="0">
                <a:lnSpc>
                  <a:spcPct val="90000"/>
                </a:lnSpc>
                <a:spcBef>
                  <a:spcPts val="50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Arial"/>
                <a:buChar char="•"/>
                <a:defRPr sz="1800" b="1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defRPr>
              </a:lvl5pPr>
              <a:lvl6pPr marL="2743200" marR="0" lvl="5" indent="-342900" algn="l" rtl="0">
                <a:lnSpc>
                  <a:spcPct val="90000"/>
                </a:lnSpc>
                <a:spcBef>
                  <a:spcPts val="50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Char char="•"/>
                <a:def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L="3200400" marR="0" lvl="6" indent="-342900" algn="l" rtl="0">
                <a:lnSpc>
                  <a:spcPct val="90000"/>
                </a:lnSpc>
                <a:spcBef>
                  <a:spcPts val="50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Char char="•"/>
                <a:def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L="3657600" marR="0" lvl="7" indent="-342900" algn="l" rtl="0">
                <a:lnSpc>
                  <a:spcPct val="90000"/>
                </a:lnSpc>
                <a:spcBef>
                  <a:spcPts val="50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Char char="•"/>
                <a:def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L="4114800" marR="0" lvl="8" indent="-342900" algn="l" rtl="0">
                <a:lnSpc>
                  <a:spcPct val="90000"/>
                </a:lnSpc>
                <a:spcBef>
                  <a:spcPts val="50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Char char="•"/>
                <a:def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228600" marR="0" lvl="0" indent="-228600" algn="l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prstClr val="black"/>
                </a:buClr>
                <a:buSzPts val="2000"/>
                <a:buFont typeface="Arial"/>
                <a:buNone/>
                <a:tabLst/>
                <a:defRPr/>
              </a:pPr>
              <a:r>
                <a:rPr lang="fr-FR" b="1" kern="0" dirty="0">
                  <a:solidFill>
                    <a:srgbClr val="000000"/>
                  </a:solidFill>
                  <a:latin typeface="Aptos" panose="02110004020202020204"/>
                </a:rPr>
                <a:t>Mettre en œuvre un protocole expérimental de la digestion de l’amidon par la salive</a:t>
              </a:r>
            </a:p>
            <a:p>
              <a:pPr marL="228600" marR="0" lvl="0" indent="-228600" algn="l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prstClr val="black"/>
                </a:buClr>
                <a:buSzPts val="2000"/>
                <a:buFont typeface="Arial"/>
                <a:buNone/>
                <a:tabLst/>
                <a:defRPr/>
              </a:pPr>
              <a:r>
                <a:rPr lang="fr-FR" b="1" kern="0" dirty="0">
                  <a:solidFill>
                    <a:srgbClr val="000000"/>
                  </a:solidFill>
                  <a:latin typeface="Aptos" panose="02110004020202020204"/>
                </a:rPr>
                <a:t>et tirer une conclusion</a:t>
              </a:r>
            </a:p>
          </p:txBody>
        </p:sp>
        <p:sp>
          <p:nvSpPr>
            <p:cNvPr id="8" name="Rectangle: Rounded Corners 11">
              <a:extLst>
                <a:ext uri="{FF2B5EF4-FFF2-40B4-BE49-F238E27FC236}">
                  <a16:creationId xmlns:a16="http://schemas.microsoft.com/office/drawing/2014/main" id="{3D08A759-333C-A738-1887-158D42AC7CE2}"/>
                </a:ext>
              </a:extLst>
            </p:cNvPr>
            <p:cNvSpPr/>
            <p:nvPr/>
          </p:nvSpPr>
          <p:spPr>
            <a:xfrm>
              <a:off x="876000" y="3833961"/>
              <a:ext cx="10440000" cy="750244"/>
            </a:xfrm>
            <a:prstGeom prst="roundRect">
              <a:avLst/>
            </a:prstGeom>
            <a:noFill/>
            <a:ln w="38100">
              <a:prstDash val="lg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8984551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619508-8181-16DD-B1BF-ACE788E4BF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E83FABB-2A66-C371-78CF-555BC47FDC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7454" y="402269"/>
            <a:ext cx="10277091" cy="267549"/>
          </a:xfrm>
        </p:spPr>
        <p:txBody>
          <a:bodyPr/>
          <a:lstStyle/>
          <a:p>
            <a:r>
              <a:rPr lang="fr-FR" sz="1800" i="1" noProof="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/>
              </a:rPr>
              <a:t> C’est la fin de notre séance. N’oubliez pas de réviser votre leçon.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292E3E0-C9A7-842B-A7BD-C0569196BCB0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957454" y="751079"/>
            <a:ext cx="10277475" cy="268287"/>
          </a:xfrm>
        </p:spPr>
        <p:txBody>
          <a:bodyPr/>
          <a:lstStyle/>
          <a:p>
            <a:r>
              <a:rPr lang="fr-FR" sz="1100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L’enseignant incite les élèves à faire l’exercice à la maison, puis clôt la séance..</a:t>
            </a:r>
          </a:p>
        </p:txBody>
      </p:sp>
      <p:pic>
        <p:nvPicPr>
          <p:cNvPr id="3" name="Google Shape;1141;p76">
            <a:extLst>
              <a:ext uri="{FF2B5EF4-FFF2-40B4-BE49-F238E27FC236}">
                <a16:creationId xmlns:a16="http://schemas.microsoft.com/office/drawing/2014/main" id="{8AB5F802-6679-89FE-33B9-D7A03F37C863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3696790" y="1435830"/>
            <a:ext cx="4798420" cy="4536947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271101174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288;p29">
            <a:extLst>
              <a:ext uri="{FF2B5EF4-FFF2-40B4-BE49-F238E27FC236}">
                <a16:creationId xmlns:a16="http://schemas.microsoft.com/office/drawing/2014/main" id="{DB0419AF-12E8-4B75-B2A3-79C60BD7B153}"/>
              </a:ext>
            </a:extLst>
          </p:cNvPr>
          <p:cNvSpPr/>
          <p:nvPr/>
        </p:nvSpPr>
        <p:spPr>
          <a:xfrm>
            <a:off x="2217704" y="1122970"/>
            <a:ext cx="9506272" cy="85174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40">
              <a:buClr>
                <a:srgbClr val="000000"/>
              </a:buClr>
              <a:buSzPts val="1200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kern="0" noProof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7" name="Google Shape;289;p29">
            <a:extLst>
              <a:ext uri="{FF2B5EF4-FFF2-40B4-BE49-F238E27FC236}">
                <a16:creationId xmlns:a16="http://schemas.microsoft.com/office/drawing/2014/main" id="{6032A094-4B75-9B75-81F8-5C0A96A7FEC5}"/>
              </a:ext>
            </a:extLst>
          </p:cNvPr>
          <p:cNvSpPr/>
          <p:nvPr/>
        </p:nvSpPr>
        <p:spPr>
          <a:xfrm>
            <a:off x="383125" y="1264596"/>
            <a:ext cx="1606147" cy="671210"/>
          </a:xfrm>
          <a:custGeom>
            <a:avLst>
              <a:gd name="f0" fmla="val 1963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C7E4F6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marL="0" marR="0" lvl="0" indent="0" algn="l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b="1" noProof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Google Shape;292;p29">
            <a:extLst>
              <a:ext uri="{FF2B5EF4-FFF2-40B4-BE49-F238E27FC236}">
                <a16:creationId xmlns:a16="http://schemas.microsoft.com/office/drawing/2014/main" id="{A96B0953-8A9F-2B58-6DE2-1051EC9FAB64}"/>
              </a:ext>
            </a:extLst>
          </p:cNvPr>
          <p:cNvSpPr/>
          <p:nvPr/>
        </p:nvSpPr>
        <p:spPr>
          <a:xfrm>
            <a:off x="2235200" y="3171217"/>
            <a:ext cx="9500139" cy="2334637"/>
          </a:xfrm>
          <a:custGeom>
            <a:avLst>
              <a:gd name="f0" fmla="val 1613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40">
              <a:buClr>
                <a:srgbClr val="000000"/>
              </a:buClr>
              <a:buSzPts val="1200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kern="0" noProof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9" name="Google Shape;293;p29">
            <a:extLst>
              <a:ext uri="{FF2B5EF4-FFF2-40B4-BE49-F238E27FC236}">
                <a16:creationId xmlns:a16="http://schemas.microsoft.com/office/drawing/2014/main" id="{544EDA35-E020-83A7-38E8-D3AF7F799FEF}"/>
              </a:ext>
            </a:extLst>
          </p:cNvPr>
          <p:cNvSpPr/>
          <p:nvPr/>
        </p:nvSpPr>
        <p:spPr>
          <a:xfrm>
            <a:off x="412307" y="3171218"/>
            <a:ext cx="1606147" cy="2217104"/>
          </a:xfrm>
          <a:custGeom>
            <a:avLst>
              <a:gd name="f0" fmla="val 177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C7E4F6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b="1" kern="0" noProof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0" name="Google Shape;288;p29">
            <a:extLst>
              <a:ext uri="{FF2B5EF4-FFF2-40B4-BE49-F238E27FC236}">
                <a16:creationId xmlns:a16="http://schemas.microsoft.com/office/drawing/2014/main" id="{0B97DB80-C7BB-9267-7FC7-A40947A692A0}"/>
              </a:ext>
            </a:extLst>
          </p:cNvPr>
          <p:cNvSpPr/>
          <p:nvPr/>
        </p:nvSpPr>
        <p:spPr>
          <a:xfrm>
            <a:off x="2264055" y="5631768"/>
            <a:ext cx="9459921" cy="1226232"/>
          </a:xfrm>
          <a:custGeom>
            <a:avLst>
              <a:gd name="f0" fmla="val 2761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40">
              <a:buClr>
                <a:srgbClr val="000000"/>
              </a:buClr>
              <a:buSzPts val="1200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kern="0" noProof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1" name="Google Shape;289;p29">
            <a:extLst>
              <a:ext uri="{FF2B5EF4-FFF2-40B4-BE49-F238E27FC236}">
                <a16:creationId xmlns:a16="http://schemas.microsoft.com/office/drawing/2014/main" id="{E0B8569E-54AF-1B54-B073-0433F038D5A6}"/>
              </a:ext>
            </a:extLst>
          </p:cNvPr>
          <p:cNvSpPr/>
          <p:nvPr/>
        </p:nvSpPr>
        <p:spPr>
          <a:xfrm>
            <a:off x="412308" y="5631768"/>
            <a:ext cx="1606147" cy="1226232"/>
          </a:xfrm>
          <a:custGeom>
            <a:avLst>
              <a:gd name="f0" fmla="val 2135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C7E4F6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kern="0" noProof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3" name="Google Shape;288;p29">
            <a:extLst>
              <a:ext uri="{FF2B5EF4-FFF2-40B4-BE49-F238E27FC236}">
                <a16:creationId xmlns:a16="http://schemas.microsoft.com/office/drawing/2014/main" id="{48DD3D7D-51E7-9A1D-BDA1-1A57D1ED1119}"/>
              </a:ext>
            </a:extLst>
          </p:cNvPr>
          <p:cNvSpPr/>
          <p:nvPr/>
        </p:nvSpPr>
        <p:spPr>
          <a:xfrm>
            <a:off x="2208304" y="2099148"/>
            <a:ext cx="9527035" cy="953311"/>
          </a:xfrm>
          <a:custGeom>
            <a:avLst>
              <a:gd name="f0" fmla="val 2521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numCol="2" anchor="ctr" anchorCtr="0" compatLnSpc="1">
            <a:noAutofit/>
          </a:bodyPr>
          <a:lstStyle/>
          <a:p>
            <a:pPr marL="287850" indent="-287850" defTabSz="1219140">
              <a:buClr>
                <a:srgbClr val="000000"/>
              </a:buClr>
              <a:buSzPts val="1200"/>
              <a:buFont typeface="Arial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kern="0" noProof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Protocole expérimental</a:t>
            </a:r>
          </a:p>
          <a:p>
            <a:pPr marL="287850" indent="-287850" defTabSz="1219140">
              <a:buClr>
                <a:srgbClr val="000000"/>
              </a:buClr>
              <a:buSzPts val="1200"/>
              <a:buFont typeface="Arial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kern="0" noProof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Matériel de l’experience</a:t>
            </a:r>
          </a:p>
          <a:p>
            <a:pPr marL="287850" indent="-287850" defTabSz="1219140">
              <a:buClr>
                <a:srgbClr val="000000"/>
              </a:buClr>
              <a:buSzPts val="1200"/>
              <a:buFont typeface="Arial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Digestion chimique</a:t>
            </a:r>
          </a:p>
          <a:p>
            <a:pPr marL="287850" indent="-287850" defTabSz="1219140">
              <a:buClr>
                <a:srgbClr val="000000"/>
              </a:buClr>
              <a:buSzPts val="1200"/>
              <a:buFont typeface="Arial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kern="0" noProof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Amidon </a:t>
            </a:r>
          </a:p>
          <a:p>
            <a:pPr marL="287850" indent="-287850" defTabSz="1219140">
              <a:buClr>
                <a:srgbClr val="000000"/>
              </a:buClr>
              <a:buSzPts val="1200"/>
              <a:buFont typeface="Arial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Sucre simple</a:t>
            </a:r>
            <a:endParaRPr lang="fr-FR" kern="0" noProof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4" name="Google Shape;289;p29">
            <a:extLst>
              <a:ext uri="{FF2B5EF4-FFF2-40B4-BE49-F238E27FC236}">
                <a16:creationId xmlns:a16="http://schemas.microsoft.com/office/drawing/2014/main" id="{8F2A31FA-AF00-D81F-2074-6BDAD3556153}"/>
              </a:ext>
            </a:extLst>
          </p:cNvPr>
          <p:cNvSpPr/>
          <p:nvPr/>
        </p:nvSpPr>
        <p:spPr>
          <a:xfrm>
            <a:off x="412636" y="2223181"/>
            <a:ext cx="1606147" cy="634725"/>
          </a:xfrm>
          <a:custGeom>
            <a:avLst>
              <a:gd name="f0" fmla="val 1963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C7E4F6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b="1" noProof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6" name="Text Placeholder 3">
            <a:extLst>
              <a:ext uri="{FF2B5EF4-FFF2-40B4-BE49-F238E27FC236}">
                <a16:creationId xmlns:a16="http://schemas.microsoft.com/office/drawing/2014/main" id="{178AE3B1-E6F8-42FE-A6B9-960A499B711F}"/>
              </a:ext>
            </a:extLst>
          </p:cNvPr>
          <p:cNvSpPr txBox="1">
            <a:spLocks/>
          </p:cNvSpPr>
          <p:nvPr/>
        </p:nvSpPr>
        <p:spPr>
          <a:xfrm>
            <a:off x="2272235" y="1024733"/>
            <a:ext cx="9463104" cy="1071438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fr-FR" b="1" noProof="0" dirty="0"/>
              <a:t>La tâche à réussir pendant la séance :</a:t>
            </a:r>
          </a:p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fr-FR" noProof="0" dirty="0"/>
              <a:t>Mettre en œuvre un protocole expérimental de la digestion de l’amidon par la salive et tirer une conclusion.</a:t>
            </a:r>
          </a:p>
        </p:txBody>
      </p:sp>
      <p:sp>
        <p:nvSpPr>
          <p:cNvPr id="18" name="Text Placeholder 3">
            <a:extLst>
              <a:ext uri="{FF2B5EF4-FFF2-40B4-BE49-F238E27FC236}">
                <a16:creationId xmlns:a16="http://schemas.microsoft.com/office/drawing/2014/main" id="{5D6A8BE8-89D1-5F22-6D3C-99F0799F8DEB}"/>
              </a:ext>
            </a:extLst>
          </p:cNvPr>
          <p:cNvSpPr txBox="1">
            <a:spLocks/>
          </p:cNvSpPr>
          <p:nvPr/>
        </p:nvSpPr>
        <p:spPr>
          <a:xfrm>
            <a:off x="2294218" y="3278627"/>
            <a:ext cx="9478724" cy="2186922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600"/>
              </a:spcBef>
            </a:pPr>
            <a:r>
              <a:rPr lang="fr-FR" b="1" noProof="0" dirty="0"/>
              <a:t>Les stratégies enseignées pendant le modelage et pratiques pendant la séance sont :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fr-FR" noProof="0" dirty="0"/>
              <a:t>Une  phase préparatoire permet de réduire la charge cognitive en réactivant les connaissances relatives au protocole expérimental.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fr-FR" noProof="0" dirty="0"/>
              <a:t>Appliquer un protocole expérimental préétabli.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fr-FR" noProof="0" dirty="0"/>
              <a:t>Appliquer une procédure qui permet de tirer une conclusion en comparant les résultats obtenus</a:t>
            </a:r>
            <a:r>
              <a:rPr lang="fr-FR" dirty="0"/>
              <a:t> de l’expérience et les résultats attendus.</a:t>
            </a:r>
            <a:endParaRPr lang="fr-FR" noProof="0" dirty="0"/>
          </a:p>
          <a:p>
            <a:pPr>
              <a:spcBef>
                <a:spcPts val="600"/>
              </a:spcBef>
            </a:pPr>
            <a:r>
              <a:rPr lang="fr-FR" b="1" noProof="0" dirty="0"/>
              <a:t>Les outils mobilisés : </a:t>
            </a:r>
            <a:r>
              <a:rPr lang="fr-FR" noProof="0" dirty="0"/>
              <a:t>matériel didactique – protocole expérimental.</a:t>
            </a:r>
          </a:p>
        </p:txBody>
      </p:sp>
      <p:sp>
        <p:nvSpPr>
          <p:cNvPr id="19" name="Text Placeholder 3">
            <a:extLst>
              <a:ext uri="{FF2B5EF4-FFF2-40B4-BE49-F238E27FC236}">
                <a16:creationId xmlns:a16="http://schemas.microsoft.com/office/drawing/2014/main" id="{3B12E37B-916D-345C-AD9E-B136ED1D8842}"/>
              </a:ext>
            </a:extLst>
          </p:cNvPr>
          <p:cNvSpPr txBox="1">
            <a:spLocks/>
          </p:cNvSpPr>
          <p:nvPr/>
        </p:nvSpPr>
        <p:spPr>
          <a:xfrm>
            <a:off x="2338584" y="5733636"/>
            <a:ext cx="9186666" cy="977195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600"/>
              </a:spcBef>
            </a:pPr>
            <a:r>
              <a:rPr lang="fr-FR" b="1" noProof="0" dirty="0"/>
              <a:t>Pendant le feedback, attirer l’attention des élèves sur les erreurs fréquentes :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fr-FR" noProof="0" dirty="0"/>
              <a:t>Attirer l’attention des élèves sur les bonnes pratiques d’utilisation du matériel du laboratoire et les précautions de sécurité à respecter.</a:t>
            </a:r>
          </a:p>
        </p:txBody>
      </p:sp>
      <p:sp>
        <p:nvSpPr>
          <p:cNvPr id="20" name="Google Shape;853;p104">
            <a:extLst>
              <a:ext uri="{FF2B5EF4-FFF2-40B4-BE49-F238E27FC236}">
                <a16:creationId xmlns:a16="http://schemas.microsoft.com/office/drawing/2014/main" id="{6564A30E-7F1C-F926-A721-DAD6689EFEF4}"/>
              </a:ext>
            </a:extLst>
          </p:cNvPr>
          <p:cNvSpPr/>
          <p:nvPr/>
        </p:nvSpPr>
        <p:spPr>
          <a:xfrm>
            <a:off x="412307" y="2369134"/>
            <a:ext cx="1605600" cy="342818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000" b="1" noProof="0" dirty="0">
                <a:latin typeface="Calibri" panose="020F0502020204030204" pitchFamily="34" charset="0"/>
                <a:cs typeface="Calibri" panose="020F0502020204030204" pitchFamily="34" charset="0"/>
              </a:rPr>
              <a:t>Notions clés</a:t>
            </a:r>
          </a:p>
        </p:txBody>
      </p:sp>
      <p:sp>
        <p:nvSpPr>
          <p:cNvPr id="21" name="Google Shape;853;p104">
            <a:extLst>
              <a:ext uri="{FF2B5EF4-FFF2-40B4-BE49-F238E27FC236}">
                <a16:creationId xmlns:a16="http://schemas.microsoft.com/office/drawing/2014/main" id="{7A967060-6080-8657-C168-AAAA345A0B5E}"/>
              </a:ext>
            </a:extLst>
          </p:cNvPr>
          <p:cNvSpPr/>
          <p:nvPr/>
        </p:nvSpPr>
        <p:spPr>
          <a:xfrm>
            <a:off x="422910" y="1293778"/>
            <a:ext cx="1605600" cy="580977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000" b="1" noProof="0" dirty="0">
                <a:latin typeface="Calibri" panose="020F0502020204030204" pitchFamily="34" charset="0"/>
                <a:cs typeface="Calibri" panose="020F0502020204030204" pitchFamily="34" charset="0"/>
              </a:rPr>
              <a:t>Tâche à réussir</a:t>
            </a:r>
          </a:p>
        </p:txBody>
      </p:sp>
      <p:sp>
        <p:nvSpPr>
          <p:cNvPr id="22" name="Google Shape;853;p104">
            <a:extLst>
              <a:ext uri="{FF2B5EF4-FFF2-40B4-BE49-F238E27FC236}">
                <a16:creationId xmlns:a16="http://schemas.microsoft.com/office/drawing/2014/main" id="{302794D7-B75D-443C-FA67-7588362F1440}"/>
              </a:ext>
            </a:extLst>
          </p:cNvPr>
          <p:cNvSpPr/>
          <p:nvPr/>
        </p:nvSpPr>
        <p:spPr>
          <a:xfrm>
            <a:off x="412307" y="3471485"/>
            <a:ext cx="1605600" cy="1734100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algn="ctr"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000" b="1" kern="0" noProof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Stratégies et outils didactiques</a:t>
            </a:r>
          </a:p>
        </p:txBody>
      </p:sp>
      <p:sp>
        <p:nvSpPr>
          <p:cNvPr id="23" name="Google Shape;853;p104">
            <a:extLst>
              <a:ext uri="{FF2B5EF4-FFF2-40B4-BE49-F238E27FC236}">
                <a16:creationId xmlns:a16="http://schemas.microsoft.com/office/drawing/2014/main" id="{B8608167-4931-94B1-F0EE-D3DA4408EBF1}"/>
              </a:ext>
            </a:extLst>
          </p:cNvPr>
          <p:cNvSpPr/>
          <p:nvPr/>
        </p:nvSpPr>
        <p:spPr>
          <a:xfrm>
            <a:off x="412307" y="5636360"/>
            <a:ext cx="1605600" cy="1221640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algn="ctr"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000" b="1" kern="0" noProof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Eléments de feedback</a:t>
            </a:r>
            <a:endParaRPr lang="fr-FR" sz="2000" kern="0" noProof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36107277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B02162E-6615-C435-D3B5-F9D4D8FC547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53322" y="3190552"/>
            <a:ext cx="2873248" cy="2835344"/>
          </a:xfrm>
        </p:spPr>
        <p:txBody>
          <a:bodyPr>
            <a:noAutofit/>
          </a:bodyPr>
          <a:lstStyle/>
          <a:p>
            <a:pPr algn="just"/>
            <a:r>
              <a:rPr lang="fr-FR" sz="1200" noProof="0" dirty="0"/>
              <a:t>Le feedback ne doit pas être un jugement sur l’élève ni sur ses capacités</a:t>
            </a:r>
          </a:p>
          <a:p>
            <a:pPr algn="just"/>
            <a:r>
              <a:rPr lang="fr-FR" sz="1200" noProof="0" dirty="0"/>
              <a:t>Le feedback est une opportunité d’apprentissage pour les élèves en exploitant des erreurs ou de bonnes réponses</a:t>
            </a:r>
          </a:p>
          <a:p>
            <a:pPr algn="just"/>
            <a:r>
              <a:rPr lang="fr-FR" sz="1200" noProof="0" dirty="0"/>
              <a:t>Le feedback permet aux élèves d’être conscients des critères de réussite d’une tâche </a:t>
            </a:r>
          </a:p>
          <a:p>
            <a:pPr algn="just"/>
            <a:r>
              <a:rPr lang="fr-FR" sz="1200" noProof="0" dirty="0"/>
              <a:t>Le feedback encourage les élèves à identifier les erreurs à ne pas reproduire, ou alors les bonnes pratiques à renforcer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01C8524-423A-CC26-F5E6-826429CC90D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627796" y="3190551"/>
            <a:ext cx="3759199" cy="2835344"/>
          </a:xfrm>
        </p:spPr>
        <p:txBody>
          <a:bodyPr>
            <a:normAutofit/>
          </a:bodyPr>
          <a:lstStyle/>
          <a:p>
            <a:pPr algn="just"/>
            <a:r>
              <a:rPr lang="fr-FR" sz="1400" noProof="0" dirty="0"/>
              <a:t>Demander aux élèves de justifier leurs réponses et de verbaliser leur raisonnement</a:t>
            </a:r>
          </a:p>
          <a:p>
            <a:pPr algn="just"/>
            <a:r>
              <a:rPr lang="fr-FR" sz="1400" noProof="0" dirty="0"/>
              <a:t>Donner des feedbacks aux élèves de manière instantanée à chaque fois que l’occasion se présente (ne pas laisser passer des erreurs)</a:t>
            </a:r>
          </a:p>
          <a:p>
            <a:pPr algn="just"/>
            <a:r>
              <a:rPr lang="fr-FR" sz="1400" noProof="0" dirty="0"/>
              <a:t>Donner un feedback spécifique, détaillé et objectif aux élèves:</a:t>
            </a:r>
          </a:p>
          <a:p>
            <a:pPr lvl="1" algn="just">
              <a:buFont typeface="Wingdings" panose="05000000000000000000" pitchFamily="2" charset="2"/>
              <a:buChar char="ü"/>
            </a:pPr>
            <a:r>
              <a:rPr lang="fr-FR" sz="1400" noProof="0" dirty="0"/>
              <a:t>« Voici pourquoi c’est une bonne réponse »; « Voici ce que tu as bien fait … »</a:t>
            </a:r>
          </a:p>
          <a:p>
            <a:pPr lvl="1" algn="just">
              <a:buFont typeface="Wingdings" panose="05000000000000000000" pitchFamily="2" charset="2"/>
              <a:buChar char="ü"/>
            </a:pPr>
            <a:r>
              <a:rPr lang="fr-FR" sz="1400" noProof="0" dirty="0"/>
              <a:t>« Voici pourquoi c’est une réponse incomplète. Voici l’erreur »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3931108-6E1E-A80D-8E1A-D3ADCD2D307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816647" y="3190551"/>
            <a:ext cx="3779300" cy="2835344"/>
          </a:xfrm>
        </p:spPr>
        <p:txBody>
          <a:bodyPr>
            <a:normAutofit/>
          </a:bodyPr>
          <a:lstStyle/>
          <a:p>
            <a:pPr algn="just"/>
            <a:r>
              <a:rPr lang="fr-FR" sz="1400" noProof="0" dirty="0"/>
              <a:t>Ne pas donner de feedback ou donner du feedback de manière occasionnelle seulement</a:t>
            </a:r>
          </a:p>
          <a:p>
            <a:pPr algn="just"/>
            <a:r>
              <a:rPr lang="fr-FR" sz="1400" noProof="0" dirty="0"/>
              <a:t>Donner un feedback générique sans préciser pourquoi: « Bien »; « C’est faux » ; « Excellent »</a:t>
            </a:r>
          </a:p>
          <a:p>
            <a:pPr algn="just"/>
            <a:r>
              <a:rPr lang="fr-FR" sz="1400" noProof="0" dirty="0"/>
              <a:t>Porter un jugement de valeur sur l’élève: « Tu es intelligent »; « Tu es paresseux »; …</a:t>
            </a:r>
          </a:p>
          <a:p>
            <a:pPr algn="just"/>
            <a:r>
              <a:rPr lang="fr-FR" sz="1400" noProof="0" dirty="0"/>
              <a:t>S’adresser uniquement à l’élève concerné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BB4D9A9-6B13-24B6-C677-7C7FC8FBA5F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648039" y="6218581"/>
            <a:ext cx="4493835" cy="332277"/>
          </a:xfrm>
        </p:spPr>
        <p:txBody>
          <a:bodyPr/>
          <a:lstStyle/>
          <a:p>
            <a:r>
              <a:rPr lang="fr-FR" kern="0" noProof="0" dirty="0">
                <a:solidFill>
                  <a:srgbClr val="000000"/>
                </a:solidFill>
                <a:sym typeface="Arial"/>
              </a:rPr>
              <a:t>« </a:t>
            </a:r>
            <a:r>
              <a:rPr lang="fr-FR" kern="0" noProof="0" dirty="0">
                <a:solidFill>
                  <a:srgbClr val="000000"/>
                </a:solidFill>
                <a:sym typeface="Arial"/>
                <a:hlinkClick r:id="rId2"/>
              </a:rPr>
              <a:t>Banque des pratiques pédagogiques efficaces </a:t>
            </a:r>
            <a:r>
              <a:rPr lang="fr-FR" kern="0" noProof="0" dirty="0">
                <a:solidFill>
                  <a:srgbClr val="000000"/>
                </a:solidFill>
                <a:sym typeface="Arial"/>
              </a:rPr>
              <a:t>»</a:t>
            </a:r>
          </a:p>
        </p:txBody>
      </p:sp>
    </p:spTree>
    <p:extLst>
      <p:ext uri="{BB962C8B-B14F-4D97-AF65-F5344CB8AC3E}">
        <p14:creationId xmlns:p14="http://schemas.microsoft.com/office/powerpoint/2010/main" val="228460113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A6DED1F-E8FA-A1FE-9C4D-8848890EB22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fr-FR" noProof="0" dirty="0"/>
              <a:t>10 min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F1B72B7-595C-352E-A002-BC30F0A3FF7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fr-FR" noProof="0" dirty="0"/>
              <a:t>10 </a:t>
            </a:r>
            <a:r>
              <a:rPr lang="fr-FR" dirty="0"/>
              <a:t>min</a:t>
            </a:r>
            <a:r>
              <a:rPr lang="fr-FR" noProof="0" dirty="0"/>
              <a:t> 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362C5F7-6700-6B26-1943-A8A45E94CFD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fr-FR" dirty="0"/>
              <a:t>00 min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B35B39A-E37B-7515-3A0F-CD987323FF2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fr-FR" noProof="0" dirty="0"/>
              <a:t>15 </a:t>
            </a:r>
            <a:r>
              <a:rPr lang="fr-FR" dirty="0"/>
              <a:t>min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CD682AE-CA97-F16E-C451-D3E806BD04F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fr-FR" noProof="0" dirty="0"/>
              <a:t>10 </a:t>
            </a:r>
            <a:r>
              <a:rPr lang="fr-FR" dirty="0"/>
              <a:t>min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97366E0-3DFF-DDCD-E342-D424E5371FC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fr-FR" noProof="0" dirty="0"/>
              <a:t>5 </a:t>
            </a:r>
            <a:r>
              <a:rPr lang="fr-FR" dirty="0"/>
              <a:t>min</a:t>
            </a:r>
          </a:p>
        </p:txBody>
      </p:sp>
    </p:spTree>
    <p:extLst>
      <p:ext uri="{BB962C8B-B14F-4D97-AF65-F5344CB8AC3E}">
        <p14:creationId xmlns:p14="http://schemas.microsoft.com/office/powerpoint/2010/main" val="356799964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1BFFC17-0CD6-89B0-27FC-84C8A6549EE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r>
              <a:rPr lang="fr-FR" noProof="0" dirty="0"/>
              <a:t>10 min</a:t>
            </a:r>
          </a:p>
        </p:txBody>
      </p:sp>
    </p:spTree>
    <p:extLst>
      <p:ext uri="{BB962C8B-B14F-4D97-AF65-F5344CB8AC3E}">
        <p14:creationId xmlns:p14="http://schemas.microsoft.com/office/powerpoint/2010/main" val="187130771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 algn="l">
          <a:defRPr sz="2000" dirty="0">
            <a:latin typeface="Calibri" panose="020F0502020204030204" pitchFamily="34" charset="0"/>
            <a:cs typeface="Calibri" panose="020F05020202040302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7047</TotalTime>
  <Words>1951</Words>
  <Application>Microsoft Office PowerPoint</Application>
  <PresentationFormat>Grand écran</PresentationFormat>
  <Paragraphs>277</Paragraphs>
  <Slides>50</Slides>
  <Notes>1</Notes>
  <HiddenSlides>5</HiddenSlides>
  <MMClips>0</MMClips>
  <ScaleCrop>false</ScaleCrop>
  <HeadingPairs>
    <vt:vector size="6" baseType="variant">
      <vt:variant>
        <vt:lpstr>Polices utilisées</vt:lpstr>
      </vt:variant>
      <vt:variant>
        <vt:i4>9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50</vt:i4>
      </vt:variant>
    </vt:vector>
  </HeadingPairs>
  <TitlesOfParts>
    <vt:vector size="60" baseType="lpstr">
      <vt:lpstr>Alameen</vt:lpstr>
      <vt:lpstr>Aptos</vt:lpstr>
      <vt:lpstr>Aptos Display</vt:lpstr>
      <vt:lpstr>Arial</vt:lpstr>
      <vt:lpstr>Calibri</vt:lpstr>
      <vt:lpstr>Dosis</vt:lpstr>
      <vt:lpstr>Georgia</vt:lpstr>
      <vt:lpstr>Script MT Bold</vt:lpstr>
      <vt:lpstr>Wingdings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Bonjour! Prêts pour démarrer notre séance? Allons-y!</vt:lpstr>
      <vt:lpstr>Présentation PowerPoint</vt:lpstr>
      <vt:lpstr>Qui peut me rappeler la signification de ces icônes?</vt:lpstr>
      <vt:lpstr>Très bien.</vt:lpstr>
      <vt:lpstr>Présentation PowerPoint</vt:lpstr>
      <vt:lpstr>La démarche d’investigation expérimentale est un ensemble d’étapes à suivre pour répondre à une question. Répondez à la question suivante.</vt:lpstr>
      <vt:lpstr>Parfait ! Après avoir élaborer un protocole expérimental, vient l’étape de mettre en œuvre ce protocole.</vt:lpstr>
      <vt:lpstr>Toute expérience au laboratoire a besoin d’un ensemble de matériel. Répondez à la question suivante. </vt:lpstr>
      <vt:lpstr>Voici des exemples de matériel qu’on utilise dans une experience de digestion chimique.</vt:lpstr>
      <vt:lpstr>Aujourd’hui, on aura besoin dans la tâche d’une stratégie qu’on a déjà utilisée pour tirer une conclusion dans une démarche d’investigation expérimentale. Répondez à la question suivante </vt:lpstr>
      <vt:lpstr>Voici les étapes à suivre pour tirer une conclusion dans une démarche d’investigation.</vt:lpstr>
      <vt:lpstr>Présentation PowerPoint</vt:lpstr>
      <vt:lpstr>Observez l’image. Que font les élèves ?   </vt:lpstr>
      <vt:lpstr>Présentation PowerPoint</vt:lpstr>
      <vt:lpstr>A la fin de cette séance, vous serez capables de :</vt:lpstr>
      <vt:lpstr>Présentation PowerPoint</vt:lpstr>
      <vt:lpstr>Présentation PowerPoint</vt:lpstr>
      <vt:lpstr>Voici la tâche qu’on me demande de réaliser. À partir d’un protocole expérimental, je dois vérifier que la salive transforme l’amidon bouilli en un sucre simple.</vt:lpstr>
      <vt:lpstr>Le protocole expérimental présente les étapes de la réalisation d’une expérience. Le document contient: </vt:lpstr>
      <vt:lpstr>Je commence ma tâche par vérifier le matériel de l’expérience. </vt:lpstr>
      <vt:lpstr>Maintenant, on passe à la deuxième étape qui concerne le protocole expérimental. </vt:lpstr>
      <vt:lpstr>Toujours dans la même étape on garde constante la variable à contrôler.</vt:lpstr>
      <vt:lpstr>Après 15 minutes: je réalise le test d’amidon pour savoir est-ce que les tubes A et B contiennent l’amidon ou non. </vt:lpstr>
      <vt:lpstr>Je lis les résultats : Je réalise le test du sucre simple pour savoir si les tubes contiennent ou non un sucre simple (le glucose)</vt:lpstr>
      <vt:lpstr> Enfin, J'organise les résultats obtenus dans un tableaux.</vt:lpstr>
      <vt:lpstr>Enfin, je tire une conclusion à partir des résultats obtenus. </vt:lpstr>
      <vt:lpstr>Présentation PowerPoint</vt:lpstr>
      <vt:lpstr>Avant de travailler en binôme apporter d’abord les rectifications nécessaires au document de la page 13.</vt:lpstr>
      <vt:lpstr>Maintenant, vous allez travailler en binôme. Chacun prend 3 minutes pour réaliser l’activité de la page 13 sur le livret. Ensuite, vous comparez vos réponses en justifiant.</vt:lpstr>
      <vt:lpstr>Le temps est terminé. </vt:lpstr>
      <vt:lpstr>Correction.</vt:lpstr>
      <vt:lpstr>Correction.</vt:lpstr>
      <vt:lpstr>Correction.</vt:lpstr>
      <vt:lpstr>Présentation PowerPoint</vt:lpstr>
      <vt:lpstr>Maintenant, vous allez travailler en groupe de 3 à 4; prenez le protocole expérimental des pages 9 et 10 sur le livret.</vt:lpstr>
      <vt:lpstr>Le temps est terminé. </vt:lpstr>
      <vt:lpstr>Présentation PowerPoint</vt:lpstr>
      <vt:lpstr>Qui peut me dire ce que nous avons appris aujourd’hui?  </vt:lpstr>
      <vt:lpstr>Qui peut me rappeler ce qu’on a appris cette séance.</vt:lpstr>
      <vt:lpstr>Et on termine par cette carte lexicale.</vt:lpstr>
      <vt:lpstr> C’est la fin de notre séance. N’oubliez pas de réviser votre leçon.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Mehdi Alaoui</dc:creator>
  <cp:lastModifiedBy>ahmed el annaoui</cp:lastModifiedBy>
  <cp:revision>376</cp:revision>
  <dcterms:created xsi:type="dcterms:W3CDTF">2025-11-03T10:55:47Z</dcterms:created>
  <dcterms:modified xsi:type="dcterms:W3CDTF">2026-02-04T21:46:11Z</dcterms:modified>
</cp:coreProperties>
</file>