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 id="2147483767" r:id="rId2"/>
    <p:sldMasterId id="2147483768" r:id="rId3"/>
    <p:sldMasterId id="2147483781" r:id="rId4"/>
  </p:sldMasterIdLst>
  <p:notesMasterIdLst>
    <p:notesMasterId r:id="rId57"/>
  </p:notesMasterIdLst>
  <p:handoutMasterIdLst>
    <p:handoutMasterId r:id="rId58"/>
  </p:handoutMasterIdLst>
  <p:sldIdLst>
    <p:sldId id="2147483585" r:id="rId5"/>
    <p:sldId id="2147483485" r:id="rId6"/>
    <p:sldId id="2147483645" r:id="rId7"/>
    <p:sldId id="2147483552" r:id="rId8"/>
    <p:sldId id="2147483647" r:id="rId9"/>
    <p:sldId id="2134806567" r:id="rId10"/>
    <p:sldId id="2147483587" r:id="rId11"/>
    <p:sldId id="256" r:id="rId12"/>
    <p:sldId id="2134806145" r:id="rId13"/>
    <p:sldId id="2134806148" r:id="rId14"/>
    <p:sldId id="2134806207" r:id="rId15"/>
    <p:sldId id="265" r:id="rId16"/>
    <p:sldId id="2147483627" r:id="rId17"/>
    <p:sldId id="262" r:id="rId18"/>
    <p:sldId id="2134805878" r:id="rId19"/>
    <p:sldId id="283" r:id="rId20"/>
    <p:sldId id="284" r:id="rId21"/>
    <p:sldId id="285" r:id="rId22"/>
    <p:sldId id="287" r:id="rId23"/>
    <p:sldId id="2134806573" r:id="rId24"/>
    <p:sldId id="2147483590" r:id="rId25"/>
    <p:sldId id="261" r:id="rId26"/>
    <p:sldId id="257" r:id="rId27"/>
    <p:sldId id="263" r:id="rId28"/>
    <p:sldId id="2147483568" r:id="rId29"/>
    <p:sldId id="2134806108" r:id="rId30"/>
    <p:sldId id="2147483630" r:id="rId31"/>
    <p:sldId id="2134806575" r:id="rId32"/>
    <p:sldId id="268" r:id="rId33"/>
    <p:sldId id="259" r:id="rId34"/>
    <p:sldId id="267" r:id="rId35"/>
    <p:sldId id="2147483569" r:id="rId36"/>
    <p:sldId id="264" r:id="rId37"/>
    <p:sldId id="2147483634" r:id="rId38"/>
    <p:sldId id="266" r:id="rId39"/>
    <p:sldId id="2134806577" r:id="rId40"/>
    <p:sldId id="2134806551" r:id="rId41"/>
    <p:sldId id="260" r:id="rId42"/>
    <p:sldId id="2147483600" r:id="rId43"/>
    <p:sldId id="2147483599" r:id="rId44"/>
    <p:sldId id="2147483601" r:id="rId45"/>
    <p:sldId id="2134806579" r:id="rId46"/>
    <p:sldId id="269" r:id="rId47"/>
    <p:sldId id="270" r:id="rId48"/>
    <p:sldId id="2134806580" r:id="rId49"/>
    <p:sldId id="2134806088" r:id="rId50"/>
    <p:sldId id="258" r:id="rId51"/>
    <p:sldId id="2134806582" r:id="rId52"/>
    <p:sldId id="2134806536" r:id="rId53"/>
    <p:sldId id="2147483622" r:id="rId54"/>
    <p:sldId id="2147483447" r:id="rId55"/>
    <p:sldId id="2134806584"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ébut de la séance" id="{C2A08ED1-B979-4AF1-8A74-6EA0648FD953}">
          <p14:sldIdLst>
            <p14:sldId id="2147483585"/>
            <p14:sldId id="2147483485"/>
            <p14:sldId id="2147483645"/>
            <p14:sldId id="2147483552"/>
            <p14:sldId id="2147483647"/>
          </p14:sldIdLst>
        </p14:section>
        <p14:section name="Ouverture" id="{79315A69-A635-48A2-B9BA-98FE67B817D4}">
          <p14:sldIdLst>
            <p14:sldId id="2134806567"/>
            <p14:sldId id="2147483587"/>
            <p14:sldId id="256"/>
            <p14:sldId id="2134806145"/>
            <p14:sldId id="2134806148"/>
            <p14:sldId id="2134806207"/>
            <p14:sldId id="265"/>
            <p14:sldId id="2147483627"/>
            <p14:sldId id="262"/>
            <p14:sldId id="2134805878"/>
          </p14:sldIdLst>
        </p14:section>
        <p14:section name="Modelage" id="{A2A5D278-252D-471E-A046-E0EEBB7C2D2B}">
          <p14:sldIdLst>
            <p14:sldId id="283"/>
            <p14:sldId id="284"/>
            <p14:sldId id="285"/>
            <p14:sldId id="287"/>
            <p14:sldId id="2134806573"/>
            <p14:sldId id="2147483590"/>
            <p14:sldId id="261"/>
            <p14:sldId id="257"/>
            <p14:sldId id="263"/>
          </p14:sldIdLst>
        </p14:section>
        <p14:section name="Pratique guidée collective" id="{22D92770-EE3A-4FC2-857A-DF2A0B803C03}">
          <p14:sldIdLst>
            <p14:sldId id="2147483568"/>
            <p14:sldId id="2134806108"/>
            <p14:sldId id="2147483630"/>
            <p14:sldId id="2134806575"/>
            <p14:sldId id="268"/>
            <p14:sldId id="259"/>
            <p14:sldId id="267"/>
            <p14:sldId id="2147483569"/>
            <p14:sldId id="264"/>
            <p14:sldId id="2147483634"/>
            <p14:sldId id="266"/>
          </p14:sldIdLst>
        </p14:section>
        <p14:section name="Pratique en binôme" id="{FBF6C3DA-BDD6-43C8-8043-82F3BE3C64FD}">
          <p14:sldIdLst>
            <p14:sldId id="2134806577"/>
            <p14:sldId id="2134806551"/>
            <p14:sldId id="260"/>
            <p14:sldId id="2147483600"/>
            <p14:sldId id="2147483599"/>
            <p14:sldId id="2147483601"/>
          </p14:sldIdLst>
        </p14:section>
        <p14:section name="Pratique autonome" id="{40CD8AAE-F9F0-47C4-A7F7-0976D79B8EC9}">
          <p14:sldIdLst>
            <p14:sldId id="2134806579"/>
            <p14:sldId id="269"/>
            <p14:sldId id="270"/>
            <p14:sldId id="2134806580"/>
            <p14:sldId id="2134806088"/>
            <p14:sldId id="258"/>
          </p14:sldIdLst>
        </p14:section>
        <p14:section name="Clôture" id="{8EB5D3A0-81F1-4DE6-BEB2-58DE24DBB138}">
          <p14:sldIdLst>
            <p14:sldId id="2134806582"/>
            <p14:sldId id="2134806536"/>
            <p14:sldId id="2147483622"/>
            <p14:sldId id="2147483447"/>
          </p14:sldIdLst>
        </p14:section>
        <p14:section name="Fin de la séance" id="{44B71B2B-D974-4F2C-B5A1-E1796678D1E2}">
          <p14:sldIdLst>
            <p14:sldId id="213480658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3F"/>
    <a:srgbClr val="002060"/>
    <a:srgbClr val="0273B4"/>
    <a:srgbClr val="BF4598"/>
    <a:srgbClr val="F3DFED"/>
    <a:srgbClr val="2CB551"/>
    <a:srgbClr val="F2F7D9"/>
    <a:srgbClr val="D3DFF0"/>
    <a:srgbClr val="CCDBEE"/>
    <a:srgbClr val="D3E8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690" autoAdjust="0"/>
  </p:normalViewPr>
  <p:slideViewPr>
    <p:cSldViewPr snapToGrid="0">
      <p:cViewPr varScale="1">
        <p:scale>
          <a:sx n="78" d="100"/>
          <a:sy n="78" d="100"/>
        </p:scale>
        <p:origin x="869" y="62"/>
      </p:cViewPr>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65" d="100"/>
          <a:sy n="65" d="100"/>
        </p:scale>
        <p:origin x="2040" y="4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BC5355-174C-897A-4DA3-34860DDD257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D4E6C065-6D13-7E84-9157-4778C9CB02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E90AC0-E56A-4928-9268-F8B86B3617FD}" type="datetimeFigureOut">
              <a:rPr lang="fr-FR" smtClean="0"/>
              <a:t>19/12/2025</a:t>
            </a:fld>
            <a:endParaRPr lang="fr-FR"/>
          </a:p>
        </p:txBody>
      </p:sp>
      <p:sp>
        <p:nvSpPr>
          <p:cNvPr id="4" name="Footer Placeholder 3">
            <a:extLst>
              <a:ext uri="{FF2B5EF4-FFF2-40B4-BE49-F238E27FC236}">
                <a16:creationId xmlns:a16="http://schemas.microsoft.com/office/drawing/2014/main" id="{DC77FEFC-A0B3-5633-10E3-B5C99AE1CE1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B5D936D1-2E50-70A0-15D8-53F6492963D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D1FAB1-D3C0-4044-A94D-A9D2AF2A113A}" type="slidenum">
              <a:rPr lang="fr-FR" smtClean="0"/>
              <a:t>‹N°›</a:t>
            </a:fld>
            <a:endParaRPr lang="fr-FR"/>
          </a:p>
        </p:txBody>
      </p:sp>
    </p:spTree>
    <p:extLst>
      <p:ext uri="{BB962C8B-B14F-4D97-AF65-F5344CB8AC3E}">
        <p14:creationId xmlns:p14="http://schemas.microsoft.com/office/powerpoint/2010/main" val="5825238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52897D-8270-46EB-9581-9FD6E1B808F9}" type="datetimeFigureOut">
              <a:rPr lang="fr-FR" smtClean="0"/>
              <a:t>19/12/2025</a:t>
            </a:fld>
            <a:endParaRPr lang="fr-F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37357-FDEB-42E8-94B9-16208305E930}" type="slidenum">
              <a:rPr lang="fr-FR" smtClean="0"/>
              <a:t>‹N°›</a:t>
            </a:fld>
            <a:endParaRPr lang="fr-FR" dirty="0"/>
          </a:p>
        </p:txBody>
      </p:sp>
    </p:spTree>
    <p:extLst>
      <p:ext uri="{BB962C8B-B14F-4D97-AF65-F5344CB8AC3E}">
        <p14:creationId xmlns:p14="http://schemas.microsoft.com/office/powerpoint/2010/main" val="2126765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txBody>
          <a:bodyPr/>
          <a:lstStyle/>
          <a:p>
            <a:endParaRPr lang="fr-FR"/>
          </a:p>
        </p:txBody>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DCCA6F7-823E-DBE7-9308-7858691015D4}"/>
            </a:ext>
          </a:extLst>
        </p:cNvPr>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0F530B88-1A58-09FA-1FE3-FEABE8B96AA5}"/>
              </a:ext>
            </a:extLst>
          </p:cNvPr>
          <p:cNvSpPr>
            <a:spLocks noGrp="1" noRot="1" noChangeAspect="1"/>
          </p:cNvSpPr>
          <p:nvPr>
            <p:ph type="sldImg"/>
          </p:nvPr>
        </p:nvSpPr>
        <p:spPr>
          <a:xfrm>
            <a:off x="685800" y="1143000"/>
            <a:ext cx="5486400" cy="3086100"/>
          </a:xfrm>
          <a:ln w="12701" cap="flat">
            <a:solidFill>
              <a:srgbClr val="000000"/>
            </a:solidFill>
            <a:prstDash val="solid"/>
            <a:round/>
          </a:ln>
        </p:spPr>
        <p:txBody>
          <a:bodyPr/>
          <a:lstStyle/>
          <a:p>
            <a:endParaRPr lang="fr-FR"/>
          </a:p>
        </p:txBody>
      </p:sp>
      <p:sp>
        <p:nvSpPr>
          <p:cNvPr id="3" name="Google Shape;727;g3634b8406b9_0_240:notes">
            <a:extLst>
              <a:ext uri="{FF2B5EF4-FFF2-40B4-BE49-F238E27FC236}">
                <a16:creationId xmlns:a16="http://schemas.microsoft.com/office/drawing/2014/main" id="{EBC4A36E-8B62-2743-36F4-C37A31EE897A}"/>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728;g3634b8406b9_0_240:notes">
            <a:extLst>
              <a:ext uri="{FF2B5EF4-FFF2-40B4-BE49-F238E27FC236}">
                <a16:creationId xmlns:a16="http://schemas.microsoft.com/office/drawing/2014/main" id="{8788DED6-4894-A994-4C2F-74534CB7FA9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6F1429-C017-4037-8B8F-5A80DDDE3928}"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263887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62850D1-0DDA-EB73-EDD9-20CE3F44EDB8}"/>
            </a:ext>
          </a:extLst>
        </p:cNvPr>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9A76FAF2-C922-D511-8F93-EDB105871FE3}"/>
              </a:ext>
            </a:extLst>
          </p:cNvPr>
          <p:cNvSpPr>
            <a:spLocks noGrp="1" noRot="1" noChangeAspect="1"/>
          </p:cNvSpPr>
          <p:nvPr>
            <p:ph type="sldImg"/>
          </p:nvPr>
        </p:nvSpPr>
        <p:spPr>
          <a:xfrm>
            <a:off x="685800" y="1143000"/>
            <a:ext cx="5486400" cy="3086100"/>
          </a:xfrm>
          <a:ln w="12701" cap="flat">
            <a:solidFill>
              <a:srgbClr val="000000"/>
            </a:solidFill>
            <a:prstDash val="solid"/>
            <a:round/>
          </a:ln>
        </p:spPr>
        <p:txBody>
          <a:bodyPr/>
          <a:lstStyle/>
          <a:p>
            <a:endParaRPr lang="fr-FR"/>
          </a:p>
        </p:txBody>
      </p:sp>
      <p:sp>
        <p:nvSpPr>
          <p:cNvPr id="3" name="Google Shape;727;g3634b8406b9_0_240:notes">
            <a:extLst>
              <a:ext uri="{FF2B5EF4-FFF2-40B4-BE49-F238E27FC236}">
                <a16:creationId xmlns:a16="http://schemas.microsoft.com/office/drawing/2014/main" id="{9FDDE739-CA9A-0F5C-BDB2-12EE2842CCFB}"/>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728;g3634b8406b9_0_240:notes">
            <a:extLst>
              <a:ext uri="{FF2B5EF4-FFF2-40B4-BE49-F238E27FC236}">
                <a16:creationId xmlns:a16="http://schemas.microsoft.com/office/drawing/2014/main" id="{74A07F5C-5007-E0E6-28C2-609341A52948}"/>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6F1429-C017-4037-8B8F-5A80DDDE3928}"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4051864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8C8E831-1747-71ED-2D4F-9CF8563AE3ED}"/>
            </a:ext>
          </a:extLst>
        </p:cNvPr>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CD63C494-A495-8367-36B6-824BD9EF8234}"/>
              </a:ext>
            </a:extLst>
          </p:cNvPr>
          <p:cNvSpPr>
            <a:spLocks noGrp="1" noRot="1" noChangeAspect="1"/>
          </p:cNvSpPr>
          <p:nvPr>
            <p:ph type="sldImg"/>
          </p:nvPr>
        </p:nvSpPr>
        <p:spPr>
          <a:xfrm>
            <a:off x="685800" y="1143000"/>
            <a:ext cx="5486400" cy="3086100"/>
          </a:xfrm>
          <a:ln w="12701" cap="flat">
            <a:solidFill>
              <a:srgbClr val="000000"/>
            </a:solidFill>
            <a:prstDash val="solid"/>
            <a:round/>
          </a:ln>
        </p:spPr>
        <p:txBody>
          <a:bodyPr/>
          <a:lstStyle/>
          <a:p>
            <a:endParaRPr lang="fr-FR"/>
          </a:p>
        </p:txBody>
      </p:sp>
      <p:sp>
        <p:nvSpPr>
          <p:cNvPr id="3" name="Google Shape;727;g3634b8406b9_0_240:notes">
            <a:extLst>
              <a:ext uri="{FF2B5EF4-FFF2-40B4-BE49-F238E27FC236}">
                <a16:creationId xmlns:a16="http://schemas.microsoft.com/office/drawing/2014/main" id="{0310D5AF-3FDB-1F3C-6E8C-8A4E17278F47}"/>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728;g3634b8406b9_0_240:notes">
            <a:extLst>
              <a:ext uri="{FF2B5EF4-FFF2-40B4-BE49-F238E27FC236}">
                <a16:creationId xmlns:a16="http://schemas.microsoft.com/office/drawing/2014/main" id="{571419F6-C80B-F546-900D-AB6E71682EB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6F1429-C017-4037-8B8F-5A80DDDE3928}"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562458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913DF1E-D006-F7B2-3AE1-733A57142FE7}"/>
            </a:ext>
          </a:extLst>
        </p:cNvPr>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DB96ECEF-343D-CCA3-76CA-A93FD19ECF78}"/>
              </a:ext>
            </a:extLst>
          </p:cNvPr>
          <p:cNvSpPr>
            <a:spLocks noGrp="1" noRot="1" noChangeAspect="1"/>
          </p:cNvSpPr>
          <p:nvPr>
            <p:ph type="sldImg"/>
          </p:nvPr>
        </p:nvSpPr>
        <p:spPr>
          <a:xfrm>
            <a:off x="685800" y="1143000"/>
            <a:ext cx="5486400" cy="3086100"/>
          </a:xfrm>
          <a:ln w="12701" cap="flat">
            <a:solidFill>
              <a:srgbClr val="000000"/>
            </a:solidFill>
            <a:prstDash val="solid"/>
            <a:round/>
          </a:ln>
        </p:spPr>
        <p:txBody>
          <a:bodyPr/>
          <a:lstStyle/>
          <a:p>
            <a:endParaRPr lang="fr-FR"/>
          </a:p>
        </p:txBody>
      </p:sp>
      <p:sp>
        <p:nvSpPr>
          <p:cNvPr id="3" name="Google Shape;727;g3634b8406b9_0_240:notes">
            <a:extLst>
              <a:ext uri="{FF2B5EF4-FFF2-40B4-BE49-F238E27FC236}">
                <a16:creationId xmlns:a16="http://schemas.microsoft.com/office/drawing/2014/main" id="{6D83806E-2D2F-18FB-965B-A1D9BCF82B0E}"/>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728;g3634b8406b9_0_240:notes">
            <a:extLst>
              <a:ext uri="{FF2B5EF4-FFF2-40B4-BE49-F238E27FC236}">
                <a16:creationId xmlns:a16="http://schemas.microsoft.com/office/drawing/2014/main" id="{16A7CBE9-7557-8496-ADB6-E569ACC28474}"/>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6F1429-C017-4037-8B8F-5A80DDDE3928}"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3371114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5E2F7D-4030-2D0E-3D86-18555DD5EE64}"/>
            </a:ext>
          </a:extLst>
        </p:cNvPr>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FA798738-DA13-D37A-EFF9-23F77F13E821}"/>
              </a:ext>
            </a:extLst>
          </p:cNvPr>
          <p:cNvSpPr>
            <a:spLocks noGrp="1" noRot="1" noChangeAspect="1"/>
          </p:cNvSpPr>
          <p:nvPr>
            <p:ph type="sldImg"/>
          </p:nvPr>
        </p:nvSpPr>
        <p:spPr>
          <a:xfrm>
            <a:off x="685800" y="1143000"/>
            <a:ext cx="5486400" cy="3086100"/>
          </a:xfrm>
          <a:ln w="12701" cap="flat">
            <a:solidFill>
              <a:srgbClr val="000000"/>
            </a:solidFill>
            <a:prstDash val="solid"/>
            <a:round/>
          </a:ln>
        </p:spPr>
        <p:txBody>
          <a:bodyPr/>
          <a:lstStyle/>
          <a:p>
            <a:endParaRPr lang="fr-FR"/>
          </a:p>
        </p:txBody>
      </p:sp>
      <p:sp>
        <p:nvSpPr>
          <p:cNvPr id="3" name="Google Shape;727;g3634b8406b9_0_240:notes">
            <a:extLst>
              <a:ext uri="{FF2B5EF4-FFF2-40B4-BE49-F238E27FC236}">
                <a16:creationId xmlns:a16="http://schemas.microsoft.com/office/drawing/2014/main" id="{73908030-9AED-92A1-7C00-482623CA0FD4}"/>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728;g3634b8406b9_0_240:notes">
            <a:extLst>
              <a:ext uri="{FF2B5EF4-FFF2-40B4-BE49-F238E27FC236}">
                <a16:creationId xmlns:a16="http://schemas.microsoft.com/office/drawing/2014/main" id="{D010772C-8EDA-8CB9-EDC3-D65E1AC1B606}"/>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t>21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3938442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19/12/2025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120317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6613064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842617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1258855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713365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1024310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2405152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528842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5916800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9147472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662840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19/12/2025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984356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2140368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able of contents">
    <p:spTree>
      <p:nvGrpSpPr>
        <p:cNvPr id="1" name=""/>
        <p:cNvGrpSpPr/>
        <p:nvPr/>
      </p:nvGrpSpPr>
      <p:grpSpPr>
        <a:xfrm>
          <a:off x="0" y="0"/>
          <a:ext cx="0" cy="0"/>
          <a:chOff x="0" y="0"/>
          <a:chExt cx="0" cy="0"/>
        </a:xfrm>
      </p:grpSpPr>
      <p:sp>
        <p:nvSpPr>
          <p:cNvPr id="2" name="Google Shape;160;p18">
            <a:extLst>
              <a:ext uri="{FF2B5EF4-FFF2-40B4-BE49-F238E27FC236}">
                <a16:creationId xmlns:a16="http://schemas.microsoft.com/office/drawing/2014/main" id="{4E8E588C-119A-E68E-6DCF-706A5C64B402}"/>
              </a:ext>
            </a:extLst>
          </p:cNvPr>
          <p:cNvSpPr/>
          <p:nvPr userDrawn="1"/>
        </p:nvSpPr>
        <p:spPr>
          <a:xfrm>
            <a:off x="68213" y="63121"/>
            <a:ext cx="12104136" cy="74520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7" tIns="45695" rIns="91427" bIns="45695"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33" b="0" i="0" u="none" strike="noStrike" kern="0" cap="none" spc="0" baseline="0">
              <a:solidFill>
                <a:srgbClr val="FFFFFF"/>
              </a:solidFill>
              <a:uFillTx/>
              <a:latin typeface="Dosis"/>
              <a:ea typeface="Dosis"/>
              <a:cs typeface="Dosis"/>
            </a:endParaRPr>
          </a:p>
        </p:txBody>
      </p:sp>
      <p:pic>
        <p:nvPicPr>
          <p:cNvPr id="3" name="Picture 2" descr="Image générée">
            <a:extLst>
              <a:ext uri="{FF2B5EF4-FFF2-40B4-BE49-F238E27FC236}">
                <a16:creationId xmlns:a16="http://schemas.microsoft.com/office/drawing/2014/main" id="{00709DB1-6F6C-5D25-B149-1A8A3916B79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09555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t>19/12/2025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t>‹N°›</a:t>
            </a:fld>
            <a:endParaRPr lang="fr-FR"/>
          </a:p>
        </p:txBody>
      </p:sp>
    </p:spTree>
    <p:extLst>
      <p:ext uri="{BB962C8B-B14F-4D97-AF65-F5344CB8AC3E}">
        <p14:creationId xmlns:p14="http://schemas.microsoft.com/office/powerpoint/2010/main" val="1688303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t>19/12/2025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921565" y="2311678"/>
            <a:ext cx="7772400" cy="2234643"/>
          </a:xfrm>
        </p:spPr>
        <p:txBody>
          <a:bodyPr>
            <a:normAutofit/>
          </a:bodyPr>
          <a:lstStyle>
            <a:lvl1pPr algn="ctr">
              <a:defRPr sz="540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82128" y="1391337"/>
            <a:ext cx="920432" cy="920432"/>
          </a:xfrm>
          <a:prstGeom prst="rect">
            <a:avLst/>
          </a:prstGeom>
        </p:spPr>
      </p:pic>
    </p:spTree>
    <p:extLst>
      <p:ext uri="{BB962C8B-B14F-4D97-AF65-F5344CB8AC3E}">
        <p14:creationId xmlns:p14="http://schemas.microsoft.com/office/powerpoint/2010/main" val="29188602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38042"/>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flipH="1">
            <a:off x="586408" y="297925"/>
            <a:ext cx="366091" cy="22470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1350" b="1" dirty="0">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p:nvPr>
        </p:nvSpPr>
        <p:spPr>
          <a:xfrm>
            <a:off x="1015448" y="195946"/>
            <a:ext cx="10161104" cy="470617"/>
          </a:xfrm>
        </p:spPr>
        <p:txBody>
          <a:bodyPr>
            <a:normAutofit/>
          </a:bodyPr>
          <a:lstStyle>
            <a:lvl1pPr>
              <a:defRPr sz="2000" b="1">
                <a:solidFill>
                  <a:schemeClr val="bg2">
                    <a:lumMod val="50000"/>
                  </a:schemeClr>
                </a:solidFill>
                <a:latin typeface="+mj-lt"/>
              </a:defRPr>
            </a:lvl1pPr>
          </a:lstStyle>
          <a:p>
            <a:r>
              <a:rPr lang="fr-FR" dirty="0"/>
              <a:t>Modifiez le style du titre</a:t>
            </a:r>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p:nvPr>
        </p:nvSpPr>
        <p:spPr>
          <a:xfrm>
            <a:off x="996949" y="685688"/>
            <a:ext cx="10179603" cy="292443"/>
          </a:xfrm>
        </p:spPr>
        <p:txBody>
          <a:bodyPr>
            <a:noAutofit/>
          </a:bodyPr>
          <a:lstStyle>
            <a:lvl1pPr marL="0" indent="0">
              <a:buNone/>
              <a:defRPr sz="1400" i="1">
                <a:solidFill>
                  <a:schemeClr val="bg2">
                    <a:lumMod val="75000"/>
                  </a:schemeClr>
                </a:solidFill>
              </a:defRPr>
            </a:lvl1pPr>
          </a:lstStyle>
          <a:p>
            <a:pPr lvl="0"/>
            <a:r>
              <a:rPr lang="fr-FR" dirty="0"/>
              <a:t>Modifiez les styles du texte du masque</a:t>
            </a:r>
          </a:p>
        </p:txBody>
      </p:sp>
    </p:spTree>
    <p:extLst>
      <p:ext uri="{BB962C8B-B14F-4D97-AF65-F5344CB8AC3E}">
        <p14:creationId xmlns:p14="http://schemas.microsoft.com/office/powerpoint/2010/main" val="40434995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38042"/>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11447485" y="272473"/>
            <a:ext cx="290042" cy="219304"/>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1350" b="1" dirty="0">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1015448" y="195946"/>
            <a:ext cx="10161104" cy="470617"/>
          </a:xfrm>
        </p:spPr>
        <p:txBody>
          <a:bodyPr>
            <a:normAutofit/>
          </a:bodyPr>
          <a:lstStyle>
            <a:lvl1pPr algn="r">
              <a:defRPr sz="20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996949" y="685688"/>
            <a:ext cx="10179603" cy="292443"/>
          </a:xfrm>
        </p:spPr>
        <p:txBody>
          <a:bodyPr>
            <a:noAutofit/>
          </a:bodyPr>
          <a:lstStyle>
            <a:lvl1pPr marL="0" indent="0" algn="r">
              <a:buNone/>
              <a:defRPr sz="140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8927789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2621734" y="2174784"/>
            <a:ext cx="3074000" cy="6020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rPr lang="fr-FR"/>
              <a:t>Modifiez le style du titre</a:t>
            </a:r>
            <a:endParaRPr/>
          </a:p>
        </p:txBody>
      </p:sp>
      <p:sp>
        <p:nvSpPr>
          <p:cNvPr id="468" name="Google Shape;468;p13"/>
          <p:cNvSpPr txBox="1">
            <a:spLocks noGrp="1"/>
          </p:cNvSpPr>
          <p:nvPr>
            <p:ph type="subTitle" idx="1"/>
          </p:nvPr>
        </p:nvSpPr>
        <p:spPr>
          <a:xfrm>
            <a:off x="2621738" y="2838925"/>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8020253" y="2838925"/>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2621766" y="4184033"/>
            <a:ext cx="307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rPr lang="fr-FR"/>
              <a:t>Modifiez le style du titre</a:t>
            </a:r>
            <a:endParaRPr/>
          </a:p>
        </p:txBody>
      </p:sp>
      <p:sp>
        <p:nvSpPr>
          <p:cNvPr id="471" name="Google Shape;471;p13"/>
          <p:cNvSpPr txBox="1">
            <a:spLocks noGrp="1"/>
          </p:cNvSpPr>
          <p:nvPr>
            <p:ph type="subTitle" idx="4"/>
          </p:nvPr>
        </p:nvSpPr>
        <p:spPr>
          <a:xfrm>
            <a:off x="2621738" y="48354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8020253" y="48354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1097753" y="2420596"/>
            <a:ext cx="1524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74" name="Google Shape;474;p13"/>
          <p:cNvSpPr txBox="1">
            <a:spLocks noGrp="1"/>
          </p:cNvSpPr>
          <p:nvPr>
            <p:ph type="title" idx="7" hasCustomPrompt="1"/>
          </p:nvPr>
        </p:nvSpPr>
        <p:spPr>
          <a:xfrm>
            <a:off x="1097753" y="4465496"/>
            <a:ext cx="1524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75" name="Google Shape;475;p13"/>
          <p:cNvSpPr txBox="1">
            <a:spLocks noGrp="1"/>
          </p:cNvSpPr>
          <p:nvPr>
            <p:ph type="title" idx="8" hasCustomPrompt="1"/>
          </p:nvPr>
        </p:nvSpPr>
        <p:spPr>
          <a:xfrm flipH="1">
            <a:off x="6496261" y="2420596"/>
            <a:ext cx="1524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76" name="Google Shape;476;p13"/>
          <p:cNvSpPr txBox="1">
            <a:spLocks noGrp="1"/>
          </p:cNvSpPr>
          <p:nvPr>
            <p:ph type="title" idx="9" hasCustomPrompt="1"/>
          </p:nvPr>
        </p:nvSpPr>
        <p:spPr>
          <a:xfrm flipH="1">
            <a:off x="6496261" y="4465496"/>
            <a:ext cx="1524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25" name="Google Shape;525;p13"/>
          <p:cNvSpPr txBox="1">
            <a:spLocks noGrp="1"/>
          </p:cNvSpPr>
          <p:nvPr>
            <p:ph type="title" idx="13"/>
          </p:nvPr>
        </p:nvSpPr>
        <p:spPr>
          <a:xfrm>
            <a:off x="8020268" y="2174784"/>
            <a:ext cx="3074000" cy="6020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rPr lang="fr-FR"/>
              <a:t>Modifiez le style du titre</a:t>
            </a:r>
            <a:endParaRPr/>
          </a:p>
        </p:txBody>
      </p:sp>
      <p:sp>
        <p:nvSpPr>
          <p:cNvPr id="526" name="Google Shape;526;p13"/>
          <p:cNvSpPr txBox="1">
            <a:spLocks noGrp="1"/>
          </p:cNvSpPr>
          <p:nvPr>
            <p:ph type="title" idx="14"/>
          </p:nvPr>
        </p:nvSpPr>
        <p:spPr>
          <a:xfrm>
            <a:off x="8020300" y="4184033"/>
            <a:ext cx="307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rPr lang="fr-FR"/>
              <a:t>Modifiez le style du titre</a:t>
            </a:r>
            <a:endParaRPr/>
          </a:p>
        </p:txBody>
      </p:sp>
      <p:sp>
        <p:nvSpPr>
          <p:cNvPr id="527" name="Google Shape;527;p13"/>
          <p:cNvSpPr txBox="1">
            <a:spLocks noGrp="1"/>
          </p:cNvSpPr>
          <p:nvPr>
            <p:ph type="title" idx="15"/>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5615147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7029764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Google Shape;882;p52"/>
          <p:cNvSpPr txBox="1"/>
          <p:nvPr userDrawn="1"/>
        </p:nvSpPr>
        <p:spPr>
          <a:xfrm>
            <a:off x="0" y="0"/>
            <a:ext cx="12192000" cy="68580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720000" tIns="360000" rIns="720000" bIns="3600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12192000" cy="101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3715202" y="81025"/>
            <a:ext cx="4757738" cy="830956"/>
          </a:xfrm>
          <a:noFill/>
          <a:ln>
            <a:noFill/>
          </a:ln>
        </p:spPr>
        <p:txBody>
          <a:bodyPr spcFirstLastPara="1" wrap="square" lIns="91425" tIns="45700" rIns="91425" bIns="45700" anchor="t" anchorCtr="0">
            <a:spAutoFit/>
          </a:bodyPr>
          <a:lstStyle>
            <a:lvl1pPr algn="r">
              <a:defRPr lang="ar-MA" sz="4800" b="1" i="0" u="none" dirty="0" smtClean="0">
                <a:solidFill>
                  <a:schemeClr val="dk1"/>
                </a:solidFill>
                <a:latin typeface="Simplified Arabic"/>
                <a:ea typeface="Simplified Arabic"/>
                <a:cs typeface="Simplified Arabic"/>
              </a:defRPr>
            </a:lvl1pPr>
          </a:lstStyle>
          <a:p>
            <a:pPr marL="0" marR="0" lvl="0" indent="0" algn="ctr" defTabSz="457200">
              <a:lnSpc>
                <a:spcPct val="100000"/>
              </a:lnSpc>
              <a:spcBef>
                <a:spcPts val="0"/>
              </a:spcBef>
              <a:spcAft>
                <a:spcPts val="0"/>
              </a:spcAft>
              <a:buClr>
                <a:schemeClr val="dk1"/>
              </a:buClr>
              <a:buSzPts val="4800"/>
              <a:buFont typeface="Simplified Arabic"/>
              <a:buNone/>
            </a:pPr>
            <a:r>
              <a:rPr lang="ar-MA" sz="48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671332" y="1678671"/>
            <a:ext cx="10845478" cy="784790"/>
          </a:xfrm>
          <a:noFill/>
          <a:ln>
            <a:noFill/>
          </a:ln>
        </p:spPr>
        <p:txBody>
          <a:bodyPr spcFirstLastPara="1" wrap="square" lIns="91425" tIns="45700" rIns="91425" bIns="45700" anchor="t" anchorCtr="0">
            <a:spAutoFit/>
          </a:bodyPr>
          <a:lstStyle>
            <a:lvl1pPr algn="r">
              <a:defRPr lang="fr-FR" sz="3000" b="0" i="0" u="none" dirty="0" smtClean="0">
                <a:solidFill>
                  <a:schemeClr val="dk1"/>
                </a:solidFill>
                <a:latin typeface="Simplified Arabic"/>
                <a:ea typeface="Simplified Arabic"/>
                <a:cs typeface="Simplified Arabic"/>
              </a:defRPr>
            </a:lvl1pPr>
            <a:lvl2pPr>
              <a:defRPr lang="fr-FR" sz="1800" dirty="0" smtClean="0"/>
            </a:lvl2pPr>
            <a:lvl3pPr>
              <a:defRPr lang="fr-FR" sz="1800" dirty="0" smtClean="0"/>
            </a:lvl3pPr>
            <a:lvl4pPr>
              <a:defRPr lang="fr-FR" dirty="0" smtClean="0"/>
            </a:lvl4pPr>
            <a:lvl5pPr>
              <a:defRPr lang="fr-MA" dirty="0"/>
            </a:lvl5pPr>
          </a:lstStyle>
          <a:p>
            <a:pPr marL="0" marR="0" lvl="0" indent="195262" algn="just" defTabSz="457200" rtl="1">
              <a:lnSpc>
                <a:spcPct val="150000"/>
              </a:lnSpc>
              <a:spcBef>
                <a:spcPts val="0"/>
              </a:spcBef>
              <a:spcAft>
                <a:spcPts val="0"/>
              </a:spcAft>
              <a:buClr>
                <a:schemeClr val="dk1"/>
              </a:buClr>
              <a:buSzPts val="3000"/>
              <a:buFont typeface="Simplified Arabic"/>
              <a:buNone/>
            </a:pPr>
            <a:r>
              <a:rPr lang="ar-MA" sz="300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9334233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Google Shape;882;p52"/>
          <p:cNvSpPr txBox="1"/>
          <p:nvPr userDrawn="1"/>
        </p:nvSpPr>
        <p:spPr>
          <a:xfrm>
            <a:off x="0" y="0"/>
            <a:ext cx="12192000" cy="68580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720000" tIns="360000" rIns="720000" bIns="3600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12192000" cy="101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3715202" y="81025"/>
            <a:ext cx="4757738" cy="707846"/>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4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4000" b="1" i="0" u="none" dirty="0">
                <a:solidFill>
                  <a:schemeClr val="dk1"/>
                </a:solidFill>
                <a:latin typeface="+mj-lt"/>
                <a:ea typeface="Simplified Arabic"/>
                <a:cs typeface="Simplified Arabic"/>
                <a:sym typeface="Simplified Arabic"/>
              </a:rPr>
              <a:t>Titre du texte</a:t>
            </a:r>
            <a:endParaRPr lang="fr-FR" sz="1400" dirty="0">
              <a:latin typeface="+mj-lt"/>
            </a:endParaRPr>
          </a:p>
        </p:txBody>
      </p:sp>
      <p:sp>
        <p:nvSpPr>
          <p:cNvPr id="10" name="Espace réservé du texte 9"/>
          <p:cNvSpPr>
            <a:spLocks noGrp="1"/>
          </p:cNvSpPr>
          <p:nvPr>
            <p:ph type="body" sz="quarter" idx="11" hasCustomPrompt="1"/>
          </p:nvPr>
        </p:nvSpPr>
        <p:spPr>
          <a:xfrm>
            <a:off x="671332" y="1678671"/>
            <a:ext cx="10845478" cy="3108503"/>
          </a:xfrm>
          <a:noFill/>
        </p:spPr>
        <p:txBody>
          <a:bodyPr wrap="square" rtlCol="0">
            <a:spAutoFit/>
          </a:bodyPr>
          <a:lstStyle>
            <a:lvl1pPr>
              <a:defRPr lang="fr-MA" b="0" i="0" u="none" dirty="0">
                <a:solidFill>
                  <a:schemeClr val="dk1"/>
                </a:solidFill>
                <a:cs typeface="Simplified Arabic"/>
              </a:defRPr>
            </a:lvl1pPr>
          </a:lstStyle>
          <a:p>
            <a:pPr marL="0" marR="0" lvl="0" indent="0" defTabSz="457200" fontAlgn="auto">
              <a:lnSpc>
                <a:spcPct val="100000"/>
              </a:lnSpc>
              <a:spcBef>
                <a:spcPts val="0"/>
              </a:spcBef>
              <a:spcAft>
                <a:spcPts val="0"/>
              </a:spcAft>
              <a:buClrTx/>
              <a:buSzTx/>
              <a:buFontTx/>
              <a:buNone/>
              <a:tabLst/>
            </a:pPr>
            <a:r>
              <a:rPr lang="fr-FR" sz="2800" b="0" i="0" u="none" kern="1200" dirty="0">
                <a:solidFill>
                  <a:schemeClr val="dk1"/>
                </a:solidFill>
                <a:latin typeface="+mn-lt"/>
                <a:ea typeface="+mn-ea"/>
                <a:cs typeface="Simplified Arabic"/>
                <a:sym typeface="Simplified Arabic"/>
              </a:rPr>
              <a:t>Ceci</a:t>
            </a:r>
            <a:r>
              <a:rPr lang="fr-FR" sz="2800" b="0" i="0" u="none" kern="1200" baseline="0" dirty="0">
                <a:solidFill>
                  <a:schemeClr val="dk1"/>
                </a:solidFill>
                <a:latin typeface="+mn-lt"/>
                <a:ea typeface="+mn-ea"/>
                <a:cs typeface="Simplified Arabic"/>
                <a:sym typeface="Simplified Arabic"/>
              </a:rPr>
              <a:t> est un paragraphe du texte étudié. </a:t>
            </a:r>
            <a:r>
              <a:rPr lang="fr-FR" sz="2800" b="0" i="0" u="none" kern="1200" dirty="0">
                <a:solidFill>
                  <a:schemeClr val="dk1"/>
                </a:solidFill>
                <a:latin typeface="+mn-lt"/>
                <a:ea typeface="+mn-ea"/>
                <a:cs typeface="Simplified Arabic"/>
                <a:sym typeface="Simplified Arabic"/>
              </a:rPr>
              <a:t>Ceci</a:t>
            </a:r>
            <a:r>
              <a:rPr lang="fr-FR" sz="2800" b="0" i="0" u="none" kern="1200" baseline="0" dirty="0">
                <a:solidFill>
                  <a:schemeClr val="dk1"/>
                </a:solidFill>
                <a:latin typeface="+mn-lt"/>
                <a:ea typeface="+mn-ea"/>
                <a:cs typeface="Simplified Arabic"/>
                <a:sym typeface="Simplified Arabic"/>
              </a:rPr>
              <a:t> est un paragraphe du texte étudié. </a:t>
            </a:r>
            <a:r>
              <a:rPr lang="fr-FR" sz="2800" b="0" i="0" u="none" kern="1200" dirty="0">
                <a:solidFill>
                  <a:schemeClr val="dk1"/>
                </a:solidFill>
                <a:latin typeface="+mn-lt"/>
                <a:ea typeface="+mn-ea"/>
                <a:cs typeface="Simplified Arabic"/>
                <a:sym typeface="Simplified Arabic"/>
              </a:rPr>
              <a:t>Ceci</a:t>
            </a:r>
            <a:r>
              <a:rPr lang="fr-FR" sz="2800" b="0" i="0" u="none" kern="1200" baseline="0" dirty="0">
                <a:solidFill>
                  <a:schemeClr val="dk1"/>
                </a:solidFill>
                <a:latin typeface="+mn-lt"/>
                <a:ea typeface="+mn-ea"/>
                <a:cs typeface="Simplified Arabic"/>
                <a:sym typeface="Simplified Arabic"/>
              </a:rPr>
              <a:t> est un paragraphe du texte étudié. </a:t>
            </a:r>
            <a:r>
              <a:rPr lang="fr-FR" sz="2800" b="0" i="0" u="none" kern="1200" dirty="0">
                <a:solidFill>
                  <a:schemeClr val="dk1"/>
                </a:solidFill>
                <a:latin typeface="+mn-lt"/>
                <a:ea typeface="+mn-ea"/>
                <a:cs typeface="Simplified Arabic"/>
                <a:sym typeface="Simplified Arabic"/>
              </a:rPr>
              <a:t>Ceci</a:t>
            </a:r>
            <a:r>
              <a:rPr lang="fr-FR" sz="2800" b="0" i="0" u="none" kern="1200" baseline="0" dirty="0">
                <a:solidFill>
                  <a:schemeClr val="dk1"/>
                </a:solidFill>
                <a:latin typeface="+mn-lt"/>
                <a:ea typeface="+mn-ea"/>
                <a:cs typeface="Simplified Arabic"/>
                <a:sym typeface="Simplified Arabic"/>
              </a:rPr>
              <a:t> est un paragraphe du texte étudié. </a:t>
            </a:r>
            <a:r>
              <a:rPr lang="fr-FR" sz="2800" b="0" i="0" u="none" kern="1200" dirty="0">
                <a:solidFill>
                  <a:schemeClr val="dk1"/>
                </a:solidFill>
                <a:latin typeface="+mn-lt"/>
                <a:ea typeface="+mn-ea"/>
                <a:cs typeface="Simplified Arabic"/>
                <a:sym typeface="Simplified Arabic"/>
              </a:rPr>
              <a:t>Ceci</a:t>
            </a:r>
            <a:r>
              <a:rPr lang="fr-FR" sz="2800" b="0" i="0" u="none" kern="1200" baseline="0" dirty="0">
                <a:solidFill>
                  <a:schemeClr val="dk1"/>
                </a:solidFill>
                <a:latin typeface="+mn-lt"/>
                <a:ea typeface="+mn-ea"/>
                <a:cs typeface="Simplified Arabic"/>
                <a:sym typeface="Simplified Arabic"/>
              </a:rPr>
              <a:t> est un paragraphe du texte étudié.</a:t>
            </a:r>
            <a:r>
              <a:rPr lang="fr-FR" sz="2800" b="0" i="0" u="none" kern="1200" baseline="0" dirty="0">
                <a:solidFill>
                  <a:schemeClr val="tx1"/>
                </a:solidFill>
                <a:latin typeface="+mn-lt"/>
                <a:ea typeface="+mn-ea"/>
                <a:cs typeface="+mn-cs"/>
                <a:sym typeface="Simplified Arabic"/>
              </a:rPr>
              <a:t> </a:t>
            </a:r>
            <a:r>
              <a:rPr lang="fr-FR" sz="2800" b="0" i="0" u="none" kern="1200" dirty="0">
                <a:solidFill>
                  <a:schemeClr val="dk1"/>
                </a:solidFill>
                <a:latin typeface="+mn-lt"/>
                <a:ea typeface="+mn-ea"/>
                <a:cs typeface="Simplified Arabic"/>
                <a:sym typeface="Simplified Arabic"/>
              </a:rPr>
              <a:t>Ceci</a:t>
            </a:r>
            <a:r>
              <a:rPr lang="fr-FR" sz="2800" b="0" i="0" u="none" kern="1200" baseline="0" dirty="0">
                <a:solidFill>
                  <a:schemeClr val="dk1"/>
                </a:solidFill>
                <a:latin typeface="+mn-lt"/>
                <a:ea typeface="+mn-ea"/>
                <a:cs typeface="Simplified Arabic"/>
                <a:sym typeface="Simplified Arabic"/>
              </a:rPr>
              <a:t> est un paragraphe du texte étudié. </a:t>
            </a:r>
            <a:r>
              <a:rPr lang="fr-FR" sz="2800" b="0" i="0" u="none" kern="1200" dirty="0">
                <a:solidFill>
                  <a:schemeClr val="dk1"/>
                </a:solidFill>
                <a:latin typeface="+mn-lt"/>
                <a:ea typeface="+mn-ea"/>
                <a:cs typeface="Simplified Arabic"/>
                <a:sym typeface="Simplified Arabic"/>
              </a:rPr>
              <a:t>Ceci</a:t>
            </a:r>
            <a:r>
              <a:rPr lang="fr-FR" sz="2800" b="0" i="0" u="none" kern="1200" baseline="0" dirty="0">
                <a:solidFill>
                  <a:schemeClr val="dk1"/>
                </a:solidFill>
                <a:latin typeface="+mn-lt"/>
                <a:ea typeface="+mn-ea"/>
                <a:cs typeface="Simplified Arabic"/>
                <a:sym typeface="Simplified Arabic"/>
              </a:rPr>
              <a:t> est un paragraphe du texte étudié. </a:t>
            </a:r>
            <a:r>
              <a:rPr lang="fr-FR" sz="2800" b="0" i="0" u="none" kern="1200" dirty="0">
                <a:solidFill>
                  <a:schemeClr val="dk1"/>
                </a:solidFill>
                <a:latin typeface="+mn-lt"/>
                <a:ea typeface="+mn-ea"/>
                <a:cs typeface="Simplified Arabic"/>
                <a:sym typeface="Simplified Arabic"/>
              </a:rPr>
              <a:t>Ceci</a:t>
            </a:r>
            <a:r>
              <a:rPr lang="fr-FR" sz="2800" b="0" i="0" u="none" kern="1200" baseline="0" dirty="0">
                <a:solidFill>
                  <a:schemeClr val="dk1"/>
                </a:solidFill>
                <a:latin typeface="+mn-lt"/>
                <a:ea typeface="+mn-ea"/>
                <a:cs typeface="Simplified Arabic"/>
                <a:sym typeface="Simplified Arabic"/>
              </a:rPr>
              <a:t> est un paragraphe du texte étudié. </a:t>
            </a:r>
            <a:r>
              <a:rPr lang="fr-FR" sz="2800" b="0" i="0" u="none" kern="1200" dirty="0">
                <a:solidFill>
                  <a:schemeClr val="dk1"/>
                </a:solidFill>
                <a:latin typeface="+mn-lt"/>
                <a:ea typeface="+mn-ea"/>
                <a:cs typeface="Simplified Arabic"/>
                <a:sym typeface="Simplified Arabic"/>
              </a:rPr>
              <a:t>Ceci</a:t>
            </a:r>
            <a:r>
              <a:rPr lang="fr-FR" sz="2800" b="0" i="0" u="none" kern="1200" baseline="0" dirty="0">
                <a:solidFill>
                  <a:schemeClr val="dk1"/>
                </a:solidFill>
                <a:latin typeface="+mn-lt"/>
                <a:ea typeface="+mn-ea"/>
                <a:cs typeface="Simplified Arabic"/>
                <a:sym typeface="Simplified Arabic"/>
              </a:rPr>
              <a:t> est un paragraphe du texte étudié. </a:t>
            </a:r>
            <a:r>
              <a:rPr lang="fr-FR" sz="2800" b="0" i="0" u="none" kern="1200" dirty="0">
                <a:solidFill>
                  <a:schemeClr val="dk1"/>
                </a:solidFill>
                <a:latin typeface="+mn-lt"/>
                <a:ea typeface="+mn-ea"/>
                <a:cs typeface="Simplified Arabic"/>
                <a:sym typeface="Simplified Arabic"/>
              </a:rPr>
              <a:t>Ceci</a:t>
            </a:r>
            <a:r>
              <a:rPr lang="fr-FR" sz="2800" b="0" i="0" u="none" kern="1200" baseline="0" dirty="0">
                <a:solidFill>
                  <a:schemeClr val="dk1"/>
                </a:solidFill>
                <a:latin typeface="+mn-lt"/>
                <a:ea typeface="+mn-ea"/>
                <a:cs typeface="Simplified Arabic"/>
                <a:sym typeface="Simplified Arabic"/>
              </a:rPr>
              <a:t> est un paragraphe du texte étudié.</a:t>
            </a:r>
            <a:endParaRPr lang="fr-FR" sz="2800" kern="1200" dirty="0">
              <a:solidFill>
                <a:schemeClr val="tx1"/>
              </a:solidFill>
              <a:latin typeface="+mn-lt"/>
              <a:ea typeface="+mn-ea"/>
              <a:cs typeface="+mn-cs"/>
            </a:endParaRPr>
          </a:p>
          <a:p>
            <a:pPr marL="0" marR="0" lvl="0" indent="0" defTabSz="4572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4158915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t>19/12/2025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16627271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t>19/12/2025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t>‹N°›</a:t>
            </a:fld>
            <a:endParaRPr lang="fr-FR"/>
          </a:p>
        </p:txBody>
      </p:sp>
    </p:spTree>
    <p:extLst>
      <p:ext uri="{BB962C8B-B14F-4D97-AF65-F5344CB8AC3E}">
        <p14:creationId xmlns:p14="http://schemas.microsoft.com/office/powerpoint/2010/main" val="2479502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t>19/12/2025</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6871298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t>19/12/2025</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35293399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t>19/12/2025</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41049158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t>19/12/2025</a:t>
            </a:fld>
            <a:endParaRPr lang="fr-FR" dirty="0"/>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t>‹N°›</a:t>
            </a:fld>
            <a:endParaRPr lang="fr-FR" dirty="0"/>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30769780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t>19/12/2025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9129527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3544866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10" Type="http://schemas.openxmlformats.org/officeDocument/2006/relationships/theme" Target="../theme/theme4.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t>19/12/2025</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t>‹N°›</a:t>
            </a:fld>
            <a:endParaRPr lang="fr-FR" dirty="0"/>
          </a:p>
        </p:txBody>
      </p:sp>
    </p:spTree>
    <p:extLst>
      <p:ext uri="{BB962C8B-B14F-4D97-AF65-F5344CB8AC3E}">
        <p14:creationId xmlns:p14="http://schemas.microsoft.com/office/powerpoint/2010/main" val="115398502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7" r:id="rId3"/>
    <p:sldLayoutId id="2147483748" r:id="rId4"/>
    <p:sldLayoutId id="2147483749" r:id="rId5"/>
    <p:sldLayoutId id="2147483750" r:id="rId6"/>
    <p:sldLayoutId id="2147483761" r:id="rId7"/>
    <p:sldLayoutId id="2147483751" r:id="rId8"/>
    <p:sldLayoutId id="2147483755"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2631432"/>
      </p:ext>
    </p:extLst>
  </p:cSld>
  <p:clrMap bg1="lt1" tx1="dk1" bg2="lt2" tx2="dk2" accent1="accent1" accent2="accent2" accent3="accent3" accent4="accent4" accent5="accent5" accent6="accent6" hlink="hlink" folHlink="folHlink"/>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7476001"/>
      </p:ext>
    </p:extLst>
  </p:cSld>
  <p:clrMap bg1="lt1" tx1="dk1" bg2="lt2" tx2="dk2" accent1="accent1" accent2="accent2" accent3="accent3" accent4="accent4" accent5="accent5" accent6="accent6" hlink="hlink" folHlink="folHlink"/>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t>19/12/2025</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t>‹N°›</a:t>
            </a:fld>
            <a:endParaRPr lang="fr-FR"/>
          </a:p>
        </p:txBody>
      </p:sp>
    </p:spTree>
    <p:extLst>
      <p:ext uri="{BB962C8B-B14F-4D97-AF65-F5344CB8AC3E}">
        <p14:creationId xmlns:p14="http://schemas.microsoft.com/office/powerpoint/2010/main" val="2053260248"/>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1.png"/><Relationship Id="rId1" Type="http://schemas.openxmlformats.org/officeDocument/2006/relationships/slideLayout" Target="../slideLayouts/slideLayout2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1.png"/><Relationship Id="rId1" Type="http://schemas.openxmlformats.org/officeDocument/2006/relationships/slideLayout" Target="../slideLayouts/slideLayout12.xml"/><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1.png"/><Relationship Id="rId1" Type="http://schemas.openxmlformats.org/officeDocument/2006/relationships/slideLayout" Target="../slideLayouts/slideLayout12.xml"/><Relationship Id="rId5" Type="http://schemas.openxmlformats.org/officeDocument/2006/relationships/image" Target="../media/image43.jpe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9.gif"/></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46.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49.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6.xml"/><Relationship Id="rId6" Type="http://schemas.openxmlformats.org/officeDocument/2006/relationships/image" Target="../media/image12.jpeg"/><Relationship Id="rId11" Type="http://schemas.openxmlformats.org/officeDocument/2006/relationships/image" Target="../media/image16.png"/><Relationship Id="rId5" Type="http://schemas.openxmlformats.org/officeDocument/2006/relationships/image" Target="../media/image11.jpeg"/><Relationship Id="rId10" Type="http://schemas.openxmlformats.org/officeDocument/2006/relationships/image" Target="../media/image15.png"/><Relationship Id="rId4" Type="http://schemas.openxmlformats.org/officeDocument/2006/relationships/image" Target="../media/image10.png"/><Relationship Id="rId9"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9.gif"/><Relationship Id="rId1" Type="http://schemas.openxmlformats.org/officeDocument/2006/relationships/slideLayout" Target="../slideLayouts/slideLayout6.xml"/><Relationship Id="rId4" Type="http://schemas.microsoft.com/office/2007/relationships/hdphoto" Target="../media/hdphoto3.wdp"/></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9.gif"/><Relationship Id="rId1" Type="http://schemas.openxmlformats.org/officeDocument/2006/relationships/slideLayout" Target="../slideLayouts/slideLayout6.xml"/><Relationship Id="rId4" Type="http://schemas.microsoft.com/office/2007/relationships/hdphoto" Target="../media/hdphoto4.wdp"/></Relationships>
</file>

<file path=ppt/slides/_rels/slide2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9.png"/><Relationship Id="rId1" Type="http://schemas.openxmlformats.org/officeDocument/2006/relationships/slideLayout" Target="../slideLayouts/slideLayout9.xml"/><Relationship Id="rId4" Type="http://schemas.microsoft.com/office/2007/relationships/hdphoto" Target="../media/hdphoto5.wdp"/></Relationships>
</file>

<file path=ppt/slides/_rels/slide2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3.png"/><Relationship Id="rId1" Type="http://schemas.openxmlformats.org/officeDocument/2006/relationships/slideLayout" Target="../slideLayouts/slideLayout9.xml"/><Relationship Id="rId5" Type="http://schemas.openxmlformats.org/officeDocument/2006/relationships/image" Target="../media/image57.png"/><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9.png"/><Relationship Id="rId1" Type="http://schemas.openxmlformats.org/officeDocument/2006/relationships/slideLayout" Target="../slideLayouts/slideLayout9.xml"/><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9.gif"/><Relationship Id="rId1" Type="http://schemas.openxmlformats.org/officeDocument/2006/relationships/slideLayout" Target="../slideLayouts/slideLayout6.xml"/><Relationship Id="rId4" Type="http://schemas.microsoft.com/office/2007/relationships/hdphoto" Target="../media/hdphoto6.wdp"/></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image" Target="../media/image19.gif"/></Relationships>
</file>

<file path=ppt/slides/_rels/slide4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4.xml"/><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4.xml"/><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9.gif"/><Relationship Id="rId1" Type="http://schemas.openxmlformats.org/officeDocument/2006/relationships/slideLayout" Target="../slideLayouts/slideLayout6.xml"/><Relationship Id="rId4" Type="http://schemas.microsoft.com/office/2007/relationships/hdphoto" Target="../media/hdphoto8.wdp"/></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18.xml"/><Relationship Id="rId4" Type="http://schemas.openxmlformats.org/officeDocument/2006/relationships/image" Target="../media/image64.png"/></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18.xml"/><Relationship Id="rId4" Type="http://schemas.openxmlformats.org/officeDocument/2006/relationships/image" Target="../media/image65.png"/></Relationships>
</file>

<file path=ppt/slides/_rels/slide4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2.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18.xml"/><Relationship Id="rId4" Type="http://schemas.openxmlformats.org/officeDocument/2006/relationships/image" Target="../media/image64.png"/></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18.xml"/><Relationship Id="rId4" Type="http://schemas.openxmlformats.org/officeDocument/2006/relationships/image" Target="../media/image65.png"/></Relationships>
</file>

<file path=ppt/slides/_rels/slide4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19.gif"/><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9.png"/><Relationship Id="rId1" Type="http://schemas.openxmlformats.org/officeDocument/2006/relationships/slideLayout" Target="../slideLayouts/slideLayout19.xml"/><Relationship Id="rId4" Type="http://schemas.openxmlformats.org/officeDocument/2006/relationships/image" Target="../media/image67.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png"/><Relationship Id="rId9" Type="http://schemas.openxmlformats.org/officeDocument/2006/relationships/image" Target="../media/image26.jpeg"/></Relationships>
</file>

<file path=ppt/slides/_rels/slide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9.gif"/><Relationship Id="rId1" Type="http://schemas.openxmlformats.org/officeDocument/2006/relationships/slideLayout" Target="../slideLayouts/slideLayout6.xml"/><Relationship Id="rId5" Type="http://schemas.microsoft.com/office/2007/relationships/hdphoto" Target="../media/hdphoto2.wdp"/><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98AC74-EFEB-9350-701A-B49ECB32C053}"/>
            </a:ext>
          </a:extLst>
        </p:cNvPr>
        <p:cNvGrpSpPr/>
        <p:nvPr/>
      </p:nvGrpSpPr>
      <p:grpSpPr>
        <a:xfrm>
          <a:off x="0" y="0"/>
          <a:ext cx="0" cy="0"/>
          <a:chOff x="0" y="0"/>
          <a:chExt cx="0" cy="0"/>
        </a:xfrm>
      </p:grpSpPr>
      <p:pic>
        <p:nvPicPr>
          <p:cNvPr id="37" name="Google Shape;730;p98" descr="الصفحة الرئيسية">
            <a:extLst>
              <a:ext uri="{FF2B5EF4-FFF2-40B4-BE49-F238E27FC236}">
                <a16:creationId xmlns:a16="http://schemas.microsoft.com/office/drawing/2014/main" id="{A39C281A-D0BE-21CE-076F-49AB7E7E29B4}"/>
              </a:ext>
            </a:extLst>
          </p:cNvPr>
          <p:cNvPicPr>
            <a:picLocks noChangeAspect="1"/>
          </p:cNvPicPr>
          <p:nvPr/>
        </p:nvPicPr>
        <p:blipFill>
          <a:blip r:embed="rId2">
            <a:alphaModFix/>
          </a:blip>
          <a:srcRect/>
          <a:stretch>
            <a:fillRect/>
          </a:stretch>
        </p:blipFill>
        <p:spPr>
          <a:xfrm>
            <a:off x="3909512" y="183880"/>
            <a:ext cx="4372977" cy="663097"/>
          </a:xfrm>
          <a:prstGeom prst="rect">
            <a:avLst/>
          </a:prstGeom>
          <a:noFill/>
          <a:ln cap="flat">
            <a:noFill/>
          </a:ln>
        </p:spPr>
      </p:pic>
      <p:sp>
        <p:nvSpPr>
          <p:cNvPr id="12" name="Google Shape;742;p98">
            <a:extLst>
              <a:ext uri="{FF2B5EF4-FFF2-40B4-BE49-F238E27FC236}">
                <a16:creationId xmlns:a16="http://schemas.microsoft.com/office/drawing/2014/main" id="{6FD1D953-1D55-3095-732F-5526E45C286B}"/>
              </a:ext>
            </a:extLst>
          </p:cNvPr>
          <p:cNvSpPr/>
          <p:nvPr/>
        </p:nvSpPr>
        <p:spPr>
          <a:xfrm>
            <a:off x="2331257" y="2444618"/>
            <a:ext cx="65604" cy="4507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noProof="0" dirty="0">
              <a:solidFill>
                <a:srgbClr val="FFFFFF"/>
              </a:solidFill>
              <a:latin typeface="Calibri"/>
              <a:ea typeface="Calibri"/>
              <a:cs typeface="Calibri"/>
            </a:endParaRPr>
          </a:p>
        </p:txBody>
      </p:sp>
      <p:sp>
        <p:nvSpPr>
          <p:cNvPr id="13" name="Google Shape;731;p98">
            <a:extLst>
              <a:ext uri="{FF2B5EF4-FFF2-40B4-BE49-F238E27FC236}">
                <a16:creationId xmlns:a16="http://schemas.microsoft.com/office/drawing/2014/main" id="{77D74CF0-233C-95D9-BADF-79570E4758A2}"/>
              </a:ext>
            </a:extLst>
          </p:cNvPr>
          <p:cNvSpPr txBox="1"/>
          <p:nvPr/>
        </p:nvSpPr>
        <p:spPr>
          <a:xfrm>
            <a:off x="379937" y="1563453"/>
            <a:ext cx="8977423" cy="820674"/>
          </a:xfrm>
          <a:prstGeom prst="rect">
            <a:avLst/>
          </a:prstGeom>
          <a:noFill/>
          <a:ln cap="flat">
            <a:noFill/>
          </a:ln>
        </p:spPr>
        <p:txBody>
          <a:bodyPr vert="horz" wrap="square" lIns="0" tIns="0" rIns="0" bIns="0" anchor="t" anchorCtr="1" compatLnSpc="1">
            <a:spAutoFit/>
          </a:bodyPr>
          <a:lstStyle/>
          <a:p>
            <a:pPr algn="ctr" defTabSz="1219170">
              <a:defRPr sz="1800" b="0" i="0" u="none" strike="noStrike" kern="0" cap="none" spc="0" baseline="0">
                <a:solidFill>
                  <a:srgbClr val="000000"/>
                </a:solidFill>
                <a:uFillTx/>
              </a:defRPr>
            </a:pPr>
            <a:r>
              <a:rPr lang="fr-FR" sz="5333" b="1" kern="0" noProof="0" dirty="0">
                <a:solidFill>
                  <a:srgbClr val="037A40"/>
                </a:solidFill>
                <a:latin typeface="Calibri"/>
                <a:ea typeface="Calibri"/>
                <a:cs typeface="Calibri"/>
              </a:rPr>
              <a:t>Sciences de la Vie et de la Terre</a:t>
            </a:r>
            <a:endParaRPr lang="fr-FR" sz="1400" kern="0" noProof="0" dirty="0">
              <a:solidFill>
                <a:srgbClr val="037A40"/>
              </a:solidFill>
              <a:latin typeface="Arial"/>
              <a:ea typeface="Arial"/>
              <a:cs typeface="Arial"/>
            </a:endParaRPr>
          </a:p>
        </p:txBody>
      </p:sp>
      <p:grpSp>
        <p:nvGrpSpPr>
          <p:cNvPr id="48" name="Groupe 47">
            <a:extLst>
              <a:ext uri="{FF2B5EF4-FFF2-40B4-BE49-F238E27FC236}">
                <a16:creationId xmlns:a16="http://schemas.microsoft.com/office/drawing/2014/main" id="{ED73E3AD-03DE-8CE1-1CA0-83168801D4F1}"/>
              </a:ext>
            </a:extLst>
          </p:cNvPr>
          <p:cNvGrpSpPr/>
          <p:nvPr/>
        </p:nvGrpSpPr>
        <p:grpSpPr>
          <a:xfrm>
            <a:off x="422299" y="4733284"/>
            <a:ext cx="7303102" cy="696796"/>
            <a:chOff x="422299" y="5223143"/>
            <a:chExt cx="7303102" cy="696796"/>
          </a:xfrm>
        </p:grpSpPr>
        <p:sp>
          <p:nvSpPr>
            <p:cNvPr id="15" name="Google Shape;224;p26">
              <a:extLst>
                <a:ext uri="{FF2B5EF4-FFF2-40B4-BE49-F238E27FC236}">
                  <a16:creationId xmlns:a16="http://schemas.microsoft.com/office/drawing/2014/main" id="{86DD21F5-BA17-C942-DBD8-0679EC71BCC6}"/>
                </a:ext>
              </a:extLst>
            </p:cNvPr>
            <p:cNvSpPr/>
            <p:nvPr/>
          </p:nvSpPr>
          <p:spPr>
            <a:xfrm>
              <a:off x="422299" y="5223143"/>
              <a:ext cx="7303102" cy="696796"/>
            </a:xfrm>
            <a:prstGeom prst="rect">
              <a:avLst/>
            </a:prstGeom>
            <a:solidFill>
              <a:srgbClr val="23B24B"/>
            </a:solidFill>
            <a:ln w="38103" cap="flat">
              <a:solidFill>
                <a:srgbClr val="FFFFFF"/>
              </a:solidFill>
              <a:prstDash val="solid"/>
            </a:ln>
            <a:effectLst>
              <a:outerShdw dist="19997" dir="5400000" algn="tl">
                <a:srgbClr val="000000">
                  <a:alpha val="38000"/>
                </a:srgbClr>
              </a:outerShdw>
            </a:effectLst>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2667" b="1" kern="0" noProof="0" dirty="0">
                  <a:solidFill>
                    <a:srgbClr val="FFFFFF"/>
                  </a:solidFill>
                  <a:latin typeface="Calibri"/>
                  <a:ea typeface="Calibri"/>
                  <a:cs typeface="Calibri"/>
                </a:rPr>
                <a:t>Tâche 3   </a:t>
              </a:r>
            </a:p>
          </p:txBody>
        </p:sp>
        <p:sp>
          <p:nvSpPr>
            <p:cNvPr id="16" name="Google Shape;741;p98">
              <a:extLst>
                <a:ext uri="{FF2B5EF4-FFF2-40B4-BE49-F238E27FC236}">
                  <a16:creationId xmlns:a16="http://schemas.microsoft.com/office/drawing/2014/main" id="{DB8EF950-8555-103A-1C1F-255657195729}"/>
                </a:ext>
              </a:extLst>
            </p:cNvPr>
            <p:cNvSpPr txBox="1"/>
            <p:nvPr/>
          </p:nvSpPr>
          <p:spPr>
            <a:xfrm>
              <a:off x="2331257" y="5298016"/>
              <a:ext cx="5273127" cy="307777"/>
            </a:xfrm>
            <a:prstGeom prst="rect">
              <a:avLst/>
            </a:prstGeom>
            <a:noFill/>
            <a:ln cap="flat">
              <a:noFill/>
            </a:ln>
          </p:spPr>
          <p:txBody>
            <a:bodyPr vert="horz" wrap="square" lIns="0" tIns="0" rIns="0" bIns="0" anchor="t" anchorCtr="0" compatLnSpc="1">
              <a:spAutoFit/>
            </a:bodyPr>
            <a:lstStyle/>
            <a:p>
              <a:pPr lvl="0">
                <a:buSzPts val="2800"/>
              </a:pPr>
              <a:endParaRPr lang="fr-FR" sz="2000" b="1" noProof="0" dirty="0">
                <a:solidFill>
                  <a:schemeClr val="bg1"/>
                </a:solidFill>
                <a:ea typeface="Arial"/>
                <a:cs typeface="Arial"/>
                <a:sym typeface="Arial"/>
              </a:endParaRPr>
            </a:p>
          </p:txBody>
        </p:sp>
        <p:sp>
          <p:nvSpPr>
            <p:cNvPr id="17" name="Google Shape;742;p98">
              <a:extLst>
                <a:ext uri="{FF2B5EF4-FFF2-40B4-BE49-F238E27FC236}">
                  <a16:creationId xmlns:a16="http://schemas.microsoft.com/office/drawing/2014/main" id="{BBC392B9-119F-6CA5-198A-BEFDD0DBE2C9}"/>
                </a:ext>
              </a:extLst>
            </p:cNvPr>
            <p:cNvSpPr/>
            <p:nvPr/>
          </p:nvSpPr>
          <p:spPr>
            <a:xfrm>
              <a:off x="2148396" y="5346142"/>
              <a:ext cx="65604" cy="4507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noProof="0" dirty="0">
                <a:solidFill>
                  <a:srgbClr val="FFFFFF"/>
                </a:solidFill>
                <a:latin typeface="Calibri"/>
                <a:ea typeface="Calibri"/>
                <a:cs typeface="Calibri"/>
              </a:endParaRPr>
            </a:p>
          </p:txBody>
        </p:sp>
      </p:grpSp>
      <p:grpSp>
        <p:nvGrpSpPr>
          <p:cNvPr id="46" name="Groupe 45">
            <a:extLst>
              <a:ext uri="{FF2B5EF4-FFF2-40B4-BE49-F238E27FC236}">
                <a16:creationId xmlns:a16="http://schemas.microsoft.com/office/drawing/2014/main" id="{918CEFB9-9593-4FB0-7C35-38CE36C16AE3}"/>
              </a:ext>
            </a:extLst>
          </p:cNvPr>
          <p:cNvGrpSpPr/>
          <p:nvPr/>
        </p:nvGrpSpPr>
        <p:grpSpPr>
          <a:xfrm>
            <a:off x="422299" y="3806718"/>
            <a:ext cx="7312299" cy="696796"/>
            <a:chOff x="422299" y="3556347"/>
            <a:chExt cx="7312299" cy="696796"/>
          </a:xfrm>
        </p:grpSpPr>
        <p:sp>
          <p:nvSpPr>
            <p:cNvPr id="3" name="Google Shape;223;p26">
              <a:extLst>
                <a:ext uri="{FF2B5EF4-FFF2-40B4-BE49-F238E27FC236}">
                  <a16:creationId xmlns:a16="http://schemas.microsoft.com/office/drawing/2014/main" id="{972E419F-2C18-BE8C-4310-45ADAC8CAC3E}"/>
                </a:ext>
              </a:extLst>
            </p:cNvPr>
            <p:cNvSpPr/>
            <p:nvPr/>
          </p:nvSpPr>
          <p:spPr>
            <a:xfrm>
              <a:off x="422299" y="3556347"/>
              <a:ext cx="7312299" cy="696796"/>
            </a:xfrm>
            <a:prstGeom prst="rect">
              <a:avLst/>
            </a:prstGeom>
            <a:solidFill>
              <a:srgbClr val="037A40"/>
            </a:solidFill>
            <a:ln w="38103" cap="flat">
              <a:solidFill>
                <a:srgbClr val="FFFFFF"/>
              </a:solid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2667" b="1" kern="0" noProof="0" dirty="0">
                  <a:solidFill>
                    <a:srgbClr val="FFFFFF"/>
                  </a:solidFill>
                  <a:ea typeface="Calibri"/>
                  <a:cs typeface="Calibri"/>
                </a:rPr>
                <a:t>Chapitre 2</a:t>
              </a:r>
              <a:r>
                <a:rPr lang="fr-FR" sz="2667" b="1" kern="0" noProof="0" dirty="0">
                  <a:solidFill>
                    <a:srgbClr val="FFFFFF"/>
                  </a:solidFill>
                  <a:latin typeface="Calibri"/>
                  <a:ea typeface="Calibri"/>
                  <a:cs typeface="Calibri"/>
                </a:rPr>
                <a:t> </a:t>
              </a:r>
            </a:p>
          </p:txBody>
        </p:sp>
        <p:sp>
          <p:nvSpPr>
            <p:cNvPr id="10" name="Google Shape;735;p98">
              <a:extLst>
                <a:ext uri="{FF2B5EF4-FFF2-40B4-BE49-F238E27FC236}">
                  <a16:creationId xmlns:a16="http://schemas.microsoft.com/office/drawing/2014/main" id="{FFDC4BB0-E3F0-3F96-405D-B7E5701318F8}"/>
                </a:ext>
              </a:extLst>
            </p:cNvPr>
            <p:cNvSpPr/>
            <p:nvPr/>
          </p:nvSpPr>
          <p:spPr>
            <a:xfrm>
              <a:off x="2147481" y="3656547"/>
              <a:ext cx="65604" cy="49639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noProof="0" dirty="0">
                <a:solidFill>
                  <a:srgbClr val="FFFFFF"/>
                </a:solidFill>
                <a:latin typeface="Calibri"/>
                <a:ea typeface="Calibri"/>
                <a:cs typeface="Calibri"/>
              </a:endParaRPr>
            </a:p>
          </p:txBody>
        </p:sp>
        <p:sp>
          <p:nvSpPr>
            <p:cNvPr id="45" name="ZoneTexte 44">
              <a:extLst>
                <a:ext uri="{FF2B5EF4-FFF2-40B4-BE49-F238E27FC236}">
                  <a16:creationId xmlns:a16="http://schemas.microsoft.com/office/drawing/2014/main" id="{59285205-61C4-3AE6-4E17-E5468B092AAD}"/>
                </a:ext>
              </a:extLst>
            </p:cNvPr>
            <p:cNvSpPr txBox="1"/>
            <p:nvPr/>
          </p:nvSpPr>
          <p:spPr>
            <a:xfrm>
              <a:off x="2221149" y="3680037"/>
              <a:ext cx="5383235" cy="425758"/>
            </a:xfrm>
            <a:prstGeom prst="rect">
              <a:avLst/>
            </a:prstGeom>
            <a:noFill/>
          </p:spPr>
          <p:txBody>
            <a:bodyPr wrap="square">
              <a:spAutoFit/>
            </a:bodyPr>
            <a:lstStyle/>
            <a:p>
              <a:pPr>
                <a:lnSpc>
                  <a:spcPts val="2569"/>
                </a:lnSpc>
              </a:pPr>
              <a:r>
                <a:rPr lang="fr-FR" sz="2000" b="1" noProof="0" dirty="0">
                  <a:solidFill>
                    <a:schemeClr val="bg1"/>
                  </a:solidFill>
                </a:rPr>
                <a:t>Les systèmes organiques selon l’environnement.</a:t>
              </a:r>
            </a:p>
          </p:txBody>
        </p:sp>
      </p:grpSp>
      <p:grpSp>
        <p:nvGrpSpPr>
          <p:cNvPr id="4" name="Groupe 3">
            <a:extLst>
              <a:ext uri="{FF2B5EF4-FFF2-40B4-BE49-F238E27FC236}">
                <a16:creationId xmlns:a16="http://schemas.microsoft.com/office/drawing/2014/main" id="{E291616F-F894-F1F0-0DAF-B97CF9EDC816}"/>
              </a:ext>
            </a:extLst>
          </p:cNvPr>
          <p:cNvGrpSpPr/>
          <p:nvPr/>
        </p:nvGrpSpPr>
        <p:grpSpPr>
          <a:xfrm>
            <a:off x="10165521" y="1870455"/>
            <a:ext cx="2026479" cy="1657497"/>
            <a:chOff x="9988170" y="2528178"/>
            <a:chExt cx="2026479" cy="1657497"/>
          </a:xfrm>
        </p:grpSpPr>
        <p:pic>
          <p:nvPicPr>
            <p:cNvPr id="5" name="Google Shape;743;p98">
              <a:extLst>
                <a:ext uri="{FF2B5EF4-FFF2-40B4-BE49-F238E27FC236}">
                  <a16:creationId xmlns:a16="http://schemas.microsoft.com/office/drawing/2014/main" id="{41E04948-8777-8EA0-6DE7-5789BF1E9664}"/>
                </a:ext>
              </a:extLst>
            </p:cNvPr>
            <p:cNvPicPr>
              <a:picLocks noChangeAspect="1"/>
            </p:cNvPicPr>
            <p:nvPr/>
          </p:nvPicPr>
          <p:blipFill>
            <a:blip r:embed="rId3">
              <a:alphaModFix/>
            </a:blip>
            <a:srcRect/>
            <a:stretch>
              <a:fillRect/>
            </a:stretch>
          </p:blipFill>
          <p:spPr>
            <a:xfrm>
              <a:off x="9988170" y="2561947"/>
              <a:ext cx="2026479" cy="1623728"/>
            </a:xfrm>
            <a:prstGeom prst="rect">
              <a:avLst/>
            </a:prstGeom>
            <a:noFill/>
            <a:ln cap="flat">
              <a:noFill/>
            </a:ln>
          </p:spPr>
        </p:pic>
        <p:sp>
          <p:nvSpPr>
            <p:cNvPr id="6" name="Google Shape;744;p98">
              <a:extLst>
                <a:ext uri="{FF2B5EF4-FFF2-40B4-BE49-F238E27FC236}">
                  <a16:creationId xmlns:a16="http://schemas.microsoft.com/office/drawing/2014/main" id="{1714C030-72BF-C511-AE05-EDB04F3890D8}"/>
                </a:ext>
              </a:extLst>
            </p:cNvPr>
            <p:cNvSpPr txBox="1"/>
            <p:nvPr/>
          </p:nvSpPr>
          <p:spPr>
            <a:xfrm>
              <a:off x="10223247" y="2528178"/>
              <a:ext cx="1704404" cy="59093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2400"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grpSp>
      <p:pic>
        <p:nvPicPr>
          <p:cNvPr id="7" name="Image 6">
            <a:extLst>
              <a:ext uri="{FF2B5EF4-FFF2-40B4-BE49-F238E27FC236}">
                <a16:creationId xmlns:a16="http://schemas.microsoft.com/office/drawing/2014/main" id="{8C217D77-F34E-C67D-EB17-81A2351F4AFF}"/>
              </a:ext>
            </a:extLst>
          </p:cNvPr>
          <p:cNvPicPr>
            <a:picLocks noChangeAspect="1"/>
          </p:cNvPicPr>
          <p:nvPr/>
        </p:nvPicPr>
        <p:blipFill>
          <a:blip r:embed="rId4"/>
          <a:srcRect t="723"/>
          <a:stretch>
            <a:fillRect/>
          </a:stretch>
        </p:blipFill>
        <p:spPr>
          <a:xfrm>
            <a:off x="8322222" y="2570351"/>
            <a:ext cx="3559818" cy="2497614"/>
          </a:xfrm>
          <a:prstGeom prst="rect">
            <a:avLst/>
          </a:prstGeom>
        </p:spPr>
      </p:pic>
      <p:sp>
        <p:nvSpPr>
          <p:cNvPr id="9" name="Rectangle 8">
            <a:extLst>
              <a:ext uri="{FF2B5EF4-FFF2-40B4-BE49-F238E27FC236}">
                <a16:creationId xmlns:a16="http://schemas.microsoft.com/office/drawing/2014/main" id="{654CDD9E-62B5-B652-5AF2-1EA45599FE43}"/>
              </a:ext>
            </a:extLst>
          </p:cNvPr>
          <p:cNvSpPr/>
          <p:nvPr/>
        </p:nvSpPr>
        <p:spPr>
          <a:xfrm>
            <a:off x="618078" y="2508915"/>
            <a:ext cx="5438298" cy="369332"/>
          </a:xfrm>
          <a:prstGeom prst="rect">
            <a:avLst/>
          </a:prstGeom>
          <a:gradFill flip="none" rotWithShape="1">
            <a:gsLst>
              <a:gs pos="5000">
                <a:srgbClr val="037A40"/>
              </a:gs>
              <a:gs pos="94000">
                <a:schemeClr val="bg1"/>
              </a:gs>
            </a:gsLst>
            <a:lin ang="0" scaled="0"/>
            <a:tileRect/>
          </a:gradFill>
          <a:ln cap="flat">
            <a:noFill/>
          </a:ln>
        </p:spPr>
        <p:txBody>
          <a:bodyPr vert="horz" wrap="square" lIns="0" tIns="0" rIns="0" bIns="0" anchor="t" anchorCtr="1" compatLnSpc="1">
            <a:spAutoFit/>
          </a:bodyPr>
          <a:lstStyle/>
          <a:p>
            <a:pPr defTabSz="1219170"/>
            <a:r>
              <a:rPr lang="fr-FR" sz="2400" b="1" kern="0" noProof="0" dirty="0">
                <a:solidFill>
                  <a:schemeClr val="bg1"/>
                </a:solidFill>
                <a:latin typeface="Calibri"/>
                <a:ea typeface="Calibri"/>
                <a:cs typeface="Calibri"/>
              </a:rPr>
              <a:t>Période 2</a:t>
            </a:r>
          </a:p>
        </p:txBody>
      </p:sp>
      <p:sp>
        <p:nvSpPr>
          <p:cNvPr id="11" name="ZoneTexte 10">
            <a:extLst>
              <a:ext uri="{FF2B5EF4-FFF2-40B4-BE49-F238E27FC236}">
                <a16:creationId xmlns:a16="http://schemas.microsoft.com/office/drawing/2014/main" id="{2A805855-FB2E-8E21-028A-357B83973A75}"/>
              </a:ext>
            </a:extLst>
          </p:cNvPr>
          <p:cNvSpPr txBox="1"/>
          <p:nvPr/>
        </p:nvSpPr>
        <p:spPr>
          <a:xfrm>
            <a:off x="2255520" y="4751755"/>
            <a:ext cx="5445760" cy="707886"/>
          </a:xfrm>
          <a:prstGeom prst="rect">
            <a:avLst/>
          </a:prstGeom>
          <a:noFill/>
        </p:spPr>
        <p:txBody>
          <a:bodyPr wrap="square">
            <a:spAutoFit/>
          </a:bodyPr>
          <a:lstStyle/>
          <a:p>
            <a:r>
              <a:rPr lang="fr-FR" sz="2000" b="1" noProof="0" dirty="0">
                <a:solidFill>
                  <a:schemeClr val="bg1"/>
                </a:solidFill>
              </a:rPr>
              <a:t>Établir le lien entre le tube digestif d'un animal et son régime alimentaire.</a:t>
            </a:r>
          </a:p>
        </p:txBody>
      </p:sp>
    </p:spTree>
    <p:extLst>
      <p:ext uri="{BB962C8B-B14F-4D97-AF65-F5344CB8AC3E}">
        <p14:creationId xmlns:p14="http://schemas.microsoft.com/office/powerpoint/2010/main" val="32895664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00DDAF-BEA2-4FAD-D0D8-2BD7FF6312F8}"/>
              </a:ext>
            </a:extLst>
          </p:cNvPr>
          <p:cNvSpPr>
            <a:spLocks noGrp="1"/>
          </p:cNvSpPr>
          <p:nvPr>
            <p:ph type="title"/>
          </p:nvPr>
        </p:nvSpPr>
        <p:spPr/>
        <p:txBody>
          <a:bodyPr/>
          <a:lstStyle/>
          <a:p>
            <a:r>
              <a:rPr lang="fr-FR" noProof="0" dirty="0"/>
              <a:t>Voici la réponse </a:t>
            </a:r>
          </a:p>
        </p:txBody>
      </p:sp>
      <p:sp>
        <p:nvSpPr>
          <p:cNvPr id="3" name="Espace réservé du texte 2">
            <a:extLst>
              <a:ext uri="{FF2B5EF4-FFF2-40B4-BE49-F238E27FC236}">
                <a16:creationId xmlns:a16="http://schemas.microsoft.com/office/drawing/2014/main" id="{870C8985-1508-F756-58A9-8F6CFC4E4C42}"/>
              </a:ext>
            </a:extLst>
          </p:cNvPr>
          <p:cNvSpPr>
            <a:spLocks noGrp="1"/>
          </p:cNvSpPr>
          <p:nvPr>
            <p:ph type="body" sz="quarter" idx="10"/>
          </p:nvPr>
        </p:nvSpPr>
        <p:spPr>
          <a:xfrm>
            <a:off x="1015448" y="584013"/>
            <a:ext cx="10179603" cy="292443"/>
          </a:xfrm>
        </p:spPr>
        <p:txBody>
          <a:bodyPr/>
          <a:lstStyle/>
          <a:p>
            <a:r>
              <a:rPr lang="fr-FR" sz="1600" noProof="0" dirty="0"/>
              <a:t>Utiliser les mots en arabe puis passer au français.</a:t>
            </a:r>
          </a:p>
        </p:txBody>
      </p:sp>
      <p:pic>
        <p:nvPicPr>
          <p:cNvPr id="4" name="Image 3">
            <a:extLst>
              <a:ext uri="{FF2B5EF4-FFF2-40B4-BE49-F238E27FC236}">
                <a16:creationId xmlns:a16="http://schemas.microsoft.com/office/drawing/2014/main" id="{8D8E3767-943E-F159-490D-B59F58312085}"/>
              </a:ext>
            </a:extLst>
          </p:cNvPr>
          <p:cNvPicPr>
            <a:picLocks noChangeAspect="1"/>
          </p:cNvPicPr>
          <p:nvPr/>
        </p:nvPicPr>
        <p:blipFill>
          <a:blip r:embed="rId2"/>
          <a:stretch>
            <a:fillRect/>
          </a:stretch>
        </p:blipFill>
        <p:spPr>
          <a:xfrm>
            <a:off x="11176552" y="315406"/>
            <a:ext cx="699046" cy="699046"/>
          </a:xfrm>
          <a:prstGeom prst="rect">
            <a:avLst/>
          </a:prstGeom>
        </p:spPr>
      </p:pic>
      <p:sp>
        <p:nvSpPr>
          <p:cNvPr id="10" name="ZoneTexte 9">
            <a:extLst>
              <a:ext uri="{FF2B5EF4-FFF2-40B4-BE49-F238E27FC236}">
                <a16:creationId xmlns:a16="http://schemas.microsoft.com/office/drawing/2014/main" id="{C83A1CD0-ED4B-F09B-348F-D745DDCDE6B3}"/>
              </a:ext>
            </a:extLst>
          </p:cNvPr>
          <p:cNvSpPr txBox="1"/>
          <p:nvPr/>
        </p:nvSpPr>
        <p:spPr>
          <a:xfrm>
            <a:off x="3362632" y="1824176"/>
            <a:ext cx="5219644" cy="523220"/>
          </a:xfrm>
          <a:prstGeom prst="rect">
            <a:avLst/>
          </a:prstGeom>
          <a:ln w="19050">
            <a:noFill/>
            <a:prstDash val="dash"/>
          </a:ln>
        </p:spPr>
        <p:txBody>
          <a:bodyPr wrap="square">
            <a:spAutoFit/>
          </a:bodyPr>
          <a:lstStyle>
            <a:defPPr>
              <a:defRPr lang="en-US"/>
            </a:defPPr>
            <a:lvl1pPr lvl="0">
              <a:spcAft>
                <a:spcPts val="600"/>
              </a:spcAft>
              <a:defRPr sz="2800">
                <a:solidFill>
                  <a:srgbClr val="0852A4"/>
                </a:solidFill>
                <a:latin typeface="+mj-lt"/>
              </a:defRPr>
            </a:lvl1pPr>
          </a:lstStyle>
          <a:p>
            <a:r>
              <a:rPr lang="fr-FR" noProof="0" dirty="0"/>
              <a:t>Les organes du tube digestif sont : </a:t>
            </a:r>
          </a:p>
        </p:txBody>
      </p:sp>
      <p:sp>
        <p:nvSpPr>
          <p:cNvPr id="11" name="ZoneTexte 10">
            <a:extLst>
              <a:ext uri="{FF2B5EF4-FFF2-40B4-BE49-F238E27FC236}">
                <a16:creationId xmlns:a16="http://schemas.microsoft.com/office/drawing/2014/main" id="{6C24F786-9630-EFAE-3484-928D687C8D3E}"/>
              </a:ext>
            </a:extLst>
          </p:cNvPr>
          <p:cNvSpPr txBox="1"/>
          <p:nvPr/>
        </p:nvSpPr>
        <p:spPr>
          <a:xfrm>
            <a:off x="4124960" y="2557289"/>
            <a:ext cx="4989543" cy="400110"/>
          </a:xfrm>
          <a:prstGeom prst="rect">
            <a:avLst/>
          </a:prstGeom>
          <a:noFill/>
        </p:spPr>
        <p:txBody>
          <a:bodyPr wrap="square" rtlCol="0">
            <a:spAutoFit/>
          </a:bodyPr>
          <a:lstStyle/>
          <a:p>
            <a:r>
              <a:rPr lang="fr-FR" sz="2000" noProof="0" dirty="0"/>
              <a:t>………………………………………………………..</a:t>
            </a:r>
          </a:p>
        </p:txBody>
      </p:sp>
      <p:sp>
        <p:nvSpPr>
          <p:cNvPr id="12" name="ZoneTexte 11">
            <a:extLst>
              <a:ext uri="{FF2B5EF4-FFF2-40B4-BE49-F238E27FC236}">
                <a16:creationId xmlns:a16="http://schemas.microsoft.com/office/drawing/2014/main" id="{BC90E3C0-19B0-0F8D-F201-9FDAEF245799}"/>
              </a:ext>
            </a:extLst>
          </p:cNvPr>
          <p:cNvSpPr txBox="1"/>
          <p:nvPr/>
        </p:nvSpPr>
        <p:spPr>
          <a:xfrm>
            <a:off x="4124960" y="3425151"/>
            <a:ext cx="4450080" cy="400110"/>
          </a:xfrm>
          <a:prstGeom prst="rect">
            <a:avLst/>
          </a:prstGeom>
          <a:noFill/>
        </p:spPr>
        <p:txBody>
          <a:bodyPr wrap="square" rtlCol="0">
            <a:spAutoFit/>
          </a:bodyPr>
          <a:lstStyle/>
          <a:p>
            <a:r>
              <a:rPr lang="fr-FR" sz="2000" noProof="0" dirty="0"/>
              <a:t>………………………………………………………..</a:t>
            </a:r>
          </a:p>
        </p:txBody>
      </p:sp>
      <p:sp>
        <p:nvSpPr>
          <p:cNvPr id="13" name="ZoneTexte 12">
            <a:extLst>
              <a:ext uri="{FF2B5EF4-FFF2-40B4-BE49-F238E27FC236}">
                <a16:creationId xmlns:a16="http://schemas.microsoft.com/office/drawing/2014/main" id="{FD46DED2-86D5-1F20-1D1A-9B020D64C81E}"/>
              </a:ext>
            </a:extLst>
          </p:cNvPr>
          <p:cNvSpPr txBox="1"/>
          <p:nvPr/>
        </p:nvSpPr>
        <p:spPr>
          <a:xfrm>
            <a:off x="4124960" y="3890517"/>
            <a:ext cx="4910886" cy="400110"/>
          </a:xfrm>
          <a:prstGeom prst="rect">
            <a:avLst/>
          </a:prstGeom>
          <a:noFill/>
        </p:spPr>
        <p:txBody>
          <a:bodyPr wrap="square" rtlCol="0">
            <a:spAutoFit/>
          </a:bodyPr>
          <a:lstStyle/>
          <a:p>
            <a:r>
              <a:rPr lang="fr-FR" sz="2000" noProof="0" dirty="0"/>
              <a:t>………………………………………………………..</a:t>
            </a:r>
          </a:p>
        </p:txBody>
      </p:sp>
      <p:sp>
        <p:nvSpPr>
          <p:cNvPr id="14" name="ZoneTexte 13">
            <a:extLst>
              <a:ext uri="{FF2B5EF4-FFF2-40B4-BE49-F238E27FC236}">
                <a16:creationId xmlns:a16="http://schemas.microsoft.com/office/drawing/2014/main" id="{29D75BD2-F9A8-D3A1-9B47-0529813A530B}"/>
              </a:ext>
            </a:extLst>
          </p:cNvPr>
          <p:cNvSpPr txBox="1"/>
          <p:nvPr/>
        </p:nvSpPr>
        <p:spPr>
          <a:xfrm>
            <a:off x="4124961" y="4387206"/>
            <a:ext cx="4450080" cy="400110"/>
          </a:xfrm>
          <a:prstGeom prst="rect">
            <a:avLst/>
          </a:prstGeom>
          <a:noFill/>
        </p:spPr>
        <p:txBody>
          <a:bodyPr wrap="square" rtlCol="0">
            <a:spAutoFit/>
          </a:bodyPr>
          <a:lstStyle/>
          <a:p>
            <a:r>
              <a:rPr lang="fr-FR" sz="2000" noProof="0" dirty="0"/>
              <a:t>………………………………………………………..</a:t>
            </a:r>
          </a:p>
        </p:txBody>
      </p:sp>
      <p:sp>
        <p:nvSpPr>
          <p:cNvPr id="15" name="ZoneTexte 14">
            <a:extLst>
              <a:ext uri="{FF2B5EF4-FFF2-40B4-BE49-F238E27FC236}">
                <a16:creationId xmlns:a16="http://schemas.microsoft.com/office/drawing/2014/main" id="{6030114D-4A1E-74CD-2204-26C5A2BC5885}"/>
              </a:ext>
            </a:extLst>
          </p:cNvPr>
          <p:cNvSpPr txBox="1"/>
          <p:nvPr/>
        </p:nvSpPr>
        <p:spPr>
          <a:xfrm>
            <a:off x="4439920" y="2540000"/>
            <a:ext cx="3763512" cy="400110"/>
          </a:xfrm>
          <a:prstGeom prst="rect">
            <a:avLst/>
          </a:prstGeom>
          <a:noFill/>
        </p:spPr>
        <p:txBody>
          <a:bodyPr wrap="square" rtlCol="0">
            <a:spAutoFit/>
          </a:bodyPr>
          <a:lstStyle/>
          <a:p>
            <a:r>
              <a:rPr lang="fr-FR" sz="2000" b="1" noProof="0" dirty="0">
                <a:solidFill>
                  <a:srgbClr val="FF0000"/>
                </a:solidFill>
              </a:rPr>
              <a:t>Bouche                           </a:t>
            </a:r>
            <a:r>
              <a:rPr lang="fr-FR" sz="2000" b="1" noProof="0" dirty="0" err="1">
                <a:solidFill>
                  <a:srgbClr val="FF0000"/>
                </a:solidFill>
              </a:rPr>
              <a:t>فم</a:t>
            </a:r>
            <a:r>
              <a:rPr lang="fr-FR" sz="2000" b="1" noProof="0" dirty="0">
                <a:solidFill>
                  <a:srgbClr val="FF0000"/>
                </a:solidFill>
              </a:rPr>
              <a:t>    </a:t>
            </a:r>
          </a:p>
        </p:txBody>
      </p:sp>
      <p:sp>
        <p:nvSpPr>
          <p:cNvPr id="21" name="ZoneTexte 20">
            <a:extLst>
              <a:ext uri="{FF2B5EF4-FFF2-40B4-BE49-F238E27FC236}">
                <a16:creationId xmlns:a16="http://schemas.microsoft.com/office/drawing/2014/main" id="{40703CF4-181C-6E24-1CE4-DD80F9B4376F}"/>
              </a:ext>
            </a:extLst>
          </p:cNvPr>
          <p:cNvSpPr txBox="1"/>
          <p:nvPr/>
        </p:nvSpPr>
        <p:spPr>
          <a:xfrm>
            <a:off x="4409440" y="3357715"/>
            <a:ext cx="3763512" cy="400110"/>
          </a:xfrm>
          <a:prstGeom prst="rect">
            <a:avLst/>
          </a:prstGeom>
          <a:noFill/>
        </p:spPr>
        <p:txBody>
          <a:bodyPr wrap="square" rtlCol="0">
            <a:spAutoFit/>
          </a:bodyPr>
          <a:lstStyle/>
          <a:p>
            <a:r>
              <a:rPr lang="fr-FR" sz="2000" b="1" noProof="0" dirty="0">
                <a:solidFill>
                  <a:srgbClr val="FF0000"/>
                </a:solidFill>
              </a:rPr>
              <a:t>Estomac                        </a:t>
            </a:r>
            <a:r>
              <a:rPr lang="fr-FR" sz="2000" b="1" noProof="0" dirty="0" err="1">
                <a:solidFill>
                  <a:srgbClr val="FF0000"/>
                </a:solidFill>
              </a:rPr>
              <a:t>معدة</a:t>
            </a:r>
            <a:r>
              <a:rPr lang="fr-FR" sz="2000" b="1" noProof="0" dirty="0">
                <a:solidFill>
                  <a:srgbClr val="FF0000"/>
                </a:solidFill>
              </a:rPr>
              <a:t>     </a:t>
            </a:r>
          </a:p>
        </p:txBody>
      </p:sp>
      <p:sp>
        <p:nvSpPr>
          <p:cNvPr id="22" name="ZoneTexte 21">
            <a:extLst>
              <a:ext uri="{FF2B5EF4-FFF2-40B4-BE49-F238E27FC236}">
                <a16:creationId xmlns:a16="http://schemas.microsoft.com/office/drawing/2014/main" id="{F32F0D5B-512D-84ED-2CE2-857B6EDD7491}"/>
              </a:ext>
            </a:extLst>
          </p:cNvPr>
          <p:cNvSpPr txBox="1"/>
          <p:nvPr/>
        </p:nvSpPr>
        <p:spPr>
          <a:xfrm>
            <a:off x="4409439" y="3813158"/>
            <a:ext cx="3911601" cy="400110"/>
          </a:xfrm>
          <a:prstGeom prst="rect">
            <a:avLst/>
          </a:prstGeom>
          <a:noFill/>
        </p:spPr>
        <p:txBody>
          <a:bodyPr wrap="square" rtlCol="0">
            <a:spAutoFit/>
          </a:bodyPr>
          <a:lstStyle/>
          <a:p>
            <a:r>
              <a:rPr lang="fr-FR" sz="2000" b="1" noProof="0" dirty="0">
                <a:solidFill>
                  <a:srgbClr val="FF0000"/>
                </a:solidFill>
              </a:rPr>
              <a:t>Intestin grêle           </a:t>
            </a:r>
            <a:r>
              <a:rPr lang="fr-FR" sz="2000" b="1" noProof="0" dirty="0" err="1">
                <a:solidFill>
                  <a:srgbClr val="FF0000"/>
                </a:solidFill>
              </a:rPr>
              <a:t>المعي</a:t>
            </a:r>
            <a:r>
              <a:rPr lang="fr-FR" sz="2000" b="1" noProof="0" dirty="0">
                <a:solidFill>
                  <a:srgbClr val="FF0000"/>
                </a:solidFill>
              </a:rPr>
              <a:t> </a:t>
            </a:r>
            <a:r>
              <a:rPr lang="fr-FR" sz="2000" b="1" noProof="0" dirty="0" err="1">
                <a:solidFill>
                  <a:srgbClr val="FF0000"/>
                </a:solidFill>
              </a:rPr>
              <a:t>الرقيق</a:t>
            </a:r>
            <a:endParaRPr lang="fr-FR" sz="2000" b="1" noProof="0" dirty="0">
              <a:solidFill>
                <a:srgbClr val="FF0000"/>
              </a:solidFill>
            </a:endParaRPr>
          </a:p>
        </p:txBody>
      </p:sp>
      <p:sp>
        <p:nvSpPr>
          <p:cNvPr id="23" name="ZoneTexte 22">
            <a:extLst>
              <a:ext uri="{FF2B5EF4-FFF2-40B4-BE49-F238E27FC236}">
                <a16:creationId xmlns:a16="http://schemas.microsoft.com/office/drawing/2014/main" id="{42B0D281-07F3-A947-5D03-F870AB469D09}"/>
              </a:ext>
            </a:extLst>
          </p:cNvPr>
          <p:cNvSpPr txBox="1"/>
          <p:nvPr/>
        </p:nvSpPr>
        <p:spPr>
          <a:xfrm>
            <a:off x="4419599" y="4287988"/>
            <a:ext cx="3820161" cy="400110"/>
          </a:xfrm>
          <a:prstGeom prst="rect">
            <a:avLst/>
          </a:prstGeom>
          <a:noFill/>
        </p:spPr>
        <p:txBody>
          <a:bodyPr wrap="square" rtlCol="0">
            <a:spAutoFit/>
          </a:bodyPr>
          <a:lstStyle/>
          <a:p>
            <a:r>
              <a:rPr lang="fr-FR" sz="2000" b="1" noProof="0" dirty="0">
                <a:solidFill>
                  <a:srgbClr val="FF0000"/>
                </a:solidFill>
              </a:rPr>
              <a:t>Gros intestin              </a:t>
            </a:r>
            <a:r>
              <a:rPr lang="fr-FR" sz="2000" b="1" noProof="0" dirty="0" err="1">
                <a:solidFill>
                  <a:srgbClr val="FF0000"/>
                </a:solidFill>
              </a:rPr>
              <a:t>المعي</a:t>
            </a:r>
            <a:r>
              <a:rPr lang="fr-FR" sz="2000" b="1" noProof="0" dirty="0">
                <a:solidFill>
                  <a:srgbClr val="FF0000"/>
                </a:solidFill>
              </a:rPr>
              <a:t> </a:t>
            </a:r>
            <a:r>
              <a:rPr lang="fr-FR" sz="2000" b="1" noProof="0" dirty="0" err="1">
                <a:solidFill>
                  <a:srgbClr val="FF0000"/>
                </a:solidFill>
              </a:rPr>
              <a:t>الغليظ</a:t>
            </a:r>
            <a:endParaRPr lang="fr-FR" sz="2000" b="1" noProof="0" dirty="0">
              <a:solidFill>
                <a:srgbClr val="FF0000"/>
              </a:solidFill>
            </a:endParaRPr>
          </a:p>
        </p:txBody>
      </p:sp>
      <p:sp>
        <p:nvSpPr>
          <p:cNvPr id="24" name="ZoneTexte 23">
            <a:extLst>
              <a:ext uri="{FF2B5EF4-FFF2-40B4-BE49-F238E27FC236}">
                <a16:creationId xmlns:a16="http://schemas.microsoft.com/office/drawing/2014/main" id="{0768C25E-1546-0BE9-1F5B-5277BD704A6C}"/>
              </a:ext>
            </a:extLst>
          </p:cNvPr>
          <p:cNvSpPr txBox="1"/>
          <p:nvPr/>
        </p:nvSpPr>
        <p:spPr>
          <a:xfrm>
            <a:off x="4409440" y="3027680"/>
            <a:ext cx="4626406" cy="400110"/>
          </a:xfrm>
          <a:prstGeom prst="rect">
            <a:avLst/>
          </a:prstGeom>
          <a:noFill/>
        </p:spPr>
        <p:txBody>
          <a:bodyPr wrap="square" rtlCol="0">
            <a:spAutoFit/>
          </a:bodyPr>
          <a:lstStyle/>
          <a:p>
            <a:r>
              <a:rPr lang="fr-FR" sz="2000" b="1" noProof="0" dirty="0">
                <a:solidFill>
                  <a:srgbClr val="FF0000"/>
                </a:solidFill>
              </a:rPr>
              <a:t>Œsophage                   </a:t>
            </a:r>
            <a:r>
              <a:rPr lang="fr-FR" sz="2000" b="1" noProof="0" dirty="0" err="1">
                <a:solidFill>
                  <a:srgbClr val="FF0000"/>
                </a:solidFill>
              </a:rPr>
              <a:t>بلعوم</a:t>
            </a:r>
            <a:r>
              <a:rPr lang="fr-FR" sz="2000" b="1" noProof="0" dirty="0">
                <a:solidFill>
                  <a:srgbClr val="FF0000"/>
                </a:solidFill>
              </a:rPr>
              <a:t> </a:t>
            </a:r>
          </a:p>
        </p:txBody>
      </p:sp>
      <p:sp>
        <p:nvSpPr>
          <p:cNvPr id="25" name="ZoneTexte 24">
            <a:extLst>
              <a:ext uri="{FF2B5EF4-FFF2-40B4-BE49-F238E27FC236}">
                <a16:creationId xmlns:a16="http://schemas.microsoft.com/office/drawing/2014/main" id="{1C241BD9-D782-3119-DF64-6E808FCC6896}"/>
              </a:ext>
            </a:extLst>
          </p:cNvPr>
          <p:cNvSpPr txBox="1"/>
          <p:nvPr/>
        </p:nvSpPr>
        <p:spPr>
          <a:xfrm>
            <a:off x="4124960" y="3114093"/>
            <a:ext cx="4114800" cy="400110"/>
          </a:xfrm>
          <a:prstGeom prst="rect">
            <a:avLst/>
          </a:prstGeom>
          <a:noFill/>
        </p:spPr>
        <p:txBody>
          <a:bodyPr wrap="square" rtlCol="0">
            <a:spAutoFit/>
          </a:bodyPr>
          <a:lstStyle/>
          <a:p>
            <a:r>
              <a:rPr lang="fr-FR" sz="2000" noProof="0" dirty="0"/>
              <a:t>……………………………………………………….</a:t>
            </a:r>
          </a:p>
        </p:txBody>
      </p:sp>
    </p:spTree>
    <p:extLst>
      <p:ext uri="{BB962C8B-B14F-4D97-AF65-F5344CB8AC3E}">
        <p14:creationId xmlns:p14="http://schemas.microsoft.com/office/powerpoint/2010/main" val="3335161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BBA6E52B-F195-09FB-DCDB-8A16CCE96124}"/>
              </a:ext>
            </a:extLst>
          </p:cNvPr>
          <p:cNvSpPr txBox="1"/>
          <p:nvPr/>
        </p:nvSpPr>
        <p:spPr>
          <a:xfrm>
            <a:off x="1460394" y="1294471"/>
            <a:ext cx="9734657" cy="1055608"/>
          </a:xfrm>
          <a:prstGeom prst="roundRect">
            <a:avLst/>
          </a:prstGeom>
          <a:ln w="19050">
            <a:noFill/>
            <a:prstDash val="dash"/>
          </a:ln>
        </p:spPr>
        <p:txBody>
          <a:bodyPr wrap="square">
            <a:spAutoFit/>
          </a:bodyPr>
          <a:lstStyle>
            <a:defPPr>
              <a:defRPr lang="en-US"/>
            </a:defPPr>
            <a:lvl1pPr lvl="0">
              <a:spcAft>
                <a:spcPts val="600"/>
              </a:spcAft>
              <a:defRPr sz="2800">
                <a:solidFill>
                  <a:srgbClr val="0852A4"/>
                </a:solidFill>
                <a:latin typeface="+mj-lt"/>
              </a:defRPr>
            </a:lvl1pPr>
          </a:lstStyle>
          <a:p>
            <a:r>
              <a:rPr lang="fr-FR" b="1" noProof="0" dirty="0"/>
              <a:t>2. Distinguez entre les herbivores ruminants et les herbivores non ruminant ?</a:t>
            </a:r>
          </a:p>
        </p:txBody>
      </p:sp>
      <p:pic>
        <p:nvPicPr>
          <p:cNvPr id="10" name="Picture 2" descr="Lever la main - Icônes mains et gestes gratuites">
            <a:extLst>
              <a:ext uri="{FF2B5EF4-FFF2-40B4-BE49-F238E27FC236}">
                <a16:creationId xmlns:a16="http://schemas.microsoft.com/office/drawing/2014/main" id="{159BF888-AD25-1701-3FE4-79E6F80AA1C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95051" y="23050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CB7D5943-C29C-6438-87F7-EEE39B5DC8CE}"/>
              </a:ext>
            </a:extLst>
          </p:cNvPr>
          <p:cNvSpPr txBox="1"/>
          <p:nvPr/>
        </p:nvSpPr>
        <p:spPr>
          <a:xfrm>
            <a:off x="1027429" y="489424"/>
            <a:ext cx="9452982" cy="3385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srgbClr val="E7E6E6">
                    <a:lumMod val="90000"/>
                  </a:srgbClr>
                </a:solidFill>
                <a:effectLst/>
                <a:uLnTx/>
                <a:uFillTx/>
                <a:latin typeface="Calibri" panose="020F0502020204030204"/>
                <a:ea typeface="+mn-ea"/>
                <a:cs typeface="+mn-cs"/>
              </a:rPr>
              <a:t>.</a:t>
            </a:r>
          </a:p>
        </p:txBody>
      </p:sp>
      <p:sp>
        <p:nvSpPr>
          <p:cNvPr id="5" name="ZoneTexte 4">
            <a:extLst>
              <a:ext uri="{FF2B5EF4-FFF2-40B4-BE49-F238E27FC236}">
                <a16:creationId xmlns:a16="http://schemas.microsoft.com/office/drawing/2014/main" id="{1B57C1A1-4E91-35F4-FD60-D51769887EAD}"/>
              </a:ext>
            </a:extLst>
          </p:cNvPr>
          <p:cNvSpPr txBox="1"/>
          <p:nvPr/>
        </p:nvSpPr>
        <p:spPr>
          <a:xfrm>
            <a:off x="8692106" y="4700002"/>
            <a:ext cx="1224227" cy="400110"/>
          </a:xfrm>
          <a:prstGeom prst="rect">
            <a:avLst/>
          </a:prstGeom>
          <a:noFill/>
        </p:spPr>
        <p:txBody>
          <a:bodyPr wrap="square" rtlCol="0">
            <a:spAutoFit/>
          </a:bodyPr>
          <a:lstStyle/>
          <a:p>
            <a:r>
              <a:rPr lang="fr-FR" sz="2000" b="1" noProof="0" dirty="0">
                <a:solidFill>
                  <a:srgbClr val="1D6FA9"/>
                </a:solidFill>
              </a:rPr>
              <a:t>Vache </a:t>
            </a:r>
          </a:p>
        </p:txBody>
      </p:sp>
      <p:sp>
        <p:nvSpPr>
          <p:cNvPr id="6" name="ZoneTexte 5">
            <a:extLst>
              <a:ext uri="{FF2B5EF4-FFF2-40B4-BE49-F238E27FC236}">
                <a16:creationId xmlns:a16="http://schemas.microsoft.com/office/drawing/2014/main" id="{A5323A0C-4717-A59C-4EAF-D78E987DEED5}"/>
              </a:ext>
            </a:extLst>
          </p:cNvPr>
          <p:cNvSpPr txBox="1"/>
          <p:nvPr/>
        </p:nvSpPr>
        <p:spPr>
          <a:xfrm>
            <a:off x="2624725" y="4052602"/>
            <a:ext cx="1286072" cy="400110"/>
          </a:xfrm>
          <a:prstGeom prst="rect">
            <a:avLst/>
          </a:prstGeom>
          <a:noFill/>
        </p:spPr>
        <p:txBody>
          <a:bodyPr wrap="square" rtlCol="0">
            <a:spAutoFit/>
          </a:bodyPr>
          <a:lstStyle/>
          <a:p>
            <a:r>
              <a:rPr lang="fr-FR" sz="2000" b="1" noProof="0" dirty="0">
                <a:solidFill>
                  <a:srgbClr val="1D6FA9"/>
                </a:solidFill>
              </a:rPr>
              <a:t>Lapin </a:t>
            </a:r>
          </a:p>
        </p:txBody>
      </p:sp>
      <p:pic>
        <p:nvPicPr>
          <p:cNvPr id="9" name="Image 8">
            <a:extLst>
              <a:ext uri="{FF2B5EF4-FFF2-40B4-BE49-F238E27FC236}">
                <a16:creationId xmlns:a16="http://schemas.microsoft.com/office/drawing/2014/main" id="{3D89CBB0-0598-4C16-09E6-0D90DA8569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9003" y="2941884"/>
            <a:ext cx="1130763" cy="974232"/>
          </a:xfrm>
          <a:prstGeom prst="rect">
            <a:avLst/>
          </a:prstGeom>
        </p:spPr>
      </p:pic>
      <p:pic>
        <p:nvPicPr>
          <p:cNvPr id="11" name="Image 10">
            <a:extLst>
              <a:ext uri="{FF2B5EF4-FFF2-40B4-BE49-F238E27FC236}">
                <a16:creationId xmlns:a16="http://schemas.microsoft.com/office/drawing/2014/main" id="{09A31F79-FA9E-C8A7-48B0-1C8E4284F2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93466" y="4896124"/>
            <a:ext cx="1130763" cy="1045867"/>
          </a:xfrm>
          <a:prstGeom prst="rect">
            <a:avLst/>
          </a:prstGeom>
        </p:spPr>
      </p:pic>
      <p:sp>
        <p:nvSpPr>
          <p:cNvPr id="18" name="ZoneTexte 17">
            <a:extLst>
              <a:ext uri="{FF2B5EF4-FFF2-40B4-BE49-F238E27FC236}">
                <a16:creationId xmlns:a16="http://schemas.microsoft.com/office/drawing/2014/main" id="{F8495792-7146-3D48-9AE2-36E56CD73567}"/>
              </a:ext>
            </a:extLst>
          </p:cNvPr>
          <p:cNvSpPr txBox="1"/>
          <p:nvPr/>
        </p:nvSpPr>
        <p:spPr>
          <a:xfrm>
            <a:off x="5993587" y="5869824"/>
            <a:ext cx="1418894" cy="400110"/>
          </a:xfrm>
          <a:prstGeom prst="rect">
            <a:avLst/>
          </a:prstGeom>
          <a:noFill/>
        </p:spPr>
        <p:txBody>
          <a:bodyPr wrap="square" rtlCol="0">
            <a:spAutoFit/>
          </a:bodyPr>
          <a:lstStyle/>
          <a:p>
            <a:r>
              <a:rPr lang="fr-FR" sz="2000" b="1" noProof="0" dirty="0">
                <a:solidFill>
                  <a:srgbClr val="1D6FA9"/>
                </a:solidFill>
              </a:rPr>
              <a:t>Écureuil</a:t>
            </a:r>
            <a:r>
              <a:rPr lang="fr-FR" noProof="0" dirty="0"/>
              <a:t> </a:t>
            </a:r>
          </a:p>
        </p:txBody>
      </p:sp>
      <p:pic>
        <p:nvPicPr>
          <p:cNvPr id="19" name="Image 18">
            <a:extLst>
              <a:ext uri="{FF2B5EF4-FFF2-40B4-BE49-F238E27FC236}">
                <a16:creationId xmlns:a16="http://schemas.microsoft.com/office/drawing/2014/main" id="{204BA091-27A0-0E44-F32E-D534BCD709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28030" y="3229057"/>
            <a:ext cx="2352381" cy="1947633"/>
          </a:xfrm>
          <a:prstGeom prst="rect">
            <a:avLst/>
          </a:prstGeom>
        </p:spPr>
      </p:pic>
      <p:pic>
        <p:nvPicPr>
          <p:cNvPr id="20" name="Image 19">
            <a:extLst>
              <a:ext uri="{FF2B5EF4-FFF2-40B4-BE49-F238E27FC236}">
                <a16:creationId xmlns:a16="http://schemas.microsoft.com/office/drawing/2014/main" id="{21FC9C51-CE62-0F42-CDB8-C6F8FEA5B91C}"/>
              </a:ext>
            </a:extLst>
          </p:cNvPr>
          <p:cNvPicPr>
            <a:picLocks noChangeAspect="1"/>
          </p:cNvPicPr>
          <p:nvPr/>
        </p:nvPicPr>
        <p:blipFill>
          <a:blip r:embed="rId6" cstate="print">
            <a:extLst>
              <a:ext uri="{28A0092B-C50C-407E-A947-70E740481C1C}">
                <a14:useLocalDpi xmlns:a14="http://schemas.microsoft.com/office/drawing/2010/main" val="0"/>
              </a:ext>
            </a:extLst>
          </a:blip>
          <a:srcRect l="19369" r="20749"/>
          <a:stretch>
            <a:fillRect/>
          </a:stretch>
        </p:blipFill>
        <p:spPr>
          <a:xfrm>
            <a:off x="3534394" y="3826686"/>
            <a:ext cx="1418895" cy="2369517"/>
          </a:xfrm>
          <a:prstGeom prst="rect">
            <a:avLst/>
          </a:prstGeom>
        </p:spPr>
      </p:pic>
      <p:sp>
        <p:nvSpPr>
          <p:cNvPr id="23" name="ZoneTexte 22">
            <a:extLst>
              <a:ext uri="{FF2B5EF4-FFF2-40B4-BE49-F238E27FC236}">
                <a16:creationId xmlns:a16="http://schemas.microsoft.com/office/drawing/2014/main" id="{07F54E50-C340-764D-0A3C-FA4CBF1CB509}"/>
              </a:ext>
            </a:extLst>
          </p:cNvPr>
          <p:cNvSpPr txBox="1"/>
          <p:nvPr/>
        </p:nvSpPr>
        <p:spPr>
          <a:xfrm>
            <a:off x="3758082" y="6142484"/>
            <a:ext cx="1080498" cy="400110"/>
          </a:xfrm>
          <a:prstGeom prst="rect">
            <a:avLst/>
          </a:prstGeom>
          <a:noFill/>
        </p:spPr>
        <p:txBody>
          <a:bodyPr wrap="square" rtlCol="0">
            <a:spAutoFit/>
          </a:bodyPr>
          <a:lstStyle/>
          <a:p>
            <a:r>
              <a:rPr lang="fr-FR" sz="2000" b="1" noProof="0" dirty="0">
                <a:solidFill>
                  <a:srgbClr val="1D6FA9"/>
                </a:solidFill>
              </a:rPr>
              <a:t> Cerf</a:t>
            </a:r>
          </a:p>
        </p:txBody>
      </p:sp>
      <p:pic>
        <p:nvPicPr>
          <p:cNvPr id="25" name="Image 24">
            <a:extLst>
              <a:ext uri="{FF2B5EF4-FFF2-40B4-BE49-F238E27FC236}">
                <a16:creationId xmlns:a16="http://schemas.microsoft.com/office/drawing/2014/main" id="{B6750464-47EC-C504-39B8-92EDF8BFBA2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19081" y="2011297"/>
            <a:ext cx="1169401" cy="2316184"/>
          </a:xfrm>
          <a:prstGeom prst="rect">
            <a:avLst/>
          </a:prstGeom>
        </p:spPr>
      </p:pic>
      <p:sp>
        <p:nvSpPr>
          <p:cNvPr id="27" name="ZoneTexte 26">
            <a:extLst>
              <a:ext uri="{FF2B5EF4-FFF2-40B4-BE49-F238E27FC236}">
                <a16:creationId xmlns:a16="http://schemas.microsoft.com/office/drawing/2014/main" id="{277C7BEB-AEFA-F702-686F-EF44C5BFB12F}"/>
              </a:ext>
            </a:extLst>
          </p:cNvPr>
          <p:cNvSpPr txBox="1"/>
          <p:nvPr/>
        </p:nvSpPr>
        <p:spPr>
          <a:xfrm>
            <a:off x="5966970" y="4301193"/>
            <a:ext cx="1227406" cy="400110"/>
          </a:xfrm>
          <a:prstGeom prst="rect">
            <a:avLst/>
          </a:prstGeom>
          <a:noFill/>
        </p:spPr>
        <p:txBody>
          <a:bodyPr wrap="square" rtlCol="0">
            <a:spAutoFit/>
          </a:bodyPr>
          <a:lstStyle/>
          <a:p>
            <a:r>
              <a:rPr lang="fr-FR" sz="2000" b="1" noProof="0" dirty="0">
                <a:solidFill>
                  <a:srgbClr val="1D6FA9"/>
                </a:solidFill>
              </a:rPr>
              <a:t>L’âne</a:t>
            </a:r>
            <a:r>
              <a:rPr lang="fr-FR" noProof="0" dirty="0"/>
              <a:t> </a:t>
            </a:r>
          </a:p>
        </p:txBody>
      </p:sp>
      <p:sp>
        <p:nvSpPr>
          <p:cNvPr id="2" name="Titre 1">
            <a:extLst>
              <a:ext uri="{FF2B5EF4-FFF2-40B4-BE49-F238E27FC236}">
                <a16:creationId xmlns:a16="http://schemas.microsoft.com/office/drawing/2014/main" id="{6FEC96AF-E13A-A93D-83CB-976AB66E1B14}"/>
              </a:ext>
            </a:extLst>
          </p:cNvPr>
          <p:cNvSpPr>
            <a:spLocks noGrp="1"/>
          </p:cNvSpPr>
          <p:nvPr>
            <p:ph type="title"/>
          </p:nvPr>
        </p:nvSpPr>
        <p:spPr>
          <a:xfrm>
            <a:off x="927312" y="315406"/>
            <a:ext cx="10299488" cy="426274"/>
          </a:xfrm>
        </p:spPr>
        <p:txBody>
          <a:bodyPr>
            <a:noAutofit/>
          </a:bodyPr>
          <a:lstStyle/>
          <a:p>
            <a:r>
              <a:rPr lang="fr-FR" noProof="0" dirty="0"/>
              <a:t>Rappelez-vous que les ruminants sont les herbivores qui font retourné les aliments à partir de leur estomac vers la bouche pour les remâcher.</a:t>
            </a:r>
          </a:p>
        </p:txBody>
      </p:sp>
    </p:spTree>
    <p:extLst>
      <p:ext uri="{BB962C8B-B14F-4D97-AF65-F5344CB8AC3E}">
        <p14:creationId xmlns:p14="http://schemas.microsoft.com/office/powerpoint/2010/main" val="1683560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4DE1D41-2922-9E12-028B-DB882D36AF73}"/>
              </a:ext>
            </a:extLst>
          </p:cNvPr>
          <p:cNvSpPr txBox="1"/>
          <p:nvPr/>
        </p:nvSpPr>
        <p:spPr>
          <a:xfrm>
            <a:off x="3063259" y="1145357"/>
            <a:ext cx="6285095" cy="523220"/>
          </a:xfrm>
          <a:prstGeom prst="rect">
            <a:avLst/>
          </a:prstGeom>
          <a:ln w="19050">
            <a:noFill/>
            <a:prstDash val="dash"/>
          </a:ln>
        </p:spPr>
        <p:txBody>
          <a:bodyPr wrap="square">
            <a:spAutoFit/>
          </a:bodyPr>
          <a:lstStyle>
            <a:defPPr>
              <a:defRPr lang="en-US"/>
            </a:defPPr>
            <a:lvl1pPr lvl="0">
              <a:spcAft>
                <a:spcPts val="600"/>
              </a:spcAft>
              <a:defRPr sz="2800">
                <a:solidFill>
                  <a:srgbClr val="0852A4"/>
                </a:solidFill>
                <a:latin typeface="+mj-lt"/>
              </a:defRPr>
            </a:lvl1pPr>
          </a:lstStyle>
          <a:p>
            <a:r>
              <a:rPr lang="fr-FR" noProof="0" dirty="0"/>
              <a:t>On distingue chez les herbivores : </a:t>
            </a:r>
          </a:p>
        </p:txBody>
      </p:sp>
      <p:sp>
        <p:nvSpPr>
          <p:cNvPr id="3" name="ZoneTexte 2">
            <a:extLst>
              <a:ext uri="{FF2B5EF4-FFF2-40B4-BE49-F238E27FC236}">
                <a16:creationId xmlns:a16="http://schemas.microsoft.com/office/drawing/2014/main" id="{A1379BEE-E825-1131-8479-FAB3FAED0965}"/>
              </a:ext>
            </a:extLst>
          </p:cNvPr>
          <p:cNvSpPr txBox="1"/>
          <p:nvPr/>
        </p:nvSpPr>
        <p:spPr>
          <a:xfrm>
            <a:off x="1800073" y="2516711"/>
            <a:ext cx="2152168" cy="510778"/>
          </a:xfrm>
          <a:prstGeom prst="roundRect">
            <a:avLst/>
          </a:prstGeom>
          <a:solidFill>
            <a:schemeClr val="accent3">
              <a:lumMod val="20000"/>
              <a:lumOff val="80000"/>
            </a:schemeClr>
          </a:solidFill>
          <a:ln>
            <a:solidFill>
              <a:schemeClr val="accent3"/>
            </a:solidFill>
          </a:ln>
        </p:spPr>
        <p:txBody>
          <a:bodyPr wrap="square" rtlCol="0">
            <a:spAutoFit/>
          </a:bodyPr>
          <a:lstStyle/>
          <a:p>
            <a:pPr algn="ctr"/>
            <a:r>
              <a:rPr lang="fr-FR" sz="2400" b="1" noProof="0" dirty="0">
                <a:solidFill>
                  <a:srgbClr val="000099"/>
                </a:solidFill>
              </a:rPr>
              <a:t> Ruminants </a:t>
            </a:r>
          </a:p>
        </p:txBody>
      </p:sp>
      <p:sp>
        <p:nvSpPr>
          <p:cNvPr id="4" name="ZoneTexte 3">
            <a:extLst>
              <a:ext uri="{FF2B5EF4-FFF2-40B4-BE49-F238E27FC236}">
                <a16:creationId xmlns:a16="http://schemas.microsoft.com/office/drawing/2014/main" id="{A70BEB94-A5D5-50DD-18DD-41131488664D}"/>
              </a:ext>
            </a:extLst>
          </p:cNvPr>
          <p:cNvSpPr txBox="1"/>
          <p:nvPr/>
        </p:nvSpPr>
        <p:spPr>
          <a:xfrm>
            <a:off x="8016240" y="2480722"/>
            <a:ext cx="2454450" cy="510778"/>
          </a:xfrm>
          <a:prstGeom prst="roundRect">
            <a:avLst/>
          </a:prstGeom>
          <a:solidFill>
            <a:schemeClr val="accent3">
              <a:lumMod val="20000"/>
              <a:lumOff val="80000"/>
            </a:schemeClr>
          </a:solidFill>
          <a:ln>
            <a:solidFill>
              <a:schemeClr val="accent3"/>
            </a:solidFill>
          </a:ln>
        </p:spPr>
        <p:txBody>
          <a:bodyPr wrap="square" rtlCol="0">
            <a:spAutoFit/>
          </a:bodyPr>
          <a:lstStyle>
            <a:defPPr>
              <a:defRPr lang="en-US"/>
            </a:defPPr>
            <a:lvl1pPr>
              <a:defRPr sz="2400" b="1">
                <a:solidFill>
                  <a:srgbClr val="000099"/>
                </a:solidFill>
              </a:defRPr>
            </a:lvl1pPr>
          </a:lstStyle>
          <a:p>
            <a:pPr algn="ctr"/>
            <a:r>
              <a:rPr lang="fr-FR" noProof="0" dirty="0"/>
              <a:t> Non ruminants</a:t>
            </a:r>
          </a:p>
        </p:txBody>
      </p:sp>
      <p:sp>
        <p:nvSpPr>
          <p:cNvPr id="5" name="ZoneTexte 4">
            <a:extLst>
              <a:ext uri="{FF2B5EF4-FFF2-40B4-BE49-F238E27FC236}">
                <a16:creationId xmlns:a16="http://schemas.microsoft.com/office/drawing/2014/main" id="{A1612F0B-E747-8559-58F8-6703804D414D}"/>
              </a:ext>
            </a:extLst>
          </p:cNvPr>
          <p:cNvSpPr txBox="1"/>
          <p:nvPr/>
        </p:nvSpPr>
        <p:spPr>
          <a:xfrm>
            <a:off x="3165026" y="5088685"/>
            <a:ext cx="1224227" cy="400110"/>
          </a:xfrm>
          <a:prstGeom prst="rect">
            <a:avLst/>
          </a:prstGeom>
          <a:noFill/>
        </p:spPr>
        <p:txBody>
          <a:bodyPr wrap="square" rtlCol="0">
            <a:spAutoFit/>
          </a:bodyPr>
          <a:lstStyle/>
          <a:p>
            <a:r>
              <a:rPr lang="fr-FR" sz="2000" b="1" noProof="0" dirty="0">
                <a:solidFill>
                  <a:srgbClr val="1D6FA9"/>
                </a:solidFill>
              </a:rPr>
              <a:t>Vache </a:t>
            </a:r>
          </a:p>
        </p:txBody>
      </p:sp>
      <p:sp>
        <p:nvSpPr>
          <p:cNvPr id="6" name="ZoneTexte 5">
            <a:extLst>
              <a:ext uri="{FF2B5EF4-FFF2-40B4-BE49-F238E27FC236}">
                <a16:creationId xmlns:a16="http://schemas.microsoft.com/office/drawing/2014/main" id="{AC480FF0-1A59-F751-A291-C471F3AFBAF2}"/>
              </a:ext>
            </a:extLst>
          </p:cNvPr>
          <p:cNvSpPr txBox="1"/>
          <p:nvPr/>
        </p:nvSpPr>
        <p:spPr>
          <a:xfrm>
            <a:off x="9385958" y="5670855"/>
            <a:ext cx="1286072" cy="400110"/>
          </a:xfrm>
          <a:prstGeom prst="rect">
            <a:avLst/>
          </a:prstGeom>
          <a:noFill/>
        </p:spPr>
        <p:txBody>
          <a:bodyPr wrap="square" rtlCol="0">
            <a:spAutoFit/>
          </a:bodyPr>
          <a:lstStyle/>
          <a:p>
            <a:r>
              <a:rPr lang="fr-FR" sz="2000" b="1" noProof="0" dirty="0">
                <a:solidFill>
                  <a:srgbClr val="1D6FA9"/>
                </a:solidFill>
              </a:rPr>
              <a:t>Lapin </a:t>
            </a:r>
          </a:p>
        </p:txBody>
      </p:sp>
      <p:pic>
        <p:nvPicPr>
          <p:cNvPr id="8" name="Image 7">
            <a:extLst>
              <a:ext uri="{FF2B5EF4-FFF2-40B4-BE49-F238E27FC236}">
                <a16:creationId xmlns:a16="http://schemas.microsoft.com/office/drawing/2014/main" id="{D3084F99-2959-231C-4343-F2256BB3E9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65496" y="4804293"/>
            <a:ext cx="1130763" cy="974232"/>
          </a:xfrm>
          <a:prstGeom prst="rect">
            <a:avLst/>
          </a:prstGeom>
        </p:spPr>
      </p:pic>
      <p:pic>
        <p:nvPicPr>
          <p:cNvPr id="9" name="Image 8">
            <a:extLst>
              <a:ext uri="{FF2B5EF4-FFF2-40B4-BE49-F238E27FC236}">
                <a16:creationId xmlns:a16="http://schemas.microsoft.com/office/drawing/2014/main" id="{A47BCE1E-72D5-6DFC-3DF5-E056F739CE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09861" y="3470361"/>
            <a:ext cx="1130763" cy="907986"/>
          </a:xfrm>
          <a:prstGeom prst="rect">
            <a:avLst/>
          </a:prstGeom>
        </p:spPr>
      </p:pic>
      <p:sp>
        <p:nvSpPr>
          <p:cNvPr id="11" name="ZoneTexte 10">
            <a:extLst>
              <a:ext uri="{FF2B5EF4-FFF2-40B4-BE49-F238E27FC236}">
                <a16:creationId xmlns:a16="http://schemas.microsoft.com/office/drawing/2014/main" id="{9E4DEDA6-8B0D-6556-746B-9519C77E4556}"/>
              </a:ext>
            </a:extLst>
          </p:cNvPr>
          <p:cNvSpPr txBox="1"/>
          <p:nvPr/>
        </p:nvSpPr>
        <p:spPr>
          <a:xfrm>
            <a:off x="9433502" y="4306180"/>
            <a:ext cx="1418894" cy="400110"/>
          </a:xfrm>
          <a:prstGeom prst="rect">
            <a:avLst/>
          </a:prstGeom>
          <a:noFill/>
        </p:spPr>
        <p:txBody>
          <a:bodyPr wrap="square" rtlCol="0">
            <a:spAutoFit/>
          </a:bodyPr>
          <a:lstStyle/>
          <a:p>
            <a:r>
              <a:rPr lang="fr-FR" sz="2000" b="1" noProof="0" dirty="0">
                <a:solidFill>
                  <a:srgbClr val="1D6FA9"/>
                </a:solidFill>
              </a:rPr>
              <a:t>Écureuil</a:t>
            </a:r>
            <a:r>
              <a:rPr lang="fr-FR" noProof="0" dirty="0"/>
              <a:t> </a:t>
            </a:r>
          </a:p>
        </p:txBody>
      </p:sp>
      <p:pic>
        <p:nvPicPr>
          <p:cNvPr id="12" name="Image 11">
            <a:extLst>
              <a:ext uri="{FF2B5EF4-FFF2-40B4-BE49-F238E27FC236}">
                <a16:creationId xmlns:a16="http://schemas.microsoft.com/office/drawing/2014/main" id="{19C1E71C-DF84-5281-764C-FE754894CD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00948" y="3216683"/>
            <a:ext cx="2352381" cy="1947633"/>
          </a:xfrm>
          <a:prstGeom prst="rect">
            <a:avLst/>
          </a:prstGeom>
        </p:spPr>
      </p:pic>
      <p:pic>
        <p:nvPicPr>
          <p:cNvPr id="13" name="Image 12">
            <a:extLst>
              <a:ext uri="{FF2B5EF4-FFF2-40B4-BE49-F238E27FC236}">
                <a16:creationId xmlns:a16="http://schemas.microsoft.com/office/drawing/2014/main" id="{792EFF2B-8A60-4F39-0AD2-F3083398EB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6788" y="2845157"/>
            <a:ext cx="2369517" cy="2369517"/>
          </a:xfrm>
          <a:prstGeom prst="rect">
            <a:avLst/>
          </a:prstGeom>
        </p:spPr>
      </p:pic>
      <p:sp>
        <p:nvSpPr>
          <p:cNvPr id="16" name="ZoneTexte 15">
            <a:extLst>
              <a:ext uri="{FF2B5EF4-FFF2-40B4-BE49-F238E27FC236}">
                <a16:creationId xmlns:a16="http://schemas.microsoft.com/office/drawing/2014/main" id="{BE25CEA1-B173-0B1A-3D53-21A232339E52}"/>
              </a:ext>
            </a:extLst>
          </p:cNvPr>
          <p:cNvSpPr txBox="1"/>
          <p:nvPr/>
        </p:nvSpPr>
        <p:spPr>
          <a:xfrm>
            <a:off x="1141297" y="5164316"/>
            <a:ext cx="1080498" cy="400110"/>
          </a:xfrm>
          <a:prstGeom prst="rect">
            <a:avLst/>
          </a:prstGeom>
          <a:noFill/>
        </p:spPr>
        <p:txBody>
          <a:bodyPr wrap="square" rtlCol="0">
            <a:spAutoFit/>
          </a:bodyPr>
          <a:lstStyle/>
          <a:p>
            <a:r>
              <a:rPr lang="fr-FR" sz="2000" b="1" noProof="0" dirty="0">
                <a:solidFill>
                  <a:srgbClr val="1D6FA9"/>
                </a:solidFill>
              </a:rPr>
              <a:t>Cerf</a:t>
            </a:r>
          </a:p>
        </p:txBody>
      </p:sp>
      <p:pic>
        <p:nvPicPr>
          <p:cNvPr id="18" name="Image 17">
            <a:extLst>
              <a:ext uri="{FF2B5EF4-FFF2-40B4-BE49-F238E27FC236}">
                <a16:creationId xmlns:a16="http://schemas.microsoft.com/office/drawing/2014/main" id="{5712DA32-7ECD-7B38-9BE8-62409842A9B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78168" y="2730017"/>
            <a:ext cx="1169401" cy="2316184"/>
          </a:xfrm>
          <a:prstGeom prst="rect">
            <a:avLst/>
          </a:prstGeom>
        </p:spPr>
      </p:pic>
      <p:sp>
        <p:nvSpPr>
          <p:cNvPr id="20" name="ZoneTexte 19">
            <a:extLst>
              <a:ext uri="{FF2B5EF4-FFF2-40B4-BE49-F238E27FC236}">
                <a16:creationId xmlns:a16="http://schemas.microsoft.com/office/drawing/2014/main" id="{1B9E09C4-D7DD-0443-FB84-34D4646B4203}"/>
              </a:ext>
            </a:extLst>
          </p:cNvPr>
          <p:cNvSpPr txBox="1"/>
          <p:nvPr/>
        </p:nvSpPr>
        <p:spPr>
          <a:xfrm>
            <a:off x="8098777" y="4908153"/>
            <a:ext cx="1227406" cy="400110"/>
          </a:xfrm>
          <a:prstGeom prst="rect">
            <a:avLst/>
          </a:prstGeom>
          <a:noFill/>
        </p:spPr>
        <p:txBody>
          <a:bodyPr wrap="square" rtlCol="0">
            <a:spAutoFit/>
          </a:bodyPr>
          <a:lstStyle/>
          <a:p>
            <a:r>
              <a:rPr lang="fr-FR" sz="2000" b="1" noProof="0" dirty="0">
                <a:solidFill>
                  <a:srgbClr val="1D6FA9"/>
                </a:solidFill>
              </a:rPr>
              <a:t>Âne</a:t>
            </a:r>
            <a:r>
              <a:rPr lang="fr-FR" noProof="0" dirty="0"/>
              <a:t> </a:t>
            </a:r>
          </a:p>
        </p:txBody>
      </p:sp>
      <p:sp>
        <p:nvSpPr>
          <p:cNvPr id="21" name="Parenthèse ouvrante 20">
            <a:extLst>
              <a:ext uri="{FF2B5EF4-FFF2-40B4-BE49-F238E27FC236}">
                <a16:creationId xmlns:a16="http://schemas.microsoft.com/office/drawing/2014/main" id="{52F0A984-30F6-3925-FD65-5D1B0131C535}"/>
              </a:ext>
            </a:extLst>
          </p:cNvPr>
          <p:cNvSpPr/>
          <p:nvPr/>
        </p:nvSpPr>
        <p:spPr>
          <a:xfrm rot="5400000">
            <a:off x="5898016" y="-1404448"/>
            <a:ext cx="154509" cy="6390170"/>
          </a:xfrm>
          <a:prstGeom prst="leftBracket">
            <a:avLst/>
          </a:prstGeom>
          <a:ln w="381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noProof="0" dirty="0"/>
          </a:p>
        </p:txBody>
      </p:sp>
      <p:sp>
        <p:nvSpPr>
          <p:cNvPr id="22" name="Flèche : bas 21">
            <a:extLst>
              <a:ext uri="{FF2B5EF4-FFF2-40B4-BE49-F238E27FC236}">
                <a16:creationId xmlns:a16="http://schemas.microsoft.com/office/drawing/2014/main" id="{89072C89-C223-6921-FD9C-CCA5C9176AF6}"/>
              </a:ext>
            </a:extLst>
          </p:cNvPr>
          <p:cNvSpPr/>
          <p:nvPr/>
        </p:nvSpPr>
        <p:spPr>
          <a:xfrm>
            <a:off x="2589220" y="1884862"/>
            <a:ext cx="355999" cy="580118"/>
          </a:xfrm>
          <a:prstGeom prst="down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3" name="Flèche : bas 22">
            <a:extLst>
              <a:ext uri="{FF2B5EF4-FFF2-40B4-BE49-F238E27FC236}">
                <a16:creationId xmlns:a16="http://schemas.microsoft.com/office/drawing/2014/main" id="{658033E6-763C-65C1-CA51-93B4264123EC}"/>
              </a:ext>
            </a:extLst>
          </p:cNvPr>
          <p:cNvSpPr/>
          <p:nvPr/>
        </p:nvSpPr>
        <p:spPr>
          <a:xfrm>
            <a:off x="8992355" y="1867836"/>
            <a:ext cx="355999" cy="580118"/>
          </a:xfrm>
          <a:prstGeom prst="down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4" name="ZoneTexte 23">
            <a:extLst>
              <a:ext uri="{FF2B5EF4-FFF2-40B4-BE49-F238E27FC236}">
                <a16:creationId xmlns:a16="http://schemas.microsoft.com/office/drawing/2014/main" id="{7CF0BF84-7639-19C1-7406-26247BF1823B}"/>
              </a:ext>
            </a:extLst>
          </p:cNvPr>
          <p:cNvSpPr txBox="1"/>
          <p:nvPr/>
        </p:nvSpPr>
        <p:spPr>
          <a:xfrm>
            <a:off x="956172" y="329526"/>
            <a:ext cx="2997200" cy="461665"/>
          </a:xfrm>
          <a:prstGeom prst="rect">
            <a:avLst/>
          </a:prstGeom>
          <a:noFill/>
        </p:spPr>
        <p:txBody>
          <a:bodyPr wrap="square" rtlCol="0">
            <a:spAutoFit/>
          </a:bodyPr>
          <a:lstStyle/>
          <a:p>
            <a:r>
              <a:rPr lang="fr-FR" sz="2400" b="1" noProof="0" dirty="0">
                <a:solidFill>
                  <a:schemeClr val="bg2">
                    <a:lumMod val="50000"/>
                  </a:schemeClr>
                </a:solidFill>
                <a:latin typeface="+mj-lt"/>
                <a:ea typeface="+mj-ea"/>
                <a:cs typeface="+mj-cs"/>
              </a:rPr>
              <a:t>Vérifiez vos réponses. </a:t>
            </a:r>
          </a:p>
        </p:txBody>
      </p:sp>
    </p:spTree>
    <p:extLst>
      <p:ext uri="{BB962C8B-B14F-4D97-AF65-F5344CB8AC3E}">
        <p14:creationId xmlns:p14="http://schemas.microsoft.com/office/powerpoint/2010/main" val="15437153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7D612-5A6E-FB7B-1813-04E561D6995D}"/>
            </a:ext>
          </a:extLst>
        </p:cNvPr>
        <p:cNvGrpSpPr/>
        <p:nvPr/>
      </p:nvGrpSpPr>
      <p:grpSpPr>
        <a:xfrm>
          <a:off x="0" y="0"/>
          <a:ext cx="0" cy="0"/>
          <a:chOff x="0" y="0"/>
          <a:chExt cx="0" cy="0"/>
        </a:xfrm>
      </p:grpSpPr>
      <p:pic>
        <p:nvPicPr>
          <p:cNvPr id="2" name="Picture 2" descr="Lever la main - Icônes mains et gestes gratuites">
            <a:extLst>
              <a:ext uri="{FF2B5EF4-FFF2-40B4-BE49-F238E27FC236}">
                <a16:creationId xmlns:a16="http://schemas.microsoft.com/office/drawing/2014/main" id="{656AA5EC-1462-22F2-03CC-850FA1239C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96746" y="831139"/>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13" name="Oval 81">
            <a:extLst>
              <a:ext uri="{FF2B5EF4-FFF2-40B4-BE49-F238E27FC236}">
                <a16:creationId xmlns:a16="http://schemas.microsoft.com/office/drawing/2014/main" id="{BAF75FA6-C1C2-7616-41AC-B6882A19B397}"/>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O</a:t>
            </a:r>
            <a:endParaRPr lang="fr-FR" sz="1200" b="1" noProof="0" dirty="0">
              <a:latin typeface="Dosis Bold" pitchFamily="2" charset="0"/>
            </a:endParaRPr>
          </a:p>
        </p:txBody>
      </p:sp>
      <p:sp>
        <p:nvSpPr>
          <p:cNvPr id="5" name="D_A_01">
            <a:extLst>
              <a:ext uri="{FF2B5EF4-FFF2-40B4-BE49-F238E27FC236}">
                <a16:creationId xmlns:a16="http://schemas.microsoft.com/office/drawing/2014/main" id="{23AC3ECD-C444-8277-7F2D-BED459609C0B}"/>
              </a:ext>
            </a:extLst>
          </p:cNvPr>
          <p:cNvSpPr txBox="1"/>
          <p:nvPr/>
        </p:nvSpPr>
        <p:spPr>
          <a:xfrm>
            <a:off x="951301" y="316873"/>
            <a:ext cx="10184783" cy="391423"/>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sz="2000" noProof="0" dirty="0">
                <a:solidFill>
                  <a:schemeClr val="tx1">
                    <a:lumMod val="50000"/>
                    <a:lumOff val="50000"/>
                  </a:schemeClr>
                </a:solidFill>
              </a:rPr>
              <a:t>Lisez le dialogue ci-dessous qu’est ce que vous en pensez </a:t>
            </a:r>
            <a:r>
              <a:rPr lang="fr-FR" sz="2400" b="0" noProof="0" dirty="0">
                <a:solidFill>
                  <a:srgbClr val="E7E6E6">
                    <a:lumMod val="50000"/>
                  </a:srgbClr>
                </a:solidFill>
                <a:latin typeface="Calibri" panose="020F0502020204030204"/>
              </a:rPr>
              <a:t>? </a:t>
            </a:r>
          </a:p>
        </p:txBody>
      </p:sp>
      <p:sp>
        <p:nvSpPr>
          <p:cNvPr id="4" name="ZoneTexte 3">
            <a:extLst>
              <a:ext uri="{FF2B5EF4-FFF2-40B4-BE49-F238E27FC236}">
                <a16:creationId xmlns:a16="http://schemas.microsoft.com/office/drawing/2014/main" id="{A9681AF2-15CD-8833-B7FB-C2B6EC166FF6}"/>
              </a:ext>
            </a:extLst>
          </p:cNvPr>
          <p:cNvSpPr txBox="1"/>
          <p:nvPr/>
        </p:nvSpPr>
        <p:spPr>
          <a:xfrm>
            <a:off x="1432560" y="2367280"/>
            <a:ext cx="3149600" cy="369332"/>
          </a:xfrm>
          <a:prstGeom prst="rect">
            <a:avLst/>
          </a:prstGeom>
          <a:noFill/>
        </p:spPr>
        <p:txBody>
          <a:bodyPr wrap="square" rtlCol="0">
            <a:spAutoFit/>
          </a:bodyPr>
          <a:lstStyle/>
          <a:p>
            <a:r>
              <a:rPr lang="fr-FR" noProof="0" dirty="0"/>
              <a:t>. </a:t>
            </a:r>
          </a:p>
        </p:txBody>
      </p:sp>
      <p:sp>
        <p:nvSpPr>
          <p:cNvPr id="3" name="AutoShape 4" descr="Hình ảnh Linh Vật Hoạt Hình Của Bác Sĩ Cốc Thí Nghiệm PNG , Hoạt Hình ...">
            <a:extLst>
              <a:ext uri="{FF2B5EF4-FFF2-40B4-BE49-F238E27FC236}">
                <a16:creationId xmlns:a16="http://schemas.microsoft.com/office/drawing/2014/main" id="{0B9BD4F6-DC78-E857-D41D-6936A3F26E2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8" name="AutoShape 6" descr="Hình ảnh Linh Vật Hoạt Hình Của Bác Sĩ Cốc Thí Nghiệm PNG , Hoạt Hình ...">
            <a:extLst>
              <a:ext uri="{FF2B5EF4-FFF2-40B4-BE49-F238E27FC236}">
                <a16:creationId xmlns:a16="http://schemas.microsoft.com/office/drawing/2014/main" id="{CEFD4D60-B6BB-53F8-A8FD-DF2D131C938A}"/>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noProof="0" dirty="0"/>
          </a:p>
        </p:txBody>
      </p:sp>
      <p:pic>
        <p:nvPicPr>
          <p:cNvPr id="1026" name="Picture 2" descr="Niño en bata de ciencia sobre fondo blanco. | Vector Gratis">
            <a:extLst>
              <a:ext uri="{FF2B5EF4-FFF2-40B4-BE49-F238E27FC236}">
                <a16:creationId xmlns:a16="http://schemas.microsoft.com/office/drawing/2014/main" id="{2488B75A-75C3-30B5-4716-DA740F34B0B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62626" y="1239520"/>
            <a:ext cx="1846654" cy="4958079"/>
          </a:xfrm>
          <a:prstGeom prst="rect">
            <a:avLst/>
          </a:prstGeom>
          <a:noFill/>
          <a:extLst>
            <a:ext uri="{909E8E84-426E-40DD-AFC4-6F175D3DCCD1}">
              <a14:hiddenFill xmlns:a14="http://schemas.microsoft.com/office/drawing/2010/main">
                <a:solidFill>
                  <a:srgbClr val="FFFFFF"/>
                </a:solidFill>
              </a14:hiddenFill>
            </a:ext>
          </a:extLst>
        </p:spPr>
      </p:pic>
      <p:sp>
        <p:nvSpPr>
          <p:cNvPr id="10" name="Bulle narrative : rectangle à coins arrondis 9">
            <a:extLst>
              <a:ext uri="{FF2B5EF4-FFF2-40B4-BE49-F238E27FC236}">
                <a16:creationId xmlns:a16="http://schemas.microsoft.com/office/drawing/2014/main" id="{E3193396-A12A-1ACA-F8F7-EAB5D352CC21}"/>
              </a:ext>
            </a:extLst>
          </p:cNvPr>
          <p:cNvSpPr/>
          <p:nvPr/>
        </p:nvSpPr>
        <p:spPr>
          <a:xfrm>
            <a:off x="8361680" y="2824480"/>
            <a:ext cx="3007925" cy="1473200"/>
          </a:xfrm>
          <a:prstGeom prst="wedgeRoundRectCallout">
            <a:avLst>
              <a:gd name="adj1" fmla="val -81143"/>
              <a:gd name="adj2" fmla="val -59537"/>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t>Oui , je pense que l’estomac est aussi adapté au régime alimentaire.</a:t>
            </a:r>
          </a:p>
        </p:txBody>
      </p:sp>
      <p:sp>
        <p:nvSpPr>
          <p:cNvPr id="11" name="AutoShape 4" descr="Voir les détails de l’image associée. personnage de dessin animé de jolie fille portant une blouse de ...">
            <a:extLst>
              <a:ext uri="{FF2B5EF4-FFF2-40B4-BE49-F238E27FC236}">
                <a16:creationId xmlns:a16="http://schemas.microsoft.com/office/drawing/2014/main" id="{E5B0DABF-6203-BBBF-E819-92AAF5A6FDD3}"/>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noProof="0" dirty="0"/>
          </a:p>
        </p:txBody>
      </p:sp>
      <p:pic>
        <p:nvPicPr>
          <p:cNvPr id="14" name="Image 13">
            <a:extLst>
              <a:ext uri="{FF2B5EF4-FFF2-40B4-BE49-F238E27FC236}">
                <a16:creationId xmlns:a16="http://schemas.microsoft.com/office/drawing/2014/main" id="{69AF2144-8306-BDE0-CAEA-633BE5742967}"/>
              </a:ext>
            </a:extLst>
          </p:cNvPr>
          <p:cNvPicPr>
            <a:picLocks noChangeAspect="1"/>
          </p:cNvPicPr>
          <p:nvPr/>
        </p:nvPicPr>
        <p:blipFill>
          <a:blip r:embed="rId4"/>
          <a:stretch>
            <a:fillRect/>
          </a:stretch>
        </p:blipFill>
        <p:spPr>
          <a:xfrm>
            <a:off x="3600767" y="1198880"/>
            <a:ext cx="2569981" cy="5291137"/>
          </a:xfrm>
          <a:prstGeom prst="rect">
            <a:avLst/>
          </a:prstGeom>
        </p:spPr>
      </p:pic>
      <p:sp>
        <p:nvSpPr>
          <p:cNvPr id="7" name="Bulle narrative : rectangle à coins arrondis 6">
            <a:extLst>
              <a:ext uri="{FF2B5EF4-FFF2-40B4-BE49-F238E27FC236}">
                <a16:creationId xmlns:a16="http://schemas.microsoft.com/office/drawing/2014/main" id="{CC0744B3-246B-0818-0AB9-6984DDD8765E}"/>
              </a:ext>
            </a:extLst>
          </p:cNvPr>
          <p:cNvSpPr/>
          <p:nvPr/>
        </p:nvSpPr>
        <p:spPr>
          <a:xfrm>
            <a:off x="542607" y="1393230"/>
            <a:ext cx="2936240" cy="1460746"/>
          </a:xfrm>
          <a:prstGeom prst="wedgeRoundRectCallout">
            <a:avLst>
              <a:gd name="adj1" fmla="val 83825"/>
              <a:gd name="adj2" fmla="val 29015"/>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t>J’ai remarqué que le mouton a un très grand estomac.</a:t>
            </a:r>
          </a:p>
        </p:txBody>
      </p:sp>
      <p:sp>
        <p:nvSpPr>
          <p:cNvPr id="15" name="ZoneTexte 14">
            <a:extLst>
              <a:ext uri="{FF2B5EF4-FFF2-40B4-BE49-F238E27FC236}">
                <a16:creationId xmlns:a16="http://schemas.microsoft.com/office/drawing/2014/main" id="{5494BC14-A845-D54F-D009-3ED1C9949618}"/>
              </a:ext>
            </a:extLst>
          </p:cNvPr>
          <p:cNvSpPr txBox="1"/>
          <p:nvPr/>
        </p:nvSpPr>
        <p:spPr>
          <a:xfrm>
            <a:off x="4643120" y="6248400"/>
            <a:ext cx="1107440" cy="369332"/>
          </a:xfrm>
          <a:prstGeom prst="rect">
            <a:avLst/>
          </a:prstGeom>
          <a:noFill/>
        </p:spPr>
        <p:txBody>
          <a:bodyPr wrap="square" rtlCol="0">
            <a:spAutoFit/>
          </a:bodyPr>
          <a:lstStyle/>
          <a:p>
            <a:r>
              <a:rPr lang="fr-FR" b="1" noProof="0" dirty="0"/>
              <a:t>Malak </a:t>
            </a:r>
          </a:p>
        </p:txBody>
      </p:sp>
      <p:sp>
        <p:nvSpPr>
          <p:cNvPr id="16" name="ZoneTexte 15">
            <a:extLst>
              <a:ext uri="{FF2B5EF4-FFF2-40B4-BE49-F238E27FC236}">
                <a16:creationId xmlns:a16="http://schemas.microsoft.com/office/drawing/2014/main" id="{9731C4B1-E95E-5387-7696-2F0770389BA2}"/>
              </a:ext>
            </a:extLst>
          </p:cNvPr>
          <p:cNvSpPr txBox="1"/>
          <p:nvPr/>
        </p:nvSpPr>
        <p:spPr>
          <a:xfrm>
            <a:off x="7223760" y="6177280"/>
            <a:ext cx="1107440" cy="369332"/>
          </a:xfrm>
          <a:prstGeom prst="rect">
            <a:avLst/>
          </a:prstGeom>
          <a:noFill/>
        </p:spPr>
        <p:txBody>
          <a:bodyPr wrap="square" rtlCol="0">
            <a:spAutoFit/>
          </a:bodyPr>
          <a:lstStyle/>
          <a:p>
            <a:r>
              <a:rPr lang="fr-FR" b="1" noProof="0" dirty="0"/>
              <a:t>Achraf</a:t>
            </a:r>
          </a:p>
        </p:txBody>
      </p:sp>
    </p:spTree>
    <p:extLst>
      <p:ext uri="{BB962C8B-B14F-4D97-AF65-F5344CB8AC3E}">
        <p14:creationId xmlns:p14="http://schemas.microsoft.com/office/powerpoint/2010/main" val="4597051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3A6E8-B919-8E9C-298B-2C6ECC369401}"/>
            </a:ext>
          </a:extLst>
        </p:cNvPr>
        <p:cNvGrpSpPr/>
        <p:nvPr/>
      </p:nvGrpSpPr>
      <p:grpSpPr>
        <a:xfrm>
          <a:off x="0" y="0"/>
          <a:ext cx="0" cy="0"/>
          <a:chOff x="0" y="0"/>
          <a:chExt cx="0" cy="0"/>
        </a:xfrm>
      </p:grpSpPr>
      <p:pic>
        <p:nvPicPr>
          <p:cNvPr id="2" name="Picture 2" descr="Lever la main - Icônes mains et gestes gratuites">
            <a:extLst>
              <a:ext uri="{FF2B5EF4-FFF2-40B4-BE49-F238E27FC236}">
                <a16:creationId xmlns:a16="http://schemas.microsoft.com/office/drawing/2014/main" id="{09B9AF08-E14A-B18C-31CF-1EDA527DF12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96746" y="831139"/>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13" name="Oval 81">
            <a:extLst>
              <a:ext uri="{FF2B5EF4-FFF2-40B4-BE49-F238E27FC236}">
                <a16:creationId xmlns:a16="http://schemas.microsoft.com/office/drawing/2014/main" id="{C78C0EEC-F140-7A25-EBC7-E06AA3943537}"/>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O</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5" name="D_A_01">
            <a:extLst>
              <a:ext uri="{FF2B5EF4-FFF2-40B4-BE49-F238E27FC236}">
                <a16:creationId xmlns:a16="http://schemas.microsoft.com/office/drawing/2014/main" id="{AA3B87AF-0C2D-398E-4D68-04772674D02A}"/>
              </a:ext>
            </a:extLst>
          </p:cNvPr>
          <p:cNvSpPr txBox="1"/>
          <p:nvPr/>
        </p:nvSpPr>
        <p:spPr>
          <a:xfrm>
            <a:off x="986137" y="281313"/>
            <a:ext cx="10184783" cy="749927"/>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pPr marL="0" marR="0" lvl="0" indent="0" algn="l" defTabSz="457200" rtl="0" eaLnBrk="1" fontAlgn="auto" latinLnBrk="0" hangingPunct="1">
              <a:lnSpc>
                <a:spcPct val="100000"/>
              </a:lnSpc>
              <a:spcBef>
                <a:spcPts val="0"/>
              </a:spcBef>
              <a:spcAft>
                <a:spcPts val="400"/>
              </a:spcAft>
              <a:buClrTx/>
              <a:buSzTx/>
              <a:buFontTx/>
              <a:buNone/>
              <a:tabLst/>
              <a:defRPr/>
            </a:pPr>
            <a:r>
              <a:rPr lang="fr-FR" sz="2000" b="0" i="1" noProof="0" dirty="0">
                <a:solidFill>
                  <a:schemeClr val="bg2">
                    <a:lumMod val="75000"/>
                  </a:schemeClr>
                </a:solidFill>
              </a:rPr>
              <a:t>Après une brève discussion annoncer aux élèves la réponse de l’enseignant pour amorcer l’objectif de la séance</a:t>
            </a:r>
            <a:r>
              <a:rPr kumimoji="0" lang="fr-FR" sz="2400" b="0" i="1" u="none" strike="noStrike" kern="1200" cap="none" spc="0" normalizeH="0" baseline="0" noProof="0" dirty="0">
                <a:ln>
                  <a:noFill/>
                </a:ln>
                <a:solidFill>
                  <a:schemeClr val="bg2">
                    <a:lumMod val="75000"/>
                  </a:schemeClr>
                </a:solidFill>
                <a:effectLst/>
                <a:uLnTx/>
                <a:uFillTx/>
                <a:latin typeface="Calibri" panose="020F0502020204030204"/>
                <a:ea typeface="+mn-ea"/>
                <a:cs typeface="+mn-cs"/>
              </a:rPr>
              <a:t>.</a:t>
            </a:r>
          </a:p>
        </p:txBody>
      </p:sp>
      <p:sp>
        <p:nvSpPr>
          <p:cNvPr id="3" name="AutoShape 4" descr="Hình ảnh Linh Vật Hoạt Hình Của Bác Sĩ Cốc Thí Nghiệm PNG , Hoạt Hình ...">
            <a:extLst>
              <a:ext uri="{FF2B5EF4-FFF2-40B4-BE49-F238E27FC236}">
                <a16:creationId xmlns:a16="http://schemas.microsoft.com/office/drawing/2014/main" id="{5B5C5799-DBB2-8A7C-0701-987DE192208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AutoShape 6" descr="Hình ảnh Linh Vật Hoạt Hình Của Bác Sĩ Cốc Thí Nghiệm PNG , Hoạt Hình ...">
            <a:extLst>
              <a:ext uri="{FF2B5EF4-FFF2-40B4-BE49-F238E27FC236}">
                <a16:creationId xmlns:a16="http://schemas.microsoft.com/office/drawing/2014/main" id="{F86FBBDD-1C06-3664-EE43-E703CC6C5394}"/>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26" name="Picture 2" descr="Niño en bata de ciencia sobre fondo blanco. | Vector Gratis">
            <a:extLst>
              <a:ext uri="{FF2B5EF4-FFF2-40B4-BE49-F238E27FC236}">
                <a16:creationId xmlns:a16="http://schemas.microsoft.com/office/drawing/2014/main" id="{282B49D6-94B6-678E-1358-2DC2C4533AA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79586" y="2133600"/>
            <a:ext cx="1509867" cy="4053839"/>
          </a:xfrm>
          <a:prstGeom prst="rect">
            <a:avLst/>
          </a:prstGeom>
          <a:noFill/>
          <a:extLst>
            <a:ext uri="{909E8E84-426E-40DD-AFC4-6F175D3DCCD1}">
              <a14:hiddenFill xmlns:a14="http://schemas.microsoft.com/office/drawing/2010/main">
                <a:solidFill>
                  <a:srgbClr val="FFFFFF"/>
                </a:solidFill>
              </a14:hiddenFill>
            </a:ext>
          </a:extLst>
        </p:spPr>
      </p:pic>
      <p:sp>
        <p:nvSpPr>
          <p:cNvPr id="11" name="AutoShape 4" descr="Voir les détails de l’image associée. personnage de dessin animé de jolie fille portant une blouse de ...">
            <a:extLst>
              <a:ext uri="{FF2B5EF4-FFF2-40B4-BE49-F238E27FC236}">
                <a16:creationId xmlns:a16="http://schemas.microsoft.com/office/drawing/2014/main" id="{9C12D99A-37B9-3ADB-61BA-C13B276E5023}"/>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886F1E75-B43B-413E-F662-6ED20502855F}"/>
              </a:ext>
            </a:extLst>
          </p:cNvPr>
          <p:cNvSpPr txBox="1"/>
          <p:nvPr/>
        </p:nvSpPr>
        <p:spPr>
          <a:xfrm>
            <a:off x="10617200" y="6126480"/>
            <a:ext cx="110744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Achraf</a:t>
            </a:r>
          </a:p>
        </p:txBody>
      </p:sp>
      <p:pic>
        <p:nvPicPr>
          <p:cNvPr id="6" name="Image 5">
            <a:extLst>
              <a:ext uri="{FF2B5EF4-FFF2-40B4-BE49-F238E27FC236}">
                <a16:creationId xmlns:a16="http://schemas.microsoft.com/office/drawing/2014/main" id="{11D15724-9780-1296-28E8-A7E5697A266B}"/>
              </a:ext>
            </a:extLst>
          </p:cNvPr>
          <p:cNvPicPr>
            <a:picLocks noChangeAspect="1"/>
          </p:cNvPicPr>
          <p:nvPr/>
        </p:nvPicPr>
        <p:blipFill>
          <a:blip r:embed="rId4"/>
          <a:stretch>
            <a:fillRect/>
          </a:stretch>
        </p:blipFill>
        <p:spPr>
          <a:xfrm flipH="1">
            <a:off x="8077200" y="1638616"/>
            <a:ext cx="2011680" cy="4668521"/>
          </a:xfrm>
          <a:prstGeom prst="rect">
            <a:avLst/>
          </a:prstGeom>
        </p:spPr>
      </p:pic>
      <p:pic>
        <p:nvPicPr>
          <p:cNvPr id="2050" name="Picture 2" descr="Maestro Animado Vectores, Iconos, Gráficos y Fondos para Descargar Gratis">
            <a:extLst>
              <a:ext uri="{FF2B5EF4-FFF2-40B4-BE49-F238E27FC236}">
                <a16:creationId xmlns:a16="http://schemas.microsoft.com/office/drawing/2014/main" id="{10E35E8B-C791-211F-B699-110B8A0176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14142" y="1168400"/>
            <a:ext cx="2877718" cy="5191760"/>
          </a:xfrm>
          <a:prstGeom prst="rect">
            <a:avLst/>
          </a:prstGeom>
          <a:noFill/>
          <a:extLst>
            <a:ext uri="{909E8E84-426E-40DD-AFC4-6F175D3DCCD1}">
              <a14:hiddenFill xmlns:a14="http://schemas.microsoft.com/office/drawing/2010/main">
                <a:solidFill>
                  <a:srgbClr val="FFFFFF"/>
                </a:solidFill>
              </a14:hiddenFill>
            </a:ext>
          </a:extLst>
        </p:spPr>
      </p:pic>
      <p:sp>
        <p:nvSpPr>
          <p:cNvPr id="9" name="Bulle narrative : rectangle à coins arrondis 8">
            <a:extLst>
              <a:ext uri="{FF2B5EF4-FFF2-40B4-BE49-F238E27FC236}">
                <a16:creationId xmlns:a16="http://schemas.microsoft.com/office/drawing/2014/main" id="{931A9422-D238-BF1C-45A6-EA287475D6AD}"/>
              </a:ext>
            </a:extLst>
          </p:cNvPr>
          <p:cNvSpPr/>
          <p:nvPr/>
        </p:nvSpPr>
        <p:spPr>
          <a:xfrm>
            <a:off x="353961" y="1178560"/>
            <a:ext cx="3344279" cy="1603969"/>
          </a:xfrm>
          <a:prstGeom prst="wedgeRoundRectCallout">
            <a:avLst>
              <a:gd name="adj1" fmla="val 81510"/>
              <a:gd name="adj2" fmla="val 26207"/>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t>En effet, le tube digestif d’un animal est aussi adapté à son régime alimentaire.</a:t>
            </a:r>
          </a:p>
        </p:txBody>
      </p:sp>
      <p:sp>
        <p:nvSpPr>
          <p:cNvPr id="12" name="ZoneTexte 11">
            <a:extLst>
              <a:ext uri="{FF2B5EF4-FFF2-40B4-BE49-F238E27FC236}">
                <a16:creationId xmlns:a16="http://schemas.microsoft.com/office/drawing/2014/main" id="{A2A4B50C-37D1-D7F4-C66A-454E0F10875B}"/>
              </a:ext>
            </a:extLst>
          </p:cNvPr>
          <p:cNvSpPr txBox="1"/>
          <p:nvPr/>
        </p:nvSpPr>
        <p:spPr>
          <a:xfrm>
            <a:off x="8839200" y="6146800"/>
            <a:ext cx="1107440" cy="369332"/>
          </a:xfrm>
          <a:prstGeom prst="rect">
            <a:avLst/>
          </a:prstGeom>
          <a:noFill/>
        </p:spPr>
        <p:txBody>
          <a:bodyPr wrap="square" rtlCol="0">
            <a:spAutoFit/>
          </a:bodyPr>
          <a:lstStyle/>
          <a:p>
            <a:r>
              <a:rPr lang="fr-FR" noProof="0" dirty="0"/>
              <a:t>Malak </a:t>
            </a:r>
          </a:p>
        </p:txBody>
      </p:sp>
      <p:sp>
        <p:nvSpPr>
          <p:cNvPr id="4" name="ZoneTexte 3">
            <a:extLst>
              <a:ext uri="{FF2B5EF4-FFF2-40B4-BE49-F238E27FC236}">
                <a16:creationId xmlns:a16="http://schemas.microsoft.com/office/drawing/2014/main" id="{F8C50963-EA53-A4D8-F8D9-2D0E1EFD2792}"/>
              </a:ext>
            </a:extLst>
          </p:cNvPr>
          <p:cNvSpPr txBox="1"/>
          <p:nvPr/>
        </p:nvSpPr>
        <p:spPr>
          <a:xfrm>
            <a:off x="4216400" y="6360160"/>
            <a:ext cx="1666240" cy="369332"/>
          </a:xfrm>
          <a:prstGeom prst="rect">
            <a:avLst/>
          </a:prstGeom>
          <a:noFill/>
        </p:spPr>
        <p:txBody>
          <a:bodyPr wrap="square" rtlCol="0">
            <a:spAutoFit/>
          </a:bodyPr>
          <a:lstStyle/>
          <a:p>
            <a:r>
              <a:rPr lang="fr-FR" noProof="0" dirty="0"/>
              <a:t>Enseignant</a:t>
            </a:r>
          </a:p>
        </p:txBody>
      </p:sp>
    </p:spTree>
    <p:extLst>
      <p:ext uri="{BB962C8B-B14F-4D97-AF65-F5344CB8AC3E}">
        <p14:creationId xmlns:p14="http://schemas.microsoft.com/office/powerpoint/2010/main" val="27517164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8">
            <a:extLst>
              <a:ext uri="{FF2B5EF4-FFF2-40B4-BE49-F238E27FC236}">
                <a16:creationId xmlns:a16="http://schemas.microsoft.com/office/drawing/2014/main" id="{456919ED-CC42-D4C9-B299-6D709E41BEA5}"/>
              </a:ext>
            </a:extLst>
          </p:cNvPr>
          <p:cNvPicPr>
            <a:picLocks noChangeAspect="1"/>
          </p:cNvPicPr>
          <p:nvPr/>
        </p:nvPicPr>
        <p:blipFill>
          <a:blip r:embed="rId2"/>
          <a:stretch>
            <a:fillRect/>
          </a:stretch>
        </p:blipFill>
        <p:spPr>
          <a:xfrm>
            <a:off x="11336818" y="940034"/>
            <a:ext cx="583170" cy="583170"/>
          </a:xfrm>
          <a:prstGeom prst="rect">
            <a:avLst/>
          </a:prstGeom>
        </p:spPr>
      </p:pic>
      <p:sp>
        <p:nvSpPr>
          <p:cNvPr id="44" name="Oval 43">
            <a:extLst>
              <a:ext uri="{FF2B5EF4-FFF2-40B4-BE49-F238E27FC236}">
                <a16:creationId xmlns:a16="http://schemas.microsoft.com/office/drawing/2014/main" id="{937B0509-6C22-05EA-3A25-50D2C4A264F8}"/>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O</a:t>
            </a:r>
            <a:endParaRPr lang="fr-FR" sz="1200" b="1" noProof="0" dirty="0">
              <a:latin typeface="Dosis Bold" pitchFamily="2" charset="0"/>
            </a:endParaRPr>
          </a:p>
        </p:txBody>
      </p:sp>
      <p:sp>
        <p:nvSpPr>
          <p:cNvPr id="4" name="ZoneTexte 3">
            <a:extLst>
              <a:ext uri="{FF2B5EF4-FFF2-40B4-BE49-F238E27FC236}">
                <a16:creationId xmlns:a16="http://schemas.microsoft.com/office/drawing/2014/main" id="{D208B667-BB9A-A18E-DD68-DF5D6AFCF4A2}"/>
              </a:ext>
            </a:extLst>
          </p:cNvPr>
          <p:cNvSpPr txBox="1"/>
          <p:nvPr/>
        </p:nvSpPr>
        <p:spPr>
          <a:xfrm>
            <a:off x="774422" y="268896"/>
            <a:ext cx="10574298" cy="707886"/>
          </a:xfrm>
          <a:prstGeom prst="rect">
            <a:avLst/>
          </a:prstGeom>
          <a:noFill/>
        </p:spPr>
        <p:txBody>
          <a:bodyPr wrap="square">
            <a:spAutoFit/>
          </a:bodyPr>
          <a:lstStyle/>
          <a:p>
            <a:pPr>
              <a:spcAft>
                <a:spcPts val="600"/>
              </a:spcAft>
            </a:pPr>
            <a:r>
              <a:rPr lang="fr-FR" sz="2000" b="1" noProof="0" dirty="0">
                <a:solidFill>
                  <a:schemeClr val="tx1">
                    <a:lumMod val="50000"/>
                    <a:lumOff val="50000"/>
                  </a:schemeClr>
                </a:solidFill>
              </a:rPr>
              <a:t>Dans cette séance nous allons apprendre à mettre en relation le tube digestif d’un animal et son régime alimentaire.</a:t>
            </a:r>
            <a:endParaRPr lang="fr-FR" sz="2000" noProof="0" dirty="0">
              <a:solidFill>
                <a:schemeClr val="bg2">
                  <a:lumMod val="50000"/>
                </a:schemeClr>
              </a:solidFill>
            </a:endParaRPr>
          </a:p>
        </p:txBody>
      </p:sp>
      <p:sp>
        <p:nvSpPr>
          <p:cNvPr id="3" name="Google Shape;2054;p38">
            <a:extLst>
              <a:ext uri="{FF2B5EF4-FFF2-40B4-BE49-F238E27FC236}">
                <a16:creationId xmlns:a16="http://schemas.microsoft.com/office/drawing/2014/main" id="{73D8A7C2-4E6F-4B28-FC5B-F57148B1C260}"/>
              </a:ext>
            </a:extLst>
          </p:cNvPr>
          <p:cNvSpPr/>
          <p:nvPr/>
        </p:nvSpPr>
        <p:spPr>
          <a:xfrm>
            <a:off x="1440922" y="1921128"/>
            <a:ext cx="9651623" cy="1125148"/>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sp>
        <p:nvSpPr>
          <p:cNvPr id="6" name="ZoneTexte 5">
            <a:extLst>
              <a:ext uri="{FF2B5EF4-FFF2-40B4-BE49-F238E27FC236}">
                <a16:creationId xmlns:a16="http://schemas.microsoft.com/office/drawing/2014/main" id="{F3DECE45-772F-7DAA-17E9-0EC160E6D68D}"/>
              </a:ext>
            </a:extLst>
          </p:cNvPr>
          <p:cNvSpPr txBox="1"/>
          <p:nvPr/>
        </p:nvSpPr>
        <p:spPr>
          <a:xfrm>
            <a:off x="2122246" y="1912319"/>
            <a:ext cx="8896878" cy="1015663"/>
          </a:xfrm>
          <a:prstGeom prst="rect">
            <a:avLst/>
          </a:prstGeom>
          <a:noFill/>
        </p:spPr>
        <p:txBody>
          <a:bodyPr wrap="square" rtlCol="0">
            <a:spAutoFit/>
          </a:bodyPr>
          <a:lstStyle/>
          <a:p>
            <a:r>
              <a:rPr lang="fr-FR" sz="2800" noProof="0" dirty="0"/>
              <a:t> Établir le lien entre le tube digestif d'un animal et son régime alimentaire.</a:t>
            </a:r>
            <a:r>
              <a:rPr lang="fr-FR" sz="3200" noProof="0" dirty="0"/>
              <a:t> </a:t>
            </a:r>
          </a:p>
        </p:txBody>
      </p:sp>
      <p:pic>
        <p:nvPicPr>
          <p:cNvPr id="7" name="Image 15">
            <a:extLst>
              <a:ext uri="{FF2B5EF4-FFF2-40B4-BE49-F238E27FC236}">
                <a16:creationId xmlns:a16="http://schemas.microsoft.com/office/drawing/2014/main" id="{ABD9BBE8-235E-FCE4-96CC-9BA47F52FA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4483" y="1656678"/>
            <a:ext cx="805544" cy="805544"/>
          </a:xfrm>
          <a:prstGeom prst="rect">
            <a:avLst/>
          </a:prstGeom>
          <a:ln>
            <a:noFill/>
          </a:ln>
        </p:spPr>
      </p:pic>
      <p:grpSp>
        <p:nvGrpSpPr>
          <p:cNvPr id="13" name="Groupe 12">
            <a:extLst>
              <a:ext uri="{FF2B5EF4-FFF2-40B4-BE49-F238E27FC236}">
                <a16:creationId xmlns:a16="http://schemas.microsoft.com/office/drawing/2014/main" id="{8F54C8EB-52C5-6E51-739E-A5198A57B2A4}"/>
              </a:ext>
            </a:extLst>
          </p:cNvPr>
          <p:cNvGrpSpPr/>
          <p:nvPr/>
        </p:nvGrpSpPr>
        <p:grpSpPr>
          <a:xfrm>
            <a:off x="1645100" y="3668086"/>
            <a:ext cx="8901799" cy="954109"/>
            <a:chOff x="2314841" y="4063998"/>
            <a:chExt cx="8901799" cy="954109"/>
          </a:xfrm>
        </p:grpSpPr>
        <p:grpSp>
          <p:nvGrpSpPr>
            <p:cNvPr id="11" name="Groupe 10">
              <a:extLst>
                <a:ext uri="{FF2B5EF4-FFF2-40B4-BE49-F238E27FC236}">
                  <a16:creationId xmlns:a16="http://schemas.microsoft.com/office/drawing/2014/main" id="{B94B1E71-C0E6-4D73-5706-9D7F7C3F298F}"/>
                </a:ext>
              </a:extLst>
            </p:cNvPr>
            <p:cNvGrpSpPr/>
            <p:nvPr/>
          </p:nvGrpSpPr>
          <p:grpSpPr>
            <a:xfrm>
              <a:off x="2314841" y="4063998"/>
              <a:ext cx="4847959" cy="954107"/>
              <a:chOff x="1796681" y="4094478"/>
              <a:chExt cx="4847959" cy="954107"/>
            </a:xfrm>
          </p:grpSpPr>
          <p:sp>
            <p:nvSpPr>
              <p:cNvPr id="8" name="Flèche : double flèche verticale 7">
                <a:extLst>
                  <a:ext uri="{FF2B5EF4-FFF2-40B4-BE49-F238E27FC236}">
                    <a16:creationId xmlns:a16="http://schemas.microsoft.com/office/drawing/2014/main" id="{F3DAAE35-3DA9-9CA6-3AA3-4CF5ECE221FB}"/>
                  </a:ext>
                </a:extLst>
              </p:cNvPr>
              <p:cNvSpPr/>
              <p:nvPr/>
            </p:nvSpPr>
            <p:spPr>
              <a:xfrm rot="16200000">
                <a:off x="5646420" y="3875573"/>
                <a:ext cx="604520" cy="1391920"/>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9" name="ZoneTexte 8">
                <a:extLst>
                  <a:ext uri="{FF2B5EF4-FFF2-40B4-BE49-F238E27FC236}">
                    <a16:creationId xmlns:a16="http://schemas.microsoft.com/office/drawing/2014/main" id="{83FEBE4A-88C5-DBB1-E9B0-E514D09370D0}"/>
                  </a:ext>
                </a:extLst>
              </p:cNvPr>
              <p:cNvSpPr txBox="1"/>
              <p:nvPr/>
            </p:nvSpPr>
            <p:spPr>
              <a:xfrm>
                <a:off x="1796681" y="4094478"/>
                <a:ext cx="2932635" cy="954107"/>
              </a:xfrm>
              <a:prstGeom prst="rect">
                <a:avLst/>
              </a:prstGeom>
              <a:solidFill>
                <a:schemeClr val="accent4">
                  <a:lumMod val="60000"/>
                  <a:lumOff val="40000"/>
                </a:schemeClr>
              </a:solidFill>
            </p:spPr>
            <p:txBody>
              <a:bodyPr wrap="square" rtlCol="0">
                <a:spAutoFit/>
              </a:bodyPr>
              <a:lstStyle/>
              <a:p>
                <a:pPr algn="ctr"/>
                <a:r>
                  <a:rPr lang="fr-FR" sz="2800" b="1" noProof="0" dirty="0"/>
                  <a:t>Régime alimentaire</a:t>
                </a:r>
              </a:p>
            </p:txBody>
          </p:sp>
        </p:grpSp>
        <p:sp>
          <p:nvSpPr>
            <p:cNvPr id="12" name="ZoneTexte 11">
              <a:extLst>
                <a:ext uri="{FF2B5EF4-FFF2-40B4-BE49-F238E27FC236}">
                  <a16:creationId xmlns:a16="http://schemas.microsoft.com/office/drawing/2014/main" id="{C0460B67-C0AB-BFBE-C861-38680A7B2C85}"/>
                </a:ext>
              </a:extLst>
            </p:cNvPr>
            <p:cNvSpPr txBox="1"/>
            <p:nvPr/>
          </p:nvSpPr>
          <p:spPr>
            <a:xfrm>
              <a:off x="7853680" y="4064000"/>
              <a:ext cx="3362960" cy="954107"/>
            </a:xfrm>
            <a:prstGeom prst="rect">
              <a:avLst/>
            </a:prstGeom>
            <a:solidFill>
              <a:schemeClr val="accent4">
                <a:lumMod val="60000"/>
                <a:lumOff val="40000"/>
              </a:schemeClr>
            </a:solidFill>
          </p:spPr>
          <p:txBody>
            <a:bodyPr wrap="square" rtlCol="0">
              <a:spAutoFit/>
            </a:bodyPr>
            <a:lstStyle/>
            <a:p>
              <a:pPr algn="ctr"/>
              <a:r>
                <a:rPr lang="fr-FR" sz="2800" b="1" noProof="0" dirty="0"/>
                <a:t>Indices d’adaptation du tube digestif</a:t>
              </a:r>
            </a:p>
          </p:txBody>
        </p:sp>
      </p:grpSp>
    </p:spTree>
    <p:extLst>
      <p:ext uri="{BB962C8B-B14F-4D97-AF65-F5344CB8AC3E}">
        <p14:creationId xmlns:p14="http://schemas.microsoft.com/office/powerpoint/2010/main" val="33143371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ED259-DB7F-A4E1-B3DE-2B5CEBFFA74F}"/>
            </a:ext>
          </a:extLst>
        </p:cNvPr>
        <p:cNvGrpSpPr/>
        <p:nvPr/>
      </p:nvGrpSpPr>
      <p:grpSpPr>
        <a:xfrm>
          <a:off x="0" y="0"/>
          <a:ext cx="0" cy="0"/>
          <a:chOff x="0" y="0"/>
          <a:chExt cx="0" cy="0"/>
        </a:xfrm>
      </p:grpSpPr>
      <p:sp>
        <p:nvSpPr>
          <p:cNvPr id="2" name="Oval 7">
            <a:extLst>
              <a:ext uri="{FF2B5EF4-FFF2-40B4-BE49-F238E27FC236}">
                <a16:creationId xmlns:a16="http://schemas.microsoft.com/office/drawing/2014/main" id="{1185197C-A9AF-9E54-4D28-A10D3B149766}"/>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M</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3" name="Image 9">
            <a:extLst>
              <a:ext uri="{FF2B5EF4-FFF2-40B4-BE49-F238E27FC236}">
                <a16:creationId xmlns:a16="http://schemas.microsoft.com/office/drawing/2014/main" id="{A34D9DB2-F924-4F2E-C323-2164AC1A8BF0}"/>
              </a:ext>
            </a:extLst>
          </p:cNvPr>
          <p:cNvPicPr>
            <a:picLocks noChangeAspect="1"/>
          </p:cNvPicPr>
          <p:nvPr/>
        </p:nvPicPr>
        <p:blipFill>
          <a:blip r:embed="rId3"/>
          <a:stretch>
            <a:fillRect/>
          </a:stretch>
        </p:blipFill>
        <p:spPr>
          <a:xfrm>
            <a:off x="11309209" y="924848"/>
            <a:ext cx="583170" cy="583170"/>
          </a:xfrm>
          <a:prstGeom prst="rect">
            <a:avLst/>
          </a:prstGeom>
        </p:spPr>
      </p:pic>
      <p:sp>
        <p:nvSpPr>
          <p:cNvPr id="4" name="Rectangle : coins arrondis 3">
            <a:extLst>
              <a:ext uri="{FF2B5EF4-FFF2-40B4-BE49-F238E27FC236}">
                <a16:creationId xmlns:a16="http://schemas.microsoft.com/office/drawing/2014/main" id="{5543A490-E6EF-E9C7-B499-B88ABD49E88A}"/>
              </a:ext>
            </a:extLst>
          </p:cNvPr>
          <p:cNvSpPr/>
          <p:nvPr/>
        </p:nvSpPr>
        <p:spPr>
          <a:xfrm>
            <a:off x="3060311" y="2416939"/>
            <a:ext cx="5644657" cy="1224429"/>
          </a:xfrm>
          <a:prstGeom prst="roundRect">
            <a:avLst>
              <a:gd name="adj" fmla="val 28712"/>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 me prépare</a:t>
            </a:r>
          </a:p>
        </p:txBody>
      </p:sp>
      <p:grpSp>
        <p:nvGrpSpPr>
          <p:cNvPr id="5" name="Group 43">
            <a:extLst>
              <a:ext uri="{FF2B5EF4-FFF2-40B4-BE49-F238E27FC236}">
                <a16:creationId xmlns:a16="http://schemas.microsoft.com/office/drawing/2014/main" id="{66D1D40A-F34E-37D1-DBFD-488C3B845A2B}"/>
              </a:ext>
            </a:extLst>
          </p:cNvPr>
          <p:cNvGrpSpPr/>
          <p:nvPr/>
        </p:nvGrpSpPr>
        <p:grpSpPr>
          <a:xfrm>
            <a:off x="9451770" y="5588361"/>
            <a:ext cx="2425142" cy="936370"/>
            <a:chOff x="8796759" y="4917801"/>
            <a:chExt cx="2425142" cy="936370"/>
          </a:xfrm>
        </p:grpSpPr>
        <p:sp>
          <p:nvSpPr>
            <p:cNvPr id="6" name="Oval 41">
              <a:extLst>
                <a:ext uri="{FF2B5EF4-FFF2-40B4-BE49-F238E27FC236}">
                  <a16:creationId xmlns:a16="http://schemas.microsoft.com/office/drawing/2014/main" id="{EE77C7BD-649D-AB1E-6FDE-F766F656EDC8}"/>
                </a:ext>
              </a:extLst>
            </p:cNvPr>
            <p:cNvSpPr/>
            <p:nvPr/>
          </p:nvSpPr>
          <p:spPr>
            <a:xfrm>
              <a:off x="10285531" y="4917801"/>
              <a:ext cx="936370" cy="936370"/>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7" name="Rectangle 6">
              <a:extLst>
                <a:ext uri="{FF2B5EF4-FFF2-40B4-BE49-F238E27FC236}">
                  <a16:creationId xmlns:a16="http://schemas.microsoft.com/office/drawing/2014/main" id="{9A523725-59FF-AA85-325D-8F27A1C08495}"/>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5 min</a:t>
              </a:r>
            </a:p>
          </p:txBody>
        </p:sp>
      </p:grpSp>
    </p:spTree>
    <p:extLst>
      <p:ext uri="{BB962C8B-B14F-4D97-AF65-F5344CB8AC3E}">
        <p14:creationId xmlns:p14="http://schemas.microsoft.com/office/powerpoint/2010/main" val="391637759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58DD0-8105-E364-AA4B-8B9326A98A29}"/>
            </a:ext>
          </a:extLst>
        </p:cNvPr>
        <p:cNvGrpSpPr/>
        <p:nvPr/>
      </p:nvGrpSpPr>
      <p:grpSpPr>
        <a:xfrm>
          <a:off x="0" y="0"/>
          <a:ext cx="0" cy="0"/>
          <a:chOff x="0" y="0"/>
          <a:chExt cx="0" cy="0"/>
        </a:xfrm>
      </p:grpSpPr>
      <p:sp>
        <p:nvSpPr>
          <p:cNvPr id="2" name="Oval 7">
            <a:extLst>
              <a:ext uri="{FF2B5EF4-FFF2-40B4-BE49-F238E27FC236}">
                <a16:creationId xmlns:a16="http://schemas.microsoft.com/office/drawing/2014/main" id="{708A7A62-9DCB-011D-CD21-777CE6D16715}"/>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M</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3" name="Image 9">
            <a:extLst>
              <a:ext uri="{FF2B5EF4-FFF2-40B4-BE49-F238E27FC236}">
                <a16:creationId xmlns:a16="http://schemas.microsoft.com/office/drawing/2014/main" id="{A1E7A243-6CA6-A013-1FB4-9CBDCC7DD77F}"/>
              </a:ext>
            </a:extLst>
          </p:cNvPr>
          <p:cNvPicPr>
            <a:picLocks noChangeAspect="1"/>
          </p:cNvPicPr>
          <p:nvPr/>
        </p:nvPicPr>
        <p:blipFill>
          <a:blip r:embed="rId3"/>
          <a:stretch>
            <a:fillRect/>
          </a:stretch>
        </p:blipFill>
        <p:spPr>
          <a:xfrm>
            <a:off x="11336818" y="847328"/>
            <a:ext cx="583170" cy="583170"/>
          </a:xfrm>
          <a:prstGeom prst="rect">
            <a:avLst/>
          </a:prstGeom>
        </p:spPr>
      </p:pic>
      <p:sp>
        <p:nvSpPr>
          <p:cNvPr id="9" name="ZoneTexte 8">
            <a:extLst>
              <a:ext uri="{FF2B5EF4-FFF2-40B4-BE49-F238E27FC236}">
                <a16:creationId xmlns:a16="http://schemas.microsoft.com/office/drawing/2014/main" id="{BFE2DFBA-7E0B-AF18-0A44-243EC5558E25}"/>
              </a:ext>
            </a:extLst>
          </p:cNvPr>
          <p:cNvSpPr txBox="1"/>
          <p:nvPr/>
        </p:nvSpPr>
        <p:spPr>
          <a:xfrm>
            <a:off x="957459" y="151723"/>
            <a:ext cx="9955053"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Je vais vous montrer d’abord les principaux organes </a:t>
            </a:r>
            <a:r>
              <a:rPr lang="fr-FR" sz="2400" b="1" noProof="0" dirty="0">
                <a:solidFill>
                  <a:prstClr val="black">
                    <a:lumMod val="50000"/>
                    <a:lumOff val="50000"/>
                  </a:prstClr>
                </a:solidFill>
                <a:latin typeface="Calibri" panose="020F0502020204030204"/>
              </a:rPr>
              <a:t>du</a:t>
            </a:r>
            <a:r>
              <a:rPr kumimoji="0" lang="fr-FR" sz="24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tube digestif des mammifères.</a:t>
            </a:r>
            <a:endParaRPr kumimoji="0" lang="fr-FR" sz="24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pic>
        <p:nvPicPr>
          <p:cNvPr id="20" name="Image 19">
            <a:extLst>
              <a:ext uri="{FF2B5EF4-FFF2-40B4-BE49-F238E27FC236}">
                <a16:creationId xmlns:a16="http://schemas.microsoft.com/office/drawing/2014/main" id="{644D47C1-4147-9B60-754E-54C8E5C7B12D}"/>
              </a:ext>
            </a:extLst>
          </p:cNvPr>
          <p:cNvPicPr>
            <a:picLocks noChangeAspect="1"/>
          </p:cNvPicPr>
          <p:nvPr/>
        </p:nvPicPr>
        <p:blipFill>
          <a:blip r:embed="rId4"/>
          <a:stretch>
            <a:fillRect/>
          </a:stretch>
        </p:blipFill>
        <p:spPr>
          <a:xfrm>
            <a:off x="4096733" y="1849120"/>
            <a:ext cx="2527587" cy="3230772"/>
          </a:xfrm>
          <a:prstGeom prst="rect">
            <a:avLst/>
          </a:prstGeom>
        </p:spPr>
      </p:pic>
      <p:sp>
        <p:nvSpPr>
          <p:cNvPr id="21" name="ZoneTexte 20">
            <a:extLst>
              <a:ext uri="{FF2B5EF4-FFF2-40B4-BE49-F238E27FC236}">
                <a16:creationId xmlns:a16="http://schemas.microsoft.com/office/drawing/2014/main" id="{A6431165-A7F6-7EDB-AA86-616981C873C3}"/>
              </a:ext>
            </a:extLst>
          </p:cNvPr>
          <p:cNvSpPr txBox="1"/>
          <p:nvPr/>
        </p:nvSpPr>
        <p:spPr>
          <a:xfrm>
            <a:off x="7406640" y="3840480"/>
            <a:ext cx="1747520" cy="400110"/>
          </a:xfrm>
          <a:prstGeom prst="rect">
            <a:avLst/>
          </a:prstGeom>
          <a:noFill/>
        </p:spPr>
        <p:txBody>
          <a:bodyPr wrap="square" rtlCol="0">
            <a:spAutoFit/>
          </a:bodyPr>
          <a:lstStyle/>
          <a:p>
            <a:r>
              <a:rPr lang="fr-FR" sz="2000" noProof="0" dirty="0"/>
              <a:t>Gros intestin</a:t>
            </a:r>
          </a:p>
        </p:txBody>
      </p:sp>
      <p:sp>
        <p:nvSpPr>
          <p:cNvPr id="22" name="ZoneTexte 21">
            <a:extLst>
              <a:ext uri="{FF2B5EF4-FFF2-40B4-BE49-F238E27FC236}">
                <a16:creationId xmlns:a16="http://schemas.microsoft.com/office/drawing/2014/main" id="{0D4074CA-9E9B-3B73-F0F5-2DEB5FF96790}"/>
              </a:ext>
            </a:extLst>
          </p:cNvPr>
          <p:cNvSpPr txBox="1"/>
          <p:nvPr/>
        </p:nvSpPr>
        <p:spPr>
          <a:xfrm>
            <a:off x="7396480" y="2712720"/>
            <a:ext cx="1747520" cy="400110"/>
          </a:xfrm>
          <a:prstGeom prst="rect">
            <a:avLst/>
          </a:prstGeom>
          <a:noFill/>
        </p:spPr>
        <p:txBody>
          <a:bodyPr wrap="square" rtlCol="0">
            <a:spAutoFit/>
          </a:bodyPr>
          <a:lstStyle/>
          <a:p>
            <a:r>
              <a:rPr lang="fr-FR" sz="2000" noProof="0" dirty="0"/>
              <a:t>Intestin grêle</a:t>
            </a:r>
          </a:p>
        </p:txBody>
      </p:sp>
      <p:sp>
        <p:nvSpPr>
          <p:cNvPr id="23" name="ZoneTexte 22">
            <a:extLst>
              <a:ext uri="{FF2B5EF4-FFF2-40B4-BE49-F238E27FC236}">
                <a16:creationId xmlns:a16="http://schemas.microsoft.com/office/drawing/2014/main" id="{5A410DD9-96FE-AE0F-9393-93169EF62E36}"/>
              </a:ext>
            </a:extLst>
          </p:cNvPr>
          <p:cNvSpPr txBox="1"/>
          <p:nvPr/>
        </p:nvSpPr>
        <p:spPr>
          <a:xfrm>
            <a:off x="2133600" y="3383280"/>
            <a:ext cx="1747520" cy="400110"/>
          </a:xfrm>
          <a:prstGeom prst="rect">
            <a:avLst/>
          </a:prstGeom>
          <a:noFill/>
        </p:spPr>
        <p:txBody>
          <a:bodyPr wrap="square" rtlCol="0">
            <a:spAutoFit/>
          </a:bodyPr>
          <a:lstStyle/>
          <a:p>
            <a:r>
              <a:rPr lang="fr-FR" sz="2000" noProof="0" dirty="0" err="1"/>
              <a:t>Saecum</a:t>
            </a:r>
            <a:endParaRPr lang="fr-FR" sz="2000" noProof="0" dirty="0"/>
          </a:p>
        </p:txBody>
      </p:sp>
      <p:sp>
        <p:nvSpPr>
          <p:cNvPr id="24" name="ZoneTexte 23">
            <a:extLst>
              <a:ext uri="{FF2B5EF4-FFF2-40B4-BE49-F238E27FC236}">
                <a16:creationId xmlns:a16="http://schemas.microsoft.com/office/drawing/2014/main" id="{57A2D0B2-563A-D0F3-5EB8-FBD2934109AF}"/>
              </a:ext>
            </a:extLst>
          </p:cNvPr>
          <p:cNvSpPr txBox="1"/>
          <p:nvPr/>
        </p:nvSpPr>
        <p:spPr>
          <a:xfrm>
            <a:off x="2032000" y="2570480"/>
            <a:ext cx="1209040" cy="400110"/>
          </a:xfrm>
          <a:prstGeom prst="rect">
            <a:avLst/>
          </a:prstGeom>
          <a:noFill/>
        </p:spPr>
        <p:txBody>
          <a:bodyPr wrap="square" rtlCol="0">
            <a:spAutoFit/>
          </a:bodyPr>
          <a:lstStyle/>
          <a:p>
            <a:pPr algn="ctr"/>
            <a:r>
              <a:rPr lang="fr-FR" sz="2000" noProof="0" dirty="0"/>
              <a:t>Estomac</a:t>
            </a:r>
          </a:p>
        </p:txBody>
      </p:sp>
      <p:cxnSp>
        <p:nvCxnSpPr>
          <p:cNvPr id="7" name="Connecteur droit avec flèche 6">
            <a:extLst>
              <a:ext uri="{FF2B5EF4-FFF2-40B4-BE49-F238E27FC236}">
                <a16:creationId xmlns:a16="http://schemas.microsoft.com/office/drawing/2014/main" id="{347CEA8C-C5B3-3C78-6753-59DA8686A191}"/>
              </a:ext>
            </a:extLst>
          </p:cNvPr>
          <p:cNvCxnSpPr>
            <a:cxnSpLocks/>
          </p:cNvCxnSpPr>
          <p:nvPr/>
        </p:nvCxnSpPr>
        <p:spPr>
          <a:xfrm>
            <a:off x="3322320" y="2824480"/>
            <a:ext cx="113792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FD729E36-6289-4B5A-D303-D23A5A99D08C}"/>
              </a:ext>
            </a:extLst>
          </p:cNvPr>
          <p:cNvCxnSpPr>
            <a:cxnSpLocks/>
          </p:cNvCxnSpPr>
          <p:nvPr/>
        </p:nvCxnSpPr>
        <p:spPr>
          <a:xfrm>
            <a:off x="3393440" y="3616960"/>
            <a:ext cx="113792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D28BB41A-E160-8676-4B14-C0B11149E104}"/>
              </a:ext>
            </a:extLst>
          </p:cNvPr>
          <p:cNvCxnSpPr>
            <a:cxnSpLocks/>
          </p:cNvCxnSpPr>
          <p:nvPr/>
        </p:nvCxnSpPr>
        <p:spPr>
          <a:xfrm flipH="1">
            <a:off x="6075680" y="2976880"/>
            <a:ext cx="128016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9D22C962-9502-D1C5-6B6D-219E784DBD3E}"/>
              </a:ext>
            </a:extLst>
          </p:cNvPr>
          <p:cNvCxnSpPr>
            <a:cxnSpLocks/>
          </p:cNvCxnSpPr>
          <p:nvPr/>
        </p:nvCxnSpPr>
        <p:spPr>
          <a:xfrm flipH="1">
            <a:off x="5933440" y="4064000"/>
            <a:ext cx="128016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29F87616-F769-CD29-98B4-0E50033A5DFF}"/>
              </a:ext>
            </a:extLst>
          </p:cNvPr>
          <p:cNvSpPr txBox="1"/>
          <p:nvPr/>
        </p:nvSpPr>
        <p:spPr>
          <a:xfrm>
            <a:off x="4277360" y="5262880"/>
            <a:ext cx="2804160" cy="400110"/>
          </a:xfrm>
          <a:prstGeom prst="rect">
            <a:avLst/>
          </a:prstGeom>
          <a:noFill/>
        </p:spPr>
        <p:txBody>
          <a:bodyPr wrap="square" rtlCol="0">
            <a:spAutoFit/>
          </a:bodyPr>
          <a:lstStyle/>
          <a:p>
            <a:r>
              <a:rPr lang="fr-FR" sz="2000" noProof="0" dirty="0"/>
              <a:t>Tube digestif d’un lapin</a:t>
            </a:r>
          </a:p>
        </p:txBody>
      </p:sp>
      <p:pic>
        <p:nvPicPr>
          <p:cNvPr id="4" name="Image 3">
            <a:extLst>
              <a:ext uri="{FF2B5EF4-FFF2-40B4-BE49-F238E27FC236}">
                <a16:creationId xmlns:a16="http://schemas.microsoft.com/office/drawing/2014/main" id="{07CD9D74-9590-911F-29FB-C31C59F2FC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54160" y="1419207"/>
            <a:ext cx="2699743" cy="2048139"/>
          </a:xfrm>
          <a:prstGeom prst="rect">
            <a:avLst/>
          </a:prstGeom>
        </p:spPr>
      </p:pic>
    </p:spTree>
    <p:extLst>
      <p:ext uri="{BB962C8B-B14F-4D97-AF65-F5344CB8AC3E}">
        <p14:creationId xmlns:p14="http://schemas.microsoft.com/office/powerpoint/2010/main" val="247627193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B194B-D57A-63A8-C98C-8492D6B995F1}"/>
            </a:ext>
          </a:extLst>
        </p:cNvPr>
        <p:cNvGrpSpPr/>
        <p:nvPr/>
      </p:nvGrpSpPr>
      <p:grpSpPr>
        <a:xfrm>
          <a:off x="0" y="0"/>
          <a:ext cx="0" cy="0"/>
          <a:chOff x="0" y="0"/>
          <a:chExt cx="0" cy="0"/>
        </a:xfrm>
      </p:grpSpPr>
      <p:sp>
        <p:nvSpPr>
          <p:cNvPr id="2" name="Oval 7">
            <a:extLst>
              <a:ext uri="{FF2B5EF4-FFF2-40B4-BE49-F238E27FC236}">
                <a16:creationId xmlns:a16="http://schemas.microsoft.com/office/drawing/2014/main" id="{9A519B4B-DF1C-7F28-9570-B3457F45EBF9}"/>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M</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3" name="Image 9">
            <a:extLst>
              <a:ext uri="{FF2B5EF4-FFF2-40B4-BE49-F238E27FC236}">
                <a16:creationId xmlns:a16="http://schemas.microsoft.com/office/drawing/2014/main" id="{04A6B4AB-52FC-2055-FD58-94A979C45B53}"/>
              </a:ext>
            </a:extLst>
          </p:cNvPr>
          <p:cNvPicPr>
            <a:picLocks noChangeAspect="1"/>
          </p:cNvPicPr>
          <p:nvPr/>
        </p:nvPicPr>
        <p:blipFill>
          <a:blip r:embed="rId3"/>
          <a:stretch>
            <a:fillRect/>
          </a:stretch>
        </p:blipFill>
        <p:spPr>
          <a:xfrm>
            <a:off x="11309209" y="924848"/>
            <a:ext cx="583170" cy="583170"/>
          </a:xfrm>
          <a:prstGeom prst="rect">
            <a:avLst/>
          </a:prstGeom>
        </p:spPr>
      </p:pic>
      <p:sp>
        <p:nvSpPr>
          <p:cNvPr id="9" name="ZoneTexte 8">
            <a:extLst>
              <a:ext uri="{FF2B5EF4-FFF2-40B4-BE49-F238E27FC236}">
                <a16:creationId xmlns:a16="http://schemas.microsoft.com/office/drawing/2014/main" id="{CF0A481F-32FD-2A74-FE04-176FED926AD6}"/>
              </a:ext>
            </a:extLst>
          </p:cNvPr>
          <p:cNvSpPr txBox="1"/>
          <p:nvPr/>
        </p:nvSpPr>
        <p:spPr>
          <a:xfrm>
            <a:off x="851062" y="240484"/>
            <a:ext cx="10777341"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noProof="0" dirty="0">
                <a:solidFill>
                  <a:prstClr val="black">
                    <a:lumMod val="50000"/>
                    <a:lumOff val="50000"/>
                  </a:prstClr>
                </a:solidFill>
                <a:latin typeface="Calibri" panose="020F0502020204030204"/>
              </a:rPr>
              <a:t>Pour établir les  liens entre le tube digestif d’un animal et  son régime alimentaire, nous allons commencer par comparer entre le tube digestif d’un carnivore et celui d’un herbivore non ruminant.</a:t>
            </a:r>
            <a:endParaRPr kumimoji="0" lang="fr-FR" sz="24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graphicFrame>
        <p:nvGraphicFramePr>
          <p:cNvPr id="25" name="Tableau 24">
            <a:extLst>
              <a:ext uri="{FF2B5EF4-FFF2-40B4-BE49-F238E27FC236}">
                <a16:creationId xmlns:a16="http://schemas.microsoft.com/office/drawing/2014/main" id="{2E92DAEA-E923-E3AD-3EC8-18B0C889DD75}"/>
              </a:ext>
            </a:extLst>
          </p:cNvPr>
          <p:cNvGraphicFramePr>
            <a:graphicFrameLocks noGrp="1"/>
          </p:cNvGraphicFramePr>
          <p:nvPr>
            <p:extLst>
              <p:ext uri="{D42A27DB-BD31-4B8C-83A1-F6EECF244321}">
                <p14:modId xmlns:p14="http://schemas.microsoft.com/office/powerpoint/2010/main" val="3536974848"/>
              </p:ext>
            </p:extLst>
          </p:nvPr>
        </p:nvGraphicFramePr>
        <p:xfrm>
          <a:off x="1889760" y="5052673"/>
          <a:ext cx="8127999" cy="1188720"/>
        </p:xfrm>
        <a:graphic>
          <a:graphicData uri="http://schemas.openxmlformats.org/drawingml/2006/table">
            <a:tbl>
              <a:tblPr firstRow="1" bandRow="1">
                <a:tableStyleId>{BC89EF96-8CEA-46FF-86C4-4CE0E7609802}</a:tableStyleId>
              </a:tblPr>
              <a:tblGrid>
                <a:gridCol w="2709333">
                  <a:extLst>
                    <a:ext uri="{9D8B030D-6E8A-4147-A177-3AD203B41FA5}">
                      <a16:colId xmlns:a16="http://schemas.microsoft.com/office/drawing/2014/main" val="2844190989"/>
                    </a:ext>
                  </a:extLst>
                </a:gridCol>
                <a:gridCol w="2709333">
                  <a:extLst>
                    <a:ext uri="{9D8B030D-6E8A-4147-A177-3AD203B41FA5}">
                      <a16:colId xmlns:a16="http://schemas.microsoft.com/office/drawing/2014/main" val="3589257705"/>
                    </a:ext>
                  </a:extLst>
                </a:gridCol>
                <a:gridCol w="2709333">
                  <a:extLst>
                    <a:ext uri="{9D8B030D-6E8A-4147-A177-3AD203B41FA5}">
                      <a16:colId xmlns:a16="http://schemas.microsoft.com/office/drawing/2014/main" val="3610973435"/>
                    </a:ext>
                  </a:extLst>
                </a:gridCol>
              </a:tblGrid>
              <a:tr h="370840">
                <a:tc>
                  <a:txBody>
                    <a:bodyPr/>
                    <a:lstStyle/>
                    <a:p>
                      <a:r>
                        <a:rPr lang="fr-FR" sz="2000" b="1" noProof="0" dirty="0"/>
                        <a:t>Tube digestif</a:t>
                      </a:r>
                    </a:p>
                  </a:txBody>
                  <a:tcPr/>
                </a:tc>
                <a:tc>
                  <a:txBody>
                    <a:bodyPr/>
                    <a:lstStyle/>
                    <a:p>
                      <a:r>
                        <a:rPr lang="fr-FR" sz="2000" noProof="0" dirty="0"/>
                        <a:t>Plus court</a:t>
                      </a:r>
                    </a:p>
                  </a:txBody>
                  <a:tcPr/>
                </a:tc>
                <a:tc>
                  <a:txBody>
                    <a:bodyPr/>
                    <a:lstStyle/>
                    <a:p>
                      <a:r>
                        <a:rPr lang="fr-FR" sz="2000" noProof="0" dirty="0"/>
                        <a:t>Très  long</a:t>
                      </a:r>
                    </a:p>
                  </a:txBody>
                  <a:tcPr/>
                </a:tc>
                <a:extLst>
                  <a:ext uri="{0D108BD9-81ED-4DB2-BD59-A6C34878D82A}">
                    <a16:rowId xmlns:a16="http://schemas.microsoft.com/office/drawing/2014/main" val="2006370621"/>
                  </a:ext>
                </a:extLst>
              </a:tr>
              <a:tr h="370840">
                <a:tc>
                  <a:txBody>
                    <a:bodyPr/>
                    <a:lstStyle/>
                    <a:p>
                      <a:r>
                        <a:rPr lang="fr-FR" sz="2000" b="1" noProof="0" dirty="0" err="1"/>
                        <a:t>Caecum</a:t>
                      </a:r>
                      <a:endParaRPr lang="fr-FR" sz="2000" b="1" noProof="0" dirty="0"/>
                    </a:p>
                  </a:txBody>
                  <a:tcPr/>
                </a:tc>
                <a:tc>
                  <a:txBody>
                    <a:bodyPr/>
                    <a:lstStyle/>
                    <a:p>
                      <a:r>
                        <a:rPr lang="fr-FR" sz="2000" noProof="0" dirty="0"/>
                        <a:t>Très réduit</a:t>
                      </a:r>
                    </a:p>
                  </a:txBody>
                  <a:tcPr/>
                </a:tc>
                <a:tc>
                  <a:txBody>
                    <a:bodyPr/>
                    <a:lstStyle/>
                    <a:p>
                      <a:r>
                        <a:rPr lang="fr-FR" sz="2000" noProof="0" dirty="0"/>
                        <a:t> Développé</a:t>
                      </a:r>
                    </a:p>
                  </a:txBody>
                  <a:tcPr/>
                </a:tc>
                <a:extLst>
                  <a:ext uri="{0D108BD9-81ED-4DB2-BD59-A6C34878D82A}">
                    <a16:rowId xmlns:a16="http://schemas.microsoft.com/office/drawing/2014/main" val="978299930"/>
                  </a:ext>
                </a:extLst>
              </a:tr>
              <a:tr h="370840">
                <a:tc>
                  <a:txBody>
                    <a:bodyPr/>
                    <a:lstStyle/>
                    <a:p>
                      <a:r>
                        <a:rPr lang="fr-FR" sz="2000" b="1" noProof="0" dirty="0"/>
                        <a:t>Estomac</a:t>
                      </a:r>
                    </a:p>
                  </a:txBody>
                  <a:tcPr/>
                </a:tc>
                <a:tc>
                  <a:txBody>
                    <a:bodyPr/>
                    <a:lstStyle/>
                    <a:p>
                      <a:r>
                        <a:rPr lang="fr-FR" sz="2000" noProof="0" dirty="0"/>
                        <a:t>Avec une seule poche </a:t>
                      </a:r>
                    </a:p>
                  </a:txBody>
                  <a:tcPr/>
                </a:tc>
                <a:tc>
                  <a:txBody>
                    <a:bodyPr/>
                    <a:lstStyle/>
                    <a:p>
                      <a:r>
                        <a:rPr lang="fr-FR" sz="2000" noProof="0" dirty="0"/>
                        <a:t>Avec une seule poche</a:t>
                      </a:r>
                    </a:p>
                  </a:txBody>
                  <a:tcPr/>
                </a:tc>
                <a:extLst>
                  <a:ext uri="{0D108BD9-81ED-4DB2-BD59-A6C34878D82A}">
                    <a16:rowId xmlns:a16="http://schemas.microsoft.com/office/drawing/2014/main" val="3199407720"/>
                  </a:ext>
                </a:extLst>
              </a:tr>
            </a:tbl>
          </a:graphicData>
        </a:graphic>
      </p:graphicFrame>
      <p:grpSp>
        <p:nvGrpSpPr>
          <p:cNvPr id="37" name="Groupe 36">
            <a:extLst>
              <a:ext uri="{FF2B5EF4-FFF2-40B4-BE49-F238E27FC236}">
                <a16:creationId xmlns:a16="http://schemas.microsoft.com/office/drawing/2014/main" id="{4972D06E-AF4D-0FA5-CEE6-A71137D21A1A}"/>
              </a:ext>
            </a:extLst>
          </p:cNvPr>
          <p:cNvGrpSpPr/>
          <p:nvPr/>
        </p:nvGrpSpPr>
        <p:grpSpPr>
          <a:xfrm>
            <a:off x="1503679" y="1014429"/>
            <a:ext cx="9062720" cy="3301260"/>
            <a:chOff x="1442720" y="1328406"/>
            <a:chExt cx="9062720" cy="3301260"/>
          </a:xfrm>
        </p:grpSpPr>
        <p:sp>
          <p:nvSpPr>
            <p:cNvPr id="8" name="ZoneTexte 7">
              <a:extLst>
                <a:ext uri="{FF2B5EF4-FFF2-40B4-BE49-F238E27FC236}">
                  <a16:creationId xmlns:a16="http://schemas.microsoft.com/office/drawing/2014/main" id="{533C156A-B2D1-3650-AA4F-2EF875FA3C5E}"/>
                </a:ext>
              </a:extLst>
            </p:cNvPr>
            <p:cNvSpPr txBox="1"/>
            <p:nvPr/>
          </p:nvSpPr>
          <p:spPr>
            <a:xfrm>
              <a:off x="3992880" y="4220756"/>
              <a:ext cx="1452880" cy="369332"/>
            </a:xfrm>
            <a:prstGeom prst="rect">
              <a:avLst/>
            </a:prstGeom>
            <a:noFill/>
          </p:spPr>
          <p:txBody>
            <a:bodyPr wrap="square">
              <a:spAutoFit/>
            </a:bodyPr>
            <a:lstStyle>
              <a:defPPr>
                <a:defRPr lang="en-US"/>
              </a:defPPr>
              <a:lvl1pPr>
                <a:defRPr b="1" i="0">
                  <a:solidFill>
                    <a:srgbClr val="3C51B4"/>
                  </a:solidFill>
                  <a:effectLst/>
                  <a:latin typeface="Roboto" panose="02000000000000000000" pitchFamily="2" charset="0"/>
                </a:defRPr>
              </a:lvl1pPr>
            </a:lstStyle>
            <a:p>
              <a:r>
                <a:rPr lang="fr-FR" noProof="0" dirty="0"/>
                <a:t>2 à 3 m</a:t>
              </a:r>
            </a:p>
          </p:txBody>
        </p:sp>
        <p:sp>
          <p:nvSpPr>
            <p:cNvPr id="19" name="ZoneTexte 18">
              <a:extLst>
                <a:ext uri="{FF2B5EF4-FFF2-40B4-BE49-F238E27FC236}">
                  <a16:creationId xmlns:a16="http://schemas.microsoft.com/office/drawing/2014/main" id="{F2F4CF55-71EC-308B-3433-E4EBF1A6BCC0}"/>
                </a:ext>
              </a:extLst>
            </p:cNvPr>
            <p:cNvSpPr txBox="1"/>
            <p:nvPr/>
          </p:nvSpPr>
          <p:spPr>
            <a:xfrm>
              <a:off x="6096000" y="4260334"/>
              <a:ext cx="1666240" cy="369332"/>
            </a:xfrm>
            <a:prstGeom prst="rect">
              <a:avLst/>
            </a:prstGeom>
            <a:noFill/>
          </p:spPr>
          <p:txBody>
            <a:bodyPr wrap="square">
              <a:spAutoFit/>
            </a:bodyPr>
            <a:lstStyle/>
            <a:p>
              <a:r>
                <a:rPr lang="fr-FR" b="1" i="0" noProof="0" dirty="0">
                  <a:solidFill>
                    <a:srgbClr val="3C51B4"/>
                  </a:solidFill>
                  <a:effectLst/>
                  <a:latin typeface="Roboto" panose="02000000000000000000" pitchFamily="2" charset="0"/>
                </a:rPr>
                <a:t>4,5 à 5 mètres</a:t>
              </a:r>
              <a:endParaRPr lang="fr-FR" noProof="0" dirty="0"/>
            </a:p>
          </p:txBody>
        </p:sp>
        <p:pic>
          <p:nvPicPr>
            <p:cNvPr id="24" name="Image 23" descr="Une image contenant typographie, ressort hélicoïdal, conception&#10;&#10;Le contenu généré par l’IA peut être incorrect.">
              <a:extLst>
                <a:ext uri="{FF2B5EF4-FFF2-40B4-BE49-F238E27FC236}">
                  <a16:creationId xmlns:a16="http://schemas.microsoft.com/office/drawing/2014/main" id="{66B37670-8F7A-69BE-6D99-8AAB31ECAF49}"/>
                </a:ext>
              </a:extLst>
            </p:cNvPr>
            <p:cNvPicPr>
              <a:picLocks noChangeAspect="1"/>
            </p:cNvPicPr>
            <p:nvPr/>
          </p:nvPicPr>
          <p:blipFill>
            <a:blip r:embed="rId4"/>
            <a:srcRect r="2418" b="2055"/>
            <a:stretch>
              <a:fillRect/>
            </a:stretch>
          </p:blipFill>
          <p:spPr>
            <a:xfrm>
              <a:off x="3337561" y="1328406"/>
              <a:ext cx="6246926" cy="2855046"/>
            </a:xfrm>
            <a:prstGeom prst="rect">
              <a:avLst/>
            </a:prstGeom>
          </p:spPr>
        </p:pic>
        <p:cxnSp>
          <p:nvCxnSpPr>
            <p:cNvPr id="27" name="Connecteur droit avec flèche 26">
              <a:extLst>
                <a:ext uri="{FF2B5EF4-FFF2-40B4-BE49-F238E27FC236}">
                  <a16:creationId xmlns:a16="http://schemas.microsoft.com/office/drawing/2014/main" id="{043F6135-F78D-6CCC-3CAC-5FB58E78537D}"/>
                </a:ext>
              </a:extLst>
            </p:cNvPr>
            <p:cNvCxnSpPr/>
            <p:nvPr/>
          </p:nvCxnSpPr>
          <p:spPr>
            <a:xfrm>
              <a:off x="2905760" y="2966720"/>
              <a:ext cx="8636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06C30CBD-98F9-0C5A-FAEA-0B690B1941B0}"/>
                </a:ext>
              </a:extLst>
            </p:cNvPr>
            <p:cNvCxnSpPr>
              <a:cxnSpLocks/>
            </p:cNvCxnSpPr>
            <p:nvPr/>
          </p:nvCxnSpPr>
          <p:spPr>
            <a:xfrm flipH="1">
              <a:off x="7376160" y="3769360"/>
              <a:ext cx="143256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157EA071-E518-9D41-3E9B-B440D4DC2C7E}"/>
                </a:ext>
              </a:extLst>
            </p:cNvPr>
            <p:cNvCxnSpPr>
              <a:cxnSpLocks/>
            </p:cNvCxnSpPr>
            <p:nvPr/>
          </p:nvCxnSpPr>
          <p:spPr>
            <a:xfrm>
              <a:off x="2783840" y="2194560"/>
              <a:ext cx="188976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2A7DD2CB-9C56-7D0B-5411-27C3D5A45565}"/>
                </a:ext>
              </a:extLst>
            </p:cNvPr>
            <p:cNvSpPr txBox="1"/>
            <p:nvPr/>
          </p:nvSpPr>
          <p:spPr>
            <a:xfrm>
              <a:off x="1727200" y="1930400"/>
              <a:ext cx="1209040" cy="400110"/>
            </a:xfrm>
            <a:prstGeom prst="rect">
              <a:avLst/>
            </a:prstGeom>
            <a:noFill/>
          </p:spPr>
          <p:txBody>
            <a:bodyPr wrap="square" rtlCol="0">
              <a:spAutoFit/>
            </a:bodyPr>
            <a:lstStyle/>
            <a:p>
              <a:pPr algn="ctr"/>
              <a:r>
                <a:rPr lang="fr-FR" sz="2000" noProof="0" dirty="0"/>
                <a:t>Estomac</a:t>
              </a:r>
            </a:p>
          </p:txBody>
        </p:sp>
        <p:sp>
          <p:nvSpPr>
            <p:cNvPr id="35" name="ZoneTexte 34">
              <a:extLst>
                <a:ext uri="{FF2B5EF4-FFF2-40B4-BE49-F238E27FC236}">
                  <a16:creationId xmlns:a16="http://schemas.microsoft.com/office/drawing/2014/main" id="{6E274C19-DAAB-BBFE-9D24-6B2FC43BDF1B}"/>
                </a:ext>
              </a:extLst>
            </p:cNvPr>
            <p:cNvSpPr txBox="1"/>
            <p:nvPr/>
          </p:nvSpPr>
          <p:spPr>
            <a:xfrm>
              <a:off x="8757920" y="3535680"/>
              <a:ext cx="1747520" cy="400110"/>
            </a:xfrm>
            <a:prstGeom prst="rect">
              <a:avLst/>
            </a:prstGeom>
            <a:noFill/>
          </p:spPr>
          <p:txBody>
            <a:bodyPr wrap="square" rtlCol="0">
              <a:spAutoFit/>
            </a:bodyPr>
            <a:lstStyle/>
            <a:p>
              <a:r>
                <a:rPr lang="fr-FR" sz="2000" noProof="0" dirty="0"/>
                <a:t>Gros intestin</a:t>
              </a:r>
            </a:p>
          </p:txBody>
        </p:sp>
        <p:sp>
          <p:nvSpPr>
            <p:cNvPr id="36" name="ZoneTexte 35">
              <a:extLst>
                <a:ext uri="{FF2B5EF4-FFF2-40B4-BE49-F238E27FC236}">
                  <a16:creationId xmlns:a16="http://schemas.microsoft.com/office/drawing/2014/main" id="{D375ED1E-BF5F-1272-7006-EE85ECA1DB2F}"/>
                </a:ext>
              </a:extLst>
            </p:cNvPr>
            <p:cNvSpPr txBox="1"/>
            <p:nvPr/>
          </p:nvSpPr>
          <p:spPr>
            <a:xfrm>
              <a:off x="1442720" y="2733040"/>
              <a:ext cx="1747520" cy="400110"/>
            </a:xfrm>
            <a:prstGeom prst="rect">
              <a:avLst/>
            </a:prstGeom>
            <a:noFill/>
          </p:spPr>
          <p:txBody>
            <a:bodyPr wrap="square" rtlCol="0">
              <a:spAutoFit/>
            </a:bodyPr>
            <a:lstStyle/>
            <a:p>
              <a:r>
                <a:rPr lang="fr-FR" sz="2000" noProof="0" dirty="0"/>
                <a:t>Intestin grêle</a:t>
              </a:r>
            </a:p>
          </p:txBody>
        </p:sp>
      </p:grpSp>
      <p:sp>
        <p:nvSpPr>
          <p:cNvPr id="38" name="ZoneTexte 37">
            <a:extLst>
              <a:ext uri="{FF2B5EF4-FFF2-40B4-BE49-F238E27FC236}">
                <a16:creationId xmlns:a16="http://schemas.microsoft.com/office/drawing/2014/main" id="{CA0E80AD-675A-1CF5-E2E8-379B851CA933}"/>
              </a:ext>
            </a:extLst>
          </p:cNvPr>
          <p:cNvSpPr txBox="1"/>
          <p:nvPr/>
        </p:nvSpPr>
        <p:spPr>
          <a:xfrm>
            <a:off x="3353354" y="1232850"/>
            <a:ext cx="2458720" cy="369332"/>
          </a:xfrm>
          <a:prstGeom prst="rect">
            <a:avLst/>
          </a:prstGeom>
          <a:noFill/>
        </p:spPr>
        <p:txBody>
          <a:bodyPr wrap="square" rtlCol="0">
            <a:spAutoFit/>
          </a:bodyPr>
          <a:lstStyle/>
          <a:p>
            <a:r>
              <a:rPr lang="fr-FR" b="1" noProof="0" dirty="0"/>
              <a:t>(Chien de petite race)</a:t>
            </a:r>
          </a:p>
        </p:txBody>
      </p:sp>
      <p:sp>
        <p:nvSpPr>
          <p:cNvPr id="4" name="ZoneTexte 3">
            <a:extLst>
              <a:ext uri="{FF2B5EF4-FFF2-40B4-BE49-F238E27FC236}">
                <a16:creationId xmlns:a16="http://schemas.microsoft.com/office/drawing/2014/main" id="{5736B67F-E6FE-92BC-3C6D-686BAD1E534D}"/>
              </a:ext>
            </a:extLst>
          </p:cNvPr>
          <p:cNvSpPr txBox="1"/>
          <p:nvPr/>
        </p:nvSpPr>
        <p:spPr>
          <a:xfrm>
            <a:off x="3799840" y="4429760"/>
            <a:ext cx="1463040" cy="369332"/>
          </a:xfrm>
          <a:prstGeom prst="rect">
            <a:avLst/>
          </a:prstGeom>
          <a:noFill/>
        </p:spPr>
        <p:txBody>
          <a:bodyPr wrap="square" rtlCol="0">
            <a:spAutoFit/>
          </a:bodyPr>
          <a:lstStyle/>
          <a:p>
            <a:r>
              <a:rPr lang="fr-FR" b="1" noProof="0" dirty="0"/>
              <a:t>Carnivore </a:t>
            </a:r>
          </a:p>
        </p:txBody>
      </p:sp>
      <p:sp>
        <p:nvSpPr>
          <p:cNvPr id="5" name="ZoneTexte 4">
            <a:extLst>
              <a:ext uri="{FF2B5EF4-FFF2-40B4-BE49-F238E27FC236}">
                <a16:creationId xmlns:a16="http://schemas.microsoft.com/office/drawing/2014/main" id="{42B196B7-F053-7AFB-9C98-05A674247A4F}"/>
              </a:ext>
            </a:extLst>
          </p:cNvPr>
          <p:cNvSpPr txBox="1"/>
          <p:nvPr/>
        </p:nvSpPr>
        <p:spPr>
          <a:xfrm>
            <a:off x="5953760" y="4409440"/>
            <a:ext cx="2875280" cy="369332"/>
          </a:xfrm>
          <a:prstGeom prst="rect">
            <a:avLst/>
          </a:prstGeom>
          <a:noFill/>
        </p:spPr>
        <p:txBody>
          <a:bodyPr wrap="square" rtlCol="0">
            <a:spAutoFit/>
          </a:bodyPr>
          <a:lstStyle/>
          <a:p>
            <a:r>
              <a:rPr lang="fr-FR" b="1" noProof="0" dirty="0"/>
              <a:t>Herbivore non ruminant </a:t>
            </a:r>
          </a:p>
        </p:txBody>
      </p:sp>
    </p:spTree>
    <p:extLst>
      <p:ext uri="{BB962C8B-B14F-4D97-AF65-F5344CB8AC3E}">
        <p14:creationId xmlns:p14="http://schemas.microsoft.com/office/powerpoint/2010/main" val="314233605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A7278-6BC7-BB10-BBD1-30E9B6BFF194}"/>
            </a:ext>
          </a:extLst>
        </p:cNvPr>
        <p:cNvGrpSpPr/>
        <p:nvPr/>
      </p:nvGrpSpPr>
      <p:grpSpPr>
        <a:xfrm>
          <a:off x="0" y="0"/>
          <a:ext cx="0" cy="0"/>
          <a:chOff x="0" y="0"/>
          <a:chExt cx="0" cy="0"/>
        </a:xfrm>
      </p:grpSpPr>
      <p:sp>
        <p:nvSpPr>
          <p:cNvPr id="2" name="Oval 7">
            <a:extLst>
              <a:ext uri="{FF2B5EF4-FFF2-40B4-BE49-F238E27FC236}">
                <a16:creationId xmlns:a16="http://schemas.microsoft.com/office/drawing/2014/main" id="{DCF56000-A22E-72DD-8FB5-1EE22AD3398B}"/>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M</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3" name="Image 9">
            <a:extLst>
              <a:ext uri="{FF2B5EF4-FFF2-40B4-BE49-F238E27FC236}">
                <a16:creationId xmlns:a16="http://schemas.microsoft.com/office/drawing/2014/main" id="{D82C1753-5308-2B29-F8E9-C97C2E62AD51}"/>
              </a:ext>
            </a:extLst>
          </p:cNvPr>
          <p:cNvPicPr>
            <a:picLocks noChangeAspect="1"/>
          </p:cNvPicPr>
          <p:nvPr/>
        </p:nvPicPr>
        <p:blipFill>
          <a:blip r:embed="rId3"/>
          <a:stretch>
            <a:fillRect/>
          </a:stretch>
        </p:blipFill>
        <p:spPr>
          <a:xfrm>
            <a:off x="11309209" y="924848"/>
            <a:ext cx="583170" cy="583170"/>
          </a:xfrm>
          <a:prstGeom prst="rect">
            <a:avLst/>
          </a:prstGeom>
        </p:spPr>
      </p:pic>
      <p:sp>
        <p:nvSpPr>
          <p:cNvPr id="9" name="ZoneTexte 8">
            <a:extLst>
              <a:ext uri="{FF2B5EF4-FFF2-40B4-BE49-F238E27FC236}">
                <a16:creationId xmlns:a16="http://schemas.microsoft.com/office/drawing/2014/main" id="{C66942C6-5246-497F-65A5-B28F64660B6D}"/>
              </a:ext>
            </a:extLst>
          </p:cNvPr>
          <p:cNvSpPr txBox="1"/>
          <p:nvPr/>
        </p:nvSpPr>
        <p:spPr>
          <a:xfrm>
            <a:off x="825379" y="243163"/>
            <a:ext cx="10360781"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Maintenant </a:t>
            </a:r>
            <a:r>
              <a:rPr lang="fr-FR" sz="2000" b="1" noProof="0" dirty="0">
                <a:solidFill>
                  <a:prstClr val="black">
                    <a:lumMod val="50000"/>
                    <a:lumOff val="50000"/>
                  </a:prstClr>
                </a:solidFill>
                <a:latin typeface="Calibri" panose="020F0502020204030204"/>
              </a:rPr>
              <a:t>on s’intéresse à la comparaison entre le tube digestif d’un herbivore ruminant  et un herbivore  non ruminant.  </a:t>
            </a:r>
            <a:endParaRPr kumimoji="0" lang="fr-FR" sz="20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pic>
        <p:nvPicPr>
          <p:cNvPr id="5" name="Image 4" descr="Une image contenant Restauration rapide, nourriture, Snack&#10;&#10;Le contenu généré par l’IA peut être incorrect.">
            <a:extLst>
              <a:ext uri="{FF2B5EF4-FFF2-40B4-BE49-F238E27FC236}">
                <a16:creationId xmlns:a16="http://schemas.microsoft.com/office/drawing/2014/main" id="{E7581016-9C25-4516-5CA2-84494F640572}"/>
              </a:ext>
            </a:extLst>
          </p:cNvPr>
          <p:cNvPicPr>
            <a:picLocks noChangeAspect="1"/>
          </p:cNvPicPr>
          <p:nvPr/>
        </p:nvPicPr>
        <p:blipFill>
          <a:blip r:embed="rId4"/>
          <a:srcRect t="2231" b="1691"/>
          <a:stretch>
            <a:fillRect/>
          </a:stretch>
        </p:blipFill>
        <p:spPr>
          <a:xfrm>
            <a:off x="3629682" y="1320800"/>
            <a:ext cx="5370939" cy="3210560"/>
          </a:xfrm>
          <a:prstGeom prst="rect">
            <a:avLst/>
          </a:prstGeom>
        </p:spPr>
      </p:pic>
      <p:sp>
        <p:nvSpPr>
          <p:cNvPr id="6" name="ZoneTexte 5">
            <a:extLst>
              <a:ext uri="{FF2B5EF4-FFF2-40B4-BE49-F238E27FC236}">
                <a16:creationId xmlns:a16="http://schemas.microsoft.com/office/drawing/2014/main" id="{6A3D12E9-5063-1465-60FD-5603DEFF94E4}"/>
              </a:ext>
            </a:extLst>
          </p:cNvPr>
          <p:cNvSpPr txBox="1"/>
          <p:nvPr/>
        </p:nvSpPr>
        <p:spPr>
          <a:xfrm>
            <a:off x="5435600" y="3576320"/>
            <a:ext cx="1747520" cy="400110"/>
          </a:xfrm>
          <a:prstGeom prst="rect">
            <a:avLst/>
          </a:prstGeom>
          <a:noFill/>
        </p:spPr>
        <p:txBody>
          <a:bodyPr wrap="square" rtlCol="0">
            <a:spAutoFit/>
          </a:bodyPr>
          <a:lstStyle/>
          <a:p>
            <a:r>
              <a:rPr lang="fr-FR" sz="2000" noProof="0" dirty="0"/>
              <a:t>Gros intestin</a:t>
            </a:r>
          </a:p>
        </p:txBody>
      </p:sp>
      <p:sp>
        <p:nvSpPr>
          <p:cNvPr id="7" name="ZoneTexte 6">
            <a:extLst>
              <a:ext uri="{FF2B5EF4-FFF2-40B4-BE49-F238E27FC236}">
                <a16:creationId xmlns:a16="http://schemas.microsoft.com/office/drawing/2014/main" id="{385D5DD5-BE05-E563-8C16-23CBFF2B1E27}"/>
              </a:ext>
            </a:extLst>
          </p:cNvPr>
          <p:cNvSpPr txBox="1"/>
          <p:nvPr/>
        </p:nvSpPr>
        <p:spPr>
          <a:xfrm>
            <a:off x="9235440" y="2560320"/>
            <a:ext cx="1747520" cy="400110"/>
          </a:xfrm>
          <a:prstGeom prst="rect">
            <a:avLst/>
          </a:prstGeom>
          <a:noFill/>
        </p:spPr>
        <p:txBody>
          <a:bodyPr wrap="square" rtlCol="0">
            <a:spAutoFit/>
          </a:bodyPr>
          <a:lstStyle/>
          <a:p>
            <a:r>
              <a:rPr lang="fr-FR" sz="2000" noProof="0" dirty="0"/>
              <a:t>Intestin grêle</a:t>
            </a:r>
          </a:p>
        </p:txBody>
      </p:sp>
      <p:sp>
        <p:nvSpPr>
          <p:cNvPr id="10" name="ZoneTexte 9">
            <a:extLst>
              <a:ext uri="{FF2B5EF4-FFF2-40B4-BE49-F238E27FC236}">
                <a16:creationId xmlns:a16="http://schemas.microsoft.com/office/drawing/2014/main" id="{6DE1BE16-5D37-4F27-33B4-AD2DFF68B905}"/>
              </a:ext>
            </a:extLst>
          </p:cNvPr>
          <p:cNvSpPr txBox="1"/>
          <p:nvPr/>
        </p:nvSpPr>
        <p:spPr>
          <a:xfrm>
            <a:off x="5882640" y="2133600"/>
            <a:ext cx="1747520" cy="400110"/>
          </a:xfrm>
          <a:prstGeom prst="rect">
            <a:avLst/>
          </a:prstGeom>
          <a:noFill/>
        </p:spPr>
        <p:txBody>
          <a:bodyPr wrap="square" rtlCol="0">
            <a:spAutoFit/>
          </a:bodyPr>
          <a:lstStyle/>
          <a:p>
            <a:r>
              <a:rPr lang="fr-FR" sz="2000" noProof="0" dirty="0" err="1"/>
              <a:t>Saecum</a:t>
            </a:r>
            <a:endParaRPr lang="fr-FR" sz="2000" noProof="0" dirty="0"/>
          </a:p>
        </p:txBody>
      </p:sp>
      <p:sp>
        <p:nvSpPr>
          <p:cNvPr id="11" name="ZoneTexte 10">
            <a:extLst>
              <a:ext uri="{FF2B5EF4-FFF2-40B4-BE49-F238E27FC236}">
                <a16:creationId xmlns:a16="http://schemas.microsoft.com/office/drawing/2014/main" id="{AEFF33A0-2DFB-14E8-A41A-61493B30065F}"/>
              </a:ext>
            </a:extLst>
          </p:cNvPr>
          <p:cNvSpPr txBox="1"/>
          <p:nvPr/>
        </p:nvSpPr>
        <p:spPr>
          <a:xfrm>
            <a:off x="1859280" y="2123440"/>
            <a:ext cx="1209040" cy="400110"/>
          </a:xfrm>
          <a:prstGeom prst="rect">
            <a:avLst/>
          </a:prstGeom>
          <a:noFill/>
        </p:spPr>
        <p:txBody>
          <a:bodyPr wrap="square" rtlCol="0">
            <a:spAutoFit/>
          </a:bodyPr>
          <a:lstStyle/>
          <a:p>
            <a:pPr algn="ctr"/>
            <a:r>
              <a:rPr lang="fr-FR" sz="2000" noProof="0" dirty="0"/>
              <a:t>Estomac</a:t>
            </a:r>
          </a:p>
        </p:txBody>
      </p:sp>
      <p:cxnSp>
        <p:nvCxnSpPr>
          <p:cNvPr id="12" name="Connecteur droit avec flèche 11">
            <a:extLst>
              <a:ext uri="{FF2B5EF4-FFF2-40B4-BE49-F238E27FC236}">
                <a16:creationId xmlns:a16="http://schemas.microsoft.com/office/drawing/2014/main" id="{28AF156A-1B6E-C74E-7BF0-3A69886B504A}"/>
              </a:ext>
            </a:extLst>
          </p:cNvPr>
          <p:cNvCxnSpPr>
            <a:cxnSpLocks/>
          </p:cNvCxnSpPr>
          <p:nvPr/>
        </p:nvCxnSpPr>
        <p:spPr>
          <a:xfrm>
            <a:off x="2956560" y="2367280"/>
            <a:ext cx="113792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D752EA07-7D5E-0A1B-291A-B07E7589E50B}"/>
              </a:ext>
            </a:extLst>
          </p:cNvPr>
          <p:cNvCxnSpPr>
            <a:cxnSpLocks/>
          </p:cNvCxnSpPr>
          <p:nvPr/>
        </p:nvCxnSpPr>
        <p:spPr>
          <a:xfrm flipH="1">
            <a:off x="5334000" y="2550160"/>
            <a:ext cx="904240" cy="4673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4C379E6B-2312-12DD-31A4-44FEC4373C16}"/>
              </a:ext>
            </a:extLst>
          </p:cNvPr>
          <p:cNvCxnSpPr>
            <a:cxnSpLocks/>
          </p:cNvCxnSpPr>
          <p:nvPr/>
        </p:nvCxnSpPr>
        <p:spPr>
          <a:xfrm flipH="1">
            <a:off x="8432800" y="2915920"/>
            <a:ext cx="79248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E5113E98-7CDD-2B6F-1CFE-22DA6C8EC248}"/>
              </a:ext>
            </a:extLst>
          </p:cNvPr>
          <p:cNvCxnSpPr>
            <a:cxnSpLocks/>
          </p:cNvCxnSpPr>
          <p:nvPr/>
        </p:nvCxnSpPr>
        <p:spPr>
          <a:xfrm>
            <a:off x="6238240" y="2540000"/>
            <a:ext cx="1463040" cy="8737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2" name="Tableau 21">
            <a:extLst>
              <a:ext uri="{FF2B5EF4-FFF2-40B4-BE49-F238E27FC236}">
                <a16:creationId xmlns:a16="http://schemas.microsoft.com/office/drawing/2014/main" id="{8C79DF2D-E4A4-85D4-9213-DE12220B7910}"/>
              </a:ext>
            </a:extLst>
          </p:cNvPr>
          <p:cNvGraphicFramePr>
            <a:graphicFrameLocks noGrp="1"/>
          </p:cNvGraphicFramePr>
          <p:nvPr>
            <p:extLst>
              <p:ext uri="{D42A27DB-BD31-4B8C-83A1-F6EECF244321}">
                <p14:modId xmlns:p14="http://schemas.microsoft.com/office/powerpoint/2010/main" val="4143660930"/>
              </p:ext>
            </p:extLst>
          </p:nvPr>
        </p:nvGraphicFramePr>
        <p:xfrm>
          <a:off x="2113280" y="5129106"/>
          <a:ext cx="8127999" cy="1188720"/>
        </p:xfrm>
        <a:graphic>
          <a:graphicData uri="http://schemas.openxmlformats.org/drawingml/2006/table">
            <a:tbl>
              <a:tblPr firstRow="1" bandRow="1">
                <a:tableStyleId>{BC89EF96-8CEA-46FF-86C4-4CE0E7609802}</a:tableStyleId>
              </a:tblPr>
              <a:tblGrid>
                <a:gridCol w="2709333">
                  <a:extLst>
                    <a:ext uri="{9D8B030D-6E8A-4147-A177-3AD203B41FA5}">
                      <a16:colId xmlns:a16="http://schemas.microsoft.com/office/drawing/2014/main" val="2844190989"/>
                    </a:ext>
                  </a:extLst>
                </a:gridCol>
                <a:gridCol w="2709333">
                  <a:extLst>
                    <a:ext uri="{9D8B030D-6E8A-4147-A177-3AD203B41FA5}">
                      <a16:colId xmlns:a16="http://schemas.microsoft.com/office/drawing/2014/main" val="3589257705"/>
                    </a:ext>
                  </a:extLst>
                </a:gridCol>
                <a:gridCol w="2709333">
                  <a:extLst>
                    <a:ext uri="{9D8B030D-6E8A-4147-A177-3AD203B41FA5}">
                      <a16:colId xmlns:a16="http://schemas.microsoft.com/office/drawing/2014/main" val="3610973435"/>
                    </a:ext>
                  </a:extLst>
                </a:gridCol>
              </a:tblGrid>
              <a:tr h="370840">
                <a:tc>
                  <a:txBody>
                    <a:bodyPr/>
                    <a:lstStyle/>
                    <a:p>
                      <a:r>
                        <a:rPr lang="fr-FR" sz="2000" b="1" noProof="0" dirty="0"/>
                        <a:t>Tube digestif</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noProof="0" dirty="0"/>
                        <a:t>Très long</a:t>
                      </a:r>
                    </a:p>
                  </a:txBody>
                  <a:tcPr/>
                </a:tc>
                <a:tc>
                  <a:txBody>
                    <a:bodyPr/>
                    <a:lstStyle/>
                    <a:p>
                      <a:r>
                        <a:rPr lang="fr-FR" sz="2000" noProof="0" dirty="0"/>
                        <a:t>Très long </a:t>
                      </a:r>
                    </a:p>
                  </a:txBody>
                  <a:tcPr/>
                </a:tc>
                <a:extLst>
                  <a:ext uri="{0D108BD9-81ED-4DB2-BD59-A6C34878D82A}">
                    <a16:rowId xmlns:a16="http://schemas.microsoft.com/office/drawing/2014/main" val="2006370621"/>
                  </a:ext>
                </a:extLst>
              </a:tr>
              <a:tr h="370840">
                <a:tc>
                  <a:txBody>
                    <a:bodyPr/>
                    <a:lstStyle/>
                    <a:p>
                      <a:r>
                        <a:rPr lang="fr-FR" sz="2000" b="1" noProof="0" dirty="0" err="1"/>
                        <a:t>Caecum</a:t>
                      </a:r>
                      <a:endParaRPr lang="fr-FR" sz="2000" b="1" noProof="0" dirty="0"/>
                    </a:p>
                  </a:txBody>
                  <a:tcPr/>
                </a:tc>
                <a:tc>
                  <a:txBody>
                    <a:bodyPr/>
                    <a:lstStyle/>
                    <a:p>
                      <a:r>
                        <a:rPr lang="fr-FR" sz="2000" noProof="0" dirty="0"/>
                        <a:t>Développé</a:t>
                      </a:r>
                    </a:p>
                  </a:txBody>
                  <a:tcPr/>
                </a:tc>
                <a:tc>
                  <a:txBody>
                    <a:bodyPr/>
                    <a:lstStyle/>
                    <a:p>
                      <a:r>
                        <a:rPr lang="fr-FR" sz="2000" noProof="0" dirty="0"/>
                        <a:t> Très développé</a:t>
                      </a:r>
                    </a:p>
                  </a:txBody>
                  <a:tcPr/>
                </a:tc>
                <a:extLst>
                  <a:ext uri="{0D108BD9-81ED-4DB2-BD59-A6C34878D82A}">
                    <a16:rowId xmlns:a16="http://schemas.microsoft.com/office/drawing/2014/main" val="978299930"/>
                  </a:ext>
                </a:extLst>
              </a:tr>
              <a:tr h="370840">
                <a:tc>
                  <a:txBody>
                    <a:bodyPr/>
                    <a:lstStyle/>
                    <a:p>
                      <a:r>
                        <a:rPr lang="fr-FR" sz="2000" b="1" noProof="0" dirty="0"/>
                        <a:t>Estomac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noProof="0" dirty="0"/>
                        <a:t>Avec une seule poche</a:t>
                      </a:r>
                    </a:p>
                  </a:txBody>
                  <a:tcPr/>
                </a:tc>
                <a:tc>
                  <a:txBody>
                    <a:bodyPr/>
                    <a:lstStyle/>
                    <a:p>
                      <a:r>
                        <a:rPr lang="fr-FR" sz="2000" noProof="0" dirty="0"/>
                        <a:t>Avec quatre poches</a:t>
                      </a:r>
                    </a:p>
                  </a:txBody>
                  <a:tcPr/>
                </a:tc>
                <a:extLst>
                  <a:ext uri="{0D108BD9-81ED-4DB2-BD59-A6C34878D82A}">
                    <a16:rowId xmlns:a16="http://schemas.microsoft.com/office/drawing/2014/main" val="3199407720"/>
                  </a:ext>
                </a:extLst>
              </a:tr>
            </a:tbl>
          </a:graphicData>
        </a:graphic>
      </p:graphicFrame>
      <p:sp>
        <p:nvSpPr>
          <p:cNvPr id="23" name="ZoneTexte 22">
            <a:extLst>
              <a:ext uri="{FF2B5EF4-FFF2-40B4-BE49-F238E27FC236}">
                <a16:creationId xmlns:a16="http://schemas.microsoft.com/office/drawing/2014/main" id="{4C7D77BB-1491-2BB1-B653-6649F2F3B59A}"/>
              </a:ext>
            </a:extLst>
          </p:cNvPr>
          <p:cNvSpPr txBox="1"/>
          <p:nvPr/>
        </p:nvSpPr>
        <p:spPr>
          <a:xfrm>
            <a:off x="4135120" y="4636254"/>
            <a:ext cx="1666240" cy="369332"/>
          </a:xfrm>
          <a:prstGeom prst="rect">
            <a:avLst/>
          </a:prstGeom>
          <a:noFill/>
        </p:spPr>
        <p:txBody>
          <a:bodyPr wrap="square">
            <a:spAutoFit/>
          </a:bodyPr>
          <a:lstStyle/>
          <a:p>
            <a:r>
              <a:rPr lang="fr-FR" b="1" i="0" noProof="0" dirty="0">
                <a:solidFill>
                  <a:srgbClr val="3C51B4"/>
                </a:solidFill>
                <a:effectLst/>
                <a:latin typeface="Roboto" panose="02000000000000000000" pitchFamily="2" charset="0"/>
              </a:rPr>
              <a:t>4,5 à 5 mètres</a:t>
            </a:r>
            <a:endParaRPr lang="fr-FR" noProof="0" dirty="0"/>
          </a:p>
        </p:txBody>
      </p:sp>
      <p:sp>
        <p:nvSpPr>
          <p:cNvPr id="24" name="ZoneTexte 23">
            <a:extLst>
              <a:ext uri="{FF2B5EF4-FFF2-40B4-BE49-F238E27FC236}">
                <a16:creationId xmlns:a16="http://schemas.microsoft.com/office/drawing/2014/main" id="{3A13B69A-E874-3B90-B6F9-29B08026E05B}"/>
              </a:ext>
            </a:extLst>
          </p:cNvPr>
          <p:cNvSpPr txBox="1"/>
          <p:nvPr/>
        </p:nvSpPr>
        <p:spPr>
          <a:xfrm>
            <a:off x="7040880" y="4615934"/>
            <a:ext cx="1849120" cy="369332"/>
          </a:xfrm>
          <a:prstGeom prst="rect">
            <a:avLst/>
          </a:prstGeom>
          <a:noFill/>
        </p:spPr>
        <p:txBody>
          <a:bodyPr wrap="square">
            <a:spAutoFit/>
          </a:bodyPr>
          <a:lstStyle/>
          <a:p>
            <a:r>
              <a:rPr lang="fr-FR" b="1" i="0" noProof="0" dirty="0">
                <a:solidFill>
                  <a:srgbClr val="3C51B4"/>
                </a:solidFill>
                <a:effectLst/>
                <a:latin typeface="Roboto" panose="02000000000000000000" pitchFamily="2" charset="0"/>
              </a:rPr>
              <a:t>25 à 30 mètres</a:t>
            </a:r>
            <a:endParaRPr lang="fr-FR" noProof="0" dirty="0"/>
          </a:p>
        </p:txBody>
      </p:sp>
      <p:cxnSp>
        <p:nvCxnSpPr>
          <p:cNvPr id="25" name="Connecteur droit avec flèche 24">
            <a:extLst>
              <a:ext uri="{FF2B5EF4-FFF2-40B4-BE49-F238E27FC236}">
                <a16:creationId xmlns:a16="http://schemas.microsoft.com/office/drawing/2014/main" id="{67C70B7B-0E07-18DA-4BF5-0F80BEB19BD2}"/>
              </a:ext>
            </a:extLst>
          </p:cNvPr>
          <p:cNvCxnSpPr>
            <a:cxnSpLocks/>
          </p:cNvCxnSpPr>
          <p:nvPr/>
        </p:nvCxnSpPr>
        <p:spPr>
          <a:xfrm flipH="1">
            <a:off x="5273040" y="3942080"/>
            <a:ext cx="812800" cy="27432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A5FCB059-5870-11D8-D1B8-12CF0BAB474A}"/>
              </a:ext>
            </a:extLst>
          </p:cNvPr>
          <p:cNvCxnSpPr>
            <a:cxnSpLocks/>
          </p:cNvCxnSpPr>
          <p:nvPr/>
        </p:nvCxnSpPr>
        <p:spPr>
          <a:xfrm>
            <a:off x="6035040" y="3931920"/>
            <a:ext cx="965200" cy="3149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6" descr="Lapin PNG Images, 24000+ Ressources graphiques pour le ...">
            <a:extLst>
              <a:ext uri="{FF2B5EF4-FFF2-40B4-BE49-F238E27FC236}">
                <a16:creationId xmlns:a16="http://schemas.microsoft.com/office/drawing/2014/main" id="{65C6BF9F-0C81-5AEF-6AFF-15D68642D753}"/>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9638" r="15232"/>
          <a:stretch>
            <a:fillRect/>
          </a:stretch>
        </p:blipFill>
        <p:spPr bwMode="auto">
          <a:xfrm>
            <a:off x="3359110" y="924848"/>
            <a:ext cx="1049716" cy="1118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70991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grpSp>
        <p:nvGrpSpPr>
          <p:cNvPr id="26" name="Groupe 25">
            <a:extLst>
              <a:ext uri="{FF2B5EF4-FFF2-40B4-BE49-F238E27FC236}">
                <a16:creationId xmlns:a16="http://schemas.microsoft.com/office/drawing/2014/main" id="{1F60E79E-44F9-73E8-EE0A-CD776DBAD59C}"/>
              </a:ext>
            </a:extLst>
          </p:cNvPr>
          <p:cNvGrpSpPr/>
          <p:nvPr/>
        </p:nvGrpSpPr>
        <p:grpSpPr>
          <a:xfrm>
            <a:off x="619365" y="1551565"/>
            <a:ext cx="10083393" cy="553396"/>
            <a:chOff x="619365" y="2771723"/>
            <a:chExt cx="10083393" cy="553396"/>
          </a:xfrm>
        </p:grpSpPr>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619365" y="2771723"/>
              <a:ext cx="556805" cy="55339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1185;p114">
              <a:extLst>
                <a:ext uri="{FF2B5EF4-FFF2-40B4-BE49-F238E27FC236}">
                  <a16:creationId xmlns:a16="http://schemas.microsoft.com/office/drawing/2014/main" id="{A59F36CC-CDFE-3C2A-2593-769EE40B2A0D}"/>
                </a:ext>
              </a:extLst>
            </p:cNvPr>
            <p:cNvSpPr txBox="1"/>
            <p:nvPr/>
          </p:nvSpPr>
          <p:spPr>
            <a:xfrm>
              <a:off x="1596074" y="285003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Consignes et explications données aux élèves (à dire à haute voix)</a:t>
              </a:r>
              <a:endParaRPr lang="fr-FR" sz="1467" kern="0" noProof="0" dirty="0">
                <a:solidFill>
                  <a:srgbClr val="000000"/>
                </a:solidFill>
                <a:latin typeface="Arial"/>
                <a:ea typeface="Arial"/>
                <a:cs typeface="Arial"/>
              </a:endParaRPr>
            </a:p>
          </p:txBody>
        </p:sp>
      </p:grpSp>
      <p:grpSp>
        <p:nvGrpSpPr>
          <p:cNvPr id="31" name="Groupe 30">
            <a:extLst>
              <a:ext uri="{FF2B5EF4-FFF2-40B4-BE49-F238E27FC236}">
                <a16:creationId xmlns:a16="http://schemas.microsoft.com/office/drawing/2014/main" id="{FF811532-D41C-18D2-CC75-4FDADF22C5F0}"/>
              </a:ext>
            </a:extLst>
          </p:cNvPr>
          <p:cNvGrpSpPr/>
          <p:nvPr/>
        </p:nvGrpSpPr>
        <p:grpSpPr>
          <a:xfrm>
            <a:off x="641607" y="2278151"/>
            <a:ext cx="10061151" cy="481959"/>
            <a:chOff x="641607" y="3874674"/>
            <a:chExt cx="10061151" cy="481959"/>
          </a:xfrm>
        </p:grpSpPr>
        <p:pic>
          <p:nvPicPr>
            <p:cNvPr id="30" name="Image 9">
              <a:extLst>
                <a:ext uri="{FF2B5EF4-FFF2-40B4-BE49-F238E27FC236}">
                  <a16:creationId xmlns:a16="http://schemas.microsoft.com/office/drawing/2014/main" id="{09036825-C8BB-3F76-00B6-B6E0060FFEDC}"/>
                </a:ext>
              </a:extLst>
            </p:cNvPr>
            <p:cNvPicPr>
              <a:picLocks noChangeAspect="1"/>
            </p:cNvPicPr>
            <p:nvPr/>
          </p:nvPicPr>
          <p:blipFill>
            <a:blip r:embed="rId3"/>
            <a:stretch>
              <a:fillRect/>
            </a:stretch>
          </p:blipFill>
          <p:spPr>
            <a:xfrm>
              <a:off x="641607" y="3874674"/>
              <a:ext cx="481959" cy="481959"/>
            </a:xfrm>
            <a:prstGeom prst="rect">
              <a:avLst/>
            </a:prstGeom>
          </p:spPr>
        </p:pic>
        <p:sp>
          <p:nvSpPr>
            <p:cNvPr id="10" name="Google Shape;1185;p114">
              <a:extLst>
                <a:ext uri="{FF2B5EF4-FFF2-40B4-BE49-F238E27FC236}">
                  <a16:creationId xmlns:a16="http://schemas.microsoft.com/office/drawing/2014/main" id="{29D2EE66-5645-E2E2-A84E-694256C5078B}"/>
                </a:ext>
              </a:extLst>
            </p:cNvPr>
            <p:cNvSpPr txBox="1"/>
            <p:nvPr/>
          </p:nvSpPr>
          <p:spPr>
            <a:xfrm>
              <a:off x="1596074" y="394206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L’élève prête l’attention à l’enseignant</a:t>
              </a:r>
              <a:endParaRPr lang="fr-FR" sz="1467" kern="0" noProof="0" dirty="0">
                <a:solidFill>
                  <a:srgbClr val="000000"/>
                </a:solidFill>
                <a:latin typeface="Arial"/>
                <a:ea typeface="Arial"/>
                <a:cs typeface="Arial"/>
              </a:endParaRPr>
            </a:p>
          </p:txBody>
        </p:sp>
      </p:grpSp>
      <p:sp>
        <p:nvSpPr>
          <p:cNvPr id="13" name="Google Shape;853;p104">
            <a:extLst>
              <a:ext uri="{FF2B5EF4-FFF2-40B4-BE49-F238E27FC236}">
                <a16:creationId xmlns:a16="http://schemas.microsoft.com/office/drawing/2014/main" id="{0B966DA1-200F-843A-31DC-1A206DCDCBE7}"/>
              </a:ext>
            </a:extLst>
          </p:cNvPr>
          <p:cNvSpPr/>
          <p:nvPr/>
        </p:nvSpPr>
        <p:spPr>
          <a:xfrm>
            <a:off x="122496" y="137991"/>
            <a:ext cx="8240977" cy="603712"/>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noProof="0" dirty="0">
                <a:solidFill>
                  <a:srgbClr val="44546A"/>
                </a:solidFill>
                <a:latin typeface="Calibri"/>
                <a:ea typeface="Calibri"/>
                <a:cs typeface="Calibri"/>
              </a:rPr>
              <a:t>Banque des icones utilisées dans les slides</a:t>
            </a:r>
            <a:endParaRPr lang="fr-FR" sz="1867" kern="0" noProof="0" dirty="0">
              <a:solidFill>
                <a:srgbClr val="000000"/>
              </a:solidFill>
              <a:latin typeface="Arial"/>
              <a:ea typeface="Arial"/>
              <a:cs typeface="Arial"/>
            </a:endParaRPr>
          </a:p>
        </p:txBody>
      </p:sp>
      <p:grpSp>
        <p:nvGrpSpPr>
          <p:cNvPr id="29" name="Groupe 28">
            <a:extLst>
              <a:ext uri="{FF2B5EF4-FFF2-40B4-BE49-F238E27FC236}">
                <a16:creationId xmlns:a16="http://schemas.microsoft.com/office/drawing/2014/main" id="{F9836112-CCAC-4413-2986-BF5CC2870BAA}"/>
              </a:ext>
            </a:extLst>
          </p:cNvPr>
          <p:cNvGrpSpPr/>
          <p:nvPr/>
        </p:nvGrpSpPr>
        <p:grpSpPr>
          <a:xfrm>
            <a:off x="633815" y="2933300"/>
            <a:ext cx="10068943" cy="527905"/>
            <a:chOff x="633815" y="5937939"/>
            <a:chExt cx="10068943" cy="527905"/>
          </a:xfrm>
        </p:grpSpPr>
        <p:sp>
          <p:nvSpPr>
            <p:cNvPr id="12" name="Google Shape;1185;p114">
              <a:extLst>
                <a:ext uri="{FF2B5EF4-FFF2-40B4-BE49-F238E27FC236}">
                  <a16:creationId xmlns:a16="http://schemas.microsoft.com/office/drawing/2014/main" id="{B47427F0-4482-A0CA-65C7-0A249E0575EF}"/>
                </a:ext>
              </a:extLst>
            </p:cNvPr>
            <p:cNvSpPr txBox="1"/>
            <p:nvPr/>
          </p:nvSpPr>
          <p:spPr>
            <a:xfrm>
              <a:off x="1596074" y="6001862"/>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L’élève lève la main avant de répondre</a:t>
              </a:r>
              <a:endParaRPr lang="fr-FR" sz="1467" kern="0" noProof="0" dirty="0">
                <a:solidFill>
                  <a:srgbClr val="000000"/>
                </a:solidFill>
                <a:latin typeface="Arial"/>
                <a:ea typeface="Arial"/>
                <a:cs typeface="Arial"/>
              </a:endParaRPr>
            </a:p>
          </p:txBody>
        </p:sp>
        <p:pic>
          <p:nvPicPr>
            <p:cNvPr id="20" name="Picture 2" descr="Lever la main - Icônes mains et gestes gratuites">
              <a:extLst>
                <a:ext uri="{FF2B5EF4-FFF2-40B4-BE49-F238E27FC236}">
                  <a16:creationId xmlns:a16="http://schemas.microsoft.com/office/drawing/2014/main" id="{2FCF7B9A-6689-6267-0FD9-41B383A1804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3815" y="5937939"/>
              <a:ext cx="527905" cy="5279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Groupe 27">
            <a:extLst>
              <a:ext uri="{FF2B5EF4-FFF2-40B4-BE49-F238E27FC236}">
                <a16:creationId xmlns:a16="http://schemas.microsoft.com/office/drawing/2014/main" id="{DA1E3BCF-77F7-83D5-7635-BA60211B5BB3}"/>
              </a:ext>
            </a:extLst>
          </p:cNvPr>
          <p:cNvGrpSpPr/>
          <p:nvPr/>
        </p:nvGrpSpPr>
        <p:grpSpPr>
          <a:xfrm>
            <a:off x="582302" y="4457015"/>
            <a:ext cx="10120456" cy="588164"/>
            <a:chOff x="582302" y="4995763"/>
            <a:chExt cx="10120456" cy="588164"/>
          </a:xfrm>
        </p:grpSpPr>
        <p:sp>
          <p:nvSpPr>
            <p:cNvPr id="11" name="Google Shape;1185;p114">
              <a:extLst>
                <a:ext uri="{FF2B5EF4-FFF2-40B4-BE49-F238E27FC236}">
                  <a16:creationId xmlns:a16="http://schemas.microsoft.com/office/drawing/2014/main" id="{8E1A970E-903D-6D16-9675-51626C774FDD}"/>
                </a:ext>
              </a:extLst>
            </p:cNvPr>
            <p:cNvSpPr txBox="1"/>
            <p:nvPr/>
          </p:nvSpPr>
          <p:spPr>
            <a:xfrm>
              <a:off x="1596074" y="5117031"/>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L’élève recopie la correction sur le livret</a:t>
              </a:r>
              <a:endParaRPr lang="fr-FR" sz="1467" kern="0" noProof="0" dirty="0">
                <a:solidFill>
                  <a:srgbClr val="000000"/>
                </a:solidFill>
                <a:latin typeface="Arial"/>
                <a:ea typeface="Arial"/>
                <a:cs typeface="Arial"/>
              </a:endParaRPr>
            </a:p>
          </p:txBody>
        </p:sp>
        <p:grpSp>
          <p:nvGrpSpPr>
            <p:cNvPr id="24" name="Groupe 23">
              <a:extLst>
                <a:ext uri="{FF2B5EF4-FFF2-40B4-BE49-F238E27FC236}">
                  <a16:creationId xmlns:a16="http://schemas.microsoft.com/office/drawing/2014/main" id="{B2982EF8-5E48-6000-7A9A-FFBA190C7120}"/>
                </a:ext>
              </a:extLst>
            </p:cNvPr>
            <p:cNvGrpSpPr/>
            <p:nvPr/>
          </p:nvGrpSpPr>
          <p:grpSpPr>
            <a:xfrm>
              <a:off x="582302" y="4995763"/>
              <a:ext cx="630930" cy="588164"/>
              <a:chOff x="10280460" y="4850932"/>
              <a:chExt cx="630930" cy="588164"/>
            </a:xfrm>
          </p:grpSpPr>
          <p:pic>
            <p:nvPicPr>
              <p:cNvPr id="2" name="Picture 7">
                <a:extLst>
                  <a:ext uri="{FF2B5EF4-FFF2-40B4-BE49-F238E27FC236}">
                    <a16:creationId xmlns:a16="http://schemas.microsoft.com/office/drawing/2014/main" id="{FBCC49BC-29F6-6E08-E3DD-5BFF1ADED9A8}"/>
                  </a:ext>
                </a:extLst>
              </p:cNvPr>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23" name="Picture 7">
                <a:extLst>
                  <a:ext uri="{FF2B5EF4-FFF2-40B4-BE49-F238E27FC236}">
                    <a16:creationId xmlns:a16="http://schemas.microsoft.com/office/drawing/2014/main" id="{6B1C2D3A-6AC5-2620-1526-A1C86C35AB61}"/>
                  </a:ext>
                </a:extLst>
              </p:cNvPr>
              <p:cNvPicPr>
                <a:picLocks noChangeAspect="1"/>
              </p:cNvPicPr>
              <p:nvPr/>
            </p:nvPicPr>
            <p:blipFill>
              <a:blip r:embed="rId6"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grpSp>
        <p:nvGrpSpPr>
          <p:cNvPr id="7" name="Groupe 6">
            <a:extLst>
              <a:ext uri="{FF2B5EF4-FFF2-40B4-BE49-F238E27FC236}">
                <a16:creationId xmlns:a16="http://schemas.microsoft.com/office/drawing/2014/main" id="{2A52812C-2574-5FBD-20D8-4B52D19C9B88}"/>
              </a:ext>
            </a:extLst>
          </p:cNvPr>
          <p:cNvGrpSpPr/>
          <p:nvPr/>
        </p:nvGrpSpPr>
        <p:grpSpPr>
          <a:xfrm>
            <a:off x="563963" y="3754530"/>
            <a:ext cx="9818899" cy="471273"/>
            <a:chOff x="563963" y="3754530"/>
            <a:chExt cx="9818899" cy="471273"/>
          </a:xfrm>
        </p:grpSpPr>
        <p:pic>
          <p:nvPicPr>
            <p:cNvPr id="6" name="Picture 2">
              <a:extLst>
                <a:ext uri="{FF2B5EF4-FFF2-40B4-BE49-F238E27FC236}">
                  <a16:creationId xmlns:a16="http://schemas.microsoft.com/office/drawing/2014/main" id="{8017B555-F8E8-EF10-A734-35560AD21E1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3963" y="3754530"/>
              <a:ext cx="649216" cy="471273"/>
            </a:xfrm>
            <a:prstGeom prst="rect">
              <a:avLst/>
            </a:prstGeom>
            <a:noFill/>
            <a:extLst>
              <a:ext uri="{909E8E84-426E-40DD-AFC4-6F175D3DCCD1}">
                <a14:hiddenFill xmlns:a14="http://schemas.microsoft.com/office/drawing/2010/main">
                  <a:solidFill>
                    <a:srgbClr val="FFFFFF"/>
                  </a:solidFill>
                </a14:hiddenFill>
              </a:ext>
            </a:extLst>
          </p:spPr>
        </p:pic>
        <p:sp>
          <p:nvSpPr>
            <p:cNvPr id="32" name="Google Shape;1233;p116">
              <a:extLst>
                <a:ext uri="{FF2B5EF4-FFF2-40B4-BE49-F238E27FC236}">
                  <a16:creationId xmlns:a16="http://schemas.microsoft.com/office/drawing/2014/main" id="{60FA70E0-73E4-C505-CD95-3A2BF272883C}"/>
                </a:ext>
              </a:extLst>
            </p:cNvPr>
            <p:cNvSpPr txBox="1"/>
            <p:nvPr/>
          </p:nvSpPr>
          <p:spPr>
            <a:xfrm>
              <a:off x="1589281" y="3778310"/>
              <a:ext cx="87935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133" b="1" kern="0" noProof="0" dirty="0">
                  <a:solidFill>
                    <a:srgbClr val="44546A"/>
                  </a:solidFill>
                  <a:latin typeface="Calibri"/>
                  <a:ea typeface="Calibri"/>
                  <a:cs typeface="Calibri"/>
                </a:rPr>
                <a:t>L’élève utilise l’ardoise pour répondre </a:t>
              </a:r>
            </a:p>
          </p:txBody>
        </p:sp>
      </p:grpSp>
      <p:grpSp>
        <p:nvGrpSpPr>
          <p:cNvPr id="39" name="Groupe 38">
            <a:extLst>
              <a:ext uri="{FF2B5EF4-FFF2-40B4-BE49-F238E27FC236}">
                <a16:creationId xmlns:a16="http://schemas.microsoft.com/office/drawing/2014/main" id="{53AAD794-A7AF-D7A8-B8AE-396A98369A1C}"/>
              </a:ext>
            </a:extLst>
          </p:cNvPr>
          <p:cNvGrpSpPr/>
          <p:nvPr/>
        </p:nvGrpSpPr>
        <p:grpSpPr>
          <a:xfrm>
            <a:off x="641607" y="5918134"/>
            <a:ext cx="9414435" cy="615521"/>
            <a:chOff x="594801" y="7422032"/>
            <a:chExt cx="9414435" cy="615521"/>
          </a:xfrm>
        </p:grpSpPr>
        <p:sp>
          <p:nvSpPr>
            <p:cNvPr id="33" name="Google Shape;1234;p116">
              <a:extLst>
                <a:ext uri="{FF2B5EF4-FFF2-40B4-BE49-F238E27FC236}">
                  <a16:creationId xmlns:a16="http://schemas.microsoft.com/office/drawing/2014/main" id="{4A00C5EF-E445-EB6B-1DE2-E4A5A54530F6}"/>
                </a:ext>
              </a:extLst>
            </p:cNvPr>
            <p:cNvSpPr txBox="1"/>
            <p:nvPr/>
          </p:nvSpPr>
          <p:spPr>
            <a:xfrm>
              <a:off x="1589281" y="7548993"/>
              <a:ext cx="8419955"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Pratique autonome</a:t>
              </a:r>
            </a:p>
          </p:txBody>
        </p:sp>
        <p:pic>
          <p:nvPicPr>
            <p:cNvPr id="36" name="Picture 14">
              <a:extLst>
                <a:ext uri="{FF2B5EF4-FFF2-40B4-BE49-F238E27FC236}">
                  <a16:creationId xmlns:a16="http://schemas.microsoft.com/office/drawing/2014/main" id="{65756CE2-44EC-5A96-FB15-7BE43C6C2C3A}"/>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594801" y="7422032"/>
              <a:ext cx="615518" cy="615521"/>
            </a:xfrm>
            <a:prstGeom prst="rect">
              <a:avLst/>
            </a:prstGeom>
          </p:spPr>
        </p:pic>
      </p:grpSp>
      <p:grpSp>
        <p:nvGrpSpPr>
          <p:cNvPr id="40" name="Groupe 39">
            <a:extLst>
              <a:ext uri="{FF2B5EF4-FFF2-40B4-BE49-F238E27FC236}">
                <a16:creationId xmlns:a16="http://schemas.microsoft.com/office/drawing/2014/main" id="{FCBBF3BE-3157-798D-4F61-21AD576E26E4}"/>
              </a:ext>
            </a:extLst>
          </p:cNvPr>
          <p:cNvGrpSpPr/>
          <p:nvPr/>
        </p:nvGrpSpPr>
        <p:grpSpPr>
          <a:xfrm>
            <a:off x="633815" y="5227796"/>
            <a:ext cx="8608190" cy="574642"/>
            <a:chOff x="594801" y="8720789"/>
            <a:chExt cx="8608190" cy="574642"/>
          </a:xfrm>
        </p:grpSpPr>
        <p:sp>
          <p:nvSpPr>
            <p:cNvPr id="34" name="Google Shape;1235;p116">
              <a:extLst>
                <a:ext uri="{FF2B5EF4-FFF2-40B4-BE49-F238E27FC236}">
                  <a16:creationId xmlns:a16="http://schemas.microsoft.com/office/drawing/2014/main" id="{F1EDF54E-1505-D11C-6E61-D13C0509A328}"/>
                </a:ext>
              </a:extLst>
            </p:cNvPr>
            <p:cNvSpPr txBox="1"/>
            <p:nvPr/>
          </p:nvSpPr>
          <p:spPr>
            <a:xfrm>
              <a:off x="1589281" y="8827342"/>
              <a:ext cx="7613710"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Pratique guidée en binôme</a:t>
              </a:r>
            </a:p>
          </p:txBody>
        </p:sp>
        <p:pic>
          <p:nvPicPr>
            <p:cNvPr id="37" name="Picture 9">
              <a:extLst>
                <a:ext uri="{FF2B5EF4-FFF2-40B4-BE49-F238E27FC236}">
                  <a16:creationId xmlns:a16="http://schemas.microsoft.com/office/drawing/2014/main" id="{40841830-4F1E-C9C4-4026-00753CDEA54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4801" y="8720789"/>
              <a:ext cx="615518" cy="574642"/>
            </a:xfrm>
            <a:prstGeom prst="rect">
              <a:avLst/>
            </a:prstGeom>
          </p:spPr>
        </p:pic>
      </p:grpSp>
      <p:grpSp>
        <p:nvGrpSpPr>
          <p:cNvPr id="45" name="Groupe 44">
            <a:extLst>
              <a:ext uri="{FF2B5EF4-FFF2-40B4-BE49-F238E27FC236}">
                <a16:creationId xmlns:a16="http://schemas.microsoft.com/office/drawing/2014/main" id="{40C50BF5-960C-B6C6-9315-41D3DF110C0F}"/>
              </a:ext>
            </a:extLst>
          </p:cNvPr>
          <p:cNvGrpSpPr/>
          <p:nvPr/>
        </p:nvGrpSpPr>
        <p:grpSpPr>
          <a:xfrm>
            <a:off x="605726" y="736482"/>
            <a:ext cx="10092113" cy="641893"/>
            <a:chOff x="605726" y="736482"/>
            <a:chExt cx="10092113" cy="641893"/>
          </a:xfrm>
        </p:grpSpPr>
        <p:pic>
          <p:nvPicPr>
            <p:cNvPr id="41" name="Picture 2" descr="Image générée">
              <a:extLst>
                <a:ext uri="{FF2B5EF4-FFF2-40B4-BE49-F238E27FC236}">
                  <a16:creationId xmlns:a16="http://schemas.microsoft.com/office/drawing/2014/main" id="{E9531E9B-C991-40A9-D03B-DB4C18F89249}"/>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11064" b="10678"/>
            <a:stretch>
              <a:fillRect/>
            </a:stretch>
          </p:blipFill>
          <p:spPr bwMode="auto">
            <a:xfrm>
              <a:off x="605726" y="736482"/>
              <a:ext cx="546818" cy="641893"/>
            </a:xfrm>
            <a:prstGeom prst="rect">
              <a:avLst/>
            </a:prstGeom>
            <a:noFill/>
            <a:extLst>
              <a:ext uri="{909E8E84-426E-40DD-AFC4-6F175D3DCCD1}">
                <a14:hiddenFill xmlns:a14="http://schemas.microsoft.com/office/drawing/2010/main">
                  <a:solidFill>
                    <a:srgbClr val="FFFFFF"/>
                  </a:solidFill>
                </a14:hiddenFill>
              </a:ext>
            </a:extLst>
          </p:spPr>
        </p:pic>
        <p:sp>
          <p:nvSpPr>
            <p:cNvPr id="44" name="Google Shape;1185;p114">
              <a:extLst>
                <a:ext uri="{FF2B5EF4-FFF2-40B4-BE49-F238E27FC236}">
                  <a16:creationId xmlns:a16="http://schemas.microsoft.com/office/drawing/2014/main" id="{8E049F13-5293-D7AC-1599-B71F84A1B7F9}"/>
                </a:ext>
              </a:extLst>
            </p:cNvPr>
            <p:cNvSpPr txBox="1"/>
            <p:nvPr/>
          </p:nvSpPr>
          <p:spPr>
            <a:xfrm>
              <a:off x="1591155" y="85739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Slide réservé à l’enseignant</a:t>
              </a:r>
              <a:endParaRPr lang="fr-FR" sz="1467" kern="0" noProof="0" dirty="0">
                <a:solidFill>
                  <a:srgbClr val="000000"/>
                </a:solidFill>
                <a:latin typeface="Arial"/>
                <a:ea typeface="Arial"/>
                <a:cs typeface="Arial"/>
              </a:endParaRPr>
            </a:p>
          </p:txBody>
        </p:sp>
      </p:grpSp>
    </p:spTree>
    <p:extLst>
      <p:ext uri="{BB962C8B-B14F-4D97-AF65-F5344CB8AC3E}">
        <p14:creationId xmlns:p14="http://schemas.microsoft.com/office/powerpoint/2010/main" val="24277631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7030A0">
                <a:alpha val="15000"/>
              </a:srgbClr>
            </a:gs>
            <a:gs pos="74000">
              <a:srgbClr val="7030A0">
                <a:alpha val="64000"/>
              </a:srgbClr>
            </a:gs>
            <a:gs pos="83000">
              <a:srgbClr val="7030A0"/>
            </a:gs>
            <a:gs pos="100000">
              <a:srgbClr val="7030A0"/>
            </a:gs>
          </a:gsLst>
          <a:lin ang="5400000" scaled="1"/>
          <a:tileRect/>
        </a:gradFill>
        <a:effectLst/>
      </p:bgPr>
    </p:bg>
    <p:spTree>
      <p:nvGrpSpPr>
        <p:cNvPr id="1" name="">
          <a:extLst>
            <a:ext uri="{FF2B5EF4-FFF2-40B4-BE49-F238E27FC236}">
              <a16:creationId xmlns:a16="http://schemas.microsoft.com/office/drawing/2014/main" id="{639780FE-9FCE-1381-FFD4-A5D640666A19}"/>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CCB8A577-911C-FD81-B916-3D7EE40911B3}"/>
              </a:ext>
            </a:extLst>
          </p:cNvPr>
          <p:cNvGrpSpPr/>
          <p:nvPr/>
        </p:nvGrpSpPr>
        <p:grpSpPr>
          <a:xfrm>
            <a:off x="162560" y="111760"/>
            <a:ext cx="11958320" cy="6624320"/>
            <a:chOff x="2184400" y="1402025"/>
            <a:chExt cx="7823200" cy="4942038"/>
          </a:xfrm>
        </p:grpSpPr>
        <p:sp>
          <p:nvSpPr>
            <p:cNvPr id="3" name="Rectangle : coins arrondis 10">
              <a:extLst>
                <a:ext uri="{FF2B5EF4-FFF2-40B4-BE49-F238E27FC236}">
                  <a16:creationId xmlns:a16="http://schemas.microsoft.com/office/drawing/2014/main" id="{5E5F7B02-652F-05AB-0AA0-813BC29E60FE}"/>
                </a:ext>
              </a:extLst>
            </p:cNvPr>
            <p:cNvSpPr/>
            <p:nvPr/>
          </p:nvSpPr>
          <p:spPr>
            <a:xfrm>
              <a:off x="2184400" y="1402025"/>
              <a:ext cx="7823200" cy="4942038"/>
            </a:xfrm>
            <a:prstGeom prst="roundRect">
              <a:avLst>
                <a:gd name="adj" fmla="val 2665"/>
              </a:avLst>
            </a:prstGeom>
            <a:solidFill>
              <a:srgbClr val="E98960"/>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A8959736-496E-A58E-DE07-89E2E7784484}"/>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sz="5600" b="1" noProof="0" dirty="0">
                <a:solidFill>
                  <a:schemeClr val="tx1"/>
                </a:solidFill>
              </a:endParaRPr>
            </a:p>
          </p:txBody>
        </p:sp>
      </p:grpSp>
      <p:grpSp>
        <p:nvGrpSpPr>
          <p:cNvPr id="44" name="Group 43">
            <a:extLst>
              <a:ext uri="{FF2B5EF4-FFF2-40B4-BE49-F238E27FC236}">
                <a16:creationId xmlns:a16="http://schemas.microsoft.com/office/drawing/2014/main" id="{0CC6AB3A-9C73-A6CA-AAC2-813D827AB29C}"/>
              </a:ext>
            </a:extLst>
          </p:cNvPr>
          <p:cNvGrpSpPr/>
          <p:nvPr/>
        </p:nvGrpSpPr>
        <p:grpSpPr>
          <a:xfrm>
            <a:off x="9451770" y="5588361"/>
            <a:ext cx="2425142" cy="936370"/>
            <a:chOff x="8796759" y="4917801"/>
            <a:chExt cx="2425142" cy="936370"/>
          </a:xfrm>
        </p:grpSpPr>
        <p:sp>
          <p:nvSpPr>
            <p:cNvPr id="42" name="Oval 41">
              <a:extLst>
                <a:ext uri="{FF2B5EF4-FFF2-40B4-BE49-F238E27FC236}">
                  <a16:creationId xmlns:a16="http://schemas.microsoft.com/office/drawing/2014/main" id="{77E1DEAE-FF3D-2DFB-798F-C9F31425C258}"/>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6327F1A6-9BD2-766B-F33A-F10703AAAC04}"/>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5 min</a:t>
              </a:r>
            </a:p>
          </p:txBody>
        </p:sp>
      </p:grpSp>
      <p:grpSp>
        <p:nvGrpSpPr>
          <p:cNvPr id="5" name="Group 14">
            <a:extLst>
              <a:ext uri="{FF2B5EF4-FFF2-40B4-BE49-F238E27FC236}">
                <a16:creationId xmlns:a16="http://schemas.microsoft.com/office/drawing/2014/main" id="{897F2485-23D9-B2B2-F57E-16FD7892F3C5}"/>
              </a:ext>
            </a:extLst>
          </p:cNvPr>
          <p:cNvGrpSpPr/>
          <p:nvPr/>
        </p:nvGrpSpPr>
        <p:grpSpPr>
          <a:xfrm>
            <a:off x="4372791" y="1797765"/>
            <a:ext cx="4659652" cy="2905447"/>
            <a:chOff x="1641585" y="1048972"/>
            <a:chExt cx="5867403" cy="3260732"/>
          </a:xfrm>
        </p:grpSpPr>
        <p:sp>
          <p:nvSpPr>
            <p:cNvPr id="11" name="Rectangle : coins arrondis 10">
              <a:extLst>
                <a:ext uri="{FF2B5EF4-FFF2-40B4-BE49-F238E27FC236}">
                  <a16:creationId xmlns:a16="http://schemas.microsoft.com/office/drawing/2014/main" id="{AE536356-1C70-A4DD-11D3-BC374E11D50E}"/>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E98960"/>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Rectangle 18">
              <a:extLst>
                <a:ext uri="{FF2B5EF4-FFF2-40B4-BE49-F238E27FC236}">
                  <a16:creationId xmlns:a16="http://schemas.microsoft.com/office/drawing/2014/main" id="{B0C8F032-0488-6276-7C44-14A23DBB98EB}"/>
                </a:ext>
              </a:extLst>
            </p:cNvPr>
            <p:cNvSpPr/>
            <p:nvPr/>
          </p:nvSpPr>
          <p:spPr>
            <a:xfrm>
              <a:off x="1715066" y="1103461"/>
              <a:ext cx="5717724" cy="3124203"/>
            </a:xfrm>
            <a:prstGeom prst="rect">
              <a:avLst/>
            </a:prstGeom>
            <a:solidFill>
              <a:srgbClr val="E98960"/>
            </a:solidFill>
            <a:ln cap="flat">
              <a:solidFill>
                <a:srgbClr val="E98960"/>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3" name="Rectangle 19">
              <a:extLst>
                <a:ext uri="{FF2B5EF4-FFF2-40B4-BE49-F238E27FC236}">
                  <a16:creationId xmlns:a16="http://schemas.microsoft.com/office/drawing/2014/main" id="{B018600F-454F-07F1-BB50-EAC5167104C5}"/>
                </a:ext>
              </a:extLst>
            </p:cNvPr>
            <p:cNvSpPr/>
            <p:nvPr/>
          </p:nvSpPr>
          <p:spPr>
            <a:xfrm>
              <a:off x="1802501" y="1179667"/>
              <a:ext cx="5542845" cy="2971800"/>
            </a:xfrm>
            <a:prstGeom prst="rect">
              <a:avLst/>
            </a:prstGeom>
            <a:solidFill>
              <a:srgbClr val="FFFFFF"/>
            </a:solidFill>
            <a:ln cap="flat">
              <a:solidFill>
                <a:srgbClr val="E98960"/>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14" name="Rectangle 20">
            <a:extLst>
              <a:ext uri="{FF2B5EF4-FFF2-40B4-BE49-F238E27FC236}">
                <a16:creationId xmlns:a16="http://schemas.microsoft.com/office/drawing/2014/main" id="{E56303BC-FA35-1296-33D2-B75B7DB24E99}"/>
              </a:ext>
            </a:extLst>
          </p:cNvPr>
          <p:cNvSpPr/>
          <p:nvPr/>
        </p:nvSpPr>
        <p:spPr>
          <a:xfrm>
            <a:off x="4587732" y="4373956"/>
            <a:ext cx="4145509" cy="57815"/>
          </a:xfrm>
          <a:prstGeom prst="rect">
            <a:avLst/>
          </a:prstGeom>
          <a:solidFill>
            <a:srgbClr val="E98960"/>
          </a:solidFill>
          <a:ln cap="flat">
            <a:solidFill>
              <a:srgbClr val="E98960"/>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5" name="Rectangle 21">
            <a:extLst>
              <a:ext uri="{FF2B5EF4-FFF2-40B4-BE49-F238E27FC236}">
                <a16:creationId xmlns:a16="http://schemas.microsoft.com/office/drawing/2014/main" id="{C5DABD1F-21CA-E807-52EC-A038184A577E}"/>
              </a:ext>
            </a:extLst>
          </p:cNvPr>
          <p:cNvSpPr/>
          <p:nvPr/>
        </p:nvSpPr>
        <p:spPr>
          <a:xfrm>
            <a:off x="4023532" y="2054554"/>
            <a:ext cx="867138" cy="384316"/>
          </a:xfrm>
          <a:prstGeom prst="rect">
            <a:avLst/>
          </a:prstGeom>
          <a:solidFill>
            <a:srgbClr val="E98960"/>
          </a:solidFill>
          <a:ln w="25402" cap="flat">
            <a:solidFill>
              <a:srgbClr val="E98960"/>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6" name="Rectangle 23">
            <a:extLst>
              <a:ext uri="{FF2B5EF4-FFF2-40B4-BE49-F238E27FC236}">
                <a16:creationId xmlns:a16="http://schemas.microsoft.com/office/drawing/2014/main" id="{A7D27552-2B9A-7E28-7C7B-716A6DB8049F}"/>
              </a:ext>
            </a:extLst>
          </p:cNvPr>
          <p:cNvSpPr/>
          <p:nvPr/>
        </p:nvSpPr>
        <p:spPr>
          <a:xfrm>
            <a:off x="4100921" y="2059861"/>
            <a:ext cx="789749" cy="369332"/>
          </a:xfrm>
          <a:prstGeom prst="rect">
            <a:avLst/>
          </a:prstGeom>
          <a:noFill/>
          <a:ln cap="flat">
            <a:solidFill>
              <a:srgbClr val="E98960"/>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1200" cap="none" spc="0" normalizeH="0" baseline="0" noProof="0" dirty="0">
                <a:ln>
                  <a:noFill/>
                </a:ln>
                <a:solidFill>
                  <a:srgbClr val="FFFFFF"/>
                </a:solidFill>
                <a:effectLst/>
                <a:uLnTx/>
                <a:uFillTx/>
                <a:latin typeface="Arial"/>
                <a:ea typeface="+mn-ea"/>
                <a:cs typeface="Arial"/>
              </a:rPr>
              <a:t>M</a:t>
            </a:r>
          </a:p>
        </p:txBody>
      </p:sp>
      <p:sp>
        <p:nvSpPr>
          <p:cNvPr id="17" name="TextBox 6">
            <a:extLst>
              <a:ext uri="{FF2B5EF4-FFF2-40B4-BE49-F238E27FC236}">
                <a16:creationId xmlns:a16="http://schemas.microsoft.com/office/drawing/2014/main" id="{91C2DE76-8417-0353-F29C-66DD89828FF9}"/>
              </a:ext>
            </a:extLst>
          </p:cNvPr>
          <p:cNvSpPr txBox="1"/>
          <p:nvPr/>
        </p:nvSpPr>
        <p:spPr>
          <a:xfrm>
            <a:off x="4739381" y="2742767"/>
            <a:ext cx="3924305" cy="1329595"/>
          </a:xfrm>
          <a:prstGeom prst="rect">
            <a:avLst/>
          </a:prstGeom>
          <a:noFill/>
          <a:ln cap="flat">
            <a:noFill/>
          </a:ln>
        </p:spPr>
        <p:txBody>
          <a:bodyPr vert="horz" wrap="square" lIns="0" tIns="0" rIns="0" bIns="0" anchor="t" anchorCtr="1" compatLnSpc="1">
            <a:spAutoFit/>
          </a:bodyPr>
          <a:lstStyle/>
          <a:p>
            <a:pPr lvl="0" algn="ctr" defTabSz="685800">
              <a:lnSpc>
                <a:spcPct val="90000"/>
              </a:lnSpc>
              <a:spcAft>
                <a:spcPts val="1500"/>
              </a:spcAft>
              <a:defRPr sz="1800" b="0" i="0" u="none" strike="noStrike" kern="0" cap="none" spc="0" baseline="0">
                <a:solidFill>
                  <a:srgbClr val="000000"/>
                </a:solidFill>
                <a:uFillTx/>
              </a:defRPr>
            </a:pPr>
            <a:r>
              <a:rPr lang="fr-FR" sz="4800" b="1" kern="0" noProof="0" dirty="0">
                <a:solidFill>
                  <a:srgbClr val="E98960"/>
                </a:solidFill>
                <a:latin typeface="Arial" panose="020B0604020202020204" pitchFamily="34" charset="0"/>
                <a:ea typeface="Calibri"/>
                <a:cs typeface="Arial" panose="020B0604020202020204" pitchFamily="34" charset="0"/>
              </a:rPr>
              <a:t>Modelage de la tâche</a:t>
            </a:r>
          </a:p>
        </p:txBody>
      </p:sp>
      <p:pic>
        <p:nvPicPr>
          <p:cNvPr id="18" name="Picture 11">
            <a:extLst>
              <a:ext uri="{FF2B5EF4-FFF2-40B4-BE49-F238E27FC236}">
                <a16:creationId xmlns:a16="http://schemas.microsoft.com/office/drawing/2014/main" id="{12B8274E-5CEB-E8E8-69D7-DA52619A7CE9}"/>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426007" y="1567314"/>
            <a:ext cx="2687484" cy="2687484"/>
          </a:xfrm>
          <a:prstGeom prst="rect">
            <a:avLst/>
          </a:prstGeom>
        </p:spPr>
      </p:pic>
    </p:spTree>
    <p:extLst>
      <p:ext uri="{BB962C8B-B14F-4D97-AF65-F5344CB8AC3E}">
        <p14:creationId xmlns:p14="http://schemas.microsoft.com/office/powerpoint/2010/main" val="27743315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F41B2-746E-79FE-3F50-92FFDAC75B25}"/>
            </a:ext>
          </a:extLst>
        </p:cNvPr>
        <p:cNvGrpSpPr/>
        <p:nvPr/>
      </p:nvGrpSpPr>
      <p:grpSpPr>
        <a:xfrm>
          <a:off x="0" y="0"/>
          <a:ext cx="0" cy="0"/>
          <a:chOff x="0" y="0"/>
          <a:chExt cx="0" cy="0"/>
        </a:xfrm>
      </p:grpSpPr>
      <p:sp>
        <p:nvSpPr>
          <p:cNvPr id="2" name="Oval 7">
            <a:extLst>
              <a:ext uri="{FF2B5EF4-FFF2-40B4-BE49-F238E27FC236}">
                <a16:creationId xmlns:a16="http://schemas.microsoft.com/office/drawing/2014/main" id="{E4C7D38F-CC67-DADA-0A54-2BB4CE3EEA95}"/>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pic>
        <p:nvPicPr>
          <p:cNvPr id="3" name="Image 9">
            <a:extLst>
              <a:ext uri="{FF2B5EF4-FFF2-40B4-BE49-F238E27FC236}">
                <a16:creationId xmlns:a16="http://schemas.microsoft.com/office/drawing/2014/main" id="{76D9E9E8-027F-E71A-54C1-49EB8788A7D2}"/>
              </a:ext>
            </a:extLst>
          </p:cNvPr>
          <p:cNvPicPr>
            <a:picLocks noChangeAspect="1"/>
          </p:cNvPicPr>
          <p:nvPr/>
        </p:nvPicPr>
        <p:blipFill>
          <a:blip r:embed="rId3"/>
          <a:stretch>
            <a:fillRect/>
          </a:stretch>
        </p:blipFill>
        <p:spPr>
          <a:xfrm>
            <a:off x="11309209" y="924848"/>
            <a:ext cx="583170" cy="583170"/>
          </a:xfrm>
          <a:prstGeom prst="rect">
            <a:avLst/>
          </a:prstGeom>
        </p:spPr>
      </p:pic>
      <p:sp>
        <p:nvSpPr>
          <p:cNvPr id="9" name="ZoneTexte 8">
            <a:extLst>
              <a:ext uri="{FF2B5EF4-FFF2-40B4-BE49-F238E27FC236}">
                <a16:creationId xmlns:a16="http://schemas.microsoft.com/office/drawing/2014/main" id="{2B533AD6-AED4-1611-D5E8-7FB98A0AAE8D}"/>
              </a:ext>
            </a:extLst>
          </p:cNvPr>
          <p:cNvSpPr txBox="1"/>
          <p:nvPr/>
        </p:nvSpPr>
        <p:spPr>
          <a:xfrm>
            <a:off x="890198" y="292874"/>
            <a:ext cx="10088174" cy="707886"/>
          </a:xfrm>
          <a:prstGeom prst="rect">
            <a:avLst/>
          </a:prstGeom>
          <a:noFill/>
        </p:spPr>
        <p:txBody>
          <a:bodyPr wrap="square">
            <a:spAutoFit/>
          </a:bodyPr>
          <a:lstStyle/>
          <a:p>
            <a:r>
              <a:rPr lang="fr-FR" sz="2000" b="1" noProof="0" dirty="0">
                <a:solidFill>
                  <a:schemeClr val="tx1">
                    <a:lumMod val="50000"/>
                    <a:lumOff val="50000"/>
                  </a:schemeClr>
                </a:solidFill>
              </a:rPr>
              <a:t>Afin de réaliser ma tâche je dois identifier les indices d’adaptation spécifiques à un régime alimentaire d’un animal à partir de son tube digestif.</a:t>
            </a:r>
            <a:endParaRPr lang="fr-FR" sz="2000" noProof="0" dirty="0">
              <a:solidFill>
                <a:schemeClr val="tx1">
                  <a:lumMod val="50000"/>
                  <a:lumOff val="50000"/>
                </a:schemeClr>
              </a:solidFill>
            </a:endParaRPr>
          </a:p>
        </p:txBody>
      </p:sp>
      <p:cxnSp>
        <p:nvCxnSpPr>
          <p:cNvPr id="7" name="Connecteur droit avec flèche 6">
            <a:extLst>
              <a:ext uri="{FF2B5EF4-FFF2-40B4-BE49-F238E27FC236}">
                <a16:creationId xmlns:a16="http://schemas.microsoft.com/office/drawing/2014/main" id="{B187454E-0BA0-7D69-EDD7-25A587F3020B}"/>
              </a:ext>
            </a:extLst>
          </p:cNvPr>
          <p:cNvCxnSpPr>
            <a:cxnSpLocks/>
            <a:stCxn id="4" idx="3"/>
          </p:cNvCxnSpPr>
          <p:nvPr/>
        </p:nvCxnSpPr>
        <p:spPr>
          <a:xfrm>
            <a:off x="5573957" y="3613191"/>
            <a:ext cx="1910412" cy="1507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4189CD43-BEB0-5FB5-F9A9-E8E2FE6280D3}"/>
              </a:ext>
            </a:extLst>
          </p:cNvPr>
          <p:cNvSpPr txBox="1"/>
          <p:nvPr/>
        </p:nvSpPr>
        <p:spPr>
          <a:xfrm>
            <a:off x="7662336" y="2651232"/>
            <a:ext cx="3894700" cy="1938992"/>
          </a:xfrm>
          <a:prstGeom prst="rect">
            <a:avLst/>
          </a:prstGeom>
          <a:noFill/>
        </p:spPr>
        <p:txBody>
          <a:bodyPr wrap="square" rtlCol="0">
            <a:spAutoFit/>
          </a:bodyPr>
          <a:lstStyle/>
          <a:p>
            <a:pPr algn="just"/>
            <a:r>
              <a:rPr lang="fr-FR" sz="2400" b="1" noProof="0" dirty="0">
                <a:solidFill>
                  <a:srgbClr val="FF0000"/>
                </a:solidFill>
              </a:rPr>
              <a:t>Relevez des indices  d’adaptation du tube digestif   qui montrent  qu’un animal est  un animal herbivore ou bien un  carnivore.</a:t>
            </a:r>
          </a:p>
        </p:txBody>
      </p:sp>
      <p:pic>
        <p:nvPicPr>
          <p:cNvPr id="4" name="Image 3" descr="Une image contenant jument, crinière, étalon, foie&#10;&#10;Le contenu généré par l’IA peut être incorrect.">
            <a:extLst>
              <a:ext uri="{FF2B5EF4-FFF2-40B4-BE49-F238E27FC236}">
                <a16:creationId xmlns:a16="http://schemas.microsoft.com/office/drawing/2014/main" id="{E45FA3BC-B94F-D9DE-3134-534B85363920}"/>
              </a:ext>
            </a:extLst>
          </p:cNvPr>
          <p:cNvPicPr>
            <a:picLocks noChangeAspect="1"/>
          </p:cNvPicPr>
          <p:nvPr/>
        </p:nvPicPr>
        <p:blipFill>
          <a:blip r:embed="rId4"/>
          <a:stretch>
            <a:fillRect/>
          </a:stretch>
        </p:blipFill>
        <p:spPr>
          <a:xfrm>
            <a:off x="890198" y="2002831"/>
            <a:ext cx="4683759" cy="3220719"/>
          </a:xfrm>
          <a:prstGeom prst="rect">
            <a:avLst/>
          </a:prstGeom>
        </p:spPr>
      </p:pic>
    </p:spTree>
    <p:extLst>
      <p:ext uri="{BB962C8B-B14F-4D97-AF65-F5344CB8AC3E}">
        <p14:creationId xmlns:p14="http://schemas.microsoft.com/office/powerpoint/2010/main" val="32667985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9D4C11D4-DE67-8871-36A7-39F6731E183F}"/>
              </a:ext>
            </a:extLst>
          </p:cNvPr>
          <p:cNvSpPr txBox="1"/>
          <p:nvPr/>
        </p:nvSpPr>
        <p:spPr>
          <a:xfrm>
            <a:off x="995680" y="223520"/>
            <a:ext cx="10170160" cy="830997"/>
          </a:xfrm>
          <a:prstGeom prst="rect">
            <a:avLst/>
          </a:prstGeom>
          <a:noFill/>
        </p:spPr>
        <p:txBody>
          <a:bodyPr wrap="square" rtlCol="0">
            <a:spAutoFit/>
          </a:bodyPr>
          <a:lstStyle/>
          <a:p>
            <a:r>
              <a:rPr lang="fr-FR" sz="2400" b="1" noProof="0" dirty="0">
                <a:solidFill>
                  <a:prstClr val="black">
                    <a:lumMod val="50000"/>
                    <a:lumOff val="50000"/>
                  </a:prstClr>
                </a:solidFill>
                <a:latin typeface="Calibri" panose="020F0502020204030204"/>
              </a:rPr>
              <a:t>Prenons l’exemple du cheval. C’est un herbivore non ruminant. Je commence par relever l’indice spécifique à la longueur du tube digestif.</a:t>
            </a:r>
          </a:p>
        </p:txBody>
      </p:sp>
      <p:sp>
        <p:nvSpPr>
          <p:cNvPr id="8" name="Oval 7">
            <a:extLst>
              <a:ext uri="{FF2B5EF4-FFF2-40B4-BE49-F238E27FC236}">
                <a16:creationId xmlns:a16="http://schemas.microsoft.com/office/drawing/2014/main" id="{4E8A4D66-1E23-871C-C99A-4293ED8D9A15}"/>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pic>
        <p:nvPicPr>
          <p:cNvPr id="9" name="Image 9">
            <a:extLst>
              <a:ext uri="{FF2B5EF4-FFF2-40B4-BE49-F238E27FC236}">
                <a16:creationId xmlns:a16="http://schemas.microsoft.com/office/drawing/2014/main" id="{2C0CFCB3-053B-E767-14F1-EC28901E7D43}"/>
              </a:ext>
            </a:extLst>
          </p:cNvPr>
          <p:cNvPicPr>
            <a:picLocks noChangeAspect="1"/>
          </p:cNvPicPr>
          <p:nvPr/>
        </p:nvPicPr>
        <p:blipFill>
          <a:blip r:embed="rId2"/>
          <a:stretch>
            <a:fillRect/>
          </a:stretch>
        </p:blipFill>
        <p:spPr>
          <a:xfrm>
            <a:off x="11309209" y="924848"/>
            <a:ext cx="583170" cy="583170"/>
          </a:xfrm>
          <a:prstGeom prst="rect">
            <a:avLst/>
          </a:prstGeom>
        </p:spPr>
      </p:pic>
      <p:pic>
        <p:nvPicPr>
          <p:cNvPr id="16" name="Image 15" descr="Une image contenant jument, crinière, étalon, foie&#10;&#10;Le contenu généré par l’IA peut être incorrect.">
            <a:extLst>
              <a:ext uri="{FF2B5EF4-FFF2-40B4-BE49-F238E27FC236}">
                <a16:creationId xmlns:a16="http://schemas.microsoft.com/office/drawing/2014/main" id="{0042629D-5FEB-1FB5-3F0B-F2E534149B01}"/>
              </a:ext>
            </a:extLst>
          </p:cNvPr>
          <p:cNvPicPr>
            <a:picLocks noChangeAspect="1"/>
          </p:cNvPicPr>
          <p:nvPr/>
        </p:nvPicPr>
        <p:blipFill>
          <a:blip r:embed="rId3"/>
          <a:stretch>
            <a:fillRect/>
          </a:stretch>
        </p:blipFill>
        <p:spPr>
          <a:xfrm>
            <a:off x="7215891" y="2712720"/>
            <a:ext cx="4683759" cy="3220719"/>
          </a:xfrm>
          <a:prstGeom prst="rect">
            <a:avLst/>
          </a:prstGeom>
        </p:spPr>
      </p:pic>
      <p:sp>
        <p:nvSpPr>
          <p:cNvPr id="17" name="ZoneTexte 16">
            <a:extLst>
              <a:ext uri="{FF2B5EF4-FFF2-40B4-BE49-F238E27FC236}">
                <a16:creationId xmlns:a16="http://schemas.microsoft.com/office/drawing/2014/main" id="{9EF2DA6A-BC86-D2D3-B3D1-DA1A6E382FAB}"/>
              </a:ext>
            </a:extLst>
          </p:cNvPr>
          <p:cNvSpPr txBox="1"/>
          <p:nvPr/>
        </p:nvSpPr>
        <p:spPr>
          <a:xfrm>
            <a:off x="7569765" y="1694870"/>
            <a:ext cx="3799840" cy="830997"/>
          </a:xfrm>
          <a:prstGeom prst="rect">
            <a:avLst/>
          </a:prstGeom>
          <a:noFill/>
        </p:spPr>
        <p:txBody>
          <a:bodyPr wrap="square" rtlCol="0">
            <a:spAutoFit/>
          </a:bodyPr>
          <a:lstStyle/>
          <a:p>
            <a:pPr algn="ctr"/>
            <a:r>
              <a:rPr lang="fr-FR" sz="2400" noProof="0" dirty="0"/>
              <a:t>Le cheval est un herbivore non ruminant.</a:t>
            </a:r>
          </a:p>
        </p:txBody>
      </p:sp>
      <p:graphicFrame>
        <p:nvGraphicFramePr>
          <p:cNvPr id="2" name="Tableau 1">
            <a:extLst>
              <a:ext uri="{FF2B5EF4-FFF2-40B4-BE49-F238E27FC236}">
                <a16:creationId xmlns:a16="http://schemas.microsoft.com/office/drawing/2014/main" id="{EF870739-949F-C412-43B0-7782DFCB43C7}"/>
              </a:ext>
            </a:extLst>
          </p:cNvPr>
          <p:cNvGraphicFramePr>
            <a:graphicFrameLocks noGrp="1"/>
          </p:cNvGraphicFramePr>
          <p:nvPr>
            <p:extLst>
              <p:ext uri="{D42A27DB-BD31-4B8C-83A1-F6EECF244321}">
                <p14:modId xmlns:p14="http://schemas.microsoft.com/office/powerpoint/2010/main" val="248523213"/>
              </p:ext>
            </p:extLst>
          </p:nvPr>
        </p:nvGraphicFramePr>
        <p:xfrm>
          <a:off x="467361" y="2314786"/>
          <a:ext cx="6035039" cy="1101924"/>
        </p:xfrm>
        <a:graphic>
          <a:graphicData uri="http://schemas.openxmlformats.org/drawingml/2006/table">
            <a:tbl>
              <a:tblPr firstRow="1" bandRow="1">
                <a:tableStyleId>{5C22544A-7EE6-4342-B048-85BDC9FD1C3A}</a:tableStyleId>
              </a:tblPr>
              <a:tblGrid>
                <a:gridCol w="6035039">
                  <a:extLst>
                    <a:ext uri="{9D8B030D-6E8A-4147-A177-3AD203B41FA5}">
                      <a16:colId xmlns:a16="http://schemas.microsoft.com/office/drawing/2014/main" val="3366401290"/>
                    </a:ext>
                  </a:extLst>
                </a:gridCol>
              </a:tblGrid>
              <a:tr h="6447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noProof="0" dirty="0"/>
                        <a:t>Indices du tube digestif</a:t>
                      </a:r>
                    </a:p>
                  </a:txBody>
                  <a:tcPr anchor="ctr"/>
                </a:tc>
                <a:extLst>
                  <a:ext uri="{0D108BD9-81ED-4DB2-BD59-A6C34878D82A}">
                    <a16:rowId xmlns:a16="http://schemas.microsoft.com/office/drawing/2014/main" val="289880916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mn-lt"/>
                          <a:ea typeface="+mn-ea"/>
                          <a:cs typeface="+mn-cs"/>
                        </a:rPr>
                        <a:t>Tube digestif :  plus court /</a:t>
                      </a:r>
                      <a:r>
                        <a:rPr kumimoji="0" lang="fr-FR" sz="2400" b="0" i="0" u="none" strike="noStrike" kern="1200" cap="none" spc="0" normalizeH="0" baseline="0" noProof="0" dirty="0">
                          <a:ln>
                            <a:noFill/>
                          </a:ln>
                          <a:solidFill>
                            <a:srgbClr val="FF0000"/>
                          </a:solidFill>
                          <a:effectLst/>
                          <a:uLnTx/>
                          <a:uFillTx/>
                          <a:latin typeface="+mn-lt"/>
                          <a:ea typeface="+mn-ea"/>
                          <a:cs typeface="+mn-cs"/>
                        </a:rPr>
                        <a:t> </a:t>
                      </a:r>
                      <a:r>
                        <a:rPr kumimoji="0" lang="fr-FR" sz="2400" b="0" i="0" u="none" strike="noStrike" kern="1200" cap="none" spc="0" normalizeH="0" baseline="0" noProof="0" dirty="0">
                          <a:ln>
                            <a:noFill/>
                          </a:ln>
                          <a:solidFill>
                            <a:schemeClr val="accent6"/>
                          </a:solidFill>
                          <a:effectLst/>
                          <a:uLnTx/>
                          <a:uFillTx/>
                          <a:latin typeface="+mn-lt"/>
                          <a:ea typeface="+mn-ea"/>
                          <a:cs typeface="+mn-cs"/>
                        </a:rPr>
                        <a:t>long</a:t>
                      </a:r>
                      <a:r>
                        <a:rPr kumimoji="0" lang="fr-FR" sz="2400" b="0" i="0" u="none" strike="noStrike" kern="1200" cap="none" spc="0" normalizeH="0" baseline="0" noProof="0" dirty="0">
                          <a:ln>
                            <a:noFill/>
                          </a:ln>
                          <a:solidFill>
                            <a:srgbClr val="FF0000"/>
                          </a:solidFill>
                          <a:effectLst/>
                          <a:uLnTx/>
                          <a:uFillTx/>
                          <a:latin typeface="+mn-lt"/>
                          <a:ea typeface="+mn-ea"/>
                          <a:cs typeface="+mn-cs"/>
                        </a:rPr>
                        <a:t> / </a:t>
                      </a:r>
                      <a:r>
                        <a:rPr kumimoji="0" lang="fr-FR" sz="2400" b="0" i="0" u="none" strike="noStrike" kern="1200" cap="none" spc="0" normalizeH="0" baseline="0" noProof="0" dirty="0">
                          <a:ln>
                            <a:noFill/>
                          </a:ln>
                          <a:solidFill>
                            <a:prstClr val="black"/>
                          </a:solidFill>
                          <a:effectLst/>
                          <a:uLnTx/>
                          <a:uFillTx/>
                          <a:latin typeface="+mn-lt"/>
                          <a:ea typeface="+mn-ea"/>
                          <a:cs typeface="+mn-cs"/>
                        </a:rPr>
                        <a:t>très long</a:t>
                      </a:r>
                    </a:p>
                  </a:txBody>
                  <a:tcPr/>
                </a:tc>
                <a:extLst>
                  <a:ext uri="{0D108BD9-81ED-4DB2-BD59-A6C34878D82A}">
                    <a16:rowId xmlns:a16="http://schemas.microsoft.com/office/drawing/2014/main" val="3730686766"/>
                  </a:ext>
                </a:extLst>
              </a:tr>
            </a:tbl>
          </a:graphicData>
        </a:graphic>
      </p:graphicFrame>
      <p:sp>
        <p:nvSpPr>
          <p:cNvPr id="3" name="ZoneTexte 2">
            <a:extLst>
              <a:ext uri="{FF2B5EF4-FFF2-40B4-BE49-F238E27FC236}">
                <a16:creationId xmlns:a16="http://schemas.microsoft.com/office/drawing/2014/main" id="{712D2CED-3D30-FA1F-2876-DF25B10140CE}"/>
              </a:ext>
            </a:extLst>
          </p:cNvPr>
          <p:cNvSpPr txBox="1"/>
          <p:nvPr/>
        </p:nvSpPr>
        <p:spPr>
          <a:xfrm>
            <a:off x="472439" y="5610237"/>
            <a:ext cx="7040880" cy="523220"/>
          </a:xfrm>
          <a:prstGeom prst="rect">
            <a:avLst/>
          </a:prstGeom>
          <a:noFill/>
        </p:spPr>
        <p:txBody>
          <a:bodyPr wrap="square" rtlCol="0">
            <a:spAutoFit/>
          </a:bodyPr>
          <a:lstStyle/>
          <a:p>
            <a:pPr algn="ctr"/>
            <a:r>
              <a:rPr lang="fr-FR" sz="2800" noProof="0" dirty="0"/>
              <a:t>Le tube digestif du cheval est </a:t>
            </a:r>
            <a:r>
              <a:rPr lang="fr-FR" sz="2800" noProof="0" dirty="0">
                <a:solidFill>
                  <a:schemeClr val="accent6"/>
                </a:solidFill>
              </a:rPr>
              <a:t>long </a:t>
            </a:r>
            <a:r>
              <a:rPr lang="fr-FR" sz="2800" noProof="0" dirty="0"/>
              <a:t>(25 à 30m).</a:t>
            </a:r>
          </a:p>
        </p:txBody>
      </p:sp>
      <p:grpSp>
        <p:nvGrpSpPr>
          <p:cNvPr id="15" name="Groupe 14">
            <a:extLst>
              <a:ext uri="{FF2B5EF4-FFF2-40B4-BE49-F238E27FC236}">
                <a16:creationId xmlns:a16="http://schemas.microsoft.com/office/drawing/2014/main" id="{DEDC4E1F-2345-BA33-747E-924787FC3683}"/>
              </a:ext>
            </a:extLst>
          </p:cNvPr>
          <p:cNvGrpSpPr/>
          <p:nvPr/>
        </p:nvGrpSpPr>
        <p:grpSpPr>
          <a:xfrm>
            <a:off x="3068320" y="3322320"/>
            <a:ext cx="2279117" cy="1404927"/>
            <a:chOff x="3068320" y="3322320"/>
            <a:chExt cx="2279117" cy="1404927"/>
          </a:xfrm>
        </p:grpSpPr>
        <p:sp>
          <p:nvSpPr>
            <p:cNvPr id="4" name="ZoneTexte 3">
              <a:extLst>
                <a:ext uri="{FF2B5EF4-FFF2-40B4-BE49-F238E27FC236}">
                  <a16:creationId xmlns:a16="http://schemas.microsoft.com/office/drawing/2014/main" id="{6F42383E-025B-D0B2-E0A1-07A9FCF78687}"/>
                </a:ext>
              </a:extLst>
            </p:cNvPr>
            <p:cNvSpPr txBox="1"/>
            <p:nvPr/>
          </p:nvSpPr>
          <p:spPr>
            <a:xfrm>
              <a:off x="3244317" y="4265582"/>
              <a:ext cx="2103120" cy="461665"/>
            </a:xfrm>
            <a:prstGeom prst="rect">
              <a:avLst/>
            </a:prstGeom>
            <a:noFill/>
          </p:spPr>
          <p:txBody>
            <a:bodyPr wrap="square" rtlCol="0">
              <a:spAutoFit/>
            </a:bodyPr>
            <a:lstStyle/>
            <a:p>
              <a:r>
                <a:rPr lang="fr-FR" sz="2400" noProof="0" dirty="0">
                  <a:solidFill>
                    <a:schemeClr val="accent1"/>
                  </a:solidFill>
                </a:rPr>
                <a:t>Préciser si</a:t>
              </a:r>
            </a:p>
          </p:txBody>
        </p:sp>
        <p:cxnSp>
          <p:nvCxnSpPr>
            <p:cNvPr id="7" name="Connecteur droit avec flèche 6">
              <a:extLst>
                <a:ext uri="{FF2B5EF4-FFF2-40B4-BE49-F238E27FC236}">
                  <a16:creationId xmlns:a16="http://schemas.microsoft.com/office/drawing/2014/main" id="{4A144CEB-EF05-79AD-4DFC-B233D9D8EE63}"/>
                </a:ext>
              </a:extLst>
            </p:cNvPr>
            <p:cNvCxnSpPr/>
            <p:nvPr/>
          </p:nvCxnSpPr>
          <p:spPr>
            <a:xfrm flipH="1" flipV="1">
              <a:off x="3068320" y="3413760"/>
              <a:ext cx="924560" cy="9448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E3C67CCB-AC12-3016-0BEC-B1A11FDF95B1}"/>
                </a:ext>
              </a:extLst>
            </p:cNvPr>
            <p:cNvCxnSpPr>
              <a:cxnSpLocks/>
            </p:cNvCxnSpPr>
            <p:nvPr/>
          </p:nvCxnSpPr>
          <p:spPr>
            <a:xfrm flipV="1">
              <a:off x="4003040" y="3412066"/>
              <a:ext cx="0" cy="94657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EF1E6030-8005-3265-A8A3-84E30F8A4C71}"/>
                </a:ext>
              </a:extLst>
            </p:cNvPr>
            <p:cNvCxnSpPr/>
            <p:nvPr/>
          </p:nvCxnSpPr>
          <p:spPr>
            <a:xfrm flipV="1">
              <a:off x="3992880" y="3322320"/>
              <a:ext cx="1117600" cy="10464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4" name="Flèche : bas 13">
            <a:extLst>
              <a:ext uri="{FF2B5EF4-FFF2-40B4-BE49-F238E27FC236}">
                <a16:creationId xmlns:a16="http://schemas.microsoft.com/office/drawing/2014/main" id="{441087BE-61E0-C0A7-DF16-1BC6A347BCA3}"/>
              </a:ext>
            </a:extLst>
          </p:cNvPr>
          <p:cNvSpPr/>
          <p:nvPr/>
        </p:nvSpPr>
        <p:spPr>
          <a:xfrm>
            <a:off x="3610814" y="4927265"/>
            <a:ext cx="764131" cy="56049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Tree>
    <p:extLst>
      <p:ext uri="{BB962C8B-B14F-4D97-AF65-F5344CB8AC3E}">
        <p14:creationId xmlns:p14="http://schemas.microsoft.com/office/powerpoint/2010/main" val="39551140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F6795-EFB2-9D1D-0872-1DBF0EB6D9E1}"/>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C8AF9A7D-D2A8-B603-2CF4-C692D7BF1726}"/>
              </a:ext>
            </a:extLst>
          </p:cNvPr>
          <p:cNvSpPr txBox="1"/>
          <p:nvPr/>
        </p:nvSpPr>
        <p:spPr>
          <a:xfrm>
            <a:off x="985520" y="213360"/>
            <a:ext cx="10170160"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Ensuite, je vais voir l’indice concernant le </a:t>
            </a:r>
            <a:r>
              <a:rPr kumimoji="0" lang="fr-FR" sz="2400" b="1"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caecum</a:t>
            </a:r>
            <a:r>
              <a:rPr kumimoji="0" lang="fr-FR" sz="24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Est-il réduit, développé ou très développé?</a:t>
            </a:r>
          </a:p>
        </p:txBody>
      </p:sp>
      <p:sp>
        <p:nvSpPr>
          <p:cNvPr id="8" name="Oval 7">
            <a:extLst>
              <a:ext uri="{FF2B5EF4-FFF2-40B4-BE49-F238E27FC236}">
                <a16:creationId xmlns:a16="http://schemas.microsoft.com/office/drawing/2014/main" id="{FA6753FF-4B59-6FCD-A3DA-141320F11406}"/>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M</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9" name="Image 9">
            <a:extLst>
              <a:ext uri="{FF2B5EF4-FFF2-40B4-BE49-F238E27FC236}">
                <a16:creationId xmlns:a16="http://schemas.microsoft.com/office/drawing/2014/main" id="{434EB8A5-EA58-931D-F455-C5A1FD8AD9D6}"/>
              </a:ext>
            </a:extLst>
          </p:cNvPr>
          <p:cNvPicPr>
            <a:picLocks noChangeAspect="1"/>
          </p:cNvPicPr>
          <p:nvPr/>
        </p:nvPicPr>
        <p:blipFill>
          <a:blip r:embed="rId2"/>
          <a:stretch>
            <a:fillRect/>
          </a:stretch>
        </p:blipFill>
        <p:spPr>
          <a:xfrm>
            <a:off x="11309209" y="924848"/>
            <a:ext cx="583170" cy="583170"/>
          </a:xfrm>
          <a:prstGeom prst="rect">
            <a:avLst/>
          </a:prstGeom>
        </p:spPr>
      </p:pic>
      <p:pic>
        <p:nvPicPr>
          <p:cNvPr id="16" name="Image 15" descr="Une image contenant jument, crinière, étalon, foie&#10;&#10;Le contenu généré par l’IA peut être incorrect.">
            <a:extLst>
              <a:ext uri="{FF2B5EF4-FFF2-40B4-BE49-F238E27FC236}">
                <a16:creationId xmlns:a16="http://schemas.microsoft.com/office/drawing/2014/main" id="{0F35FA51-B5BA-D087-5966-DDC0D7445CBD}"/>
              </a:ext>
            </a:extLst>
          </p:cNvPr>
          <p:cNvPicPr>
            <a:picLocks noChangeAspect="1"/>
          </p:cNvPicPr>
          <p:nvPr/>
        </p:nvPicPr>
        <p:blipFill>
          <a:blip r:embed="rId3"/>
          <a:stretch>
            <a:fillRect/>
          </a:stretch>
        </p:blipFill>
        <p:spPr>
          <a:xfrm>
            <a:off x="7081522" y="2753233"/>
            <a:ext cx="4683759" cy="3220719"/>
          </a:xfrm>
          <a:prstGeom prst="rect">
            <a:avLst/>
          </a:prstGeom>
        </p:spPr>
      </p:pic>
      <p:sp>
        <p:nvSpPr>
          <p:cNvPr id="17" name="ZoneTexte 16">
            <a:extLst>
              <a:ext uri="{FF2B5EF4-FFF2-40B4-BE49-F238E27FC236}">
                <a16:creationId xmlns:a16="http://schemas.microsoft.com/office/drawing/2014/main" id="{872D879C-DAF8-0AD3-8773-8577ED1D8B9F}"/>
              </a:ext>
            </a:extLst>
          </p:cNvPr>
          <p:cNvSpPr txBox="1"/>
          <p:nvPr/>
        </p:nvSpPr>
        <p:spPr>
          <a:xfrm>
            <a:off x="7296009" y="1711625"/>
            <a:ext cx="4013200"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Le cheval est un herbivore non ruminant.</a:t>
            </a:r>
          </a:p>
        </p:txBody>
      </p:sp>
      <p:graphicFrame>
        <p:nvGraphicFramePr>
          <p:cNvPr id="2" name="Tableau 1">
            <a:extLst>
              <a:ext uri="{FF2B5EF4-FFF2-40B4-BE49-F238E27FC236}">
                <a16:creationId xmlns:a16="http://schemas.microsoft.com/office/drawing/2014/main" id="{DA2267BB-0414-5C1D-3715-0B233FE4964B}"/>
              </a:ext>
            </a:extLst>
          </p:cNvPr>
          <p:cNvGraphicFramePr>
            <a:graphicFrameLocks noGrp="1"/>
          </p:cNvGraphicFramePr>
          <p:nvPr>
            <p:extLst>
              <p:ext uri="{D42A27DB-BD31-4B8C-83A1-F6EECF244321}">
                <p14:modId xmlns:p14="http://schemas.microsoft.com/office/powerpoint/2010/main" val="948485255"/>
              </p:ext>
            </p:extLst>
          </p:nvPr>
        </p:nvGraphicFramePr>
        <p:xfrm>
          <a:off x="375921" y="1451186"/>
          <a:ext cx="6289039" cy="1735748"/>
        </p:xfrm>
        <a:graphic>
          <a:graphicData uri="http://schemas.openxmlformats.org/drawingml/2006/table">
            <a:tbl>
              <a:tblPr firstRow="1" bandRow="1">
                <a:tableStyleId>{5C22544A-7EE6-4342-B048-85BDC9FD1C3A}</a:tableStyleId>
              </a:tblPr>
              <a:tblGrid>
                <a:gridCol w="6289039">
                  <a:extLst>
                    <a:ext uri="{9D8B030D-6E8A-4147-A177-3AD203B41FA5}">
                      <a16:colId xmlns:a16="http://schemas.microsoft.com/office/drawing/2014/main" val="3366401290"/>
                    </a:ext>
                  </a:extLst>
                </a:gridCol>
              </a:tblGrid>
              <a:tr h="559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noProof="0" dirty="0"/>
                        <a:t>Indices du tube digestif</a:t>
                      </a:r>
                    </a:p>
                  </a:txBody>
                  <a:tcPr anchor="ctr"/>
                </a:tc>
                <a:extLst>
                  <a:ext uri="{0D108BD9-81ED-4DB2-BD59-A6C34878D82A}">
                    <a16:rowId xmlns:a16="http://schemas.microsoft.com/office/drawing/2014/main" val="2898809168"/>
                  </a:ext>
                </a:extLst>
              </a:tr>
              <a:tr h="3995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mn-lt"/>
                          <a:ea typeface="+mn-ea"/>
                          <a:cs typeface="+mn-cs"/>
                        </a:rPr>
                        <a:t>Tube digestif :  plus court /</a:t>
                      </a:r>
                      <a:r>
                        <a:rPr kumimoji="0" lang="fr-FR" sz="2400" b="0" i="0" u="none" strike="noStrike" kern="1200" cap="none" spc="0" normalizeH="0" baseline="0" noProof="0" dirty="0">
                          <a:ln>
                            <a:noFill/>
                          </a:ln>
                          <a:solidFill>
                            <a:srgbClr val="FF0000"/>
                          </a:solidFill>
                          <a:effectLst/>
                          <a:uLnTx/>
                          <a:uFillTx/>
                          <a:latin typeface="+mn-lt"/>
                          <a:ea typeface="+mn-ea"/>
                          <a:cs typeface="+mn-cs"/>
                        </a:rPr>
                        <a:t> </a:t>
                      </a:r>
                      <a:r>
                        <a:rPr kumimoji="0" lang="fr-FR" sz="2400" b="0" i="0" u="none" strike="noStrike" kern="1200" cap="none" spc="0" normalizeH="0" baseline="0" noProof="0" dirty="0">
                          <a:ln>
                            <a:noFill/>
                          </a:ln>
                          <a:solidFill>
                            <a:schemeClr val="accent6"/>
                          </a:solidFill>
                          <a:effectLst/>
                          <a:uLnTx/>
                          <a:uFillTx/>
                          <a:latin typeface="+mn-lt"/>
                          <a:ea typeface="+mn-ea"/>
                          <a:cs typeface="+mn-cs"/>
                        </a:rPr>
                        <a:t>long</a:t>
                      </a:r>
                      <a:r>
                        <a:rPr kumimoji="0" lang="fr-FR" sz="2400" b="0" i="0" u="none" strike="noStrike" kern="1200" cap="none" spc="0" normalizeH="0" baseline="0" noProof="0" dirty="0">
                          <a:ln>
                            <a:noFill/>
                          </a:ln>
                          <a:solidFill>
                            <a:srgbClr val="FF0000"/>
                          </a:solidFill>
                          <a:effectLst/>
                          <a:uLnTx/>
                          <a:uFillTx/>
                          <a:latin typeface="+mn-lt"/>
                          <a:ea typeface="+mn-ea"/>
                          <a:cs typeface="+mn-cs"/>
                        </a:rPr>
                        <a:t> / </a:t>
                      </a:r>
                      <a:r>
                        <a:rPr kumimoji="0" lang="fr-FR" sz="2400" b="0" i="0" u="none" strike="noStrike" kern="1200" cap="none" spc="0" normalizeH="0" baseline="0" noProof="0" dirty="0">
                          <a:ln>
                            <a:noFill/>
                          </a:ln>
                          <a:solidFill>
                            <a:prstClr val="black"/>
                          </a:solidFill>
                          <a:effectLst/>
                          <a:uLnTx/>
                          <a:uFillTx/>
                          <a:latin typeface="+mn-lt"/>
                          <a:ea typeface="+mn-ea"/>
                          <a:cs typeface="+mn-cs"/>
                        </a:rPr>
                        <a:t>très long</a:t>
                      </a:r>
                    </a:p>
                  </a:txBody>
                  <a:tcPr/>
                </a:tc>
                <a:extLst>
                  <a:ext uri="{0D108BD9-81ED-4DB2-BD59-A6C34878D82A}">
                    <a16:rowId xmlns:a16="http://schemas.microsoft.com/office/drawing/2014/main" val="3730686766"/>
                  </a:ext>
                </a:extLst>
              </a:tr>
              <a:tr h="7191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err="1">
                          <a:ln>
                            <a:noFill/>
                          </a:ln>
                          <a:solidFill>
                            <a:prstClr val="black"/>
                          </a:solidFill>
                          <a:effectLst/>
                          <a:uLnTx/>
                          <a:uFillTx/>
                          <a:latin typeface="+mn-lt"/>
                          <a:ea typeface="+mn-ea"/>
                          <a:cs typeface="+mn-cs"/>
                        </a:rPr>
                        <a:t>Caecum</a:t>
                      </a:r>
                      <a:r>
                        <a:rPr kumimoji="0" lang="fr-FR" sz="2400" b="0" i="0" u="none" strike="noStrike" kern="1200" cap="none" spc="0" normalizeH="0" baseline="0" noProof="0" dirty="0">
                          <a:ln>
                            <a:noFill/>
                          </a:ln>
                          <a:solidFill>
                            <a:prstClr val="black"/>
                          </a:solidFill>
                          <a:effectLst/>
                          <a:uLnTx/>
                          <a:uFillTx/>
                          <a:latin typeface="+mn-lt"/>
                          <a:ea typeface="+mn-ea"/>
                          <a:cs typeface="+mn-cs"/>
                        </a:rPr>
                        <a:t> :      réduit </a:t>
                      </a:r>
                      <a:r>
                        <a:rPr kumimoji="0" lang="fr-FR" sz="2400" b="0" i="0" u="none" strike="noStrike" kern="1200" cap="none" spc="0" normalizeH="0" baseline="0" noProof="0" dirty="0">
                          <a:ln>
                            <a:noFill/>
                          </a:ln>
                          <a:solidFill>
                            <a:schemeClr val="accent6"/>
                          </a:solidFill>
                          <a:effectLst/>
                          <a:uLnTx/>
                          <a:uFillTx/>
                          <a:latin typeface="+mn-lt"/>
                          <a:ea typeface="+mn-ea"/>
                          <a:cs typeface="+mn-cs"/>
                        </a:rPr>
                        <a:t>/ développé </a:t>
                      </a:r>
                      <a:r>
                        <a:rPr kumimoji="0" lang="fr-FR" sz="2400" b="0" i="0" u="none" strike="noStrike" kern="1200" cap="none" spc="0" normalizeH="0" baseline="0" noProof="0" dirty="0">
                          <a:ln>
                            <a:noFill/>
                          </a:ln>
                          <a:solidFill>
                            <a:prstClr val="black"/>
                          </a:solidFill>
                          <a:effectLst/>
                          <a:uLnTx/>
                          <a:uFillTx/>
                          <a:latin typeface="+mn-lt"/>
                          <a:ea typeface="+mn-ea"/>
                          <a:cs typeface="+mn-cs"/>
                        </a:rPr>
                        <a:t>/ très développé</a:t>
                      </a:r>
                    </a:p>
                  </a:txBody>
                  <a:tcPr/>
                </a:tc>
                <a:extLst>
                  <a:ext uri="{0D108BD9-81ED-4DB2-BD59-A6C34878D82A}">
                    <a16:rowId xmlns:a16="http://schemas.microsoft.com/office/drawing/2014/main" val="300873957"/>
                  </a:ext>
                </a:extLst>
              </a:tr>
            </a:tbl>
          </a:graphicData>
        </a:graphic>
      </p:graphicFrame>
      <p:sp>
        <p:nvSpPr>
          <p:cNvPr id="3" name="ZoneTexte 2">
            <a:extLst>
              <a:ext uri="{FF2B5EF4-FFF2-40B4-BE49-F238E27FC236}">
                <a16:creationId xmlns:a16="http://schemas.microsoft.com/office/drawing/2014/main" id="{43ACEEB5-E548-BC1A-2D04-71A8EA146F82}"/>
              </a:ext>
            </a:extLst>
          </p:cNvPr>
          <p:cNvSpPr txBox="1"/>
          <p:nvPr/>
        </p:nvSpPr>
        <p:spPr>
          <a:xfrm>
            <a:off x="1381760" y="5689600"/>
            <a:ext cx="5852160" cy="523220"/>
          </a:xfrm>
          <a:prstGeom prst="rect">
            <a:avLst/>
          </a:prstGeom>
          <a:noFill/>
        </p:spPr>
        <p:txBody>
          <a:bodyPr wrap="square" rtlCol="0">
            <a:spAutoFit/>
          </a:bodyPr>
          <a:lstStyle/>
          <a:p>
            <a:r>
              <a:rPr lang="fr-FR" sz="2800" noProof="0" dirty="0"/>
              <a:t>Le </a:t>
            </a:r>
            <a:r>
              <a:rPr lang="fr-FR" sz="2800" noProof="0" dirty="0" err="1"/>
              <a:t>saecum</a:t>
            </a:r>
            <a:r>
              <a:rPr lang="fr-FR" sz="2800" noProof="0" dirty="0"/>
              <a:t> du cheval est </a:t>
            </a:r>
            <a:r>
              <a:rPr lang="fr-FR" sz="2800" noProof="0" dirty="0">
                <a:solidFill>
                  <a:schemeClr val="accent6"/>
                </a:solidFill>
              </a:rPr>
              <a:t>développé</a:t>
            </a:r>
          </a:p>
        </p:txBody>
      </p:sp>
      <p:grpSp>
        <p:nvGrpSpPr>
          <p:cNvPr id="4" name="Groupe 3">
            <a:extLst>
              <a:ext uri="{FF2B5EF4-FFF2-40B4-BE49-F238E27FC236}">
                <a16:creationId xmlns:a16="http://schemas.microsoft.com/office/drawing/2014/main" id="{700F0246-7C5A-8291-4C32-F0AF38D27D1A}"/>
              </a:ext>
            </a:extLst>
          </p:cNvPr>
          <p:cNvGrpSpPr/>
          <p:nvPr/>
        </p:nvGrpSpPr>
        <p:grpSpPr>
          <a:xfrm>
            <a:off x="2428240" y="2936240"/>
            <a:ext cx="2682240" cy="1574619"/>
            <a:chOff x="2692400" y="3220720"/>
            <a:chExt cx="2682240" cy="1574619"/>
          </a:xfrm>
        </p:grpSpPr>
        <p:sp>
          <p:nvSpPr>
            <p:cNvPr id="5" name="ZoneTexte 4">
              <a:extLst>
                <a:ext uri="{FF2B5EF4-FFF2-40B4-BE49-F238E27FC236}">
                  <a16:creationId xmlns:a16="http://schemas.microsoft.com/office/drawing/2014/main" id="{75677096-1F6A-7A95-E50C-88609318987C}"/>
                </a:ext>
              </a:extLst>
            </p:cNvPr>
            <p:cNvSpPr txBox="1"/>
            <p:nvPr/>
          </p:nvSpPr>
          <p:spPr>
            <a:xfrm>
              <a:off x="2951480" y="4333674"/>
              <a:ext cx="2103120" cy="461665"/>
            </a:xfrm>
            <a:prstGeom prst="rect">
              <a:avLst/>
            </a:prstGeom>
            <a:noFill/>
          </p:spPr>
          <p:txBody>
            <a:bodyPr wrap="square" rtlCol="0">
              <a:spAutoFit/>
            </a:bodyPr>
            <a:lstStyle/>
            <a:p>
              <a:pPr algn="ctr"/>
              <a:r>
                <a:rPr lang="fr-FR" sz="2400" noProof="0" dirty="0">
                  <a:solidFill>
                    <a:schemeClr val="accent1"/>
                  </a:solidFill>
                </a:rPr>
                <a:t>Préciser si</a:t>
              </a:r>
            </a:p>
          </p:txBody>
        </p:sp>
        <p:cxnSp>
          <p:nvCxnSpPr>
            <p:cNvPr id="7" name="Connecteur droit avec flèche 6">
              <a:extLst>
                <a:ext uri="{FF2B5EF4-FFF2-40B4-BE49-F238E27FC236}">
                  <a16:creationId xmlns:a16="http://schemas.microsoft.com/office/drawing/2014/main" id="{2253CFB5-FEDE-061C-B098-E9E7C9C00613}"/>
                </a:ext>
              </a:extLst>
            </p:cNvPr>
            <p:cNvCxnSpPr>
              <a:cxnSpLocks/>
            </p:cNvCxnSpPr>
            <p:nvPr/>
          </p:nvCxnSpPr>
          <p:spPr>
            <a:xfrm flipH="1" flipV="1">
              <a:off x="2692400" y="3220720"/>
              <a:ext cx="1300480" cy="113792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D157A0D9-FB48-AE99-3C6A-43900DC923E2}"/>
                </a:ext>
              </a:extLst>
            </p:cNvPr>
            <p:cNvCxnSpPr>
              <a:cxnSpLocks/>
            </p:cNvCxnSpPr>
            <p:nvPr/>
          </p:nvCxnSpPr>
          <p:spPr>
            <a:xfrm flipV="1">
              <a:off x="4003040" y="3281680"/>
              <a:ext cx="0" cy="107696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0C4EA7B9-613E-FDF2-7D92-36399E6D6AFD}"/>
                </a:ext>
              </a:extLst>
            </p:cNvPr>
            <p:cNvCxnSpPr>
              <a:cxnSpLocks/>
            </p:cNvCxnSpPr>
            <p:nvPr/>
          </p:nvCxnSpPr>
          <p:spPr>
            <a:xfrm flipV="1">
              <a:off x="3992880" y="3230880"/>
              <a:ext cx="1381760" cy="113792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5" name="Flèche : bas 14">
            <a:extLst>
              <a:ext uri="{FF2B5EF4-FFF2-40B4-BE49-F238E27FC236}">
                <a16:creationId xmlns:a16="http://schemas.microsoft.com/office/drawing/2014/main" id="{FA365ECC-E580-5CB4-EE6E-0BC447ECB2AA}"/>
              </a:ext>
            </a:extLst>
          </p:cNvPr>
          <p:cNvSpPr/>
          <p:nvPr/>
        </p:nvSpPr>
        <p:spPr>
          <a:xfrm>
            <a:off x="3366237" y="4731849"/>
            <a:ext cx="724965" cy="51577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Tree>
    <p:extLst>
      <p:ext uri="{BB962C8B-B14F-4D97-AF65-F5344CB8AC3E}">
        <p14:creationId xmlns:p14="http://schemas.microsoft.com/office/powerpoint/2010/main" val="14800826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au 9">
            <a:extLst>
              <a:ext uri="{FF2B5EF4-FFF2-40B4-BE49-F238E27FC236}">
                <a16:creationId xmlns:a16="http://schemas.microsoft.com/office/drawing/2014/main" id="{E86D6815-3194-1576-C47C-2D0AB37C0393}"/>
              </a:ext>
            </a:extLst>
          </p:cNvPr>
          <p:cNvGraphicFramePr>
            <a:graphicFrameLocks noGrp="1"/>
          </p:cNvGraphicFramePr>
          <p:nvPr>
            <p:extLst>
              <p:ext uri="{D42A27DB-BD31-4B8C-83A1-F6EECF244321}">
                <p14:modId xmlns:p14="http://schemas.microsoft.com/office/powerpoint/2010/main" val="3732697504"/>
              </p:ext>
            </p:extLst>
          </p:nvPr>
        </p:nvGraphicFramePr>
        <p:xfrm>
          <a:off x="548640" y="1323935"/>
          <a:ext cx="6400800" cy="2558477"/>
        </p:xfrm>
        <a:graphic>
          <a:graphicData uri="http://schemas.openxmlformats.org/drawingml/2006/table">
            <a:tbl>
              <a:tblPr firstRow="1" bandRow="1">
                <a:tableStyleId>{5C22544A-7EE6-4342-B048-85BDC9FD1C3A}</a:tableStyleId>
              </a:tblPr>
              <a:tblGrid>
                <a:gridCol w="6400800">
                  <a:extLst>
                    <a:ext uri="{9D8B030D-6E8A-4147-A177-3AD203B41FA5}">
                      <a16:colId xmlns:a16="http://schemas.microsoft.com/office/drawing/2014/main" val="4129865735"/>
                    </a:ext>
                  </a:extLst>
                </a:gridCol>
              </a:tblGrid>
              <a:tr h="446038">
                <a:tc>
                  <a:txBody>
                    <a:bodyPr/>
                    <a:lstStyle/>
                    <a:p>
                      <a:pPr algn="ctr"/>
                      <a:r>
                        <a:rPr lang="fr-FR" sz="2800" noProof="0" dirty="0"/>
                        <a:t>Indices du tube digestif</a:t>
                      </a:r>
                    </a:p>
                  </a:txBody>
                  <a:tcPr/>
                </a:tc>
                <a:extLst>
                  <a:ext uri="{0D108BD9-81ED-4DB2-BD59-A6C34878D82A}">
                    <a16:rowId xmlns:a16="http://schemas.microsoft.com/office/drawing/2014/main" val="4252877397"/>
                  </a:ext>
                </a:extLst>
              </a:tr>
              <a:tr h="625802">
                <a:tc>
                  <a:txBody>
                    <a:bodyPr/>
                    <a:lstStyle/>
                    <a:p>
                      <a:r>
                        <a:rPr lang="fr-FR" sz="2400" noProof="0" dirty="0"/>
                        <a:t>Tube digestif :  plus court /</a:t>
                      </a:r>
                      <a:r>
                        <a:rPr lang="fr-FR" sz="2400" noProof="0" dirty="0">
                          <a:solidFill>
                            <a:srgbClr val="FF0000"/>
                          </a:solidFill>
                        </a:rPr>
                        <a:t> </a:t>
                      </a:r>
                      <a:r>
                        <a:rPr lang="fr-FR" sz="2400" noProof="0" dirty="0">
                          <a:solidFill>
                            <a:schemeClr val="accent6"/>
                          </a:solidFill>
                        </a:rPr>
                        <a:t>long</a:t>
                      </a:r>
                      <a:r>
                        <a:rPr lang="fr-FR" sz="2400" noProof="0" dirty="0">
                          <a:solidFill>
                            <a:srgbClr val="FF0000"/>
                          </a:solidFill>
                        </a:rPr>
                        <a:t> / </a:t>
                      </a:r>
                      <a:r>
                        <a:rPr lang="fr-FR" sz="2400" b="0" noProof="0" dirty="0">
                          <a:solidFill>
                            <a:schemeClr val="tx1"/>
                          </a:solidFill>
                        </a:rPr>
                        <a:t>très long</a:t>
                      </a:r>
                    </a:p>
                  </a:txBody>
                  <a:tcPr anchor="ctr"/>
                </a:tc>
                <a:extLst>
                  <a:ext uri="{0D108BD9-81ED-4DB2-BD59-A6C34878D82A}">
                    <a16:rowId xmlns:a16="http://schemas.microsoft.com/office/drawing/2014/main" val="3521853550"/>
                  </a:ext>
                </a:extLst>
              </a:tr>
              <a:tr h="813363">
                <a:tc>
                  <a:txBody>
                    <a:bodyPr/>
                    <a:lstStyle/>
                    <a:p>
                      <a:r>
                        <a:rPr lang="fr-FR" sz="2400" noProof="0" dirty="0" err="1"/>
                        <a:t>Caecum</a:t>
                      </a:r>
                      <a:r>
                        <a:rPr lang="fr-FR" sz="2400" noProof="0" dirty="0"/>
                        <a:t> :      réduit / </a:t>
                      </a:r>
                      <a:r>
                        <a:rPr lang="fr-FR" sz="2400" noProof="0" dirty="0">
                          <a:solidFill>
                            <a:schemeClr val="accent6"/>
                          </a:solidFill>
                        </a:rPr>
                        <a:t>développé</a:t>
                      </a:r>
                      <a:r>
                        <a:rPr lang="fr-FR" sz="2400" noProof="0" dirty="0">
                          <a:solidFill>
                            <a:srgbClr val="FF0000"/>
                          </a:solidFill>
                        </a:rPr>
                        <a:t> /</a:t>
                      </a:r>
                      <a:r>
                        <a:rPr lang="fr-FR" sz="2400" noProof="0" dirty="0"/>
                        <a:t> </a:t>
                      </a:r>
                      <a:r>
                        <a:rPr lang="fr-FR" sz="2400" noProof="0" dirty="0">
                          <a:solidFill>
                            <a:schemeClr val="tx1"/>
                          </a:solidFill>
                        </a:rPr>
                        <a:t>très développé</a:t>
                      </a:r>
                    </a:p>
                  </a:txBody>
                  <a:tcPr anchor="ctr"/>
                </a:tc>
                <a:extLst>
                  <a:ext uri="{0D108BD9-81ED-4DB2-BD59-A6C34878D82A}">
                    <a16:rowId xmlns:a16="http://schemas.microsoft.com/office/drawing/2014/main" val="3400333618"/>
                  </a:ext>
                </a:extLst>
              </a:tr>
              <a:tr h="601152">
                <a:tc>
                  <a:txBody>
                    <a:bodyPr/>
                    <a:lstStyle/>
                    <a:p>
                      <a:r>
                        <a:rPr lang="fr-FR" sz="2400" noProof="0" dirty="0"/>
                        <a:t>Estomac  :    </a:t>
                      </a:r>
                      <a:r>
                        <a:rPr lang="fr-FR" sz="2400" noProof="0" dirty="0">
                          <a:solidFill>
                            <a:schemeClr val="accent1"/>
                          </a:solidFill>
                        </a:rPr>
                        <a:t>une seule poche </a:t>
                      </a:r>
                      <a:r>
                        <a:rPr lang="fr-FR" sz="2400" noProof="0" dirty="0"/>
                        <a:t>– </a:t>
                      </a:r>
                      <a:r>
                        <a:rPr lang="fr-FR" sz="2400" noProof="0" dirty="0">
                          <a:solidFill>
                            <a:schemeClr val="tx1"/>
                          </a:solidFill>
                        </a:rPr>
                        <a:t>4 poches</a:t>
                      </a:r>
                    </a:p>
                  </a:txBody>
                  <a:tcPr anchor="ctr"/>
                </a:tc>
                <a:extLst>
                  <a:ext uri="{0D108BD9-81ED-4DB2-BD59-A6C34878D82A}">
                    <a16:rowId xmlns:a16="http://schemas.microsoft.com/office/drawing/2014/main" val="3835708417"/>
                  </a:ext>
                </a:extLst>
              </a:tr>
            </a:tbl>
          </a:graphicData>
        </a:graphic>
      </p:graphicFrame>
      <p:pic>
        <p:nvPicPr>
          <p:cNvPr id="2" name="Image 1" descr="Une image contenant jument, crinière, étalon, foie&#10;&#10;Le contenu généré par l’IA peut être incorrect.">
            <a:extLst>
              <a:ext uri="{FF2B5EF4-FFF2-40B4-BE49-F238E27FC236}">
                <a16:creationId xmlns:a16="http://schemas.microsoft.com/office/drawing/2014/main" id="{F186DA2E-8006-34D3-B1EF-7CA44B5B95C2}"/>
              </a:ext>
            </a:extLst>
          </p:cNvPr>
          <p:cNvPicPr>
            <a:picLocks noChangeAspect="1"/>
          </p:cNvPicPr>
          <p:nvPr/>
        </p:nvPicPr>
        <p:blipFill>
          <a:blip r:embed="rId2"/>
          <a:stretch>
            <a:fillRect/>
          </a:stretch>
        </p:blipFill>
        <p:spPr>
          <a:xfrm>
            <a:off x="7287011" y="1920240"/>
            <a:ext cx="4683759" cy="3220719"/>
          </a:xfrm>
          <a:prstGeom prst="rect">
            <a:avLst/>
          </a:prstGeom>
        </p:spPr>
      </p:pic>
      <p:sp>
        <p:nvSpPr>
          <p:cNvPr id="3" name="ZoneTexte 2">
            <a:extLst>
              <a:ext uri="{FF2B5EF4-FFF2-40B4-BE49-F238E27FC236}">
                <a16:creationId xmlns:a16="http://schemas.microsoft.com/office/drawing/2014/main" id="{A04EC01F-CE7E-CFF1-C6C2-BDDCA37B1F35}"/>
              </a:ext>
            </a:extLst>
          </p:cNvPr>
          <p:cNvSpPr txBox="1"/>
          <p:nvPr/>
        </p:nvSpPr>
        <p:spPr>
          <a:xfrm>
            <a:off x="7630160" y="1056640"/>
            <a:ext cx="4013200" cy="95410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Le cheval est un herbivore non ruminant</a:t>
            </a:r>
          </a:p>
        </p:txBody>
      </p:sp>
      <p:sp>
        <p:nvSpPr>
          <p:cNvPr id="4" name="ZoneTexte 3">
            <a:extLst>
              <a:ext uri="{FF2B5EF4-FFF2-40B4-BE49-F238E27FC236}">
                <a16:creationId xmlns:a16="http://schemas.microsoft.com/office/drawing/2014/main" id="{41F93173-31B8-2074-00CE-367430C11F4E}"/>
              </a:ext>
            </a:extLst>
          </p:cNvPr>
          <p:cNvSpPr txBox="1"/>
          <p:nvPr/>
        </p:nvSpPr>
        <p:spPr>
          <a:xfrm>
            <a:off x="567567" y="5742949"/>
            <a:ext cx="6786880" cy="523220"/>
          </a:xfrm>
          <a:prstGeom prst="rect">
            <a:avLst/>
          </a:prstGeom>
          <a:noFill/>
        </p:spPr>
        <p:txBody>
          <a:bodyPr wrap="square" rtlCol="0">
            <a:spAutoFit/>
          </a:bodyPr>
          <a:lstStyle/>
          <a:p>
            <a:r>
              <a:rPr lang="fr-FR" sz="2800" noProof="0" dirty="0"/>
              <a:t>Le cheval a un estomac avec une </a:t>
            </a:r>
            <a:r>
              <a:rPr lang="fr-FR" sz="2800" noProof="0" dirty="0">
                <a:solidFill>
                  <a:schemeClr val="accent1"/>
                </a:solidFill>
              </a:rPr>
              <a:t>seule poche</a:t>
            </a:r>
          </a:p>
        </p:txBody>
      </p:sp>
      <p:sp>
        <p:nvSpPr>
          <p:cNvPr id="5" name="ZoneTexte 4">
            <a:extLst>
              <a:ext uri="{FF2B5EF4-FFF2-40B4-BE49-F238E27FC236}">
                <a16:creationId xmlns:a16="http://schemas.microsoft.com/office/drawing/2014/main" id="{724D444C-B9E8-1277-2889-37EA258935E0}"/>
              </a:ext>
            </a:extLst>
          </p:cNvPr>
          <p:cNvSpPr txBox="1"/>
          <p:nvPr/>
        </p:nvSpPr>
        <p:spPr>
          <a:xfrm>
            <a:off x="894080" y="182880"/>
            <a:ext cx="10170160"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En fin , je vais voir l’indice concernant  l’estomac</a:t>
            </a:r>
            <a:r>
              <a:rPr lang="fr-FR" sz="2400" b="1" noProof="0" dirty="0">
                <a:solidFill>
                  <a:prstClr val="black">
                    <a:lumMod val="50000"/>
                    <a:lumOff val="50000"/>
                  </a:prstClr>
                </a:solidFill>
                <a:latin typeface="Calibri" panose="020F0502020204030204"/>
              </a:rPr>
              <a:t> en précisant s’il a une seule poche ou quatre.</a:t>
            </a:r>
            <a:endParaRPr kumimoji="0" lang="fr-FR" sz="24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grpSp>
        <p:nvGrpSpPr>
          <p:cNvPr id="6" name="Groupe 5">
            <a:extLst>
              <a:ext uri="{FF2B5EF4-FFF2-40B4-BE49-F238E27FC236}">
                <a16:creationId xmlns:a16="http://schemas.microsoft.com/office/drawing/2014/main" id="{F9311543-65D4-19E1-051B-2F80F24BAEE6}"/>
              </a:ext>
            </a:extLst>
          </p:cNvPr>
          <p:cNvGrpSpPr/>
          <p:nvPr/>
        </p:nvGrpSpPr>
        <p:grpSpPr>
          <a:xfrm>
            <a:off x="3226947" y="3882412"/>
            <a:ext cx="2103120" cy="1355745"/>
            <a:chOff x="3409827" y="3272812"/>
            <a:chExt cx="2103120" cy="1355745"/>
          </a:xfrm>
        </p:grpSpPr>
        <p:sp>
          <p:nvSpPr>
            <p:cNvPr id="7" name="ZoneTexte 6">
              <a:extLst>
                <a:ext uri="{FF2B5EF4-FFF2-40B4-BE49-F238E27FC236}">
                  <a16:creationId xmlns:a16="http://schemas.microsoft.com/office/drawing/2014/main" id="{C8071EFC-F1D0-961A-186A-FE24DAB3F348}"/>
                </a:ext>
              </a:extLst>
            </p:cNvPr>
            <p:cNvSpPr txBox="1"/>
            <p:nvPr/>
          </p:nvSpPr>
          <p:spPr>
            <a:xfrm>
              <a:off x="3409827" y="4166892"/>
              <a:ext cx="2103120" cy="461665"/>
            </a:xfrm>
            <a:prstGeom prst="rect">
              <a:avLst/>
            </a:prstGeom>
            <a:noFill/>
          </p:spPr>
          <p:txBody>
            <a:bodyPr wrap="square" rtlCol="0">
              <a:spAutoFit/>
            </a:bodyPr>
            <a:lstStyle/>
            <a:p>
              <a:pPr algn="ctr"/>
              <a:r>
                <a:rPr lang="fr-FR" sz="2400" noProof="0" dirty="0">
                  <a:solidFill>
                    <a:schemeClr val="accent1"/>
                  </a:solidFill>
                </a:rPr>
                <a:t>Préciser si</a:t>
              </a:r>
            </a:p>
          </p:txBody>
        </p:sp>
        <p:cxnSp>
          <p:nvCxnSpPr>
            <p:cNvPr id="9" name="Connecteur droit avec flèche 8">
              <a:extLst>
                <a:ext uri="{FF2B5EF4-FFF2-40B4-BE49-F238E27FC236}">
                  <a16:creationId xmlns:a16="http://schemas.microsoft.com/office/drawing/2014/main" id="{79464066-91D0-02B3-1793-77D6BBFC090E}"/>
                </a:ext>
              </a:extLst>
            </p:cNvPr>
            <p:cNvCxnSpPr>
              <a:cxnSpLocks/>
              <a:stCxn id="7" idx="0"/>
            </p:cNvCxnSpPr>
            <p:nvPr/>
          </p:nvCxnSpPr>
          <p:spPr>
            <a:xfrm flipH="1" flipV="1">
              <a:off x="3826387" y="3272812"/>
              <a:ext cx="635000" cy="8940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C259C237-1BA1-9CC1-1733-BD1EB5C89B35}"/>
                </a:ext>
              </a:extLst>
            </p:cNvPr>
            <p:cNvCxnSpPr>
              <a:cxnSpLocks/>
              <a:stCxn id="7" idx="0"/>
            </p:cNvCxnSpPr>
            <p:nvPr/>
          </p:nvCxnSpPr>
          <p:spPr>
            <a:xfrm flipV="1">
              <a:off x="4461387" y="3272812"/>
              <a:ext cx="637622" cy="8940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5" name="Flèche : bas 14">
            <a:extLst>
              <a:ext uri="{FF2B5EF4-FFF2-40B4-BE49-F238E27FC236}">
                <a16:creationId xmlns:a16="http://schemas.microsoft.com/office/drawing/2014/main" id="{0B1F0A78-D49B-FCBD-D00E-74E78A630B19}"/>
              </a:ext>
            </a:extLst>
          </p:cNvPr>
          <p:cNvSpPr/>
          <p:nvPr/>
        </p:nvSpPr>
        <p:spPr>
          <a:xfrm>
            <a:off x="3961007" y="5259720"/>
            <a:ext cx="635000" cy="46166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Tree>
    <p:extLst>
      <p:ext uri="{BB962C8B-B14F-4D97-AF65-F5344CB8AC3E}">
        <p14:creationId xmlns:p14="http://schemas.microsoft.com/office/powerpoint/2010/main" val="22662116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5283D-1C3B-66D5-27D1-4238389C3FFA}"/>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1E59C51D-C642-1DDB-EF5F-B545F91AB698}"/>
              </a:ext>
            </a:extLst>
          </p:cNvPr>
          <p:cNvGrpSpPr/>
          <p:nvPr/>
        </p:nvGrpSpPr>
        <p:grpSpPr>
          <a:xfrm>
            <a:off x="121920" y="142240"/>
            <a:ext cx="11938000" cy="6563360"/>
            <a:chOff x="2184400" y="1402025"/>
            <a:chExt cx="7823200" cy="4942038"/>
          </a:xfrm>
        </p:grpSpPr>
        <p:sp>
          <p:nvSpPr>
            <p:cNvPr id="3" name="Rectangle : coins arrondis 10">
              <a:extLst>
                <a:ext uri="{FF2B5EF4-FFF2-40B4-BE49-F238E27FC236}">
                  <a16:creationId xmlns:a16="http://schemas.microsoft.com/office/drawing/2014/main" id="{2AC10689-3538-031D-3802-6C268474D71E}"/>
                </a:ext>
              </a:extLst>
            </p:cNvPr>
            <p:cNvSpPr/>
            <p:nvPr/>
          </p:nvSpPr>
          <p:spPr>
            <a:xfrm>
              <a:off x="2184400" y="1402025"/>
              <a:ext cx="7823200" cy="4942038"/>
            </a:xfrm>
            <a:prstGeom prst="roundRect">
              <a:avLst>
                <a:gd name="adj" fmla="val 2665"/>
              </a:avLst>
            </a:prstGeom>
            <a:solidFill>
              <a:srgbClr val="7030A0"/>
            </a:solidFill>
            <a:ln>
              <a:solidFill>
                <a:srgbClr val="7030A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459FA3B0-C0C9-55E3-B2A1-609E84332F6A}"/>
                </a:ext>
              </a:extLst>
            </p:cNvPr>
            <p:cNvSpPr/>
            <p:nvPr/>
          </p:nvSpPr>
          <p:spPr>
            <a:xfrm>
              <a:off x="2284185" y="1499313"/>
              <a:ext cx="7623629" cy="4747463"/>
            </a:xfrm>
            <a:prstGeom prst="rect">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sz="5600" b="1" noProof="0" dirty="0">
                <a:solidFill>
                  <a:schemeClr val="tx1"/>
                </a:solidFill>
              </a:endParaRPr>
            </a:p>
          </p:txBody>
        </p:sp>
      </p:grpSp>
      <p:grpSp>
        <p:nvGrpSpPr>
          <p:cNvPr id="44" name="Group 43">
            <a:extLst>
              <a:ext uri="{FF2B5EF4-FFF2-40B4-BE49-F238E27FC236}">
                <a16:creationId xmlns:a16="http://schemas.microsoft.com/office/drawing/2014/main" id="{7100EAE4-D5B0-58C8-BFB8-0BAA58F2E6E5}"/>
              </a:ext>
            </a:extLst>
          </p:cNvPr>
          <p:cNvGrpSpPr/>
          <p:nvPr/>
        </p:nvGrpSpPr>
        <p:grpSpPr>
          <a:xfrm>
            <a:off x="9325079" y="5495261"/>
            <a:ext cx="2425142" cy="936370"/>
            <a:chOff x="8796759" y="4917801"/>
            <a:chExt cx="2425142" cy="936370"/>
          </a:xfrm>
        </p:grpSpPr>
        <p:sp>
          <p:nvSpPr>
            <p:cNvPr id="42" name="Oval 41">
              <a:extLst>
                <a:ext uri="{FF2B5EF4-FFF2-40B4-BE49-F238E27FC236}">
                  <a16:creationId xmlns:a16="http://schemas.microsoft.com/office/drawing/2014/main" id="{1D5EC100-C703-5BF8-D45D-0A631A5A8E60}"/>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033031D0-700D-C15C-0602-547A49E0B346}"/>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10 min</a:t>
              </a:r>
            </a:p>
          </p:txBody>
        </p:sp>
      </p:grpSp>
      <p:grpSp>
        <p:nvGrpSpPr>
          <p:cNvPr id="6" name="Group 14">
            <a:extLst>
              <a:ext uri="{FF2B5EF4-FFF2-40B4-BE49-F238E27FC236}">
                <a16:creationId xmlns:a16="http://schemas.microsoft.com/office/drawing/2014/main" id="{D48FD848-6B22-CBC8-26A1-AB8FEAE19A0E}"/>
              </a:ext>
            </a:extLst>
          </p:cNvPr>
          <p:cNvGrpSpPr/>
          <p:nvPr/>
        </p:nvGrpSpPr>
        <p:grpSpPr>
          <a:xfrm>
            <a:off x="5062913" y="1699526"/>
            <a:ext cx="4659652" cy="2905447"/>
            <a:chOff x="1641585" y="1048972"/>
            <a:chExt cx="5867403" cy="3260732"/>
          </a:xfrm>
        </p:grpSpPr>
        <p:sp>
          <p:nvSpPr>
            <p:cNvPr id="7" name="Rectangle : coins arrondis 10">
              <a:extLst>
                <a:ext uri="{FF2B5EF4-FFF2-40B4-BE49-F238E27FC236}">
                  <a16:creationId xmlns:a16="http://schemas.microsoft.com/office/drawing/2014/main" id="{2D19C3DD-0EBC-9B26-FFB2-4208CB6C5E64}"/>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7030A0"/>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noProof="0" dirty="0">
                <a:solidFill>
                  <a:srgbClr val="000000"/>
                </a:solidFill>
                <a:uFillTx/>
                <a:latin typeface="Arial"/>
              </a:endParaRPr>
            </a:p>
          </p:txBody>
        </p:sp>
        <p:sp>
          <p:nvSpPr>
            <p:cNvPr id="8" name="Rectangle 18">
              <a:extLst>
                <a:ext uri="{FF2B5EF4-FFF2-40B4-BE49-F238E27FC236}">
                  <a16:creationId xmlns:a16="http://schemas.microsoft.com/office/drawing/2014/main" id="{D6EB2E96-90B4-7C9F-7FA5-54E5A3357C97}"/>
                </a:ext>
              </a:extLst>
            </p:cNvPr>
            <p:cNvSpPr/>
            <p:nvPr/>
          </p:nvSpPr>
          <p:spPr>
            <a:xfrm>
              <a:off x="1715066" y="1103461"/>
              <a:ext cx="5717724" cy="3124203"/>
            </a:xfrm>
            <a:prstGeom prst="rect">
              <a:avLst/>
            </a:prstGeom>
            <a:solidFill>
              <a:srgbClr val="7030A0"/>
            </a:solidFill>
            <a:ln cap="flat">
              <a:solidFill>
                <a:srgbClr val="7030A0"/>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noProof="0" dirty="0">
                <a:solidFill>
                  <a:srgbClr val="000000"/>
                </a:solidFill>
                <a:uFillTx/>
                <a:latin typeface="Arial"/>
              </a:endParaRPr>
            </a:p>
          </p:txBody>
        </p:sp>
        <p:sp>
          <p:nvSpPr>
            <p:cNvPr id="9" name="Rectangle 19">
              <a:extLst>
                <a:ext uri="{FF2B5EF4-FFF2-40B4-BE49-F238E27FC236}">
                  <a16:creationId xmlns:a16="http://schemas.microsoft.com/office/drawing/2014/main" id="{2F635428-320E-7FAA-0AE5-45B6050A232C}"/>
                </a:ext>
              </a:extLst>
            </p:cNvPr>
            <p:cNvSpPr/>
            <p:nvPr/>
          </p:nvSpPr>
          <p:spPr>
            <a:xfrm>
              <a:off x="1802501" y="1179667"/>
              <a:ext cx="5542845" cy="2971800"/>
            </a:xfrm>
            <a:prstGeom prst="rect">
              <a:avLst/>
            </a:prstGeom>
            <a:solidFill>
              <a:srgbClr val="FFFFFF"/>
            </a:solidFill>
            <a:ln cap="flat">
              <a:solidFill>
                <a:srgbClr val="7030A0"/>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noProof="0" dirty="0">
                <a:solidFill>
                  <a:srgbClr val="000000"/>
                </a:solidFill>
                <a:uFillTx/>
                <a:latin typeface="Arial"/>
              </a:endParaRPr>
            </a:p>
          </p:txBody>
        </p:sp>
      </p:grpSp>
      <p:sp>
        <p:nvSpPr>
          <p:cNvPr id="10" name="Rectangle 20">
            <a:extLst>
              <a:ext uri="{FF2B5EF4-FFF2-40B4-BE49-F238E27FC236}">
                <a16:creationId xmlns:a16="http://schemas.microsoft.com/office/drawing/2014/main" id="{9D03F9B8-F377-B139-7216-A671E70E6119}"/>
              </a:ext>
            </a:extLst>
          </p:cNvPr>
          <p:cNvSpPr/>
          <p:nvPr/>
        </p:nvSpPr>
        <p:spPr>
          <a:xfrm>
            <a:off x="5277854" y="4275717"/>
            <a:ext cx="4145509" cy="57815"/>
          </a:xfrm>
          <a:prstGeom prst="rect">
            <a:avLst/>
          </a:prstGeom>
          <a:solidFill>
            <a:srgbClr val="7030A0"/>
          </a:solidFill>
          <a:ln cap="flat">
            <a:solidFill>
              <a:srgbClr val="7030A0"/>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noProof="0" dirty="0">
              <a:solidFill>
                <a:srgbClr val="000000"/>
              </a:solidFill>
              <a:uFillTx/>
              <a:latin typeface="Arial"/>
            </a:endParaRPr>
          </a:p>
        </p:txBody>
      </p:sp>
      <p:sp>
        <p:nvSpPr>
          <p:cNvPr id="11" name="Rectangle 21">
            <a:extLst>
              <a:ext uri="{FF2B5EF4-FFF2-40B4-BE49-F238E27FC236}">
                <a16:creationId xmlns:a16="http://schemas.microsoft.com/office/drawing/2014/main" id="{B724BB5D-38F9-62D3-FBA8-B51BB5AF68FE}"/>
              </a:ext>
            </a:extLst>
          </p:cNvPr>
          <p:cNvSpPr/>
          <p:nvPr/>
        </p:nvSpPr>
        <p:spPr>
          <a:xfrm>
            <a:off x="4713654" y="1956315"/>
            <a:ext cx="867138" cy="384316"/>
          </a:xfrm>
          <a:prstGeom prst="rect">
            <a:avLst/>
          </a:prstGeom>
          <a:solidFill>
            <a:srgbClr val="7030A0"/>
          </a:solidFill>
          <a:ln w="25402" cap="flat">
            <a:solidFill>
              <a:srgbClr val="7030A0"/>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noProof="0" dirty="0">
              <a:solidFill>
                <a:srgbClr val="000000"/>
              </a:solidFill>
              <a:uFillTx/>
              <a:latin typeface="Arial"/>
            </a:endParaRPr>
          </a:p>
        </p:txBody>
      </p:sp>
      <p:sp>
        <p:nvSpPr>
          <p:cNvPr id="12" name="Rectangle 23">
            <a:extLst>
              <a:ext uri="{FF2B5EF4-FFF2-40B4-BE49-F238E27FC236}">
                <a16:creationId xmlns:a16="http://schemas.microsoft.com/office/drawing/2014/main" id="{F00BEC9F-294C-ED13-3C79-B10011ABC7EA}"/>
              </a:ext>
            </a:extLst>
          </p:cNvPr>
          <p:cNvSpPr/>
          <p:nvPr/>
        </p:nvSpPr>
        <p:spPr>
          <a:xfrm>
            <a:off x="4773422" y="1963807"/>
            <a:ext cx="789749" cy="369332"/>
          </a:xfrm>
          <a:prstGeom prst="rect">
            <a:avLst/>
          </a:prstGeom>
          <a:solidFill>
            <a:srgbClr val="7030A0"/>
          </a:solidFill>
          <a:ln cap="flat">
            <a:solidFill>
              <a:srgbClr val="7030A0"/>
            </a:solidFill>
            <a:prstDash val="solid"/>
          </a:ln>
        </p:spPr>
        <p:txBody>
          <a:bodyPr vert="horz" wrap="square" lIns="91440" tIns="45720" rIns="91440" bIns="45720" anchor="t" anchorCtr="0" compatLnSpc="1">
            <a:sp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i="0" u="none" strike="noStrike" kern="1200" cap="none" spc="0" baseline="0" noProof="0" dirty="0">
                <a:solidFill>
                  <a:srgbClr val="FFFFFF"/>
                </a:solidFill>
                <a:uFillTx/>
                <a:latin typeface="Arial"/>
                <a:cs typeface="Arial"/>
              </a:rPr>
              <a:t>PGC</a:t>
            </a:r>
          </a:p>
        </p:txBody>
      </p:sp>
      <p:sp>
        <p:nvSpPr>
          <p:cNvPr id="13" name="TextBox 6">
            <a:extLst>
              <a:ext uri="{FF2B5EF4-FFF2-40B4-BE49-F238E27FC236}">
                <a16:creationId xmlns:a16="http://schemas.microsoft.com/office/drawing/2014/main" id="{2CF6C40C-11B3-918F-D6D6-FE3D501BF5FD}"/>
              </a:ext>
            </a:extLst>
          </p:cNvPr>
          <p:cNvSpPr txBox="1"/>
          <p:nvPr/>
        </p:nvSpPr>
        <p:spPr>
          <a:xfrm>
            <a:off x="5277854" y="2730809"/>
            <a:ext cx="4401901" cy="1300356"/>
          </a:xfrm>
          <a:prstGeom prst="rect">
            <a:avLst/>
          </a:prstGeom>
          <a:noFill/>
          <a:ln cap="flat">
            <a:noFill/>
          </a:ln>
        </p:spPr>
        <p:txBody>
          <a:bodyPr vert="horz" wrap="square" lIns="0" tIns="0" rIns="0" bIns="0" anchor="t" anchorCtr="1" compatLnSpc="1">
            <a:spAutoFit/>
          </a:bodyPr>
          <a:lstStyle/>
          <a:p>
            <a:pPr lvl="0" algn="ctr" defTabSz="685800">
              <a:lnSpc>
                <a:spcPct val="90000"/>
              </a:lnSpc>
              <a:spcAft>
                <a:spcPts val="1500"/>
              </a:spcAft>
              <a:defRPr sz="1800" b="0" i="0" u="none" strike="noStrike" kern="0" cap="none" spc="0" baseline="0">
                <a:solidFill>
                  <a:srgbClr val="000000"/>
                </a:solidFill>
                <a:uFillTx/>
              </a:defRPr>
            </a:pPr>
            <a:r>
              <a:rPr lang="fr-FR" sz="4000" b="1" noProof="0" dirty="0">
                <a:solidFill>
                  <a:srgbClr val="7030A0"/>
                </a:solidFill>
                <a:latin typeface="Arial"/>
              </a:rPr>
              <a:t>Pratique guidée</a:t>
            </a:r>
          </a:p>
          <a:p>
            <a:pPr lvl="0" algn="ctr" defTabSz="685800">
              <a:lnSpc>
                <a:spcPct val="90000"/>
              </a:lnSpc>
              <a:spcAft>
                <a:spcPts val="1500"/>
              </a:spcAft>
              <a:defRPr sz="1800" b="0" i="0" u="none" strike="noStrike" kern="0" cap="none" spc="0" baseline="0">
                <a:solidFill>
                  <a:srgbClr val="000000"/>
                </a:solidFill>
                <a:uFillTx/>
              </a:defRPr>
            </a:pPr>
            <a:r>
              <a:rPr lang="fr-FR" sz="4000" b="1" noProof="0" dirty="0">
                <a:solidFill>
                  <a:srgbClr val="7030A0"/>
                </a:solidFill>
                <a:latin typeface="Arial"/>
              </a:rPr>
              <a:t>collective </a:t>
            </a:r>
            <a:endParaRPr lang="fr-FR" sz="4000" b="1" noProof="0" dirty="0">
              <a:solidFill>
                <a:srgbClr val="7030A0"/>
              </a:solidFill>
              <a:latin typeface="Arial"/>
              <a:cs typeface="Arial"/>
            </a:endParaRPr>
          </a:p>
        </p:txBody>
      </p:sp>
      <p:pic>
        <p:nvPicPr>
          <p:cNvPr id="14" name="Picture 7">
            <a:extLst>
              <a:ext uri="{FF2B5EF4-FFF2-40B4-BE49-F238E27FC236}">
                <a16:creationId xmlns:a16="http://schemas.microsoft.com/office/drawing/2014/main" id="{F9769AB3-E2D7-6AC2-3F2D-73996BD39052}"/>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1613565" y="1694883"/>
            <a:ext cx="3060936" cy="3060936"/>
          </a:xfrm>
          <a:prstGeom prst="rect">
            <a:avLst/>
          </a:prstGeom>
        </p:spPr>
      </p:pic>
    </p:spTree>
    <p:extLst>
      <p:ext uri="{BB962C8B-B14F-4D97-AF65-F5344CB8AC3E}">
        <p14:creationId xmlns:p14="http://schemas.microsoft.com/office/powerpoint/2010/main" val="26523331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5" name="Rectangle: Rounded Corners 24"/>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PGC</a:t>
            </a:r>
            <a:endParaRPr lang="fr-FR" sz="1200" b="1" noProof="0" dirty="0">
              <a:latin typeface="Dosis Bold" pitchFamily="2" charset="0"/>
            </a:endParaRPr>
          </a:p>
        </p:txBody>
      </p:sp>
      <p:pic>
        <p:nvPicPr>
          <p:cNvPr id="13" name="Picture 2">
            <a:extLst>
              <a:ext uri="{FF2B5EF4-FFF2-40B4-BE49-F238E27FC236}">
                <a16:creationId xmlns:a16="http://schemas.microsoft.com/office/drawing/2014/main" id="{F6BB8D40-3374-41FD-A76D-232CB75A9F7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57850" y="257231"/>
            <a:ext cx="714138" cy="518400"/>
          </a:xfrm>
          <a:prstGeom prst="rect">
            <a:avLst/>
          </a:prstGeom>
          <a:noFill/>
          <a:extLst>
            <a:ext uri="{909E8E84-426E-40DD-AFC4-6F175D3DCCD1}">
              <a14:hiddenFill xmlns:a14="http://schemas.microsoft.com/office/drawing/2010/main">
                <a:solidFill>
                  <a:srgbClr val="FFFFFF"/>
                </a:solidFill>
              </a14:hiddenFill>
            </a:ext>
          </a:extLst>
        </p:spPr>
      </p:pic>
      <p:sp>
        <p:nvSpPr>
          <p:cNvPr id="10" name="D_A_01">
            <a:extLst>
              <a:ext uri="{FF2B5EF4-FFF2-40B4-BE49-F238E27FC236}">
                <a16:creationId xmlns:a16="http://schemas.microsoft.com/office/drawing/2014/main" id="{2578E6F7-4ABC-ACE4-0476-D7842CD4373F}"/>
              </a:ext>
            </a:extLst>
          </p:cNvPr>
          <p:cNvSpPr txBox="1"/>
          <p:nvPr/>
        </p:nvSpPr>
        <p:spPr>
          <a:xfrm>
            <a:off x="946412" y="349453"/>
            <a:ext cx="9711428"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sz="2000" noProof="0" dirty="0">
                <a:solidFill>
                  <a:schemeClr val="tx1">
                    <a:lumMod val="50000"/>
                    <a:lumOff val="50000"/>
                  </a:schemeClr>
                </a:solidFill>
              </a:rPr>
              <a:t>Nous allons maintenant vérifier si vous avez compris comment  établir la relation entre le tube digestif d’un animal et son régime alimentaire. Voici une première question.</a:t>
            </a:r>
          </a:p>
        </p:txBody>
      </p:sp>
      <p:sp>
        <p:nvSpPr>
          <p:cNvPr id="6" name="Rectangle : coins arrondis 5">
            <a:extLst>
              <a:ext uri="{FF2B5EF4-FFF2-40B4-BE49-F238E27FC236}">
                <a16:creationId xmlns:a16="http://schemas.microsoft.com/office/drawing/2014/main" id="{E66155E4-B919-9AFE-0975-A357D2A7C100}"/>
              </a:ext>
            </a:extLst>
          </p:cNvPr>
          <p:cNvSpPr/>
          <p:nvPr/>
        </p:nvSpPr>
        <p:spPr>
          <a:xfrm>
            <a:off x="756100" y="2190501"/>
            <a:ext cx="6955747" cy="578882"/>
          </a:xfrm>
          <a:prstGeom prst="roundRect">
            <a:avLst/>
          </a:prstGeom>
          <a:ln w="19050">
            <a:noFill/>
            <a:prstDash val="dash"/>
          </a:ln>
        </p:spPr>
        <p:txBody>
          <a:bodyPr wrap="square">
            <a:spAutoFit/>
          </a:bodyPr>
          <a:lstStyle/>
          <a:p>
            <a:pPr lvl="0">
              <a:spcAft>
                <a:spcPts val="600"/>
              </a:spcAft>
            </a:pPr>
            <a:r>
              <a:rPr lang="fr-FR" sz="2800" noProof="0" dirty="0">
                <a:solidFill>
                  <a:srgbClr val="0852A4"/>
                </a:solidFill>
                <a:latin typeface="+mj-lt"/>
              </a:rPr>
              <a:t>Chez un herbivore carnivore le </a:t>
            </a:r>
            <a:r>
              <a:rPr lang="fr-FR" sz="2800" noProof="0" dirty="0" err="1">
                <a:solidFill>
                  <a:srgbClr val="0852A4"/>
                </a:solidFill>
                <a:latin typeface="+mj-lt"/>
              </a:rPr>
              <a:t>caecum</a:t>
            </a:r>
            <a:r>
              <a:rPr lang="fr-FR" sz="2800" noProof="0" dirty="0">
                <a:solidFill>
                  <a:srgbClr val="0852A4"/>
                </a:solidFill>
                <a:latin typeface="+mj-lt"/>
              </a:rPr>
              <a:t> est :</a:t>
            </a:r>
          </a:p>
        </p:txBody>
      </p:sp>
      <p:sp>
        <p:nvSpPr>
          <p:cNvPr id="15" name="Rectangle : coins arrondis 14">
            <a:extLst>
              <a:ext uri="{FF2B5EF4-FFF2-40B4-BE49-F238E27FC236}">
                <a16:creationId xmlns:a16="http://schemas.microsoft.com/office/drawing/2014/main" id="{901680D3-AF68-13F1-1B73-027C029885DD}"/>
              </a:ext>
            </a:extLst>
          </p:cNvPr>
          <p:cNvSpPr/>
          <p:nvPr/>
        </p:nvSpPr>
        <p:spPr>
          <a:xfrm>
            <a:off x="2899453" y="4037343"/>
            <a:ext cx="3196547" cy="672429"/>
          </a:xfrm>
          <a:prstGeom prst="round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noProof="0" dirty="0">
                <a:solidFill>
                  <a:schemeClr val="tx1"/>
                </a:solidFill>
              </a:rPr>
              <a:t>b. Réduit ou absent</a:t>
            </a:r>
          </a:p>
        </p:txBody>
      </p:sp>
      <p:sp>
        <p:nvSpPr>
          <p:cNvPr id="16" name="Rectangle : coins arrondis 15">
            <a:extLst>
              <a:ext uri="{FF2B5EF4-FFF2-40B4-BE49-F238E27FC236}">
                <a16:creationId xmlns:a16="http://schemas.microsoft.com/office/drawing/2014/main" id="{4BE5DEB5-999C-D820-CABA-9857FA5751C6}"/>
              </a:ext>
            </a:extLst>
          </p:cNvPr>
          <p:cNvSpPr/>
          <p:nvPr/>
        </p:nvSpPr>
        <p:spPr>
          <a:xfrm>
            <a:off x="2889294" y="3194063"/>
            <a:ext cx="3206706" cy="682589"/>
          </a:xfrm>
          <a:prstGeom prst="round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noProof="0" dirty="0">
                <a:solidFill>
                  <a:schemeClr val="tx1"/>
                </a:solidFill>
              </a:rPr>
              <a:t>a. Développé </a:t>
            </a:r>
          </a:p>
        </p:txBody>
      </p:sp>
      <p:sp>
        <p:nvSpPr>
          <p:cNvPr id="2" name="Rectangle : coins arrondis 1">
            <a:extLst>
              <a:ext uri="{FF2B5EF4-FFF2-40B4-BE49-F238E27FC236}">
                <a16:creationId xmlns:a16="http://schemas.microsoft.com/office/drawing/2014/main" id="{D2CACBB3-CDB8-6C16-4D87-324E72CE8AC7}"/>
              </a:ext>
            </a:extLst>
          </p:cNvPr>
          <p:cNvSpPr/>
          <p:nvPr/>
        </p:nvSpPr>
        <p:spPr>
          <a:xfrm>
            <a:off x="2103120" y="3338172"/>
            <a:ext cx="518161" cy="426720"/>
          </a:xfrm>
          <a:prstGeom prst="roundRect">
            <a:avLst/>
          </a:prstGeom>
          <a:solidFill>
            <a:srgbClr val="D3E8F1"/>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noProof="0" dirty="0">
              <a:solidFill>
                <a:srgbClr val="002060"/>
              </a:solidFill>
              <a:latin typeface="Calibri" panose="020F0502020204030204"/>
            </a:endParaRPr>
          </a:p>
        </p:txBody>
      </p:sp>
      <p:sp>
        <p:nvSpPr>
          <p:cNvPr id="3" name="Rectangle : coins arrondis 2">
            <a:extLst>
              <a:ext uri="{FF2B5EF4-FFF2-40B4-BE49-F238E27FC236}">
                <a16:creationId xmlns:a16="http://schemas.microsoft.com/office/drawing/2014/main" id="{B7C0BBB1-AB60-D34E-E0D6-3C8B57F0DA65}"/>
              </a:ext>
            </a:extLst>
          </p:cNvPr>
          <p:cNvSpPr/>
          <p:nvPr/>
        </p:nvSpPr>
        <p:spPr>
          <a:xfrm>
            <a:off x="2143760" y="4150972"/>
            <a:ext cx="518161" cy="426720"/>
          </a:xfrm>
          <a:prstGeom prst="roundRect">
            <a:avLst/>
          </a:prstGeom>
          <a:solidFill>
            <a:srgbClr val="D3E8F1"/>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noProof="0" dirty="0">
              <a:solidFill>
                <a:srgbClr val="002060"/>
              </a:solidFill>
              <a:latin typeface="Calibri" panose="020F0502020204030204"/>
            </a:endParaRPr>
          </a:p>
        </p:txBody>
      </p:sp>
      <p:sp>
        <p:nvSpPr>
          <p:cNvPr id="4" name="ZoneTexte 3">
            <a:extLst>
              <a:ext uri="{FF2B5EF4-FFF2-40B4-BE49-F238E27FC236}">
                <a16:creationId xmlns:a16="http://schemas.microsoft.com/office/drawing/2014/main" id="{0BD1304B-994C-9E0E-43E8-A95C208F1871}"/>
              </a:ext>
            </a:extLst>
          </p:cNvPr>
          <p:cNvSpPr txBox="1"/>
          <p:nvPr/>
        </p:nvSpPr>
        <p:spPr>
          <a:xfrm>
            <a:off x="756100" y="1372293"/>
            <a:ext cx="5181600" cy="523220"/>
          </a:xfrm>
          <a:prstGeom prst="rect">
            <a:avLst/>
          </a:prstGeom>
          <a:noFill/>
        </p:spPr>
        <p:txBody>
          <a:bodyPr wrap="square" rtlCol="0">
            <a:spAutoFit/>
          </a:bodyPr>
          <a:lstStyle/>
          <a:p>
            <a:r>
              <a:rPr lang="fr-FR" sz="2800" b="1" noProof="0" dirty="0"/>
              <a:t>1. Cochez la bonne réponse.</a:t>
            </a:r>
          </a:p>
        </p:txBody>
      </p:sp>
    </p:spTree>
    <p:extLst>
      <p:ext uri="{BB962C8B-B14F-4D97-AF65-F5344CB8AC3E}">
        <p14:creationId xmlns:p14="http://schemas.microsoft.com/office/powerpoint/2010/main" val="40189452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DA7983F5-74E9-3881-85C5-C66F87B70779}"/>
            </a:ext>
          </a:extLst>
        </p:cNvPr>
        <p:cNvGrpSpPr/>
        <p:nvPr/>
      </p:nvGrpSpPr>
      <p:grpSpPr>
        <a:xfrm>
          <a:off x="0" y="0"/>
          <a:ext cx="0" cy="0"/>
          <a:chOff x="0" y="0"/>
          <a:chExt cx="0" cy="0"/>
        </a:xfrm>
      </p:grpSpPr>
      <p:sp>
        <p:nvSpPr>
          <p:cNvPr id="25" name="Rectangle: Rounded Corners 24">
            <a:extLst>
              <a:ext uri="{FF2B5EF4-FFF2-40B4-BE49-F238E27FC236}">
                <a16:creationId xmlns:a16="http://schemas.microsoft.com/office/drawing/2014/main" id="{2C08BB4E-6F4E-D627-63C5-856062580AE5}"/>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PGC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10" name="D_A_01">
            <a:extLst>
              <a:ext uri="{FF2B5EF4-FFF2-40B4-BE49-F238E27FC236}">
                <a16:creationId xmlns:a16="http://schemas.microsoft.com/office/drawing/2014/main" id="{648B093F-B3BB-EBD4-D25D-D735D76DCCA6}"/>
              </a:ext>
            </a:extLst>
          </p:cNvPr>
          <p:cNvSpPr txBox="1"/>
          <p:nvPr/>
        </p:nvSpPr>
        <p:spPr>
          <a:xfrm>
            <a:off x="862510" y="275825"/>
            <a:ext cx="9081508"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24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Voici la correction, vérifiez vos réponses.</a:t>
            </a:r>
          </a:p>
        </p:txBody>
      </p:sp>
      <p:sp>
        <p:nvSpPr>
          <p:cNvPr id="55" name="D_A_02">
            <a:extLst>
              <a:ext uri="{FF2B5EF4-FFF2-40B4-BE49-F238E27FC236}">
                <a16:creationId xmlns:a16="http://schemas.microsoft.com/office/drawing/2014/main" id="{8F9C5FC7-B522-F0FB-85DC-9A7E49E6A489}"/>
              </a:ext>
            </a:extLst>
          </p:cNvPr>
          <p:cNvSpPr txBox="1"/>
          <p:nvPr/>
        </p:nvSpPr>
        <p:spPr>
          <a:xfrm>
            <a:off x="783852" y="583133"/>
            <a:ext cx="773303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endParaRPr kumimoji="0" lang="fr-FR" sz="16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p:pic>
        <p:nvPicPr>
          <p:cNvPr id="7" name="Image 9">
            <a:extLst>
              <a:ext uri="{FF2B5EF4-FFF2-40B4-BE49-F238E27FC236}">
                <a16:creationId xmlns:a16="http://schemas.microsoft.com/office/drawing/2014/main" id="{4B92DBAA-F8C1-13E2-4A18-D66735DBCE5B}"/>
              </a:ext>
            </a:extLst>
          </p:cNvPr>
          <p:cNvPicPr>
            <a:picLocks noChangeAspect="1"/>
          </p:cNvPicPr>
          <p:nvPr/>
        </p:nvPicPr>
        <p:blipFill>
          <a:blip r:embed="rId2"/>
          <a:stretch>
            <a:fillRect/>
          </a:stretch>
        </p:blipFill>
        <p:spPr>
          <a:xfrm>
            <a:off x="11284808" y="818910"/>
            <a:ext cx="583170" cy="583170"/>
          </a:xfrm>
          <a:prstGeom prst="rect">
            <a:avLst/>
          </a:prstGeom>
        </p:spPr>
      </p:pic>
      <p:sp>
        <p:nvSpPr>
          <p:cNvPr id="5" name="Rectangle : coins arrondis 4">
            <a:extLst>
              <a:ext uri="{FF2B5EF4-FFF2-40B4-BE49-F238E27FC236}">
                <a16:creationId xmlns:a16="http://schemas.microsoft.com/office/drawing/2014/main" id="{F2C468B4-892F-0CF3-C529-621022F20DA0}"/>
              </a:ext>
            </a:extLst>
          </p:cNvPr>
          <p:cNvSpPr/>
          <p:nvPr/>
        </p:nvSpPr>
        <p:spPr>
          <a:xfrm>
            <a:off x="1042219" y="1905561"/>
            <a:ext cx="10342063" cy="578882"/>
          </a:xfrm>
          <a:prstGeom prst="roundRect">
            <a:avLst/>
          </a:prstGeom>
          <a:ln w="19050">
            <a:noFill/>
            <a:prstDash val="dash"/>
          </a:ln>
        </p:spPr>
        <p:txBody>
          <a:bodyPr wrap="square">
            <a:spAutoFit/>
          </a:bodyPr>
          <a:lstStyle/>
          <a:p>
            <a:pPr lvl="0">
              <a:spcAft>
                <a:spcPts val="600"/>
              </a:spcAft>
            </a:pPr>
            <a:r>
              <a:rPr lang="fr-FR" sz="2800" noProof="0" dirty="0">
                <a:solidFill>
                  <a:srgbClr val="0852A4"/>
                </a:solidFill>
                <a:latin typeface="+mj-lt"/>
              </a:rPr>
              <a:t>Chez un herbivore carnivore le </a:t>
            </a:r>
            <a:r>
              <a:rPr lang="fr-FR" sz="2800" noProof="0" dirty="0" err="1">
                <a:solidFill>
                  <a:srgbClr val="0852A4"/>
                </a:solidFill>
                <a:latin typeface="+mj-lt"/>
              </a:rPr>
              <a:t>caecum</a:t>
            </a:r>
            <a:r>
              <a:rPr lang="fr-FR" sz="2800" noProof="0" dirty="0">
                <a:solidFill>
                  <a:srgbClr val="0852A4"/>
                </a:solidFill>
                <a:latin typeface="+mj-lt"/>
              </a:rPr>
              <a:t> est :</a:t>
            </a:r>
          </a:p>
        </p:txBody>
      </p:sp>
      <p:sp>
        <p:nvSpPr>
          <p:cNvPr id="8" name="Rectangle : coins arrondis 7">
            <a:extLst>
              <a:ext uri="{FF2B5EF4-FFF2-40B4-BE49-F238E27FC236}">
                <a16:creationId xmlns:a16="http://schemas.microsoft.com/office/drawing/2014/main" id="{58B280F9-72EF-8FC5-CCC6-3B43A2399BF2}"/>
              </a:ext>
            </a:extLst>
          </p:cNvPr>
          <p:cNvSpPr/>
          <p:nvPr/>
        </p:nvSpPr>
        <p:spPr>
          <a:xfrm>
            <a:off x="2776920" y="3831204"/>
            <a:ext cx="3196547" cy="672429"/>
          </a:xfrm>
          <a:prstGeom prst="round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noProof="0" dirty="0">
                <a:solidFill>
                  <a:schemeClr val="tx1"/>
                </a:solidFill>
              </a:rPr>
              <a:t>b. Réduit ou absent</a:t>
            </a:r>
          </a:p>
        </p:txBody>
      </p:sp>
      <p:sp>
        <p:nvSpPr>
          <p:cNvPr id="9" name="Rectangle : coins arrondis 8">
            <a:extLst>
              <a:ext uri="{FF2B5EF4-FFF2-40B4-BE49-F238E27FC236}">
                <a16:creationId xmlns:a16="http://schemas.microsoft.com/office/drawing/2014/main" id="{72D52DDA-AFFF-790D-4400-3EF7418A0EEE}"/>
              </a:ext>
            </a:extLst>
          </p:cNvPr>
          <p:cNvSpPr/>
          <p:nvPr/>
        </p:nvSpPr>
        <p:spPr>
          <a:xfrm>
            <a:off x="2766761" y="2987924"/>
            <a:ext cx="3206706" cy="682589"/>
          </a:xfrm>
          <a:prstGeom prst="round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noProof="0" dirty="0">
                <a:solidFill>
                  <a:schemeClr val="tx1"/>
                </a:solidFill>
              </a:rPr>
              <a:t>a. Développé </a:t>
            </a:r>
          </a:p>
        </p:txBody>
      </p:sp>
      <p:sp>
        <p:nvSpPr>
          <p:cNvPr id="11" name="Rectangle : coins arrondis 10">
            <a:extLst>
              <a:ext uri="{FF2B5EF4-FFF2-40B4-BE49-F238E27FC236}">
                <a16:creationId xmlns:a16="http://schemas.microsoft.com/office/drawing/2014/main" id="{81D6E9BF-EB0B-9D5E-BFC0-09BA01DC8EEE}"/>
              </a:ext>
            </a:extLst>
          </p:cNvPr>
          <p:cNvSpPr/>
          <p:nvPr/>
        </p:nvSpPr>
        <p:spPr>
          <a:xfrm>
            <a:off x="1980587" y="3132033"/>
            <a:ext cx="518161" cy="426720"/>
          </a:xfrm>
          <a:prstGeom prst="roundRect">
            <a:avLst/>
          </a:prstGeom>
          <a:solidFill>
            <a:srgbClr val="D3E8F1"/>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noProof="0" dirty="0">
              <a:solidFill>
                <a:srgbClr val="002060"/>
              </a:solidFill>
              <a:latin typeface="Calibri" panose="020F0502020204030204"/>
            </a:endParaRPr>
          </a:p>
        </p:txBody>
      </p:sp>
      <p:sp>
        <p:nvSpPr>
          <p:cNvPr id="12" name="Rectangle : coins arrondis 11">
            <a:extLst>
              <a:ext uri="{FF2B5EF4-FFF2-40B4-BE49-F238E27FC236}">
                <a16:creationId xmlns:a16="http://schemas.microsoft.com/office/drawing/2014/main" id="{CEDEDA44-FE53-29D4-8E67-C52275FD7ABA}"/>
              </a:ext>
            </a:extLst>
          </p:cNvPr>
          <p:cNvSpPr/>
          <p:nvPr/>
        </p:nvSpPr>
        <p:spPr>
          <a:xfrm>
            <a:off x="2021227" y="3944833"/>
            <a:ext cx="518161" cy="426720"/>
          </a:xfrm>
          <a:prstGeom prst="roundRect">
            <a:avLst/>
          </a:prstGeom>
          <a:solidFill>
            <a:srgbClr val="D3E8F1"/>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noProof="0" dirty="0">
              <a:solidFill>
                <a:srgbClr val="002060"/>
              </a:solidFill>
              <a:latin typeface="Calibri" panose="020F0502020204030204"/>
            </a:endParaRPr>
          </a:p>
        </p:txBody>
      </p:sp>
      <p:pic>
        <p:nvPicPr>
          <p:cNvPr id="13" name="Image 12" descr="Une image contenant logo, Graphique, graphisme, conception&#10;&#10;Description générée automatiquement">
            <a:extLst>
              <a:ext uri="{FF2B5EF4-FFF2-40B4-BE49-F238E27FC236}">
                <a16:creationId xmlns:a16="http://schemas.microsoft.com/office/drawing/2014/main" id="{5102E7B3-8E6F-8C80-1EA9-031391157527}"/>
              </a:ext>
            </a:extLst>
          </p:cNvPr>
          <p:cNvPicPr>
            <a:picLocks noChangeAspect="1"/>
          </p:cNvPicPr>
          <p:nvPr/>
        </p:nvPicPr>
        <p:blipFill>
          <a:blip r:embed="rId3" cstate="print">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tretch>
            <a:fillRect/>
          </a:stretch>
        </p:blipFill>
        <p:spPr>
          <a:xfrm>
            <a:off x="1898510" y="3637268"/>
            <a:ext cx="878410" cy="868757"/>
          </a:xfrm>
          <a:prstGeom prst="rect">
            <a:avLst/>
          </a:prstGeom>
        </p:spPr>
      </p:pic>
    </p:spTree>
    <p:extLst>
      <p:ext uri="{BB962C8B-B14F-4D97-AF65-F5344CB8AC3E}">
        <p14:creationId xmlns:p14="http://schemas.microsoft.com/office/powerpoint/2010/main" val="32396465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39DDB-ED2B-B73C-58BA-F1DC54630E3E}"/>
            </a:ext>
          </a:extLst>
        </p:cNvPr>
        <p:cNvGrpSpPr/>
        <p:nvPr/>
      </p:nvGrpSpPr>
      <p:grpSpPr>
        <a:xfrm>
          <a:off x="0" y="0"/>
          <a:ext cx="0" cy="0"/>
          <a:chOff x="0" y="0"/>
          <a:chExt cx="0" cy="0"/>
        </a:xfrm>
      </p:grpSpPr>
      <p:sp>
        <p:nvSpPr>
          <p:cNvPr id="15" name="Rectangle: Rounded Corners 24">
            <a:extLst>
              <a:ext uri="{FF2B5EF4-FFF2-40B4-BE49-F238E27FC236}">
                <a16:creationId xmlns:a16="http://schemas.microsoft.com/office/drawing/2014/main" id="{153FAA3E-452F-AB1B-5F47-A42405B89DC3}"/>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PGC</a:t>
            </a:r>
            <a:endParaRPr lang="fr-FR" sz="1200" b="1" noProof="0" dirty="0">
              <a:latin typeface="Dosis Bold" pitchFamily="2" charset="0"/>
            </a:endParaRPr>
          </a:p>
        </p:txBody>
      </p:sp>
      <p:sp>
        <p:nvSpPr>
          <p:cNvPr id="18" name="D_A_01">
            <a:extLst>
              <a:ext uri="{FF2B5EF4-FFF2-40B4-BE49-F238E27FC236}">
                <a16:creationId xmlns:a16="http://schemas.microsoft.com/office/drawing/2014/main" id="{4BDB7645-84FD-2BBA-A8D4-E1C76A0D8801}"/>
              </a:ext>
            </a:extLst>
          </p:cNvPr>
          <p:cNvSpPr txBox="1"/>
          <p:nvPr/>
        </p:nvSpPr>
        <p:spPr>
          <a:xfrm>
            <a:off x="1020012" y="272849"/>
            <a:ext cx="5221959"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sz="2000" noProof="0" dirty="0">
                <a:solidFill>
                  <a:schemeClr val="tx1">
                    <a:lumMod val="50000"/>
                    <a:lumOff val="50000"/>
                  </a:schemeClr>
                </a:solidFill>
              </a:rPr>
              <a:t>Voici une deuxième question.</a:t>
            </a:r>
          </a:p>
        </p:txBody>
      </p:sp>
      <p:sp>
        <p:nvSpPr>
          <p:cNvPr id="2" name="Rectangle : coins arrondis 1">
            <a:extLst>
              <a:ext uri="{FF2B5EF4-FFF2-40B4-BE49-F238E27FC236}">
                <a16:creationId xmlns:a16="http://schemas.microsoft.com/office/drawing/2014/main" id="{63049A0D-14E9-0C0A-8A73-60B89ECC0E25}"/>
              </a:ext>
            </a:extLst>
          </p:cNvPr>
          <p:cNvSpPr/>
          <p:nvPr/>
        </p:nvSpPr>
        <p:spPr>
          <a:xfrm>
            <a:off x="568960" y="1281193"/>
            <a:ext cx="10821629" cy="1055608"/>
          </a:xfrm>
          <a:prstGeom prst="roundRect">
            <a:avLst/>
          </a:prstGeom>
          <a:ln w="19050">
            <a:noFill/>
            <a:prstDash val="dash"/>
          </a:ln>
        </p:spPr>
        <p:txBody>
          <a:bodyPr wrap="square">
            <a:spAutoFit/>
          </a:bodyPr>
          <a:lstStyle/>
          <a:p>
            <a:pPr lvl="0">
              <a:spcAft>
                <a:spcPts val="600"/>
              </a:spcAft>
            </a:pPr>
            <a:r>
              <a:rPr lang="fr-FR" sz="2800" b="1" noProof="0" dirty="0">
                <a:solidFill>
                  <a:srgbClr val="0852A4"/>
                </a:solidFill>
                <a:latin typeface="+mj-lt"/>
              </a:rPr>
              <a:t>2. Reliez entre chaque indice d’adaptation du tube digestif et le régime alimentaire correspondant: </a:t>
            </a:r>
          </a:p>
        </p:txBody>
      </p:sp>
      <p:pic>
        <p:nvPicPr>
          <p:cNvPr id="6" name="Picture 2">
            <a:extLst>
              <a:ext uri="{FF2B5EF4-FFF2-40B4-BE49-F238E27FC236}">
                <a16:creationId xmlns:a16="http://schemas.microsoft.com/office/drawing/2014/main" id="{0016AAAE-B055-63B8-74F3-80A6EB1214C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57850" y="257231"/>
            <a:ext cx="714138" cy="518400"/>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F6913ABF-7749-F81A-655D-2A27DA1854DA}"/>
              </a:ext>
            </a:extLst>
          </p:cNvPr>
          <p:cNvSpPr txBox="1"/>
          <p:nvPr/>
        </p:nvSpPr>
        <p:spPr>
          <a:xfrm>
            <a:off x="912761" y="3870226"/>
            <a:ext cx="5019040" cy="497840"/>
          </a:xfrm>
          <a:prstGeom prst="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1. Estomac avec 4 poches</a:t>
            </a:r>
          </a:p>
        </p:txBody>
      </p:sp>
      <p:sp>
        <p:nvSpPr>
          <p:cNvPr id="9" name="ZoneTexte 8">
            <a:extLst>
              <a:ext uri="{FF2B5EF4-FFF2-40B4-BE49-F238E27FC236}">
                <a16:creationId xmlns:a16="http://schemas.microsoft.com/office/drawing/2014/main" id="{CB440862-2593-525C-C4F4-20D5E9EBFF5A}"/>
              </a:ext>
            </a:extLst>
          </p:cNvPr>
          <p:cNvSpPr txBox="1"/>
          <p:nvPr/>
        </p:nvSpPr>
        <p:spPr>
          <a:xfrm>
            <a:off x="1532521" y="2837145"/>
            <a:ext cx="3312160" cy="497840"/>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Indice d’adaptation </a:t>
            </a:r>
          </a:p>
        </p:txBody>
      </p:sp>
      <p:sp>
        <p:nvSpPr>
          <p:cNvPr id="14" name="ZoneTexte 13">
            <a:extLst>
              <a:ext uri="{FF2B5EF4-FFF2-40B4-BE49-F238E27FC236}">
                <a16:creationId xmlns:a16="http://schemas.microsoft.com/office/drawing/2014/main" id="{C1B5F214-7586-F4CD-4FA5-F7B0611B1913}"/>
              </a:ext>
            </a:extLst>
          </p:cNvPr>
          <p:cNvSpPr txBox="1"/>
          <p:nvPr/>
        </p:nvSpPr>
        <p:spPr>
          <a:xfrm>
            <a:off x="7502759" y="2837145"/>
            <a:ext cx="3312160" cy="497840"/>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Régime alimentaire</a:t>
            </a:r>
          </a:p>
        </p:txBody>
      </p:sp>
      <p:sp>
        <p:nvSpPr>
          <p:cNvPr id="16" name="ZoneTexte 15">
            <a:extLst>
              <a:ext uri="{FF2B5EF4-FFF2-40B4-BE49-F238E27FC236}">
                <a16:creationId xmlns:a16="http://schemas.microsoft.com/office/drawing/2014/main" id="{65F65C90-5768-705F-87E7-E2DA4ACC934C}"/>
              </a:ext>
            </a:extLst>
          </p:cNvPr>
          <p:cNvSpPr txBox="1"/>
          <p:nvPr/>
        </p:nvSpPr>
        <p:spPr>
          <a:xfrm>
            <a:off x="7114684" y="4317673"/>
            <a:ext cx="4104640" cy="497840"/>
          </a:xfrm>
          <a:prstGeom prst="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b. Herbivore ruminant</a:t>
            </a:r>
          </a:p>
        </p:txBody>
      </p:sp>
      <p:sp>
        <p:nvSpPr>
          <p:cNvPr id="17" name="ZoneTexte 16">
            <a:extLst>
              <a:ext uri="{FF2B5EF4-FFF2-40B4-BE49-F238E27FC236}">
                <a16:creationId xmlns:a16="http://schemas.microsoft.com/office/drawing/2014/main" id="{05062877-4670-CF11-4BC2-20E45C360406}"/>
              </a:ext>
            </a:extLst>
          </p:cNvPr>
          <p:cNvSpPr txBox="1"/>
          <p:nvPr/>
        </p:nvSpPr>
        <p:spPr>
          <a:xfrm>
            <a:off x="7114684" y="3626793"/>
            <a:ext cx="4104640" cy="497840"/>
          </a:xfrm>
          <a:prstGeom prst="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a. Herbivore non ruminant</a:t>
            </a:r>
          </a:p>
        </p:txBody>
      </p:sp>
      <p:sp>
        <p:nvSpPr>
          <p:cNvPr id="19" name="ZoneTexte 18">
            <a:extLst>
              <a:ext uri="{FF2B5EF4-FFF2-40B4-BE49-F238E27FC236}">
                <a16:creationId xmlns:a16="http://schemas.microsoft.com/office/drawing/2014/main" id="{5E542DE2-3B89-6DC3-5E79-7E705FF81609}"/>
              </a:ext>
            </a:extLst>
          </p:cNvPr>
          <p:cNvSpPr txBox="1"/>
          <p:nvPr/>
        </p:nvSpPr>
        <p:spPr>
          <a:xfrm>
            <a:off x="7079124" y="4998393"/>
            <a:ext cx="4140200" cy="497840"/>
          </a:xfrm>
          <a:prstGeom prst="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c. carnivore</a:t>
            </a:r>
          </a:p>
        </p:txBody>
      </p:sp>
      <p:sp>
        <p:nvSpPr>
          <p:cNvPr id="23" name="ZoneTexte 22">
            <a:extLst>
              <a:ext uri="{FF2B5EF4-FFF2-40B4-BE49-F238E27FC236}">
                <a16:creationId xmlns:a16="http://schemas.microsoft.com/office/drawing/2014/main" id="{D9608391-17C9-FE66-3AA0-BBC09EB59D7F}"/>
              </a:ext>
            </a:extLst>
          </p:cNvPr>
          <p:cNvSpPr txBox="1"/>
          <p:nvPr/>
        </p:nvSpPr>
        <p:spPr>
          <a:xfrm>
            <a:off x="922921" y="4635465"/>
            <a:ext cx="5008880" cy="497840"/>
          </a:xfrm>
          <a:prstGeom prst="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2. Estomac avec une seule poche</a:t>
            </a:r>
          </a:p>
        </p:txBody>
      </p:sp>
    </p:spTree>
    <p:extLst>
      <p:ext uri="{BB962C8B-B14F-4D97-AF65-F5344CB8AC3E}">
        <p14:creationId xmlns:p14="http://schemas.microsoft.com/office/powerpoint/2010/main" val="40784835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56EF3-0AC3-BCFE-FDB5-2AC0DD82329C}"/>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DBF56CFD-4063-958A-C125-9BC4E8DB1C45}"/>
              </a:ext>
            </a:extLst>
          </p:cNvPr>
          <p:cNvPicPr>
            <a:picLocks noChangeAspect="1"/>
          </p:cNvPicPr>
          <p:nvPr/>
        </p:nvPicPr>
        <p:blipFill>
          <a:blip r:embed="rId2"/>
          <a:stretch>
            <a:fillRect/>
          </a:stretch>
        </p:blipFill>
        <p:spPr>
          <a:xfrm>
            <a:off x="11284808" y="818910"/>
            <a:ext cx="583170" cy="583170"/>
          </a:xfrm>
          <a:prstGeom prst="rect">
            <a:avLst/>
          </a:prstGeom>
        </p:spPr>
      </p:pic>
      <p:sp>
        <p:nvSpPr>
          <p:cNvPr id="15" name="Rectangle: Rounded Corners 24">
            <a:extLst>
              <a:ext uri="{FF2B5EF4-FFF2-40B4-BE49-F238E27FC236}">
                <a16:creationId xmlns:a16="http://schemas.microsoft.com/office/drawing/2014/main" id="{BFF8DCEE-BE74-994E-DEFE-2282C05922C8}"/>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PGC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18" name="D_A_01">
            <a:extLst>
              <a:ext uri="{FF2B5EF4-FFF2-40B4-BE49-F238E27FC236}">
                <a16:creationId xmlns:a16="http://schemas.microsoft.com/office/drawing/2014/main" id="{52841230-BAD9-F28C-C18B-2D2D537545D6}"/>
              </a:ext>
            </a:extLst>
          </p:cNvPr>
          <p:cNvSpPr txBox="1"/>
          <p:nvPr/>
        </p:nvSpPr>
        <p:spPr>
          <a:xfrm>
            <a:off x="904524" y="213890"/>
            <a:ext cx="5221959"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20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Parfait ! Vérifiez votre réponse.</a:t>
            </a:r>
          </a:p>
        </p:txBody>
      </p:sp>
      <p:sp>
        <p:nvSpPr>
          <p:cNvPr id="3" name="D_A_01">
            <a:extLst>
              <a:ext uri="{FF2B5EF4-FFF2-40B4-BE49-F238E27FC236}">
                <a16:creationId xmlns:a16="http://schemas.microsoft.com/office/drawing/2014/main" id="{FBAEB361-B99E-1398-7A26-DF3ADF9E4826}"/>
              </a:ext>
            </a:extLst>
          </p:cNvPr>
          <p:cNvSpPr txBox="1"/>
          <p:nvPr/>
        </p:nvSpPr>
        <p:spPr>
          <a:xfrm>
            <a:off x="904524" y="503450"/>
            <a:ext cx="5221959"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2000" b="0" i="1" u="none" strike="noStrike" kern="1200" cap="none" spc="0" normalizeH="0" baseline="0" noProof="0" dirty="0">
                <a:ln>
                  <a:noFill/>
                </a:ln>
                <a:solidFill>
                  <a:schemeClr val="bg2">
                    <a:lumMod val="75000"/>
                  </a:schemeClr>
                </a:solidFill>
                <a:effectLst/>
                <a:uLnTx/>
                <a:uFillTx/>
                <a:latin typeface="Calibri" panose="020F0502020204030204"/>
                <a:ea typeface="+mn-ea"/>
                <a:cs typeface="+mn-cs"/>
              </a:rPr>
              <a:t>Inciter les élèves à justifier leurs réponses.</a:t>
            </a:r>
          </a:p>
        </p:txBody>
      </p:sp>
      <p:sp>
        <p:nvSpPr>
          <p:cNvPr id="4" name="ZoneTexte 3">
            <a:extLst>
              <a:ext uri="{FF2B5EF4-FFF2-40B4-BE49-F238E27FC236}">
                <a16:creationId xmlns:a16="http://schemas.microsoft.com/office/drawing/2014/main" id="{76B7303C-D4E4-0127-260B-C58F73D8C9C5}"/>
              </a:ext>
            </a:extLst>
          </p:cNvPr>
          <p:cNvSpPr txBox="1"/>
          <p:nvPr/>
        </p:nvSpPr>
        <p:spPr>
          <a:xfrm>
            <a:off x="528320" y="3830321"/>
            <a:ext cx="5008880" cy="497840"/>
          </a:xfrm>
          <a:prstGeom prst="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2. Estomac avec une seule poche</a:t>
            </a:r>
          </a:p>
        </p:txBody>
      </p:sp>
      <p:sp>
        <p:nvSpPr>
          <p:cNvPr id="8" name="ZoneTexte 7">
            <a:extLst>
              <a:ext uri="{FF2B5EF4-FFF2-40B4-BE49-F238E27FC236}">
                <a16:creationId xmlns:a16="http://schemas.microsoft.com/office/drawing/2014/main" id="{C8169A64-4B9C-9F08-B4BA-14C6E56B4603}"/>
              </a:ext>
            </a:extLst>
          </p:cNvPr>
          <p:cNvSpPr txBox="1"/>
          <p:nvPr/>
        </p:nvSpPr>
        <p:spPr>
          <a:xfrm>
            <a:off x="548640" y="3058161"/>
            <a:ext cx="5019040" cy="497840"/>
          </a:xfrm>
          <a:prstGeom prst="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1. Estomac avec 4 poches</a:t>
            </a:r>
          </a:p>
        </p:txBody>
      </p:sp>
      <p:sp>
        <p:nvSpPr>
          <p:cNvPr id="7" name="ZoneTexte 6">
            <a:extLst>
              <a:ext uri="{FF2B5EF4-FFF2-40B4-BE49-F238E27FC236}">
                <a16:creationId xmlns:a16="http://schemas.microsoft.com/office/drawing/2014/main" id="{06C74B85-A075-2E07-397E-CAFA7D7E9E84}"/>
              </a:ext>
            </a:extLst>
          </p:cNvPr>
          <p:cNvSpPr txBox="1"/>
          <p:nvPr/>
        </p:nvSpPr>
        <p:spPr>
          <a:xfrm>
            <a:off x="1196913" y="1892548"/>
            <a:ext cx="3312160" cy="497840"/>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Indice d’adaptation </a:t>
            </a:r>
          </a:p>
        </p:txBody>
      </p:sp>
      <p:sp>
        <p:nvSpPr>
          <p:cNvPr id="10" name="ZoneTexte 9">
            <a:extLst>
              <a:ext uri="{FF2B5EF4-FFF2-40B4-BE49-F238E27FC236}">
                <a16:creationId xmlns:a16="http://schemas.microsoft.com/office/drawing/2014/main" id="{0FDB9759-7A9E-C90D-15F8-762DE24F4AB4}"/>
              </a:ext>
            </a:extLst>
          </p:cNvPr>
          <p:cNvSpPr txBox="1"/>
          <p:nvPr/>
        </p:nvSpPr>
        <p:spPr>
          <a:xfrm>
            <a:off x="7907164" y="1892548"/>
            <a:ext cx="3312160" cy="497840"/>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Régime alimentaire</a:t>
            </a:r>
          </a:p>
        </p:txBody>
      </p:sp>
      <p:sp>
        <p:nvSpPr>
          <p:cNvPr id="11" name="ZoneTexte 10">
            <a:extLst>
              <a:ext uri="{FF2B5EF4-FFF2-40B4-BE49-F238E27FC236}">
                <a16:creationId xmlns:a16="http://schemas.microsoft.com/office/drawing/2014/main" id="{17699808-D170-BF08-2986-02624042ED88}"/>
              </a:ext>
            </a:extLst>
          </p:cNvPr>
          <p:cNvSpPr txBox="1"/>
          <p:nvPr/>
        </p:nvSpPr>
        <p:spPr>
          <a:xfrm>
            <a:off x="7386320" y="3596641"/>
            <a:ext cx="4104640" cy="497840"/>
          </a:xfrm>
          <a:prstGeom prst="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b. Herbivore ruminant</a:t>
            </a:r>
          </a:p>
        </p:txBody>
      </p:sp>
      <p:sp>
        <p:nvSpPr>
          <p:cNvPr id="12" name="ZoneTexte 11">
            <a:extLst>
              <a:ext uri="{FF2B5EF4-FFF2-40B4-BE49-F238E27FC236}">
                <a16:creationId xmlns:a16="http://schemas.microsoft.com/office/drawing/2014/main" id="{D372CD31-EB91-D962-AD08-1F175827DD99}"/>
              </a:ext>
            </a:extLst>
          </p:cNvPr>
          <p:cNvSpPr txBox="1"/>
          <p:nvPr/>
        </p:nvSpPr>
        <p:spPr>
          <a:xfrm>
            <a:off x="7386320" y="2905761"/>
            <a:ext cx="4104640" cy="497840"/>
          </a:xfrm>
          <a:prstGeom prst="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a. Herbivore non ruminant</a:t>
            </a:r>
          </a:p>
        </p:txBody>
      </p:sp>
      <p:sp>
        <p:nvSpPr>
          <p:cNvPr id="13" name="ZoneTexte 12">
            <a:extLst>
              <a:ext uri="{FF2B5EF4-FFF2-40B4-BE49-F238E27FC236}">
                <a16:creationId xmlns:a16="http://schemas.microsoft.com/office/drawing/2014/main" id="{D43C88FA-4C65-7763-8DD3-E79056C79C06}"/>
              </a:ext>
            </a:extLst>
          </p:cNvPr>
          <p:cNvSpPr txBox="1"/>
          <p:nvPr/>
        </p:nvSpPr>
        <p:spPr>
          <a:xfrm>
            <a:off x="7421880" y="4277361"/>
            <a:ext cx="4033520" cy="497840"/>
          </a:xfrm>
          <a:prstGeom prst="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c. carnivore</a:t>
            </a:r>
          </a:p>
        </p:txBody>
      </p:sp>
      <p:cxnSp>
        <p:nvCxnSpPr>
          <p:cNvPr id="16" name="Connecteur droit avec flèche 15">
            <a:extLst>
              <a:ext uri="{FF2B5EF4-FFF2-40B4-BE49-F238E27FC236}">
                <a16:creationId xmlns:a16="http://schemas.microsoft.com/office/drawing/2014/main" id="{6E46E339-2BB1-96AA-4AB6-8CF697E0E5EE}"/>
              </a:ext>
            </a:extLst>
          </p:cNvPr>
          <p:cNvCxnSpPr>
            <a:cxnSpLocks/>
            <a:stCxn id="4" idx="3"/>
            <a:endCxn id="12" idx="1"/>
          </p:cNvCxnSpPr>
          <p:nvPr/>
        </p:nvCxnSpPr>
        <p:spPr>
          <a:xfrm flipV="1">
            <a:off x="5537200" y="3154681"/>
            <a:ext cx="1849120" cy="92456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F37B79AC-5384-5C38-2859-E222675F9147}"/>
              </a:ext>
            </a:extLst>
          </p:cNvPr>
          <p:cNvCxnSpPr>
            <a:cxnSpLocks/>
            <a:stCxn id="4" idx="3"/>
            <a:endCxn id="13" idx="1"/>
          </p:cNvCxnSpPr>
          <p:nvPr/>
        </p:nvCxnSpPr>
        <p:spPr>
          <a:xfrm>
            <a:off x="5537200" y="4079241"/>
            <a:ext cx="1884680" cy="44704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CAD0DED9-3FF0-2563-142C-008F1CEA4F0A}"/>
              </a:ext>
            </a:extLst>
          </p:cNvPr>
          <p:cNvCxnSpPr>
            <a:cxnSpLocks/>
            <a:stCxn id="8" idx="3"/>
            <a:endCxn id="11" idx="1"/>
          </p:cNvCxnSpPr>
          <p:nvPr/>
        </p:nvCxnSpPr>
        <p:spPr>
          <a:xfrm>
            <a:off x="5567680" y="3307081"/>
            <a:ext cx="1818640" cy="5384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46601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5" name="Google Shape;285;p29">
            <a:extLst>
              <a:ext uri="{FF2B5EF4-FFF2-40B4-BE49-F238E27FC236}">
                <a16:creationId xmlns:a16="http://schemas.microsoft.com/office/drawing/2014/main" id="{9E7EE8F1-A463-0703-7A59-9DA094A13900}"/>
              </a:ext>
            </a:extLst>
          </p:cNvPr>
          <p:cNvSpPr/>
          <p:nvPr/>
        </p:nvSpPr>
        <p:spPr>
          <a:xfrm>
            <a:off x="948074" y="351425"/>
            <a:ext cx="10526171" cy="473837"/>
          </a:xfrm>
          <a:prstGeom prst="rect">
            <a:avLst/>
          </a:prstGeom>
          <a:noFill/>
          <a:ln cap="flat">
            <a:noFill/>
            <a:prstDash val="solid"/>
          </a:ln>
        </p:spPr>
        <p:txBody>
          <a:bodyPr vert="horz" wrap="square" lIns="91427" tIns="45695" rIns="91427" bIns="45695" anchor="t" anchorCtr="0" compatLnSpc="1">
            <a:noAutofit/>
          </a:bodyPr>
          <a:lstStyle/>
          <a:p>
            <a:pPr marL="0" marR="0" lvl="0" indent="0" algn="l"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Calibri"/>
                <a:ea typeface="Calibri"/>
                <a:cs typeface="Calibri"/>
              </a:rPr>
              <a:t>Repérage dans le chapitre: Les systèmes organiques  selon l’environnement</a:t>
            </a:r>
          </a:p>
          <a:p>
            <a:pPr marL="0" marR="0" lvl="0" indent="0" algn="l"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400" b="1" i="0" u="none" strike="noStrike" kern="0" cap="none" spc="0" normalizeH="0" baseline="0" noProof="0" dirty="0">
              <a:ln>
                <a:noFill/>
              </a:ln>
              <a:solidFill>
                <a:srgbClr val="000000"/>
              </a:solidFill>
              <a:effectLst/>
              <a:uLnTx/>
              <a:uFillTx/>
              <a:latin typeface="Calibri" panose="020F0502020204030204"/>
              <a:ea typeface="+mn-ea"/>
              <a:cs typeface="+mn-cs"/>
            </a:endParaRPr>
          </a:p>
        </p:txBody>
      </p:sp>
      <p:pic>
        <p:nvPicPr>
          <p:cNvPr id="7" name="Picture 2" descr="Image générée">
            <a:extLst>
              <a:ext uri="{FF2B5EF4-FFF2-40B4-BE49-F238E27FC236}">
                <a16:creationId xmlns:a16="http://schemas.microsoft.com/office/drawing/2014/main" id="{65A6F467-35CD-5180-3E39-5D801731837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30481"/>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e 10">
            <a:extLst>
              <a:ext uri="{FF2B5EF4-FFF2-40B4-BE49-F238E27FC236}">
                <a16:creationId xmlns:a16="http://schemas.microsoft.com/office/drawing/2014/main" id="{03213533-4361-2602-FB48-3E76946B7E84}"/>
              </a:ext>
            </a:extLst>
          </p:cNvPr>
          <p:cNvGrpSpPr/>
          <p:nvPr/>
        </p:nvGrpSpPr>
        <p:grpSpPr>
          <a:xfrm>
            <a:off x="1412040" y="2455857"/>
            <a:ext cx="9499800" cy="1554640"/>
            <a:chOff x="1603302" y="3023669"/>
            <a:chExt cx="8969603" cy="2171423"/>
          </a:xfrm>
        </p:grpSpPr>
        <p:sp>
          <p:nvSpPr>
            <p:cNvPr id="13" name="Rectangle : coins arrondis 18 - 3">
              <a:extLst>
                <a:ext uri="{FF2B5EF4-FFF2-40B4-BE49-F238E27FC236}">
                  <a16:creationId xmlns:a16="http://schemas.microsoft.com/office/drawing/2014/main" id="{1C7D4832-E71C-7C45-70FB-DF0D8FFBF7E5}"/>
                </a:ext>
              </a:extLst>
            </p:cNvPr>
            <p:cNvSpPr/>
            <p:nvPr/>
          </p:nvSpPr>
          <p:spPr>
            <a:xfrm>
              <a:off x="3493446" y="3023669"/>
              <a:ext cx="7040077" cy="990257"/>
            </a:xfrm>
            <a:prstGeom prst="roundRect">
              <a:avLst/>
            </a:prstGeom>
            <a:solidFill>
              <a:srgbClr val="54AFE9"/>
            </a:solidFill>
            <a:ln w="9528" cap="flat">
              <a:solidFill>
                <a:srgbClr val="44546A"/>
              </a:solidFill>
              <a:prstDash val="solid"/>
              <a:miter/>
            </a:ln>
          </p:spPr>
          <p:txBody>
            <a:bodyPr vert="horz" wrap="square" lIns="68570" tIns="34271" rIns="68570" bIns="34271" anchor="ctr" anchorCtr="1" compatLnSpc="1">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schemeClr val="bg1"/>
                  </a:solidFill>
                  <a:effectLst/>
                  <a:uLnTx/>
                  <a:uFillTx/>
                  <a:latin typeface="Calibri"/>
                  <a:ea typeface="Calibri"/>
                  <a:cs typeface="Calibri"/>
                </a:rPr>
                <a:t>Établir le lien entre la denture d'un animal et son régime alimentaire</a:t>
              </a:r>
              <a:r>
                <a:rPr kumimoji="0" lang="fr-FR" sz="1800" b="1" i="0" u="none" strike="noStrike" kern="0" cap="none" spc="0" normalizeH="0" baseline="0" noProof="0" dirty="0">
                  <a:ln>
                    <a:noFill/>
                  </a:ln>
                  <a:solidFill>
                    <a:prstClr val="white"/>
                  </a:solidFill>
                  <a:effectLst/>
                  <a:uLnTx/>
                  <a:uFillTx/>
                  <a:latin typeface="Calibri"/>
                  <a:ea typeface="Calibri"/>
                  <a:cs typeface="Calibri"/>
                </a:rPr>
                <a:t>.</a:t>
              </a:r>
            </a:p>
          </p:txBody>
        </p:sp>
        <p:sp>
          <p:nvSpPr>
            <p:cNvPr id="18" name="Rectangle : coins arrondis 18 - 3">
              <a:extLst>
                <a:ext uri="{FF2B5EF4-FFF2-40B4-BE49-F238E27FC236}">
                  <a16:creationId xmlns:a16="http://schemas.microsoft.com/office/drawing/2014/main" id="{33D56ABB-2047-7ADE-F030-61403185012F}"/>
                </a:ext>
              </a:extLst>
            </p:cNvPr>
            <p:cNvSpPr/>
            <p:nvPr/>
          </p:nvSpPr>
          <p:spPr>
            <a:xfrm>
              <a:off x="1603302" y="3040548"/>
              <a:ext cx="1372360" cy="990257"/>
            </a:xfrm>
            <a:prstGeom prst="roundRect">
              <a:avLst/>
            </a:prstGeom>
            <a:solidFill>
              <a:srgbClr val="54AFE9"/>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prstClr val="white"/>
                  </a:solidFill>
                  <a:effectLst/>
                  <a:uLnTx/>
                  <a:uFillTx/>
                  <a:latin typeface="Calibri"/>
                  <a:ea typeface="Calibri"/>
                  <a:cs typeface="Calibri"/>
                </a:rPr>
                <a:t>Tâche 2</a:t>
              </a:r>
            </a:p>
          </p:txBody>
        </p:sp>
        <p:sp>
          <p:nvSpPr>
            <p:cNvPr id="21" name="Rectangle : coins arrondis 18 - 3">
              <a:extLst>
                <a:ext uri="{FF2B5EF4-FFF2-40B4-BE49-F238E27FC236}">
                  <a16:creationId xmlns:a16="http://schemas.microsoft.com/office/drawing/2014/main" id="{9C7B159B-44E4-F102-1C30-591CC461EB4B}"/>
                </a:ext>
              </a:extLst>
            </p:cNvPr>
            <p:cNvSpPr/>
            <p:nvPr/>
          </p:nvSpPr>
          <p:spPr>
            <a:xfrm>
              <a:off x="1653333" y="4204835"/>
              <a:ext cx="1372361" cy="990257"/>
            </a:xfrm>
            <a:prstGeom prst="roundRect">
              <a:avLst/>
            </a:prstGeom>
            <a:solidFill>
              <a:schemeClr val="bg1"/>
            </a:solidFill>
            <a:ln w="9528" cap="flat">
              <a:solidFill>
                <a:srgbClr val="44546A"/>
              </a:solidFill>
              <a:prstDash val="solid"/>
              <a:miter/>
            </a:ln>
          </p:spPr>
          <p:txBody>
            <a:bodyPr vert="horz" wrap="square" lIns="68570" tIns="34271" rIns="68570" bIns="34271" anchor="ctr" anchorCtr="1" compatLnSpc="1">
              <a:noAutofit/>
            </a:bodyPr>
            <a:lstStyle/>
            <a:p>
              <a:pPr algn="ctr" defTabSz="914400"/>
              <a:r>
                <a:rPr lang="fr-FR" b="1" kern="0" noProof="0" dirty="0">
                  <a:latin typeface="Calibri"/>
                  <a:ea typeface="Calibri"/>
                  <a:cs typeface="Calibri"/>
                </a:rPr>
                <a:t>Tâche 3</a:t>
              </a:r>
            </a:p>
          </p:txBody>
        </p:sp>
        <p:sp>
          <p:nvSpPr>
            <p:cNvPr id="24" name="Rectangle : coins arrondis 18 - 3">
              <a:extLst>
                <a:ext uri="{FF2B5EF4-FFF2-40B4-BE49-F238E27FC236}">
                  <a16:creationId xmlns:a16="http://schemas.microsoft.com/office/drawing/2014/main" id="{0060AFA5-0C16-1D22-250F-3FEEC97EF93D}"/>
                </a:ext>
              </a:extLst>
            </p:cNvPr>
            <p:cNvSpPr/>
            <p:nvPr/>
          </p:nvSpPr>
          <p:spPr>
            <a:xfrm>
              <a:off x="3464328" y="4160799"/>
              <a:ext cx="7108577" cy="990257"/>
            </a:xfrm>
            <a:prstGeom prst="roundRect">
              <a:avLst/>
            </a:prstGeom>
            <a:solidFill>
              <a:schemeClr val="bg1"/>
            </a:solidFill>
            <a:ln w="9528" cap="flat">
              <a:solidFill>
                <a:srgbClr val="44546A"/>
              </a:solidFill>
              <a:prstDash val="solid"/>
              <a:miter/>
            </a:ln>
          </p:spPr>
          <p:txBody>
            <a:bodyPr vert="horz" wrap="square" lIns="68570" tIns="34271" rIns="68570" bIns="34271" anchor="ctr" anchorCtr="1" compatLnSpc="1">
              <a:noAutofit/>
            </a:bodyPr>
            <a:lstStyle/>
            <a:p>
              <a:pPr algn="ctr" defTabSz="914400"/>
              <a:endParaRPr lang="fr-FR" b="1" kern="0" noProof="0" dirty="0">
                <a:solidFill>
                  <a:schemeClr val="bg1"/>
                </a:solidFill>
                <a:latin typeface="Calibri"/>
                <a:ea typeface="Calibri"/>
                <a:cs typeface="Calibri"/>
              </a:endParaRPr>
            </a:p>
          </p:txBody>
        </p:sp>
      </p:grpSp>
      <p:sp>
        <p:nvSpPr>
          <p:cNvPr id="29" name="Rectangle 28">
            <a:extLst>
              <a:ext uri="{FF2B5EF4-FFF2-40B4-BE49-F238E27FC236}">
                <a16:creationId xmlns:a16="http://schemas.microsoft.com/office/drawing/2014/main" id="{D30ABCBE-247D-7F52-8C11-58C5747E8415}"/>
              </a:ext>
            </a:extLst>
          </p:cNvPr>
          <p:cNvSpPr/>
          <p:nvPr/>
        </p:nvSpPr>
        <p:spPr>
          <a:xfrm>
            <a:off x="1556671" y="1753976"/>
            <a:ext cx="7587329" cy="574274"/>
          </a:xfrm>
          <a:prstGeom prst="rect">
            <a:avLst/>
          </a:prstGeom>
          <a:solidFill>
            <a:srgbClr val="00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Calibri" panose="020F0502020204030204"/>
                <a:ea typeface="+mn-ea"/>
                <a:cs typeface="+mn-cs"/>
              </a:rPr>
              <a:t>Séquence 3: Appareil digestif selon l’environnement</a:t>
            </a:r>
          </a:p>
        </p:txBody>
      </p:sp>
      <p:sp>
        <p:nvSpPr>
          <p:cNvPr id="2" name="Rectangle 1">
            <a:extLst>
              <a:ext uri="{FF2B5EF4-FFF2-40B4-BE49-F238E27FC236}">
                <a16:creationId xmlns:a16="http://schemas.microsoft.com/office/drawing/2014/main" id="{36BC92CD-2521-96CD-C4B0-81029FBCAA2C}"/>
              </a:ext>
            </a:extLst>
          </p:cNvPr>
          <p:cNvSpPr/>
          <p:nvPr/>
        </p:nvSpPr>
        <p:spPr>
          <a:xfrm>
            <a:off x="1432560" y="3271520"/>
            <a:ext cx="9489440" cy="853440"/>
          </a:xfrm>
          <a:prstGeom prst="rect">
            <a:avLst/>
          </a:prstGeom>
          <a:noFill/>
          <a:ln w="28575">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3" name="ZoneTexte 2">
            <a:extLst>
              <a:ext uri="{FF2B5EF4-FFF2-40B4-BE49-F238E27FC236}">
                <a16:creationId xmlns:a16="http://schemas.microsoft.com/office/drawing/2014/main" id="{136D315B-F4F5-B320-7609-6D3C93ECD114}"/>
              </a:ext>
            </a:extLst>
          </p:cNvPr>
          <p:cNvSpPr txBox="1"/>
          <p:nvPr/>
        </p:nvSpPr>
        <p:spPr>
          <a:xfrm>
            <a:off x="3332480" y="3464560"/>
            <a:ext cx="7376160" cy="369332"/>
          </a:xfrm>
          <a:prstGeom prst="rect">
            <a:avLst/>
          </a:prstGeom>
          <a:noFill/>
        </p:spPr>
        <p:txBody>
          <a:bodyPr wrap="square" rtlCol="0">
            <a:spAutoFit/>
          </a:bodyPr>
          <a:lstStyle/>
          <a:p>
            <a:r>
              <a:rPr lang="fr-FR" b="1" noProof="0" dirty="0"/>
              <a:t> Établir les liens entre le tube digestif  d’un animal et son régime alimentaire</a:t>
            </a:r>
          </a:p>
        </p:txBody>
      </p:sp>
    </p:spTree>
    <p:extLst>
      <p:ext uri="{BB962C8B-B14F-4D97-AF65-F5344CB8AC3E}">
        <p14:creationId xmlns:p14="http://schemas.microsoft.com/office/powerpoint/2010/main" val="30257109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DDA59-A136-D700-5500-FE8AB05B4A89}"/>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218FFD9D-5F98-20F3-1B83-C4A6805551F5}"/>
              </a:ext>
            </a:extLst>
          </p:cNvPr>
          <p:cNvPicPr>
            <a:picLocks noChangeAspect="1"/>
          </p:cNvPicPr>
          <p:nvPr/>
        </p:nvPicPr>
        <p:blipFill>
          <a:blip r:embed="rId2"/>
          <a:stretch>
            <a:fillRect/>
          </a:stretch>
        </p:blipFill>
        <p:spPr>
          <a:xfrm>
            <a:off x="11284808" y="818910"/>
            <a:ext cx="583170" cy="583170"/>
          </a:xfrm>
          <a:prstGeom prst="rect">
            <a:avLst/>
          </a:prstGeom>
        </p:spPr>
      </p:pic>
      <p:sp>
        <p:nvSpPr>
          <p:cNvPr id="15" name="Rectangle: Rounded Corners 24">
            <a:extLst>
              <a:ext uri="{FF2B5EF4-FFF2-40B4-BE49-F238E27FC236}">
                <a16:creationId xmlns:a16="http://schemas.microsoft.com/office/drawing/2014/main" id="{94DF5599-DE05-6EBB-6F6F-4E65B2292442}"/>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PGC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18" name="D_A_01">
            <a:extLst>
              <a:ext uri="{FF2B5EF4-FFF2-40B4-BE49-F238E27FC236}">
                <a16:creationId xmlns:a16="http://schemas.microsoft.com/office/drawing/2014/main" id="{F8B7DED1-195B-7C6D-EA03-46FDC5187AA1}"/>
              </a:ext>
            </a:extLst>
          </p:cNvPr>
          <p:cNvSpPr txBox="1"/>
          <p:nvPr/>
        </p:nvSpPr>
        <p:spPr>
          <a:xfrm>
            <a:off x="935000" y="191030"/>
            <a:ext cx="944852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20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Voici une autre question . </a:t>
            </a:r>
          </a:p>
        </p:txBody>
      </p:sp>
      <p:sp>
        <p:nvSpPr>
          <p:cNvPr id="2" name="Rectangle : coins arrondis 1">
            <a:extLst>
              <a:ext uri="{FF2B5EF4-FFF2-40B4-BE49-F238E27FC236}">
                <a16:creationId xmlns:a16="http://schemas.microsoft.com/office/drawing/2014/main" id="{6E5E16A4-B70C-9987-E580-BDBFD075417B}"/>
              </a:ext>
            </a:extLst>
          </p:cNvPr>
          <p:cNvSpPr/>
          <p:nvPr/>
        </p:nvSpPr>
        <p:spPr>
          <a:xfrm>
            <a:off x="935000" y="1798320"/>
            <a:ext cx="10821629" cy="1055608"/>
          </a:xfrm>
          <a:prstGeom prst="roundRect">
            <a:avLst/>
          </a:prstGeom>
          <a:ln w="19050">
            <a:noFill/>
            <a:prstDash val="dash"/>
          </a:ln>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2800" b="1" i="0" u="none" strike="noStrike" kern="1200" cap="none" spc="0" normalizeH="0" baseline="0" noProof="0" dirty="0">
                <a:ln>
                  <a:noFill/>
                </a:ln>
                <a:solidFill>
                  <a:srgbClr val="0852A4"/>
                </a:solidFill>
                <a:effectLst/>
                <a:uLnTx/>
                <a:uFillTx/>
                <a:latin typeface="Calibri" panose="020F0502020204030204"/>
                <a:ea typeface="+mn-ea"/>
                <a:cs typeface="+mn-cs"/>
              </a:rPr>
              <a:t>Déterminer le régime alimentaire correspondant aux indices du tube digestif suivants: </a:t>
            </a:r>
          </a:p>
        </p:txBody>
      </p:sp>
      <p:pic>
        <p:nvPicPr>
          <p:cNvPr id="6" name="Picture 2">
            <a:extLst>
              <a:ext uri="{FF2B5EF4-FFF2-40B4-BE49-F238E27FC236}">
                <a16:creationId xmlns:a16="http://schemas.microsoft.com/office/drawing/2014/main" id="{52FF71C2-34BF-45CB-4401-15DDCAF11A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57850" y="257231"/>
            <a:ext cx="714138" cy="51840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EE69D8C9-1A94-6603-1BFA-0AC0D6EBF033}"/>
              </a:ext>
            </a:extLst>
          </p:cNvPr>
          <p:cNvSpPr txBox="1"/>
          <p:nvPr/>
        </p:nvSpPr>
        <p:spPr>
          <a:xfrm>
            <a:off x="978966" y="1198499"/>
            <a:ext cx="51816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rPr>
              <a:t>3. Cochez la bonne réponse.</a:t>
            </a:r>
          </a:p>
        </p:txBody>
      </p:sp>
      <p:sp>
        <p:nvSpPr>
          <p:cNvPr id="3" name="ZoneTexte 2">
            <a:extLst>
              <a:ext uri="{FF2B5EF4-FFF2-40B4-BE49-F238E27FC236}">
                <a16:creationId xmlns:a16="http://schemas.microsoft.com/office/drawing/2014/main" id="{F2584E31-5377-1A2A-0A13-A095C7FAEBD1}"/>
              </a:ext>
            </a:extLst>
          </p:cNvPr>
          <p:cNvSpPr txBox="1"/>
          <p:nvPr/>
        </p:nvSpPr>
        <p:spPr>
          <a:xfrm>
            <a:off x="3080447" y="3908140"/>
            <a:ext cx="5486400" cy="497840"/>
          </a:xfrm>
          <a:prstGeom prst="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noProof="0" dirty="0">
                <a:solidFill>
                  <a:prstClr val="black"/>
                </a:solidFill>
                <a:latin typeface="Calibri" panose="020F0502020204030204"/>
              </a:rPr>
              <a:t>Estomac avec 4 poches </a:t>
            </a:r>
            <a:endPar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AD8610AA-817A-FB4C-3988-3A940AC5D90F}"/>
              </a:ext>
            </a:extLst>
          </p:cNvPr>
          <p:cNvSpPr txBox="1"/>
          <p:nvPr/>
        </p:nvSpPr>
        <p:spPr>
          <a:xfrm>
            <a:off x="3080447" y="3156300"/>
            <a:ext cx="5466080" cy="497840"/>
          </a:xfrm>
          <a:prstGeom prst="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Tube digestif très long ( 30 à 40 m) </a:t>
            </a:r>
          </a:p>
        </p:txBody>
      </p:sp>
      <p:cxnSp>
        <p:nvCxnSpPr>
          <p:cNvPr id="5" name="Connecteur droit avec flèche 4">
            <a:extLst>
              <a:ext uri="{FF2B5EF4-FFF2-40B4-BE49-F238E27FC236}">
                <a16:creationId xmlns:a16="http://schemas.microsoft.com/office/drawing/2014/main" id="{7059415A-C305-5F92-D4C9-2DC65336061D}"/>
              </a:ext>
            </a:extLst>
          </p:cNvPr>
          <p:cNvCxnSpPr>
            <a:cxnSpLocks/>
          </p:cNvCxnSpPr>
          <p:nvPr/>
        </p:nvCxnSpPr>
        <p:spPr>
          <a:xfrm>
            <a:off x="5649289" y="4584180"/>
            <a:ext cx="0" cy="6400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67B461F8-5D6A-E7D2-9AFC-C5EBC12296BE}"/>
              </a:ext>
            </a:extLst>
          </p:cNvPr>
          <p:cNvSpPr txBox="1"/>
          <p:nvPr/>
        </p:nvSpPr>
        <p:spPr>
          <a:xfrm>
            <a:off x="2438213" y="5197836"/>
            <a:ext cx="7071360" cy="461665"/>
          </a:xfrm>
          <a:prstGeom prst="rect">
            <a:avLst/>
          </a:prstGeom>
          <a:noFill/>
        </p:spPr>
        <p:txBody>
          <a:bodyPr wrap="square" rtlCol="0">
            <a:spAutoFit/>
          </a:bodyPr>
          <a:lstStyle/>
          <a:p>
            <a:r>
              <a:rPr lang="fr-FR" sz="2400" noProof="0" dirty="0"/>
              <a:t>…………………………………………………………………………………..</a:t>
            </a:r>
          </a:p>
        </p:txBody>
      </p:sp>
    </p:spTree>
    <p:extLst>
      <p:ext uri="{BB962C8B-B14F-4D97-AF65-F5344CB8AC3E}">
        <p14:creationId xmlns:p14="http://schemas.microsoft.com/office/powerpoint/2010/main" val="15248521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D2143-ACF4-F80A-1AE0-8BCBA70E491C}"/>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CAA0C958-5EB6-5409-9545-EC65C6B28CC0}"/>
              </a:ext>
            </a:extLst>
          </p:cNvPr>
          <p:cNvPicPr>
            <a:picLocks noChangeAspect="1"/>
          </p:cNvPicPr>
          <p:nvPr/>
        </p:nvPicPr>
        <p:blipFill>
          <a:blip r:embed="rId2"/>
          <a:stretch>
            <a:fillRect/>
          </a:stretch>
        </p:blipFill>
        <p:spPr>
          <a:xfrm>
            <a:off x="11284808" y="818910"/>
            <a:ext cx="583170" cy="583170"/>
          </a:xfrm>
          <a:prstGeom prst="rect">
            <a:avLst/>
          </a:prstGeom>
        </p:spPr>
      </p:pic>
      <p:sp>
        <p:nvSpPr>
          <p:cNvPr id="15" name="Rectangle: Rounded Corners 24">
            <a:extLst>
              <a:ext uri="{FF2B5EF4-FFF2-40B4-BE49-F238E27FC236}">
                <a16:creationId xmlns:a16="http://schemas.microsoft.com/office/drawing/2014/main" id="{BF1BEDFD-A94E-2113-6178-4FFD90CC3ED7}"/>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PGC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18" name="D_A_01">
            <a:extLst>
              <a:ext uri="{FF2B5EF4-FFF2-40B4-BE49-F238E27FC236}">
                <a16:creationId xmlns:a16="http://schemas.microsoft.com/office/drawing/2014/main" id="{A32C1009-3C27-42B1-B6A6-F4BFCBA75858}"/>
              </a:ext>
            </a:extLst>
          </p:cNvPr>
          <p:cNvSpPr txBox="1"/>
          <p:nvPr/>
        </p:nvSpPr>
        <p:spPr>
          <a:xfrm>
            <a:off x="944832" y="267631"/>
            <a:ext cx="944852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20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Vérifiez votre réponse. </a:t>
            </a:r>
          </a:p>
        </p:txBody>
      </p:sp>
      <p:sp>
        <p:nvSpPr>
          <p:cNvPr id="2" name="Rectangle : coins arrondis 1">
            <a:extLst>
              <a:ext uri="{FF2B5EF4-FFF2-40B4-BE49-F238E27FC236}">
                <a16:creationId xmlns:a16="http://schemas.microsoft.com/office/drawing/2014/main" id="{6C362390-6C6B-FF42-2BDE-FE657DC160DE}"/>
              </a:ext>
            </a:extLst>
          </p:cNvPr>
          <p:cNvSpPr/>
          <p:nvPr/>
        </p:nvSpPr>
        <p:spPr>
          <a:xfrm>
            <a:off x="1060299" y="1869799"/>
            <a:ext cx="10516094" cy="578882"/>
          </a:xfrm>
          <a:prstGeom prst="roundRect">
            <a:avLst/>
          </a:prstGeom>
          <a:ln w="19050">
            <a:noFill/>
            <a:prstDash val="dash"/>
          </a:ln>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fr-FR" sz="2800" dirty="0">
                <a:solidFill>
                  <a:srgbClr val="0852A4"/>
                </a:solidFill>
                <a:latin typeface="Calibri" panose="020F0502020204030204"/>
              </a:rPr>
              <a:t>L</a:t>
            </a:r>
            <a:r>
              <a:rPr kumimoji="0" lang="fr-FR" sz="2800" i="0" u="none" strike="noStrike" kern="1200" cap="none" spc="0" normalizeH="0" baseline="0" noProof="0" dirty="0">
                <a:ln>
                  <a:noFill/>
                </a:ln>
                <a:solidFill>
                  <a:srgbClr val="0852A4"/>
                </a:solidFill>
                <a:effectLst/>
                <a:uLnTx/>
                <a:uFillTx/>
                <a:latin typeface="Calibri" panose="020F0502020204030204"/>
                <a:ea typeface="+mn-ea"/>
                <a:cs typeface="+mn-cs"/>
              </a:rPr>
              <a:t>e régime alimentaire correspondant aux indices suivant: </a:t>
            </a:r>
          </a:p>
        </p:txBody>
      </p:sp>
      <p:sp>
        <p:nvSpPr>
          <p:cNvPr id="5" name="ZoneTexte 4">
            <a:extLst>
              <a:ext uri="{FF2B5EF4-FFF2-40B4-BE49-F238E27FC236}">
                <a16:creationId xmlns:a16="http://schemas.microsoft.com/office/drawing/2014/main" id="{92352C70-49D7-3AEB-F66D-F2F2199891C4}"/>
              </a:ext>
            </a:extLst>
          </p:cNvPr>
          <p:cNvSpPr txBox="1"/>
          <p:nvPr/>
        </p:nvSpPr>
        <p:spPr>
          <a:xfrm>
            <a:off x="2617675" y="3840809"/>
            <a:ext cx="5689600" cy="497840"/>
          </a:xfrm>
          <a:prstGeom prst="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noProof="0" dirty="0">
                <a:solidFill>
                  <a:prstClr val="black"/>
                </a:solidFill>
                <a:latin typeface="Calibri" panose="020F0502020204030204"/>
              </a:rPr>
              <a:t>Estomac avec 4 poches </a:t>
            </a:r>
            <a:endPar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92081275-2781-BDB6-CC44-08E592C749DA}"/>
              </a:ext>
            </a:extLst>
          </p:cNvPr>
          <p:cNvSpPr txBox="1"/>
          <p:nvPr/>
        </p:nvSpPr>
        <p:spPr>
          <a:xfrm>
            <a:off x="2607515" y="3088969"/>
            <a:ext cx="5689600" cy="497840"/>
          </a:xfrm>
          <a:prstGeom prst="rect">
            <a:avLst/>
          </a:prstGeom>
          <a:solidFill>
            <a:srgbClr val="D3E8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800" b="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Tube digestif très long ( 30 à 40 m) </a:t>
            </a:r>
          </a:p>
        </p:txBody>
      </p:sp>
      <p:cxnSp>
        <p:nvCxnSpPr>
          <p:cNvPr id="10" name="Connecteur droit avec flèche 9">
            <a:extLst>
              <a:ext uri="{FF2B5EF4-FFF2-40B4-BE49-F238E27FC236}">
                <a16:creationId xmlns:a16="http://schemas.microsoft.com/office/drawing/2014/main" id="{2CE9CE17-F60D-75FF-9F13-6D4C8D5AA4ED}"/>
              </a:ext>
            </a:extLst>
          </p:cNvPr>
          <p:cNvCxnSpPr/>
          <p:nvPr/>
        </p:nvCxnSpPr>
        <p:spPr>
          <a:xfrm>
            <a:off x="5614875" y="4409768"/>
            <a:ext cx="0" cy="7416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F98112C6-B480-3E80-E5D7-EEEE93E48386}"/>
              </a:ext>
            </a:extLst>
          </p:cNvPr>
          <p:cNvSpPr txBox="1"/>
          <p:nvPr/>
        </p:nvSpPr>
        <p:spPr>
          <a:xfrm>
            <a:off x="3867355" y="5151448"/>
            <a:ext cx="3495040" cy="523220"/>
          </a:xfrm>
          <a:prstGeom prst="rect">
            <a:avLst/>
          </a:prstGeom>
          <a:noFill/>
        </p:spPr>
        <p:txBody>
          <a:bodyPr wrap="square" rtlCol="0">
            <a:spAutoFit/>
          </a:bodyPr>
          <a:lstStyle/>
          <a:p>
            <a:pPr algn="ctr"/>
            <a:r>
              <a:rPr lang="fr-FR" sz="2800" b="1" noProof="0" dirty="0">
                <a:solidFill>
                  <a:srgbClr val="FF0000"/>
                </a:solidFill>
              </a:rPr>
              <a:t>  Herbivore ruminant</a:t>
            </a:r>
          </a:p>
        </p:txBody>
      </p:sp>
    </p:spTree>
    <p:extLst>
      <p:ext uri="{BB962C8B-B14F-4D97-AF65-F5344CB8AC3E}">
        <p14:creationId xmlns:p14="http://schemas.microsoft.com/office/powerpoint/2010/main" val="2962791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F85D6-EE44-BDC3-E096-902343E6F679}"/>
            </a:ext>
          </a:extLst>
        </p:cNvPr>
        <p:cNvGrpSpPr/>
        <p:nvPr/>
      </p:nvGrpSpPr>
      <p:grpSpPr>
        <a:xfrm>
          <a:off x="0" y="0"/>
          <a:ext cx="0" cy="0"/>
          <a:chOff x="0" y="0"/>
          <a:chExt cx="0" cy="0"/>
        </a:xfrm>
      </p:grpSpPr>
      <p:sp>
        <p:nvSpPr>
          <p:cNvPr id="25" name="Rectangle: Rounded Corners 24">
            <a:extLst>
              <a:ext uri="{FF2B5EF4-FFF2-40B4-BE49-F238E27FC236}">
                <a16:creationId xmlns:a16="http://schemas.microsoft.com/office/drawing/2014/main" id="{2A8ABAEC-3B27-4FD3-53A2-EDF86B291874}"/>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PGC</a:t>
            </a:r>
            <a:endParaRPr lang="fr-FR" sz="1200" b="1" noProof="0" dirty="0">
              <a:latin typeface="Dosis Bold" pitchFamily="2" charset="0"/>
            </a:endParaRPr>
          </a:p>
        </p:txBody>
      </p:sp>
      <p:pic>
        <p:nvPicPr>
          <p:cNvPr id="13" name="Picture 2">
            <a:extLst>
              <a:ext uri="{FF2B5EF4-FFF2-40B4-BE49-F238E27FC236}">
                <a16:creationId xmlns:a16="http://schemas.microsoft.com/office/drawing/2014/main" id="{1E4EB65F-3091-2DDC-3E48-CF175BCE98B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57850" y="255621"/>
            <a:ext cx="714138" cy="5184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878EF19-7017-D8D4-CFF3-660E97A85C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57850" y="257231"/>
            <a:ext cx="714138" cy="518400"/>
          </a:xfrm>
          <a:prstGeom prst="rect">
            <a:avLst/>
          </a:prstGeom>
          <a:noFill/>
          <a:extLst>
            <a:ext uri="{909E8E84-426E-40DD-AFC4-6F175D3DCCD1}">
              <a14:hiddenFill xmlns:a14="http://schemas.microsoft.com/office/drawing/2010/main">
                <a:solidFill>
                  <a:srgbClr val="FFFFFF"/>
                </a:solidFill>
              </a14:hiddenFill>
            </a:ext>
          </a:extLst>
        </p:spPr>
      </p:pic>
      <p:sp>
        <p:nvSpPr>
          <p:cNvPr id="11" name="D_A_01">
            <a:extLst>
              <a:ext uri="{FF2B5EF4-FFF2-40B4-BE49-F238E27FC236}">
                <a16:creationId xmlns:a16="http://schemas.microsoft.com/office/drawing/2014/main" id="{F97F7BB8-9DD5-7348-6860-447476E0669F}"/>
              </a:ext>
            </a:extLst>
          </p:cNvPr>
          <p:cNvSpPr txBox="1"/>
          <p:nvPr/>
        </p:nvSpPr>
        <p:spPr>
          <a:xfrm>
            <a:off x="875292" y="186893"/>
            <a:ext cx="6653268"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sz="2000" noProof="0" dirty="0">
                <a:solidFill>
                  <a:schemeClr val="tx1">
                    <a:lumMod val="50000"/>
                    <a:lumOff val="50000"/>
                  </a:schemeClr>
                </a:solidFill>
              </a:rPr>
              <a:t>Répondez à la question suivante en justifiant votre réponse.</a:t>
            </a:r>
          </a:p>
        </p:txBody>
      </p:sp>
      <p:sp>
        <p:nvSpPr>
          <p:cNvPr id="22" name="D_A_02">
            <a:extLst>
              <a:ext uri="{FF2B5EF4-FFF2-40B4-BE49-F238E27FC236}">
                <a16:creationId xmlns:a16="http://schemas.microsoft.com/office/drawing/2014/main" id="{74737C94-5612-41B0-2E46-26E470F78303}"/>
              </a:ext>
            </a:extLst>
          </p:cNvPr>
          <p:cNvSpPr txBox="1"/>
          <p:nvPr/>
        </p:nvSpPr>
        <p:spPr>
          <a:xfrm>
            <a:off x="783852" y="583133"/>
            <a:ext cx="7733030" cy="304800"/>
          </a:xfrm>
          <a:prstGeom prst="rect">
            <a:avLst/>
          </a:prstGeom>
          <a:noFill/>
        </p:spPr>
        <p:txBody>
          <a:bodyPr wrap="square" rtlCol="0" anchor="ctr">
            <a:noAutofit/>
          </a:bodyPr>
          <a:lstStyle/>
          <a:p>
            <a:pPr>
              <a:spcAft>
                <a:spcPts val="400"/>
              </a:spcAft>
            </a:pPr>
            <a:r>
              <a:rPr lang="fr-FR" sz="1600" i="1" noProof="0" dirty="0">
                <a:solidFill>
                  <a:schemeClr val="bg1">
                    <a:lumMod val="65000"/>
                  </a:schemeClr>
                </a:solidFill>
              </a:rPr>
              <a:t>Inviter les élèves à utiliser les ardoises. </a:t>
            </a:r>
          </a:p>
        </p:txBody>
      </p:sp>
      <p:grpSp>
        <p:nvGrpSpPr>
          <p:cNvPr id="14" name="Groupe 13">
            <a:extLst>
              <a:ext uri="{FF2B5EF4-FFF2-40B4-BE49-F238E27FC236}">
                <a16:creationId xmlns:a16="http://schemas.microsoft.com/office/drawing/2014/main" id="{4039D338-47A1-6ED3-7F09-3FA7AE2ED01E}"/>
              </a:ext>
            </a:extLst>
          </p:cNvPr>
          <p:cNvGrpSpPr/>
          <p:nvPr/>
        </p:nvGrpSpPr>
        <p:grpSpPr>
          <a:xfrm>
            <a:off x="1376680" y="2106000"/>
            <a:ext cx="9438640" cy="3705989"/>
            <a:chOff x="1056640" y="1841370"/>
            <a:chExt cx="9438640" cy="3705989"/>
          </a:xfrm>
        </p:grpSpPr>
        <p:grpSp>
          <p:nvGrpSpPr>
            <p:cNvPr id="47" name="Groupe 46">
              <a:extLst>
                <a:ext uri="{FF2B5EF4-FFF2-40B4-BE49-F238E27FC236}">
                  <a16:creationId xmlns:a16="http://schemas.microsoft.com/office/drawing/2014/main" id="{51C43025-6767-485D-6E2F-82405B36DEB9}"/>
                </a:ext>
              </a:extLst>
            </p:cNvPr>
            <p:cNvGrpSpPr/>
            <p:nvPr/>
          </p:nvGrpSpPr>
          <p:grpSpPr>
            <a:xfrm>
              <a:off x="1056640" y="1841370"/>
              <a:ext cx="9438640" cy="3705989"/>
              <a:chOff x="1676400" y="1861690"/>
              <a:chExt cx="9438640" cy="3705989"/>
            </a:xfrm>
          </p:grpSpPr>
          <p:pic>
            <p:nvPicPr>
              <p:cNvPr id="26" name="Image 25" descr="Une image contenant dessin, Dessin d’enfant, clipart, dessin humoristique&#10;&#10;Le contenu généré par l’IA peut être incorrect.">
                <a:extLst>
                  <a:ext uri="{FF2B5EF4-FFF2-40B4-BE49-F238E27FC236}">
                    <a16:creationId xmlns:a16="http://schemas.microsoft.com/office/drawing/2014/main" id="{B3D2AB4B-BF0B-61E7-BC63-030A9AC62B55}"/>
                  </a:ext>
                </a:extLst>
              </p:cNvPr>
              <p:cNvPicPr>
                <a:picLocks noChangeAspect="1"/>
              </p:cNvPicPr>
              <p:nvPr/>
            </p:nvPicPr>
            <p:blipFill>
              <a:blip r:embed="rId3"/>
              <a:stretch>
                <a:fillRect/>
              </a:stretch>
            </p:blipFill>
            <p:spPr>
              <a:xfrm>
                <a:off x="6611520" y="1861690"/>
                <a:ext cx="2869765" cy="3705989"/>
              </a:xfrm>
              <a:prstGeom prst="rect">
                <a:avLst/>
              </a:prstGeom>
            </p:spPr>
          </p:pic>
          <p:sp>
            <p:nvSpPr>
              <p:cNvPr id="31" name="ZoneTexte 30">
                <a:extLst>
                  <a:ext uri="{FF2B5EF4-FFF2-40B4-BE49-F238E27FC236}">
                    <a16:creationId xmlns:a16="http://schemas.microsoft.com/office/drawing/2014/main" id="{DA7864A8-DACE-85C9-BB2D-6F727E7CC22C}"/>
                  </a:ext>
                </a:extLst>
              </p:cNvPr>
              <p:cNvSpPr txBox="1"/>
              <p:nvPr/>
            </p:nvSpPr>
            <p:spPr>
              <a:xfrm>
                <a:off x="5161280" y="2824480"/>
                <a:ext cx="1513840" cy="369332"/>
              </a:xfrm>
              <a:prstGeom prst="rect">
                <a:avLst/>
              </a:prstGeom>
              <a:noFill/>
            </p:spPr>
            <p:txBody>
              <a:bodyPr wrap="square" rtlCol="0">
                <a:spAutoFit/>
              </a:bodyPr>
              <a:lstStyle/>
              <a:p>
                <a:r>
                  <a:rPr lang="fr-FR" noProof="0" dirty="0"/>
                  <a:t>Intestin grêle</a:t>
                </a:r>
              </a:p>
            </p:txBody>
          </p:sp>
          <p:sp>
            <p:nvSpPr>
              <p:cNvPr id="32" name="ZoneTexte 31">
                <a:extLst>
                  <a:ext uri="{FF2B5EF4-FFF2-40B4-BE49-F238E27FC236}">
                    <a16:creationId xmlns:a16="http://schemas.microsoft.com/office/drawing/2014/main" id="{A6274DD9-5866-3F99-72CB-5650A12F8D06}"/>
                  </a:ext>
                </a:extLst>
              </p:cNvPr>
              <p:cNvSpPr txBox="1"/>
              <p:nvPr/>
            </p:nvSpPr>
            <p:spPr>
              <a:xfrm>
                <a:off x="1676400" y="2895600"/>
                <a:ext cx="1513840" cy="369332"/>
              </a:xfrm>
              <a:prstGeom prst="rect">
                <a:avLst/>
              </a:prstGeom>
              <a:noFill/>
            </p:spPr>
            <p:txBody>
              <a:bodyPr wrap="square" rtlCol="0">
                <a:spAutoFit/>
              </a:bodyPr>
              <a:lstStyle/>
              <a:p>
                <a:r>
                  <a:rPr lang="fr-FR" noProof="0" dirty="0" err="1"/>
                  <a:t>Saecum</a:t>
                </a:r>
                <a:endParaRPr lang="fr-FR" noProof="0" dirty="0"/>
              </a:p>
            </p:txBody>
          </p:sp>
          <p:pic>
            <p:nvPicPr>
              <p:cNvPr id="34" name="Image 33" descr="Une image contenant art, dessin, typographie, conception&#10;&#10;Le contenu généré par l’IA peut être incorrect.">
                <a:extLst>
                  <a:ext uri="{FF2B5EF4-FFF2-40B4-BE49-F238E27FC236}">
                    <a16:creationId xmlns:a16="http://schemas.microsoft.com/office/drawing/2014/main" id="{EB2F7BA3-34E3-5046-8811-1416FDFDDCD6}"/>
                  </a:ext>
                </a:extLst>
              </p:cNvPr>
              <p:cNvPicPr>
                <a:picLocks noChangeAspect="1"/>
              </p:cNvPicPr>
              <p:nvPr/>
            </p:nvPicPr>
            <p:blipFill>
              <a:blip r:embed="rId4"/>
              <a:stretch>
                <a:fillRect/>
              </a:stretch>
            </p:blipFill>
            <p:spPr>
              <a:xfrm>
                <a:off x="2932430" y="1994649"/>
                <a:ext cx="1680210" cy="3036773"/>
              </a:xfrm>
              <a:prstGeom prst="rect">
                <a:avLst/>
              </a:prstGeom>
            </p:spPr>
          </p:pic>
          <p:sp>
            <p:nvSpPr>
              <p:cNvPr id="35" name="ZoneTexte 34">
                <a:extLst>
                  <a:ext uri="{FF2B5EF4-FFF2-40B4-BE49-F238E27FC236}">
                    <a16:creationId xmlns:a16="http://schemas.microsoft.com/office/drawing/2014/main" id="{76211459-C2FD-A280-F987-E62E8947818E}"/>
                  </a:ext>
                </a:extLst>
              </p:cNvPr>
              <p:cNvSpPr txBox="1"/>
              <p:nvPr/>
            </p:nvSpPr>
            <p:spPr>
              <a:xfrm>
                <a:off x="9601200" y="2976880"/>
                <a:ext cx="1513840" cy="369332"/>
              </a:xfrm>
              <a:prstGeom prst="rect">
                <a:avLst/>
              </a:prstGeom>
              <a:noFill/>
            </p:spPr>
            <p:txBody>
              <a:bodyPr wrap="square" rtlCol="0">
                <a:spAutoFit/>
              </a:bodyPr>
              <a:lstStyle/>
              <a:p>
                <a:r>
                  <a:rPr lang="fr-FR" noProof="0" dirty="0" err="1"/>
                  <a:t>Saecum</a:t>
                </a:r>
                <a:endParaRPr lang="fr-FR" noProof="0" dirty="0"/>
              </a:p>
            </p:txBody>
          </p:sp>
          <p:cxnSp>
            <p:nvCxnSpPr>
              <p:cNvPr id="37" name="Connecteur droit avec flèche 36">
                <a:extLst>
                  <a:ext uri="{FF2B5EF4-FFF2-40B4-BE49-F238E27FC236}">
                    <a16:creationId xmlns:a16="http://schemas.microsoft.com/office/drawing/2014/main" id="{4D5A2791-C7CA-378D-206B-7C331638942C}"/>
                  </a:ext>
                </a:extLst>
              </p:cNvPr>
              <p:cNvCxnSpPr/>
              <p:nvPr/>
            </p:nvCxnSpPr>
            <p:spPr>
              <a:xfrm>
                <a:off x="2529840" y="3098800"/>
                <a:ext cx="77216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9" name="Connecteur droit avec flèche 38">
                <a:extLst>
                  <a:ext uri="{FF2B5EF4-FFF2-40B4-BE49-F238E27FC236}">
                    <a16:creationId xmlns:a16="http://schemas.microsoft.com/office/drawing/2014/main" id="{6C54C315-4BF7-4A51-0F90-5F01BAA3B85C}"/>
                  </a:ext>
                </a:extLst>
              </p:cNvPr>
              <p:cNvCxnSpPr>
                <a:cxnSpLocks/>
                <a:stCxn id="35" idx="1"/>
              </p:cNvCxnSpPr>
              <p:nvPr/>
            </p:nvCxnSpPr>
            <p:spPr>
              <a:xfrm flipH="1">
                <a:off x="8930640" y="3161546"/>
                <a:ext cx="67056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2" name="Connecteur droit avec flèche 41">
                <a:extLst>
                  <a:ext uri="{FF2B5EF4-FFF2-40B4-BE49-F238E27FC236}">
                    <a16:creationId xmlns:a16="http://schemas.microsoft.com/office/drawing/2014/main" id="{DD2D0641-5624-253E-85D5-7E2D9507BCBF}"/>
                  </a:ext>
                </a:extLst>
              </p:cNvPr>
              <p:cNvCxnSpPr>
                <a:cxnSpLocks/>
              </p:cNvCxnSpPr>
              <p:nvPr/>
            </p:nvCxnSpPr>
            <p:spPr>
              <a:xfrm>
                <a:off x="6573520" y="3029466"/>
                <a:ext cx="335280" cy="837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7AF226DC-E676-3ADF-0C03-6D1CDF1A8893}"/>
                  </a:ext>
                </a:extLst>
              </p:cNvPr>
              <p:cNvCxnSpPr>
                <a:cxnSpLocks/>
              </p:cNvCxnSpPr>
              <p:nvPr/>
            </p:nvCxnSpPr>
            <p:spPr>
              <a:xfrm flipH="1">
                <a:off x="4480560" y="3031252"/>
                <a:ext cx="64008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pic>
          <p:nvPicPr>
            <p:cNvPr id="12" name="Image 11">
              <a:extLst>
                <a:ext uri="{FF2B5EF4-FFF2-40B4-BE49-F238E27FC236}">
                  <a16:creationId xmlns:a16="http://schemas.microsoft.com/office/drawing/2014/main" id="{1562BA35-8CB1-CAD3-17ED-5A6E164BCED4}"/>
                </a:ext>
              </a:extLst>
            </p:cNvPr>
            <p:cNvPicPr>
              <a:picLocks noChangeAspect="1"/>
            </p:cNvPicPr>
            <p:nvPr/>
          </p:nvPicPr>
          <p:blipFill>
            <a:blip r:embed="rId5"/>
            <a:stretch>
              <a:fillRect/>
            </a:stretch>
          </p:blipFill>
          <p:spPr>
            <a:xfrm>
              <a:off x="2556192" y="2928937"/>
              <a:ext cx="333375" cy="390525"/>
            </a:xfrm>
            <a:prstGeom prst="rect">
              <a:avLst/>
            </a:prstGeom>
          </p:spPr>
        </p:pic>
      </p:grpSp>
      <p:sp>
        <p:nvSpPr>
          <p:cNvPr id="15" name="ZoneTexte 14">
            <a:extLst>
              <a:ext uri="{FF2B5EF4-FFF2-40B4-BE49-F238E27FC236}">
                <a16:creationId xmlns:a16="http://schemas.microsoft.com/office/drawing/2014/main" id="{8BA5A4BA-FFD5-4388-5CC5-CDBFCD2E6137}"/>
              </a:ext>
            </a:extLst>
          </p:cNvPr>
          <p:cNvSpPr txBox="1"/>
          <p:nvPr/>
        </p:nvSpPr>
        <p:spPr>
          <a:xfrm>
            <a:off x="880425" y="1405476"/>
            <a:ext cx="10431150" cy="461665"/>
          </a:xfrm>
          <a:prstGeom prst="rect">
            <a:avLst/>
          </a:prstGeom>
          <a:noFill/>
        </p:spPr>
        <p:txBody>
          <a:bodyPr wrap="square" rtlCol="0">
            <a:spAutoFit/>
          </a:bodyPr>
          <a:lstStyle/>
          <a:p>
            <a:r>
              <a:rPr lang="fr-FR" sz="2400" b="1" noProof="0" dirty="0">
                <a:solidFill>
                  <a:schemeClr val="accent4"/>
                </a:solidFill>
              </a:rPr>
              <a:t>4. Lequel des deux tubes digestifs ci-dessous appartient à un animal  herbivore?</a:t>
            </a:r>
          </a:p>
        </p:txBody>
      </p:sp>
      <p:sp>
        <p:nvSpPr>
          <p:cNvPr id="16" name="ZoneTexte 15">
            <a:extLst>
              <a:ext uri="{FF2B5EF4-FFF2-40B4-BE49-F238E27FC236}">
                <a16:creationId xmlns:a16="http://schemas.microsoft.com/office/drawing/2014/main" id="{0768B502-A5FF-249D-6DFE-6281ACC61C05}"/>
              </a:ext>
            </a:extLst>
          </p:cNvPr>
          <p:cNvSpPr txBox="1"/>
          <p:nvPr/>
        </p:nvSpPr>
        <p:spPr>
          <a:xfrm>
            <a:off x="3103880" y="5436070"/>
            <a:ext cx="1960880" cy="400110"/>
          </a:xfrm>
          <a:prstGeom prst="rect">
            <a:avLst/>
          </a:prstGeom>
          <a:noFill/>
        </p:spPr>
        <p:txBody>
          <a:bodyPr wrap="square" rtlCol="0">
            <a:spAutoFit/>
          </a:bodyPr>
          <a:lstStyle/>
          <a:p>
            <a:r>
              <a:rPr lang="fr-FR" sz="2000" b="1" noProof="0" dirty="0"/>
              <a:t>Animal 1</a:t>
            </a:r>
          </a:p>
        </p:txBody>
      </p:sp>
      <p:sp>
        <p:nvSpPr>
          <p:cNvPr id="17" name="ZoneTexte 16">
            <a:extLst>
              <a:ext uri="{FF2B5EF4-FFF2-40B4-BE49-F238E27FC236}">
                <a16:creationId xmlns:a16="http://schemas.microsoft.com/office/drawing/2014/main" id="{68BBF4D5-101C-6B3D-A467-CB5F1514592F}"/>
              </a:ext>
            </a:extLst>
          </p:cNvPr>
          <p:cNvSpPr txBox="1"/>
          <p:nvPr/>
        </p:nvSpPr>
        <p:spPr>
          <a:xfrm>
            <a:off x="7584440" y="5497030"/>
            <a:ext cx="1960880" cy="400110"/>
          </a:xfrm>
          <a:prstGeom prst="rect">
            <a:avLst/>
          </a:prstGeom>
          <a:noFill/>
        </p:spPr>
        <p:txBody>
          <a:bodyPr wrap="square" rtlCol="0">
            <a:spAutoFit/>
          </a:bodyPr>
          <a:lstStyle/>
          <a:p>
            <a:r>
              <a:rPr lang="fr-FR" sz="2000" b="1" noProof="0" dirty="0"/>
              <a:t>Animal 2</a:t>
            </a:r>
          </a:p>
        </p:txBody>
      </p:sp>
    </p:spTree>
    <p:extLst>
      <p:ext uri="{BB962C8B-B14F-4D97-AF65-F5344CB8AC3E}">
        <p14:creationId xmlns:p14="http://schemas.microsoft.com/office/powerpoint/2010/main" val="40174907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E15BC-641C-FD3E-E0A4-983E73255A12}"/>
            </a:ext>
          </a:extLst>
        </p:cNvPr>
        <p:cNvGrpSpPr/>
        <p:nvPr/>
      </p:nvGrpSpPr>
      <p:grpSpPr>
        <a:xfrm>
          <a:off x="0" y="0"/>
          <a:ext cx="0" cy="0"/>
          <a:chOff x="0" y="0"/>
          <a:chExt cx="0" cy="0"/>
        </a:xfrm>
      </p:grpSpPr>
      <p:sp>
        <p:nvSpPr>
          <p:cNvPr id="25" name="Rectangle: Rounded Corners 24">
            <a:extLst>
              <a:ext uri="{FF2B5EF4-FFF2-40B4-BE49-F238E27FC236}">
                <a16:creationId xmlns:a16="http://schemas.microsoft.com/office/drawing/2014/main" id="{DCD0B132-2633-2650-46E7-6B638DC6D04E}"/>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PGC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11" name="D_A_01">
            <a:extLst>
              <a:ext uri="{FF2B5EF4-FFF2-40B4-BE49-F238E27FC236}">
                <a16:creationId xmlns:a16="http://schemas.microsoft.com/office/drawing/2014/main" id="{CC2651C5-6389-BD75-FF16-C63BB34B94BC}"/>
              </a:ext>
            </a:extLst>
          </p:cNvPr>
          <p:cNvSpPr txBox="1"/>
          <p:nvPr/>
        </p:nvSpPr>
        <p:spPr>
          <a:xfrm>
            <a:off x="1006717" y="266608"/>
            <a:ext cx="3942526"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20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Vérifiez vos réponses.</a:t>
            </a:r>
          </a:p>
        </p:txBody>
      </p:sp>
      <p:pic>
        <p:nvPicPr>
          <p:cNvPr id="12" name="Image 9">
            <a:extLst>
              <a:ext uri="{FF2B5EF4-FFF2-40B4-BE49-F238E27FC236}">
                <a16:creationId xmlns:a16="http://schemas.microsoft.com/office/drawing/2014/main" id="{C2B8C942-0FB2-0CE3-16E8-372DFBE35E62}"/>
              </a:ext>
            </a:extLst>
          </p:cNvPr>
          <p:cNvPicPr>
            <a:picLocks noChangeAspect="1"/>
          </p:cNvPicPr>
          <p:nvPr/>
        </p:nvPicPr>
        <p:blipFill>
          <a:blip r:embed="rId2"/>
          <a:stretch>
            <a:fillRect/>
          </a:stretch>
        </p:blipFill>
        <p:spPr>
          <a:xfrm>
            <a:off x="11284808" y="818910"/>
            <a:ext cx="583170" cy="583170"/>
          </a:xfrm>
          <a:prstGeom prst="rect">
            <a:avLst/>
          </a:prstGeom>
        </p:spPr>
      </p:pic>
      <p:grpSp>
        <p:nvGrpSpPr>
          <p:cNvPr id="62" name="Groupe 61">
            <a:extLst>
              <a:ext uri="{FF2B5EF4-FFF2-40B4-BE49-F238E27FC236}">
                <a16:creationId xmlns:a16="http://schemas.microsoft.com/office/drawing/2014/main" id="{7807EBA6-70CC-DA94-75D3-0BCB29A11F59}"/>
              </a:ext>
            </a:extLst>
          </p:cNvPr>
          <p:cNvGrpSpPr/>
          <p:nvPr/>
        </p:nvGrpSpPr>
        <p:grpSpPr>
          <a:xfrm>
            <a:off x="1224280" y="1679494"/>
            <a:ext cx="9438640" cy="3705989"/>
            <a:chOff x="1229360" y="1882010"/>
            <a:chExt cx="9438640" cy="3705989"/>
          </a:xfrm>
        </p:grpSpPr>
        <p:grpSp>
          <p:nvGrpSpPr>
            <p:cNvPr id="49" name="Groupe 48">
              <a:extLst>
                <a:ext uri="{FF2B5EF4-FFF2-40B4-BE49-F238E27FC236}">
                  <a16:creationId xmlns:a16="http://schemas.microsoft.com/office/drawing/2014/main" id="{A3B94810-F6F8-973A-9EF0-246F3EF3FC7A}"/>
                </a:ext>
              </a:extLst>
            </p:cNvPr>
            <p:cNvGrpSpPr/>
            <p:nvPr/>
          </p:nvGrpSpPr>
          <p:grpSpPr>
            <a:xfrm>
              <a:off x="1229360" y="1882010"/>
              <a:ext cx="9438640" cy="3705989"/>
              <a:chOff x="1676400" y="1861690"/>
              <a:chExt cx="9438640" cy="3705989"/>
            </a:xfrm>
          </p:grpSpPr>
          <p:pic>
            <p:nvPicPr>
              <p:cNvPr id="51" name="Image 50" descr="Une image contenant dessin, Dessin d’enfant, clipart, dessin humoristique&#10;&#10;Le contenu généré par l’IA peut être incorrect.">
                <a:extLst>
                  <a:ext uri="{FF2B5EF4-FFF2-40B4-BE49-F238E27FC236}">
                    <a16:creationId xmlns:a16="http://schemas.microsoft.com/office/drawing/2014/main" id="{130ACB10-2EDC-1067-3E2A-EF9DB96C6C92}"/>
                  </a:ext>
                </a:extLst>
              </p:cNvPr>
              <p:cNvPicPr>
                <a:picLocks noChangeAspect="1"/>
              </p:cNvPicPr>
              <p:nvPr/>
            </p:nvPicPr>
            <p:blipFill>
              <a:blip r:embed="rId3"/>
              <a:stretch>
                <a:fillRect/>
              </a:stretch>
            </p:blipFill>
            <p:spPr>
              <a:xfrm>
                <a:off x="6611520" y="1861690"/>
                <a:ext cx="2869765" cy="3705989"/>
              </a:xfrm>
              <a:prstGeom prst="rect">
                <a:avLst/>
              </a:prstGeom>
            </p:spPr>
          </p:pic>
          <p:sp>
            <p:nvSpPr>
              <p:cNvPr id="52" name="ZoneTexte 51">
                <a:extLst>
                  <a:ext uri="{FF2B5EF4-FFF2-40B4-BE49-F238E27FC236}">
                    <a16:creationId xmlns:a16="http://schemas.microsoft.com/office/drawing/2014/main" id="{F3762F64-8ACE-41BB-E07C-AD7B2E1BBED6}"/>
                  </a:ext>
                </a:extLst>
              </p:cNvPr>
              <p:cNvSpPr txBox="1"/>
              <p:nvPr/>
            </p:nvSpPr>
            <p:spPr>
              <a:xfrm>
                <a:off x="5161280" y="2824480"/>
                <a:ext cx="1513840" cy="369332"/>
              </a:xfrm>
              <a:prstGeom prst="rect">
                <a:avLst/>
              </a:prstGeom>
              <a:noFill/>
            </p:spPr>
            <p:txBody>
              <a:bodyPr wrap="square" rtlCol="0">
                <a:spAutoFit/>
              </a:bodyPr>
              <a:lstStyle/>
              <a:p>
                <a:r>
                  <a:rPr lang="fr-FR" noProof="0" dirty="0"/>
                  <a:t>Intestin grêle</a:t>
                </a:r>
              </a:p>
            </p:txBody>
          </p:sp>
          <p:sp>
            <p:nvSpPr>
              <p:cNvPr id="53" name="ZoneTexte 52">
                <a:extLst>
                  <a:ext uri="{FF2B5EF4-FFF2-40B4-BE49-F238E27FC236}">
                    <a16:creationId xmlns:a16="http://schemas.microsoft.com/office/drawing/2014/main" id="{503C000B-E651-D9C5-6191-D9669015EA71}"/>
                  </a:ext>
                </a:extLst>
              </p:cNvPr>
              <p:cNvSpPr txBox="1"/>
              <p:nvPr/>
            </p:nvSpPr>
            <p:spPr>
              <a:xfrm>
                <a:off x="1676400" y="2895600"/>
                <a:ext cx="1513840" cy="369332"/>
              </a:xfrm>
              <a:prstGeom prst="rect">
                <a:avLst/>
              </a:prstGeom>
              <a:noFill/>
            </p:spPr>
            <p:txBody>
              <a:bodyPr wrap="square" rtlCol="0">
                <a:spAutoFit/>
              </a:bodyPr>
              <a:lstStyle/>
              <a:p>
                <a:r>
                  <a:rPr lang="fr-FR" noProof="0" dirty="0" err="1"/>
                  <a:t>Saecum</a:t>
                </a:r>
                <a:endParaRPr lang="fr-FR" noProof="0" dirty="0"/>
              </a:p>
            </p:txBody>
          </p:sp>
          <p:pic>
            <p:nvPicPr>
              <p:cNvPr id="54" name="Image 53" descr="Une image contenant art, dessin, typographie, conception&#10;&#10;Le contenu généré par l’IA peut être incorrect.">
                <a:extLst>
                  <a:ext uri="{FF2B5EF4-FFF2-40B4-BE49-F238E27FC236}">
                    <a16:creationId xmlns:a16="http://schemas.microsoft.com/office/drawing/2014/main" id="{50C22001-EA96-3260-ED24-839C1300E88A}"/>
                  </a:ext>
                </a:extLst>
              </p:cNvPr>
              <p:cNvPicPr>
                <a:picLocks noChangeAspect="1"/>
              </p:cNvPicPr>
              <p:nvPr/>
            </p:nvPicPr>
            <p:blipFill>
              <a:blip r:embed="rId4"/>
              <a:stretch>
                <a:fillRect/>
              </a:stretch>
            </p:blipFill>
            <p:spPr>
              <a:xfrm>
                <a:off x="2932430" y="1994649"/>
                <a:ext cx="1680210" cy="3036773"/>
              </a:xfrm>
              <a:prstGeom prst="rect">
                <a:avLst/>
              </a:prstGeom>
            </p:spPr>
          </p:pic>
          <p:sp>
            <p:nvSpPr>
              <p:cNvPr id="55" name="ZoneTexte 54">
                <a:extLst>
                  <a:ext uri="{FF2B5EF4-FFF2-40B4-BE49-F238E27FC236}">
                    <a16:creationId xmlns:a16="http://schemas.microsoft.com/office/drawing/2014/main" id="{A912750D-ED81-B2E0-EC63-27780A78F085}"/>
                  </a:ext>
                </a:extLst>
              </p:cNvPr>
              <p:cNvSpPr txBox="1"/>
              <p:nvPr/>
            </p:nvSpPr>
            <p:spPr>
              <a:xfrm>
                <a:off x="9601200" y="2976880"/>
                <a:ext cx="1513840" cy="369332"/>
              </a:xfrm>
              <a:prstGeom prst="rect">
                <a:avLst/>
              </a:prstGeom>
              <a:noFill/>
            </p:spPr>
            <p:txBody>
              <a:bodyPr wrap="square" rtlCol="0">
                <a:spAutoFit/>
              </a:bodyPr>
              <a:lstStyle/>
              <a:p>
                <a:r>
                  <a:rPr lang="fr-FR" noProof="0" dirty="0" err="1"/>
                  <a:t>Saecum</a:t>
                </a:r>
                <a:endParaRPr lang="fr-FR" noProof="0" dirty="0"/>
              </a:p>
            </p:txBody>
          </p:sp>
          <p:cxnSp>
            <p:nvCxnSpPr>
              <p:cNvPr id="56" name="Connecteur droit avec flèche 55">
                <a:extLst>
                  <a:ext uri="{FF2B5EF4-FFF2-40B4-BE49-F238E27FC236}">
                    <a16:creationId xmlns:a16="http://schemas.microsoft.com/office/drawing/2014/main" id="{A1739193-CFCB-AE7A-3C39-2C4209212D8B}"/>
                  </a:ext>
                </a:extLst>
              </p:cNvPr>
              <p:cNvCxnSpPr/>
              <p:nvPr/>
            </p:nvCxnSpPr>
            <p:spPr>
              <a:xfrm>
                <a:off x="2529840" y="3098800"/>
                <a:ext cx="77216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7" name="Connecteur droit avec flèche 56">
                <a:extLst>
                  <a:ext uri="{FF2B5EF4-FFF2-40B4-BE49-F238E27FC236}">
                    <a16:creationId xmlns:a16="http://schemas.microsoft.com/office/drawing/2014/main" id="{D01B8DAF-E92D-DA68-F277-5DF743C2B19D}"/>
                  </a:ext>
                </a:extLst>
              </p:cNvPr>
              <p:cNvCxnSpPr>
                <a:cxnSpLocks/>
                <a:stCxn id="55" idx="1"/>
              </p:cNvCxnSpPr>
              <p:nvPr/>
            </p:nvCxnSpPr>
            <p:spPr>
              <a:xfrm flipH="1">
                <a:off x="8930640" y="3161546"/>
                <a:ext cx="67056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8" name="Connecteur droit avec flèche 57">
                <a:extLst>
                  <a:ext uri="{FF2B5EF4-FFF2-40B4-BE49-F238E27FC236}">
                    <a16:creationId xmlns:a16="http://schemas.microsoft.com/office/drawing/2014/main" id="{BE163186-C4C0-0736-680E-843330B18B6D}"/>
                  </a:ext>
                </a:extLst>
              </p:cNvPr>
              <p:cNvCxnSpPr>
                <a:cxnSpLocks/>
              </p:cNvCxnSpPr>
              <p:nvPr/>
            </p:nvCxnSpPr>
            <p:spPr>
              <a:xfrm>
                <a:off x="6573520" y="3029466"/>
                <a:ext cx="335280" cy="837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9" name="Connecteur droit avec flèche 58">
                <a:extLst>
                  <a:ext uri="{FF2B5EF4-FFF2-40B4-BE49-F238E27FC236}">
                    <a16:creationId xmlns:a16="http://schemas.microsoft.com/office/drawing/2014/main" id="{C25848C8-A35C-BFB9-C1D1-F896F6A614BD}"/>
                  </a:ext>
                </a:extLst>
              </p:cNvPr>
              <p:cNvCxnSpPr>
                <a:cxnSpLocks/>
              </p:cNvCxnSpPr>
              <p:nvPr/>
            </p:nvCxnSpPr>
            <p:spPr>
              <a:xfrm flipH="1">
                <a:off x="4480560" y="3031252"/>
                <a:ext cx="64008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60" name="Forme libre : forme 59">
              <a:extLst>
                <a:ext uri="{FF2B5EF4-FFF2-40B4-BE49-F238E27FC236}">
                  <a16:creationId xmlns:a16="http://schemas.microsoft.com/office/drawing/2014/main" id="{0727EACB-DC49-9DE2-B605-321CBB0CF2A7}"/>
                </a:ext>
              </a:extLst>
            </p:cNvPr>
            <p:cNvSpPr/>
            <p:nvPr/>
          </p:nvSpPr>
          <p:spPr>
            <a:xfrm>
              <a:off x="2702561" y="2997200"/>
              <a:ext cx="365760" cy="345440"/>
            </a:xfrm>
            <a:custGeom>
              <a:avLst/>
              <a:gdLst>
                <a:gd name="csX0" fmla="*/ 132503 w 295063"/>
                <a:gd name="csY0" fmla="*/ 71120 h 274320"/>
                <a:gd name="csX1" fmla="*/ 81703 w 295063"/>
                <a:gd name="csY1" fmla="*/ 81280 h 274320"/>
                <a:gd name="csX2" fmla="*/ 51223 w 295063"/>
                <a:gd name="csY2" fmla="*/ 152400 h 274320"/>
                <a:gd name="csX3" fmla="*/ 20743 w 295063"/>
                <a:gd name="csY3" fmla="*/ 182880 h 274320"/>
                <a:gd name="csX4" fmla="*/ 10583 w 295063"/>
                <a:gd name="csY4" fmla="*/ 274320 h 274320"/>
                <a:gd name="csX5" fmla="*/ 102023 w 295063"/>
                <a:gd name="csY5" fmla="*/ 213360 h 274320"/>
                <a:gd name="csX6" fmla="*/ 112183 w 295063"/>
                <a:gd name="csY6" fmla="*/ 182880 h 274320"/>
                <a:gd name="csX7" fmla="*/ 213783 w 295063"/>
                <a:gd name="csY7" fmla="*/ 132080 h 274320"/>
                <a:gd name="csX8" fmla="*/ 295063 w 295063"/>
                <a:gd name="csY8" fmla="*/ 60960 h 274320"/>
                <a:gd name="csX9" fmla="*/ 284903 w 295063"/>
                <a:gd name="csY9" fmla="*/ 20320 h 274320"/>
                <a:gd name="csX10" fmla="*/ 223943 w 295063"/>
                <a:gd name="csY10" fmla="*/ 0 h 274320"/>
                <a:gd name="csX11" fmla="*/ 193463 w 295063"/>
                <a:gd name="csY11" fmla="*/ 10160 h 274320"/>
                <a:gd name="csX12" fmla="*/ 132503 w 295063"/>
                <a:gd name="csY12" fmla="*/ 71120 h 2743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95063" h="274320">
                  <a:moveTo>
                    <a:pt x="132503" y="71120"/>
                  </a:moveTo>
                  <a:cubicBezTo>
                    <a:pt x="113877" y="82973"/>
                    <a:pt x="95755" y="71243"/>
                    <a:pt x="81703" y="81280"/>
                  </a:cubicBezTo>
                  <a:cubicBezTo>
                    <a:pt x="57320" y="98696"/>
                    <a:pt x="65659" y="130747"/>
                    <a:pt x="51223" y="152400"/>
                  </a:cubicBezTo>
                  <a:cubicBezTo>
                    <a:pt x="43253" y="164355"/>
                    <a:pt x="30903" y="172720"/>
                    <a:pt x="20743" y="182880"/>
                  </a:cubicBezTo>
                  <a:cubicBezTo>
                    <a:pt x="-2964" y="254000"/>
                    <a:pt x="-6350" y="223520"/>
                    <a:pt x="10583" y="274320"/>
                  </a:cubicBezTo>
                  <a:cubicBezTo>
                    <a:pt x="58785" y="255039"/>
                    <a:pt x="69901" y="258330"/>
                    <a:pt x="102023" y="213360"/>
                  </a:cubicBezTo>
                  <a:cubicBezTo>
                    <a:pt x="108248" y="204645"/>
                    <a:pt x="104610" y="190453"/>
                    <a:pt x="112183" y="182880"/>
                  </a:cubicBezTo>
                  <a:cubicBezTo>
                    <a:pt x="152504" y="142559"/>
                    <a:pt x="167894" y="143552"/>
                    <a:pt x="213783" y="132080"/>
                  </a:cubicBezTo>
                  <a:cubicBezTo>
                    <a:pt x="284903" y="84667"/>
                    <a:pt x="261196" y="111760"/>
                    <a:pt x="295063" y="60960"/>
                  </a:cubicBezTo>
                  <a:cubicBezTo>
                    <a:pt x="291676" y="47413"/>
                    <a:pt x="295505" y="29407"/>
                    <a:pt x="284903" y="20320"/>
                  </a:cubicBezTo>
                  <a:cubicBezTo>
                    <a:pt x="268640" y="6381"/>
                    <a:pt x="223943" y="0"/>
                    <a:pt x="223943" y="0"/>
                  </a:cubicBezTo>
                  <a:cubicBezTo>
                    <a:pt x="213783" y="3387"/>
                    <a:pt x="203042" y="5371"/>
                    <a:pt x="193463" y="10160"/>
                  </a:cubicBezTo>
                  <a:cubicBezTo>
                    <a:pt x="167830" y="22977"/>
                    <a:pt x="151129" y="59267"/>
                    <a:pt x="132503" y="71120"/>
                  </a:cubicBezTo>
                  <a:close/>
                </a:path>
              </a:pathLst>
            </a:cu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63" name="ZoneTexte 62">
            <a:extLst>
              <a:ext uri="{FF2B5EF4-FFF2-40B4-BE49-F238E27FC236}">
                <a16:creationId xmlns:a16="http://schemas.microsoft.com/office/drawing/2014/main" id="{D2EA8C11-9403-71EA-53C9-654A7B1FCED5}"/>
              </a:ext>
            </a:extLst>
          </p:cNvPr>
          <p:cNvSpPr txBox="1"/>
          <p:nvPr/>
        </p:nvSpPr>
        <p:spPr>
          <a:xfrm>
            <a:off x="6456680" y="5004582"/>
            <a:ext cx="3149600" cy="523220"/>
          </a:xfrm>
          <a:prstGeom prst="rect">
            <a:avLst/>
          </a:prstGeom>
          <a:noFill/>
        </p:spPr>
        <p:txBody>
          <a:bodyPr wrap="square" rtlCol="0">
            <a:spAutoFit/>
          </a:bodyPr>
          <a:lstStyle/>
          <a:p>
            <a:r>
              <a:rPr lang="fr-FR" sz="2800" noProof="0" dirty="0"/>
              <a:t>Animal 2: Herbivore</a:t>
            </a:r>
          </a:p>
        </p:txBody>
      </p:sp>
      <p:sp>
        <p:nvSpPr>
          <p:cNvPr id="64" name="ZoneTexte 63">
            <a:extLst>
              <a:ext uri="{FF2B5EF4-FFF2-40B4-BE49-F238E27FC236}">
                <a16:creationId xmlns:a16="http://schemas.microsoft.com/office/drawing/2014/main" id="{DDB77F6C-4B95-FD90-C1CD-66CF32DAE3DA}"/>
              </a:ext>
            </a:extLst>
          </p:cNvPr>
          <p:cNvSpPr txBox="1"/>
          <p:nvPr/>
        </p:nvSpPr>
        <p:spPr>
          <a:xfrm>
            <a:off x="6253808" y="5628954"/>
            <a:ext cx="4886960" cy="830997"/>
          </a:xfrm>
          <a:prstGeom prst="rect">
            <a:avLst/>
          </a:prstGeom>
          <a:noFill/>
        </p:spPr>
        <p:txBody>
          <a:bodyPr wrap="square" rtlCol="0">
            <a:spAutoFit/>
          </a:bodyPr>
          <a:lstStyle/>
          <a:p>
            <a:pPr marL="285750" indent="-285750">
              <a:buFontTx/>
              <a:buChar char="-"/>
            </a:pPr>
            <a:r>
              <a:rPr lang="fr-FR" sz="2400" b="1" noProof="0" dirty="0" err="1">
                <a:solidFill>
                  <a:srgbClr val="FF0000"/>
                </a:solidFill>
              </a:rPr>
              <a:t>Saecum</a:t>
            </a:r>
            <a:r>
              <a:rPr lang="fr-FR" sz="2400" b="1" noProof="0" dirty="0">
                <a:solidFill>
                  <a:srgbClr val="FF0000"/>
                </a:solidFill>
              </a:rPr>
              <a:t> développé</a:t>
            </a:r>
          </a:p>
          <a:p>
            <a:pPr marL="285750" indent="-285750">
              <a:buFontTx/>
              <a:buChar char="-"/>
            </a:pPr>
            <a:r>
              <a:rPr lang="fr-FR" sz="2400" b="1" noProof="0" dirty="0">
                <a:solidFill>
                  <a:srgbClr val="FF0000"/>
                </a:solidFill>
              </a:rPr>
              <a:t>Tube digestif long</a:t>
            </a:r>
          </a:p>
        </p:txBody>
      </p:sp>
      <p:sp>
        <p:nvSpPr>
          <p:cNvPr id="65" name="ZoneTexte 64">
            <a:extLst>
              <a:ext uri="{FF2B5EF4-FFF2-40B4-BE49-F238E27FC236}">
                <a16:creationId xmlns:a16="http://schemas.microsoft.com/office/drawing/2014/main" id="{05D8FFC3-3C51-8462-EF02-5FF31811EC7E}"/>
              </a:ext>
            </a:extLst>
          </p:cNvPr>
          <p:cNvSpPr txBox="1"/>
          <p:nvPr/>
        </p:nvSpPr>
        <p:spPr>
          <a:xfrm>
            <a:off x="4006700" y="4418813"/>
            <a:ext cx="802640" cy="369332"/>
          </a:xfrm>
          <a:prstGeom prst="rect">
            <a:avLst/>
          </a:prstGeom>
          <a:noFill/>
        </p:spPr>
        <p:txBody>
          <a:bodyPr wrap="square" rtlCol="0">
            <a:spAutoFit/>
          </a:bodyPr>
          <a:lstStyle/>
          <a:p>
            <a:r>
              <a:rPr lang="fr-FR" noProof="0" dirty="0"/>
              <a:t>6 m</a:t>
            </a:r>
          </a:p>
        </p:txBody>
      </p:sp>
      <p:sp>
        <p:nvSpPr>
          <p:cNvPr id="66" name="ZoneTexte 65">
            <a:extLst>
              <a:ext uri="{FF2B5EF4-FFF2-40B4-BE49-F238E27FC236}">
                <a16:creationId xmlns:a16="http://schemas.microsoft.com/office/drawing/2014/main" id="{C097BAA3-0951-D9CA-6495-900687E47F6F}"/>
              </a:ext>
            </a:extLst>
          </p:cNvPr>
          <p:cNvSpPr txBox="1"/>
          <p:nvPr/>
        </p:nvSpPr>
        <p:spPr>
          <a:xfrm>
            <a:off x="8478520" y="4463872"/>
            <a:ext cx="802640" cy="369332"/>
          </a:xfrm>
          <a:prstGeom prst="rect">
            <a:avLst/>
          </a:prstGeom>
          <a:noFill/>
        </p:spPr>
        <p:txBody>
          <a:bodyPr wrap="square" rtlCol="0">
            <a:spAutoFit/>
          </a:bodyPr>
          <a:lstStyle/>
          <a:p>
            <a:r>
              <a:rPr lang="fr-FR" noProof="0" dirty="0"/>
              <a:t>20 m</a:t>
            </a:r>
          </a:p>
        </p:txBody>
      </p:sp>
      <p:sp>
        <p:nvSpPr>
          <p:cNvPr id="2" name="ZoneTexte 1">
            <a:extLst>
              <a:ext uri="{FF2B5EF4-FFF2-40B4-BE49-F238E27FC236}">
                <a16:creationId xmlns:a16="http://schemas.microsoft.com/office/drawing/2014/main" id="{BCC5ABAA-C468-AF41-62D6-3D2A87F3E196}"/>
              </a:ext>
            </a:extLst>
          </p:cNvPr>
          <p:cNvSpPr txBox="1"/>
          <p:nvPr/>
        </p:nvSpPr>
        <p:spPr>
          <a:xfrm>
            <a:off x="1598663" y="1082047"/>
            <a:ext cx="508000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b="1" dirty="0">
                <a:solidFill>
                  <a:srgbClr val="1D6FA9"/>
                </a:solidFill>
                <a:latin typeface="Calibri" panose="020F0502020204030204"/>
              </a:rPr>
              <a:t>L</a:t>
            </a:r>
            <a:r>
              <a:rPr kumimoji="0" lang="fr-FR" sz="2400" b="1" i="0" u="none" strike="noStrike" kern="1200" cap="none" spc="0" normalizeH="0" baseline="0" noProof="0" dirty="0">
                <a:ln>
                  <a:noFill/>
                </a:ln>
                <a:solidFill>
                  <a:srgbClr val="1D6FA9"/>
                </a:solidFill>
                <a:effectLst/>
                <a:uLnTx/>
                <a:uFillTx/>
                <a:latin typeface="Calibri" panose="020F0502020204030204"/>
                <a:ea typeface="+mn-ea"/>
                <a:cs typeface="+mn-cs"/>
              </a:rPr>
              <a:t>’animal 2 est un herbivore.</a:t>
            </a:r>
          </a:p>
        </p:txBody>
      </p:sp>
      <p:sp>
        <p:nvSpPr>
          <p:cNvPr id="3" name="ZoneTexte 2">
            <a:extLst>
              <a:ext uri="{FF2B5EF4-FFF2-40B4-BE49-F238E27FC236}">
                <a16:creationId xmlns:a16="http://schemas.microsoft.com/office/drawing/2014/main" id="{F2FF3572-FDB9-6D5D-37A3-CFC48A63DC62}"/>
              </a:ext>
            </a:extLst>
          </p:cNvPr>
          <p:cNvSpPr txBox="1"/>
          <p:nvPr/>
        </p:nvSpPr>
        <p:spPr>
          <a:xfrm>
            <a:off x="2300257" y="4930506"/>
            <a:ext cx="1645920" cy="523220"/>
          </a:xfrm>
          <a:prstGeom prst="rect">
            <a:avLst/>
          </a:prstGeom>
          <a:noFill/>
        </p:spPr>
        <p:txBody>
          <a:bodyPr wrap="square" rtlCol="0">
            <a:spAutoFit/>
          </a:bodyPr>
          <a:lstStyle/>
          <a:p>
            <a:r>
              <a:rPr lang="fr-FR" sz="2800" noProof="0" dirty="0"/>
              <a:t>Animal 1</a:t>
            </a:r>
          </a:p>
        </p:txBody>
      </p:sp>
    </p:spTree>
    <p:extLst>
      <p:ext uri="{BB962C8B-B14F-4D97-AF65-F5344CB8AC3E}">
        <p14:creationId xmlns:p14="http://schemas.microsoft.com/office/powerpoint/2010/main" val="29368886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C6123-C516-4AD6-46E2-09133AA3C6A2}"/>
            </a:ext>
          </a:extLst>
        </p:cNvPr>
        <p:cNvGrpSpPr/>
        <p:nvPr/>
      </p:nvGrpSpPr>
      <p:grpSpPr>
        <a:xfrm>
          <a:off x="0" y="0"/>
          <a:ext cx="0" cy="0"/>
          <a:chOff x="0" y="0"/>
          <a:chExt cx="0" cy="0"/>
        </a:xfrm>
      </p:grpSpPr>
      <p:sp>
        <p:nvSpPr>
          <p:cNvPr id="25" name="Rectangle: Rounded Corners 24">
            <a:extLst>
              <a:ext uri="{FF2B5EF4-FFF2-40B4-BE49-F238E27FC236}">
                <a16:creationId xmlns:a16="http://schemas.microsoft.com/office/drawing/2014/main" id="{37B03E9F-407A-58BA-DE7A-670283027889}"/>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PGC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11" name="D_A_01">
            <a:extLst>
              <a:ext uri="{FF2B5EF4-FFF2-40B4-BE49-F238E27FC236}">
                <a16:creationId xmlns:a16="http://schemas.microsoft.com/office/drawing/2014/main" id="{E0C9798A-FD24-000E-1529-FD52A80E68C2}"/>
              </a:ext>
            </a:extLst>
          </p:cNvPr>
          <p:cNvSpPr txBox="1"/>
          <p:nvPr/>
        </p:nvSpPr>
        <p:spPr>
          <a:xfrm>
            <a:off x="892007" y="242023"/>
            <a:ext cx="6464183"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20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Voici une autre question.</a:t>
            </a:r>
          </a:p>
        </p:txBody>
      </p:sp>
      <p:pic>
        <p:nvPicPr>
          <p:cNvPr id="4" name="Image 9">
            <a:extLst>
              <a:ext uri="{FF2B5EF4-FFF2-40B4-BE49-F238E27FC236}">
                <a16:creationId xmlns:a16="http://schemas.microsoft.com/office/drawing/2014/main" id="{27086579-34E5-A968-7103-4AB49CEF40E3}"/>
              </a:ext>
            </a:extLst>
          </p:cNvPr>
          <p:cNvPicPr>
            <a:picLocks noChangeAspect="1"/>
          </p:cNvPicPr>
          <p:nvPr/>
        </p:nvPicPr>
        <p:blipFill>
          <a:blip r:embed="rId2"/>
          <a:stretch>
            <a:fillRect/>
          </a:stretch>
        </p:blipFill>
        <p:spPr>
          <a:xfrm>
            <a:off x="11284808" y="940830"/>
            <a:ext cx="583170" cy="583170"/>
          </a:xfrm>
          <a:prstGeom prst="rect">
            <a:avLst/>
          </a:prstGeom>
        </p:spPr>
      </p:pic>
      <p:pic>
        <p:nvPicPr>
          <p:cNvPr id="43" name="Image 42">
            <a:extLst>
              <a:ext uri="{FF2B5EF4-FFF2-40B4-BE49-F238E27FC236}">
                <a16:creationId xmlns:a16="http://schemas.microsoft.com/office/drawing/2014/main" id="{F991B260-FC36-D38E-F0B2-80ABC9417A1A}"/>
              </a:ext>
            </a:extLst>
          </p:cNvPr>
          <p:cNvPicPr>
            <a:picLocks noChangeAspect="1"/>
          </p:cNvPicPr>
          <p:nvPr/>
        </p:nvPicPr>
        <p:blipFill>
          <a:blip r:embed="rId3"/>
          <a:stretch>
            <a:fillRect/>
          </a:stretch>
        </p:blipFill>
        <p:spPr>
          <a:xfrm>
            <a:off x="1275721" y="2225895"/>
            <a:ext cx="8644877" cy="3706689"/>
          </a:xfrm>
          <a:prstGeom prst="rect">
            <a:avLst/>
          </a:prstGeom>
        </p:spPr>
      </p:pic>
      <p:sp>
        <p:nvSpPr>
          <p:cNvPr id="44" name="ZoneTexte 43">
            <a:extLst>
              <a:ext uri="{FF2B5EF4-FFF2-40B4-BE49-F238E27FC236}">
                <a16:creationId xmlns:a16="http://schemas.microsoft.com/office/drawing/2014/main" id="{9B91ACA0-0DCD-749E-F870-D00759D86A1C}"/>
              </a:ext>
            </a:extLst>
          </p:cNvPr>
          <p:cNvSpPr txBox="1"/>
          <p:nvPr/>
        </p:nvSpPr>
        <p:spPr>
          <a:xfrm>
            <a:off x="1008787" y="1232415"/>
            <a:ext cx="10276021" cy="830997"/>
          </a:xfrm>
          <a:prstGeom prst="rect">
            <a:avLst/>
          </a:prstGeom>
          <a:noFill/>
        </p:spPr>
        <p:txBody>
          <a:bodyPr wrap="square" rtlCol="0">
            <a:spAutoFit/>
          </a:bodyPr>
          <a:lstStyle/>
          <a:p>
            <a:r>
              <a:rPr lang="fr-FR" sz="2400" b="1" noProof="0" dirty="0">
                <a:solidFill>
                  <a:schemeClr val="accent4"/>
                </a:solidFill>
              </a:rPr>
              <a:t>5. Lequel des deux tubes digestifs ci-dessous appartient à un animal  herbivore ruminant ?</a:t>
            </a:r>
          </a:p>
        </p:txBody>
      </p:sp>
      <p:sp>
        <p:nvSpPr>
          <p:cNvPr id="45" name="ZoneTexte 44">
            <a:extLst>
              <a:ext uri="{FF2B5EF4-FFF2-40B4-BE49-F238E27FC236}">
                <a16:creationId xmlns:a16="http://schemas.microsoft.com/office/drawing/2014/main" id="{1C4C25EC-D2DF-6910-694A-734A56FF35A4}"/>
              </a:ext>
            </a:extLst>
          </p:cNvPr>
          <p:cNvSpPr txBox="1"/>
          <p:nvPr/>
        </p:nvSpPr>
        <p:spPr>
          <a:xfrm>
            <a:off x="3464560" y="5577840"/>
            <a:ext cx="1960880" cy="400110"/>
          </a:xfrm>
          <a:prstGeom prst="rect">
            <a:avLst/>
          </a:prstGeom>
          <a:noFill/>
        </p:spPr>
        <p:txBody>
          <a:bodyPr wrap="square" rtlCol="0">
            <a:spAutoFit/>
          </a:bodyPr>
          <a:lstStyle/>
          <a:p>
            <a:r>
              <a:rPr lang="fr-FR" sz="2000" b="1" noProof="0" dirty="0"/>
              <a:t>Animal 1</a:t>
            </a:r>
          </a:p>
        </p:txBody>
      </p:sp>
      <p:sp>
        <p:nvSpPr>
          <p:cNvPr id="46" name="ZoneTexte 45">
            <a:extLst>
              <a:ext uri="{FF2B5EF4-FFF2-40B4-BE49-F238E27FC236}">
                <a16:creationId xmlns:a16="http://schemas.microsoft.com/office/drawing/2014/main" id="{25DB7C6F-CB47-A87B-2E86-5E2DF2C12288}"/>
              </a:ext>
            </a:extLst>
          </p:cNvPr>
          <p:cNvSpPr txBox="1"/>
          <p:nvPr/>
        </p:nvSpPr>
        <p:spPr>
          <a:xfrm>
            <a:off x="7945120" y="5638800"/>
            <a:ext cx="1960880" cy="400110"/>
          </a:xfrm>
          <a:prstGeom prst="rect">
            <a:avLst/>
          </a:prstGeom>
          <a:noFill/>
        </p:spPr>
        <p:txBody>
          <a:bodyPr wrap="square" rtlCol="0">
            <a:spAutoFit/>
          </a:bodyPr>
          <a:lstStyle/>
          <a:p>
            <a:r>
              <a:rPr lang="fr-FR" sz="2000" b="1" noProof="0" dirty="0"/>
              <a:t>Animal 2</a:t>
            </a:r>
          </a:p>
        </p:txBody>
      </p:sp>
    </p:spTree>
    <p:extLst>
      <p:ext uri="{BB962C8B-B14F-4D97-AF65-F5344CB8AC3E}">
        <p14:creationId xmlns:p14="http://schemas.microsoft.com/office/powerpoint/2010/main" val="12755399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1AC74-F22F-2FC8-3612-FA2EB4B61479}"/>
            </a:ext>
          </a:extLst>
        </p:cNvPr>
        <p:cNvGrpSpPr/>
        <p:nvPr/>
      </p:nvGrpSpPr>
      <p:grpSpPr>
        <a:xfrm>
          <a:off x="0" y="0"/>
          <a:ext cx="0" cy="0"/>
          <a:chOff x="0" y="0"/>
          <a:chExt cx="0" cy="0"/>
        </a:xfrm>
      </p:grpSpPr>
      <p:sp>
        <p:nvSpPr>
          <p:cNvPr id="25" name="Rectangle: Rounded Corners 24">
            <a:extLst>
              <a:ext uri="{FF2B5EF4-FFF2-40B4-BE49-F238E27FC236}">
                <a16:creationId xmlns:a16="http://schemas.microsoft.com/office/drawing/2014/main" id="{28D8760B-F4B7-6D03-B226-90B96C2B3D00}"/>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PGC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11" name="D_A_01">
            <a:extLst>
              <a:ext uri="{FF2B5EF4-FFF2-40B4-BE49-F238E27FC236}">
                <a16:creationId xmlns:a16="http://schemas.microsoft.com/office/drawing/2014/main" id="{04917EBA-C878-D02D-8CFA-31FEE5BB6A1F}"/>
              </a:ext>
            </a:extLst>
          </p:cNvPr>
          <p:cNvSpPr txBox="1"/>
          <p:nvPr/>
        </p:nvSpPr>
        <p:spPr>
          <a:xfrm>
            <a:off x="783852" y="227533"/>
            <a:ext cx="6464183"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20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Voici la réponse</a:t>
            </a:r>
            <a:r>
              <a:rPr lang="fr-FR" sz="2000" noProof="0" dirty="0">
                <a:solidFill>
                  <a:prstClr val="black">
                    <a:lumMod val="50000"/>
                    <a:lumOff val="50000"/>
                  </a:prstClr>
                </a:solidFill>
                <a:latin typeface="Calibri" panose="020F0502020204030204"/>
              </a:rPr>
              <a:t>. Justifiez votre réponse.</a:t>
            </a:r>
            <a:endParaRPr kumimoji="0" lang="fr-FR" sz="20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
        <p:nvSpPr>
          <p:cNvPr id="22" name="D_A_02">
            <a:extLst>
              <a:ext uri="{FF2B5EF4-FFF2-40B4-BE49-F238E27FC236}">
                <a16:creationId xmlns:a16="http://schemas.microsoft.com/office/drawing/2014/main" id="{15A194C5-796E-7BB7-B57B-8EB7EC827CCA}"/>
              </a:ext>
            </a:extLst>
          </p:cNvPr>
          <p:cNvSpPr txBox="1"/>
          <p:nvPr/>
        </p:nvSpPr>
        <p:spPr>
          <a:xfrm>
            <a:off x="783852" y="583133"/>
            <a:ext cx="773303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 </a:t>
            </a:r>
          </a:p>
        </p:txBody>
      </p:sp>
      <p:pic>
        <p:nvPicPr>
          <p:cNvPr id="4" name="Image 9">
            <a:extLst>
              <a:ext uri="{FF2B5EF4-FFF2-40B4-BE49-F238E27FC236}">
                <a16:creationId xmlns:a16="http://schemas.microsoft.com/office/drawing/2014/main" id="{E1359794-EC0B-E69A-49D3-9931A4D73C57}"/>
              </a:ext>
            </a:extLst>
          </p:cNvPr>
          <p:cNvPicPr>
            <a:picLocks noChangeAspect="1"/>
          </p:cNvPicPr>
          <p:nvPr/>
        </p:nvPicPr>
        <p:blipFill>
          <a:blip r:embed="rId2"/>
          <a:stretch>
            <a:fillRect/>
          </a:stretch>
        </p:blipFill>
        <p:spPr>
          <a:xfrm>
            <a:off x="11284808" y="940830"/>
            <a:ext cx="583170" cy="583170"/>
          </a:xfrm>
          <a:prstGeom prst="rect">
            <a:avLst/>
          </a:prstGeom>
        </p:spPr>
      </p:pic>
      <p:pic>
        <p:nvPicPr>
          <p:cNvPr id="43" name="Image 42">
            <a:extLst>
              <a:ext uri="{FF2B5EF4-FFF2-40B4-BE49-F238E27FC236}">
                <a16:creationId xmlns:a16="http://schemas.microsoft.com/office/drawing/2014/main" id="{B57CB42B-9E69-84BD-1C2D-5228DC670E20}"/>
              </a:ext>
            </a:extLst>
          </p:cNvPr>
          <p:cNvPicPr>
            <a:picLocks noChangeAspect="1"/>
          </p:cNvPicPr>
          <p:nvPr/>
        </p:nvPicPr>
        <p:blipFill>
          <a:blip r:embed="rId3"/>
          <a:stretch>
            <a:fillRect/>
          </a:stretch>
        </p:blipFill>
        <p:spPr>
          <a:xfrm>
            <a:off x="1315050" y="1690692"/>
            <a:ext cx="8644877" cy="3706689"/>
          </a:xfrm>
          <a:prstGeom prst="rect">
            <a:avLst/>
          </a:prstGeom>
        </p:spPr>
      </p:pic>
      <p:sp>
        <p:nvSpPr>
          <p:cNvPr id="44" name="ZoneTexte 43">
            <a:extLst>
              <a:ext uri="{FF2B5EF4-FFF2-40B4-BE49-F238E27FC236}">
                <a16:creationId xmlns:a16="http://schemas.microsoft.com/office/drawing/2014/main" id="{21CC087B-A725-A3C1-993A-1E9DB75411F1}"/>
              </a:ext>
            </a:extLst>
          </p:cNvPr>
          <p:cNvSpPr txBox="1"/>
          <p:nvPr/>
        </p:nvSpPr>
        <p:spPr>
          <a:xfrm>
            <a:off x="1285240" y="1173461"/>
            <a:ext cx="962152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b="1" dirty="0">
                <a:solidFill>
                  <a:srgbClr val="1D6FA9"/>
                </a:solidFill>
                <a:latin typeface="Calibri" panose="020F0502020204030204"/>
              </a:rPr>
              <a:t>L</a:t>
            </a:r>
            <a:r>
              <a:rPr kumimoji="0" lang="fr-FR" sz="2400" b="1" i="0" u="none" strike="noStrike" kern="1200" cap="none" spc="0" normalizeH="0" baseline="0" noProof="0" dirty="0">
                <a:ln>
                  <a:noFill/>
                </a:ln>
                <a:solidFill>
                  <a:srgbClr val="1D6FA9"/>
                </a:solidFill>
                <a:effectLst/>
                <a:uLnTx/>
                <a:uFillTx/>
                <a:latin typeface="Calibri" panose="020F0502020204030204"/>
                <a:ea typeface="+mn-ea"/>
                <a:cs typeface="+mn-cs"/>
              </a:rPr>
              <a:t>’animal 1 est un herbivore ruminant.</a:t>
            </a:r>
          </a:p>
        </p:txBody>
      </p:sp>
      <p:sp>
        <p:nvSpPr>
          <p:cNvPr id="45" name="ZoneTexte 44">
            <a:extLst>
              <a:ext uri="{FF2B5EF4-FFF2-40B4-BE49-F238E27FC236}">
                <a16:creationId xmlns:a16="http://schemas.microsoft.com/office/drawing/2014/main" id="{E0442346-05E3-F06D-7A5B-04B1315369B4}"/>
              </a:ext>
            </a:extLst>
          </p:cNvPr>
          <p:cNvSpPr txBox="1"/>
          <p:nvPr/>
        </p:nvSpPr>
        <p:spPr>
          <a:xfrm>
            <a:off x="2778925" y="5253949"/>
            <a:ext cx="424130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FF0000"/>
                </a:solidFill>
                <a:effectLst/>
                <a:uLnTx/>
                <a:uFillTx/>
                <a:latin typeface="Calibri" panose="020F0502020204030204"/>
                <a:ea typeface="+mn-ea"/>
                <a:cs typeface="+mn-cs"/>
              </a:rPr>
              <a:t>Animal 1: herbivore ruminant</a:t>
            </a:r>
          </a:p>
        </p:txBody>
      </p:sp>
      <p:sp>
        <p:nvSpPr>
          <p:cNvPr id="46" name="ZoneTexte 45">
            <a:extLst>
              <a:ext uri="{FF2B5EF4-FFF2-40B4-BE49-F238E27FC236}">
                <a16:creationId xmlns:a16="http://schemas.microsoft.com/office/drawing/2014/main" id="{3AA099A0-A34D-A71E-2C6A-A21757BB07F2}"/>
              </a:ext>
            </a:extLst>
          </p:cNvPr>
          <p:cNvSpPr txBox="1"/>
          <p:nvPr/>
        </p:nvSpPr>
        <p:spPr>
          <a:xfrm>
            <a:off x="7884488" y="5253949"/>
            <a:ext cx="1960880"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Calibri" panose="020F0502020204030204"/>
                <a:ea typeface="+mn-ea"/>
                <a:cs typeface="+mn-cs"/>
              </a:rPr>
              <a:t>Animal 2</a:t>
            </a:r>
          </a:p>
        </p:txBody>
      </p:sp>
    </p:spTree>
    <p:extLst>
      <p:ext uri="{BB962C8B-B14F-4D97-AF65-F5344CB8AC3E}">
        <p14:creationId xmlns:p14="http://schemas.microsoft.com/office/powerpoint/2010/main" val="26245044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alpha val="30000"/>
              </a:srgbClr>
            </a:gs>
            <a:gs pos="74000">
              <a:srgbClr val="00B050">
                <a:alpha val="33000"/>
              </a:srgbClr>
            </a:gs>
            <a:gs pos="83000">
              <a:srgbClr val="00B050">
                <a:alpha val="78000"/>
              </a:srgbClr>
            </a:gs>
            <a:gs pos="100000">
              <a:srgbClr val="00B050">
                <a:alpha val="92000"/>
              </a:srgbClr>
            </a:gs>
          </a:gsLst>
          <a:lin ang="5400000" scaled="1"/>
          <a:tileRect/>
        </a:gradFill>
        <a:effectLst/>
      </p:bgPr>
    </p:bg>
    <p:spTree>
      <p:nvGrpSpPr>
        <p:cNvPr id="1" name="">
          <a:extLst>
            <a:ext uri="{FF2B5EF4-FFF2-40B4-BE49-F238E27FC236}">
              <a16:creationId xmlns:a16="http://schemas.microsoft.com/office/drawing/2014/main" id="{8E1A2AEC-4FEC-0615-956B-B4DD379158E1}"/>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BAF45B94-C52C-8B49-DB6E-84596265B029}"/>
              </a:ext>
            </a:extLst>
          </p:cNvPr>
          <p:cNvGrpSpPr/>
          <p:nvPr/>
        </p:nvGrpSpPr>
        <p:grpSpPr>
          <a:xfrm>
            <a:off x="217621" y="167148"/>
            <a:ext cx="11897031" cy="6548284"/>
            <a:chOff x="2184400" y="1402025"/>
            <a:chExt cx="7823200" cy="4942038"/>
          </a:xfrm>
        </p:grpSpPr>
        <p:sp>
          <p:nvSpPr>
            <p:cNvPr id="3" name="Rectangle : coins arrondis 10">
              <a:extLst>
                <a:ext uri="{FF2B5EF4-FFF2-40B4-BE49-F238E27FC236}">
                  <a16:creationId xmlns:a16="http://schemas.microsoft.com/office/drawing/2014/main" id="{C3503BD9-8239-80DA-DFDD-EDCBC0CF8740}"/>
                </a:ext>
              </a:extLst>
            </p:cNvPr>
            <p:cNvSpPr/>
            <p:nvPr/>
          </p:nvSpPr>
          <p:spPr>
            <a:xfrm>
              <a:off x="2184400" y="1402025"/>
              <a:ext cx="7823200" cy="4942038"/>
            </a:xfrm>
            <a:prstGeom prst="roundRect">
              <a:avLst>
                <a:gd name="adj" fmla="val 2665"/>
              </a:avLst>
            </a:prstGeom>
            <a:solidFill>
              <a:schemeClr val="accent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7DC6C1B6-2959-2170-0BB3-DFE9D2F8FE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sz="5600" b="1" noProof="0" dirty="0">
                <a:solidFill>
                  <a:schemeClr val="tx1"/>
                </a:solidFill>
              </a:endParaRPr>
            </a:p>
          </p:txBody>
        </p:sp>
      </p:grpSp>
      <p:grpSp>
        <p:nvGrpSpPr>
          <p:cNvPr id="44" name="Group 43">
            <a:extLst>
              <a:ext uri="{FF2B5EF4-FFF2-40B4-BE49-F238E27FC236}">
                <a16:creationId xmlns:a16="http://schemas.microsoft.com/office/drawing/2014/main" id="{7D196EF9-21FB-9D05-ACD6-0BA09BA2BC98}"/>
              </a:ext>
            </a:extLst>
          </p:cNvPr>
          <p:cNvGrpSpPr/>
          <p:nvPr/>
        </p:nvGrpSpPr>
        <p:grpSpPr>
          <a:xfrm>
            <a:off x="9406363" y="5517567"/>
            <a:ext cx="2425142" cy="936370"/>
            <a:chOff x="8796759" y="4917801"/>
            <a:chExt cx="2425142" cy="936370"/>
          </a:xfrm>
        </p:grpSpPr>
        <p:sp>
          <p:nvSpPr>
            <p:cNvPr id="42" name="Oval 41">
              <a:extLst>
                <a:ext uri="{FF2B5EF4-FFF2-40B4-BE49-F238E27FC236}">
                  <a16:creationId xmlns:a16="http://schemas.microsoft.com/office/drawing/2014/main" id="{ECDF3BAF-17A8-4A90-0D0C-BB94FB33C1C5}"/>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A83C7FD9-368B-76CC-4A3D-907A30B0ABA0}"/>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10 min</a:t>
              </a:r>
            </a:p>
          </p:txBody>
        </p:sp>
      </p:grpSp>
      <p:grpSp>
        <p:nvGrpSpPr>
          <p:cNvPr id="6" name="Group 14">
            <a:extLst>
              <a:ext uri="{FF2B5EF4-FFF2-40B4-BE49-F238E27FC236}">
                <a16:creationId xmlns:a16="http://schemas.microsoft.com/office/drawing/2014/main" id="{F0F1821D-0D6A-41E0-8724-D9C7D3D5ADB1}"/>
              </a:ext>
            </a:extLst>
          </p:cNvPr>
          <p:cNvGrpSpPr/>
          <p:nvPr/>
        </p:nvGrpSpPr>
        <p:grpSpPr>
          <a:xfrm>
            <a:off x="4781813" y="1873520"/>
            <a:ext cx="4659652" cy="2905447"/>
            <a:chOff x="1641585" y="1048972"/>
            <a:chExt cx="5867403" cy="3260732"/>
          </a:xfrm>
        </p:grpSpPr>
        <p:sp>
          <p:nvSpPr>
            <p:cNvPr id="7" name="Rectangle : coins arrondis 10">
              <a:extLst>
                <a:ext uri="{FF2B5EF4-FFF2-40B4-BE49-F238E27FC236}">
                  <a16:creationId xmlns:a16="http://schemas.microsoft.com/office/drawing/2014/main" id="{C9E93F21-0F17-F348-433B-F065F01ABBF7}"/>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1D9A78"/>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Rectangle 18">
              <a:extLst>
                <a:ext uri="{FF2B5EF4-FFF2-40B4-BE49-F238E27FC236}">
                  <a16:creationId xmlns:a16="http://schemas.microsoft.com/office/drawing/2014/main" id="{CAA3C2C1-ACA9-1179-6445-552B59102A68}"/>
                </a:ext>
              </a:extLst>
            </p:cNvPr>
            <p:cNvSpPr/>
            <p:nvPr/>
          </p:nvSpPr>
          <p:spPr>
            <a:xfrm>
              <a:off x="1715066" y="1103461"/>
              <a:ext cx="5717724" cy="3124203"/>
            </a:xfrm>
            <a:prstGeom prst="rect">
              <a:avLst/>
            </a:prstGeom>
            <a:solidFill>
              <a:srgbClr val="1D9A78"/>
            </a:solidFill>
            <a:ln cap="flat">
              <a:solidFill>
                <a:srgbClr val="1D9A78"/>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Rectangle 19">
              <a:extLst>
                <a:ext uri="{FF2B5EF4-FFF2-40B4-BE49-F238E27FC236}">
                  <a16:creationId xmlns:a16="http://schemas.microsoft.com/office/drawing/2014/main" id="{21C09A1D-3DD5-F163-9319-B49D9F5E2B96}"/>
                </a:ext>
              </a:extLst>
            </p:cNvPr>
            <p:cNvSpPr/>
            <p:nvPr/>
          </p:nvSpPr>
          <p:spPr>
            <a:xfrm>
              <a:off x="1802501" y="1179667"/>
              <a:ext cx="5542845" cy="2971800"/>
            </a:xfrm>
            <a:prstGeom prst="rect">
              <a:avLst/>
            </a:prstGeom>
            <a:solidFill>
              <a:srgbClr val="FFFFFF"/>
            </a:solidFill>
            <a:ln cap="flat">
              <a:solidFill>
                <a:srgbClr val="1D9A78"/>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10" name="Rectangle 20">
            <a:extLst>
              <a:ext uri="{FF2B5EF4-FFF2-40B4-BE49-F238E27FC236}">
                <a16:creationId xmlns:a16="http://schemas.microsoft.com/office/drawing/2014/main" id="{F017EFE5-194E-9CD5-4C4B-E1F9924C9E94}"/>
              </a:ext>
            </a:extLst>
          </p:cNvPr>
          <p:cNvSpPr/>
          <p:nvPr/>
        </p:nvSpPr>
        <p:spPr>
          <a:xfrm>
            <a:off x="4996754" y="4449711"/>
            <a:ext cx="4145509" cy="57815"/>
          </a:xfrm>
          <a:prstGeom prst="rect">
            <a:avLst/>
          </a:prstGeom>
          <a:solidFill>
            <a:srgbClr val="1D9A78"/>
          </a:solidFill>
          <a:ln cap="flat">
            <a:solidFill>
              <a:srgbClr val="1D9A78"/>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1" name="Rectangle 21">
            <a:extLst>
              <a:ext uri="{FF2B5EF4-FFF2-40B4-BE49-F238E27FC236}">
                <a16:creationId xmlns:a16="http://schemas.microsoft.com/office/drawing/2014/main" id="{CF101BFF-AA3D-FDAF-1E85-A7F4EFA703B1}"/>
              </a:ext>
            </a:extLst>
          </p:cNvPr>
          <p:cNvSpPr/>
          <p:nvPr/>
        </p:nvSpPr>
        <p:spPr>
          <a:xfrm>
            <a:off x="4432554" y="2130309"/>
            <a:ext cx="867138" cy="384316"/>
          </a:xfrm>
          <a:prstGeom prst="rect">
            <a:avLst/>
          </a:prstGeom>
          <a:solidFill>
            <a:srgbClr val="1D9A78"/>
          </a:solidFill>
          <a:ln w="25402" cap="flat">
            <a:solidFill>
              <a:srgbClr val="1D9A78"/>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Rectangle 23">
            <a:extLst>
              <a:ext uri="{FF2B5EF4-FFF2-40B4-BE49-F238E27FC236}">
                <a16:creationId xmlns:a16="http://schemas.microsoft.com/office/drawing/2014/main" id="{F8AF22EA-1A2C-828A-A5B1-5E8E9778780D}"/>
              </a:ext>
            </a:extLst>
          </p:cNvPr>
          <p:cNvSpPr/>
          <p:nvPr/>
        </p:nvSpPr>
        <p:spPr>
          <a:xfrm>
            <a:off x="4509943" y="2135616"/>
            <a:ext cx="789749" cy="369332"/>
          </a:xfrm>
          <a:prstGeom prst="rect">
            <a:avLst/>
          </a:prstGeom>
          <a:noFill/>
          <a:ln cap="flat">
            <a:solidFill>
              <a:srgbClr val="1D9A78"/>
            </a:solidFill>
            <a:prstDash val="solid"/>
          </a:ln>
        </p:spPr>
        <p:txBody>
          <a:bodyPr vert="horz" wrap="square" lIns="91440" tIns="45720" rIns="91440" bIns="45720" anchor="t" anchorCtr="0" compatLnSpc="1">
            <a:spAutoFit/>
          </a:bodyPr>
          <a:lstStyle/>
          <a:p>
            <a:pPr marL="0" marR="0" lvl="0" indent="0" algn="l"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1200" cap="none" spc="0" normalizeH="0" baseline="0" noProof="0" dirty="0">
                <a:ln>
                  <a:noFill/>
                </a:ln>
                <a:solidFill>
                  <a:srgbClr val="FFFFFF"/>
                </a:solidFill>
                <a:effectLst/>
                <a:uLnTx/>
                <a:uFillTx/>
                <a:latin typeface="Arial"/>
                <a:ea typeface="+mn-ea"/>
                <a:cs typeface="Arial"/>
              </a:rPr>
              <a:t>PGB</a:t>
            </a:r>
          </a:p>
        </p:txBody>
      </p:sp>
      <p:sp>
        <p:nvSpPr>
          <p:cNvPr id="13" name="TextBox 6">
            <a:extLst>
              <a:ext uri="{FF2B5EF4-FFF2-40B4-BE49-F238E27FC236}">
                <a16:creationId xmlns:a16="http://schemas.microsoft.com/office/drawing/2014/main" id="{6D624DA3-095E-502E-84A1-FC9FD5F8B42A}"/>
              </a:ext>
            </a:extLst>
          </p:cNvPr>
          <p:cNvSpPr txBox="1"/>
          <p:nvPr/>
        </p:nvSpPr>
        <p:spPr>
          <a:xfrm>
            <a:off x="4939862" y="2710597"/>
            <a:ext cx="4401901" cy="1189556"/>
          </a:xfrm>
          <a:prstGeom prst="rect">
            <a:avLst/>
          </a:prstGeom>
          <a:noFill/>
          <a:ln cap="flat">
            <a:noFill/>
          </a:ln>
        </p:spPr>
        <p:txBody>
          <a:bodyPr vert="horz" wrap="square" lIns="0" tIns="0" rIns="0" bIns="0" anchor="t" anchorCtr="1" compatLnSpc="1">
            <a:spAutoFit/>
          </a:bodyPr>
          <a:lstStyle/>
          <a:p>
            <a:pPr lvl="0" algn="ctr" defTabSz="685800">
              <a:lnSpc>
                <a:spcPct val="90000"/>
              </a:lnSpc>
              <a:spcAft>
                <a:spcPts val="1500"/>
              </a:spcAft>
              <a:defRPr sz="1800" b="0" i="0" u="none" strike="noStrike" kern="0" cap="none" spc="0" baseline="0">
                <a:solidFill>
                  <a:srgbClr val="000000"/>
                </a:solidFill>
                <a:uFillTx/>
              </a:defRPr>
            </a:pPr>
            <a:r>
              <a:rPr lang="fr-FR" sz="3600" b="1" kern="0" noProof="0" dirty="0">
                <a:solidFill>
                  <a:srgbClr val="1D9A78"/>
                </a:solidFill>
                <a:ea typeface="Calibri"/>
                <a:cs typeface="Calibri"/>
              </a:rPr>
              <a:t>Pratique guidée</a:t>
            </a:r>
          </a:p>
          <a:p>
            <a:pPr lvl="0" algn="ctr" defTabSz="685800">
              <a:lnSpc>
                <a:spcPct val="90000"/>
              </a:lnSpc>
              <a:spcAft>
                <a:spcPts val="1500"/>
              </a:spcAft>
              <a:defRPr sz="1800" b="0" i="0" u="none" strike="noStrike" kern="0" cap="none" spc="0" baseline="0">
                <a:solidFill>
                  <a:srgbClr val="000000"/>
                </a:solidFill>
                <a:uFillTx/>
              </a:defRPr>
            </a:pPr>
            <a:r>
              <a:rPr lang="fr-FR" sz="3600" b="1" kern="0" noProof="0" dirty="0">
                <a:solidFill>
                  <a:srgbClr val="1D9A78"/>
                </a:solidFill>
                <a:ea typeface="Calibri"/>
                <a:cs typeface="Calibri"/>
              </a:rPr>
              <a:t>en binôme</a:t>
            </a:r>
          </a:p>
        </p:txBody>
      </p:sp>
      <p:pic>
        <p:nvPicPr>
          <p:cNvPr id="14" name="Picture 11">
            <a:extLst>
              <a:ext uri="{FF2B5EF4-FFF2-40B4-BE49-F238E27FC236}">
                <a16:creationId xmlns:a16="http://schemas.microsoft.com/office/drawing/2014/main" id="{EA3BF8AE-69DD-1E54-E57C-93F42BDD3656}"/>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rcRect t="19434"/>
          <a:stretch>
            <a:fillRect/>
          </a:stretch>
        </p:blipFill>
        <p:spPr>
          <a:xfrm>
            <a:off x="764793" y="2140586"/>
            <a:ext cx="3471927" cy="2797174"/>
          </a:xfrm>
          <a:prstGeom prst="rect">
            <a:avLst/>
          </a:prstGeom>
        </p:spPr>
      </p:pic>
    </p:spTree>
    <p:extLst>
      <p:ext uri="{BB962C8B-B14F-4D97-AF65-F5344CB8AC3E}">
        <p14:creationId xmlns:p14="http://schemas.microsoft.com/office/powerpoint/2010/main" val="8917964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B918E-557C-B06D-444D-B686B8F46E94}"/>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695D9E41-9FD0-627C-9E11-3B5110F089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5875" y="841750"/>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8" name="Rectangle: Rounded Corners 24">
            <a:extLst>
              <a:ext uri="{FF2B5EF4-FFF2-40B4-BE49-F238E27FC236}">
                <a16:creationId xmlns:a16="http://schemas.microsoft.com/office/drawing/2014/main" id="{D8257095-5886-1650-2D52-19D68B1772E9}"/>
              </a:ext>
            </a:extLst>
          </p:cNvPr>
          <p:cNvSpPr/>
          <p:nvPr/>
        </p:nvSpPr>
        <p:spPr>
          <a:xfrm>
            <a:off x="11219324" y="257231"/>
            <a:ext cx="714138" cy="518400"/>
          </a:xfrm>
          <a:prstGeom prst="roundRect">
            <a:avLst/>
          </a:prstGeom>
          <a:solidFill>
            <a:srgbClr val="B9DA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PGB</a:t>
            </a:r>
            <a:endParaRPr lang="fr-FR" sz="1200" b="1" noProof="0" dirty="0">
              <a:latin typeface="Dosis Bold" pitchFamily="2" charset="0"/>
            </a:endParaRPr>
          </a:p>
        </p:txBody>
      </p:sp>
      <p:sp>
        <p:nvSpPr>
          <p:cNvPr id="18" name="ZoneTexte 17">
            <a:extLst>
              <a:ext uri="{FF2B5EF4-FFF2-40B4-BE49-F238E27FC236}">
                <a16:creationId xmlns:a16="http://schemas.microsoft.com/office/drawing/2014/main" id="{8D25F34D-3B4F-7467-714F-5D475B4DD2CF}"/>
              </a:ext>
            </a:extLst>
          </p:cNvPr>
          <p:cNvSpPr txBox="1"/>
          <p:nvPr/>
        </p:nvSpPr>
        <p:spPr>
          <a:xfrm>
            <a:off x="1055327" y="156889"/>
            <a:ext cx="10048569" cy="954107"/>
          </a:xfrm>
          <a:prstGeom prst="rect">
            <a:avLst/>
          </a:prstGeom>
          <a:noFill/>
        </p:spPr>
        <p:txBody>
          <a:bodyPr wrap="square">
            <a:spAutoFit/>
          </a:bodyPr>
          <a:lstStyle/>
          <a:p>
            <a:r>
              <a:rPr lang="fr-FR" b="1" noProof="0" dirty="0">
                <a:solidFill>
                  <a:schemeClr val="bg2">
                    <a:lumMod val="50000"/>
                  </a:schemeClr>
                </a:solidFill>
                <a:sym typeface="Hammersmith One"/>
              </a:rPr>
              <a:t>Maintenant, vous allez travailler en binôme. Chacun prend un moment  pour réaliser les activités de la page 54 du livret. Ensuite, vous comparez vos réponses en justifiant.</a:t>
            </a:r>
          </a:p>
          <a:p>
            <a:r>
              <a:rPr lang="fr-FR" b="1" i="1" noProof="0" dirty="0">
                <a:solidFill>
                  <a:schemeClr val="bg2">
                    <a:lumMod val="90000"/>
                  </a:schemeClr>
                </a:solidFill>
              </a:rPr>
              <a:t>Lire et expliquer </a:t>
            </a:r>
            <a:r>
              <a:rPr lang="fr-FR" i="1" noProof="0" dirty="0">
                <a:solidFill>
                  <a:schemeClr val="bg2">
                    <a:lumMod val="90000"/>
                  </a:schemeClr>
                </a:solidFill>
              </a:rPr>
              <a:t>les consignes aux élèves. Puis suivre de près les élèves et apporter de l’aide si nécessaire</a:t>
            </a:r>
            <a:r>
              <a:rPr lang="fr-FR" sz="2000" i="1" noProof="0" dirty="0">
                <a:solidFill>
                  <a:schemeClr val="bg2">
                    <a:lumMod val="90000"/>
                  </a:schemeClr>
                </a:solidFill>
              </a:rPr>
              <a:t>. </a:t>
            </a:r>
          </a:p>
        </p:txBody>
      </p:sp>
      <p:pic>
        <p:nvPicPr>
          <p:cNvPr id="4" name="Image 3" descr="Une image contenant texte, capture d’écran, Police, nombre&#10;&#10;Le contenu généré par l’IA peut être incorrect.">
            <a:extLst>
              <a:ext uri="{FF2B5EF4-FFF2-40B4-BE49-F238E27FC236}">
                <a16:creationId xmlns:a16="http://schemas.microsoft.com/office/drawing/2014/main" id="{87282084-7C2A-9B5C-3A78-D2B84A49B5D6}"/>
              </a:ext>
            </a:extLst>
          </p:cNvPr>
          <p:cNvPicPr>
            <a:picLocks noChangeAspect="1"/>
          </p:cNvPicPr>
          <p:nvPr/>
        </p:nvPicPr>
        <p:blipFill>
          <a:blip r:embed="rId3"/>
          <a:stretch>
            <a:fillRect/>
          </a:stretch>
        </p:blipFill>
        <p:spPr>
          <a:xfrm>
            <a:off x="786286" y="1700436"/>
            <a:ext cx="11003408" cy="3633564"/>
          </a:xfrm>
          <a:prstGeom prst="rect">
            <a:avLst/>
          </a:prstGeom>
        </p:spPr>
      </p:pic>
    </p:spTree>
    <p:extLst>
      <p:ext uri="{BB962C8B-B14F-4D97-AF65-F5344CB8AC3E}">
        <p14:creationId xmlns:p14="http://schemas.microsoft.com/office/powerpoint/2010/main" val="23090634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441D5-5A57-C3DE-6C34-CD0D0DA49DB5}"/>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E1908635-A5B1-1E3D-B141-C2DE72CBDF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5875" y="841750"/>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8" name="Rectangle: Rounded Corners 24">
            <a:extLst>
              <a:ext uri="{FF2B5EF4-FFF2-40B4-BE49-F238E27FC236}">
                <a16:creationId xmlns:a16="http://schemas.microsoft.com/office/drawing/2014/main" id="{557EB936-8E49-EB66-AD46-4254455F261A}"/>
              </a:ext>
            </a:extLst>
          </p:cNvPr>
          <p:cNvSpPr/>
          <p:nvPr/>
        </p:nvSpPr>
        <p:spPr>
          <a:xfrm>
            <a:off x="11219324" y="257231"/>
            <a:ext cx="714138" cy="518400"/>
          </a:xfrm>
          <a:prstGeom prst="roundRect">
            <a:avLst/>
          </a:prstGeom>
          <a:solidFill>
            <a:srgbClr val="B9DA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PGB</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18" name="ZoneTexte 17">
            <a:extLst>
              <a:ext uri="{FF2B5EF4-FFF2-40B4-BE49-F238E27FC236}">
                <a16:creationId xmlns:a16="http://schemas.microsoft.com/office/drawing/2014/main" id="{C94B2B6F-8C80-133F-7B35-2630D4F5AB39}"/>
              </a:ext>
            </a:extLst>
          </p:cNvPr>
          <p:cNvSpPr txBox="1"/>
          <p:nvPr/>
        </p:nvSpPr>
        <p:spPr>
          <a:xfrm>
            <a:off x="1055327" y="156889"/>
            <a:ext cx="1004856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sym typeface="Hammersmith One"/>
              </a:rPr>
              <a:t>Maintenant, vous allez travailler en binôme. Chacun prend un moment  pour réaliser les activités de la page 54 du livret. Ensuite, vous comparez vos réponses en justifiant.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1" u="none" strike="noStrike" kern="1200" cap="none" spc="0" normalizeH="0" baseline="0" noProof="0" dirty="0">
                <a:ln>
                  <a:noFill/>
                </a:ln>
                <a:solidFill>
                  <a:srgbClr val="E7E6E6">
                    <a:lumMod val="90000"/>
                  </a:srgbClr>
                </a:solidFill>
                <a:effectLst/>
                <a:uLnTx/>
                <a:uFillTx/>
                <a:latin typeface="Calibri" panose="020F0502020204030204"/>
                <a:ea typeface="+mn-ea"/>
                <a:cs typeface="+mn-cs"/>
              </a:rPr>
              <a:t>Lire et expliquer </a:t>
            </a:r>
            <a:r>
              <a:rPr kumimoji="0" lang="fr-FR" sz="1800" b="0" i="1" u="none" strike="noStrike" kern="1200" cap="none" spc="0" normalizeH="0" baseline="0" noProof="0" dirty="0">
                <a:ln>
                  <a:noFill/>
                </a:ln>
                <a:solidFill>
                  <a:srgbClr val="E7E6E6">
                    <a:lumMod val="90000"/>
                  </a:srgbClr>
                </a:solidFill>
                <a:effectLst/>
                <a:uLnTx/>
                <a:uFillTx/>
                <a:latin typeface="Calibri" panose="020F0502020204030204"/>
                <a:ea typeface="+mn-ea"/>
                <a:cs typeface="+mn-cs"/>
              </a:rPr>
              <a:t>les consignes aux élèves. Puis suivre de près les élèves et apporter de l’aide si nécessaire</a:t>
            </a:r>
            <a:r>
              <a:rPr kumimoji="0" lang="fr-FR" sz="2000" b="0" i="1" u="none" strike="noStrike" kern="1200" cap="none" spc="0" normalizeH="0" baseline="0" noProof="0" dirty="0">
                <a:ln>
                  <a:noFill/>
                </a:ln>
                <a:solidFill>
                  <a:srgbClr val="E7E6E6">
                    <a:lumMod val="90000"/>
                  </a:srgbClr>
                </a:solidFill>
                <a:effectLst/>
                <a:uLnTx/>
                <a:uFillTx/>
                <a:latin typeface="Calibri" panose="020F0502020204030204"/>
                <a:ea typeface="+mn-ea"/>
                <a:cs typeface="+mn-cs"/>
              </a:rPr>
              <a:t>. </a:t>
            </a:r>
          </a:p>
        </p:txBody>
      </p:sp>
      <p:pic>
        <p:nvPicPr>
          <p:cNvPr id="3" name="Image 2" descr="Une image contenant texte, bétail, cheval, vache&#10;&#10;Le contenu généré par l’IA peut être incorrect.">
            <a:extLst>
              <a:ext uri="{FF2B5EF4-FFF2-40B4-BE49-F238E27FC236}">
                <a16:creationId xmlns:a16="http://schemas.microsoft.com/office/drawing/2014/main" id="{25B4B082-1BA5-4F4E-BDAE-257E5BDDB2AB}"/>
              </a:ext>
            </a:extLst>
          </p:cNvPr>
          <p:cNvPicPr>
            <a:picLocks noChangeAspect="1"/>
          </p:cNvPicPr>
          <p:nvPr/>
        </p:nvPicPr>
        <p:blipFill>
          <a:blip r:embed="rId3"/>
          <a:stretch>
            <a:fillRect/>
          </a:stretch>
        </p:blipFill>
        <p:spPr>
          <a:xfrm>
            <a:off x="1431076" y="1498459"/>
            <a:ext cx="9551884" cy="4743004"/>
          </a:xfrm>
          <a:prstGeom prst="rect">
            <a:avLst/>
          </a:prstGeom>
        </p:spPr>
      </p:pic>
    </p:spTree>
    <p:extLst>
      <p:ext uri="{BB962C8B-B14F-4D97-AF65-F5344CB8AC3E}">
        <p14:creationId xmlns:p14="http://schemas.microsoft.com/office/powerpoint/2010/main" val="12747173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3FA10-E755-9100-E9BB-25D455E1DB62}"/>
            </a:ext>
          </a:extLst>
        </p:cNvPr>
        <p:cNvGrpSpPr/>
        <p:nvPr/>
      </p:nvGrpSpPr>
      <p:grpSpPr>
        <a:xfrm>
          <a:off x="0" y="0"/>
          <a:ext cx="0" cy="0"/>
          <a:chOff x="0" y="0"/>
          <a:chExt cx="0" cy="0"/>
        </a:xfrm>
      </p:grpSpPr>
      <p:sp>
        <p:nvSpPr>
          <p:cNvPr id="3" name="Rectangle: Rounded Corners 24">
            <a:extLst>
              <a:ext uri="{FF2B5EF4-FFF2-40B4-BE49-F238E27FC236}">
                <a16:creationId xmlns:a16="http://schemas.microsoft.com/office/drawing/2014/main" id="{93BFF740-9A65-D27D-9C92-4B30CA8D8DEA}"/>
              </a:ext>
            </a:extLst>
          </p:cNvPr>
          <p:cNvSpPr/>
          <p:nvPr/>
        </p:nvSpPr>
        <p:spPr>
          <a:xfrm>
            <a:off x="11219324" y="257231"/>
            <a:ext cx="714138" cy="518400"/>
          </a:xfrm>
          <a:prstGeom prst="roundRect">
            <a:avLst/>
          </a:prstGeom>
          <a:solidFill>
            <a:srgbClr val="B9DA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PGB</a:t>
            </a:r>
            <a:endParaRPr lang="fr-FR" sz="1200" b="1" noProof="0" dirty="0">
              <a:latin typeface="Dosis Bold" pitchFamily="2" charset="0"/>
            </a:endParaRPr>
          </a:p>
        </p:txBody>
      </p:sp>
      <p:sp>
        <p:nvSpPr>
          <p:cNvPr id="4" name="D_A_02">
            <a:extLst>
              <a:ext uri="{FF2B5EF4-FFF2-40B4-BE49-F238E27FC236}">
                <a16:creationId xmlns:a16="http://schemas.microsoft.com/office/drawing/2014/main" id="{B454DA3D-07EE-B142-D1E2-9FC5E67D476A}"/>
              </a:ext>
            </a:extLst>
          </p:cNvPr>
          <p:cNvSpPr txBox="1"/>
          <p:nvPr/>
        </p:nvSpPr>
        <p:spPr>
          <a:xfrm>
            <a:off x="761012" y="487315"/>
            <a:ext cx="9031173" cy="371918"/>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L’enseignant accorde 5 min pour donner l’occasion aux élèves de présenter leurs productions et les corrige.</a:t>
            </a:r>
          </a:p>
        </p:txBody>
      </p:sp>
      <p:sp>
        <p:nvSpPr>
          <p:cNvPr id="5" name="Rectangle 4">
            <a:extLst>
              <a:ext uri="{FF2B5EF4-FFF2-40B4-BE49-F238E27FC236}">
                <a16:creationId xmlns:a16="http://schemas.microsoft.com/office/drawing/2014/main" id="{687C9E1C-BD1F-1686-5728-22BEB77F8AFB}"/>
              </a:ext>
            </a:extLst>
          </p:cNvPr>
          <p:cNvSpPr/>
          <p:nvPr/>
        </p:nvSpPr>
        <p:spPr>
          <a:xfrm>
            <a:off x="4663973" y="1864949"/>
            <a:ext cx="3054554" cy="707886"/>
          </a:xfrm>
          <a:prstGeom prst="rect">
            <a:avLst/>
          </a:prstGeom>
        </p:spPr>
        <p:txBody>
          <a:bodyPr wrap="none">
            <a:spAutoFit/>
          </a:bodyPr>
          <a:lstStyle/>
          <a:p>
            <a:r>
              <a:rPr lang="fr-FR" sz="4000" b="1" noProof="0" dirty="0"/>
              <a:t>Temps Écoulé</a:t>
            </a:r>
          </a:p>
        </p:txBody>
      </p:sp>
      <p:pic>
        <p:nvPicPr>
          <p:cNvPr id="6" name="Picture 3">
            <a:extLst>
              <a:ext uri="{FF2B5EF4-FFF2-40B4-BE49-F238E27FC236}">
                <a16:creationId xmlns:a16="http://schemas.microsoft.com/office/drawing/2014/main" id="{78BAC771-67F2-CE81-FF15-2E0F1FA2965D}"/>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
        <p:nvSpPr>
          <p:cNvPr id="7" name="D_A_01">
            <a:extLst>
              <a:ext uri="{FF2B5EF4-FFF2-40B4-BE49-F238E27FC236}">
                <a16:creationId xmlns:a16="http://schemas.microsoft.com/office/drawing/2014/main" id="{32A301B9-4C05-8E60-23F2-B199A79637AD}"/>
              </a:ext>
            </a:extLst>
          </p:cNvPr>
          <p:cNvSpPr txBox="1"/>
          <p:nvPr/>
        </p:nvSpPr>
        <p:spPr>
          <a:xfrm>
            <a:off x="817668" y="114253"/>
            <a:ext cx="10556664" cy="491885"/>
          </a:xfrm>
          <a:prstGeom prst="rect">
            <a:avLst/>
          </a:prstGeom>
          <a:noFill/>
        </p:spPr>
        <p:txBody>
          <a:bodyPr wrap="square" rtlCol="0" anchor="ctr">
            <a:noAutofit/>
          </a:bodyPr>
          <a:lstStyle/>
          <a:p>
            <a:pPr>
              <a:spcAft>
                <a:spcPts val="400"/>
              </a:spcAft>
            </a:pPr>
            <a:r>
              <a:rPr lang="fr-FR" sz="1600" b="1" noProof="0" dirty="0">
                <a:solidFill>
                  <a:schemeClr val="bg1">
                    <a:lumMod val="65000"/>
                  </a:schemeClr>
                </a:solidFill>
              </a:rPr>
              <a:t>Le temps est terminé. Voyons ensemble les réponses correctes .</a:t>
            </a:r>
          </a:p>
        </p:txBody>
      </p:sp>
    </p:spTree>
    <p:extLst>
      <p:ext uri="{BB962C8B-B14F-4D97-AF65-F5344CB8AC3E}">
        <p14:creationId xmlns:p14="http://schemas.microsoft.com/office/powerpoint/2010/main" val="25816501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2032201" y="1087290"/>
            <a:ext cx="8127601" cy="5072700"/>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grpSp>
      <p:sp>
        <p:nvSpPr>
          <p:cNvPr id="7" name="Google Shape;255;p28">
            <a:extLst>
              <a:ext uri="{FF2B5EF4-FFF2-40B4-BE49-F238E27FC236}">
                <a16:creationId xmlns:a16="http://schemas.microsoft.com/office/drawing/2014/main" id="{02B13D41-2ADF-EF99-8CB6-4F2930151FA6}"/>
              </a:ext>
            </a:extLst>
          </p:cNvPr>
          <p:cNvSpPr/>
          <p:nvPr/>
        </p:nvSpPr>
        <p:spPr>
          <a:xfrm>
            <a:off x="963315" y="165261"/>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noProof="0" dirty="0">
                <a:solidFill>
                  <a:srgbClr val="44546A"/>
                </a:solidFill>
                <a:latin typeface="Calibri"/>
                <a:ea typeface="Calibri"/>
                <a:cs typeface="Calibri"/>
              </a:rPr>
              <a:t>Structure de la séance</a:t>
            </a:r>
            <a:endParaRPr lang="fr-FR" sz="1467" kern="0" noProof="0" dirty="0">
              <a:solidFill>
                <a:srgbClr val="000000"/>
              </a:solidFill>
              <a:latin typeface="Arial"/>
              <a:ea typeface="Arial"/>
              <a:cs typeface="Arial"/>
            </a:endParaRPr>
          </a:p>
        </p:txBody>
      </p:sp>
      <p:pic>
        <p:nvPicPr>
          <p:cNvPr id="33" name="Picture 2" descr="Image générée">
            <a:extLst>
              <a:ext uri="{FF2B5EF4-FFF2-40B4-BE49-F238E27FC236}">
                <a16:creationId xmlns:a16="http://schemas.microsoft.com/office/drawing/2014/main" id="{5400CA35-CF96-4D76-E13D-C79B2D0ABAF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2D69B9E5-8D8A-F52D-85F2-F93AB09FDDE8}"/>
              </a:ext>
            </a:extLst>
          </p:cNvPr>
          <p:cNvGrpSpPr/>
          <p:nvPr/>
        </p:nvGrpSpPr>
        <p:grpSpPr>
          <a:xfrm>
            <a:off x="2336945" y="1288057"/>
            <a:ext cx="7518111" cy="548005"/>
            <a:chOff x="1764463" y="1060636"/>
            <a:chExt cx="5638583" cy="411004"/>
          </a:xfrm>
        </p:grpSpPr>
        <p:sp>
          <p:nvSpPr>
            <p:cNvPr id="27" name="Google Shape;275;p28">
              <a:extLst>
                <a:ext uri="{FF2B5EF4-FFF2-40B4-BE49-F238E27FC236}">
                  <a16:creationId xmlns:a16="http://schemas.microsoft.com/office/drawing/2014/main" id="{67272330-1CE8-D6A8-B8CF-47B277D2BBD3}"/>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FADE4"/>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noProof="0" dirty="0">
                  <a:solidFill>
                    <a:srgbClr val="FFFFFF"/>
                  </a:solidFill>
                  <a:latin typeface="Calibri"/>
                  <a:ea typeface="Calibri"/>
                  <a:cs typeface="Calibri"/>
                </a:rPr>
                <a:t>1</a:t>
              </a:r>
              <a:endParaRPr lang="fr-FR" sz="1467" kern="0" noProof="0" dirty="0">
                <a:solidFill>
                  <a:srgbClr val="000000"/>
                </a:solidFill>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5FADE4"/>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05 min</a:t>
              </a:r>
              <a:endParaRPr lang="fr-FR" sz="1467" b="1" kern="0" noProof="0" dirty="0">
                <a:solidFill>
                  <a:srgbClr val="000000"/>
                </a:solidFill>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43" name="Google Shape;277;p28">
              <a:extLst>
                <a:ext uri="{FF2B5EF4-FFF2-40B4-BE49-F238E27FC236}">
                  <a16:creationId xmlns:a16="http://schemas.microsoft.com/office/drawing/2014/main" id="{A0E5C9DC-ED2F-4C21-AC72-B18B443D627F}"/>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Ouverture de la séance (O)</a:t>
              </a:r>
            </a:p>
          </p:txBody>
        </p:sp>
      </p:grpSp>
      <p:grpSp>
        <p:nvGrpSpPr>
          <p:cNvPr id="45" name="Group 44">
            <a:extLst>
              <a:ext uri="{FF2B5EF4-FFF2-40B4-BE49-F238E27FC236}">
                <a16:creationId xmlns:a16="http://schemas.microsoft.com/office/drawing/2014/main" id="{7AA13D06-2280-5296-5273-3F265180E7AD}"/>
              </a:ext>
            </a:extLst>
          </p:cNvPr>
          <p:cNvGrpSpPr/>
          <p:nvPr/>
        </p:nvGrpSpPr>
        <p:grpSpPr>
          <a:xfrm>
            <a:off x="2336945" y="2114436"/>
            <a:ext cx="7518111" cy="548005"/>
            <a:chOff x="1764463" y="1060636"/>
            <a:chExt cx="5638583" cy="411004"/>
          </a:xfrm>
        </p:grpSpPr>
        <p:sp>
          <p:nvSpPr>
            <p:cNvPr id="46" name="Google Shape;275;p28">
              <a:extLst>
                <a:ext uri="{FF2B5EF4-FFF2-40B4-BE49-F238E27FC236}">
                  <a16:creationId xmlns:a16="http://schemas.microsoft.com/office/drawing/2014/main" id="{DE71CE43-6CD4-0ED5-4059-3B350EA71DB5}"/>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55D19"/>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noProof="0" dirty="0">
                  <a:solidFill>
                    <a:srgbClr val="FFFFFF"/>
                  </a:solidFill>
                  <a:latin typeface="Calibri"/>
                  <a:ea typeface="Calibri"/>
                  <a:cs typeface="Calibri"/>
                </a:rPr>
                <a:t>2</a:t>
              </a:r>
              <a:endParaRPr lang="fr-FR" sz="1467" kern="0" noProof="0" dirty="0">
                <a:solidFill>
                  <a:srgbClr val="000000"/>
                </a:solidFill>
                <a:latin typeface="Arial"/>
                <a:ea typeface="Arial"/>
                <a:cs typeface="Arial"/>
              </a:endParaRPr>
            </a:p>
          </p:txBody>
        </p:sp>
        <p:sp>
          <p:nvSpPr>
            <p:cNvPr id="47" name="Google Shape;276;p28">
              <a:extLst>
                <a:ext uri="{FF2B5EF4-FFF2-40B4-BE49-F238E27FC236}">
                  <a16:creationId xmlns:a16="http://schemas.microsoft.com/office/drawing/2014/main" id="{B6B26038-0D5B-9609-CA9D-3FCC40186630}"/>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E55D19"/>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48" name="Google Shape;277;p28">
              <a:extLst>
                <a:ext uri="{FF2B5EF4-FFF2-40B4-BE49-F238E27FC236}">
                  <a16:creationId xmlns:a16="http://schemas.microsoft.com/office/drawing/2014/main" id="{C8D0E979-52C2-31BE-0722-FA7EFB9398A8}"/>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10 min</a:t>
              </a:r>
              <a:endParaRPr lang="fr-FR" sz="1467" b="1" kern="0" noProof="0" dirty="0">
                <a:solidFill>
                  <a:srgbClr val="000000"/>
                </a:solidFill>
                <a:latin typeface="Arial"/>
                <a:ea typeface="Arial"/>
                <a:cs typeface="Arial"/>
              </a:endParaRPr>
            </a:p>
          </p:txBody>
        </p:sp>
        <p:sp>
          <p:nvSpPr>
            <p:cNvPr id="49" name="Google Shape;278;p28">
              <a:extLst>
                <a:ext uri="{FF2B5EF4-FFF2-40B4-BE49-F238E27FC236}">
                  <a16:creationId xmlns:a16="http://schemas.microsoft.com/office/drawing/2014/main" id="{71AB5E10-6838-C817-C24E-4CB1859770B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50" name="Google Shape;277;p28">
              <a:extLst>
                <a:ext uri="{FF2B5EF4-FFF2-40B4-BE49-F238E27FC236}">
                  <a16:creationId xmlns:a16="http://schemas.microsoft.com/office/drawing/2014/main" id="{A18A4C4B-95C5-1A78-39F5-AF28F2CB3888}"/>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Modelage (M)</a:t>
              </a:r>
            </a:p>
          </p:txBody>
        </p:sp>
      </p:grpSp>
      <p:grpSp>
        <p:nvGrpSpPr>
          <p:cNvPr id="57" name="Group 56">
            <a:extLst>
              <a:ext uri="{FF2B5EF4-FFF2-40B4-BE49-F238E27FC236}">
                <a16:creationId xmlns:a16="http://schemas.microsoft.com/office/drawing/2014/main" id="{F0920BF8-C981-4610-6478-FDC5D2CA45FC}"/>
              </a:ext>
            </a:extLst>
          </p:cNvPr>
          <p:cNvGrpSpPr/>
          <p:nvPr/>
        </p:nvGrpSpPr>
        <p:grpSpPr>
          <a:xfrm>
            <a:off x="2336945" y="2940814"/>
            <a:ext cx="7518111" cy="548005"/>
            <a:chOff x="1764463" y="1060636"/>
            <a:chExt cx="5638583" cy="411004"/>
          </a:xfrm>
        </p:grpSpPr>
        <p:sp>
          <p:nvSpPr>
            <p:cNvPr id="58" name="Google Shape;275;p28">
              <a:extLst>
                <a:ext uri="{FF2B5EF4-FFF2-40B4-BE49-F238E27FC236}">
                  <a16:creationId xmlns:a16="http://schemas.microsoft.com/office/drawing/2014/main" id="{AEF9DE78-1568-DD8F-74BA-DCCCBE4A1E34}"/>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030A0"/>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noProof="0" dirty="0">
                  <a:solidFill>
                    <a:srgbClr val="FFFFFF"/>
                  </a:solidFill>
                  <a:latin typeface="Calibri"/>
                  <a:ea typeface="Calibri"/>
                  <a:cs typeface="Calibri"/>
                </a:rPr>
                <a:t>3</a:t>
              </a:r>
              <a:endParaRPr lang="fr-FR" sz="1467" kern="0" noProof="0" dirty="0">
                <a:solidFill>
                  <a:srgbClr val="000000"/>
                </a:solidFill>
                <a:latin typeface="Arial"/>
                <a:ea typeface="Arial"/>
                <a:cs typeface="Arial"/>
              </a:endParaRPr>
            </a:p>
          </p:txBody>
        </p:sp>
        <p:sp>
          <p:nvSpPr>
            <p:cNvPr id="59" name="Google Shape;276;p28">
              <a:extLst>
                <a:ext uri="{FF2B5EF4-FFF2-40B4-BE49-F238E27FC236}">
                  <a16:creationId xmlns:a16="http://schemas.microsoft.com/office/drawing/2014/main" id="{3981E70C-7E53-08AD-CAB8-818D0EE496BD}"/>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7030A0"/>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60" name="Google Shape;277;p28">
              <a:extLst>
                <a:ext uri="{FF2B5EF4-FFF2-40B4-BE49-F238E27FC236}">
                  <a16:creationId xmlns:a16="http://schemas.microsoft.com/office/drawing/2014/main" id="{36333017-6646-6752-DC35-A23A299ED258}"/>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5 min</a:t>
              </a:r>
              <a:endParaRPr lang="fr-FR" sz="1467" b="1" kern="0" noProof="0" dirty="0">
                <a:solidFill>
                  <a:srgbClr val="000000"/>
                </a:solidFill>
                <a:latin typeface="Arial"/>
                <a:ea typeface="Arial"/>
                <a:cs typeface="Arial"/>
              </a:endParaRPr>
            </a:p>
          </p:txBody>
        </p:sp>
        <p:sp>
          <p:nvSpPr>
            <p:cNvPr id="61" name="Google Shape;278;p28">
              <a:extLst>
                <a:ext uri="{FF2B5EF4-FFF2-40B4-BE49-F238E27FC236}">
                  <a16:creationId xmlns:a16="http://schemas.microsoft.com/office/drawing/2014/main" id="{8F2E0FB1-62C4-7B4A-8038-538A2A181CA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62" name="Google Shape;277;p28">
              <a:extLst>
                <a:ext uri="{FF2B5EF4-FFF2-40B4-BE49-F238E27FC236}">
                  <a16:creationId xmlns:a16="http://schemas.microsoft.com/office/drawing/2014/main" id="{410718F4-E9BC-25DE-C290-6FEDCDC8AC61}"/>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Pratique collective (PGC)</a:t>
              </a:r>
            </a:p>
          </p:txBody>
        </p:sp>
      </p:grpSp>
      <p:grpSp>
        <p:nvGrpSpPr>
          <p:cNvPr id="63" name="Group 62">
            <a:extLst>
              <a:ext uri="{FF2B5EF4-FFF2-40B4-BE49-F238E27FC236}">
                <a16:creationId xmlns:a16="http://schemas.microsoft.com/office/drawing/2014/main" id="{B210AFBE-9FEE-A21F-61E3-4FA7217AE898}"/>
              </a:ext>
            </a:extLst>
          </p:cNvPr>
          <p:cNvGrpSpPr/>
          <p:nvPr/>
        </p:nvGrpSpPr>
        <p:grpSpPr>
          <a:xfrm>
            <a:off x="2336945" y="3767193"/>
            <a:ext cx="7518111" cy="548005"/>
            <a:chOff x="1764463" y="1060636"/>
            <a:chExt cx="5638583" cy="411004"/>
          </a:xfrm>
        </p:grpSpPr>
        <p:sp>
          <p:nvSpPr>
            <p:cNvPr id="64" name="Google Shape;275;p28">
              <a:extLst>
                <a:ext uri="{FF2B5EF4-FFF2-40B4-BE49-F238E27FC236}">
                  <a16:creationId xmlns:a16="http://schemas.microsoft.com/office/drawing/2014/main" id="{2ED11872-46E5-DF11-3992-8876A5B14D9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1D9A78"/>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noProof="0" dirty="0">
                  <a:solidFill>
                    <a:srgbClr val="FFFFFF"/>
                  </a:solidFill>
                  <a:latin typeface="Calibri"/>
                  <a:ea typeface="Calibri"/>
                  <a:cs typeface="Calibri"/>
                </a:rPr>
                <a:t>4</a:t>
              </a:r>
              <a:endParaRPr lang="fr-FR" sz="1467" kern="0" noProof="0" dirty="0">
                <a:solidFill>
                  <a:srgbClr val="000000"/>
                </a:solidFill>
                <a:latin typeface="Arial"/>
                <a:ea typeface="Arial"/>
                <a:cs typeface="Arial"/>
              </a:endParaRPr>
            </a:p>
          </p:txBody>
        </p:sp>
        <p:sp>
          <p:nvSpPr>
            <p:cNvPr id="65" name="Google Shape;276;p28">
              <a:extLst>
                <a:ext uri="{FF2B5EF4-FFF2-40B4-BE49-F238E27FC236}">
                  <a16:creationId xmlns:a16="http://schemas.microsoft.com/office/drawing/2014/main" id="{4733EE3E-D42D-2599-3CE2-BEB4207CC0E5}"/>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1D9A78"/>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66" name="Google Shape;277;p28">
              <a:extLst>
                <a:ext uri="{FF2B5EF4-FFF2-40B4-BE49-F238E27FC236}">
                  <a16:creationId xmlns:a16="http://schemas.microsoft.com/office/drawing/2014/main" id="{2EDAFA87-CB19-BB0B-6FCF-CFC203B7F7A7}"/>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15 min</a:t>
              </a:r>
              <a:endParaRPr lang="fr-FR" sz="1467" b="1" kern="0" noProof="0" dirty="0">
                <a:solidFill>
                  <a:srgbClr val="000000"/>
                </a:solidFill>
                <a:latin typeface="Arial"/>
                <a:ea typeface="Arial"/>
                <a:cs typeface="Arial"/>
              </a:endParaRPr>
            </a:p>
          </p:txBody>
        </p:sp>
        <p:sp>
          <p:nvSpPr>
            <p:cNvPr id="67" name="Google Shape;278;p28">
              <a:extLst>
                <a:ext uri="{FF2B5EF4-FFF2-40B4-BE49-F238E27FC236}">
                  <a16:creationId xmlns:a16="http://schemas.microsoft.com/office/drawing/2014/main" id="{2A88B583-338E-926B-B128-9998B402411E}"/>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68" name="Google Shape;277;p28">
              <a:extLst>
                <a:ext uri="{FF2B5EF4-FFF2-40B4-BE49-F238E27FC236}">
                  <a16:creationId xmlns:a16="http://schemas.microsoft.com/office/drawing/2014/main" id="{7B1465D0-8FF9-2654-C9D2-9DECC4F55960}"/>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Pratique en binôme (PGB)</a:t>
              </a:r>
            </a:p>
          </p:txBody>
        </p:sp>
      </p:grpSp>
      <p:grpSp>
        <p:nvGrpSpPr>
          <p:cNvPr id="69" name="Group 68">
            <a:extLst>
              <a:ext uri="{FF2B5EF4-FFF2-40B4-BE49-F238E27FC236}">
                <a16:creationId xmlns:a16="http://schemas.microsoft.com/office/drawing/2014/main" id="{C996A062-500C-F473-91E8-49466B9814A0}"/>
              </a:ext>
            </a:extLst>
          </p:cNvPr>
          <p:cNvGrpSpPr/>
          <p:nvPr/>
        </p:nvGrpSpPr>
        <p:grpSpPr>
          <a:xfrm>
            <a:off x="2336945" y="4593572"/>
            <a:ext cx="7518111" cy="548005"/>
            <a:chOff x="1764463" y="1060636"/>
            <a:chExt cx="5638583" cy="411004"/>
          </a:xfrm>
        </p:grpSpPr>
        <p:sp>
          <p:nvSpPr>
            <p:cNvPr id="70" name="Google Shape;275;p28">
              <a:extLst>
                <a:ext uri="{FF2B5EF4-FFF2-40B4-BE49-F238E27FC236}">
                  <a16:creationId xmlns:a16="http://schemas.microsoft.com/office/drawing/2014/main" id="{4E040C5C-C260-B80E-473E-4E1C2F3CD68F}"/>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noProof="0" dirty="0">
                  <a:solidFill>
                    <a:srgbClr val="FFFFFF"/>
                  </a:solidFill>
                  <a:latin typeface="Calibri"/>
                  <a:ea typeface="Calibri"/>
                  <a:cs typeface="Calibri"/>
                </a:rPr>
                <a:t>5</a:t>
              </a:r>
              <a:endParaRPr lang="fr-FR" sz="1467" kern="0" noProof="0" dirty="0">
                <a:solidFill>
                  <a:srgbClr val="000000"/>
                </a:solidFill>
                <a:latin typeface="Arial"/>
                <a:ea typeface="Arial"/>
                <a:cs typeface="Arial"/>
              </a:endParaRPr>
            </a:p>
          </p:txBody>
        </p:sp>
        <p:sp>
          <p:nvSpPr>
            <p:cNvPr id="71" name="Google Shape;276;p28">
              <a:extLst>
                <a:ext uri="{FF2B5EF4-FFF2-40B4-BE49-F238E27FC236}">
                  <a16:creationId xmlns:a16="http://schemas.microsoft.com/office/drawing/2014/main" id="{242BF3E4-E53D-A10C-6032-366E013121BA}"/>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72" name="Google Shape;277;p28">
              <a:extLst>
                <a:ext uri="{FF2B5EF4-FFF2-40B4-BE49-F238E27FC236}">
                  <a16:creationId xmlns:a16="http://schemas.microsoft.com/office/drawing/2014/main" id="{F0C5D024-F5C2-2CEE-E3CB-CF926EA9590A}"/>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10 min</a:t>
              </a:r>
              <a:endParaRPr lang="fr-FR" sz="1467" b="1" kern="0" noProof="0" dirty="0">
                <a:solidFill>
                  <a:srgbClr val="000000"/>
                </a:solidFill>
                <a:latin typeface="Arial"/>
                <a:ea typeface="Arial"/>
                <a:cs typeface="Arial"/>
              </a:endParaRPr>
            </a:p>
          </p:txBody>
        </p:sp>
        <p:sp>
          <p:nvSpPr>
            <p:cNvPr id="73" name="Google Shape;278;p28">
              <a:extLst>
                <a:ext uri="{FF2B5EF4-FFF2-40B4-BE49-F238E27FC236}">
                  <a16:creationId xmlns:a16="http://schemas.microsoft.com/office/drawing/2014/main" id="{4D2422B7-6329-949C-8EBD-C7C6DD022C17}"/>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74" name="Google Shape;277;p28">
              <a:extLst>
                <a:ext uri="{FF2B5EF4-FFF2-40B4-BE49-F238E27FC236}">
                  <a16:creationId xmlns:a16="http://schemas.microsoft.com/office/drawing/2014/main" id="{0CC3379E-5560-46C3-11F8-04A0471C163E}"/>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Pratique autonome (PA)</a:t>
              </a:r>
            </a:p>
          </p:txBody>
        </p:sp>
      </p:grpSp>
      <p:grpSp>
        <p:nvGrpSpPr>
          <p:cNvPr id="75" name="Group 74">
            <a:extLst>
              <a:ext uri="{FF2B5EF4-FFF2-40B4-BE49-F238E27FC236}">
                <a16:creationId xmlns:a16="http://schemas.microsoft.com/office/drawing/2014/main" id="{FECC7735-AD18-81CA-9A7E-DD7D28A7DC38}"/>
              </a:ext>
            </a:extLst>
          </p:cNvPr>
          <p:cNvGrpSpPr/>
          <p:nvPr/>
        </p:nvGrpSpPr>
        <p:grpSpPr>
          <a:xfrm>
            <a:off x="2336945" y="5419952"/>
            <a:ext cx="7518111" cy="548005"/>
            <a:chOff x="1764463" y="1060636"/>
            <a:chExt cx="5638583" cy="411004"/>
          </a:xfrm>
        </p:grpSpPr>
        <p:sp>
          <p:nvSpPr>
            <p:cNvPr id="76" name="Google Shape;275;p28">
              <a:extLst>
                <a:ext uri="{FF2B5EF4-FFF2-40B4-BE49-F238E27FC236}">
                  <a16:creationId xmlns:a16="http://schemas.microsoft.com/office/drawing/2014/main" id="{358A3EA9-660D-91FA-AEFA-20486284456E}"/>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DC94DE"/>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noProof="0" dirty="0">
                  <a:solidFill>
                    <a:srgbClr val="FFFFFF"/>
                  </a:solidFill>
                  <a:latin typeface="Calibri"/>
                  <a:ea typeface="Calibri"/>
                  <a:cs typeface="Calibri"/>
                </a:rPr>
                <a:t>6</a:t>
              </a:r>
              <a:endParaRPr lang="fr-FR" sz="1467" kern="0" noProof="0" dirty="0">
                <a:solidFill>
                  <a:srgbClr val="000000"/>
                </a:solidFill>
                <a:latin typeface="Arial"/>
                <a:ea typeface="Arial"/>
                <a:cs typeface="Arial"/>
              </a:endParaRPr>
            </a:p>
          </p:txBody>
        </p:sp>
        <p:sp>
          <p:nvSpPr>
            <p:cNvPr id="77" name="Google Shape;276;p28">
              <a:extLst>
                <a:ext uri="{FF2B5EF4-FFF2-40B4-BE49-F238E27FC236}">
                  <a16:creationId xmlns:a16="http://schemas.microsoft.com/office/drawing/2014/main" id="{E601F4B8-1BBB-0A4C-7B1B-1AEC1A817048}"/>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DC94DE"/>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78" name="Google Shape;277;p28">
              <a:extLst>
                <a:ext uri="{FF2B5EF4-FFF2-40B4-BE49-F238E27FC236}">
                  <a16:creationId xmlns:a16="http://schemas.microsoft.com/office/drawing/2014/main" id="{B7CFAD42-8AB0-10A1-6911-3ABF8B2AC23F}"/>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5 min</a:t>
              </a:r>
              <a:endParaRPr lang="fr-FR" sz="1467" b="1" kern="0" noProof="0" dirty="0">
                <a:solidFill>
                  <a:srgbClr val="000000"/>
                </a:solidFill>
                <a:latin typeface="Arial"/>
                <a:ea typeface="Arial"/>
                <a:cs typeface="Arial"/>
              </a:endParaRPr>
            </a:p>
          </p:txBody>
        </p:sp>
        <p:sp>
          <p:nvSpPr>
            <p:cNvPr id="79" name="Google Shape;278;p28">
              <a:extLst>
                <a:ext uri="{FF2B5EF4-FFF2-40B4-BE49-F238E27FC236}">
                  <a16:creationId xmlns:a16="http://schemas.microsoft.com/office/drawing/2014/main" id="{2640C850-4A34-FFE2-FF64-6523F66A922B}"/>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80" name="Google Shape;277;p28">
              <a:extLst>
                <a:ext uri="{FF2B5EF4-FFF2-40B4-BE49-F238E27FC236}">
                  <a16:creationId xmlns:a16="http://schemas.microsoft.com/office/drawing/2014/main" id="{BB199019-95B7-55BE-BDAD-CED3D762D201}"/>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Clôture (C)</a:t>
              </a: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42A16-3E5A-E70D-0DA9-C29F2506B6BA}"/>
            </a:ext>
          </a:extLst>
        </p:cNvPr>
        <p:cNvGrpSpPr/>
        <p:nvPr/>
      </p:nvGrpSpPr>
      <p:grpSpPr>
        <a:xfrm>
          <a:off x="0" y="0"/>
          <a:ext cx="0" cy="0"/>
          <a:chOff x="0" y="0"/>
          <a:chExt cx="0" cy="0"/>
        </a:xfrm>
      </p:grpSpPr>
      <p:sp>
        <p:nvSpPr>
          <p:cNvPr id="3" name="Rectangle: Rounded Corners 24">
            <a:extLst>
              <a:ext uri="{FF2B5EF4-FFF2-40B4-BE49-F238E27FC236}">
                <a16:creationId xmlns:a16="http://schemas.microsoft.com/office/drawing/2014/main" id="{56829C2A-8389-AA2F-B72A-1AB2AB8D5F8B}"/>
              </a:ext>
            </a:extLst>
          </p:cNvPr>
          <p:cNvSpPr/>
          <p:nvPr/>
        </p:nvSpPr>
        <p:spPr>
          <a:xfrm>
            <a:off x="11219324" y="257231"/>
            <a:ext cx="714138" cy="518400"/>
          </a:xfrm>
          <a:prstGeom prst="roundRect">
            <a:avLst/>
          </a:prstGeom>
          <a:solidFill>
            <a:srgbClr val="B9DA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PGB</a:t>
            </a:r>
            <a:endParaRPr lang="fr-FR" sz="1200" b="1" noProof="0" dirty="0">
              <a:latin typeface="Dosis Bold" pitchFamily="2" charset="0"/>
            </a:endParaRPr>
          </a:p>
        </p:txBody>
      </p:sp>
      <p:sp>
        <p:nvSpPr>
          <p:cNvPr id="4" name="ZoneTexte 3">
            <a:extLst>
              <a:ext uri="{FF2B5EF4-FFF2-40B4-BE49-F238E27FC236}">
                <a16:creationId xmlns:a16="http://schemas.microsoft.com/office/drawing/2014/main" id="{EDDBF7D4-84E0-B37B-BE18-CC3EB03311A6}"/>
              </a:ext>
            </a:extLst>
          </p:cNvPr>
          <p:cNvSpPr txBox="1"/>
          <p:nvPr/>
        </p:nvSpPr>
        <p:spPr>
          <a:xfrm>
            <a:off x="1072904" y="289637"/>
            <a:ext cx="7127854" cy="400110"/>
          </a:xfrm>
          <a:prstGeom prst="rect">
            <a:avLst/>
          </a:prstGeom>
          <a:noFill/>
        </p:spPr>
        <p:txBody>
          <a:bodyPr wrap="square">
            <a:spAutoFit/>
          </a:bodyPr>
          <a:lstStyle/>
          <a:p>
            <a:r>
              <a:rPr lang="fr-FR" sz="2000" b="1" noProof="0" dirty="0">
                <a:solidFill>
                  <a:schemeClr val="bg2">
                    <a:lumMod val="50000"/>
                  </a:schemeClr>
                </a:solidFill>
                <a:sym typeface="Hammersmith One"/>
              </a:rPr>
              <a:t>Correction.</a:t>
            </a:r>
          </a:p>
        </p:txBody>
      </p:sp>
      <p:grpSp>
        <p:nvGrpSpPr>
          <p:cNvPr id="6" name="Groupe 5">
            <a:extLst>
              <a:ext uri="{FF2B5EF4-FFF2-40B4-BE49-F238E27FC236}">
                <a16:creationId xmlns:a16="http://schemas.microsoft.com/office/drawing/2014/main" id="{211A383C-5C8F-B44F-08CA-664CA75EE7A1}"/>
              </a:ext>
            </a:extLst>
          </p:cNvPr>
          <p:cNvGrpSpPr/>
          <p:nvPr/>
        </p:nvGrpSpPr>
        <p:grpSpPr>
          <a:xfrm>
            <a:off x="11272052" y="820142"/>
            <a:ext cx="630930" cy="588164"/>
            <a:chOff x="582302" y="4457015"/>
            <a:chExt cx="630930" cy="588164"/>
          </a:xfrm>
        </p:grpSpPr>
        <p:pic>
          <p:nvPicPr>
            <p:cNvPr id="8" name="Picture 7">
              <a:extLst>
                <a:ext uri="{FF2B5EF4-FFF2-40B4-BE49-F238E27FC236}">
                  <a16:creationId xmlns:a16="http://schemas.microsoft.com/office/drawing/2014/main" id="{A783397A-722D-FA7A-A62A-707AB597F845}"/>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8426786D-DE51-51C0-EC4E-2F22D03C16F0}"/>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2" name="Image 1" descr="Une image contenant texte, capture d’écran, Police, nombre&#10;&#10;Le contenu généré par l’IA peut être incorrect.">
            <a:extLst>
              <a:ext uri="{FF2B5EF4-FFF2-40B4-BE49-F238E27FC236}">
                <a16:creationId xmlns:a16="http://schemas.microsoft.com/office/drawing/2014/main" id="{4C5930CC-DB6B-7442-8051-106E0887208B}"/>
              </a:ext>
            </a:extLst>
          </p:cNvPr>
          <p:cNvPicPr>
            <a:picLocks noChangeAspect="1"/>
          </p:cNvPicPr>
          <p:nvPr/>
        </p:nvPicPr>
        <p:blipFill>
          <a:blip r:embed="rId4"/>
          <a:stretch>
            <a:fillRect/>
          </a:stretch>
        </p:blipFill>
        <p:spPr>
          <a:xfrm>
            <a:off x="745646" y="1527716"/>
            <a:ext cx="11003408" cy="3633564"/>
          </a:xfrm>
          <a:prstGeom prst="rect">
            <a:avLst/>
          </a:prstGeom>
        </p:spPr>
      </p:pic>
      <p:cxnSp>
        <p:nvCxnSpPr>
          <p:cNvPr id="10" name="Connecteur droit avec flèche 9">
            <a:extLst>
              <a:ext uri="{FF2B5EF4-FFF2-40B4-BE49-F238E27FC236}">
                <a16:creationId xmlns:a16="http://schemas.microsoft.com/office/drawing/2014/main" id="{7D9F8D5C-CD93-4562-722D-E23B9CC34AC9}"/>
              </a:ext>
            </a:extLst>
          </p:cNvPr>
          <p:cNvCxnSpPr/>
          <p:nvPr/>
        </p:nvCxnSpPr>
        <p:spPr>
          <a:xfrm>
            <a:off x="5435600" y="2997200"/>
            <a:ext cx="1991360" cy="163576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DE47E4C9-D836-C947-6F85-841A417A3E7D}"/>
              </a:ext>
            </a:extLst>
          </p:cNvPr>
          <p:cNvCxnSpPr/>
          <p:nvPr/>
        </p:nvCxnSpPr>
        <p:spPr>
          <a:xfrm>
            <a:off x="5506720" y="3728720"/>
            <a:ext cx="1981200"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8840934C-E872-0FAF-D919-C376B2E5B1EF}"/>
              </a:ext>
            </a:extLst>
          </p:cNvPr>
          <p:cNvCxnSpPr>
            <a:cxnSpLocks/>
          </p:cNvCxnSpPr>
          <p:nvPr/>
        </p:nvCxnSpPr>
        <p:spPr>
          <a:xfrm flipV="1">
            <a:off x="5455920" y="2997200"/>
            <a:ext cx="1920240" cy="164592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56938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A3C87-D929-2F5E-2BBB-F28E7B774DB4}"/>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66971435-5B6B-0232-4313-75C9FDC95253}"/>
              </a:ext>
            </a:extLst>
          </p:cNvPr>
          <p:cNvSpPr txBox="1"/>
          <p:nvPr/>
        </p:nvSpPr>
        <p:spPr>
          <a:xfrm>
            <a:off x="1084826" y="161998"/>
            <a:ext cx="7127854" cy="461665"/>
          </a:xfrm>
          <a:prstGeom prst="rect">
            <a:avLst/>
          </a:prstGeom>
          <a:noFill/>
        </p:spPr>
        <p:txBody>
          <a:bodyPr wrap="square">
            <a:spAutoFit/>
          </a:bodyPr>
          <a:lstStyle/>
          <a:p>
            <a:r>
              <a:rPr lang="fr-FR" sz="2400" b="1" noProof="0" dirty="0">
                <a:solidFill>
                  <a:schemeClr val="bg2">
                    <a:lumMod val="50000"/>
                  </a:schemeClr>
                </a:solidFill>
                <a:sym typeface="Hammersmith One"/>
              </a:rPr>
              <a:t>Voici les réponses.</a:t>
            </a:r>
          </a:p>
        </p:txBody>
      </p:sp>
      <p:sp>
        <p:nvSpPr>
          <p:cNvPr id="2" name="Rectangle: Rounded Corners 24">
            <a:extLst>
              <a:ext uri="{FF2B5EF4-FFF2-40B4-BE49-F238E27FC236}">
                <a16:creationId xmlns:a16="http://schemas.microsoft.com/office/drawing/2014/main" id="{A435479F-BF9B-6870-CABA-6B4D9EAFA8A6}"/>
              </a:ext>
            </a:extLst>
          </p:cNvPr>
          <p:cNvSpPr/>
          <p:nvPr/>
        </p:nvSpPr>
        <p:spPr>
          <a:xfrm>
            <a:off x="11219324" y="257231"/>
            <a:ext cx="714138" cy="518400"/>
          </a:xfrm>
          <a:prstGeom prst="roundRect">
            <a:avLst/>
          </a:prstGeom>
          <a:solidFill>
            <a:srgbClr val="B9DA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PGB</a:t>
            </a:r>
            <a:endParaRPr lang="fr-FR" sz="1200" b="1" noProof="0" dirty="0">
              <a:latin typeface="Dosis Bold" pitchFamily="2" charset="0"/>
            </a:endParaRPr>
          </a:p>
        </p:txBody>
      </p:sp>
      <p:grpSp>
        <p:nvGrpSpPr>
          <p:cNvPr id="6" name="Groupe 5">
            <a:extLst>
              <a:ext uri="{FF2B5EF4-FFF2-40B4-BE49-F238E27FC236}">
                <a16:creationId xmlns:a16="http://schemas.microsoft.com/office/drawing/2014/main" id="{DCE8D247-8B18-9FB6-E642-625DFB5EB701}"/>
              </a:ext>
            </a:extLst>
          </p:cNvPr>
          <p:cNvGrpSpPr/>
          <p:nvPr/>
        </p:nvGrpSpPr>
        <p:grpSpPr>
          <a:xfrm>
            <a:off x="11302532" y="728702"/>
            <a:ext cx="630930" cy="588164"/>
            <a:chOff x="582302" y="4457015"/>
            <a:chExt cx="630930" cy="588164"/>
          </a:xfrm>
        </p:grpSpPr>
        <p:pic>
          <p:nvPicPr>
            <p:cNvPr id="7" name="Picture 7">
              <a:extLst>
                <a:ext uri="{FF2B5EF4-FFF2-40B4-BE49-F238E27FC236}">
                  <a16:creationId xmlns:a16="http://schemas.microsoft.com/office/drawing/2014/main" id="{9047E75B-C9DE-3806-C106-B8801147BC1B}"/>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8" name="Picture 7">
              <a:extLst>
                <a:ext uri="{FF2B5EF4-FFF2-40B4-BE49-F238E27FC236}">
                  <a16:creationId xmlns:a16="http://schemas.microsoft.com/office/drawing/2014/main" id="{D67D0FAD-E481-3DA5-0F57-B1F38C2D6996}"/>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grpSp>
        <p:nvGrpSpPr>
          <p:cNvPr id="13" name="Groupe 12">
            <a:extLst>
              <a:ext uri="{FF2B5EF4-FFF2-40B4-BE49-F238E27FC236}">
                <a16:creationId xmlns:a16="http://schemas.microsoft.com/office/drawing/2014/main" id="{5AB9C1BC-EE7A-9DF0-7247-25BE8BD642A0}"/>
              </a:ext>
            </a:extLst>
          </p:cNvPr>
          <p:cNvGrpSpPr/>
          <p:nvPr/>
        </p:nvGrpSpPr>
        <p:grpSpPr>
          <a:xfrm>
            <a:off x="1177076" y="1366379"/>
            <a:ext cx="9551884" cy="4743004"/>
            <a:chOff x="1177076" y="1366379"/>
            <a:chExt cx="9551884" cy="4743004"/>
          </a:xfrm>
        </p:grpSpPr>
        <p:pic>
          <p:nvPicPr>
            <p:cNvPr id="3" name="Image 2" descr="Une image contenant texte, bétail, cheval, vache&#10;&#10;Le contenu généré par l’IA peut être incorrect.">
              <a:extLst>
                <a:ext uri="{FF2B5EF4-FFF2-40B4-BE49-F238E27FC236}">
                  <a16:creationId xmlns:a16="http://schemas.microsoft.com/office/drawing/2014/main" id="{DA26C024-3E3A-8FF7-05A6-084B96929E84}"/>
                </a:ext>
              </a:extLst>
            </p:cNvPr>
            <p:cNvPicPr>
              <a:picLocks noChangeAspect="1"/>
            </p:cNvPicPr>
            <p:nvPr/>
          </p:nvPicPr>
          <p:blipFill>
            <a:blip r:embed="rId4"/>
            <a:stretch>
              <a:fillRect/>
            </a:stretch>
          </p:blipFill>
          <p:spPr>
            <a:xfrm>
              <a:off x="1177076" y="1366379"/>
              <a:ext cx="9551884" cy="4743004"/>
            </a:xfrm>
            <a:prstGeom prst="rect">
              <a:avLst/>
            </a:prstGeom>
          </p:spPr>
        </p:pic>
        <p:sp>
          <p:nvSpPr>
            <p:cNvPr id="10" name="ZoneTexte 9">
              <a:extLst>
                <a:ext uri="{FF2B5EF4-FFF2-40B4-BE49-F238E27FC236}">
                  <a16:creationId xmlns:a16="http://schemas.microsoft.com/office/drawing/2014/main" id="{DA0FD35A-9372-4CA6-A106-D0FF9D2DA4A2}"/>
                </a:ext>
              </a:extLst>
            </p:cNvPr>
            <p:cNvSpPr txBox="1"/>
            <p:nvPr/>
          </p:nvSpPr>
          <p:spPr>
            <a:xfrm>
              <a:off x="3149600" y="3972560"/>
              <a:ext cx="2377440" cy="461665"/>
            </a:xfrm>
            <a:prstGeom prst="rect">
              <a:avLst/>
            </a:prstGeom>
            <a:noFill/>
          </p:spPr>
          <p:txBody>
            <a:bodyPr wrap="square" rtlCol="0">
              <a:spAutoFit/>
            </a:bodyPr>
            <a:lstStyle/>
            <a:p>
              <a:r>
                <a:rPr lang="fr-FR" sz="2400" noProof="0" dirty="0">
                  <a:solidFill>
                    <a:srgbClr val="FF0000"/>
                  </a:solidFill>
                </a:rPr>
                <a:t>Très long</a:t>
              </a:r>
            </a:p>
          </p:txBody>
        </p:sp>
        <p:sp>
          <p:nvSpPr>
            <p:cNvPr id="11" name="ZoneTexte 10">
              <a:extLst>
                <a:ext uri="{FF2B5EF4-FFF2-40B4-BE49-F238E27FC236}">
                  <a16:creationId xmlns:a16="http://schemas.microsoft.com/office/drawing/2014/main" id="{4ABF8B71-B545-7E3A-B370-51A15AE55F38}"/>
                </a:ext>
              </a:extLst>
            </p:cNvPr>
            <p:cNvSpPr txBox="1"/>
            <p:nvPr/>
          </p:nvSpPr>
          <p:spPr>
            <a:xfrm>
              <a:off x="3027680" y="4460240"/>
              <a:ext cx="2377440" cy="461665"/>
            </a:xfrm>
            <a:prstGeom prst="rect">
              <a:avLst/>
            </a:prstGeom>
            <a:noFill/>
          </p:spPr>
          <p:txBody>
            <a:bodyPr wrap="square" rtlCol="0">
              <a:spAutoFit/>
            </a:bodyPr>
            <a:lstStyle/>
            <a:p>
              <a:r>
                <a:rPr lang="fr-FR" sz="2400" noProof="0" dirty="0">
                  <a:solidFill>
                    <a:srgbClr val="FF0000"/>
                  </a:solidFill>
                </a:rPr>
                <a:t>Très développé</a:t>
              </a:r>
            </a:p>
          </p:txBody>
        </p:sp>
        <p:sp>
          <p:nvSpPr>
            <p:cNvPr id="12" name="ZoneTexte 11">
              <a:extLst>
                <a:ext uri="{FF2B5EF4-FFF2-40B4-BE49-F238E27FC236}">
                  <a16:creationId xmlns:a16="http://schemas.microsoft.com/office/drawing/2014/main" id="{CB51628B-4043-3405-372F-D8E3950C28EE}"/>
                </a:ext>
              </a:extLst>
            </p:cNvPr>
            <p:cNvSpPr txBox="1"/>
            <p:nvPr/>
          </p:nvSpPr>
          <p:spPr>
            <a:xfrm>
              <a:off x="3149600" y="4978400"/>
              <a:ext cx="2377440" cy="461665"/>
            </a:xfrm>
            <a:prstGeom prst="rect">
              <a:avLst/>
            </a:prstGeom>
            <a:noFill/>
          </p:spPr>
          <p:txBody>
            <a:bodyPr wrap="square" rtlCol="0">
              <a:spAutoFit/>
            </a:bodyPr>
            <a:lstStyle/>
            <a:p>
              <a:r>
                <a:rPr lang="fr-FR" sz="2400" noProof="0" dirty="0">
                  <a:solidFill>
                    <a:srgbClr val="FF0000"/>
                  </a:solidFill>
                </a:rPr>
                <a:t>Avec 4 poches</a:t>
              </a:r>
            </a:p>
          </p:txBody>
        </p:sp>
      </p:grpSp>
      <p:sp>
        <p:nvSpPr>
          <p:cNvPr id="9" name="ZoneTexte 8">
            <a:extLst>
              <a:ext uri="{FF2B5EF4-FFF2-40B4-BE49-F238E27FC236}">
                <a16:creationId xmlns:a16="http://schemas.microsoft.com/office/drawing/2014/main" id="{1D988826-A0B4-196D-A043-E5C6C186F5ED}"/>
              </a:ext>
            </a:extLst>
          </p:cNvPr>
          <p:cNvSpPr txBox="1"/>
          <p:nvPr/>
        </p:nvSpPr>
        <p:spPr>
          <a:xfrm>
            <a:off x="1036320" y="592574"/>
            <a:ext cx="6096000" cy="369332"/>
          </a:xfrm>
          <a:prstGeom prst="rect">
            <a:avLst/>
          </a:prstGeom>
          <a:noFill/>
        </p:spPr>
        <p:txBody>
          <a:bodyPr wrap="square">
            <a:spAutoFit/>
          </a:bodyPr>
          <a:lstStyle/>
          <a:p>
            <a:r>
              <a:rPr lang="fr-FR" i="1" noProof="0" dirty="0">
                <a:solidFill>
                  <a:schemeClr val="bg2">
                    <a:lumMod val="90000"/>
                  </a:schemeClr>
                </a:solidFill>
                <a:sym typeface="Hammersmith One"/>
              </a:rPr>
              <a:t>Invitez les élèves à passer au tableau pour écrire leurs réponses. </a:t>
            </a:r>
            <a:endParaRPr lang="fr-FR" i="1" noProof="0" dirty="0">
              <a:solidFill>
                <a:schemeClr val="bg2">
                  <a:lumMod val="90000"/>
                </a:schemeClr>
              </a:solidFill>
            </a:endParaRPr>
          </a:p>
        </p:txBody>
      </p:sp>
    </p:spTree>
    <p:extLst>
      <p:ext uri="{BB962C8B-B14F-4D97-AF65-F5344CB8AC3E}">
        <p14:creationId xmlns:p14="http://schemas.microsoft.com/office/powerpoint/2010/main" val="10611609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00000">
                <a:alpha val="30000"/>
              </a:srgbClr>
            </a:gs>
            <a:gs pos="74000">
              <a:srgbClr val="C00000">
                <a:alpha val="39000"/>
              </a:srgbClr>
            </a:gs>
            <a:gs pos="83000">
              <a:srgbClr val="C00000">
                <a:alpha val="46000"/>
              </a:srgbClr>
            </a:gs>
            <a:gs pos="100000">
              <a:srgbClr val="C00000">
                <a:alpha val="75000"/>
              </a:srgbClr>
            </a:gs>
          </a:gsLst>
          <a:lin ang="5400000" scaled="1"/>
          <a:tileRect/>
        </a:gradFill>
        <a:effectLst/>
      </p:bgPr>
    </p:bg>
    <p:spTree>
      <p:nvGrpSpPr>
        <p:cNvPr id="1" name="">
          <a:extLst>
            <a:ext uri="{FF2B5EF4-FFF2-40B4-BE49-F238E27FC236}">
              <a16:creationId xmlns:a16="http://schemas.microsoft.com/office/drawing/2014/main" id="{CD0F1C31-3269-D9E2-A11B-76E1E7FC1B8B}"/>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17DC0336-7468-96E4-4C8F-D75D561F5D22}"/>
              </a:ext>
            </a:extLst>
          </p:cNvPr>
          <p:cNvGrpSpPr/>
          <p:nvPr/>
        </p:nvGrpSpPr>
        <p:grpSpPr>
          <a:xfrm>
            <a:off x="176981" y="147484"/>
            <a:ext cx="11887199" cy="6528619"/>
            <a:chOff x="2184400" y="1402025"/>
            <a:chExt cx="7823200" cy="4942038"/>
          </a:xfrm>
        </p:grpSpPr>
        <p:sp>
          <p:nvSpPr>
            <p:cNvPr id="3" name="Rectangle : coins arrondis 10">
              <a:extLst>
                <a:ext uri="{FF2B5EF4-FFF2-40B4-BE49-F238E27FC236}">
                  <a16:creationId xmlns:a16="http://schemas.microsoft.com/office/drawing/2014/main" id="{7AC4A336-553B-C6D9-5960-F469265B1B72}"/>
                </a:ext>
              </a:extLst>
            </p:cNvPr>
            <p:cNvSpPr/>
            <p:nvPr/>
          </p:nvSpPr>
          <p:spPr>
            <a:xfrm>
              <a:off x="2184400" y="1402025"/>
              <a:ext cx="7823200" cy="4942038"/>
            </a:xfrm>
            <a:prstGeom prst="roundRect">
              <a:avLst>
                <a:gd name="adj" fmla="val 2665"/>
              </a:avLst>
            </a:prstGeom>
            <a:solidFill>
              <a:srgbClr val="C00000"/>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69AEEE6E-857A-5D9C-2A33-25EA3FB3D64D}"/>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sz="5600" b="1" noProof="0" dirty="0">
                <a:solidFill>
                  <a:schemeClr val="tx1"/>
                </a:solidFill>
              </a:endParaRPr>
            </a:p>
          </p:txBody>
        </p:sp>
      </p:grpSp>
      <p:grpSp>
        <p:nvGrpSpPr>
          <p:cNvPr id="44" name="Group 43">
            <a:extLst>
              <a:ext uri="{FF2B5EF4-FFF2-40B4-BE49-F238E27FC236}">
                <a16:creationId xmlns:a16="http://schemas.microsoft.com/office/drawing/2014/main" id="{02F30AD9-A760-1FB7-44E6-C5FB79615A98}"/>
              </a:ext>
            </a:extLst>
          </p:cNvPr>
          <p:cNvGrpSpPr/>
          <p:nvPr/>
        </p:nvGrpSpPr>
        <p:grpSpPr>
          <a:xfrm>
            <a:off x="9298204" y="5419246"/>
            <a:ext cx="2425142" cy="936370"/>
            <a:chOff x="8796759" y="4917801"/>
            <a:chExt cx="2425142" cy="936370"/>
          </a:xfrm>
        </p:grpSpPr>
        <p:sp>
          <p:nvSpPr>
            <p:cNvPr id="42" name="Oval 41">
              <a:extLst>
                <a:ext uri="{FF2B5EF4-FFF2-40B4-BE49-F238E27FC236}">
                  <a16:creationId xmlns:a16="http://schemas.microsoft.com/office/drawing/2014/main" id="{68B5FF32-915A-B598-700D-0EA7533542B3}"/>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199500E8-6AC1-98CD-F98D-D1177176CCC5}"/>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10 min</a:t>
              </a:r>
            </a:p>
          </p:txBody>
        </p:sp>
      </p:grpSp>
      <p:grpSp>
        <p:nvGrpSpPr>
          <p:cNvPr id="6" name="Group 14">
            <a:extLst>
              <a:ext uri="{FF2B5EF4-FFF2-40B4-BE49-F238E27FC236}">
                <a16:creationId xmlns:a16="http://schemas.microsoft.com/office/drawing/2014/main" id="{F5F64CAC-13D7-467D-A4B4-34A14AD955D4}"/>
              </a:ext>
            </a:extLst>
          </p:cNvPr>
          <p:cNvGrpSpPr/>
          <p:nvPr/>
        </p:nvGrpSpPr>
        <p:grpSpPr>
          <a:xfrm>
            <a:off x="4840807" y="1759083"/>
            <a:ext cx="4659652" cy="2905447"/>
            <a:chOff x="1641585" y="1048972"/>
            <a:chExt cx="5867403" cy="3260732"/>
          </a:xfrm>
        </p:grpSpPr>
        <p:sp>
          <p:nvSpPr>
            <p:cNvPr id="7" name="Rectangle : coins arrondis 10">
              <a:extLst>
                <a:ext uri="{FF2B5EF4-FFF2-40B4-BE49-F238E27FC236}">
                  <a16:creationId xmlns:a16="http://schemas.microsoft.com/office/drawing/2014/main" id="{7E7F795A-B2DB-DE21-2292-42F55B54896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D04444"/>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Rectangle 18">
              <a:extLst>
                <a:ext uri="{FF2B5EF4-FFF2-40B4-BE49-F238E27FC236}">
                  <a16:creationId xmlns:a16="http://schemas.microsoft.com/office/drawing/2014/main" id="{CB97BCF3-D290-3B5D-4B9B-5C6794830C9D}"/>
                </a:ext>
              </a:extLst>
            </p:cNvPr>
            <p:cNvSpPr/>
            <p:nvPr/>
          </p:nvSpPr>
          <p:spPr>
            <a:xfrm>
              <a:off x="1715066" y="1103461"/>
              <a:ext cx="5717724" cy="3124203"/>
            </a:xfrm>
            <a:prstGeom prst="rect">
              <a:avLst/>
            </a:prstGeom>
            <a:solidFill>
              <a:srgbClr val="CE4444"/>
            </a:solidFill>
            <a:ln cap="flat">
              <a:solidFill>
                <a:srgbClr val="D04444"/>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Rectangle 19">
              <a:extLst>
                <a:ext uri="{FF2B5EF4-FFF2-40B4-BE49-F238E27FC236}">
                  <a16:creationId xmlns:a16="http://schemas.microsoft.com/office/drawing/2014/main" id="{39BFE2A6-E996-8EBF-9E52-F656C164550B}"/>
                </a:ext>
              </a:extLst>
            </p:cNvPr>
            <p:cNvSpPr/>
            <p:nvPr/>
          </p:nvSpPr>
          <p:spPr>
            <a:xfrm>
              <a:off x="1802501" y="1179667"/>
              <a:ext cx="5542845" cy="2971800"/>
            </a:xfrm>
            <a:prstGeom prst="rect">
              <a:avLst/>
            </a:prstGeom>
            <a:solidFill>
              <a:srgbClr val="FFFFFF"/>
            </a:solidFill>
            <a:ln cap="flat">
              <a:solidFill>
                <a:srgbClr val="D04444"/>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10" name="Rectangle 20">
            <a:extLst>
              <a:ext uri="{FF2B5EF4-FFF2-40B4-BE49-F238E27FC236}">
                <a16:creationId xmlns:a16="http://schemas.microsoft.com/office/drawing/2014/main" id="{2762EB59-F99F-ABE7-A0BD-F72F48D431CA}"/>
              </a:ext>
            </a:extLst>
          </p:cNvPr>
          <p:cNvSpPr/>
          <p:nvPr/>
        </p:nvSpPr>
        <p:spPr>
          <a:xfrm>
            <a:off x="5055748" y="4335274"/>
            <a:ext cx="4145509" cy="57815"/>
          </a:xfrm>
          <a:prstGeom prst="rect">
            <a:avLst/>
          </a:prstGeom>
          <a:solidFill>
            <a:srgbClr val="CE4444"/>
          </a:solidFill>
          <a:ln cap="flat">
            <a:solidFill>
              <a:srgbClr val="D04444"/>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1" name="Rectangle 21">
            <a:extLst>
              <a:ext uri="{FF2B5EF4-FFF2-40B4-BE49-F238E27FC236}">
                <a16:creationId xmlns:a16="http://schemas.microsoft.com/office/drawing/2014/main" id="{2BB5E3B3-FDF3-25D5-3A40-87C63F041703}"/>
              </a:ext>
            </a:extLst>
          </p:cNvPr>
          <p:cNvSpPr/>
          <p:nvPr/>
        </p:nvSpPr>
        <p:spPr>
          <a:xfrm>
            <a:off x="4491548" y="2015872"/>
            <a:ext cx="867138" cy="384316"/>
          </a:xfrm>
          <a:prstGeom prst="rect">
            <a:avLst/>
          </a:prstGeom>
          <a:solidFill>
            <a:srgbClr val="CE4444"/>
          </a:solidFill>
          <a:ln w="25402" cap="flat">
            <a:solidFill>
              <a:srgbClr val="D04444"/>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Rectangle 23">
            <a:extLst>
              <a:ext uri="{FF2B5EF4-FFF2-40B4-BE49-F238E27FC236}">
                <a16:creationId xmlns:a16="http://schemas.microsoft.com/office/drawing/2014/main" id="{D458E109-46D5-E952-4872-746F6C1C6415}"/>
              </a:ext>
            </a:extLst>
          </p:cNvPr>
          <p:cNvSpPr/>
          <p:nvPr/>
        </p:nvSpPr>
        <p:spPr>
          <a:xfrm>
            <a:off x="4568937" y="2021179"/>
            <a:ext cx="789749" cy="369332"/>
          </a:xfrm>
          <a:prstGeom prst="rect">
            <a:avLst/>
          </a:prstGeom>
          <a:noFill/>
          <a:ln cap="flat">
            <a:solidFill>
              <a:srgbClr val="D04444"/>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1200" cap="none" spc="0" normalizeH="0" baseline="0" noProof="0" dirty="0">
                <a:ln>
                  <a:noFill/>
                </a:ln>
                <a:solidFill>
                  <a:srgbClr val="FFFFFF"/>
                </a:solidFill>
                <a:effectLst/>
                <a:uLnTx/>
                <a:uFillTx/>
                <a:latin typeface="Arial"/>
                <a:ea typeface="+mn-ea"/>
                <a:cs typeface="Arial"/>
              </a:rPr>
              <a:t>PA</a:t>
            </a:r>
          </a:p>
        </p:txBody>
      </p:sp>
      <p:sp>
        <p:nvSpPr>
          <p:cNvPr id="13" name="TextBox 6">
            <a:extLst>
              <a:ext uri="{FF2B5EF4-FFF2-40B4-BE49-F238E27FC236}">
                <a16:creationId xmlns:a16="http://schemas.microsoft.com/office/drawing/2014/main" id="{1A33C23E-B334-2FB8-53E7-D46FADE17328}"/>
              </a:ext>
            </a:extLst>
          </p:cNvPr>
          <p:cNvSpPr txBox="1"/>
          <p:nvPr/>
        </p:nvSpPr>
        <p:spPr>
          <a:xfrm>
            <a:off x="5790147" y="2368535"/>
            <a:ext cx="2758806" cy="1661993"/>
          </a:xfrm>
          <a:prstGeom prst="rect">
            <a:avLst/>
          </a:prstGeom>
          <a:noFill/>
          <a:ln cap="flat">
            <a:noFill/>
          </a:ln>
        </p:spPr>
        <p:txBody>
          <a:bodyPr vert="horz" wrap="square" lIns="0" tIns="0" rIns="0" bIns="0" anchor="t" anchorCtr="1" compatLnSpc="1">
            <a:spAutoFit/>
          </a:bodyPr>
          <a:lstStyle/>
          <a:p>
            <a:pPr lvl="0" algn="ctr" defTabSz="685800">
              <a:lnSpc>
                <a:spcPct val="90000"/>
              </a:lnSpc>
              <a:spcAft>
                <a:spcPts val="1500"/>
              </a:spcAft>
              <a:defRPr sz="1800" b="0" i="0" u="none" strike="noStrike" kern="0" cap="none" spc="0" baseline="0">
                <a:solidFill>
                  <a:srgbClr val="000000"/>
                </a:solidFill>
                <a:uFillTx/>
              </a:defRPr>
            </a:pPr>
            <a:r>
              <a:rPr lang="fr-FR" sz="4000" b="1" kern="0" noProof="0" dirty="0">
                <a:solidFill>
                  <a:srgbClr val="D04444"/>
                </a:solidFill>
                <a:latin typeface="Arial" panose="020B0604020202020204" pitchFamily="34" charset="0"/>
                <a:ea typeface="Calibri"/>
                <a:cs typeface="Arial" panose="020B0604020202020204" pitchFamily="34" charset="0"/>
              </a:rPr>
              <a:t>Pratique autonome et défis</a:t>
            </a:r>
          </a:p>
        </p:txBody>
      </p:sp>
      <p:pic>
        <p:nvPicPr>
          <p:cNvPr id="14" name="Picture 11">
            <a:extLst>
              <a:ext uri="{FF2B5EF4-FFF2-40B4-BE49-F238E27FC236}">
                <a16:creationId xmlns:a16="http://schemas.microsoft.com/office/drawing/2014/main" id="{9CEB9DC8-ECC8-0C14-875A-A672DCDA1A1B}"/>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1572542" y="1495441"/>
            <a:ext cx="3077099" cy="3077099"/>
          </a:xfrm>
          <a:prstGeom prst="rect">
            <a:avLst/>
          </a:prstGeom>
        </p:spPr>
      </p:pic>
    </p:spTree>
    <p:extLst>
      <p:ext uri="{BB962C8B-B14F-4D97-AF65-F5344CB8AC3E}">
        <p14:creationId xmlns:p14="http://schemas.microsoft.com/office/powerpoint/2010/main" val="35596989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E2282-4EDD-52AD-FEB0-CDEE85A37A48}"/>
            </a:ext>
          </a:extLst>
        </p:cNvPr>
        <p:cNvGrpSpPr/>
        <p:nvPr/>
      </p:nvGrpSpPr>
      <p:grpSpPr>
        <a:xfrm>
          <a:off x="0" y="0"/>
          <a:ext cx="0" cy="0"/>
          <a:chOff x="0" y="0"/>
          <a:chExt cx="0" cy="0"/>
        </a:xfrm>
      </p:grpSpPr>
      <p:sp>
        <p:nvSpPr>
          <p:cNvPr id="16" name="Oval 15">
            <a:extLst>
              <a:ext uri="{FF2B5EF4-FFF2-40B4-BE49-F238E27FC236}">
                <a16:creationId xmlns:a16="http://schemas.microsoft.com/office/drawing/2014/main" id="{6150A770-78BD-93E9-F075-C9FC7A8DBC3D}"/>
              </a:ext>
            </a:extLst>
          </p:cNvPr>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PA</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2" name="Picture 14">
            <a:extLst>
              <a:ext uri="{FF2B5EF4-FFF2-40B4-BE49-F238E27FC236}">
                <a16:creationId xmlns:a16="http://schemas.microsoft.com/office/drawing/2014/main" id="{35147669-2042-7D67-AD80-A239BEE4F405}"/>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444274" y="838200"/>
            <a:ext cx="559562" cy="559565"/>
          </a:xfrm>
          <a:prstGeom prst="rect">
            <a:avLst/>
          </a:prstGeom>
        </p:spPr>
      </p:pic>
      <p:sp>
        <p:nvSpPr>
          <p:cNvPr id="9" name="ZoneTexte 8">
            <a:extLst>
              <a:ext uri="{FF2B5EF4-FFF2-40B4-BE49-F238E27FC236}">
                <a16:creationId xmlns:a16="http://schemas.microsoft.com/office/drawing/2014/main" id="{56CD4AB8-41FC-623F-C6DA-669B070BFC2A}"/>
              </a:ext>
            </a:extLst>
          </p:cNvPr>
          <p:cNvSpPr txBox="1"/>
          <p:nvPr/>
        </p:nvSpPr>
        <p:spPr>
          <a:xfrm>
            <a:off x="1106341" y="136972"/>
            <a:ext cx="9566787"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sym typeface="Hammersmith One"/>
              </a:rPr>
              <a:t>Maintenant, vous allez travailler chacun pour soi; prenez les activités  de la page 55 sur le livret.</a:t>
            </a:r>
            <a:r>
              <a:rPr kumimoji="0" lang="fr-FR" sz="1800" b="0" i="1"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 . </a:t>
            </a:r>
            <a:r>
              <a:rPr kumimoji="0" lang="fr-FR" sz="1800" b="1"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demandez de l'aide en cas de besoin</a:t>
            </a:r>
            <a:r>
              <a:rPr kumimoji="0" lang="fr-FR" sz="1800" b="0" i="1"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a:t>
            </a:r>
            <a:endParaRPr kumimoji="0" lang="fr-FR" sz="1800" b="1"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sym typeface="Hammersmith One"/>
            </a:endParaRPr>
          </a:p>
        </p:txBody>
      </p:sp>
      <p:sp>
        <p:nvSpPr>
          <p:cNvPr id="10" name="ZoneTexte 9">
            <a:extLst>
              <a:ext uri="{FF2B5EF4-FFF2-40B4-BE49-F238E27FC236}">
                <a16:creationId xmlns:a16="http://schemas.microsoft.com/office/drawing/2014/main" id="{030936BB-18E1-9BAE-CC93-61FB49327137}"/>
              </a:ext>
            </a:extLst>
          </p:cNvPr>
          <p:cNvSpPr txBox="1"/>
          <p:nvPr/>
        </p:nvSpPr>
        <p:spPr>
          <a:xfrm>
            <a:off x="933620" y="712778"/>
            <a:ext cx="9566787"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Circuler entre les rangs, cibler les élèves en difficultés, Insister sur le travail individuel.</a:t>
            </a:r>
            <a:endParaRPr kumimoji="0" lang="fr-F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Image 4" descr="Une image contenant texte, Appareils électroniques, capture d’écran&#10;&#10;Le contenu généré par l’IA peut être incorrect.">
            <a:extLst>
              <a:ext uri="{FF2B5EF4-FFF2-40B4-BE49-F238E27FC236}">
                <a16:creationId xmlns:a16="http://schemas.microsoft.com/office/drawing/2014/main" id="{65DCA0A8-A6F8-E324-F9BD-59994B58C6FD}"/>
              </a:ext>
            </a:extLst>
          </p:cNvPr>
          <p:cNvPicPr>
            <a:picLocks noChangeAspect="1"/>
          </p:cNvPicPr>
          <p:nvPr/>
        </p:nvPicPr>
        <p:blipFill>
          <a:blip r:embed="rId4"/>
          <a:stretch>
            <a:fillRect/>
          </a:stretch>
        </p:blipFill>
        <p:spPr>
          <a:xfrm>
            <a:off x="1362505" y="1340887"/>
            <a:ext cx="9092135" cy="5171673"/>
          </a:xfrm>
          <a:prstGeom prst="rect">
            <a:avLst/>
          </a:prstGeom>
        </p:spPr>
      </p:pic>
    </p:spTree>
    <p:extLst>
      <p:ext uri="{BB962C8B-B14F-4D97-AF65-F5344CB8AC3E}">
        <p14:creationId xmlns:p14="http://schemas.microsoft.com/office/powerpoint/2010/main" val="12941331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1D8C6-CDD7-E9A0-E7AA-BA1EDACBA3C1}"/>
            </a:ext>
          </a:extLst>
        </p:cNvPr>
        <p:cNvGrpSpPr/>
        <p:nvPr/>
      </p:nvGrpSpPr>
      <p:grpSpPr>
        <a:xfrm>
          <a:off x="0" y="0"/>
          <a:ext cx="0" cy="0"/>
          <a:chOff x="0" y="0"/>
          <a:chExt cx="0" cy="0"/>
        </a:xfrm>
      </p:grpSpPr>
      <p:sp>
        <p:nvSpPr>
          <p:cNvPr id="16" name="Oval 15">
            <a:extLst>
              <a:ext uri="{FF2B5EF4-FFF2-40B4-BE49-F238E27FC236}">
                <a16:creationId xmlns:a16="http://schemas.microsoft.com/office/drawing/2014/main" id="{A6FFFBE2-1423-6207-F34A-65B884886C37}"/>
              </a:ext>
            </a:extLst>
          </p:cNvPr>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PA</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2" name="Picture 14">
            <a:extLst>
              <a:ext uri="{FF2B5EF4-FFF2-40B4-BE49-F238E27FC236}">
                <a16:creationId xmlns:a16="http://schemas.microsoft.com/office/drawing/2014/main" id="{2E00BA6F-0F52-28A5-9BEA-22D19B4F2354}"/>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444274" y="838200"/>
            <a:ext cx="559562" cy="559565"/>
          </a:xfrm>
          <a:prstGeom prst="rect">
            <a:avLst/>
          </a:prstGeom>
        </p:spPr>
      </p:pic>
      <p:sp>
        <p:nvSpPr>
          <p:cNvPr id="9" name="ZoneTexte 8">
            <a:extLst>
              <a:ext uri="{FF2B5EF4-FFF2-40B4-BE49-F238E27FC236}">
                <a16:creationId xmlns:a16="http://schemas.microsoft.com/office/drawing/2014/main" id="{DAD54A85-2680-31C7-B6CD-C8963C832081}"/>
              </a:ext>
            </a:extLst>
          </p:cNvPr>
          <p:cNvSpPr txBox="1"/>
          <p:nvPr/>
        </p:nvSpPr>
        <p:spPr>
          <a:xfrm>
            <a:off x="1106341" y="136972"/>
            <a:ext cx="9566787"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sym typeface="Hammersmith One"/>
              </a:rPr>
              <a:t>Maintenant, vous allez travailler chacun pour soi; prenez les activités  de la page 55 sur le livret.</a:t>
            </a:r>
            <a:r>
              <a:rPr kumimoji="0" lang="fr-FR" sz="1800" b="0" i="1"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 . </a:t>
            </a:r>
            <a:r>
              <a:rPr kumimoji="0" lang="fr-FR" sz="1800" b="1"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demandez de l'aide en cas de besoin</a:t>
            </a:r>
            <a:r>
              <a:rPr kumimoji="0" lang="fr-FR" sz="1800" b="0" i="1"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a:t>
            </a:r>
            <a:endParaRPr kumimoji="0" lang="fr-FR" sz="1800" b="1"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sym typeface="Hammersmith One"/>
            </a:endParaRPr>
          </a:p>
        </p:txBody>
      </p:sp>
      <p:sp>
        <p:nvSpPr>
          <p:cNvPr id="10" name="ZoneTexte 9">
            <a:extLst>
              <a:ext uri="{FF2B5EF4-FFF2-40B4-BE49-F238E27FC236}">
                <a16:creationId xmlns:a16="http://schemas.microsoft.com/office/drawing/2014/main" id="{92DD8869-F200-46D0-A839-C52CA579A589}"/>
              </a:ext>
            </a:extLst>
          </p:cNvPr>
          <p:cNvSpPr txBox="1"/>
          <p:nvPr/>
        </p:nvSpPr>
        <p:spPr>
          <a:xfrm>
            <a:off x="933620" y="712778"/>
            <a:ext cx="9566787"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Circuler entre les rangs, cibler les élèves en difficultés, Insister sur le travail individuel.</a:t>
            </a:r>
            <a:endParaRPr kumimoji="0" lang="fr-F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Image 3" descr="Une image contenant texte, bétail, chèvre, mammifère&#10;&#10;Le contenu généré par l’IA peut être incorrect.">
            <a:extLst>
              <a:ext uri="{FF2B5EF4-FFF2-40B4-BE49-F238E27FC236}">
                <a16:creationId xmlns:a16="http://schemas.microsoft.com/office/drawing/2014/main" id="{F4A41EB2-E5B1-E5F9-5270-A3702AC6548F}"/>
              </a:ext>
            </a:extLst>
          </p:cNvPr>
          <p:cNvPicPr>
            <a:picLocks noChangeAspect="1"/>
          </p:cNvPicPr>
          <p:nvPr/>
        </p:nvPicPr>
        <p:blipFill>
          <a:blip r:embed="rId4"/>
          <a:stretch>
            <a:fillRect/>
          </a:stretch>
        </p:blipFill>
        <p:spPr>
          <a:xfrm>
            <a:off x="1247147" y="1336248"/>
            <a:ext cx="9735814" cy="4668312"/>
          </a:xfrm>
          <a:prstGeom prst="rect">
            <a:avLst/>
          </a:prstGeom>
        </p:spPr>
      </p:pic>
    </p:spTree>
    <p:extLst>
      <p:ext uri="{BB962C8B-B14F-4D97-AF65-F5344CB8AC3E}">
        <p14:creationId xmlns:p14="http://schemas.microsoft.com/office/powerpoint/2010/main" val="42925665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6B6F7-4663-26DF-E0E9-C45CBD96C346}"/>
            </a:ext>
          </a:extLst>
        </p:cNvPr>
        <p:cNvGrpSpPr/>
        <p:nvPr/>
      </p:nvGrpSpPr>
      <p:grpSpPr>
        <a:xfrm>
          <a:off x="0" y="0"/>
          <a:ext cx="0" cy="0"/>
          <a:chOff x="0" y="0"/>
          <a:chExt cx="0" cy="0"/>
        </a:xfrm>
      </p:grpSpPr>
      <p:sp>
        <p:nvSpPr>
          <p:cNvPr id="16" name="Oval 15">
            <a:extLst>
              <a:ext uri="{FF2B5EF4-FFF2-40B4-BE49-F238E27FC236}">
                <a16:creationId xmlns:a16="http://schemas.microsoft.com/office/drawing/2014/main" id="{CECF87C6-5AF6-5D7B-E807-1CCB4499B97D}"/>
              </a:ext>
            </a:extLst>
          </p:cNvPr>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3" b="1" noProof="0" dirty="0">
                <a:latin typeface="Dosis Bold" pitchFamily="2" charset="0"/>
              </a:rPr>
              <a:t>PA</a:t>
            </a:r>
            <a:endParaRPr lang="fr-FR" sz="1200" b="1" noProof="0" dirty="0">
              <a:latin typeface="Dosis Bold" pitchFamily="2" charset="0"/>
            </a:endParaRPr>
          </a:p>
        </p:txBody>
      </p:sp>
      <p:sp>
        <p:nvSpPr>
          <p:cNvPr id="5" name="D_A_01">
            <a:extLst>
              <a:ext uri="{FF2B5EF4-FFF2-40B4-BE49-F238E27FC236}">
                <a16:creationId xmlns:a16="http://schemas.microsoft.com/office/drawing/2014/main" id="{7CC8F3DE-D50D-34F5-4FD1-36F0F7D99168}"/>
              </a:ext>
            </a:extLst>
          </p:cNvPr>
          <p:cNvSpPr txBox="1"/>
          <p:nvPr/>
        </p:nvSpPr>
        <p:spPr>
          <a:xfrm>
            <a:off x="874324" y="196390"/>
            <a:ext cx="10556664" cy="491885"/>
          </a:xfrm>
          <a:prstGeom prst="rect">
            <a:avLst/>
          </a:prstGeom>
          <a:noFill/>
        </p:spPr>
        <p:txBody>
          <a:bodyPr wrap="square" rtlCol="0" anchor="ctr">
            <a:noAutofit/>
          </a:bodyPr>
          <a:lstStyle/>
          <a:p>
            <a:pPr>
              <a:spcAft>
                <a:spcPts val="400"/>
              </a:spcAft>
            </a:pPr>
            <a:r>
              <a:rPr lang="fr-FR" sz="1600" b="1" noProof="0" dirty="0">
                <a:solidFill>
                  <a:schemeClr val="bg1">
                    <a:lumMod val="65000"/>
                  </a:schemeClr>
                </a:solidFill>
              </a:rPr>
              <a:t>Le temps est terminé. Voyons ensemble la solution des exercices.</a:t>
            </a:r>
          </a:p>
        </p:txBody>
      </p:sp>
      <p:sp>
        <p:nvSpPr>
          <p:cNvPr id="7" name="D_A_02">
            <a:extLst>
              <a:ext uri="{FF2B5EF4-FFF2-40B4-BE49-F238E27FC236}">
                <a16:creationId xmlns:a16="http://schemas.microsoft.com/office/drawing/2014/main" id="{69D41B3C-4BD0-E093-D966-2AD19C0A17C1}"/>
              </a:ext>
            </a:extLst>
          </p:cNvPr>
          <p:cNvSpPr txBox="1"/>
          <p:nvPr/>
        </p:nvSpPr>
        <p:spPr>
          <a:xfrm>
            <a:off x="817668" y="569452"/>
            <a:ext cx="9031173" cy="371918"/>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L’enseignant accorde 5 min pour donner l’occasion aux élèves de présenter leurs productions et les corrige.</a:t>
            </a:r>
          </a:p>
        </p:txBody>
      </p:sp>
      <p:sp>
        <p:nvSpPr>
          <p:cNvPr id="3" name="Rectangle 2">
            <a:extLst>
              <a:ext uri="{FF2B5EF4-FFF2-40B4-BE49-F238E27FC236}">
                <a16:creationId xmlns:a16="http://schemas.microsoft.com/office/drawing/2014/main" id="{6C8DB70F-F476-00D1-4DAC-4CF35347BB9F}"/>
              </a:ext>
            </a:extLst>
          </p:cNvPr>
          <p:cNvSpPr/>
          <p:nvPr/>
        </p:nvSpPr>
        <p:spPr>
          <a:xfrm>
            <a:off x="4663973" y="1864949"/>
            <a:ext cx="3054554" cy="707886"/>
          </a:xfrm>
          <a:prstGeom prst="rect">
            <a:avLst/>
          </a:prstGeom>
        </p:spPr>
        <p:txBody>
          <a:bodyPr wrap="none">
            <a:spAutoFit/>
          </a:bodyPr>
          <a:lstStyle/>
          <a:p>
            <a:r>
              <a:rPr lang="fr-FR" sz="4000" b="1" noProof="0" dirty="0"/>
              <a:t>Temps Écoulé</a:t>
            </a:r>
          </a:p>
        </p:txBody>
      </p:sp>
      <p:pic>
        <p:nvPicPr>
          <p:cNvPr id="4" name="Picture 3">
            <a:extLst>
              <a:ext uri="{FF2B5EF4-FFF2-40B4-BE49-F238E27FC236}">
                <a16:creationId xmlns:a16="http://schemas.microsoft.com/office/drawing/2014/main" id="{7F83DB11-9257-2FB3-23E0-17EE22386F3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3452493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15"/>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PA</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2" name="Picture 14">
            <a:extLst>
              <a:ext uri="{FF2B5EF4-FFF2-40B4-BE49-F238E27FC236}">
                <a16:creationId xmlns:a16="http://schemas.microsoft.com/office/drawing/2014/main" id="{67DDBFEF-FA5F-D87B-9951-AB62A2A07299}"/>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444274" y="838200"/>
            <a:ext cx="559562" cy="559565"/>
          </a:xfrm>
          <a:prstGeom prst="rect">
            <a:avLst/>
          </a:prstGeom>
        </p:spPr>
      </p:pic>
      <p:sp>
        <p:nvSpPr>
          <p:cNvPr id="9" name="ZoneTexte 8">
            <a:extLst>
              <a:ext uri="{FF2B5EF4-FFF2-40B4-BE49-F238E27FC236}">
                <a16:creationId xmlns:a16="http://schemas.microsoft.com/office/drawing/2014/main" id="{02B94B2C-4D5D-41A7-97C1-53CD39E8F44B}"/>
              </a:ext>
            </a:extLst>
          </p:cNvPr>
          <p:cNvSpPr txBox="1"/>
          <p:nvPr/>
        </p:nvSpPr>
        <p:spPr>
          <a:xfrm>
            <a:off x="1106341" y="136972"/>
            <a:ext cx="9566787"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sym typeface="Hammersmith One"/>
              </a:rPr>
              <a:t>Maintenant, vous allez travailler chacun pour soi; prenez les activités  de la page 55 sur le livret.</a:t>
            </a:r>
            <a:r>
              <a:rPr kumimoji="0" lang="fr-FR" sz="1800" b="0" i="1"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 . </a:t>
            </a:r>
            <a:r>
              <a:rPr kumimoji="0" lang="fr-FR" sz="1800" b="1"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demandez de l'aide en cas de besoin</a:t>
            </a:r>
            <a:r>
              <a:rPr kumimoji="0" lang="fr-FR" sz="1800" b="0" i="1"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a:t>
            </a:r>
            <a:endParaRPr kumimoji="0" lang="fr-FR" sz="1800" b="1"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sym typeface="Hammersmith One"/>
            </a:endParaRPr>
          </a:p>
        </p:txBody>
      </p:sp>
      <p:sp>
        <p:nvSpPr>
          <p:cNvPr id="10" name="ZoneTexte 9">
            <a:extLst>
              <a:ext uri="{FF2B5EF4-FFF2-40B4-BE49-F238E27FC236}">
                <a16:creationId xmlns:a16="http://schemas.microsoft.com/office/drawing/2014/main" id="{276F9F81-1A44-C196-47FF-AAC3F642295E}"/>
              </a:ext>
            </a:extLst>
          </p:cNvPr>
          <p:cNvSpPr txBox="1"/>
          <p:nvPr/>
        </p:nvSpPr>
        <p:spPr>
          <a:xfrm>
            <a:off x="933620" y="712778"/>
            <a:ext cx="9566787"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Circuler entre les rangs, cibler les élèves en difficultés, Insister sur le travail individuel.</a:t>
            </a:r>
            <a:endParaRPr kumimoji="0" lang="fr-F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Image 4" descr="Une image contenant texte, Appareils électroniques, capture d’écran&#10;&#10;Le contenu généré par l’IA peut être incorrect.">
            <a:extLst>
              <a:ext uri="{FF2B5EF4-FFF2-40B4-BE49-F238E27FC236}">
                <a16:creationId xmlns:a16="http://schemas.microsoft.com/office/drawing/2014/main" id="{F635671E-5637-4D86-F166-8CA424D986E9}"/>
              </a:ext>
            </a:extLst>
          </p:cNvPr>
          <p:cNvPicPr>
            <a:picLocks noChangeAspect="1"/>
          </p:cNvPicPr>
          <p:nvPr/>
        </p:nvPicPr>
        <p:blipFill>
          <a:blip r:embed="rId4"/>
          <a:stretch>
            <a:fillRect/>
          </a:stretch>
        </p:blipFill>
        <p:spPr>
          <a:xfrm>
            <a:off x="1362505" y="1340887"/>
            <a:ext cx="9092135" cy="5171673"/>
          </a:xfrm>
          <a:prstGeom prst="rect">
            <a:avLst/>
          </a:prstGeom>
        </p:spPr>
      </p:pic>
      <p:sp>
        <p:nvSpPr>
          <p:cNvPr id="6" name="ZoneTexte 5">
            <a:extLst>
              <a:ext uri="{FF2B5EF4-FFF2-40B4-BE49-F238E27FC236}">
                <a16:creationId xmlns:a16="http://schemas.microsoft.com/office/drawing/2014/main" id="{641378EE-6B3C-7FDF-BEEE-9BA6CC02116D}"/>
              </a:ext>
            </a:extLst>
          </p:cNvPr>
          <p:cNvSpPr txBox="1"/>
          <p:nvPr/>
        </p:nvSpPr>
        <p:spPr>
          <a:xfrm>
            <a:off x="3182376" y="3557312"/>
            <a:ext cx="228603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srgbClr val="FF0000"/>
                </a:solidFill>
                <a:effectLst/>
                <a:uLnTx/>
                <a:uFillTx/>
                <a:latin typeface="Script MT Bold" panose="03040602040607080904" pitchFamily="66" charset="0"/>
              </a:rPr>
              <a:t>Plus court</a:t>
            </a:r>
          </a:p>
        </p:txBody>
      </p:sp>
      <p:sp>
        <p:nvSpPr>
          <p:cNvPr id="7" name="ZoneTexte 6">
            <a:extLst>
              <a:ext uri="{FF2B5EF4-FFF2-40B4-BE49-F238E27FC236}">
                <a16:creationId xmlns:a16="http://schemas.microsoft.com/office/drawing/2014/main" id="{653BCB5D-605A-9B2E-8E15-CD6761D06661}"/>
              </a:ext>
            </a:extLst>
          </p:cNvPr>
          <p:cNvSpPr txBox="1"/>
          <p:nvPr/>
        </p:nvSpPr>
        <p:spPr>
          <a:xfrm>
            <a:off x="2826776" y="4217712"/>
            <a:ext cx="2155843"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800" dirty="0">
                <a:solidFill>
                  <a:srgbClr val="FF0000"/>
                </a:solidFill>
                <a:latin typeface="Script MT Bold" panose="03040602040607080904" pitchFamily="66" charset="0"/>
              </a:rPr>
              <a:t>a</a:t>
            </a:r>
            <a:r>
              <a:rPr kumimoji="0" lang="fr-FR" sz="2800" b="0" i="0" u="none" strike="noStrike" kern="1200" cap="none" spc="0" normalizeH="0" baseline="0" noProof="0" dirty="0" err="1">
                <a:ln>
                  <a:noFill/>
                </a:ln>
                <a:solidFill>
                  <a:srgbClr val="FF0000"/>
                </a:solidFill>
                <a:effectLst/>
                <a:uLnTx/>
                <a:uFillTx/>
                <a:latin typeface="Script MT Bold" panose="03040602040607080904" pitchFamily="66" charset="0"/>
              </a:rPr>
              <a:t>bsent</a:t>
            </a:r>
            <a:endParaRPr kumimoji="0" lang="fr-FR" sz="2800" b="0" i="0" u="none" strike="noStrike" kern="1200" cap="none" spc="0" normalizeH="0" baseline="0" noProof="0" dirty="0">
              <a:ln>
                <a:noFill/>
              </a:ln>
              <a:solidFill>
                <a:srgbClr val="FF0000"/>
              </a:solidFill>
              <a:effectLst/>
              <a:uLnTx/>
              <a:uFillTx/>
              <a:latin typeface="Script MT Bold" panose="03040602040607080904" pitchFamily="66" charset="0"/>
            </a:endParaRPr>
          </a:p>
        </p:txBody>
      </p:sp>
      <p:sp>
        <p:nvSpPr>
          <p:cNvPr id="8" name="ZoneTexte 7">
            <a:extLst>
              <a:ext uri="{FF2B5EF4-FFF2-40B4-BE49-F238E27FC236}">
                <a16:creationId xmlns:a16="http://schemas.microsoft.com/office/drawing/2014/main" id="{36B1D489-294B-7D1C-CD2F-7E7657383FDC}"/>
              </a:ext>
            </a:extLst>
          </p:cNvPr>
          <p:cNvSpPr txBox="1"/>
          <p:nvPr/>
        </p:nvSpPr>
        <p:spPr>
          <a:xfrm>
            <a:off x="2796295" y="4796832"/>
            <a:ext cx="3103061"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srgbClr val="FF0000"/>
                </a:solidFill>
                <a:effectLst/>
                <a:uLnTx/>
                <a:uFillTx/>
                <a:latin typeface="Script MT Bold" panose="03040602040607080904" pitchFamily="66" charset="0"/>
              </a:rPr>
              <a:t>avec une seule poche</a:t>
            </a:r>
          </a:p>
        </p:txBody>
      </p:sp>
    </p:spTree>
    <p:extLst>
      <p:ext uri="{BB962C8B-B14F-4D97-AF65-F5344CB8AC3E}">
        <p14:creationId xmlns:p14="http://schemas.microsoft.com/office/powerpoint/2010/main" val="10464873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CB07-FECC-39F5-0B57-4B7D0045666A}"/>
            </a:ext>
          </a:extLst>
        </p:cNvPr>
        <p:cNvGrpSpPr/>
        <p:nvPr/>
      </p:nvGrpSpPr>
      <p:grpSpPr>
        <a:xfrm>
          <a:off x="0" y="0"/>
          <a:ext cx="0" cy="0"/>
          <a:chOff x="0" y="0"/>
          <a:chExt cx="0" cy="0"/>
        </a:xfrm>
      </p:grpSpPr>
      <p:sp>
        <p:nvSpPr>
          <p:cNvPr id="16" name="Oval 15">
            <a:extLst>
              <a:ext uri="{FF2B5EF4-FFF2-40B4-BE49-F238E27FC236}">
                <a16:creationId xmlns:a16="http://schemas.microsoft.com/office/drawing/2014/main" id="{8F99799E-C7B7-AE10-C35A-D090F269AA4D}"/>
              </a:ext>
            </a:extLst>
          </p:cNvPr>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PA</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2" name="Picture 14">
            <a:extLst>
              <a:ext uri="{FF2B5EF4-FFF2-40B4-BE49-F238E27FC236}">
                <a16:creationId xmlns:a16="http://schemas.microsoft.com/office/drawing/2014/main" id="{4AB65CB9-5065-E1C2-62D9-BAF3F2D7EE35}"/>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444274" y="838200"/>
            <a:ext cx="559562" cy="559565"/>
          </a:xfrm>
          <a:prstGeom prst="rect">
            <a:avLst/>
          </a:prstGeom>
        </p:spPr>
      </p:pic>
      <p:sp>
        <p:nvSpPr>
          <p:cNvPr id="9" name="ZoneTexte 8">
            <a:extLst>
              <a:ext uri="{FF2B5EF4-FFF2-40B4-BE49-F238E27FC236}">
                <a16:creationId xmlns:a16="http://schemas.microsoft.com/office/drawing/2014/main" id="{76F09AF2-EF6C-0114-473A-3FB81E7C12F5}"/>
              </a:ext>
            </a:extLst>
          </p:cNvPr>
          <p:cNvSpPr txBox="1"/>
          <p:nvPr/>
        </p:nvSpPr>
        <p:spPr>
          <a:xfrm>
            <a:off x="1106341" y="136972"/>
            <a:ext cx="9566787"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sym typeface="Hammersmith One"/>
              </a:rPr>
              <a:t>Maintenant, vous allez travailler chacun pour soi; prenez les activités  de la page 55 sur le livret.</a:t>
            </a:r>
            <a:r>
              <a:rPr kumimoji="0" lang="fr-FR" sz="1800" b="0" i="1"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 . </a:t>
            </a:r>
            <a:r>
              <a:rPr kumimoji="0" lang="fr-FR" sz="1800" b="1"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demandez de l'aide en cas de besoin</a:t>
            </a:r>
            <a:r>
              <a:rPr kumimoji="0" lang="fr-FR" sz="1800" b="0" i="1"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a:t>
            </a:r>
            <a:endParaRPr kumimoji="0" lang="fr-FR" sz="1800" b="1"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sym typeface="Hammersmith One"/>
            </a:endParaRPr>
          </a:p>
        </p:txBody>
      </p:sp>
      <p:sp>
        <p:nvSpPr>
          <p:cNvPr id="10" name="ZoneTexte 9">
            <a:extLst>
              <a:ext uri="{FF2B5EF4-FFF2-40B4-BE49-F238E27FC236}">
                <a16:creationId xmlns:a16="http://schemas.microsoft.com/office/drawing/2014/main" id="{08FD639E-3550-0646-9152-A3782FCFF438}"/>
              </a:ext>
            </a:extLst>
          </p:cNvPr>
          <p:cNvSpPr txBox="1"/>
          <p:nvPr/>
        </p:nvSpPr>
        <p:spPr>
          <a:xfrm>
            <a:off x="933620" y="712778"/>
            <a:ext cx="9566787"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Circuler entre les rangs, cibler les élèves en difficultés, Insister sur le travail individuel.</a:t>
            </a:r>
            <a:endParaRPr kumimoji="0" lang="fr-F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Image 3" descr="Une image contenant texte, bétail, chèvre, mammifère&#10;&#10;Le contenu généré par l’IA peut être incorrect.">
            <a:extLst>
              <a:ext uri="{FF2B5EF4-FFF2-40B4-BE49-F238E27FC236}">
                <a16:creationId xmlns:a16="http://schemas.microsoft.com/office/drawing/2014/main" id="{669AA1C6-7EB9-04BB-A0FB-E4AFAA6F8B71}"/>
              </a:ext>
            </a:extLst>
          </p:cNvPr>
          <p:cNvPicPr>
            <a:picLocks noChangeAspect="1"/>
          </p:cNvPicPr>
          <p:nvPr/>
        </p:nvPicPr>
        <p:blipFill>
          <a:blip r:embed="rId4"/>
          <a:stretch>
            <a:fillRect/>
          </a:stretch>
        </p:blipFill>
        <p:spPr>
          <a:xfrm>
            <a:off x="1247147" y="1336248"/>
            <a:ext cx="9735814" cy="4668312"/>
          </a:xfrm>
          <a:prstGeom prst="rect">
            <a:avLst/>
          </a:prstGeom>
        </p:spPr>
      </p:pic>
      <p:sp>
        <p:nvSpPr>
          <p:cNvPr id="6" name="ZoneTexte 5">
            <a:extLst>
              <a:ext uri="{FF2B5EF4-FFF2-40B4-BE49-F238E27FC236}">
                <a16:creationId xmlns:a16="http://schemas.microsoft.com/office/drawing/2014/main" id="{FA5D3124-EE4A-87B2-7C1A-5F58CC34106D}"/>
              </a:ext>
            </a:extLst>
          </p:cNvPr>
          <p:cNvSpPr txBox="1"/>
          <p:nvPr/>
        </p:nvSpPr>
        <p:spPr>
          <a:xfrm>
            <a:off x="7792720" y="4754880"/>
            <a:ext cx="222504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sz="2400" dirty="0">
                <a:solidFill>
                  <a:srgbClr val="FF0000"/>
                </a:solidFill>
                <a:latin typeface="Script MT Bold" panose="03040602040607080904" pitchFamily="66" charset="0"/>
              </a:rPr>
              <a:t>a</a:t>
            </a:r>
            <a:r>
              <a:rPr kumimoji="0" lang="fr-FR" sz="2400" b="0" i="0" u="none" strike="noStrike" kern="1200" cap="none" spc="0" normalizeH="0" baseline="0" noProof="0" dirty="0" err="1">
                <a:ln>
                  <a:noFill/>
                </a:ln>
                <a:solidFill>
                  <a:srgbClr val="FF0000"/>
                </a:solidFill>
                <a:effectLst/>
                <a:uLnTx/>
                <a:uFillTx/>
                <a:latin typeface="Script MT Bold" panose="03040602040607080904" pitchFamily="66" charset="0"/>
              </a:rPr>
              <a:t>vec</a:t>
            </a:r>
            <a:r>
              <a:rPr kumimoji="0" lang="fr-FR" sz="2400" b="0" i="0" u="none" strike="noStrike" kern="1200" cap="none" spc="0" normalizeH="0" baseline="0" noProof="0" dirty="0">
                <a:ln>
                  <a:noFill/>
                </a:ln>
                <a:solidFill>
                  <a:srgbClr val="FF0000"/>
                </a:solidFill>
                <a:effectLst/>
                <a:uLnTx/>
                <a:uFillTx/>
                <a:latin typeface="Script MT Bold" panose="03040602040607080904" pitchFamily="66" charset="0"/>
              </a:rPr>
              <a:t> 3 poches</a:t>
            </a:r>
          </a:p>
        </p:txBody>
      </p:sp>
      <p:sp>
        <p:nvSpPr>
          <p:cNvPr id="7" name="ZoneTexte 6">
            <a:extLst>
              <a:ext uri="{FF2B5EF4-FFF2-40B4-BE49-F238E27FC236}">
                <a16:creationId xmlns:a16="http://schemas.microsoft.com/office/drawing/2014/main" id="{947FD557-FF43-71B6-A149-4BB7DB4E86F9}"/>
              </a:ext>
            </a:extLst>
          </p:cNvPr>
          <p:cNvSpPr txBox="1"/>
          <p:nvPr/>
        </p:nvSpPr>
        <p:spPr>
          <a:xfrm>
            <a:off x="8122919" y="3332480"/>
            <a:ext cx="1564641"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sz="2400" dirty="0">
                <a:solidFill>
                  <a:srgbClr val="FF0000"/>
                </a:solidFill>
                <a:latin typeface="Script MT Bold" panose="03040602040607080904" pitchFamily="66" charset="0"/>
              </a:rPr>
              <a:t>t</a:t>
            </a:r>
            <a:r>
              <a:rPr kumimoji="0" lang="fr-FR" sz="2400" b="0" i="0" u="none" strike="noStrike" kern="1200" cap="none" spc="0" normalizeH="0" baseline="0" noProof="0" dirty="0" err="1">
                <a:ln>
                  <a:noFill/>
                </a:ln>
                <a:solidFill>
                  <a:srgbClr val="FF0000"/>
                </a:solidFill>
                <a:effectLst/>
                <a:uLnTx/>
                <a:uFillTx/>
                <a:latin typeface="Script MT Bold" panose="03040602040607080904" pitchFamily="66" charset="0"/>
              </a:rPr>
              <a:t>rès</a:t>
            </a:r>
            <a:r>
              <a:rPr kumimoji="0" lang="fr-FR" sz="2400" b="0" i="0" u="none" strike="noStrike" kern="1200" cap="none" spc="0" normalizeH="0" baseline="0" noProof="0" dirty="0">
                <a:ln>
                  <a:noFill/>
                </a:ln>
                <a:solidFill>
                  <a:srgbClr val="FF0000"/>
                </a:solidFill>
                <a:effectLst/>
                <a:uLnTx/>
                <a:uFillTx/>
                <a:latin typeface="Script MT Bold" panose="03040602040607080904" pitchFamily="66" charset="0"/>
              </a:rPr>
              <a:t> long</a:t>
            </a:r>
          </a:p>
        </p:txBody>
      </p:sp>
      <p:sp>
        <p:nvSpPr>
          <p:cNvPr id="8" name="ZoneTexte 7">
            <a:extLst>
              <a:ext uri="{FF2B5EF4-FFF2-40B4-BE49-F238E27FC236}">
                <a16:creationId xmlns:a16="http://schemas.microsoft.com/office/drawing/2014/main" id="{77A820CE-D1EE-BEC1-D61D-615543845E51}"/>
              </a:ext>
            </a:extLst>
          </p:cNvPr>
          <p:cNvSpPr txBox="1"/>
          <p:nvPr/>
        </p:nvSpPr>
        <p:spPr>
          <a:xfrm>
            <a:off x="7833360" y="4043680"/>
            <a:ext cx="222504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sz="2400" dirty="0">
                <a:solidFill>
                  <a:srgbClr val="FF0000"/>
                </a:solidFill>
                <a:latin typeface="Script MT Bold" panose="03040602040607080904" pitchFamily="66" charset="0"/>
              </a:rPr>
              <a:t>t</a:t>
            </a:r>
            <a:r>
              <a:rPr kumimoji="0" lang="fr-FR" sz="2400" b="0" i="0" u="none" strike="noStrike" kern="1200" cap="none" spc="0" normalizeH="0" baseline="0" noProof="0" dirty="0" err="1">
                <a:ln>
                  <a:noFill/>
                </a:ln>
                <a:solidFill>
                  <a:srgbClr val="FF0000"/>
                </a:solidFill>
                <a:effectLst/>
                <a:uLnTx/>
                <a:uFillTx/>
                <a:latin typeface="Script MT Bold" panose="03040602040607080904" pitchFamily="66" charset="0"/>
              </a:rPr>
              <a:t>rès</a:t>
            </a:r>
            <a:r>
              <a:rPr kumimoji="0" lang="fr-FR" sz="2400" b="0" i="0" u="none" strike="noStrike" kern="1200" cap="none" spc="0" normalizeH="0" baseline="0" noProof="0" dirty="0">
                <a:ln>
                  <a:noFill/>
                </a:ln>
                <a:solidFill>
                  <a:srgbClr val="FF0000"/>
                </a:solidFill>
                <a:effectLst/>
                <a:uLnTx/>
                <a:uFillTx/>
                <a:latin typeface="Script MT Bold" panose="03040602040607080904" pitchFamily="66" charset="0"/>
              </a:rPr>
              <a:t> développé</a:t>
            </a:r>
          </a:p>
        </p:txBody>
      </p:sp>
    </p:spTree>
    <p:extLst>
      <p:ext uri="{BB962C8B-B14F-4D97-AF65-F5344CB8AC3E}">
        <p14:creationId xmlns:p14="http://schemas.microsoft.com/office/powerpoint/2010/main" val="37328559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27096">
                <a:alpha val="74000"/>
              </a:srgbClr>
            </a:gs>
            <a:gs pos="75000">
              <a:srgbClr val="B27096">
                <a:alpha val="66000"/>
              </a:srgbClr>
            </a:gs>
            <a:gs pos="83000">
              <a:srgbClr val="B27096"/>
            </a:gs>
            <a:gs pos="100000">
              <a:srgbClr val="B27096"/>
            </a:gs>
          </a:gsLst>
          <a:lin ang="5400000" scaled="1"/>
          <a:tileRect/>
        </a:gradFill>
        <a:effectLst/>
      </p:bgPr>
    </p:bg>
    <p:spTree>
      <p:nvGrpSpPr>
        <p:cNvPr id="1" name="">
          <a:extLst>
            <a:ext uri="{FF2B5EF4-FFF2-40B4-BE49-F238E27FC236}">
              <a16:creationId xmlns:a16="http://schemas.microsoft.com/office/drawing/2014/main" id="{97445811-0688-6920-8445-5FF5014A6A56}"/>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CED924B2-E791-8B7A-B452-C222B85004E9}"/>
              </a:ext>
            </a:extLst>
          </p:cNvPr>
          <p:cNvGrpSpPr/>
          <p:nvPr/>
        </p:nvGrpSpPr>
        <p:grpSpPr>
          <a:xfrm>
            <a:off x="275303" y="186813"/>
            <a:ext cx="11641393" cy="6420464"/>
            <a:chOff x="2184400" y="1402025"/>
            <a:chExt cx="7823200" cy="4942038"/>
          </a:xfrm>
        </p:grpSpPr>
        <p:sp>
          <p:nvSpPr>
            <p:cNvPr id="3" name="Rectangle : coins arrondis 10">
              <a:extLst>
                <a:ext uri="{FF2B5EF4-FFF2-40B4-BE49-F238E27FC236}">
                  <a16:creationId xmlns:a16="http://schemas.microsoft.com/office/drawing/2014/main" id="{486D72A5-68DA-9F53-3447-D529DA0810FC}"/>
                </a:ext>
              </a:extLst>
            </p:cNvPr>
            <p:cNvSpPr/>
            <p:nvPr/>
          </p:nvSpPr>
          <p:spPr>
            <a:xfrm>
              <a:off x="2184400" y="1402025"/>
              <a:ext cx="7823200" cy="4942038"/>
            </a:xfrm>
            <a:prstGeom prst="roundRect">
              <a:avLst>
                <a:gd name="adj" fmla="val 2665"/>
              </a:avLst>
            </a:prstGeom>
            <a:solidFill>
              <a:srgbClr val="B27096">
                <a:alpha val="51000"/>
              </a:srgbClr>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9657DAEB-3B33-21E7-5E18-6749EB35BC35}"/>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sz="5600" b="1" noProof="0" dirty="0">
                <a:solidFill>
                  <a:schemeClr val="tx1"/>
                </a:solidFill>
              </a:endParaRPr>
            </a:p>
          </p:txBody>
        </p:sp>
      </p:grpSp>
      <p:grpSp>
        <p:nvGrpSpPr>
          <p:cNvPr id="44" name="Group 43">
            <a:extLst>
              <a:ext uri="{FF2B5EF4-FFF2-40B4-BE49-F238E27FC236}">
                <a16:creationId xmlns:a16="http://schemas.microsoft.com/office/drawing/2014/main" id="{B4167B85-35F4-E9E4-826B-38E277DA0CEC}"/>
              </a:ext>
            </a:extLst>
          </p:cNvPr>
          <p:cNvGrpSpPr/>
          <p:nvPr/>
        </p:nvGrpSpPr>
        <p:grpSpPr>
          <a:xfrm>
            <a:off x="9190049" y="5409992"/>
            <a:ext cx="2425142" cy="936370"/>
            <a:chOff x="8796759" y="4917801"/>
            <a:chExt cx="2425142" cy="936370"/>
          </a:xfrm>
        </p:grpSpPr>
        <p:sp>
          <p:nvSpPr>
            <p:cNvPr id="42" name="Oval 41">
              <a:extLst>
                <a:ext uri="{FF2B5EF4-FFF2-40B4-BE49-F238E27FC236}">
                  <a16:creationId xmlns:a16="http://schemas.microsoft.com/office/drawing/2014/main" id="{41BCA132-56D9-79AD-3968-EBD601A21D52}"/>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DF391218-2CD1-984F-E352-04CBFFC6078B}"/>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5 min</a:t>
              </a:r>
            </a:p>
          </p:txBody>
        </p:sp>
      </p:grpSp>
      <p:grpSp>
        <p:nvGrpSpPr>
          <p:cNvPr id="5" name="Group 14">
            <a:extLst>
              <a:ext uri="{FF2B5EF4-FFF2-40B4-BE49-F238E27FC236}">
                <a16:creationId xmlns:a16="http://schemas.microsoft.com/office/drawing/2014/main" id="{F5393C6B-E109-A21B-1FE5-74E088A7634D}"/>
              </a:ext>
            </a:extLst>
          </p:cNvPr>
          <p:cNvGrpSpPr/>
          <p:nvPr/>
        </p:nvGrpSpPr>
        <p:grpSpPr>
          <a:xfrm>
            <a:off x="4965906" y="1777270"/>
            <a:ext cx="4659652" cy="2905447"/>
            <a:chOff x="1641585" y="1048972"/>
            <a:chExt cx="5867403" cy="3260732"/>
          </a:xfrm>
        </p:grpSpPr>
        <p:sp>
          <p:nvSpPr>
            <p:cNvPr id="6" name="Rectangle : coins arrondis 10">
              <a:extLst>
                <a:ext uri="{FF2B5EF4-FFF2-40B4-BE49-F238E27FC236}">
                  <a16:creationId xmlns:a16="http://schemas.microsoft.com/office/drawing/2014/main" id="{E7273679-81E2-2465-6DC2-93CA79B0E6F5}"/>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A98FC3"/>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Rectangle 18">
              <a:extLst>
                <a:ext uri="{FF2B5EF4-FFF2-40B4-BE49-F238E27FC236}">
                  <a16:creationId xmlns:a16="http://schemas.microsoft.com/office/drawing/2014/main" id="{50EDBF7D-568D-6236-E857-CB3C9A829074}"/>
                </a:ext>
              </a:extLst>
            </p:cNvPr>
            <p:cNvSpPr/>
            <p:nvPr/>
          </p:nvSpPr>
          <p:spPr>
            <a:xfrm>
              <a:off x="1715066" y="1103461"/>
              <a:ext cx="5717724" cy="3124203"/>
            </a:xfrm>
            <a:prstGeom prst="rect">
              <a:avLst/>
            </a:prstGeom>
            <a:solidFill>
              <a:srgbClr val="A98FC3"/>
            </a:solidFill>
            <a:ln cap="flat">
              <a:solidFill>
                <a:srgbClr val="A98FC3"/>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Rectangle 19">
              <a:extLst>
                <a:ext uri="{FF2B5EF4-FFF2-40B4-BE49-F238E27FC236}">
                  <a16:creationId xmlns:a16="http://schemas.microsoft.com/office/drawing/2014/main" id="{529EA53E-8D82-055E-C1B6-2A1A353B60E5}"/>
                </a:ext>
              </a:extLst>
            </p:cNvPr>
            <p:cNvSpPr/>
            <p:nvPr/>
          </p:nvSpPr>
          <p:spPr>
            <a:xfrm>
              <a:off x="1802505" y="1179663"/>
              <a:ext cx="5542845" cy="2971799"/>
            </a:xfrm>
            <a:prstGeom prst="rect">
              <a:avLst/>
            </a:prstGeom>
            <a:solidFill>
              <a:srgbClr val="FFFFFF"/>
            </a:solidFill>
            <a:ln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10" name="Rectangle 20">
            <a:extLst>
              <a:ext uri="{FF2B5EF4-FFF2-40B4-BE49-F238E27FC236}">
                <a16:creationId xmlns:a16="http://schemas.microsoft.com/office/drawing/2014/main" id="{8D13C722-305B-8612-0847-FFFADF6980EF}"/>
              </a:ext>
            </a:extLst>
          </p:cNvPr>
          <p:cNvSpPr/>
          <p:nvPr/>
        </p:nvSpPr>
        <p:spPr>
          <a:xfrm>
            <a:off x="5180847" y="4353461"/>
            <a:ext cx="4145509" cy="57815"/>
          </a:xfrm>
          <a:prstGeom prst="rect">
            <a:avLst/>
          </a:prstGeom>
          <a:solidFill>
            <a:srgbClr val="A98FC3"/>
          </a:solidFill>
          <a:ln cap="flat">
            <a:solidFill>
              <a:srgbClr val="A98FC3"/>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1" name="Rectangle 21">
            <a:extLst>
              <a:ext uri="{FF2B5EF4-FFF2-40B4-BE49-F238E27FC236}">
                <a16:creationId xmlns:a16="http://schemas.microsoft.com/office/drawing/2014/main" id="{46996676-2724-C1BE-DB87-C0FB86461F62}"/>
              </a:ext>
            </a:extLst>
          </p:cNvPr>
          <p:cNvSpPr/>
          <p:nvPr/>
        </p:nvSpPr>
        <p:spPr>
          <a:xfrm>
            <a:off x="4616647" y="2034059"/>
            <a:ext cx="867138" cy="384316"/>
          </a:xfrm>
          <a:prstGeom prst="rect">
            <a:avLst/>
          </a:prstGeom>
          <a:solidFill>
            <a:srgbClr val="A98FC3"/>
          </a:solidFill>
          <a:ln w="25402" cap="flat">
            <a:solidFill>
              <a:srgbClr val="A98FC3"/>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Rectangle 23">
            <a:extLst>
              <a:ext uri="{FF2B5EF4-FFF2-40B4-BE49-F238E27FC236}">
                <a16:creationId xmlns:a16="http://schemas.microsoft.com/office/drawing/2014/main" id="{25557640-5717-A08A-3E05-589A21EA2E88}"/>
              </a:ext>
            </a:extLst>
          </p:cNvPr>
          <p:cNvSpPr/>
          <p:nvPr/>
        </p:nvSpPr>
        <p:spPr>
          <a:xfrm>
            <a:off x="4694036" y="2039366"/>
            <a:ext cx="789749" cy="369332"/>
          </a:xfrm>
          <a:prstGeom prst="rect">
            <a:avLst/>
          </a:prstGeom>
          <a:noFill/>
          <a:ln cap="flat">
            <a:solidFill>
              <a:srgbClr val="A98FC3"/>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1200" cap="none" spc="0" normalizeH="0" baseline="0" noProof="0" dirty="0">
                <a:ln>
                  <a:noFill/>
                </a:ln>
                <a:solidFill>
                  <a:srgbClr val="FFFFFF"/>
                </a:solidFill>
                <a:effectLst/>
                <a:uLnTx/>
                <a:uFillTx/>
                <a:latin typeface="Arial"/>
                <a:ea typeface="+mn-ea"/>
                <a:cs typeface="Arial"/>
              </a:rPr>
              <a:t>C</a:t>
            </a:r>
          </a:p>
        </p:txBody>
      </p:sp>
      <p:sp>
        <p:nvSpPr>
          <p:cNvPr id="13" name="TextBox 6">
            <a:extLst>
              <a:ext uri="{FF2B5EF4-FFF2-40B4-BE49-F238E27FC236}">
                <a16:creationId xmlns:a16="http://schemas.microsoft.com/office/drawing/2014/main" id="{B2FF636F-4790-5FB6-827E-E6F3377BFFB5}"/>
              </a:ext>
            </a:extLst>
          </p:cNvPr>
          <p:cNvSpPr txBox="1"/>
          <p:nvPr/>
        </p:nvSpPr>
        <p:spPr>
          <a:xfrm>
            <a:off x="5896198" y="2504539"/>
            <a:ext cx="2900561" cy="1527919"/>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000" b="1" kern="0" noProof="0" dirty="0">
                <a:solidFill>
                  <a:srgbClr val="A98FC3"/>
                </a:solidFill>
                <a:latin typeface="Arial" panose="020B0604020202020204" pitchFamily="34" charset="0"/>
                <a:cs typeface="Arial" panose="020B0604020202020204" pitchFamily="34" charset="0"/>
              </a:rPr>
              <a:t>Clôture de la séance</a:t>
            </a:r>
          </a:p>
        </p:txBody>
      </p:sp>
      <p:pic>
        <p:nvPicPr>
          <p:cNvPr id="14" name="Picture 2" descr="Image générée">
            <a:extLst>
              <a:ext uri="{FF2B5EF4-FFF2-40B4-BE49-F238E27FC236}">
                <a16:creationId xmlns:a16="http://schemas.microsoft.com/office/drawing/2014/main" id="{B119399D-6FEF-1523-1EFB-C5D6461F402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2128" y="1794133"/>
            <a:ext cx="2888584" cy="2888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990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18174-B146-E164-3824-454A14F82591}"/>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48154FEB-A7C1-8412-0A0F-25FFE8B0705A}"/>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L’enseignant accompagne les élèves à faire un retour sur les moments forts de la séance.</a:t>
            </a:r>
          </a:p>
        </p:txBody>
      </p:sp>
      <p:sp>
        <p:nvSpPr>
          <p:cNvPr id="5" name="D_A_01">
            <a:extLst>
              <a:ext uri="{FF2B5EF4-FFF2-40B4-BE49-F238E27FC236}">
                <a16:creationId xmlns:a16="http://schemas.microsoft.com/office/drawing/2014/main" id="{12683DF8-055B-F6A0-E431-FCAE5A898B13}"/>
              </a:ext>
            </a:extLst>
          </p:cNvPr>
          <p:cNvSpPr txBox="1"/>
          <p:nvPr/>
        </p:nvSpPr>
        <p:spPr>
          <a:xfrm>
            <a:off x="923925" y="212713"/>
            <a:ext cx="10591800" cy="508000"/>
          </a:xfrm>
          <a:prstGeom prst="rect">
            <a:avLst/>
          </a:prstGeom>
          <a:noFill/>
        </p:spPr>
        <p:txBody>
          <a:bodyPr wrap="square" rtlCol="0" anchor="ctr">
            <a:noAutofit/>
          </a:bodyPr>
          <a:lstStyle/>
          <a:p>
            <a:pPr>
              <a:spcAft>
                <a:spcPts val="400"/>
              </a:spcAft>
            </a:pPr>
            <a:r>
              <a:rPr lang="fr-FR" sz="2000" b="1" noProof="0" dirty="0">
                <a:solidFill>
                  <a:schemeClr val="tx1">
                    <a:lumMod val="50000"/>
                    <a:lumOff val="50000"/>
                  </a:schemeClr>
                </a:solidFill>
              </a:rPr>
              <a:t>Avant de finir, faisons un petit résumé ensemble ! Alors, Qui peut me rappeler ce qu’on a appris?</a:t>
            </a:r>
          </a:p>
        </p:txBody>
      </p:sp>
      <p:pic>
        <p:nvPicPr>
          <p:cNvPr id="7" name="Image 8">
            <a:extLst>
              <a:ext uri="{FF2B5EF4-FFF2-40B4-BE49-F238E27FC236}">
                <a16:creationId xmlns:a16="http://schemas.microsoft.com/office/drawing/2014/main" id="{7D9D14DD-6E11-AA20-A328-BD026666392C}"/>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69B5981A-4807-5A3E-56F0-8ED234BA1E7D}"/>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C</a:t>
            </a:r>
            <a:endParaRPr lang="fr-FR" sz="1200" b="1" noProof="0" dirty="0">
              <a:latin typeface="Dosis Bold" pitchFamily="2" charset="0"/>
            </a:endParaRPr>
          </a:p>
        </p:txBody>
      </p:sp>
      <p:sp>
        <p:nvSpPr>
          <p:cNvPr id="9" name="Google Shape;2054;p38">
            <a:extLst>
              <a:ext uri="{FF2B5EF4-FFF2-40B4-BE49-F238E27FC236}">
                <a16:creationId xmlns:a16="http://schemas.microsoft.com/office/drawing/2014/main" id="{A18D137A-2EA0-9A57-1732-61052DA3CDF7}"/>
              </a:ext>
            </a:extLst>
          </p:cNvPr>
          <p:cNvSpPr/>
          <p:nvPr/>
        </p:nvSpPr>
        <p:spPr>
          <a:xfrm>
            <a:off x="1522104" y="1259572"/>
            <a:ext cx="9946841" cy="805544"/>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sp>
        <p:nvSpPr>
          <p:cNvPr id="10" name="ZoneTexte 3">
            <a:extLst>
              <a:ext uri="{FF2B5EF4-FFF2-40B4-BE49-F238E27FC236}">
                <a16:creationId xmlns:a16="http://schemas.microsoft.com/office/drawing/2014/main" id="{82D84B53-AA54-0191-BA59-89656FBCD2E4}"/>
              </a:ext>
            </a:extLst>
          </p:cNvPr>
          <p:cNvSpPr txBox="1"/>
          <p:nvPr/>
        </p:nvSpPr>
        <p:spPr>
          <a:xfrm>
            <a:off x="2217302" y="1251800"/>
            <a:ext cx="9210521" cy="805543"/>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sz="2800" noProof="0" dirty="0"/>
              <a:t>Établir le lien entre le tube digestif d'un animal et son régime alimentaire.</a:t>
            </a:r>
            <a:endParaRPr lang="fr-FR" sz="2800" noProof="0" dirty="0">
              <a:highlight>
                <a:srgbClr val="FFFF00"/>
              </a:highlight>
            </a:endParaRPr>
          </a:p>
        </p:txBody>
      </p:sp>
      <p:pic>
        <p:nvPicPr>
          <p:cNvPr id="11" name="Image 23">
            <a:extLst>
              <a:ext uri="{FF2B5EF4-FFF2-40B4-BE49-F238E27FC236}">
                <a16:creationId xmlns:a16="http://schemas.microsoft.com/office/drawing/2014/main" id="{BC4C4229-D158-77DD-232E-0B4F78CB9D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6625" y="1047415"/>
            <a:ext cx="805544" cy="805544"/>
          </a:xfrm>
          <a:prstGeom prst="rect">
            <a:avLst/>
          </a:prstGeom>
        </p:spPr>
      </p:pic>
      <p:pic>
        <p:nvPicPr>
          <p:cNvPr id="8" name="Image 7" descr="Une image contenant texte, capture d’écran, nourriture&#10;&#10;Le contenu généré par l’IA peut être incorrect.">
            <a:extLst>
              <a:ext uri="{FF2B5EF4-FFF2-40B4-BE49-F238E27FC236}">
                <a16:creationId xmlns:a16="http://schemas.microsoft.com/office/drawing/2014/main" id="{CBCAD6BA-092B-51FB-350A-B9093ACDDAB1}"/>
              </a:ext>
            </a:extLst>
          </p:cNvPr>
          <p:cNvPicPr>
            <a:picLocks noChangeAspect="1"/>
          </p:cNvPicPr>
          <p:nvPr/>
        </p:nvPicPr>
        <p:blipFill>
          <a:blip r:embed="rId4"/>
          <a:stretch>
            <a:fillRect/>
          </a:stretch>
        </p:blipFill>
        <p:spPr>
          <a:xfrm>
            <a:off x="2874992" y="2134692"/>
            <a:ext cx="6959888" cy="4286078"/>
          </a:xfrm>
          <a:prstGeom prst="rect">
            <a:avLst/>
          </a:prstGeom>
        </p:spPr>
      </p:pic>
    </p:spTree>
    <p:extLst>
      <p:ext uri="{BB962C8B-B14F-4D97-AF65-F5344CB8AC3E}">
        <p14:creationId xmlns:p14="http://schemas.microsoft.com/office/powerpoint/2010/main" val="17001317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44E6E-7CB8-832A-A38E-C83B711AFA60}"/>
            </a:ext>
          </a:extLst>
        </p:cNvPr>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360F03D-5B32-04C7-AAE6-9C40F1287215}"/>
              </a:ext>
            </a:extLst>
          </p:cNvPr>
          <p:cNvGrpSpPr/>
          <p:nvPr/>
        </p:nvGrpSpPr>
        <p:grpSpPr>
          <a:xfrm>
            <a:off x="1257907" y="1041305"/>
            <a:ext cx="9579427" cy="5403036"/>
            <a:chOff x="1619475" y="1029778"/>
            <a:chExt cx="6095701" cy="3804525"/>
          </a:xfrm>
        </p:grpSpPr>
        <p:sp>
          <p:nvSpPr>
            <p:cNvPr id="5" name="Google Shape;251;p28">
              <a:extLst>
                <a:ext uri="{FF2B5EF4-FFF2-40B4-BE49-F238E27FC236}">
                  <a16:creationId xmlns:a16="http://schemas.microsoft.com/office/drawing/2014/main" id="{68AB2480-BD09-78CF-FE57-9EB036F878E3}"/>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200" b="0" i="0" u="none" strike="noStrike" kern="0" cap="none" spc="0" normalizeH="0" baseline="0" noProof="0" dirty="0">
                <a:ln>
                  <a:noFill/>
                </a:ln>
                <a:solidFill>
                  <a:srgbClr val="FFFFFF"/>
                </a:solidFill>
                <a:effectLst/>
                <a:uLnTx/>
                <a:uFillTx/>
                <a:latin typeface="Calibri"/>
                <a:ea typeface="Calibri"/>
                <a:cs typeface="Calibri"/>
              </a:endParaRPr>
            </a:p>
          </p:txBody>
        </p:sp>
        <p:sp>
          <p:nvSpPr>
            <p:cNvPr id="6" name="Google Shape;252;p28">
              <a:extLst>
                <a:ext uri="{FF2B5EF4-FFF2-40B4-BE49-F238E27FC236}">
                  <a16:creationId xmlns:a16="http://schemas.microsoft.com/office/drawing/2014/main" id="{5EB0448A-0120-2B13-4981-28C1C0966605}"/>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200" b="0" i="0" u="none" strike="noStrike" kern="0" cap="none" spc="0" normalizeH="0" baseline="0" noProof="0" dirty="0">
                <a:ln>
                  <a:noFill/>
                </a:ln>
                <a:solidFill>
                  <a:srgbClr val="FFFFFF"/>
                </a:solidFill>
                <a:effectLst/>
                <a:uLnTx/>
                <a:uFillTx/>
                <a:latin typeface="Calibri"/>
                <a:ea typeface="Calibri"/>
                <a:cs typeface="Calibri"/>
              </a:endParaRPr>
            </a:p>
          </p:txBody>
        </p:sp>
      </p:grpSp>
      <p:sp>
        <p:nvSpPr>
          <p:cNvPr id="14" name="Google Shape;255;p28">
            <a:extLst>
              <a:ext uri="{FF2B5EF4-FFF2-40B4-BE49-F238E27FC236}">
                <a16:creationId xmlns:a16="http://schemas.microsoft.com/office/drawing/2014/main" id="{D8494A09-7DAA-A65A-1F48-7178CEC9BBBB}"/>
              </a:ext>
            </a:extLst>
          </p:cNvPr>
          <p:cNvSpPr/>
          <p:nvPr/>
        </p:nvSpPr>
        <p:spPr>
          <a:xfrm>
            <a:off x="948074" y="181481"/>
            <a:ext cx="3947196" cy="584801"/>
          </a:xfrm>
          <a:prstGeom prst="rect">
            <a:avLst/>
          </a:prstGeom>
          <a:noFill/>
          <a:ln cap="flat">
            <a:noFill/>
            <a:prstDash val="solid"/>
          </a:ln>
        </p:spPr>
        <p:txBody>
          <a:bodyPr vert="horz" wrap="square" lIns="91427" tIns="45695" rIns="91427" bIns="45695" anchor="t" anchorCtr="0" compatLnSpc="1">
            <a:noAutofit/>
          </a:bodyPr>
          <a:lstStyle/>
          <a:p>
            <a:pPr marL="0" marR="0" lvl="0" indent="0" algn="l" defTabSz="457200" rtl="0" eaLnBrk="1" fontAlgn="auto" latinLnBrk="0" hangingPunct="1">
              <a:lnSpc>
                <a:spcPct val="90000"/>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panose="020F0502020204030204" pitchFamily="34" charset="0"/>
                <a:ea typeface="Calibri" panose="020F0502020204030204" pitchFamily="34" charset="0"/>
                <a:cs typeface="Calibri" panose="020F0502020204030204" pitchFamily="34" charset="0"/>
              </a:rPr>
              <a:t>Matériel nécessaire</a:t>
            </a:r>
          </a:p>
        </p:txBody>
      </p:sp>
      <p:pic>
        <p:nvPicPr>
          <p:cNvPr id="7" name="Picture 2" descr="Image générée">
            <a:extLst>
              <a:ext uri="{FF2B5EF4-FFF2-40B4-BE49-F238E27FC236}">
                <a16:creationId xmlns:a16="http://schemas.microsoft.com/office/drawing/2014/main" id="{961A9FAD-1D9B-C737-844B-2FB12A0C32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oogle Shape;250;p28">
            <a:extLst>
              <a:ext uri="{FF2B5EF4-FFF2-40B4-BE49-F238E27FC236}">
                <a16:creationId xmlns:a16="http://schemas.microsoft.com/office/drawing/2014/main" id="{A7CB9865-A69B-B98E-38B7-3AEEC50413F0}"/>
              </a:ext>
            </a:extLst>
          </p:cNvPr>
          <p:cNvGrpSpPr/>
          <p:nvPr/>
        </p:nvGrpSpPr>
        <p:grpSpPr>
          <a:xfrm>
            <a:off x="1257907" y="1041305"/>
            <a:ext cx="9579427" cy="5403036"/>
            <a:chOff x="1619475" y="1029778"/>
            <a:chExt cx="6095701" cy="3804525"/>
          </a:xfrm>
        </p:grpSpPr>
        <p:sp>
          <p:nvSpPr>
            <p:cNvPr id="11" name="Google Shape;251;p28">
              <a:extLst>
                <a:ext uri="{FF2B5EF4-FFF2-40B4-BE49-F238E27FC236}">
                  <a16:creationId xmlns:a16="http://schemas.microsoft.com/office/drawing/2014/main" id="{CB5FBDB4-EBBB-7C51-CBEF-80C4372A481C}"/>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200" b="0" i="0" u="none" strike="noStrike" kern="0" cap="none" spc="0" normalizeH="0" baseline="0" noProof="0" dirty="0">
                <a:ln>
                  <a:noFill/>
                </a:ln>
                <a:solidFill>
                  <a:srgbClr val="FFFFFF"/>
                </a:solidFill>
                <a:effectLst/>
                <a:uLnTx/>
                <a:uFillTx/>
                <a:latin typeface="Calibri"/>
                <a:ea typeface="Calibri"/>
                <a:cs typeface="Calibri"/>
              </a:endParaRPr>
            </a:p>
          </p:txBody>
        </p:sp>
        <p:sp>
          <p:nvSpPr>
            <p:cNvPr id="13" name="Google Shape;252;p28">
              <a:extLst>
                <a:ext uri="{FF2B5EF4-FFF2-40B4-BE49-F238E27FC236}">
                  <a16:creationId xmlns:a16="http://schemas.microsoft.com/office/drawing/2014/main" id="{337A19D2-26D3-9B90-8574-F6D105D82135}"/>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200" b="0" i="0" u="none" strike="noStrike" kern="0" cap="none" spc="0" normalizeH="0" baseline="0" noProof="0" dirty="0">
                <a:ln>
                  <a:noFill/>
                </a:ln>
                <a:solidFill>
                  <a:srgbClr val="FFFFFF"/>
                </a:solidFill>
                <a:effectLst/>
                <a:uLnTx/>
                <a:uFillTx/>
                <a:latin typeface="Calibri"/>
                <a:ea typeface="Calibri"/>
                <a:cs typeface="Calibri"/>
              </a:endParaRPr>
            </a:p>
          </p:txBody>
        </p:sp>
      </p:grpSp>
      <p:sp>
        <p:nvSpPr>
          <p:cNvPr id="15" name="Google Shape;995;p109">
            <a:extLst>
              <a:ext uri="{FF2B5EF4-FFF2-40B4-BE49-F238E27FC236}">
                <a16:creationId xmlns:a16="http://schemas.microsoft.com/office/drawing/2014/main" id="{819229A8-9578-180B-D154-1F149D3EEA87}"/>
              </a:ext>
            </a:extLst>
          </p:cNvPr>
          <p:cNvSpPr txBox="1"/>
          <p:nvPr/>
        </p:nvSpPr>
        <p:spPr>
          <a:xfrm>
            <a:off x="1989337" y="1416787"/>
            <a:ext cx="3341675"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marL="0" marR="0" lvl="0" indent="0" algn="ctr" defTabSz="1219170" rtl="0" eaLnBrk="1" fontAlgn="auto" latinLnBrk="0" hangingPunct="1">
              <a:lnSpc>
                <a:spcPct val="130000"/>
              </a:lnSpc>
              <a:spcBef>
                <a:spcPts val="0"/>
              </a:spcBef>
              <a:spcAft>
                <a:spcPts val="0"/>
              </a:spcAft>
              <a:buClrTx/>
              <a:buSzTx/>
              <a:buFontTx/>
              <a:buNone/>
              <a:tabLst/>
              <a:defRPr sz="1800" b="0" i="0" u="none" strike="noStrike" kern="0" cap="none" spc="0" baseline="0">
                <a:solidFill>
                  <a:srgbClr val="000000"/>
                </a:solidFill>
                <a:uFillTx/>
              </a:defRPr>
            </a:pPr>
            <a:r>
              <a:rPr kumimoji="0" lang="fr-FR" sz="1867"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Supports de l’enseignant</a:t>
            </a:r>
          </a:p>
        </p:txBody>
      </p:sp>
      <p:sp>
        <p:nvSpPr>
          <p:cNvPr id="18" name="Google Shape;996;p109">
            <a:extLst>
              <a:ext uri="{FF2B5EF4-FFF2-40B4-BE49-F238E27FC236}">
                <a16:creationId xmlns:a16="http://schemas.microsoft.com/office/drawing/2014/main" id="{2F4F69E2-8C71-F7DD-0184-85DCDD5217BC}"/>
              </a:ext>
            </a:extLst>
          </p:cNvPr>
          <p:cNvSpPr txBox="1"/>
          <p:nvPr/>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67"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Supports de l’élève</a:t>
            </a:r>
          </a:p>
        </p:txBody>
      </p:sp>
      <p:pic>
        <p:nvPicPr>
          <p:cNvPr id="19" name="Picture 11">
            <a:extLst>
              <a:ext uri="{FF2B5EF4-FFF2-40B4-BE49-F238E27FC236}">
                <a16:creationId xmlns:a16="http://schemas.microsoft.com/office/drawing/2014/main" id="{F10D8EBF-C22D-937F-FEC0-A65F45BDB8E3}"/>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9675284">
            <a:off x="6655628" y="4749144"/>
            <a:ext cx="1101650" cy="122738"/>
          </a:xfrm>
          <a:prstGeom prst="rect">
            <a:avLst/>
          </a:prstGeom>
        </p:spPr>
      </p:pic>
      <p:pic>
        <p:nvPicPr>
          <p:cNvPr id="20" name="Picture 21">
            <a:extLst>
              <a:ext uri="{FF2B5EF4-FFF2-40B4-BE49-F238E27FC236}">
                <a16:creationId xmlns:a16="http://schemas.microsoft.com/office/drawing/2014/main" id="{2E88E465-CEA8-67A3-DE6D-549067EFF243}"/>
              </a:ext>
            </a:extLst>
          </p:cNvPr>
          <p:cNvPicPr>
            <a:picLocks noChangeAspect="1"/>
          </p:cNvPicPr>
          <p:nvPr/>
        </p:nvPicPr>
        <p:blipFill>
          <a:blip r:embed="rId4">
            <a:clrChange>
              <a:clrFrom>
                <a:srgbClr val="FEFFFF"/>
              </a:clrFrom>
              <a:clrTo>
                <a:srgbClr val="FEFFFF">
                  <a:alpha val="0"/>
                </a:srgbClr>
              </a:clrTo>
            </a:clrChange>
          </a:blip>
          <a:stretch>
            <a:fillRect/>
          </a:stretch>
        </p:blipFill>
        <p:spPr>
          <a:xfrm>
            <a:off x="8465730" y="2442132"/>
            <a:ext cx="1632389" cy="1164080"/>
          </a:xfrm>
          <a:prstGeom prst="rect">
            <a:avLst/>
          </a:prstGeom>
        </p:spPr>
      </p:pic>
      <p:pic>
        <p:nvPicPr>
          <p:cNvPr id="21" name="Picture 1">
            <a:extLst>
              <a:ext uri="{FF2B5EF4-FFF2-40B4-BE49-F238E27FC236}">
                <a16:creationId xmlns:a16="http://schemas.microsoft.com/office/drawing/2014/main" id="{16103E98-476B-7878-209D-D81956CDC97B}"/>
              </a:ext>
            </a:extLst>
          </p:cNvPr>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6555546" y="2563443"/>
            <a:ext cx="1227204" cy="921459"/>
          </a:xfrm>
          <a:prstGeom prst="rect">
            <a:avLst/>
          </a:prstGeom>
          <a:ln w="19050">
            <a:noFill/>
          </a:ln>
        </p:spPr>
      </p:pic>
      <p:pic>
        <p:nvPicPr>
          <p:cNvPr id="23" name="Picture 8">
            <a:extLst>
              <a:ext uri="{FF2B5EF4-FFF2-40B4-BE49-F238E27FC236}">
                <a16:creationId xmlns:a16="http://schemas.microsoft.com/office/drawing/2014/main" id="{B1A73FB4-4092-023B-E719-786112B7549F}"/>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381071" y="4902849"/>
            <a:ext cx="401679" cy="386205"/>
          </a:xfrm>
          <a:prstGeom prst="rect">
            <a:avLst/>
          </a:prstGeom>
        </p:spPr>
      </p:pic>
      <p:pic>
        <p:nvPicPr>
          <p:cNvPr id="24" name="Image 23">
            <a:extLst>
              <a:ext uri="{FF2B5EF4-FFF2-40B4-BE49-F238E27FC236}">
                <a16:creationId xmlns:a16="http://schemas.microsoft.com/office/drawing/2014/main" id="{EEFF7F11-0A5D-2F0E-8ECB-DF153C1C8164}"/>
              </a:ext>
            </a:extLst>
          </p:cNvPr>
          <p:cNvPicPr>
            <a:picLocks noChangeAspect="1"/>
          </p:cNvPicPr>
          <p:nvPr/>
        </p:nvPicPr>
        <p:blipFill>
          <a:blip r:embed="rId7"/>
          <a:srcRect t="2700" b="4437"/>
          <a:stretch>
            <a:fillRect/>
          </a:stretch>
        </p:blipFill>
        <p:spPr>
          <a:xfrm>
            <a:off x="8634714" y="4110586"/>
            <a:ext cx="1183096" cy="1524862"/>
          </a:xfrm>
          <a:prstGeom prst="rect">
            <a:avLst/>
          </a:prstGeom>
        </p:spPr>
      </p:pic>
      <p:pic>
        <p:nvPicPr>
          <p:cNvPr id="25" name="Image 24">
            <a:extLst>
              <a:ext uri="{FF2B5EF4-FFF2-40B4-BE49-F238E27FC236}">
                <a16:creationId xmlns:a16="http://schemas.microsoft.com/office/drawing/2014/main" id="{D86895E4-BCF3-3DBC-4AE9-3E86E9FB9181}"/>
              </a:ext>
            </a:extLst>
          </p:cNvPr>
          <p:cNvPicPr>
            <a:picLocks noChangeAspect="1"/>
          </p:cNvPicPr>
          <p:nvPr/>
        </p:nvPicPr>
        <p:blipFill>
          <a:blip r:embed="rId8"/>
          <a:stretch>
            <a:fillRect/>
          </a:stretch>
        </p:blipFill>
        <p:spPr>
          <a:xfrm>
            <a:off x="1691652" y="2617893"/>
            <a:ext cx="2404770" cy="1352683"/>
          </a:xfrm>
          <a:prstGeom prst="rect">
            <a:avLst/>
          </a:prstGeom>
        </p:spPr>
      </p:pic>
      <p:pic>
        <p:nvPicPr>
          <p:cNvPr id="26" name="Picture 2" descr="Tableau blanc magnétique d'affichage et d'écriture">
            <a:extLst>
              <a:ext uri="{FF2B5EF4-FFF2-40B4-BE49-F238E27FC236}">
                <a16:creationId xmlns:a16="http://schemas.microsoft.com/office/drawing/2014/main" id="{E0ABF07E-376A-6552-FBE3-069EDAE7CF0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87092" y="2617894"/>
            <a:ext cx="1803578" cy="135268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Vidéoprojecteur Nec V260">
            <a:extLst>
              <a:ext uri="{FF2B5EF4-FFF2-40B4-BE49-F238E27FC236}">
                <a16:creationId xmlns:a16="http://schemas.microsoft.com/office/drawing/2014/main" id="{5847ABAA-5573-3D45-5CF1-26F5DA425CE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23053" b="26285"/>
          <a:stretch>
            <a:fillRect/>
          </a:stretch>
        </p:blipFill>
        <p:spPr bwMode="auto">
          <a:xfrm>
            <a:off x="1691652" y="4178563"/>
            <a:ext cx="2404770" cy="121831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PC PORTABLE LENOVO I7-13620H 16G 512G SSD WIN 11">
            <a:extLst>
              <a:ext uri="{FF2B5EF4-FFF2-40B4-BE49-F238E27FC236}">
                <a16:creationId xmlns:a16="http://schemas.microsoft.com/office/drawing/2014/main" id="{2C33B00E-1B67-A330-1C65-FF506C1AC730}"/>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21215" r="6523" b="21193"/>
          <a:stretch>
            <a:fillRect/>
          </a:stretch>
        </p:blipFill>
        <p:spPr bwMode="auto">
          <a:xfrm>
            <a:off x="4187092" y="4185212"/>
            <a:ext cx="1861667" cy="1211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8412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CD42A-BE36-9FC3-769F-07A910E7AE58}"/>
            </a:ext>
          </a:extLst>
        </p:cNvPr>
        <p:cNvGrpSpPr/>
        <p:nvPr/>
      </p:nvGrpSpPr>
      <p:grpSpPr>
        <a:xfrm>
          <a:off x="0" y="0"/>
          <a:ext cx="0" cy="0"/>
          <a:chOff x="0" y="0"/>
          <a:chExt cx="0" cy="0"/>
        </a:xfrm>
      </p:grpSpPr>
      <p:pic>
        <p:nvPicPr>
          <p:cNvPr id="7" name="Image 8">
            <a:extLst>
              <a:ext uri="{FF2B5EF4-FFF2-40B4-BE49-F238E27FC236}">
                <a16:creationId xmlns:a16="http://schemas.microsoft.com/office/drawing/2014/main" id="{06531BA3-617B-E7D2-613F-C55122A126D0}"/>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700C09C8-9D38-DB1D-B00D-49537F927BA4}"/>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C</a:t>
            </a:r>
            <a:endParaRPr lang="fr-FR" sz="1200" b="1" noProof="0" dirty="0">
              <a:latin typeface="Dosis Bold" pitchFamily="2" charset="0"/>
            </a:endParaRPr>
          </a:p>
        </p:txBody>
      </p:sp>
      <p:sp>
        <p:nvSpPr>
          <p:cNvPr id="2" name="ZoneTexte 1">
            <a:extLst>
              <a:ext uri="{FF2B5EF4-FFF2-40B4-BE49-F238E27FC236}">
                <a16:creationId xmlns:a16="http://schemas.microsoft.com/office/drawing/2014/main" id="{25C96161-BB51-5053-6B7F-33C4535926EA}"/>
              </a:ext>
            </a:extLst>
          </p:cNvPr>
          <p:cNvSpPr txBox="1"/>
          <p:nvPr/>
        </p:nvSpPr>
        <p:spPr>
          <a:xfrm>
            <a:off x="1268033" y="2833001"/>
            <a:ext cx="9011920" cy="523220"/>
          </a:xfrm>
          <a:prstGeom prst="rect">
            <a:avLst/>
          </a:prstGeom>
          <a:noFill/>
        </p:spPr>
        <p:txBody>
          <a:bodyPr wrap="square" rtlCol="0">
            <a:spAutoFit/>
          </a:bodyPr>
          <a:lstStyle/>
          <a:p>
            <a:pPr marL="285750" indent="-285750">
              <a:buFont typeface="Wingdings" panose="05000000000000000000" pitchFamily="2" charset="2"/>
              <a:buChar char="ü"/>
            </a:pPr>
            <a:r>
              <a:rPr lang="fr-FR" sz="2800" i="1" noProof="0" dirty="0"/>
              <a:t>Préciser si le tube digestif est </a:t>
            </a:r>
            <a:r>
              <a:rPr lang="fr-FR" sz="2800" i="1" noProof="0" dirty="0">
                <a:solidFill>
                  <a:schemeClr val="accent1"/>
                </a:solidFill>
              </a:rPr>
              <a:t>plus court</a:t>
            </a:r>
            <a:r>
              <a:rPr lang="fr-FR" sz="2800" i="1" noProof="0" dirty="0"/>
              <a:t>, </a:t>
            </a:r>
            <a:r>
              <a:rPr lang="fr-FR" sz="2800" i="1" noProof="0" dirty="0">
                <a:solidFill>
                  <a:schemeClr val="accent6"/>
                </a:solidFill>
              </a:rPr>
              <a:t>long </a:t>
            </a:r>
            <a:r>
              <a:rPr lang="fr-FR" sz="2800" i="1" noProof="0" dirty="0"/>
              <a:t>ou </a:t>
            </a:r>
            <a:r>
              <a:rPr lang="fr-FR" sz="2800" i="1" noProof="0" dirty="0">
                <a:solidFill>
                  <a:srgbClr val="FF0000"/>
                </a:solidFill>
              </a:rPr>
              <a:t>très long</a:t>
            </a:r>
            <a:r>
              <a:rPr lang="fr-FR" sz="2800" i="1" noProof="0" dirty="0"/>
              <a:t>.</a:t>
            </a:r>
          </a:p>
        </p:txBody>
      </p:sp>
      <p:sp>
        <p:nvSpPr>
          <p:cNvPr id="3" name="ZoneTexte 2">
            <a:extLst>
              <a:ext uri="{FF2B5EF4-FFF2-40B4-BE49-F238E27FC236}">
                <a16:creationId xmlns:a16="http://schemas.microsoft.com/office/drawing/2014/main" id="{6702EE66-3833-8040-9D52-7C40C9376454}"/>
              </a:ext>
            </a:extLst>
          </p:cNvPr>
          <p:cNvSpPr txBox="1"/>
          <p:nvPr/>
        </p:nvSpPr>
        <p:spPr>
          <a:xfrm>
            <a:off x="1176593" y="3513721"/>
            <a:ext cx="9519920" cy="523220"/>
          </a:xfrm>
          <a:prstGeom prst="rect">
            <a:avLst/>
          </a:prstGeom>
          <a:noFill/>
        </p:spPr>
        <p:txBody>
          <a:bodyPr wrap="square" rtlCol="0">
            <a:spAutoFit/>
          </a:bodyPr>
          <a:lstStyle/>
          <a:p>
            <a:pPr marL="457200" indent="-457200">
              <a:buFont typeface="Wingdings" panose="05000000000000000000" pitchFamily="2" charset="2"/>
              <a:buChar char="ü"/>
            </a:pPr>
            <a:r>
              <a:rPr lang="fr-FR" sz="2800" i="1" noProof="0" dirty="0"/>
              <a:t>Préciser si le </a:t>
            </a:r>
            <a:r>
              <a:rPr lang="fr-FR" sz="2800" i="1" noProof="0" dirty="0" err="1"/>
              <a:t>saecum</a:t>
            </a:r>
            <a:r>
              <a:rPr lang="fr-FR" sz="2800" i="1" noProof="0" dirty="0"/>
              <a:t> est </a:t>
            </a:r>
            <a:r>
              <a:rPr lang="fr-FR" sz="2800" i="1" noProof="0" dirty="0">
                <a:solidFill>
                  <a:schemeClr val="accent1"/>
                </a:solidFill>
              </a:rPr>
              <a:t>réduit</a:t>
            </a:r>
            <a:r>
              <a:rPr lang="fr-FR" sz="2800" i="1" noProof="0" dirty="0"/>
              <a:t>, </a:t>
            </a:r>
            <a:r>
              <a:rPr lang="fr-FR" sz="2800" i="1" noProof="0" dirty="0">
                <a:solidFill>
                  <a:schemeClr val="accent6"/>
                </a:solidFill>
              </a:rPr>
              <a:t>développé</a:t>
            </a:r>
            <a:r>
              <a:rPr lang="fr-FR" sz="2800" i="1" noProof="0" dirty="0"/>
              <a:t> ou </a:t>
            </a:r>
            <a:r>
              <a:rPr lang="fr-FR" sz="2800" i="1" noProof="0" dirty="0">
                <a:solidFill>
                  <a:srgbClr val="FF0000"/>
                </a:solidFill>
              </a:rPr>
              <a:t>très développé</a:t>
            </a:r>
            <a:r>
              <a:rPr lang="fr-FR" sz="2800" i="1" noProof="0" dirty="0"/>
              <a:t>.</a:t>
            </a:r>
          </a:p>
        </p:txBody>
      </p:sp>
      <p:sp>
        <p:nvSpPr>
          <p:cNvPr id="10" name="ZoneTexte 9">
            <a:extLst>
              <a:ext uri="{FF2B5EF4-FFF2-40B4-BE49-F238E27FC236}">
                <a16:creationId xmlns:a16="http://schemas.microsoft.com/office/drawing/2014/main" id="{0BC21245-8D3B-C0F7-CED5-1244E8D369E7}"/>
              </a:ext>
            </a:extLst>
          </p:cNvPr>
          <p:cNvSpPr txBox="1"/>
          <p:nvPr/>
        </p:nvSpPr>
        <p:spPr>
          <a:xfrm>
            <a:off x="975360" y="193040"/>
            <a:ext cx="10170160" cy="769441"/>
          </a:xfrm>
          <a:prstGeom prst="rect">
            <a:avLst/>
          </a:prstGeom>
          <a:noFill/>
        </p:spPr>
        <p:txBody>
          <a:bodyPr wrap="square" rtlCol="0">
            <a:spAutoFit/>
          </a:bodyPr>
          <a:lstStyle/>
          <a:p>
            <a:r>
              <a:rPr lang="fr-FR" sz="2000" b="1" noProof="0" dirty="0">
                <a:solidFill>
                  <a:prstClr val="black">
                    <a:lumMod val="50000"/>
                    <a:lumOff val="50000"/>
                  </a:prstClr>
                </a:solidFill>
                <a:latin typeface="Calibri" panose="020F0502020204030204"/>
              </a:rPr>
              <a:t>Pour établir le lien entre  l’appareil digestif d’un animal et son régime alimentaire</a:t>
            </a:r>
            <a:r>
              <a:rPr lang="fr-FR" sz="2000" noProof="0" dirty="0">
                <a:solidFill>
                  <a:schemeClr val="bg2">
                    <a:lumMod val="75000"/>
                  </a:schemeClr>
                </a:solidFill>
              </a:rPr>
              <a:t>; </a:t>
            </a:r>
            <a:r>
              <a:rPr lang="fr-FR" sz="2000" b="1" noProof="0" dirty="0">
                <a:solidFill>
                  <a:prstClr val="black">
                    <a:lumMod val="50000"/>
                    <a:lumOff val="50000"/>
                  </a:prstClr>
                </a:solidFill>
                <a:latin typeface="Calibri" panose="020F0502020204030204"/>
              </a:rPr>
              <a:t>on doit relever les indices relatifs à la longueur du tube digestif, au </a:t>
            </a:r>
            <a:r>
              <a:rPr lang="fr-FR" sz="2000" b="1" noProof="0" dirty="0" err="1">
                <a:solidFill>
                  <a:prstClr val="black">
                    <a:lumMod val="50000"/>
                    <a:lumOff val="50000"/>
                  </a:prstClr>
                </a:solidFill>
                <a:latin typeface="Calibri" panose="020F0502020204030204"/>
              </a:rPr>
              <a:t>saecum</a:t>
            </a:r>
            <a:r>
              <a:rPr lang="fr-FR" sz="2000" b="1" noProof="0" dirty="0">
                <a:solidFill>
                  <a:prstClr val="black">
                    <a:lumMod val="50000"/>
                    <a:lumOff val="50000"/>
                  </a:prstClr>
                </a:solidFill>
                <a:latin typeface="Calibri" panose="020F0502020204030204"/>
              </a:rPr>
              <a:t> et à l’estomac </a:t>
            </a:r>
            <a:r>
              <a:rPr lang="fr-FR" sz="2400" b="1" noProof="0" dirty="0">
                <a:solidFill>
                  <a:prstClr val="black">
                    <a:lumMod val="50000"/>
                    <a:lumOff val="50000"/>
                  </a:prstClr>
                </a:solidFill>
                <a:latin typeface="Calibri" panose="020F0502020204030204"/>
              </a:rPr>
              <a:t>.</a:t>
            </a:r>
          </a:p>
        </p:txBody>
      </p:sp>
      <p:sp>
        <p:nvSpPr>
          <p:cNvPr id="5" name="ZoneTexte 4">
            <a:extLst>
              <a:ext uri="{FF2B5EF4-FFF2-40B4-BE49-F238E27FC236}">
                <a16:creationId xmlns:a16="http://schemas.microsoft.com/office/drawing/2014/main" id="{DF1D2CDA-1CCD-1714-E82B-7EA865DFBB5B}"/>
              </a:ext>
            </a:extLst>
          </p:cNvPr>
          <p:cNvSpPr txBox="1"/>
          <p:nvPr/>
        </p:nvSpPr>
        <p:spPr>
          <a:xfrm>
            <a:off x="1186753" y="4214761"/>
            <a:ext cx="9458960" cy="523220"/>
          </a:xfrm>
          <a:prstGeom prst="rect">
            <a:avLst/>
          </a:prstGeom>
          <a:noFill/>
        </p:spPr>
        <p:txBody>
          <a:bodyPr wrap="square" rtlCol="0">
            <a:spAutoFit/>
          </a:bodyPr>
          <a:lstStyle/>
          <a:p>
            <a:pPr marL="457200" indent="-457200">
              <a:buFont typeface="Wingdings" panose="05000000000000000000" pitchFamily="2" charset="2"/>
              <a:buChar char="ü"/>
            </a:pPr>
            <a:r>
              <a:rPr lang="fr-FR" sz="2800" i="1" noProof="0" dirty="0"/>
              <a:t>Préciser si l’estomac a une </a:t>
            </a:r>
            <a:r>
              <a:rPr lang="fr-FR" sz="2800" i="1" noProof="0" dirty="0">
                <a:solidFill>
                  <a:schemeClr val="accent1"/>
                </a:solidFill>
              </a:rPr>
              <a:t>seule poche </a:t>
            </a:r>
            <a:r>
              <a:rPr lang="fr-FR" sz="2800" i="1" noProof="0" dirty="0"/>
              <a:t>ou avec </a:t>
            </a:r>
            <a:r>
              <a:rPr lang="fr-FR" sz="2800" i="1" noProof="0" dirty="0">
                <a:solidFill>
                  <a:srgbClr val="FF0000"/>
                </a:solidFill>
              </a:rPr>
              <a:t>4 poches</a:t>
            </a:r>
            <a:r>
              <a:rPr lang="fr-FR" sz="2800" i="1" noProof="0" dirty="0"/>
              <a:t>.</a:t>
            </a:r>
          </a:p>
        </p:txBody>
      </p:sp>
      <p:sp>
        <p:nvSpPr>
          <p:cNvPr id="4" name="ZoneTexte 3">
            <a:extLst>
              <a:ext uri="{FF2B5EF4-FFF2-40B4-BE49-F238E27FC236}">
                <a16:creationId xmlns:a16="http://schemas.microsoft.com/office/drawing/2014/main" id="{35B54E55-84E9-6044-63F1-F3A251A59AB9}"/>
              </a:ext>
            </a:extLst>
          </p:cNvPr>
          <p:cNvSpPr txBox="1"/>
          <p:nvPr/>
        </p:nvSpPr>
        <p:spPr>
          <a:xfrm>
            <a:off x="892113" y="1949081"/>
            <a:ext cx="10058400" cy="523220"/>
          </a:xfrm>
          <a:prstGeom prst="rect">
            <a:avLst/>
          </a:prstGeom>
          <a:noFill/>
        </p:spPr>
        <p:txBody>
          <a:bodyPr wrap="square" rtlCol="0">
            <a:spAutoFit/>
          </a:bodyPr>
          <a:lstStyle/>
          <a:p>
            <a:r>
              <a:rPr lang="fr-FR" sz="2800" noProof="0" dirty="0"/>
              <a:t>Pour relever les indices d’adaptation au régime alimentaire on doit:</a:t>
            </a:r>
          </a:p>
        </p:txBody>
      </p:sp>
    </p:spTree>
    <p:extLst>
      <p:ext uri="{BB962C8B-B14F-4D97-AF65-F5344CB8AC3E}">
        <p14:creationId xmlns:p14="http://schemas.microsoft.com/office/powerpoint/2010/main" val="17799936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2A2F7-A127-79A6-1FBC-996A600845D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1F09585-DAEC-99D9-1383-8C0CAE3B56DB}"/>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noProof="0" dirty="0">
              <a:solidFill>
                <a:prstClr val="white"/>
              </a:solidFill>
              <a:latin typeface="Aptos" panose="02110004020202020204"/>
            </a:endParaRPr>
          </a:p>
        </p:txBody>
      </p:sp>
      <p:sp>
        <p:nvSpPr>
          <p:cNvPr id="3" name="Rectangle 2">
            <a:extLst>
              <a:ext uri="{FF2B5EF4-FFF2-40B4-BE49-F238E27FC236}">
                <a16:creationId xmlns:a16="http://schemas.microsoft.com/office/drawing/2014/main" id="{9E9D29D1-33A0-F4D5-7BC5-85FA1BCFBE4E}"/>
              </a:ext>
            </a:extLst>
          </p:cNvPr>
          <p:cNvSpPr/>
          <p:nvPr/>
        </p:nvSpPr>
        <p:spPr>
          <a:xfrm>
            <a:off x="0" y="0"/>
            <a:ext cx="12192000" cy="68580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noProof="0" dirty="0">
              <a:solidFill>
                <a:prstClr val="white"/>
              </a:solidFill>
              <a:latin typeface="Aptos" panose="02110004020202020204"/>
            </a:endParaRPr>
          </a:p>
        </p:txBody>
      </p:sp>
      <p:sp>
        <p:nvSpPr>
          <p:cNvPr id="5" name="Google Shape;2000;p176">
            <a:extLst>
              <a:ext uri="{FF2B5EF4-FFF2-40B4-BE49-F238E27FC236}">
                <a16:creationId xmlns:a16="http://schemas.microsoft.com/office/drawing/2014/main" id="{3CE84197-8550-38EB-5788-01416BBC64EA}"/>
              </a:ext>
            </a:extLst>
          </p:cNvPr>
          <p:cNvSpPr txBox="1">
            <a:spLocks noGrp="1"/>
          </p:cNvSpPr>
          <p:nvPr>
            <p:ph type="title" idx="4294967295"/>
          </p:nvPr>
        </p:nvSpPr>
        <p:spPr>
          <a:xfrm>
            <a:off x="815761" y="96831"/>
            <a:ext cx="7620804" cy="353201"/>
          </a:xfrm>
          <a:prstGeom prst="rect">
            <a:avLst/>
          </a:prstGeom>
        </p:spPr>
        <p:txBody>
          <a:bodyPr>
            <a:noAutofit/>
          </a:bodyPr>
          <a:lstStyle/>
          <a:p>
            <a:pPr lvl="0"/>
            <a:r>
              <a:rPr lang="fr-FR" sz="1867" b="1" noProof="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Et on termine par cette carte lexicale.</a:t>
            </a:r>
          </a:p>
        </p:txBody>
      </p:sp>
      <p:grpSp>
        <p:nvGrpSpPr>
          <p:cNvPr id="10" name="Google Shape;2004;p176">
            <a:extLst>
              <a:ext uri="{FF2B5EF4-FFF2-40B4-BE49-F238E27FC236}">
                <a16:creationId xmlns:a16="http://schemas.microsoft.com/office/drawing/2014/main" id="{517EC03A-5F50-A15A-DD2B-A7332603A652}"/>
              </a:ext>
            </a:extLst>
          </p:cNvPr>
          <p:cNvGrpSpPr/>
          <p:nvPr/>
        </p:nvGrpSpPr>
        <p:grpSpPr>
          <a:xfrm>
            <a:off x="378372" y="1263731"/>
            <a:ext cx="11465736" cy="5066898"/>
            <a:chOff x="279385" y="1039998"/>
            <a:chExt cx="8608114" cy="3800175"/>
          </a:xfrm>
        </p:grpSpPr>
        <p:sp>
          <p:nvSpPr>
            <p:cNvPr id="11" name="Google Shape;2005;p176">
              <a:extLst>
                <a:ext uri="{FF2B5EF4-FFF2-40B4-BE49-F238E27FC236}">
                  <a16:creationId xmlns:a16="http://schemas.microsoft.com/office/drawing/2014/main" id="{515B2D7E-A000-12D9-549A-A9369A4345FA}"/>
                </a:ext>
              </a:extLst>
            </p:cNvPr>
            <p:cNvSpPr/>
            <p:nvPr/>
          </p:nvSpPr>
          <p:spPr>
            <a:xfrm>
              <a:off x="324921" y="1441550"/>
              <a:ext cx="8562578" cy="3398623"/>
            </a:xfrm>
            <a:prstGeom prst="rect">
              <a:avLst/>
            </a:prstGeom>
            <a:solidFill>
              <a:schemeClr val="bg1">
                <a:lumMod val="95000"/>
              </a:schemeClr>
            </a:solidFill>
            <a:ln w="19046" cap="flat">
              <a:noFill/>
              <a:prstDash val="solid"/>
              <a:roun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Google Shape;2006;p176">
              <a:extLst>
                <a:ext uri="{FF2B5EF4-FFF2-40B4-BE49-F238E27FC236}">
                  <a16:creationId xmlns:a16="http://schemas.microsoft.com/office/drawing/2014/main" id="{1EDC52B9-6636-608C-9E99-B0C94BCCA5F8}"/>
                </a:ext>
              </a:extLst>
            </p:cNvPr>
            <p:cNvSpPr/>
            <p:nvPr/>
          </p:nvSpPr>
          <p:spPr>
            <a:xfrm>
              <a:off x="3472891" y="2090675"/>
              <a:ext cx="2027023" cy="128744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19046" cap="flat">
              <a:solidFill>
                <a:srgbClr val="54AFE9"/>
              </a:solidFill>
              <a:prstDash val="solid"/>
              <a:round/>
            </a:ln>
          </p:spPr>
          <p:txBody>
            <a:bodyPr vert="horz" wrap="square" lIns="91427" tIns="45695" rIns="91427" bIns="45695" anchor="ctr" anchorCtr="1" compatLnSpc="1">
              <a:noAutofit/>
            </a:bodyPr>
            <a:lstStyle/>
            <a:p>
              <a:endParaRPr lang="fr-FR" sz="2200" b="1" noProof="0" dirty="0"/>
            </a:p>
          </p:txBody>
        </p:sp>
        <p:sp>
          <p:nvSpPr>
            <p:cNvPr id="13" name="Google Shape;2007;p176">
              <a:extLst>
                <a:ext uri="{FF2B5EF4-FFF2-40B4-BE49-F238E27FC236}">
                  <a16:creationId xmlns:a16="http://schemas.microsoft.com/office/drawing/2014/main" id="{A88638D1-0117-440F-F5A3-3D2C880BB20F}"/>
                </a:ext>
              </a:extLst>
            </p:cNvPr>
            <p:cNvSpPr/>
            <p:nvPr/>
          </p:nvSpPr>
          <p:spPr>
            <a:xfrm>
              <a:off x="480516" y="2096646"/>
              <a:ext cx="2126254" cy="883534"/>
            </a:xfrm>
            <a:custGeom>
              <a:avLst>
                <a:gd name="f0" fmla="val 17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19046" cap="flat">
              <a:solidFill>
                <a:schemeClr val="accent1"/>
              </a:solidFill>
              <a:prstDash val="solid"/>
              <a:roun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0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008;p176">
              <a:extLst>
                <a:ext uri="{FF2B5EF4-FFF2-40B4-BE49-F238E27FC236}">
                  <a16:creationId xmlns:a16="http://schemas.microsoft.com/office/drawing/2014/main" id="{F24B657B-A153-5014-FD22-78DE095C3277}"/>
                </a:ext>
              </a:extLst>
            </p:cNvPr>
            <p:cNvSpPr txBox="1"/>
            <p:nvPr/>
          </p:nvSpPr>
          <p:spPr>
            <a:xfrm>
              <a:off x="3627285" y="1722686"/>
              <a:ext cx="1714500" cy="346210"/>
            </a:xfrm>
            <a:prstGeom prst="rect">
              <a:avLst/>
            </a:prstGeom>
            <a:noFill/>
            <a:ln cap="flat">
              <a:noFill/>
            </a:ln>
          </p:spPr>
          <p:txBody>
            <a:bodyPr vert="horz" wrap="square" lIns="91427" tIns="45695" rIns="91427" bIns="45695" anchor="t" anchorCtr="1" compatLnSpc="1">
              <a:spAutoFit/>
            </a:bodyPr>
            <a:lstStyle/>
            <a:p>
              <a:pPr algn="ctr" defTabSz="1219170">
                <a:defRPr sz="1800" b="0" i="0" u="none" strike="noStrike" kern="0" cap="none" spc="0" baseline="0">
                  <a:solidFill>
                    <a:srgbClr val="000000"/>
                  </a:solidFill>
                  <a:uFillTx/>
                </a:defRPr>
              </a:pPr>
              <a:r>
                <a:rPr lang="fr-FR" sz="2400" b="1" kern="0" noProof="0" dirty="0">
                  <a:solidFill>
                    <a:srgbClr val="54AFE9"/>
                  </a:solidFill>
                  <a:latin typeface="Calibri" panose="020F0502020204030204" pitchFamily="34" charset="0"/>
                  <a:ea typeface="Calibri" panose="020F0502020204030204" pitchFamily="34" charset="0"/>
                  <a:cs typeface="Calibri" panose="020F0502020204030204" pitchFamily="34" charset="0"/>
                </a:rPr>
                <a:t>Ma tâche :</a:t>
              </a:r>
            </a:p>
          </p:txBody>
        </p:sp>
        <p:sp>
          <p:nvSpPr>
            <p:cNvPr id="24" name="Google Shape;2009;p176">
              <a:extLst>
                <a:ext uri="{FF2B5EF4-FFF2-40B4-BE49-F238E27FC236}">
                  <a16:creationId xmlns:a16="http://schemas.microsoft.com/office/drawing/2014/main" id="{F6A9FC48-6533-6B59-2389-D6B83DB6761B}"/>
                </a:ext>
              </a:extLst>
            </p:cNvPr>
            <p:cNvSpPr txBox="1"/>
            <p:nvPr/>
          </p:nvSpPr>
          <p:spPr>
            <a:xfrm>
              <a:off x="586851" y="1848990"/>
              <a:ext cx="1788990" cy="284704"/>
            </a:xfrm>
            <a:prstGeom prst="rect">
              <a:avLst/>
            </a:prstGeom>
            <a:noFill/>
            <a:ln cap="flat">
              <a:noFill/>
            </a:ln>
          </p:spPr>
          <p:txBody>
            <a:bodyPr vert="horz" wrap="square" lIns="91427" tIns="45695" rIns="91427" bIns="45695" anchor="t" anchorCtr="1" compatLnSpc="1">
              <a:spAutoFit/>
            </a:bodyPr>
            <a:lstStyle/>
            <a:p>
              <a:pPr algn="ctr" defTabSz="1219170">
                <a:defRPr sz="1800" b="0" i="0" u="none" strike="noStrike" kern="0" cap="none" spc="0" baseline="0">
                  <a:solidFill>
                    <a:srgbClr val="000000"/>
                  </a:solidFill>
                  <a:uFillTx/>
                </a:defRPr>
              </a:pPr>
              <a:r>
                <a:rPr lang="fr-FR" sz="1867" b="1" kern="0" noProof="0" dirty="0">
                  <a:solidFill>
                    <a:schemeClr val="accent1"/>
                  </a:solidFill>
                  <a:latin typeface="Calibri" panose="020F0502020204030204" pitchFamily="34" charset="0"/>
                  <a:ea typeface="Calibri" panose="020F0502020204030204" pitchFamily="34" charset="0"/>
                  <a:cs typeface="Calibri" panose="020F0502020204030204" pitchFamily="34" charset="0"/>
                </a:rPr>
                <a:t>Termes thématiques :</a:t>
              </a:r>
            </a:p>
          </p:txBody>
        </p:sp>
        <p:sp>
          <p:nvSpPr>
            <p:cNvPr id="25" name="Google Shape;2010;p176">
              <a:extLst>
                <a:ext uri="{FF2B5EF4-FFF2-40B4-BE49-F238E27FC236}">
                  <a16:creationId xmlns:a16="http://schemas.microsoft.com/office/drawing/2014/main" id="{845532FD-3B1C-7FF9-C92E-6A714278CC5C}"/>
                </a:ext>
              </a:extLst>
            </p:cNvPr>
            <p:cNvSpPr/>
            <p:nvPr/>
          </p:nvSpPr>
          <p:spPr>
            <a:xfrm>
              <a:off x="6446463" y="1515824"/>
              <a:ext cx="2040393" cy="953816"/>
            </a:xfrm>
            <a:prstGeom prst="rect">
              <a:avLst/>
            </a:prstGeom>
            <a:solidFill>
              <a:schemeClr val="tx2">
                <a:lumMod val="10000"/>
                <a:lumOff val="90000"/>
                <a:alpha val="29800"/>
              </a:schemeClr>
            </a:solidFill>
            <a:ln w="19046" cap="flat">
              <a:solidFill>
                <a:schemeClr val="accent1">
                  <a:lumMod val="20000"/>
                  <a:lumOff val="80000"/>
                </a:schemeClr>
              </a:solidFill>
              <a:prstDash val="solid"/>
              <a:roun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6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2011;p176">
              <a:extLst>
                <a:ext uri="{FF2B5EF4-FFF2-40B4-BE49-F238E27FC236}">
                  <a16:creationId xmlns:a16="http://schemas.microsoft.com/office/drawing/2014/main" id="{588F9C4D-3F77-3B4D-BBCC-200AF0B7DCF9}"/>
                </a:ext>
              </a:extLst>
            </p:cNvPr>
            <p:cNvSpPr txBox="1"/>
            <p:nvPr/>
          </p:nvSpPr>
          <p:spPr>
            <a:xfrm>
              <a:off x="6436297" y="1473333"/>
              <a:ext cx="1714500" cy="276961"/>
            </a:xfrm>
            <a:prstGeom prst="rect">
              <a:avLst/>
            </a:prstGeom>
            <a:noFill/>
            <a:ln cap="flat">
              <a:noFill/>
            </a:ln>
          </p:spPr>
          <p:txBody>
            <a:bodyPr vert="horz" wrap="square" lIns="91427" tIns="45695" rIns="91427" bIns="45695" anchor="t" anchorCtr="1" compatLnSpc="1">
              <a:spAutoFit/>
            </a:bodyPr>
            <a:lstStyle/>
            <a:p>
              <a:pPr defTabSz="1219170">
                <a:defRPr sz="1800" b="0" i="0" u="none" strike="noStrike" kern="0" cap="none" spc="0" baseline="0">
                  <a:solidFill>
                    <a:srgbClr val="000000"/>
                  </a:solidFill>
                  <a:uFillTx/>
                </a:defRPr>
              </a:pPr>
              <a:r>
                <a:rPr lang="fr-FR" b="1" i="1" kern="0" noProof="0" dirty="0">
                  <a:solidFill>
                    <a:srgbClr val="C00000"/>
                  </a:solidFill>
                  <a:latin typeface="Calibri" panose="020F0502020204030204" pitchFamily="34" charset="0"/>
                  <a:ea typeface="Calibri" panose="020F0502020204030204" pitchFamily="34" charset="0"/>
                  <a:cs typeface="Calibri" panose="020F0502020204030204" pitchFamily="34" charset="0"/>
                </a:rPr>
                <a:t>Verbes de consigne</a:t>
              </a:r>
            </a:p>
          </p:txBody>
        </p:sp>
        <p:sp>
          <p:nvSpPr>
            <p:cNvPr id="27" name="Google Shape;2012;p176">
              <a:extLst>
                <a:ext uri="{FF2B5EF4-FFF2-40B4-BE49-F238E27FC236}">
                  <a16:creationId xmlns:a16="http://schemas.microsoft.com/office/drawing/2014/main" id="{0F142F07-76D1-C674-FFB9-8C3B3FFCA1E6}"/>
                </a:ext>
              </a:extLst>
            </p:cNvPr>
            <p:cNvSpPr/>
            <p:nvPr/>
          </p:nvSpPr>
          <p:spPr>
            <a:xfrm>
              <a:off x="645868" y="3995013"/>
              <a:ext cx="3750693" cy="72299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28575" cap="flat">
              <a:solidFill>
                <a:srgbClr val="DCE6F2"/>
              </a:solidFill>
              <a:prstDash val="solid"/>
              <a:roun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6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Google Shape;2013;p176">
              <a:extLst>
                <a:ext uri="{FF2B5EF4-FFF2-40B4-BE49-F238E27FC236}">
                  <a16:creationId xmlns:a16="http://schemas.microsoft.com/office/drawing/2014/main" id="{0EC74FB1-6CB4-6E28-56B1-58AF473F71CD}"/>
                </a:ext>
              </a:extLst>
            </p:cNvPr>
            <p:cNvSpPr txBox="1"/>
            <p:nvPr/>
          </p:nvSpPr>
          <p:spPr>
            <a:xfrm>
              <a:off x="630227" y="3698923"/>
              <a:ext cx="2540248" cy="276961"/>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b="1" i="1" kern="0" noProof="0" dirty="0">
                  <a:solidFill>
                    <a:srgbClr val="C00000"/>
                  </a:solidFill>
                  <a:latin typeface="Calibri" panose="020F0502020204030204" pitchFamily="34" charset="0"/>
                  <a:ea typeface="Calibri" panose="020F0502020204030204" pitchFamily="34" charset="0"/>
                  <a:cs typeface="Calibri" panose="020F0502020204030204" pitchFamily="34" charset="0"/>
                </a:rPr>
                <a:t>Structures pour répondre </a:t>
              </a:r>
            </a:p>
          </p:txBody>
        </p:sp>
        <p:sp>
          <p:nvSpPr>
            <p:cNvPr id="29" name="Google Shape;2015;p176">
              <a:extLst>
                <a:ext uri="{FF2B5EF4-FFF2-40B4-BE49-F238E27FC236}">
                  <a16:creationId xmlns:a16="http://schemas.microsoft.com/office/drawing/2014/main" id="{6F28A608-6CD6-C053-EA93-7265147129A4}"/>
                </a:ext>
              </a:extLst>
            </p:cNvPr>
            <p:cNvSpPr txBox="1"/>
            <p:nvPr/>
          </p:nvSpPr>
          <p:spPr>
            <a:xfrm>
              <a:off x="510143" y="2289836"/>
              <a:ext cx="2071000" cy="438544"/>
            </a:xfrm>
            <a:prstGeom prst="rect">
              <a:avLst/>
            </a:prstGeom>
            <a:noFill/>
            <a:ln cap="flat">
              <a:noFill/>
            </a:ln>
          </p:spPr>
          <p:txBody>
            <a:bodyPr vert="horz" wrap="square" lIns="91427" tIns="45695" rIns="91427" bIns="45695" anchor="t" anchorCtr="0" compatLnSpc="1">
              <a:spAutoFit/>
            </a:bodyPr>
            <a:lstStyle/>
            <a:p>
              <a:pPr marL="186265" indent="-194724" defTabSz="1219170">
                <a:buClr>
                  <a:srgbClr val="000000"/>
                </a:buClr>
                <a:buSzPts val="1100"/>
                <a:buFont typeface="Arial"/>
                <a:buChar char="•"/>
                <a:defRPr sz="1800" b="0" i="0" u="none" strike="noStrike" kern="0" cap="none" spc="0" baseline="0">
                  <a:solidFill>
                    <a:srgbClr val="000000"/>
                  </a:solidFill>
                  <a:uFillTx/>
                </a:defRPr>
              </a:pPr>
              <a:r>
                <a:rPr lang="fr-FR" sz="1600" b="1" i="1" kern="0" noProof="0" dirty="0">
                  <a:solidFill>
                    <a:srgbClr val="000000"/>
                  </a:solidFill>
                </a:rPr>
                <a:t>Adaptation du tube digestif </a:t>
              </a:r>
            </a:p>
            <a:p>
              <a:pPr defTabSz="1219170">
                <a:buClr>
                  <a:srgbClr val="000000"/>
                </a:buClr>
                <a:buSzPts val="1100"/>
                <a:defRPr sz="1800" b="0" i="0" u="none" strike="noStrike" kern="0" cap="none" spc="0" baseline="0">
                  <a:solidFill>
                    <a:srgbClr val="000000"/>
                  </a:solidFill>
                  <a:uFillTx/>
                </a:defRPr>
              </a:pPr>
              <a:r>
                <a:rPr lang="fr-FR" sz="1600" b="1" i="1" kern="0" noProof="0" dirty="0">
                  <a:solidFill>
                    <a:srgbClr val="000000"/>
                  </a:solidFill>
                </a:rPr>
                <a:t>au régime alimentaire</a:t>
              </a:r>
            </a:p>
          </p:txBody>
        </p:sp>
        <p:sp>
          <p:nvSpPr>
            <p:cNvPr id="30" name="Google Shape;2016;p176">
              <a:extLst>
                <a:ext uri="{FF2B5EF4-FFF2-40B4-BE49-F238E27FC236}">
                  <a16:creationId xmlns:a16="http://schemas.microsoft.com/office/drawing/2014/main" id="{CB9F0762-26E9-C4DB-55C3-1BF94C195335}"/>
                </a:ext>
              </a:extLst>
            </p:cNvPr>
            <p:cNvSpPr txBox="1"/>
            <p:nvPr/>
          </p:nvSpPr>
          <p:spPr>
            <a:xfrm>
              <a:off x="6507542" y="1816605"/>
              <a:ext cx="1947013" cy="438544"/>
            </a:xfrm>
            <a:prstGeom prst="rect">
              <a:avLst/>
            </a:prstGeom>
            <a:noFill/>
            <a:ln cap="flat">
              <a:noFill/>
            </a:ln>
          </p:spPr>
          <p:txBody>
            <a:bodyPr vert="horz" wrap="square" lIns="91427" tIns="45695" rIns="91427" bIns="45695" anchor="t" anchorCtr="0" compatLnSpc="1">
              <a:spAutoFit/>
            </a:bodyPr>
            <a:lstStyle/>
            <a:p>
              <a:pPr marL="287857" indent="-296331" defTabSz="1219170">
                <a:buClr>
                  <a:srgbClr val="000000"/>
                </a:buClr>
                <a:buSzPts val="1100"/>
                <a:buFont typeface="Arial"/>
                <a:buChar char="•"/>
                <a:defRPr sz="1800" b="0" i="0" u="none" strike="noStrike" kern="0" cap="none" spc="0" baseline="0">
                  <a:solidFill>
                    <a:srgbClr val="000000"/>
                  </a:solidFill>
                  <a:uFillTx/>
                </a:defRPr>
              </a:pPr>
              <a:r>
                <a:rPr lang="fr-FR" sz="1600" b="1" noProof="0" dirty="0"/>
                <a:t>Etablir le lien</a:t>
              </a:r>
            </a:p>
            <a:p>
              <a:pPr marL="287857" indent="-296331" defTabSz="1219170">
                <a:buClr>
                  <a:srgbClr val="000000"/>
                </a:buClr>
                <a:buSzPts val="1100"/>
                <a:buFont typeface="Arial"/>
                <a:buChar char="•"/>
                <a:defRPr sz="1800" b="0" i="0" u="none" strike="noStrike" kern="0" cap="none" spc="0" baseline="0">
                  <a:solidFill>
                    <a:srgbClr val="000000"/>
                  </a:solidFill>
                  <a:uFillTx/>
                </a:defRPr>
              </a:pPr>
              <a:r>
                <a:rPr lang="fr-FR" sz="1600" b="1" noProof="0" dirty="0"/>
                <a:t>Identifier les indices</a:t>
              </a:r>
            </a:p>
          </p:txBody>
        </p:sp>
        <p:sp>
          <p:nvSpPr>
            <p:cNvPr id="31" name="Google Shape;2017;p176">
              <a:extLst>
                <a:ext uri="{FF2B5EF4-FFF2-40B4-BE49-F238E27FC236}">
                  <a16:creationId xmlns:a16="http://schemas.microsoft.com/office/drawing/2014/main" id="{C02B5997-19E3-61A3-620E-54335FF0F114}"/>
                </a:ext>
              </a:extLst>
            </p:cNvPr>
            <p:cNvSpPr/>
            <p:nvPr/>
          </p:nvSpPr>
          <p:spPr>
            <a:xfrm>
              <a:off x="6364535" y="2553460"/>
              <a:ext cx="2463781" cy="1234440"/>
            </a:xfrm>
            <a:custGeom>
              <a:avLst>
                <a:gd name="f0" fmla="val 17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alpha val="29800"/>
              </a:schemeClr>
            </a:solidFill>
            <a:ln w="19046" cap="flat">
              <a:solidFill>
                <a:schemeClr val="accent1">
                  <a:lumMod val="20000"/>
                  <a:lumOff val="80000"/>
                </a:schemeClr>
              </a:solidFill>
              <a:prstDash val="solid"/>
              <a:roun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6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32" name="Google Shape;2018;p176">
              <a:extLst>
                <a:ext uri="{FF2B5EF4-FFF2-40B4-BE49-F238E27FC236}">
                  <a16:creationId xmlns:a16="http://schemas.microsoft.com/office/drawing/2014/main" id="{A2277BA5-12D6-CB00-50AF-E66E41746E0F}"/>
                </a:ext>
              </a:extLst>
            </p:cNvPr>
            <p:cNvSpPr txBox="1"/>
            <p:nvPr/>
          </p:nvSpPr>
          <p:spPr>
            <a:xfrm>
              <a:off x="6464508" y="2597226"/>
              <a:ext cx="1924708" cy="276961"/>
            </a:xfrm>
            <a:prstGeom prst="rect">
              <a:avLst/>
            </a:prstGeom>
            <a:noFill/>
            <a:ln cap="flat">
              <a:noFill/>
            </a:ln>
          </p:spPr>
          <p:txBody>
            <a:bodyPr vert="horz" wrap="square" lIns="91427" tIns="45695" rIns="91427" bIns="45695" anchor="t" anchorCtr="1" compatLnSpc="1">
              <a:spAutoFit/>
            </a:bodyPr>
            <a:lstStyle/>
            <a:p>
              <a:pPr defTabSz="1219170">
                <a:defRPr sz="1800" b="0" i="0" u="none" strike="noStrike" kern="0" cap="none" spc="0" baseline="0">
                  <a:solidFill>
                    <a:srgbClr val="000000"/>
                  </a:solidFill>
                  <a:uFillTx/>
                </a:defRPr>
              </a:pPr>
              <a:r>
                <a:rPr lang="fr-FR" b="1" i="1" kern="0" noProof="0" dirty="0">
                  <a:solidFill>
                    <a:srgbClr val="C00000"/>
                  </a:solidFill>
                  <a:latin typeface="Calibri" panose="020F0502020204030204" pitchFamily="34" charset="0"/>
                  <a:ea typeface="Calibri" panose="020F0502020204030204" pitchFamily="34" charset="0"/>
                  <a:cs typeface="Calibri" panose="020F0502020204030204" pitchFamily="34" charset="0"/>
                </a:rPr>
                <a:t>Vocabulaire scientifique</a:t>
              </a:r>
            </a:p>
          </p:txBody>
        </p:sp>
        <p:sp>
          <p:nvSpPr>
            <p:cNvPr id="33" name="Google Shape;2019;p176">
              <a:extLst>
                <a:ext uri="{FF2B5EF4-FFF2-40B4-BE49-F238E27FC236}">
                  <a16:creationId xmlns:a16="http://schemas.microsoft.com/office/drawing/2014/main" id="{2DFF9117-2DD9-BA12-E9FE-8E059F62D931}"/>
                </a:ext>
              </a:extLst>
            </p:cNvPr>
            <p:cNvSpPr txBox="1"/>
            <p:nvPr/>
          </p:nvSpPr>
          <p:spPr>
            <a:xfrm>
              <a:off x="6364535" y="2767234"/>
              <a:ext cx="2303597" cy="1177208"/>
            </a:xfrm>
            <a:prstGeom prst="rect">
              <a:avLst/>
            </a:prstGeom>
            <a:noFill/>
            <a:ln cap="flat">
              <a:noFill/>
            </a:ln>
          </p:spPr>
          <p:txBody>
            <a:bodyPr vert="horz" wrap="square" lIns="91427" tIns="45695" rIns="91427" bIns="45695" anchor="t" anchorCtr="0" compatLnSpc="1">
              <a:spAutoFit/>
            </a:bodyPr>
            <a:lstStyle/>
            <a:p>
              <a:pPr marL="287857" indent="-296331" defTabSz="1219170">
                <a:buClr>
                  <a:srgbClr val="000000"/>
                </a:buClr>
                <a:buSzPts val="1100"/>
                <a:buFont typeface="Arial"/>
                <a:buChar char="•"/>
                <a:defRPr sz="1800" b="0" i="0" u="none" strike="noStrike" kern="0" cap="none" spc="0" baseline="0">
                  <a:solidFill>
                    <a:srgbClr val="000000"/>
                  </a:solidFill>
                  <a:uFillTx/>
                </a:defRPr>
              </a:pPr>
              <a:r>
                <a:rPr lang="fr-FR" sz="1600" b="1" kern="0" noProof="0" dirty="0" err="1">
                  <a:solidFill>
                    <a:srgbClr val="000000"/>
                  </a:solidFill>
                </a:rPr>
                <a:t>Saecum</a:t>
              </a:r>
              <a:r>
                <a:rPr lang="fr-FR" sz="1600" b="1" kern="0" noProof="0" dirty="0">
                  <a:solidFill>
                    <a:srgbClr val="000000"/>
                  </a:solidFill>
                </a:rPr>
                <a:t> – estomac – intestin grêle – gros intestin</a:t>
              </a:r>
            </a:p>
            <a:p>
              <a:pPr marL="287857" indent="-296331" defTabSz="1219170">
                <a:buClr>
                  <a:srgbClr val="000000"/>
                </a:buClr>
                <a:buSzPts val="1100"/>
                <a:buFont typeface="Arial"/>
                <a:buChar char="•"/>
                <a:defRPr sz="1800" b="0" i="0" u="none" strike="noStrike" kern="0" cap="none" spc="0" baseline="0">
                  <a:solidFill>
                    <a:srgbClr val="000000"/>
                  </a:solidFill>
                  <a:uFillTx/>
                </a:defRPr>
              </a:pPr>
              <a:r>
                <a:rPr lang="fr-FR" sz="1600" b="1" kern="0" noProof="0" dirty="0">
                  <a:solidFill>
                    <a:srgbClr val="000000"/>
                  </a:solidFill>
                </a:rPr>
                <a:t>Indices d’adaptation </a:t>
              </a:r>
            </a:p>
            <a:p>
              <a:pPr marL="287857" indent="-296331" defTabSz="1219170">
                <a:buClr>
                  <a:srgbClr val="000000"/>
                </a:buClr>
                <a:buSzPts val="1100"/>
                <a:buFont typeface="Arial"/>
                <a:buChar char="•"/>
                <a:defRPr sz="1800" b="0" i="0" u="none" strike="noStrike" kern="0" cap="none" spc="0" baseline="0">
                  <a:solidFill>
                    <a:srgbClr val="000000"/>
                  </a:solidFill>
                  <a:uFillTx/>
                </a:defRPr>
              </a:pPr>
              <a:r>
                <a:rPr lang="fr-FR" sz="1600" b="1" kern="0" noProof="0" dirty="0">
                  <a:solidFill>
                    <a:srgbClr val="000000"/>
                  </a:solidFill>
                </a:rPr>
                <a:t>Carnivore – herbivore ruminant – non ruminant</a:t>
              </a:r>
            </a:p>
            <a:p>
              <a:pPr defTabSz="1219170">
                <a:buClr>
                  <a:srgbClr val="000000"/>
                </a:buClr>
                <a:buSzPts val="1100"/>
                <a:defRPr sz="1800" b="0" i="0" u="none" strike="noStrike" kern="0" cap="none" spc="0" baseline="0">
                  <a:solidFill>
                    <a:srgbClr val="000000"/>
                  </a:solidFill>
                  <a:uFillTx/>
                </a:defRPr>
              </a:pPr>
              <a:endParaRPr lang="fr-FR" sz="1600" b="1" kern="0" noProof="0" dirty="0">
                <a:solidFill>
                  <a:srgbClr val="000000"/>
                </a:solidFill>
              </a:endParaRPr>
            </a:p>
          </p:txBody>
        </p:sp>
        <p:sp>
          <p:nvSpPr>
            <p:cNvPr id="34" name="Google Shape;2022;p176">
              <a:extLst>
                <a:ext uri="{FF2B5EF4-FFF2-40B4-BE49-F238E27FC236}">
                  <a16:creationId xmlns:a16="http://schemas.microsoft.com/office/drawing/2014/main" id="{F67666CD-1432-211F-8D55-38E4B16AD78F}"/>
                </a:ext>
              </a:extLst>
            </p:cNvPr>
            <p:cNvSpPr txBox="1"/>
            <p:nvPr/>
          </p:nvSpPr>
          <p:spPr>
            <a:xfrm>
              <a:off x="645867" y="4063749"/>
              <a:ext cx="3018424" cy="253878"/>
            </a:xfrm>
            <a:prstGeom prst="rect">
              <a:avLst/>
            </a:prstGeom>
            <a:noFill/>
            <a:ln cap="flat">
              <a:noFill/>
            </a:ln>
          </p:spPr>
          <p:txBody>
            <a:bodyPr vert="horz" wrap="square" lIns="91427" tIns="45695" rIns="91427" bIns="45695" anchor="t" anchorCtr="0" compatLnSpc="1">
              <a:spAutoFit/>
            </a:bodyPr>
            <a:lstStyle/>
            <a:p>
              <a:pPr marL="186265" indent="-194724" defTabSz="1219170">
                <a:buClr>
                  <a:srgbClr val="000000"/>
                </a:buClr>
                <a:buSzPts val="1100"/>
                <a:buFont typeface="Arial"/>
                <a:buChar char="•"/>
                <a:defRPr sz="1800" b="0" i="0" u="none" strike="noStrike" kern="0" cap="none" spc="0" baseline="0">
                  <a:solidFill>
                    <a:srgbClr val="000000"/>
                  </a:solidFill>
                  <a:uFillTx/>
                </a:defRPr>
              </a:pPr>
              <a:r>
                <a:rPr lang="fr-FR" sz="1600" b="1" i="1" kern="0" noProof="0" dirty="0">
                  <a:solidFill>
                    <a:srgbClr val="000000"/>
                  </a:solidFill>
                </a:rPr>
                <a:t>………..servent à ………………</a:t>
              </a:r>
            </a:p>
          </p:txBody>
        </p:sp>
        <p:cxnSp>
          <p:nvCxnSpPr>
            <p:cNvPr id="35" name="Google Shape;2023;p176">
              <a:extLst>
                <a:ext uri="{FF2B5EF4-FFF2-40B4-BE49-F238E27FC236}">
                  <a16:creationId xmlns:a16="http://schemas.microsoft.com/office/drawing/2014/main" id="{C729895B-DFC1-9A98-4A76-1F0712F21E6E}"/>
                </a:ext>
              </a:extLst>
            </p:cNvPr>
            <p:cNvCxnSpPr>
              <a:cxnSpLocks/>
              <a:stCxn id="12" idx="2"/>
              <a:endCxn id="27" idx="0"/>
            </p:cNvCxnSpPr>
            <p:nvPr/>
          </p:nvCxnSpPr>
          <p:spPr>
            <a:xfrm rot="5400000">
              <a:off x="3195364" y="2703973"/>
              <a:ext cx="616891" cy="1965188"/>
            </a:xfrm>
            <a:prstGeom prst="bentConnector3">
              <a:avLst>
                <a:gd name="adj1" fmla="val 50000"/>
              </a:avLst>
            </a:prstGeom>
            <a:noFill/>
            <a:ln w="7150" cap="flat">
              <a:solidFill>
                <a:srgbClr val="54AFE9"/>
              </a:solidFill>
              <a:prstDash val="solid"/>
              <a:round/>
            </a:ln>
          </p:spPr>
        </p:cxnSp>
        <p:sp>
          <p:nvSpPr>
            <p:cNvPr id="36" name="Google Shape;2024;p176">
              <a:extLst>
                <a:ext uri="{FF2B5EF4-FFF2-40B4-BE49-F238E27FC236}">
                  <a16:creationId xmlns:a16="http://schemas.microsoft.com/office/drawing/2014/main" id="{E6D7A2E2-C398-7966-5CF3-BD21A83E2A26}"/>
                </a:ext>
              </a:extLst>
            </p:cNvPr>
            <p:cNvSpPr/>
            <p:nvPr/>
          </p:nvSpPr>
          <p:spPr>
            <a:xfrm>
              <a:off x="6467553" y="3697635"/>
              <a:ext cx="2027023" cy="822761"/>
            </a:xfrm>
            <a:prstGeom prst="rect">
              <a:avLst/>
            </a:prstGeom>
            <a:solidFill>
              <a:schemeClr val="tx2">
                <a:lumMod val="10000"/>
                <a:lumOff val="90000"/>
                <a:alpha val="29800"/>
              </a:schemeClr>
            </a:solidFill>
            <a:ln w="19046" cap="flat">
              <a:solidFill>
                <a:schemeClr val="accent1">
                  <a:lumMod val="20000"/>
                  <a:lumOff val="80000"/>
                </a:schemeClr>
              </a:solidFill>
              <a:prstDash val="solid"/>
              <a:roun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6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37" name="Google Shape;2025;p176">
              <a:extLst>
                <a:ext uri="{FF2B5EF4-FFF2-40B4-BE49-F238E27FC236}">
                  <a16:creationId xmlns:a16="http://schemas.microsoft.com/office/drawing/2014/main" id="{F2CDB572-A32E-29AA-44D5-A9FB070BB556}"/>
                </a:ext>
              </a:extLst>
            </p:cNvPr>
            <p:cNvSpPr txBox="1"/>
            <p:nvPr/>
          </p:nvSpPr>
          <p:spPr>
            <a:xfrm>
              <a:off x="6528683" y="3865075"/>
              <a:ext cx="1714500" cy="276961"/>
            </a:xfrm>
            <a:prstGeom prst="rect">
              <a:avLst/>
            </a:prstGeom>
            <a:noFill/>
            <a:ln cap="flat">
              <a:noFill/>
            </a:ln>
          </p:spPr>
          <p:txBody>
            <a:bodyPr vert="horz" wrap="square" lIns="91427" tIns="45695" rIns="91427" bIns="45695" anchor="t" anchorCtr="1" compatLnSpc="1">
              <a:spAutoFit/>
            </a:bodyPr>
            <a:lstStyle/>
            <a:p>
              <a:pPr defTabSz="1219170">
                <a:defRPr sz="1800" b="0" i="0" u="none" strike="noStrike" kern="0" cap="none" spc="0" baseline="0">
                  <a:solidFill>
                    <a:srgbClr val="000000"/>
                  </a:solidFill>
                  <a:uFillTx/>
                </a:defRPr>
              </a:pPr>
              <a:r>
                <a:rPr lang="fr-FR" b="1" i="1" kern="0" noProof="0" dirty="0">
                  <a:solidFill>
                    <a:srgbClr val="C00000"/>
                  </a:solidFill>
                  <a:latin typeface="Calibri" panose="020F0502020204030204" pitchFamily="34" charset="0"/>
                  <a:ea typeface="Calibri" panose="020F0502020204030204" pitchFamily="34" charset="0"/>
                  <a:cs typeface="Calibri" panose="020F0502020204030204" pitchFamily="34" charset="0"/>
                </a:rPr>
                <a:t>Mots pour décrire</a:t>
              </a:r>
            </a:p>
          </p:txBody>
        </p:sp>
        <p:sp>
          <p:nvSpPr>
            <p:cNvPr id="38" name="Google Shape;2026;p176">
              <a:extLst>
                <a:ext uri="{FF2B5EF4-FFF2-40B4-BE49-F238E27FC236}">
                  <a16:creationId xmlns:a16="http://schemas.microsoft.com/office/drawing/2014/main" id="{687246A2-EEE0-60B2-2F00-432AB4181982}"/>
                </a:ext>
              </a:extLst>
            </p:cNvPr>
            <p:cNvSpPr txBox="1"/>
            <p:nvPr/>
          </p:nvSpPr>
          <p:spPr>
            <a:xfrm>
              <a:off x="6498100" y="4088867"/>
              <a:ext cx="1859176" cy="623210"/>
            </a:xfrm>
            <a:prstGeom prst="rect">
              <a:avLst/>
            </a:prstGeom>
            <a:noFill/>
            <a:ln cap="flat">
              <a:noFill/>
            </a:ln>
          </p:spPr>
          <p:txBody>
            <a:bodyPr vert="horz" wrap="square" lIns="91427" tIns="45695" rIns="91427" bIns="45695" anchor="t" anchorCtr="0" compatLnSpc="1">
              <a:spAutoFit/>
            </a:bodyPr>
            <a:lstStyle/>
            <a:p>
              <a:pPr marL="287857" indent="-296331" defTabSz="1219170">
                <a:buClr>
                  <a:srgbClr val="000000"/>
                </a:buClr>
                <a:buSzPts val="1100"/>
                <a:buFont typeface="Arial"/>
                <a:buChar char="•"/>
                <a:defRPr sz="1800" b="0" i="0" u="none" strike="noStrike" kern="0" cap="none" spc="0" baseline="0">
                  <a:solidFill>
                    <a:srgbClr val="000000"/>
                  </a:solidFill>
                  <a:uFillTx/>
                </a:defRPr>
              </a:pPr>
              <a:r>
                <a:rPr lang="fr-FR" sz="1600" b="1" kern="0" noProof="0" dirty="0">
                  <a:solidFill>
                    <a:srgbClr val="000000"/>
                  </a:solidFill>
                </a:rPr>
                <a:t>Plus court – long - </a:t>
              </a:r>
            </a:p>
            <a:p>
              <a:pPr marL="287857" indent="-296331" defTabSz="1219170">
                <a:buClr>
                  <a:srgbClr val="000000"/>
                </a:buClr>
                <a:buSzPts val="1100"/>
                <a:buFont typeface="Arial"/>
                <a:buChar char="•"/>
                <a:defRPr sz="1800" b="0" i="0" u="none" strike="noStrike" kern="0" cap="none" spc="0" baseline="0">
                  <a:solidFill>
                    <a:srgbClr val="000000"/>
                  </a:solidFill>
                  <a:uFillTx/>
                </a:defRPr>
              </a:pPr>
              <a:r>
                <a:rPr lang="fr-FR" sz="1600" b="1" kern="0" noProof="0" dirty="0">
                  <a:solidFill>
                    <a:srgbClr val="000000"/>
                  </a:solidFill>
                </a:rPr>
                <a:t>Développé – avec une seule /quatre poches.</a:t>
              </a:r>
            </a:p>
          </p:txBody>
        </p:sp>
        <p:cxnSp>
          <p:nvCxnSpPr>
            <p:cNvPr id="39" name="Google Shape;2027;p176">
              <a:extLst>
                <a:ext uri="{FF2B5EF4-FFF2-40B4-BE49-F238E27FC236}">
                  <a16:creationId xmlns:a16="http://schemas.microsoft.com/office/drawing/2014/main" id="{A1CC757C-2C59-F11D-EAE8-D8C7C1C10BCF}"/>
                </a:ext>
              </a:extLst>
            </p:cNvPr>
            <p:cNvCxnSpPr>
              <a:cxnSpLocks/>
              <a:stCxn id="12" idx="1"/>
            </p:cNvCxnSpPr>
            <p:nvPr/>
          </p:nvCxnSpPr>
          <p:spPr>
            <a:xfrm>
              <a:off x="5499914" y="2734399"/>
              <a:ext cx="960011" cy="1308208"/>
            </a:xfrm>
            <a:prstGeom prst="bentConnector3">
              <a:avLst>
                <a:gd name="adj1" fmla="val 50000"/>
              </a:avLst>
            </a:prstGeom>
            <a:noFill/>
            <a:ln w="7150" cap="flat">
              <a:solidFill>
                <a:srgbClr val="54AFE9"/>
              </a:solidFill>
              <a:prstDash val="solid"/>
              <a:round/>
            </a:ln>
          </p:spPr>
        </p:cxnSp>
        <p:sp>
          <p:nvSpPr>
            <p:cNvPr id="40" name="Google Shape;2028;p176">
              <a:extLst>
                <a:ext uri="{FF2B5EF4-FFF2-40B4-BE49-F238E27FC236}">
                  <a16:creationId xmlns:a16="http://schemas.microsoft.com/office/drawing/2014/main" id="{7AD4A3D9-F3F6-E459-A51D-77C7E60824BC}"/>
                </a:ext>
              </a:extLst>
            </p:cNvPr>
            <p:cNvSpPr/>
            <p:nvPr/>
          </p:nvSpPr>
          <p:spPr>
            <a:xfrm>
              <a:off x="279385" y="1039998"/>
              <a:ext cx="8585230" cy="348454"/>
            </a:xfrm>
            <a:prstGeom prst="rect">
              <a:avLst/>
            </a:prstGeom>
            <a:solidFill>
              <a:schemeClr val="accent4"/>
            </a:solidFill>
            <a:ln cap="flat">
              <a:solidFill>
                <a:srgbClr val="DCE6F2"/>
              </a:solid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MA CARTE LEXICALE</a:t>
              </a:r>
              <a:endParaRPr lang="fr-FR" sz="1400"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endParaRPr>
            </a:p>
          </p:txBody>
        </p:sp>
        <p:sp>
          <p:nvSpPr>
            <p:cNvPr id="43" name="Google Shape;2031;p176">
              <a:extLst>
                <a:ext uri="{FF2B5EF4-FFF2-40B4-BE49-F238E27FC236}">
                  <a16:creationId xmlns:a16="http://schemas.microsoft.com/office/drawing/2014/main" id="{30A3F6D0-FEAF-8252-E63B-515888D14042}"/>
                </a:ext>
              </a:extLst>
            </p:cNvPr>
            <p:cNvSpPr txBox="1"/>
            <p:nvPr/>
          </p:nvSpPr>
          <p:spPr>
            <a:xfrm>
              <a:off x="7150964" y="1108892"/>
              <a:ext cx="859334" cy="238538"/>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467" b="1" i="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Je retiens</a:t>
              </a:r>
            </a:p>
          </p:txBody>
        </p:sp>
        <p:cxnSp>
          <p:nvCxnSpPr>
            <p:cNvPr id="44" name="Google Shape;2027;p176">
              <a:extLst>
                <a:ext uri="{FF2B5EF4-FFF2-40B4-BE49-F238E27FC236}">
                  <a16:creationId xmlns:a16="http://schemas.microsoft.com/office/drawing/2014/main" id="{8205CB9C-E33C-EE28-63B1-6E879610DEA9}"/>
                </a:ext>
              </a:extLst>
            </p:cNvPr>
            <p:cNvCxnSpPr>
              <a:cxnSpLocks/>
            </p:cNvCxnSpPr>
            <p:nvPr/>
          </p:nvCxnSpPr>
          <p:spPr>
            <a:xfrm rot="5400000" flipH="1" flipV="1">
              <a:off x="5779183" y="2112856"/>
              <a:ext cx="812104" cy="410631"/>
            </a:xfrm>
            <a:prstGeom prst="bentConnector3">
              <a:avLst>
                <a:gd name="adj1" fmla="val 99261"/>
              </a:avLst>
            </a:prstGeom>
            <a:noFill/>
            <a:ln w="7150" cap="flat">
              <a:solidFill>
                <a:srgbClr val="54AFE9"/>
              </a:solidFill>
              <a:prstDash val="solid"/>
              <a:round/>
            </a:ln>
          </p:spPr>
        </p:cxnSp>
      </p:grpSp>
      <p:cxnSp>
        <p:nvCxnSpPr>
          <p:cNvPr id="45" name="Straight Connector 44">
            <a:extLst>
              <a:ext uri="{FF2B5EF4-FFF2-40B4-BE49-F238E27FC236}">
                <a16:creationId xmlns:a16="http://schemas.microsoft.com/office/drawing/2014/main" id="{A92B48D5-D09B-FAE0-1CD6-2B517895FC40}"/>
              </a:ext>
            </a:extLst>
          </p:cNvPr>
          <p:cNvCxnSpPr/>
          <p:nvPr/>
        </p:nvCxnSpPr>
        <p:spPr>
          <a:xfrm>
            <a:off x="7971302" y="3522931"/>
            <a:ext cx="546949" cy="0"/>
          </a:xfrm>
          <a:prstGeom prst="line">
            <a:avLst/>
          </a:prstGeom>
          <a:ln w="3175">
            <a:solidFill>
              <a:srgbClr val="54AFE9"/>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66CFF554-011B-45E4-CFD2-11FD1629D70D}"/>
              </a:ext>
            </a:extLst>
          </p:cNvPr>
          <p:cNvCxnSpPr>
            <a:cxnSpLocks/>
          </p:cNvCxnSpPr>
          <p:nvPr/>
        </p:nvCxnSpPr>
        <p:spPr>
          <a:xfrm>
            <a:off x="3485887" y="3452248"/>
            <a:ext cx="1157019" cy="0"/>
          </a:xfrm>
          <a:prstGeom prst="line">
            <a:avLst/>
          </a:prstGeom>
          <a:ln w="3175">
            <a:solidFill>
              <a:srgbClr val="54AFE9"/>
            </a:solidFill>
          </a:ln>
        </p:spPr>
        <p:style>
          <a:lnRef idx="2">
            <a:schemeClr val="accent1"/>
          </a:lnRef>
          <a:fillRef idx="0">
            <a:schemeClr val="accent1"/>
          </a:fillRef>
          <a:effectRef idx="1">
            <a:schemeClr val="accent1"/>
          </a:effectRef>
          <a:fontRef idx="minor">
            <a:schemeClr val="tx1"/>
          </a:fontRef>
        </p:style>
      </p:cxnSp>
      <p:pic>
        <p:nvPicPr>
          <p:cNvPr id="4" name="Image 3">
            <a:extLst>
              <a:ext uri="{FF2B5EF4-FFF2-40B4-BE49-F238E27FC236}">
                <a16:creationId xmlns:a16="http://schemas.microsoft.com/office/drawing/2014/main" id="{865024CF-7B56-07CB-EB8B-210B7FCDDA97}"/>
              </a:ext>
            </a:extLst>
          </p:cNvPr>
          <p:cNvPicPr>
            <a:picLocks noChangeAspect="1"/>
          </p:cNvPicPr>
          <p:nvPr/>
        </p:nvPicPr>
        <p:blipFill>
          <a:blip r:embed="rId2"/>
          <a:stretch>
            <a:fillRect/>
          </a:stretch>
        </p:blipFill>
        <p:spPr>
          <a:xfrm>
            <a:off x="11250174" y="113434"/>
            <a:ext cx="699052" cy="699052"/>
          </a:xfrm>
          <a:prstGeom prst="rect">
            <a:avLst/>
          </a:prstGeom>
          <a:noFill/>
          <a:ln cap="flat">
            <a:noFill/>
          </a:ln>
        </p:spPr>
      </p:pic>
      <p:pic>
        <p:nvPicPr>
          <p:cNvPr id="7" name="Picture 2" descr="Image générée">
            <a:extLst>
              <a:ext uri="{FF2B5EF4-FFF2-40B4-BE49-F238E27FC236}">
                <a16:creationId xmlns:a16="http://schemas.microsoft.com/office/drawing/2014/main" id="{BC65518E-82FB-DD8E-B3A3-2933B3BB9A9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3AB8956E-6AF0-D025-3C68-FB0E0521584A}"/>
              </a:ext>
            </a:extLst>
          </p:cNvPr>
          <p:cNvSpPr txBox="1"/>
          <p:nvPr/>
        </p:nvSpPr>
        <p:spPr>
          <a:xfrm>
            <a:off x="771889" y="430693"/>
            <a:ext cx="6096000" cy="369332"/>
          </a:xfrm>
          <a:prstGeom prst="rect">
            <a:avLst/>
          </a:prstGeom>
          <a:noFill/>
        </p:spPr>
        <p:txBody>
          <a:bodyPr wrap="square">
            <a:spAutoFit/>
          </a:bodyPr>
          <a:lstStyle/>
          <a:p>
            <a:pPr marL="0" indent="0">
              <a:buNone/>
            </a:pPr>
            <a:r>
              <a:rPr lang="fr-FR" sz="1800" i="1" noProof="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Faire participer les élèves à la lecture de la carte.</a:t>
            </a:r>
          </a:p>
        </p:txBody>
      </p:sp>
      <p:sp>
        <p:nvSpPr>
          <p:cNvPr id="14" name="ZoneTexte 13">
            <a:extLst>
              <a:ext uri="{FF2B5EF4-FFF2-40B4-BE49-F238E27FC236}">
                <a16:creationId xmlns:a16="http://schemas.microsoft.com/office/drawing/2014/main" id="{A8FC01C8-A8AD-2A5E-42B0-81D6FEC4945E}"/>
              </a:ext>
            </a:extLst>
          </p:cNvPr>
          <p:cNvSpPr txBox="1"/>
          <p:nvPr/>
        </p:nvSpPr>
        <p:spPr>
          <a:xfrm>
            <a:off x="4602480" y="2931924"/>
            <a:ext cx="2529840" cy="830997"/>
          </a:xfrm>
          <a:prstGeom prst="rect">
            <a:avLst/>
          </a:prstGeom>
          <a:noFill/>
        </p:spPr>
        <p:txBody>
          <a:bodyPr wrap="square">
            <a:spAutoFit/>
          </a:bodyPr>
          <a:lstStyle/>
          <a:p>
            <a:pPr marL="287857" indent="-296331" defTabSz="1219170">
              <a:buClr>
                <a:srgbClr val="000000"/>
              </a:buClr>
              <a:buSzPts val="1100"/>
              <a:buFont typeface="Arial"/>
              <a:buChar char="•"/>
              <a:defRPr sz="1800" b="0" i="0" u="none" strike="noStrike" kern="0" cap="none" spc="0" baseline="0">
                <a:solidFill>
                  <a:srgbClr val="000000"/>
                </a:solidFill>
                <a:uFillTx/>
              </a:defRPr>
            </a:pPr>
            <a:r>
              <a:rPr lang="fr-FR" sz="1600" b="1" kern="0" noProof="0" dirty="0">
                <a:solidFill>
                  <a:srgbClr val="000000"/>
                </a:solidFill>
              </a:rPr>
              <a:t>Établir le lien entre la denture d'un animal et son régime alimentaire</a:t>
            </a:r>
          </a:p>
        </p:txBody>
      </p:sp>
    </p:spTree>
    <p:extLst>
      <p:ext uri="{BB962C8B-B14F-4D97-AF65-F5344CB8AC3E}">
        <p14:creationId xmlns:p14="http://schemas.microsoft.com/office/powerpoint/2010/main" val="35784079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DDF43">
                <a:alpha val="6000"/>
              </a:srgbClr>
            </a:gs>
            <a:gs pos="74000">
              <a:srgbClr val="FDDF43"/>
            </a:gs>
            <a:gs pos="83000">
              <a:srgbClr val="FDDF43"/>
            </a:gs>
            <a:gs pos="100000">
              <a:schemeClr val="bg1">
                <a:lumMod val="50000"/>
              </a:schemeClr>
            </a:gs>
          </a:gsLst>
          <a:lin ang="5400000" scaled="1"/>
          <a:tileRect/>
        </a:gradFill>
        <a:effectLst/>
      </p:bgPr>
    </p:bg>
    <p:spTree>
      <p:nvGrpSpPr>
        <p:cNvPr id="1" name="">
          <a:extLst>
            <a:ext uri="{FF2B5EF4-FFF2-40B4-BE49-F238E27FC236}">
              <a16:creationId xmlns:a16="http://schemas.microsoft.com/office/drawing/2014/main" id="{8DF12874-C1F0-17A4-9296-F5D31632C84C}"/>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80B7ABD5-53E8-9EA2-20D0-860D7D0B9FF3}"/>
              </a:ext>
            </a:extLst>
          </p:cNvPr>
          <p:cNvGrpSpPr/>
          <p:nvPr/>
        </p:nvGrpSpPr>
        <p:grpSpPr>
          <a:xfrm>
            <a:off x="232055" y="186813"/>
            <a:ext cx="11694474" cy="6508955"/>
            <a:chOff x="2184400" y="1402025"/>
            <a:chExt cx="7823200" cy="4942038"/>
          </a:xfrm>
        </p:grpSpPr>
        <p:sp>
          <p:nvSpPr>
            <p:cNvPr id="3" name="Rectangle : coins arrondis 10">
              <a:extLst>
                <a:ext uri="{FF2B5EF4-FFF2-40B4-BE49-F238E27FC236}">
                  <a16:creationId xmlns:a16="http://schemas.microsoft.com/office/drawing/2014/main" id="{546493DB-9F14-91A6-2354-900B5DCE89AF}"/>
                </a:ext>
              </a:extLst>
            </p:cNvPr>
            <p:cNvSpPr/>
            <p:nvPr/>
          </p:nvSpPr>
          <p:spPr>
            <a:xfrm>
              <a:off x="2184400" y="1402025"/>
              <a:ext cx="7823200" cy="4942038"/>
            </a:xfrm>
            <a:prstGeom prst="roundRect">
              <a:avLst>
                <a:gd name="adj" fmla="val 2665"/>
              </a:avLst>
            </a:prstGeom>
            <a:solidFill>
              <a:srgbClr val="76717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14CB245B-8C18-4047-0371-E548E5BA8B21}"/>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sz="5600" b="1" noProof="0" dirty="0">
                <a:solidFill>
                  <a:schemeClr val="tx1"/>
                </a:solidFill>
              </a:endParaRPr>
            </a:p>
          </p:txBody>
        </p:sp>
      </p:grpSp>
      <p:pic>
        <p:nvPicPr>
          <p:cNvPr id="2" name="Google Shape;1141;p76">
            <a:extLst>
              <a:ext uri="{FF2B5EF4-FFF2-40B4-BE49-F238E27FC236}">
                <a16:creationId xmlns:a16="http://schemas.microsoft.com/office/drawing/2014/main" id="{FDD4F246-B97F-2E21-9620-18B2A9D3567B}"/>
              </a:ext>
            </a:extLst>
          </p:cNvPr>
          <p:cNvPicPr>
            <a:picLocks noChangeAspect="1"/>
          </p:cNvPicPr>
          <p:nvPr/>
        </p:nvPicPr>
        <p:blipFill>
          <a:blip r:embed="rId2">
            <a:alphaModFix/>
          </a:blip>
          <a:srcRect/>
          <a:stretch>
            <a:fillRect/>
          </a:stretch>
        </p:blipFill>
        <p:spPr>
          <a:xfrm>
            <a:off x="1596959" y="1644450"/>
            <a:ext cx="3694561" cy="3694561"/>
          </a:xfrm>
          <a:prstGeom prst="rect">
            <a:avLst/>
          </a:prstGeom>
          <a:noFill/>
          <a:ln cap="flat">
            <a:noFill/>
          </a:ln>
        </p:spPr>
      </p:pic>
      <p:sp>
        <p:nvSpPr>
          <p:cNvPr id="8" name="ZoneTexte 9">
            <a:extLst>
              <a:ext uri="{FF2B5EF4-FFF2-40B4-BE49-F238E27FC236}">
                <a16:creationId xmlns:a16="http://schemas.microsoft.com/office/drawing/2014/main" id="{EF94CCB1-9147-4D75-6B54-FE296D6B5834}"/>
              </a:ext>
            </a:extLst>
          </p:cNvPr>
          <p:cNvSpPr txBox="1"/>
          <p:nvPr/>
        </p:nvSpPr>
        <p:spPr>
          <a:xfrm>
            <a:off x="5377079" y="1941876"/>
            <a:ext cx="4285081" cy="707886"/>
          </a:xfrm>
          <a:prstGeom prst="rect">
            <a:avLst/>
          </a:prstGeom>
          <a:noFill/>
        </p:spPr>
        <p:txBody>
          <a:bodyPr wrap="square" rtlCol="0">
            <a:spAutoFit/>
          </a:bodyPr>
          <a:lstStyle/>
          <a:p>
            <a:pPr algn="ctr">
              <a:spcAft>
                <a:spcPts val="400"/>
              </a:spcAft>
            </a:pPr>
            <a:r>
              <a:rPr lang="fr-FR" sz="2000" noProof="0" dirty="0">
                <a:solidFill>
                  <a:srgbClr val="002060"/>
                </a:solidFill>
              </a:rPr>
              <a:t> </a:t>
            </a:r>
            <a:r>
              <a:rPr lang="fr-FR" sz="2000" b="1" noProof="0" dirty="0">
                <a:solidFill>
                  <a:schemeClr val="bg2">
                    <a:lumMod val="50000"/>
                  </a:schemeClr>
                </a:solidFill>
              </a:rPr>
              <a:t>C’est la fin de notre séance. N’oubliez pas de réviser votre leçon.</a:t>
            </a:r>
          </a:p>
        </p:txBody>
      </p:sp>
    </p:spTree>
    <p:extLst>
      <p:ext uri="{BB962C8B-B14F-4D97-AF65-F5344CB8AC3E}">
        <p14:creationId xmlns:p14="http://schemas.microsoft.com/office/powerpoint/2010/main" val="38209670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rgbClr val="B27096">
                <a:alpha val="44000"/>
                <a:lumMod val="32000"/>
              </a:srgbClr>
            </a:gs>
            <a:gs pos="83000">
              <a:srgbClr val="5FADE4"/>
            </a:gs>
            <a:gs pos="100000">
              <a:srgbClr val="5FADE4"/>
            </a:gs>
          </a:gsLst>
          <a:lin ang="5400000" scaled="1"/>
          <a:tileRect/>
        </a:gradFill>
        <a:effectLst/>
      </p:bgPr>
    </p:bg>
    <p:spTree>
      <p:nvGrpSpPr>
        <p:cNvPr id="1" name="">
          <a:extLst>
            <a:ext uri="{FF2B5EF4-FFF2-40B4-BE49-F238E27FC236}">
              <a16:creationId xmlns:a16="http://schemas.microsoft.com/office/drawing/2014/main" id="{0EE0D1D2-7AEB-8CAF-5491-81B12DBED494}"/>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1A345A0A-BD70-E305-6075-A1ECADAADBE8}"/>
              </a:ext>
            </a:extLst>
          </p:cNvPr>
          <p:cNvGrpSpPr/>
          <p:nvPr/>
        </p:nvGrpSpPr>
        <p:grpSpPr>
          <a:xfrm>
            <a:off x="127322" y="138896"/>
            <a:ext cx="11968222" cy="6609145"/>
            <a:chOff x="2184400" y="1402025"/>
            <a:chExt cx="7823200" cy="4942038"/>
          </a:xfrm>
        </p:grpSpPr>
        <p:sp>
          <p:nvSpPr>
            <p:cNvPr id="3" name="Rectangle : coins arrondis 10">
              <a:extLst>
                <a:ext uri="{FF2B5EF4-FFF2-40B4-BE49-F238E27FC236}">
                  <a16:creationId xmlns:a16="http://schemas.microsoft.com/office/drawing/2014/main" id="{A3F5BA16-6963-F17F-0CDD-C66FF80BC447}"/>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9EE17F62-D96D-D8C5-7395-003D8D5A77D6}"/>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sz="5600" b="1" noProof="0" dirty="0">
                <a:solidFill>
                  <a:schemeClr val="tx1"/>
                </a:solidFill>
              </a:endParaRPr>
            </a:p>
          </p:txBody>
        </p:sp>
      </p:grpSp>
      <p:grpSp>
        <p:nvGrpSpPr>
          <p:cNvPr id="44" name="Group 43">
            <a:extLst>
              <a:ext uri="{FF2B5EF4-FFF2-40B4-BE49-F238E27FC236}">
                <a16:creationId xmlns:a16="http://schemas.microsoft.com/office/drawing/2014/main" id="{3B391222-358B-20D2-669D-8ECA122D3606}"/>
              </a:ext>
            </a:extLst>
          </p:cNvPr>
          <p:cNvGrpSpPr/>
          <p:nvPr/>
        </p:nvGrpSpPr>
        <p:grpSpPr>
          <a:xfrm>
            <a:off x="9398643" y="5439688"/>
            <a:ext cx="2425142" cy="936370"/>
            <a:chOff x="8796759" y="4917801"/>
            <a:chExt cx="2425142" cy="936370"/>
          </a:xfrm>
        </p:grpSpPr>
        <p:sp>
          <p:nvSpPr>
            <p:cNvPr id="42" name="Oval 41">
              <a:extLst>
                <a:ext uri="{FF2B5EF4-FFF2-40B4-BE49-F238E27FC236}">
                  <a16:creationId xmlns:a16="http://schemas.microsoft.com/office/drawing/2014/main" id="{1335DF2C-463A-267F-5759-B5812B6396F6}"/>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0C0BED87-E73D-E1FA-B687-4B60EABE4F5A}"/>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5 min</a:t>
              </a:r>
            </a:p>
          </p:txBody>
        </p:sp>
      </p:grpSp>
      <p:grpSp>
        <p:nvGrpSpPr>
          <p:cNvPr id="7" name="Group 14">
            <a:extLst>
              <a:ext uri="{FF2B5EF4-FFF2-40B4-BE49-F238E27FC236}">
                <a16:creationId xmlns:a16="http://schemas.microsoft.com/office/drawing/2014/main" id="{0C55C71A-7792-DECD-66FB-544CA8F3B063}"/>
              </a:ext>
            </a:extLst>
          </p:cNvPr>
          <p:cNvGrpSpPr/>
          <p:nvPr/>
        </p:nvGrpSpPr>
        <p:grpSpPr>
          <a:xfrm>
            <a:off x="5140645" y="1940770"/>
            <a:ext cx="4659652" cy="2905447"/>
            <a:chOff x="1641585" y="1048972"/>
            <a:chExt cx="5867403" cy="3260732"/>
          </a:xfrm>
        </p:grpSpPr>
        <p:sp>
          <p:nvSpPr>
            <p:cNvPr id="8" name="Rectangle : coins arrondis 10">
              <a:extLst>
                <a:ext uri="{FF2B5EF4-FFF2-40B4-BE49-F238E27FC236}">
                  <a16:creationId xmlns:a16="http://schemas.microsoft.com/office/drawing/2014/main" id="{A6AC923C-4DEF-4937-8499-88931C60CE79}"/>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54AFE9"/>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Rectangle 18">
              <a:extLst>
                <a:ext uri="{FF2B5EF4-FFF2-40B4-BE49-F238E27FC236}">
                  <a16:creationId xmlns:a16="http://schemas.microsoft.com/office/drawing/2014/main" id="{5FFE3741-A747-835D-0CE9-EAF6727BF786}"/>
                </a:ext>
              </a:extLst>
            </p:cNvPr>
            <p:cNvSpPr/>
            <p:nvPr/>
          </p:nvSpPr>
          <p:spPr>
            <a:xfrm>
              <a:off x="1715066" y="1103461"/>
              <a:ext cx="5717724" cy="3124203"/>
            </a:xfrm>
            <a:prstGeom prst="rect">
              <a:avLst/>
            </a:prstGeom>
            <a:solidFill>
              <a:srgbClr val="54AFE9"/>
            </a:solidFill>
            <a:ln cap="flat">
              <a:solidFill>
                <a:srgbClr val="54AFE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0" name="Rectangle 19">
              <a:extLst>
                <a:ext uri="{FF2B5EF4-FFF2-40B4-BE49-F238E27FC236}">
                  <a16:creationId xmlns:a16="http://schemas.microsoft.com/office/drawing/2014/main" id="{B5D7422B-7039-461E-81D0-F3E7A5FBAA0E}"/>
                </a:ext>
              </a:extLst>
            </p:cNvPr>
            <p:cNvSpPr/>
            <p:nvPr/>
          </p:nvSpPr>
          <p:spPr>
            <a:xfrm>
              <a:off x="1802501" y="1179667"/>
              <a:ext cx="5542845" cy="2971800"/>
            </a:xfrm>
            <a:prstGeom prst="rect">
              <a:avLst/>
            </a:prstGeom>
            <a:solidFill>
              <a:srgbClr val="FFFFFF"/>
            </a:solidFill>
            <a:ln cap="flat">
              <a:solidFill>
                <a:srgbClr val="54AFE9"/>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11" name="Rectangle 20">
            <a:extLst>
              <a:ext uri="{FF2B5EF4-FFF2-40B4-BE49-F238E27FC236}">
                <a16:creationId xmlns:a16="http://schemas.microsoft.com/office/drawing/2014/main" id="{0EABD866-6809-526B-1044-FDCBBB59C4E2}"/>
              </a:ext>
            </a:extLst>
          </p:cNvPr>
          <p:cNvSpPr/>
          <p:nvPr/>
        </p:nvSpPr>
        <p:spPr>
          <a:xfrm>
            <a:off x="5355586" y="4516961"/>
            <a:ext cx="4145509" cy="57815"/>
          </a:xfrm>
          <a:prstGeom prst="rect">
            <a:avLst/>
          </a:prstGeom>
          <a:solidFill>
            <a:srgbClr val="54AFE9"/>
          </a:solidFill>
          <a:ln cap="flat">
            <a:solidFill>
              <a:srgbClr val="54AFE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Rectangle 21">
            <a:extLst>
              <a:ext uri="{FF2B5EF4-FFF2-40B4-BE49-F238E27FC236}">
                <a16:creationId xmlns:a16="http://schemas.microsoft.com/office/drawing/2014/main" id="{9A5D13A3-17E5-857D-B5B3-B97D3606BC91}"/>
              </a:ext>
            </a:extLst>
          </p:cNvPr>
          <p:cNvSpPr/>
          <p:nvPr/>
        </p:nvSpPr>
        <p:spPr>
          <a:xfrm>
            <a:off x="4791386" y="2197559"/>
            <a:ext cx="867138" cy="384316"/>
          </a:xfrm>
          <a:prstGeom prst="rect">
            <a:avLst/>
          </a:prstGeom>
          <a:solidFill>
            <a:srgbClr val="54AFE9"/>
          </a:solidFill>
          <a:ln w="25402" cap="flat">
            <a:solidFill>
              <a:srgbClr val="54AFE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3" name="Rectangle 23">
            <a:extLst>
              <a:ext uri="{FF2B5EF4-FFF2-40B4-BE49-F238E27FC236}">
                <a16:creationId xmlns:a16="http://schemas.microsoft.com/office/drawing/2014/main" id="{C515C9DA-D9D5-2DDB-C628-38EDC3CD6185}"/>
              </a:ext>
            </a:extLst>
          </p:cNvPr>
          <p:cNvSpPr/>
          <p:nvPr/>
        </p:nvSpPr>
        <p:spPr>
          <a:xfrm>
            <a:off x="4851154" y="2205051"/>
            <a:ext cx="789749" cy="369332"/>
          </a:xfrm>
          <a:prstGeom prst="rect">
            <a:avLst/>
          </a:prstGeom>
          <a:noFill/>
          <a:ln cap="flat">
            <a:solidFill>
              <a:srgbClr val="54AFE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1200" cap="none" spc="0" normalizeH="0" baseline="0" noProof="0" dirty="0">
                <a:ln>
                  <a:noFill/>
                </a:ln>
                <a:solidFill>
                  <a:srgbClr val="FFFFFF"/>
                </a:solidFill>
                <a:effectLst/>
                <a:uLnTx/>
                <a:uFillTx/>
                <a:latin typeface="Arial"/>
                <a:ea typeface="+mn-ea"/>
                <a:cs typeface="Arial"/>
              </a:rPr>
              <a:t>O</a:t>
            </a:r>
          </a:p>
        </p:txBody>
      </p:sp>
      <p:sp>
        <p:nvSpPr>
          <p:cNvPr id="14" name="TextBox 6">
            <a:extLst>
              <a:ext uri="{FF2B5EF4-FFF2-40B4-BE49-F238E27FC236}">
                <a16:creationId xmlns:a16="http://schemas.microsoft.com/office/drawing/2014/main" id="{328A692F-A852-BD10-C4FC-BE9B70954EAF}"/>
              </a:ext>
            </a:extLst>
          </p:cNvPr>
          <p:cNvSpPr txBox="1"/>
          <p:nvPr/>
        </p:nvSpPr>
        <p:spPr>
          <a:xfrm>
            <a:off x="5982105" y="2693659"/>
            <a:ext cx="3153240" cy="1375120"/>
          </a:xfrm>
          <a:prstGeom prst="rect">
            <a:avLst/>
          </a:prstGeom>
          <a:noFill/>
          <a:ln cap="flat">
            <a:noFill/>
          </a:ln>
        </p:spPr>
        <p:txBody>
          <a:bodyPr vert="horz" wrap="square" lIns="0" tIns="0" rIns="0" bIns="0" anchor="t" anchorCtr="1" compatLnSpc="1">
            <a:spAutoFit/>
          </a:bodyPr>
          <a:lstStyle/>
          <a:p>
            <a:pPr lvl="0" algn="ctr">
              <a:lnSpc>
                <a:spcPct val="131218"/>
              </a:lnSpc>
              <a:defRPr sz="1800" b="0" i="0" u="none" strike="noStrike" kern="0" cap="none" spc="0" baseline="0">
                <a:solidFill>
                  <a:srgbClr val="000000"/>
                </a:solidFill>
                <a:uFillTx/>
              </a:defRPr>
            </a:pPr>
            <a:r>
              <a:rPr lang="fr-FR" sz="3600" b="1" kern="0" noProof="0" dirty="0">
                <a:solidFill>
                  <a:srgbClr val="54AFE9"/>
                </a:solidFill>
                <a:latin typeface="Arial"/>
              </a:rPr>
              <a:t>Ouverture de la séance </a:t>
            </a:r>
          </a:p>
        </p:txBody>
      </p:sp>
      <p:grpSp>
        <p:nvGrpSpPr>
          <p:cNvPr id="15" name="Group 16">
            <a:extLst>
              <a:ext uri="{FF2B5EF4-FFF2-40B4-BE49-F238E27FC236}">
                <a16:creationId xmlns:a16="http://schemas.microsoft.com/office/drawing/2014/main" id="{7A9F5293-6ABD-1048-6AEE-13E65A0E37B0}"/>
              </a:ext>
            </a:extLst>
          </p:cNvPr>
          <p:cNvGrpSpPr/>
          <p:nvPr/>
        </p:nvGrpSpPr>
        <p:grpSpPr>
          <a:xfrm>
            <a:off x="1716155" y="2298594"/>
            <a:ext cx="2960370" cy="2189798"/>
            <a:chOff x="2136532" y="1667303"/>
            <a:chExt cx="7127574" cy="5120358"/>
          </a:xfrm>
        </p:grpSpPr>
        <p:pic>
          <p:nvPicPr>
            <p:cNvPr id="16" name="Picture 17">
              <a:extLst>
                <a:ext uri="{FF2B5EF4-FFF2-40B4-BE49-F238E27FC236}">
                  <a16:creationId xmlns:a16="http://schemas.microsoft.com/office/drawing/2014/main" id="{1DD0FEAD-A3D5-37CC-B2FC-7ECB9AD946E0}"/>
                </a:ext>
              </a:extLst>
            </p:cNvPr>
            <p:cNvPicPr>
              <a:picLocks noChangeAspect="1"/>
            </p:cNvPicPr>
            <p:nvPr/>
          </p:nvPicPr>
          <p:blipFill>
            <a:blip r:embed="rId3"/>
            <a:stretch>
              <a:fillRect/>
            </a:stretch>
          </p:blipFill>
          <p:spPr>
            <a:xfrm>
              <a:off x="4845293" y="1667303"/>
              <a:ext cx="4418813" cy="2491458"/>
            </a:xfrm>
            <a:prstGeom prst="rect">
              <a:avLst/>
            </a:prstGeom>
          </p:spPr>
        </p:pic>
        <p:pic>
          <p:nvPicPr>
            <p:cNvPr id="17" name="Picture 18">
              <a:extLst>
                <a:ext uri="{FF2B5EF4-FFF2-40B4-BE49-F238E27FC236}">
                  <a16:creationId xmlns:a16="http://schemas.microsoft.com/office/drawing/2014/main" id="{32114822-DE71-415B-3BDF-A6EF2426595C}"/>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spTree>
    <p:extLst>
      <p:ext uri="{BB962C8B-B14F-4D97-AF65-F5344CB8AC3E}">
        <p14:creationId xmlns:p14="http://schemas.microsoft.com/office/powerpoint/2010/main" val="20574301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8FE48-F0D9-8842-FBAF-2659FFB586EE}"/>
            </a:ext>
          </a:extLst>
        </p:cNvPr>
        <p:cNvGrpSpPr/>
        <p:nvPr/>
      </p:nvGrpSpPr>
      <p:grpSpPr>
        <a:xfrm>
          <a:off x="0" y="0"/>
          <a:ext cx="0" cy="0"/>
          <a:chOff x="0" y="0"/>
          <a:chExt cx="0" cy="0"/>
        </a:xfrm>
      </p:grpSpPr>
      <p:grpSp>
        <p:nvGrpSpPr>
          <p:cNvPr id="42" name="Google Shape;250;p28">
            <a:extLst>
              <a:ext uri="{FF2B5EF4-FFF2-40B4-BE49-F238E27FC236}">
                <a16:creationId xmlns:a16="http://schemas.microsoft.com/office/drawing/2014/main" id="{1E54F356-CAAD-6901-F95C-16AD87DE55D6}"/>
              </a:ext>
            </a:extLst>
          </p:cNvPr>
          <p:cNvGrpSpPr/>
          <p:nvPr/>
        </p:nvGrpSpPr>
        <p:grpSpPr>
          <a:xfrm>
            <a:off x="1011240" y="1026424"/>
            <a:ext cx="10598950" cy="5258516"/>
            <a:chOff x="530260" y="814620"/>
            <a:chExt cx="7991737" cy="3804525"/>
          </a:xfrm>
        </p:grpSpPr>
        <p:sp>
          <p:nvSpPr>
            <p:cNvPr id="43" name="Google Shape;251;p28">
              <a:extLst>
                <a:ext uri="{FF2B5EF4-FFF2-40B4-BE49-F238E27FC236}">
                  <a16:creationId xmlns:a16="http://schemas.microsoft.com/office/drawing/2014/main" id="{F2476DD3-1B3C-6726-6631-E8BAA5A17286}"/>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algn="ctr" defTabSz="914400">
                <a:defRPr sz="1800" b="0" i="0" u="none" strike="noStrike" kern="0" cap="none" spc="0" baseline="0">
                  <a:solidFill>
                    <a:srgbClr val="000000"/>
                  </a:solidFill>
                  <a:uFillTx/>
                </a:defRPr>
              </a:pPr>
              <a:endParaRPr lang="fr-FR" sz="900" kern="0" noProof="0" dirty="0">
                <a:solidFill>
                  <a:srgbClr val="FFFFFF"/>
                </a:solidFill>
                <a:ea typeface="Calibri"/>
                <a:cs typeface="Calibri"/>
              </a:endParaRPr>
            </a:p>
          </p:txBody>
        </p:sp>
        <p:sp>
          <p:nvSpPr>
            <p:cNvPr id="46" name="Google Shape;252;p28">
              <a:extLst>
                <a:ext uri="{FF2B5EF4-FFF2-40B4-BE49-F238E27FC236}">
                  <a16:creationId xmlns:a16="http://schemas.microsoft.com/office/drawing/2014/main" id="{1F2CA872-758A-2DFF-AC91-D10B8607A08F}"/>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algn="ctr" defTabSz="914400">
                <a:defRPr sz="1800" b="0" i="0" u="none" strike="noStrike" kern="0" cap="none" spc="0" baseline="0">
                  <a:solidFill>
                    <a:srgbClr val="000000"/>
                  </a:solidFill>
                  <a:uFillTx/>
                </a:defRPr>
              </a:pPr>
              <a:endParaRPr lang="fr-FR" sz="900" kern="0" noProof="0" dirty="0">
                <a:solidFill>
                  <a:srgbClr val="FFFFFF"/>
                </a:solidFill>
                <a:ea typeface="Calibri"/>
                <a:cs typeface="Calibri"/>
              </a:endParaRPr>
            </a:p>
          </p:txBody>
        </p:sp>
      </p:grpSp>
      <p:sp>
        <p:nvSpPr>
          <p:cNvPr id="47" name="Google Shape;255;p28">
            <a:extLst>
              <a:ext uri="{FF2B5EF4-FFF2-40B4-BE49-F238E27FC236}">
                <a16:creationId xmlns:a16="http://schemas.microsoft.com/office/drawing/2014/main" id="{D4D7BA43-C763-B742-AD21-1F489B3315E1}"/>
              </a:ext>
            </a:extLst>
          </p:cNvPr>
          <p:cNvSpPr/>
          <p:nvPr/>
        </p:nvSpPr>
        <p:spPr>
          <a:xfrm>
            <a:off x="1608998" y="84901"/>
            <a:ext cx="4668176" cy="452042"/>
          </a:xfrm>
          <a:prstGeom prst="rect">
            <a:avLst/>
          </a:prstGeom>
          <a:noFill/>
          <a:ln cap="flat">
            <a:noFill/>
            <a:prstDash val="solid"/>
          </a:ln>
        </p:spPr>
        <p:txBody>
          <a:bodyPr vert="horz" wrap="square" lIns="68570" tIns="34271" rIns="68570" bIns="34271" anchor="t" anchorCtr="0" compatLnSpc="1">
            <a:noAutofit/>
          </a:bodyPr>
          <a:lstStyle/>
          <a:p>
            <a:pPr defTabSz="914400">
              <a:defRPr sz="1800" b="0" i="0" u="none" strike="noStrike" kern="0" cap="none" spc="0" baseline="0">
                <a:solidFill>
                  <a:srgbClr val="000000"/>
                </a:solidFill>
                <a:uFillTx/>
              </a:defRPr>
            </a:pPr>
            <a:r>
              <a:rPr lang="fr-FR" sz="2800" b="1" kern="0" noProof="0" dirty="0">
                <a:solidFill>
                  <a:srgbClr val="44546A"/>
                </a:solidFill>
                <a:ea typeface="Calibri"/>
                <a:cs typeface="Calibri"/>
              </a:rPr>
              <a:t>Contrat de classe</a:t>
            </a:r>
            <a:endParaRPr lang="fr-FR" sz="1600" kern="0" noProof="0" dirty="0">
              <a:solidFill>
                <a:srgbClr val="000000"/>
              </a:solidFill>
              <a:latin typeface="Arial"/>
              <a:ea typeface="Arial"/>
              <a:cs typeface="Arial"/>
            </a:endParaRPr>
          </a:p>
        </p:txBody>
      </p:sp>
      <p:pic>
        <p:nvPicPr>
          <p:cNvPr id="48" name="Google Shape;1173;p113" descr="Lever la main - Icônes mains et gestes gratuites">
            <a:extLst>
              <a:ext uri="{FF2B5EF4-FFF2-40B4-BE49-F238E27FC236}">
                <a16:creationId xmlns:a16="http://schemas.microsoft.com/office/drawing/2014/main" id="{5E05B78F-B9A8-86DB-BB2F-699F882306B7}"/>
              </a:ext>
            </a:extLst>
          </p:cNvPr>
          <p:cNvPicPr>
            <a:picLocks noChangeAspect="1"/>
          </p:cNvPicPr>
          <p:nvPr/>
        </p:nvPicPr>
        <p:blipFill>
          <a:blip r:embed="rId2">
            <a:alphaModFix/>
          </a:blip>
          <a:srcRect/>
          <a:stretch>
            <a:fillRect/>
          </a:stretch>
        </p:blipFill>
        <p:spPr>
          <a:xfrm>
            <a:off x="6106558" y="1610613"/>
            <a:ext cx="722734" cy="722734"/>
          </a:xfrm>
          <a:prstGeom prst="rect">
            <a:avLst/>
          </a:prstGeom>
          <a:noFill/>
          <a:ln cap="flat">
            <a:noFill/>
          </a:ln>
        </p:spPr>
      </p:pic>
      <p:pic>
        <p:nvPicPr>
          <p:cNvPr id="49" name="Google Shape;1174;p113">
            <a:extLst>
              <a:ext uri="{FF2B5EF4-FFF2-40B4-BE49-F238E27FC236}">
                <a16:creationId xmlns:a16="http://schemas.microsoft.com/office/drawing/2014/main" id="{E9571B92-952E-2E81-A31E-6DE9D0777270}"/>
              </a:ext>
            </a:extLst>
          </p:cNvPr>
          <p:cNvPicPr>
            <a:picLocks noChangeAspect="1"/>
          </p:cNvPicPr>
          <p:nvPr/>
        </p:nvPicPr>
        <p:blipFill>
          <a:blip r:embed="rId3">
            <a:alphaModFix/>
          </a:blip>
          <a:srcRect/>
          <a:stretch>
            <a:fillRect/>
          </a:stretch>
        </p:blipFill>
        <p:spPr>
          <a:xfrm>
            <a:off x="6042977" y="2633391"/>
            <a:ext cx="719048" cy="719048"/>
          </a:xfrm>
          <a:prstGeom prst="rect">
            <a:avLst/>
          </a:prstGeom>
          <a:noFill/>
          <a:ln cap="flat">
            <a:noFill/>
          </a:ln>
        </p:spPr>
      </p:pic>
      <p:pic>
        <p:nvPicPr>
          <p:cNvPr id="50" name="Google Shape;1175;p113">
            <a:extLst>
              <a:ext uri="{FF2B5EF4-FFF2-40B4-BE49-F238E27FC236}">
                <a16:creationId xmlns:a16="http://schemas.microsoft.com/office/drawing/2014/main" id="{0DBEDD5F-98E1-F763-1417-8D064D467F8C}"/>
              </a:ext>
            </a:extLst>
          </p:cNvPr>
          <p:cNvPicPr>
            <a:picLocks noChangeAspect="1"/>
          </p:cNvPicPr>
          <p:nvPr/>
        </p:nvPicPr>
        <p:blipFill>
          <a:blip r:embed="rId4">
            <a:alphaModFix/>
          </a:blip>
          <a:srcRect/>
          <a:stretch>
            <a:fillRect/>
          </a:stretch>
        </p:blipFill>
        <p:spPr>
          <a:xfrm>
            <a:off x="6138725" y="3750615"/>
            <a:ext cx="654713" cy="654713"/>
          </a:xfrm>
          <a:prstGeom prst="rect">
            <a:avLst/>
          </a:prstGeom>
          <a:noFill/>
          <a:ln cap="flat">
            <a:noFill/>
          </a:ln>
        </p:spPr>
      </p:pic>
      <p:pic>
        <p:nvPicPr>
          <p:cNvPr id="51" name="Google Shape;1176;p113">
            <a:extLst>
              <a:ext uri="{FF2B5EF4-FFF2-40B4-BE49-F238E27FC236}">
                <a16:creationId xmlns:a16="http://schemas.microsoft.com/office/drawing/2014/main" id="{B9077D76-088C-6EE4-26F3-D3155176AA32}"/>
              </a:ext>
            </a:extLst>
          </p:cNvPr>
          <p:cNvPicPr>
            <a:picLocks noChangeAspect="1"/>
          </p:cNvPicPr>
          <p:nvPr/>
        </p:nvPicPr>
        <p:blipFill>
          <a:blip r:embed="rId5">
            <a:alphaModFix/>
          </a:blip>
          <a:srcRect/>
          <a:stretch>
            <a:fillRect/>
          </a:stretch>
        </p:blipFill>
        <p:spPr>
          <a:xfrm>
            <a:off x="6203210" y="4920057"/>
            <a:ext cx="622396" cy="622396"/>
          </a:xfrm>
          <a:prstGeom prst="rect">
            <a:avLst/>
          </a:prstGeom>
          <a:noFill/>
          <a:ln cap="flat">
            <a:noFill/>
          </a:ln>
        </p:spPr>
      </p:pic>
      <p:pic>
        <p:nvPicPr>
          <p:cNvPr id="58" name="Google Shape;1333;p128">
            <a:extLst>
              <a:ext uri="{FF2B5EF4-FFF2-40B4-BE49-F238E27FC236}">
                <a16:creationId xmlns:a16="http://schemas.microsoft.com/office/drawing/2014/main" id="{5BF11996-2C70-96E1-32C3-81EA450BA14C}"/>
              </a:ext>
            </a:extLst>
          </p:cNvPr>
          <p:cNvPicPr>
            <a:picLocks noChangeAspect="1"/>
          </p:cNvPicPr>
          <p:nvPr/>
        </p:nvPicPr>
        <p:blipFill>
          <a:blip r:embed="rId6">
            <a:alphaModFix/>
          </a:blip>
          <a:srcRect/>
          <a:stretch>
            <a:fillRect/>
          </a:stretch>
        </p:blipFill>
        <p:spPr>
          <a:xfrm>
            <a:off x="526287" y="14381"/>
            <a:ext cx="969906" cy="969906"/>
          </a:xfrm>
          <a:prstGeom prst="rect">
            <a:avLst/>
          </a:prstGeom>
          <a:noFill/>
          <a:ln cap="flat">
            <a:noFill/>
          </a:ln>
        </p:spPr>
      </p:pic>
      <p:sp>
        <p:nvSpPr>
          <p:cNvPr id="60" name="ZoneTexte 59">
            <a:extLst>
              <a:ext uri="{FF2B5EF4-FFF2-40B4-BE49-F238E27FC236}">
                <a16:creationId xmlns:a16="http://schemas.microsoft.com/office/drawing/2014/main" id="{6DE5AB6B-82A6-9FD8-C414-5B7D69E51F34}"/>
              </a:ext>
            </a:extLst>
          </p:cNvPr>
          <p:cNvSpPr txBox="1"/>
          <p:nvPr/>
        </p:nvSpPr>
        <p:spPr>
          <a:xfrm>
            <a:off x="1608998" y="557266"/>
            <a:ext cx="6096000" cy="341632"/>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
                <a:srgbClr val="000000"/>
              </a:buClr>
              <a:buSzPts val="2100"/>
              <a:buFont typeface="Arial"/>
              <a:buNone/>
              <a:tabLst/>
              <a:defRPr/>
            </a:pPr>
            <a:r>
              <a:rPr kumimoji="0" lang="fr-FR" sz="1800" b="0" i="1" u="none" strike="noStrike" kern="0" cap="none" spc="0" normalizeH="0" baseline="0" noProof="0" dirty="0">
                <a:ln>
                  <a:noFill/>
                </a:ln>
                <a:solidFill>
                  <a:srgbClr val="AEABAB"/>
                </a:solidFill>
                <a:effectLst/>
                <a:uLnTx/>
                <a:uFillTx/>
                <a:latin typeface="Calibri"/>
                <a:ea typeface="Calibri"/>
                <a:cs typeface="Calibri"/>
              </a:rPr>
              <a:t>Demander à 3 élèves au hasard</a:t>
            </a:r>
          </a:p>
        </p:txBody>
      </p:sp>
    </p:spTree>
    <p:extLst>
      <p:ext uri="{BB962C8B-B14F-4D97-AF65-F5344CB8AC3E}">
        <p14:creationId xmlns:p14="http://schemas.microsoft.com/office/powerpoint/2010/main" val="32998052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8FE48-F0D9-8842-FBAF-2659FFB586EE}"/>
            </a:ext>
          </a:extLst>
        </p:cNvPr>
        <p:cNvGrpSpPr/>
        <p:nvPr/>
      </p:nvGrpSpPr>
      <p:grpSpPr>
        <a:xfrm>
          <a:off x="0" y="0"/>
          <a:ext cx="0" cy="0"/>
          <a:chOff x="0" y="0"/>
          <a:chExt cx="0" cy="0"/>
        </a:xfrm>
      </p:grpSpPr>
      <p:grpSp>
        <p:nvGrpSpPr>
          <p:cNvPr id="42" name="Google Shape;250;p28">
            <a:extLst>
              <a:ext uri="{FF2B5EF4-FFF2-40B4-BE49-F238E27FC236}">
                <a16:creationId xmlns:a16="http://schemas.microsoft.com/office/drawing/2014/main" id="{1E54F356-CAAD-6901-F95C-16AD87DE55D6}"/>
              </a:ext>
            </a:extLst>
          </p:cNvPr>
          <p:cNvGrpSpPr/>
          <p:nvPr/>
        </p:nvGrpSpPr>
        <p:grpSpPr>
          <a:xfrm>
            <a:off x="1011240" y="1026424"/>
            <a:ext cx="10598950" cy="5258516"/>
            <a:chOff x="530260" y="814620"/>
            <a:chExt cx="7991737" cy="3804525"/>
          </a:xfrm>
        </p:grpSpPr>
        <p:sp>
          <p:nvSpPr>
            <p:cNvPr id="43" name="Google Shape;251;p28">
              <a:extLst>
                <a:ext uri="{FF2B5EF4-FFF2-40B4-BE49-F238E27FC236}">
                  <a16:creationId xmlns:a16="http://schemas.microsoft.com/office/drawing/2014/main" id="{F2476DD3-1B3C-6726-6631-E8BAA5A17286}"/>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0" cap="none" spc="0" normalizeH="0" baseline="0" noProof="0" dirty="0">
                <a:ln>
                  <a:noFill/>
                </a:ln>
                <a:solidFill>
                  <a:srgbClr val="FFFFFF"/>
                </a:solidFill>
                <a:effectLst/>
                <a:uLnTx/>
                <a:uFillTx/>
                <a:latin typeface="Calibri" panose="020F0502020204030204"/>
                <a:ea typeface="Calibri"/>
                <a:cs typeface="Calibri"/>
              </a:endParaRPr>
            </a:p>
          </p:txBody>
        </p:sp>
        <p:sp>
          <p:nvSpPr>
            <p:cNvPr id="46" name="Google Shape;252;p28">
              <a:extLst>
                <a:ext uri="{FF2B5EF4-FFF2-40B4-BE49-F238E27FC236}">
                  <a16:creationId xmlns:a16="http://schemas.microsoft.com/office/drawing/2014/main" id="{1F2CA872-758A-2DFF-AC91-D10B8607A08F}"/>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0" cap="none" spc="0" normalizeH="0" baseline="0" noProof="0" dirty="0">
                <a:ln>
                  <a:noFill/>
                </a:ln>
                <a:solidFill>
                  <a:srgbClr val="FFFFFF"/>
                </a:solidFill>
                <a:effectLst/>
                <a:uLnTx/>
                <a:uFillTx/>
                <a:latin typeface="Calibri" panose="020F0502020204030204"/>
                <a:ea typeface="Calibri"/>
                <a:cs typeface="Calibri"/>
              </a:endParaRPr>
            </a:p>
          </p:txBody>
        </p:sp>
      </p:grpSp>
      <p:sp>
        <p:nvSpPr>
          <p:cNvPr id="47" name="Google Shape;255;p28">
            <a:extLst>
              <a:ext uri="{FF2B5EF4-FFF2-40B4-BE49-F238E27FC236}">
                <a16:creationId xmlns:a16="http://schemas.microsoft.com/office/drawing/2014/main" id="{D4D7BA43-C763-B742-AD21-1F489B3315E1}"/>
              </a:ext>
            </a:extLst>
          </p:cNvPr>
          <p:cNvSpPr/>
          <p:nvPr/>
        </p:nvSpPr>
        <p:spPr>
          <a:xfrm>
            <a:off x="1608998" y="84901"/>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800" b="1" i="0" u="none" strike="noStrike" kern="0" cap="none" spc="0" normalizeH="0" baseline="0" noProof="0" dirty="0">
                <a:ln>
                  <a:noFill/>
                </a:ln>
                <a:solidFill>
                  <a:srgbClr val="44546A"/>
                </a:solidFill>
                <a:effectLst/>
                <a:uLnTx/>
                <a:uFillTx/>
                <a:latin typeface="Calibri" panose="020F0502020204030204"/>
                <a:ea typeface="Calibri"/>
                <a:cs typeface="Calibri"/>
              </a:rPr>
              <a:t>Contrat de classe</a:t>
            </a:r>
            <a:endParaRPr kumimoji="0" lang="fr-FR" sz="1600" b="0" i="0" u="none" strike="noStrike" kern="0" cap="none" spc="0" normalizeH="0" baseline="0" noProof="0" dirty="0">
              <a:ln>
                <a:noFill/>
              </a:ln>
              <a:solidFill>
                <a:srgbClr val="000000"/>
              </a:solidFill>
              <a:effectLst/>
              <a:uLnTx/>
              <a:uFillTx/>
              <a:latin typeface="Arial"/>
              <a:ea typeface="Arial"/>
              <a:cs typeface="Arial"/>
            </a:endParaRPr>
          </a:p>
        </p:txBody>
      </p:sp>
      <p:pic>
        <p:nvPicPr>
          <p:cNvPr id="48" name="Google Shape;1173;p113" descr="Lever la main - Icônes mains et gestes gratuites">
            <a:extLst>
              <a:ext uri="{FF2B5EF4-FFF2-40B4-BE49-F238E27FC236}">
                <a16:creationId xmlns:a16="http://schemas.microsoft.com/office/drawing/2014/main" id="{5E05B78F-B9A8-86DB-BB2F-699F882306B7}"/>
              </a:ext>
            </a:extLst>
          </p:cNvPr>
          <p:cNvPicPr>
            <a:picLocks noChangeAspect="1"/>
          </p:cNvPicPr>
          <p:nvPr/>
        </p:nvPicPr>
        <p:blipFill>
          <a:blip r:embed="rId2">
            <a:alphaModFix/>
          </a:blip>
          <a:srcRect/>
          <a:stretch>
            <a:fillRect/>
          </a:stretch>
        </p:blipFill>
        <p:spPr>
          <a:xfrm>
            <a:off x="1763163" y="1610613"/>
            <a:ext cx="722734" cy="722734"/>
          </a:xfrm>
          <a:prstGeom prst="rect">
            <a:avLst/>
          </a:prstGeom>
          <a:noFill/>
          <a:ln cap="flat">
            <a:noFill/>
          </a:ln>
        </p:spPr>
      </p:pic>
      <p:pic>
        <p:nvPicPr>
          <p:cNvPr id="49" name="Google Shape;1174;p113">
            <a:extLst>
              <a:ext uri="{FF2B5EF4-FFF2-40B4-BE49-F238E27FC236}">
                <a16:creationId xmlns:a16="http://schemas.microsoft.com/office/drawing/2014/main" id="{E9571B92-952E-2E81-A31E-6DE9D0777270}"/>
              </a:ext>
            </a:extLst>
          </p:cNvPr>
          <p:cNvPicPr>
            <a:picLocks noChangeAspect="1"/>
          </p:cNvPicPr>
          <p:nvPr/>
        </p:nvPicPr>
        <p:blipFill>
          <a:blip r:embed="rId3">
            <a:alphaModFix/>
          </a:blip>
          <a:srcRect/>
          <a:stretch>
            <a:fillRect/>
          </a:stretch>
        </p:blipFill>
        <p:spPr>
          <a:xfrm>
            <a:off x="1699582" y="2633391"/>
            <a:ext cx="719048" cy="719048"/>
          </a:xfrm>
          <a:prstGeom prst="rect">
            <a:avLst/>
          </a:prstGeom>
          <a:noFill/>
          <a:ln cap="flat">
            <a:noFill/>
          </a:ln>
        </p:spPr>
      </p:pic>
      <p:pic>
        <p:nvPicPr>
          <p:cNvPr id="50" name="Google Shape;1175;p113">
            <a:extLst>
              <a:ext uri="{FF2B5EF4-FFF2-40B4-BE49-F238E27FC236}">
                <a16:creationId xmlns:a16="http://schemas.microsoft.com/office/drawing/2014/main" id="{0DBEDD5F-98E1-F763-1417-8D064D467F8C}"/>
              </a:ext>
            </a:extLst>
          </p:cNvPr>
          <p:cNvPicPr>
            <a:picLocks noChangeAspect="1"/>
          </p:cNvPicPr>
          <p:nvPr/>
        </p:nvPicPr>
        <p:blipFill>
          <a:blip r:embed="rId4">
            <a:alphaModFix/>
          </a:blip>
          <a:srcRect/>
          <a:stretch>
            <a:fillRect/>
          </a:stretch>
        </p:blipFill>
        <p:spPr>
          <a:xfrm>
            <a:off x="1795330" y="3750615"/>
            <a:ext cx="654713" cy="654713"/>
          </a:xfrm>
          <a:prstGeom prst="rect">
            <a:avLst/>
          </a:prstGeom>
          <a:noFill/>
          <a:ln cap="flat">
            <a:noFill/>
          </a:ln>
        </p:spPr>
      </p:pic>
      <p:pic>
        <p:nvPicPr>
          <p:cNvPr id="51" name="Google Shape;1176;p113">
            <a:extLst>
              <a:ext uri="{FF2B5EF4-FFF2-40B4-BE49-F238E27FC236}">
                <a16:creationId xmlns:a16="http://schemas.microsoft.com/office/drawing/2014/main" id="{B9077D76-088C-6EE4-26F3-D3155176AA32}"/>
              </a:ext>
            </a:extLst>
          </p:cNvPr>
          <p:cNvPicPr>
            <a:picLocks noChangeAspect="1"/>
          </p:cNvPicPr>
          <p:nvPr/>
        </p:nvPicPr>
        <p:blipFill>
          <a:blip r:embed="rId5">
            <a:alphaModFix/>
          </a:blip>
          <a:srcRect/>
          <a:stretch>
            <a:fillRect/>
          </a:stretch>
        </p:blipFill>
        <p:spPr>
          <a:xfrm>
            <a:off x="1859815" y="4920057"/>
            <a:ext cx="622396" cy="622396"/>
          </a:xfrm>
          <a:prstGeom prst="rect">
            <a:avLst/>
          </a:prstGeom>
          <a:noFill/>
          <a:ln cap="flat">
            <a:noFill/>
          </a:ln>
        </p:spPr>
      </p:pic>
      <p:sp>
        <p:nvSpPr>
          <p:cNvPr id="54" name="Google Shape;1185;p114">
            <a:extLst>
              <a:ext uri="{FF2B5EF4-FFF2-40B4-BE49-F238E27FC236}">
                <a16:creationId xmlns:a16="http://schemas.microsoft.com/office/drawing/2014/main" id="{84545B88-5E09-2348-9DED-5F6FC73C92CE}"/>
              </a:ext>
            </a:extLst>
          </p:cNvPr>
          <p:cNvSpPr txBox="1"/>
          <p:nvPr/>
        </p:nvSpPr>
        <p:spPr>
          <a:xfrm>
            <a:off x="2609981" y="1860505"/>
            <a:ext cx="7125784" cy="346210"/>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dirty="0">
                <a:ln>
                  <a:noFill/>
                </a:ln>
                <a:solidFill>
                  <a:srgbClr val="44546A"/>
                </a:solidFill>
                <a:effectLst/>
                <a:uLnTx/>
                <a:uFillTx/>
                <a:latin typeface="Calibri" panose="020F0502020204030204"/>
                <a:ea typeface="Calibri"/>
                <a:cs typeface="Calibri"/>
              </a:rPr>
              <a:t>Je participe activement. Je lève la main pour participer</a:t>
            </a:r>
            <a:endParaRPr kumimoji="0" lang="fr-FR" sz="1800" b="0" i="0" u="none" strike="noStrike" kern="0" cap="none" spc="0" normalizeH="0" baseline="0" noProof="0" dirty="0">
              <a:ln>
                <a:noFill/>
              </a:ln>
              <a:solidFill>
                <a:srgbClr val="000000"/>
              </a:solidFill>
              <a:effectLst/>
              <a:uLnTx/>
              <a:uFillTx/>
              <a:latin typeface="Arial"/>
              <a:ea typeface="Arial"/>
              <a:cs typeface="Arial"/>
            </a:endParaRPr>
          </a:p>
        </p:txBody>
      </p:sp>
      <p:sp>
        <p:nvSpPr>
          <p:cNvPr id="55" name="Google Shape;1186;p114">
            <a:extLst>
              <a:ext uri="{FF2B5EF4-FFF2-40B4-BE49-F238E27FC236}">
                <a16:creationId xmlns:a16="http://schemas.microsoft.com/office/drawing/2014/main" id="{81EEE5FE-50B5-A600-6768-F84C9181AD96}"/>
              </a:ext>
            </a:extLst>
          </p:cNvPr>
          <p:cNvSpPr txBox="1"/>
          <p:nvPr/>
        </p:nvSpPr>
        <p:spPr>
          <a:xfrm>
            <a:off x="2546401" y="2777300"/>
            <a:ext cx="7125784" cy="623209"/>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dirty="0">
                <a:ln>
                  <a:noFill/>
                </a:ln>
                <a:solidFill>
                  <a:srgbClr val="44546A"/>
                </a:solidFill>
                <a:effectLst/>
                <a:uLnTx/>
                <a:uFillTx/>
                <a:latin typeface="Calibri" panose="020F0502020204030204"/>
                <a:ea typeface="Calibri"/>
                <a:cs typeface="Calibri"/>
              </a:rPr>
              <a:t>Je prête attention quand l’enseignant parle</a:t>
            </a:r>
            <a:endParaRPr kumimoji="0" lang="fr-FR" sz="1800" b="0" i="0" u="none" strike="noStrike" kern="0" cap="none" spc="0" normalizeH="0" baseline="0" noProof="0" dirty="0">
              <a:ln>
                <a:noFill/>
              </a:ln>
              <a:solidFill>
                <a:srgbClr val="000000"/>
              </a:solidFill>
              <a:effectLst/>
              <a:uLnTx/>
              <a:uFillTx/>
              <a:latin typeface="Arial"/>
              <a:ea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dirty="0">
                <a:ln>
                  <a:noFill/>
                </a:ln>
                <a:solidFill>
                  <a:srgbClr val="44546A"/>
                </a:solidFill>
                <a:effectLst/>
                <a:uLnTx/>
                <a:uFillTx/>
                <a:latin typeface="Calibri" panose="020F0502020204030204"/>
                <a:ea typeface="Calibri"/>
                <a:cs typeface="Calibri"/>
              </a:rPr>
              <a:t>Je prête attention quand d’autres camarades répondent à l’enseignant</a:t>
            </a:r>
            <a:endParaRPr kumimoji="0" lang="fr-FR" sz="1800" b="0" i="0" u="none" strike="noStrike" kern="0" cap="none" spc="0" normalizeH="0" baseline="0" noProof="0" dirty="0">
              <a:ln>
                <a:noFill/>
              </a:ln>
              <a:solidFill>
                <a:srgbClr val="000000"/>
              </a:solidFill>
              <a:effectLst/>
              <a:uLnTx/>
              <a:uFillTx/>
              <a:latin typeface="Arial"/>
              <a:ea typeface="Arial"/>
              <a:cs typeface="Arial"/>
            </a:endParaRPr>
          </a:p>
        </p:txBody>
      </p:sp>
      <p:sp>
        <p:nvSpPr>
          <p:cNvPr id="56" name="Google Shape;1188;p114">
            <a:extLst>
              <a:ext uri="{FF2B5EF4-FFF2-40B4-BE49-F238E27FC236}">
                <a16:creationId xmlns:a16="http://schemas.microsoft.com/office/drawing/2014/main" id="{4A5CA873-1821-EC47-0D0C-652CC5CD9F0C}"/>
              </a:ext>
            </a:extLst>
          </p:cNvPr>
          <p:cNvSpPr txBox="1"/>
          <p:nvPr/>
        </p:nvSpPr>
        <p:spPr>
          <a:xfrm>
            <a:off x="2577813" y="3924927"/>
            <a:ext cx="7157951" cy="346210"/>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dirty="0">
                <a:ln>
                  <a:noFill/>
                </a:ln>
                <a:solidFill>
                  <a:srgbClr val="44546A"/>
                </a:solidFill>
                <a:effectLst/>
                <a:uLnTx/>
                <a:uFillTx/>
                <a:latin typeface="Calibri" panose="020F0502020204030204"/>
                <a:ea typeface="Calibri"/>
                <a:cs typeface="Calibri"/>
              </a:rPr>
              <a:t>Si quelque chose n’est pas clair, je pose des questions</a:t>
            </a:r>
            <a:endParaRPr kumimoji="0" lang="fr-FR" sz="1800" b="0" i="0" u="none" strike="noStrike" kern="0" cap="none" spc="0" normalizeH="0" baseline="0" noProof="0" dirty="0">
              <a:ln>
                <a:noFill/>
              </a:ln>
              <a:solidFill>
                <a:srgbClr val="000000"/>
              </a:solidFill>
              <a:effectLst/>
              <a:uLnTx/>
              <a:uFillTx/>
              <a:latin typeface="Arial"/>
              <a:ea typeface="Arial"/>
              <a:cs typeface="Arial"/>
            </a:endParaRPr>
          </a:p>
        </p:txBody>
      </p:sp>
      <p:sp>
        <p:nvSpPr>
          <p:cNvPr id="57" name="Google Shape;1189;p114">
            <a:extLst>
              <a:ext uri="{FF2B5EF4-FFF2-40B4-BE49-F238E27FC236}">
                <a16:creationId xmlns:a16="http://schemas.microsoft.com/office/drawing/2014/main" id="{6414B37D-213A-C491-897A-78794E10B635}"/>
              </a:ext>
            </a:extLst>
          </p:cNvPr>
          <p:cNvSpPr txBox="1"/>
          <p:nvPr/>
        </p:nvSpPr>
        <p:spPr>
          <a:xfrm>
            <a:off x="2609982" y="5081233"/>
            <a:ext cx="7125782" cy="346210"/>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dirty="0">
                <a:ln>
                  <a:noFill/>
                </a:ln>
                <a:solidFill>
                  <a:srgbClr val="44546A"/>
                </a:solidFill>
                <a:effectLst/>
                <a:uLnTx/>
                <a:uFillTx/>
                <a:latin typeface="Calibri" panose="020F0502020204030204"/>
                <a:ea typeface="Calibri"/>
                <a:cs typeface="Calibri"/>
              </a:rPr>
              <a:t>Je fais mes devoirs en classe et à la maison avec sérieux</a:t>
            </a:r>
            <a:endParaRPr kumimoji="0" lang="fr-FR" sz="1800" b="0" i="0" u="none" strike="noStrike" kern="0" cap="none" spc="0" normalizeH="0" baseline="0" noProof="0" dirty="0">
              <a:ln>
                <a:noFill/>
              </a:ln>
              <a:solidFill>
                <a:srgbClr val="000000"/>
              </a:solidFill>
              <a:effectLst/>
              <a:uLnTx/>
              <a:uFillTx/>
              <a:latin typeface="Arial"/>
              <a:ea typeface="Arial"/>
              <a:cs typeface="Arial"/>
            </a:endParaRPr>
          </a:p>
        </p:txBody>
      </p:sp>
      <p:pic>
        <p:nvPicPr>
          <p:cNvPr id="58" name="Google Shape;1333;p128">
            <a:extLst>
              <a:ext uri="{FF2B5EF4-FFF2-40B4-BE49-F238E27FC236}">
                <a16:creationId xmlns:a16="http://schemas.microsoft.com/office/drawing/2014/main" id="{5BF11996-2C70-96E1-32C3-81EA450BA14C}"/>
              </a:ext>
            </a:extLst>
          </p:cNvPr>
          <p:cNvPicPr>
            <a:picLocks noChangeAspect="1"/>
          </p:cNvPicPr>
          <p:nvPr/>
        </p:nvPicPr>
        <p:blipFill>
          <a:blip r:embed="rId6">
            <a:alphaModFix/>
          </a:blip>
          <a:srcRect/>
          <a:stretch>
            <a:fillRect/>
          </a:stretch>
        </p:blipFill>
        <p:spPr>
          <a:xfrm>
            <a:off x="526287" y="14381"/>
            <a:ext cx="969906" cy="969906"/>
          </a:xfrm>
          <a:prstGeom prst="rect">
            <a:avLst/>
          </a:prstGeom>
          <a:noFill/>
          <a:ln cap="flat">
            <a:noFill/>
          </a:ln>
        </p:spPr>
      </p:pic>
      <p:sp>
        <p:nvSpPr>
          <p:cNvPr id="60" name="ZoneTexte 59">
            <a:extLst>
              <a:ext uri="{FF2B5EF4-FFF2-40B4-BE49-F238E27FC236}">
                <a16:creationId xmlns:a16="http://schemas.microsoft.com/office/drawing/2014/main" id="{6DE5AB6B-82A6-9FD8-C414-5B7D69E51F34}"/>
              </a:ext>
            </a:extLst>
          </p:cNvPr>
          <p:cNvSpPr txBox="1"/>
          <p:nvPr/>
        </p:nvSpPr>
        <p:spPr>
          <a:xfrm>
            <a:off x="1608998" y="557266"/>
            <a:ext cx="6096000" cy="341632"/>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
                <a:srgbClr val="000000"/>
              </a:buClr>
              <a:buSzPts val="2100"/>
              <a:buFont typeface="Arial"/>
              <a:buNone/>
              <a:tabLst/>
              <a:defRPr/>
            </a:pPr>
            <a:r>
              <a:rPr kumimoji="0" lang="fr-FR" sz="1800" b="0" i="1" u="none" strike="noStrike" kern="0" cap="none" spc="0" normalizeH="0" baseline="0" noProof="0" dirty="0">
                <a:ln>
                  <a:noFill/>
                </a:ln>
                <a:solidFill>
                  <a:srgbClr val="AEABAB"/>
                </a:solidFill>
                <a:effectLst/>
                <a:uLnTx/>
                <a:uFillTx/>
                <a:latin typeface="Calibri"/>
                <a:ea typeface="Calibri"/>
                <a:cs typeface="Calibri"/>
              </a:rPr>
              <a:t>Demander à 3 élèves au hasard</a:t>
            </a:r>
          </a:p>
        </p:txBody>
      </p:sp>
    </p:spTree>
    <p:extLst>
      <p:ext uri="{BB962C8B-B14F-4D97-AF65-F5344CB8AC3E}">
        <p14:creationId xmlns:p14="http://schemas.microsoft.com/office/powerpoint/2010/main" val="41649621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A2EBC3-FA31-0593-0DFA-CC72175F9915}"/>
              </a:ext>
            </a:extLst>
          </p:cNvPr>
          <p:cNvSpPr>
            <a:spLocks noGrp="1"/>
          </p:cNvSpPr>
          <p:nvPr>
            <p:ph type="title"/>
          </p:nvPr>
        </p:nvSpPr>
        <p:spPr>
          <a:xfrm>
            <a:off x="965763" y="199474"/>
            <a:ext cx="10007037" cy="702641"/>
          </a:xfrm>
        </p:spPr>
        <p:txBody>
          <a:bodyPr>
            <a:noAutofit/>
          </a:bodyPr>
          <a:lstStyle/>
          <a:p>
            <a:r>
              <a:rPr lang="fr-FR" sz="2400" noProof="0" dirty="0"/>
              <a:t>Avant de commencer, qui peut me rappeler les organes du tube digestif. Citez-les en arabe en vas les traduire.</a:t>
            </a:r>
          </a:p>
        </p:txBody>
      </p:sp>
      <p:pic>
        <p:nvPicPr>
          <p:cNvPr id="5" name="Picture 2" descr="Lever la main - Icônes mains et gestes gratuites">
            <a:extLst>
              <a:ext uri="{FF2B5EF4-FFF2-40B4-BE49-F238E27FC236}">
                <a16:creationId xmlns:a16="http://schemas.microsoft.com/office/drawing/2014/main" id="{7364C6F0-9A83-F569-F649-A87475BF4E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26237" y="199474"/>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6BC13885-76D6-5E56-00CA-5F35E2D470C0}"/>
              </a:ext>
            </a:extLst>
          </p:cNvPr>
          <p:cNvSpPr txBox="1"/>
          <p:nvPr/>
        </p:nvSpPr>
        <p:spPr>
          <a:xfrm>
            <a:off x="2104759" y="2224280"/>
            <a:ext cx="5069840" cy="523220"/>
          </a:xfrm>
          <a:prstGeom prst="rect">
            <a:avLst/>
          </a:prstGeom>
          <a:ln w="19050">
            <a:noFill/>
            <a:prstDash val="dash"/>
          </a:ln>
        </p:spPr>
        <p:txBody>
          <a:bodyPr wrap="square">
            <a:spAutoFit/>
          </a:bodyPr>
          <a:lstStyle>
            <a:defPPr>
              <a:defRPr lang="en-US"/>
            </a:defPPr>
            <a:lvl1pPr lvl="0">
              <a:spcAft>
                <a:spcPts val="600"/>
              </a:spcAft>
              <a:defRPr sz="2800">
                <a:solidFill>
                  <a:srgbClr val="0852A4"/>
                </a:solidFill>
                <a:latin typeface="+mj-lt"/>
              </a:defRPr>
            </a:lvl1pPr>
          </a:lstStyle>
          <a:p>
            <a:r>
              <a:rPr lang="fr-FR" noProof="0" dirty="0"/>
              <a:t>Les organes du tube digestif</a:t>
            </a:r>
          </a:p>
        </p:txBody>
      </p:sp>
      <p:sp>
        <p:nvSpPr>
          <p:cNvPr id="6" name="ZoneTexte 5">
            <a:extLst>
              <a:ext uri="{FF2B5EF4-FFF2-40B4-BE49-F238E27FC236}">
                <a16:creationId xmlns:a16="http://schemas.microsoft.com/office/drawing/2014/main" id="{0C540169-45E4-C28C-FA4D-50A22E154BA7}"/>
              </a:ext>
            </a:extLst>
          </p:cNvPr>
          <p:cNvSpPr txBox="1"/>
          <p:nvPr/>
        </p:nvSpPr>
        <p:spPr>
          <a:xfrm>
            <a:off x="3929625" y="3152878"/>
            <a:ext cx="3830320" cy="369332"/>
          </a:xfrm>
          <a:prstGeom prst="rect">
            <a:avLst/>
          </a:prstGeom>
          <a:noFill/>
        </p:spPr>
        <p:txBody>
          <a:bodyPr wrap="square" rtlCol="0">
            <a:spAutoFit/>
          </a:bodyPr>
          <a:lstStyle/>
          <a:p>
            <a:r>
              <a:rPr lang="fr-FR" noProof="0" dirty="0"/>
              <a:t>………………………………………………………..</a:t>
            </a:r>
          </a:p>
        </p:txBody>
      </p:sp>
      <p:sp>
        <p:nvSpPr>
          <p:cNvPr id="7" name="ZoneTexte 6">
            <a:extLst>
              <a:ext uri="{FF2B5EF4-FFF2-40B4-BE49-F238E27FC236}">
                <a16:creationId xmlns:a16="http://schemas.microsoft.com/office/drawing/2014/main" id="{96592BF9-402E-09CE-DDA5-C9CA880958E6}"/>
              </a:ext>
            </a:extLst>
          </p:cNvPr>
          <p:cNvSpPr txBox="1"/>
          <p:nvPr/>
        </p:nvSpPr>
        <p:spPr>
          <a:xfrm>
            <a:off x="3939785" y="3679412"/>
            <a:ext cx="3830320" cy="369332"/>
          </a:xfrm>
          <a:prstGeom prst="rect">
            <a:avLst/>
          </a:prstGeom>
          <a:noFill/>
        </p:spPr>
        <p:txBody>
          <a:bodyPr wrap="square" rtlCol="0">
            <a:spAutoFit/>
          </a:bodyPr>
          <a:lstStyle/>
          <a:p>
            <a:r>
              <a:rPr lang="fr-FR" noProof="0" dirty="0"/>
              <a:t>………………………………………………………..</a:t>
            </a:r>
          </a:p>
        </p:txBody>
      </p:sp>
      <p:sp>
        <p:nvSpPr>
          <p:cNvPr id="8" name="ZoneTexte 7">
            <a:extLst>
              <a:ext uri="{FF2B5EF4-FFF2-40B4-BE49-F238E27FC236}">
                <a16:creationId xmlns:a16="http://schemas.microsoft.com/office/drawing/2014/main" id="{43FB630B-A65E-F10B-51CF-F7A0E79D75DD}"/>
              </a:ext>
            </a:extLst>
          </p:cNvPr>
          <p:cNvSpPr txBox="1"/>
          <p:nvPr/>
        </p:nvSpPr>
        <p:spPr>
          <a:xfrm>
            <a:off x="3939785" y="4189198"/>
            <a:ext cx="3830320" cy="369332"/>
          </a:xfrm>
          <a:prstGeom prst="rect">
            <a:avLst/>
          </a:prstGeom>
          <a:noFill/>
        </p:spPr>
        <p:txBody>
          <a:bodyPr wrap="square" rtlCol="0">
            <a:spAutoFit/>
          </a:bodyPr>
          <a:lstStyle/>
          <a:p>
            <a:r>
              <a:rPr lang="fr-FR" noProof="0" dirty="0"/>
              <a:t>…………………………………………………….…..</a:t>
            </a:r>
          </a:p>
        </p:txBody>
      </p:sp>
      <p:sp>
        <p:nvSpPr>
          <p:cNvPr id="9" name="ZoneTexte 8">
            <a:extLst>
              <a:ext uri="{FF2B5EF4-FFF2-40B4-BE49-F238E27FC236}">
                <a16:creationId xmlns:a16="http://schemas.microsoft.com/office/drawing/2014/main" id="{760E0AA5-2FE7-6177-7962-C219E113F57C}"/>
              </a:ext>
            </a:extLst>
          </p:cNvPr>
          <p:cNvSpPr txBox="1"/>
          <p:nvPr/>
        </p:nvSpPr>
        <p:spPr>
          <a:xfrm>
            <a:off x="3907011" y="4698984"/>
            <a:ext cx="3830320" cy="369332"/>
          </a:xfrm>
          <a:prstGeom prst="rect">
            <a:avLst/>
          </a:prstGeom>
          <a:noFill/>
        </p:spPr>
        <p:txBody>
          <a:bodyPr wrap="square" rtlCol="0">
            <a:spAutoFit/>
          </a:bodyPr>
          <a:lstStyle/>
          <a:p>
            <a:r>
              <a:rPr lang="fr-FR" noProof="0" dirty="0"/>
              <a:t>………………………………………………….……..</a:t>
            </a:r>
          </a:p>
        </p:txBody>
      </p:sp>
      <p:sp>
        <p:nvSpPr>
          <p:cNvPr id="4" name="Titre 1">
            <a:extLst>
              <a:ext uri="{FF2B5EF4-FFF2-40B4-BE49-F238E27FC236}">
                <a16:creationId xmlns:a16="http://schemas.microsoft.com/office/drawing/2014/main" id="{D22FC183-E032-97AD-B946-68421611A9BD}"/>
              </a:ext>
            </a:extLst>
          </p:cNvPr>
          <p:cNvSpPr txBox="1">
            <a:spLocks/>
          </p:cNvSpPr>
          <p:nvPr/>
        </p:nvSpPr>
        <p:spPr>
          <a:xfrm>
            <a:off x="857608" y="1369312"/>
            <a:ext cx="7745618" cy="7026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000" b="1" kern="1200">
                <a:solidFill>
                  <a:schemeClr val="bg2">
                    <a:lumMod val="50000"/>
                  </a:schemeClr>
                </a:solidFill>
                <a:latin typeface="+mj-lt"/>
                <a:ea typeface="+mj-ea"/>
                <a:cs typeface="+mj-cs"/>
              </a:defRPr>
            </a:lvl1pPr>
          </a:lstStyle>
          <a:p>
            <a:r>
              <a:rPr lang="fr-FR" sz="2400" noProof="0" dirty="0">
                <a:solidFill>
                  <a:schemeClr val="tx1"/>
                </a:solidFill>
              </a:rPr>
              <a:t>1. Citez les organes du tube digestif (même en arabe).</a:t>
            </a:r>
          </a:p>
        </p:txBody>
      </p:sp>
    </p:spTree>
    <p:extLst>
      <p:ext uri="{BB962C8B-B14F-4D97-AF65-F5344CB8AC3E}">
        <p14:creationId xmlns:p14="http://schemas.microsoft.com/office/powerpoint/2010/main" val="392659074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16456</TotalTime>
  <Words>1984</Words>
  <Application>Microsoft Office PowerPoint</Application>
  <PresentationFormat>Grand écran</PresentationFormat>
  <Paragraphs>354</Paragraphs>
  <Slides>52</Slides>
  <Notes>6</Notes>
  <HiddenSlides>0</HiddenSlides>
  <MMClips>0</MMClips>
  <ScaleCrop>false</ScaleCrop>
  <HeadingPairs>
    <vt:vector size="6" baseType="variant">
      <vt:variant>
        <vt:lpstr>Polices utilisées</vt:lpstr>
      </vt:variant>
      <vt:variant>
        <vt:i4>10</vt:i4>
      </vt:variant>
      <vt:variant>
        <vt:lpstr>Thème</vt:lpstr>
      </vt:variant>
      <vt:variant>
        <vt:i4>4</vt:i4>
      </vt:variant>
      <vt:variant>
        <vt:lpstr>Titres des diapositives</vt:lpstr>
      </vt:variant>
      <vt:variant>
        <vt:i4>52</vt:i4>
      </vt:variant>
    </vt:vector>
  </HeadingPairs>
  <TitlesOfParts>
    <vt:vector size="66" baseType="lpstr">
      <vt:lpstr>Aptos</vt:lpstr>
      <vt:lpstr>Arial</vt:lpstr>
      <vt:lpstr>Calibri</vt:lpstr>
      <vt:lpstr>Dosis</vt:lpstr>
      <vt:lpstr>Dosis Bold</vt:lpstr>
      <vt:lpstr>Hammersmith One</vt:lpstr>
      <vt:lpstr>Poppins ExtraBold</vt:lpstr>
      <vt:lpstr>Roboto</vt:lpstr>
      <vt:lpstr>Script MT Bold</vt:lpstr>
      <vt:lpstr>Wingdings</vt:lpstr>
      <vt:lpstr>Office Theme</vt:lpstr>
      <vt:lpstr>Custom Design</vt:lpstr>
      <vt:lpstr>1_Custom Design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Avant de commencer, qui peut me rappeler les organes du tube digestif. Citez-les en arabe en vas les traduire.</vt:lpstr>
      <vt:lpstr>Voici la réponse </vt:lpstr>
      <vt:lpstr>Rappelez-vous que les ruminants sont les herbivores qui font retourné les aliments à partir de leur estomac vers la bouche pour les remâcher.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Et on termine par cette carte lexicale.</vt:lpstr>
      <vt:lpstr>Présentation PowerPoint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D_Abdellah</dc:creator>
  <cp:lastModifiedBy>ahmed el annaoui</cp:lastModifiedBy>
  <cp:revision>1388</cp:revision>
  <cp:lastPrinted>2024-10-05T19:15:58Z</cp:lastPrinted>
  <dcterms:created xsi:type="dcterms:W3CDTF">2024-05-28T10:13:44Z</dcterms:created>
  <dcterms:modified xsi:type="dcterms:W3CDTF">2025-12-19T21:33:52Z</dcterms:modified>
</cp:coreProperties>
</file>