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68"/>
  </p:notesMasterIdLst>
  <p:handoutMasterIdLst>
    <p:handoutMasterId r:id="rId69"/>
  </p:handoutMasterIdLst>
  <p:sldIdLst>
    <p:sldId id="2147483585" r:id="rId4"/>
    <p:sldId id="2147483485" r:id="rId5"/>
    <p:sldId id="2147483645" r:id="rId6"/>
    <p:sldId id="2147483552" r:id="rId7"/>
    <p:sldId id="2147483647" r:id="rId8"/>
    <p:sldId id="2134806567" r:id="rId9"/>
    <p:sldId id="2147483587" r:id="rId10"/>
    <p:sldId id="256" r:id="rId11"/>
    <p:sldId id="278" r:id="rId12"/>
    <p:sldId id="289" r:id="rId13"/>
    <p:sldId id="279" r:id="rId14"/>
    <p:sldId id="272" r:id="rId15"/>
    <p:sldId id="273" r:id="rId16"/>
    <p:sldId id="290" r:id="rId17"/>
    <p:sldId id="277" r:id="rId18"/>
    <p:sldId id="291" r:id="rId19"/>
    <p:sldId id="266" r:id="rId20"/>
    <p:sldId id="281" r:id="rId21"/>
    <p:sldId id="262" r:id="rId22"/>
    <p:sldId id="282" r:id="rId23"/>
    <p:sldId id="2147483627" r:id="rId24"/>
    <p:sldId id="2134805878" r:id="rId25"/>
    <p:sldId id="268" r:id="rId26"/>
    <p:sldId id="269" r:id="rId27"/>
    <p:sldId id="280" r:id="rId28"/>
    <p:sldId id="270" r:id="rId29"/>
    <p:sldId id="2134806573" r:id="rId30"/>
    <p:sldId id="2147483590" r:id="rId31"/>
    <p:sldId id="2147483629" r:id="rId32"/>
    <p:sldId id="283" r:id="rId33"/>
    <p:sldId id="284" r:id="rId34"/>
    <p:sldId id="285" r:id="rId35"/>
    <p:sldId id="286" r:id="rId36"/>
    <p:sldId id="287" r:id="rId37"/>
    <p:sldId id="288" r:id="rId38"/>
    <p:sldId id="2147483626" r:id="rId39"/>
    <p:sldId id="260" r:id="rId40"/>
    <p:sldId id="2147483568" r:id="rId41"/>
    <p:sldId id="2147483630" r:id="rId42"/>
    <p:sldId id="263" r:id="rId43"/>
    <p:sldId id="2134806575" r:id="rId44"/>
    <p:sldId id="258" r:id="rId45"/>
    <p:sldId id="259" r:id="rId46"/>
    <p:sldId id="261" r:id="rId47"/>
    <p:sldId id="257" r:id="rId48"/>
    <p:sldId id="2134806108" r:id="rId49"/>
    <p:sldId id="2134806577" r:id="rId50"/>
    <p:sldId id="2134806551" r:id="rId51"/>
    <p:sldId id="2147483600" r:id="rId52"/>
    <p:sldId id="264" r:id="rId53"/>
    <p:sldId id="265" r:id="rId54"/>
    <p:sldId id="2147483599" r:id="rId55"/>
    <p:sldId id="2147483601" r:id="rId56"/>
    <p:sldId id="2134806579" r:id="rId57"/>
    <p:sldId id="2134806088" r:id="rId58"/>
    <p:sldId id="2134806580" r:id="rId59"/>
    <p:sldId id="267" r:id="rId60"/>
    <p:sldId id="271" r:id="rId61"/>
    <p:sldId id="2134806581" r:id="rId62"/>
    <p:sldId id="2147483597" r:id="rId63"/>
    <p:sldId id="2134806582" r:id="rId64"/>
    <p:sldId id="2134806536" r:id="rId65"/>
    <p:sldId id="2147483447" r:id="rId66"/>
    <p:sldId id="2134806584" r:id="rId6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645"/>
            <p14:sldId id="2147483552"/>
            <p14:sldId id="2147483647"/>
          </p14:sldIdLst>
        </p14:section>
        <p14:section name="Ouverture" id="{79315A69-A635-48A2-B9BA-98FE67B817D4}">
          <p14:sldIdLst>
            <p14:sldId id="2134806567"/>
            <p14:sldId id="2147483587"/>
            <p14:sldId id="256"/>
            <p14:sldId id="278"/>
            <p14:sldId id="289"/>
            <p14:sldId id="279"/>
            <p14:sldId id="272"/>
            <p14:sldId id="273"/>
            <p14:sldId id="290"/>
            <p14:sldId id="277"/>
            <p14:sldId id="291"/>
            <p14:sldId id="266"/>
            <p14:sldId id="281"/>
            <p14:sldId id="262"/>
            <p14:sldId id="282"/>
            <p14:sldId id="2147483627"/>
            <p14:sldId id="2134805878"/>
            <p14:sldId id="268"/>
            <p14:sldId id="269"/>
            <p14:sldId id="280"/>
            <p14:sldId id="270"/>
          </p14:sldIdLst>
        </p14:section>
        <p14:section name="Modelage" id="{A2A5D278-252D-471E-A046-E0EEBB7C2D2B}">
          <p14:sldIdLst>
            <p14:sldId id="2134806573"/>
            <p14:sldId id="2147483590"/>
            <p14:sldId id="2147483629"/>
            <p14:sldId id="283"/>
            <p14:sldId id="284"/>
            <p14:sldId id="285"/>
            <p14:sldId id="286"/>
            <p14:sldId id="287"/>
            <p14:sldId id="288"/>
            <p14:sldId id="2147483626"/>
            <p14:sldId id="260"/>
          </p14:sldIdLst>
        </p14:section>
        <p14:section name="Pratique guidée collective" id="{22D92770-EE3A-4FC2-857A-DF2A0B803C03}">
          <p14:sldIdLst>
            <p14:sldId id="2147483568"/>
            <p14:sldId id="2147483630"/>
            <p14:sldId id="263"/>
            <p14:sldId id="2134806575"/>
            <p14:sldId id="258"/>
            <p14:sldId id="259"/>
            <p14:sldId id="261"/>
            <p14:sldId id="257"/>
            <p14:sldId id="2134806108"/>
          </p14:sldIdLst>
        </p14:section>
        <p14:section name="Pratique en binôme" id="{FBF6C3DA-BDD6-43C8-8043-82F3BE3C64FD}">
          <p14:sldIdLst>
            <p14:sldId id="2134806577"/>
            <p14:sldId id="2134806551"/>
            <p14:sldId id="2147483600"/>
            <p14:sldId id="264"/>
            <p14:sldId id="265"/>
            <p14:sldId id="2147483599"/>
            <p14:sldId id="2147483601"/>
          </p14:sldIdLst>
        </p14:section>
        <p14:section name="Pratique autonome" id="{40CD8AAE-F9F0-47C4-A7F7-0976D79B8EC9}">
          <p14:sldIdLst>
            <p14:sldId id="2134806579"/>
            <p14:sldId id="2134806088"/>
            <p14:sldId id="2134806580"/>
            <p14:sldId id="267"/>
            <p14:sldId id="271"/>
            <p14:sldId id="2134806581"/>
            <p14:sldId id="2147483597"/>
          </p14:sldIdLst>
        </p14:section>
        <p14:section name="Clôture" id="{8EB5D3A0-81F1-4DE6-BEB2-58DE24DBB138}">
          <p14:sldIdLst>
            <p14:sldId id="2134806582"/>
            <p14:sldId id="2134806536"/>
            <p14:sldId id="2147483447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663F"/>
    <a:srgbClr val="0273B4"/>
    <a:srgbClr val="BF4598"/>
    <a:srgbClr val="F3DFED"/>
    <a:srgbClr val="2CB551"/>
    <a:srgbClr val="F2F7D9"/>
    <a:srgbClr val="D3DFF0"/>
    <a:srgbClr val="CCDBEE"/>
    <a:srgbClr val="D3E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2288" autoAdjust="0"/>
  </p:normalViewPr>
  <p:slideViewPr>
    <p:cSldViewPr snapToGrid="0">
      <p:cViewPr varScale="1">
        <p:scale>
          <a:sx n="76" d="100"/>
          <a:sy n="76" d="100"/>
        </p:scale>
        <p:origin x="93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093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19/12/2025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3669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DCCA6F7-823E-DBE7-9308-785869101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0F530B88-1A58-09FA-1FE3-FEABE8B96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BC4A36E-8B62-2743-36F4-C37A31EE897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8788DED6-4894-A994-4C2F-74534CB7FA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887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62850D1-0DDA-EB73-EDD9-20CE3F44E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9A76FAF2-C922-D511-8F93-EDB105871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9FDDE739-CA9A-0F5C-BDB2-12EE2842CCF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74A07F5C-5007-E0E6-28C2-609341A529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1864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8C8E831-1747-71ED-2D4F-9CF8563AE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63C494-A495-8367-36B6-824BD9EF82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310D5AF-3FDB-1F3C-6E8C-8A4E17278F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71419F6-C80B-F546-900D-AB6E71682E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2458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25E2F7D-4030-2D0E-3D86-18555DD5E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FA798738-DA13-D37A-EFF9-23F77F13E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73908030-9AED-92A1-7C00-482623CA0F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D010772C-8EDA-8CB9-EDC3-D65E1AC1B6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8442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57ADCF6-E027-4BC5-D821-6ACC99408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50A90EA6-7AC2-CE65-550E-8635746BB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F2DA0F4-F8EC-9284-B6BB-84554E33626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EFB06FDF-C058-FAA4-AF93-11279D681D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5619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1DFCDD2-3AF8-A582-FBC9-526BC24E5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B31889B-A464-2B6F-2798-5029B7F694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A43552D-C425-C1ED-FFE3-49560A2629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4DBA0A2D-CFA5-9F89-CDD1-7DAB4C6EB5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2447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C47A04E-457F-5DD9-961C-8A5F60A33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4242048-01EB-8A00-200B-A29BD83475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2DFBA5E-8A26-3D65-CAF4-A1B0647D409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F12B0BD7-5D37-0D8F-1C42-66DB13CED4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8598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2296FFC-3370-117E-1837-8FEB1BAA7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F8DD590D-C3AD-9225-895C-5D06E1F3B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E11A9C6-7276-EEAB-AE24-A883A7F7E82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5A67F86-4BFA-1877-D4D3-FD1E1C5DE2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8916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B18FFAA-2CF4-94E2-D37C-2A4348585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B9ACBBAF-8A4B-4E45-A264-2891B0EEB6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BAA53A33-94BF-D618-59F1-5BB444B75D6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FC835C0-ABCF-D7DC-11A0-7C7F3C35EF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36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9135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4EFB0C7-99B3-B8C5-541F-B34AF1F5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5A060CF-DB71-1E2D-7B70-1104EAAC83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7811D01C-E6A9-1C7A-F868-BBFABE252B5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3D855F5C-0103-BDB7-6CC1-2ED9E7C1FBC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8339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53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791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60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1139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95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19/12/2025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Relationship Id="rId1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5" Type="http://schemas.microsoft.com/office/2007/relationships/hdphoto" Target="../media/hdphoto3.wdp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6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3.png"/><Relationship Id="rId5" Type="http://schemas.openxmlformats.org/officeDocument/2006/relationships/image" Target="../media/image50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7.wdp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microsoft.com/office/2007/relationships/hdphoto" Target="../media/hdphoto4.wdp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8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4.png"/><Relationship Id="rId4" Type="http://schemas.openxmlformats.org/officeDocument/2006/relationships/image" Target="../media/image1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10.wdp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1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379937" y="1563453"/>
            <a:ext cx="8977423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Sciences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D73E3AD-03DE-8CE1-1CA0-83168801D4F1}"/>
              </a:ext>
            </a:extLst>
          </p:cNvPr>
          <p:cNvGrpSpPr/>
          <p:nvPr/>
        </p:nvGrpSpPr>
        <p:grpSpPr>
          <a:xfrm>
            <a:off x="422299" y="4733284"/>
            <a:ext cx="7817463" cy="696796"/>
            <a:chOff x="422300" y="5223143"/>
            <a:chExt cx="7246595" cy="696796"/>
          </a:xfrm>
        </p:grpSpPr>
        <p:sp>
          <p:nvSpPr>
            <p:cNvPr id="15" name="Google Shape;224;p26">
              <a:extLst>
                <a:ext uri="{FF2B5EF4-FFF2-40B4-BE49-F238E27FC236}">
                  <a16:creationId xmlns:a16="http://schemas.microsoft.com/office/drawing/2014/main" id="{86DD21F5-BA17-C942-DBD8-0679EC71BCC6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3   </a:t>
              </a:r>
            </a:p>
          </p:txBody>
        </p:sp>
        <p:sp>
          <p:nvSpPr>
            <p:cNvPr id="16" name="Google Shape;741;p98">
              <a:extLst>
                <a:ext uri="{FF2B5EF4-FFF2-40B4-BE49-F238E27FC236}">
                  <a16:creationId xmlns:a16="http://schemas.microsoft.com/office/drawing/2014/main" id="{DB8EF950-8555-103A-1C1F-255657195729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742;p98">
              <a:extLst>
                <a:ext uri="{FF2B5EF4-FFF2-40B4-BE49-F238E27FC236}">
                  <a16:creationId xmlns:a16="http://schemas.microsoft.com/office/drawing/2014/main" id="{BBC392B9-119F-6CA5-198A-BEFDD0DBE2C9}"/>
                </a:ext>
              </a:extLst>
            </p:cNvPr>
            <p:cNvSpPr/>
            <p:nvPr/>
          </p:nvSpPr>
          <p:spPr>
            <a:xfrm>
              <a:off x="1989798" y="5305502"/>
              <a:ext cx="73513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18CEFB9-9593-4FB0-7C35-38CE36C16AE3}"/>
              </a:ext>
            </a:extLst>
          </p:cNvPr>
          <p:cNvGrpSpPr/>
          <p:nvPr/>
        </p:nvGrpSpPr>
        <p:grpSpPr>
          <a:xfrm>
            <a:off x="473099" y="3906918"/>
            <a:ext cx="7888581" cy="769316"/>
            <a:chOff x="473099" y="3656547"/>
            <a:chExt cx="7928101" cy="769316"/>
          </a:xfrm>
        </p:grpSpPr>
        <p:sp>
          <p:nvSpPr>
            <p:cNvPr id="3" name="Google Shape;223;p26">
              <a:extLst>
                <a:ext uri="{FF2B5EF4-FFF2-40B4-BE49-F238E27FC236}">
                  <a16:creationId xmlns:a16="http://schemas.microsoft.com/office/drawing/2014/main" id="{972E419F-2C18-BE8C-4310-45ADAC8CAC3E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0" name="Google Shape;735;p98">
              <a:extLst>
                <a:ext uri="{FF2B5EF4-FFF2-40B4-BE49-F238E27FC236}">
                  <a16:creationId xmlns:a16="http://schemas.microsoft.com/office/drawing/2014/main" id="{FFDC4BB0-E3F0-3F96-405D-B7E5701318F8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9285205-61C4-3AE6-4E17-E5468B092AAD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743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r>
                <a:rPr lang="fr-FR" sz="2000" b="1" dirty="0">
                  <a:solidFill>
                    <a:schemeClr val="bg1"/>
                  </a:solidFill>
                </a:rPr>
                <a:t>Facteurs affectant la croissance de l’individu et la taille d’une population dans un écosystème.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54CDD9E-62B5-B652-5AF2-1EA45599FE43}"/>
              </a:ext>
            </a:extLst>
          </p:cNvPr>
          <p:cNvSpPr/>
          <p:nvPr/>
        </p:nvSpPr>
        <p:spPr>
          <a:xfrm>
            <a:off x="618078" y="2508915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805855-FB2E-8E21-028A-357B83973A75}"/>
              </a:ext>
            </a:extLst>
          </p:cNvPr>
          <p:cNvSpPr txBox="1"/>
          <p:nvPr/>
        </p:nvSpPr>
        <p:spPr>
          <a:xfrm>
            <a:off x="2265680" y="4690795"/>
            <a:ext cx="5933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Construire et décrire un graphique montrant l’effet de l’alimentation sur la croissance d’un animal.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8178800" y="2147156"/>
            <a:ext cx="3870960" cy="3339243"/>
            <a:chOff x="7691293" y="1999971"/>
            <a:chExt cx="3853876" cy="2990406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518690" y="1999971"/>
              <a:ext cx="2026479" cy="1657497"/>
              <a:chOff x="9988170" y="2528178"/>
              <a:chExt cx="2026479" cy="1657497"/>
            </a:xfrm>
          </p:grpSpPr>
          <p:pic>
            <p:nvPicPr>
              <p:cNvPr id="18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988170" y="2561947"/>
                <a:ext cx="2026479" cy="1623728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19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223247" y="2528178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91293" y="2604628"/>
              <a:ext cx="3537890" cy="23857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;p29">
            <a:extLst>
              <a:ext uri="{FF2B5EF4-FFF2-40B4-BE49-F238E27FC236}">
                <a16:creationId xmlns:a16="http://schemas.microsoft.com/office/drawing/2014/main" id="{9E7EE8F1-A463-0703-7A59-9DA094A13900}"/>
              </a:ext>
            </a:extLst>
          </p:cNvPr>
          <p:cNvSpPr/>
          <p:nvPr/>
        </p:nvSpPr>
        <p:spPr>
          <a:xfrm>
            <a:off x="948074" y="351425"/>
            <a:ext cx="10526171" cy="47383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Repérage dans le chapitre: Facteurs affectant la croissance de l’individu et la taille d’une population dans un écosystème.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65A6F467-35CD-5180-3E39-5D8017318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213533-4361-2602-FB48-3E76946B7E84}"/>
              </a:ext>
            </a:extLst>
          </p:cNvPr>
          <p:cNvGrpSpPr/>
          <p:nvPr/>
        </p:nvGrpSpPr>
        <p:grpSpPr>
          <a:xfrm>
            <a:off x="2222855" y="2092564"/>
            <a:ext cx="7662825" cy="3208901"/>
            <a:chOff x="1494679" y="2913589"/>
            <a:chExt cx="8944817" cy="4481992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1C7D4832-E71C-7C45-70FB-DF0D8FFBF7E5}"/>
                </a:ext>
              </a:extLst>
            </p:cNvPr>
            <p:cNvSpPr/>
            <p:nvPr/>
          </p:nvSpPr>
          <p:spPr>
            <a:xfrm>
              <a:off x="3245752" y="2952226"/>
              <a:ext cx="7088643" cy="990257"/>
            </a:xfrm>
            <a:prstGeom prst="roundRect">
              <a:avLst/>
            </a:pr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endParaRPr lang="fr-FR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33D56ABB-2047-7ADE-F030-61403185012F}"/>
                </a:ext>
              </a:extLst>
            </p:cNvPr>
            <p:cNvSpPr/>
            <p:nvPr/>
          </p:nvSpPr>
          <p:spPr>
            <a:xfrm>
              <a:off x="1603302" y="3040548"/>
              <a:ext cx="1372360" cy="990257"/>
            </a:xfrm>
            <a:prstGeom prst="roundRect">
              <a:avLst/>
            </a:pr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Tâche 3</a:t>
              </a:r>
            </a:p>
          </p:txBody>
        </p:sp>
        <p:sp>
          <p:nvSpPr>
            <p:cNvPr id="21" name="Rectangle : coins arrondis 18 - 3">
              <a:extLst>
                <a:ext uri="{FF2B5EF4-FFF2-40B4-BE49-F238E27FC236}">
                  <a16:creationId xmlns:a16="http://schemas.microsoft.com/office/drawing/2014/main" id="{9C7B159B-44E4-F102-1C30-591CC461EB4B}"/>
                </a:ext>
              </a:extLst>
            </p:cNvPr>
            <p:cNvSpPr/>
            <p:nvPr/>
          </p:nvSpPr>
          <p:spPr>
            <a:xfrm>
              <a:off x="1570644" y="4204834"/>
              <a:ext cx="1372360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Tâche 4</a:t>
              </a:r>
            </a:p>
          </p:txBody>
        </p:sp>
        <p:sp>
          <p:nvSpPr>
            <p:cNvPr id="22" name="Rectangle : coins arrondis 18 - 3">
              <a:extLst>
                <a:ext uri="{FF2B5EF4-FFF2-40B4-BE49-F238E27FC236}">
                  <a16:creationId xmlns:a16="http://schemas.microsoft.com/office/drawing/2014/main" id="{D0C5929A-013E-722B-5AE4-9ED3B2F89F3B}"/>
                </a:ext>
              </a:extLst>
            </p:cNvPr>
            <p:cNvSpPr/>
            <p:nvPr/>
          </p:nvSpPr>
          <p:spPr>
            <a:xfrm>
              <a:off x="1570645" y="5325759"/>
              <a:ext cx="1372360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Tâche 5</a:t>
              </a:r>
            </a:p>
          </p:txBody>
        </p:sp>
        <p:sp>
          <p:nvSpPr>
            <p:cNvPr id="23" name="Rectangle : coins arrondis 18 - 3">
              <a:extLst>
                <a:ext uri="{FF2B5EF4-FFF2-40B4-BE49-F238E27FC236}">
                  <a16:creationId xmlns:a16="http://schemas.microsoft.com/office/drawing/2014/main" id="{6A516387-A111-D719-BA82-95387886F01A}"/>
                </a:ext>
              </a:extLst>
            </p:cNvPr>
            <p:cNvSpPr/>
            <p:nvPr/>
          </p:nvSpPr>
          <p:spPr>
            <a:xfrm>
              <a:off x="1570645" y="6386856"/>
              <a:ext cx="1372360" cy="990259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Tâche 6</a:t>
              </a:r>
            </a:p>
          </p:txBody>
        </p:sp>
        <p:sp>
          <p:nvSpPr>
            <p:cNvPr id="24" name="Rectangle : coins arrondis 18 - 3">
              <a:extLst>
                <a:ext uri="{FF2B5EF4-FFF2-40B4-BE49-F238E27FC236}">
                  <a16:creationId xmlns:a16="http://schemas.microsoft.com/office/drawing/2014/main" id="{0060AFA5-0C16-1D22-250F-3FEEC97EF93D}"/>
                </a:ext>
              </a:extLst>
            </p:cNvPr>
            <p:cNvSpPr/>
            <p:nvPr/>
          </p:nvSpPr>
          <p:spPr>
            <a:xfrm>
              <a:off x="3294826" y="4202392"/>
              <a:ext cx="7047729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Déterminer les facteurs affectant la croissance des végétaux à partir des résultats expérimentaux.</a:t>
              </a:r>
            </a:p>
          </p:txBody>
        </p:sp>
        <p:sp>
          <p:nvSpPr>
            <p:cNvPr id="25" name="Rectangle : coins arrondis 18 - 3">
              <a:extLst>
                <a:ext uri="{FF2B5EF4-FFF2-40B4-BE49-F238E27FC236}">
                  <a16:creationId xmlns:a16="http://schemas.microsoft.com/office/drawing/2014/main" id="{0FED7172-45D6-A078-31AD-3E24F9DDEDE9}"/>
                </a:ext>
              </a:extLst>
            </p:cNvPr>
            <p:cNvSpPr/>
            <p:nvPr/>
          </p:nvSpPr>
          <p:spPr>
            <a:xfrm>
              <a:off x="3282557" y="5311889"/>
              <a:ext cx="7047729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Identifier les facteurs abiotiques affectant la taille d’une population.</a:t>
              </a:r>
            </a:p>
          </p:txBody>
        </p:sp>
        <p:sp>
          <p:nvSpPr>
            <p:cNvPr id="26" name="Rectangle : coins arrondis 18 - 3">
              <a:extLst>
                <a:ext uri="{FF2B5EF4-FFF2-40B4-BE49-F238E27FC236}">
                  <a16:creationId xmlns:a16="http://schemas.microsoft.com/office/drawing/2014/main" id="{D8DEBB99-F268-C799-C546-BADB48390305}"/>
                </a:ext>
              </a:extLst>
            </p:cNvPr>
            <p:cNvSpPr/>
            <p:nvPr/>
          </p:nvSpPr>
          <p:spPr>
            <a:xfrm>
              <a:off x="3258020" y="6405322"/>
              <a:ext cx="7047729" cy="990259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 Identifier les facteurs biotiques affectant la taille d’une population.</a:t>
              </a:r>
            </a:p>
          </p:txBody>
        </p:sp>
        <p:sp>
          <p:nvSpPr>
            <p:cNvPr id="27" name="Rectangle: Rounded Corners 11">
              <a:extLst>
                <a:ext uri="{FF2B5EF4-FFF2-40B4-BE49-F238E27FC236}">
                  <a16:creationId xmlns:a16="http://schemas.microsoft.com/office/drawing/2014/main" id="{9FDCB068-09A7-5BCD-DC33-6FBFACC3B014}"/>
                </a:ext>
              </a:extLst>
            </p:cNvPr>
            <p:cNvSpPr/>
            <p:nvPr/>
          </p:nvSpPr>
          <p:spPr>
            <a:xfrm>
              <a:off x="1494679" y="2913589"/>
              <a:ext cx="8944817" cy="1155024"/>
            </a:xfrm>
            <a:prstGeom prst="roundRect">
              <a:avLst/>
            </a:prstGeom>
            <a:noFill/>
            <a:ln w="38100"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30ABCBE-247D-7F52-8C11-58C5747E8415}"/>
              </a:ext>
            </a:extLst>
          </p:cNvPr>
          <p:cNvSpPr/>
          <p:nvPr/>
        </p:nvSpPr>
        <p:spPr>
          <a:xfrm>
            <a:off x="2278031" y="1418696"/>
            <a:ext cx="7627969" cy="574274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Séquence 2: Facteurs affectants  la croissance de l’être vivant.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E02FD4-C89A-4159-7FAA-59A41F67DF55}"/>
              </a:ext>
            </a:extLst>
          </p:cNvPr>
          <p:cNvSpPr txBox="1"/>
          <p:nvPr/>
        </p:nvSpPr>
        <p:spPr>
          <a:xfrm>
            <a:off x="3836276" y="2165131"/>
            <a:ext cx="5328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Construire et décrire un graphique montrant  l’effet de l’alimentation sur la croissance d’un animal.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5710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360F03D-5B32-04C7-AAE6-9C40F1287215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68AB2480-BD09-78CF-FE57-9EB036F878E3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252;p28">
              <a:extLst>
                <a:ext uri="{FF2B5EF4-FFF2-40B4-BE49-F238E27FC236}">
                  <a16:creationId xmlns:a16="http://schemas.microsoft.com/office/drawing/2014/main" id="{5EB0448A-0120-2B13-4981-28C1C096660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A7CB9865-A69B-B98E-38B7-3AEEC50413F0}"/>
              </a:ext>
            </a:extLst>
          </p:cNvPr>
          <p:cNvGrpSpPr/>
          <p:nvPr/>
        </p:nvGrpSpPr>
        <p:grpSpPr>
          <a:xfrm>
            <a:off x="1310459" y="1020284"/>
            <a:ext cx="9579427" cy="5403036"/>
            <a:chOff x="1619475" y="1029778"/>
            <a:chExt cx="6095701" cy="3804525"/>
          </a:xfrm>
        </p:grpSpPr>
        <p:sp>
          <p:nvSpPr>
            <p:cNvPr id="11" name="Google Shape;251;p28">
              <a:extLst>
                <a:ext uri="{FF2B5EF4-FFF2-40B4-BE49-F238E27FC236}">
                  <a16:creationId xmlns:a16="http://schemas.microsoft.com/office/drawing/2014/main" id="{CB5FBDB4-EBBB-7C51-CBEF-80C4372A481C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Google Shape;252;p28">
              <a:extLst>
                <a:ext uri="{FF2B5EF4-FFF2-40B4-BE49-F238E27FC236}">
                  <a16:creationId xmlns:a16="http://schemas.microsoft.com/office/drawing/2014/main" id="{337A19D2-26D3-9B90-8574-F6D105D8213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5" name="Google Shape;995;p109">
            <a:extLst>
              <a:ext uri="{FF2B5EF4-FFF2-40B4-BE49-F238E27FC236}">
                <a16:creationId xmlns:a16="http://schemas.microsoft.com/office/drawing/2014/main" id="{819229A8-9578-180B-D154-1F149D3EEA87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18" name="Google Shape;996;p109">
            <a:extLst>
              <a:ext uri="{FF2B5EF4-FFF2-40B4-BE49-F238E27FC236}">
                <a16:creationId xmlns:a16="http://schemas.microsoft.com/office/drawing/2014/main" id="{2F4F69E2-8C71-F7DD-0184-85DCDD5217BC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9" name="Picture 11">
            <a:extLst>
              <a:ext uri="{FF2B5EF4-FFF2-40B4-BE49-F238E27FC236}">
                <a16:creationId xmlns:a16="http://schemas.microsoft.com/office/drawing/2014/main" id="{F10D8EBF-C22D-937F-FEC0-A65F45BDB8E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20" name="Picture 21">
            <a:extLst>
              <a:ext uri="{FF2B5EF4-FFF2-40B4-BE49-F238E27FC236}">
                <a16:creationId xmlns:a16="http://schemas.microsoft.com/office/drawing/2014/main" id="{2E88E465-CEA8-67A3-DE6D-549067EFF2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16103E98-476B-7878-209D-D81956CDC9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657146" y="207576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B1A73FB4-4092-023B-E719-786112B754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EFF7F11-0A5D-2F0E-8ECB-DF153C1C816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886961" y="3900379"/>
            <a:ext cx="1401795" cy="180673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86895E4-BCF3-3DBC-4AE9-3E86E9FB91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E0ABF07E-376A-6552-FBE3-069EDAE7C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5847ABAA-5573-3D45-5CF1-26F5DA425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2C33B00E-1B67-A330-1C65-FF506C1AC7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5AD19E-B56D-51A0-63D8-C86E874627F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2963" y="3273812"/>
            <a:ext cx="2279837" cy="1237228"/>
          </a:xfrm>
          <a:prstGeom prst="rect">
            <a:avLst/>
          </a:prstGeom>
        </p:spPr>
      </p:pic>
      <p:sp>
        <p:nvSpPr>
          <p:cNvPr id="2" name="AutoShape 2" descr="Double décimètre incassable ELASTIKA">
            <a:extLst>
              <a:ext uri="{FF2B5EF4-FFF2-40B4-BE49-F238E27FC236}">
                <a16:creationId xmlns:a16="http://schemas.microsoft.com/office/drawing/2014/main" id="{2A060BB3-B83C-2973-E024-8F0BFFCBD0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96152" y="325557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082EDAA-7060-919D-DBDE-D837DFF58A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16" b="89662" l="0" r="99367">
                        <a14:foregroundMark x1="10338" y1="42194" x2="0" y2="44304"/>
                        <a14:foregroundMark x1="0" y1="44304" x2="0" y2="45148"/>
                        <a14:foregroundMark x1="89241" y1="41772" x2="99367" y2="45359"/>
                        <a14:foregroundMark x1="99367" y1="45359" x2="99367" y2="455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113499">
            <a:off x="6582764" y="4448649"/>
            <a:ext cx="2070764" cy="207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1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4000">
              <a:srgbClr val="B27096">
                <a:alpha val="44000"/>
                <a:lumMod val="32000"/>
              </a:srgbClr>
            </a:gs>
            <a:gs pos="83000">
              <a:srgbClr val="5FADE4"/>
            </a:gs>
            <a:gs pos="100000">
              <a:srgbClr val="5FADE4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0D1D2-7AEB-8CAF-5491-81B12DBE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A345A0A-BD70-E305-6075-A1ECADAADBE8}"/>
              </a:ext>
            </a:extLst>
          </p:cNvPr>
          <p:cNvGrpSpPr/>
          <p:nvPr/>
        </p:nvGrpSpPr>
        <p:grpSpPr>
          <a:xfrm>
            <a:off x="127322" y="138896"/>
            <a:ext cx="11968222" cy="660914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A3F5BA16-6963-F17F-0CDD-C66FF80BC447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5FADE4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E17F62-D96D-D8C5-7395-003D8D5A77D6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391222-358B-20D2-669D-8ECA122D3606}"/>
              </a:ext>
            </a:extLst>
          </p:cNvPr>
          <p:cNvGrpSpPr/>
          <p:nvPr/>
        </p:nvGrpSpPr>
        <p:grpSpPr>
          <a:xfrm>
            <a:off x="9398643" y="5439688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35DF2C-463A-267F-5759-B5812B6396F6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0BED87-E73D-E1FA-B687-4B60EABE4F5A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7" name="Group 14">
            <a:extLst>
              <a:ext uri="{FF2B5EF4-FFF2-40B4-BE49-F238E27FC236}">
                <a16:creationId xmlns:a16="http://schemas.microsoft.com/office/drawing/2014/main" id="{0C55C71A-7792-DECD-66FB-544CA8F3B063}"/>
              </a:ext>
            </a:extLst>
          </p:cNvPr>
          <p:cNvGrpSpPr/>
          <p:nvPr/>
        </p:nvGrpSpPr>
        <p:grpSpPr>
          <a:xfrm>
            <a:off x="5140645" y="1940770"/>
            <a:ext cx="4659652" cy="2905447"/>
            <a:chOff x="1641585" y="1048972"/>
            <a:chExt cx="5867403" cy="3260732"/>
          </a:xfrm>
        </p:grpSpPr>
        <p:sp>
          <p:nvSpPr>
            <p:cNvPr id="8" name="Rectangle : coins arrondis 10">
              <a:extLst>
                <a:ext uri="{FF2B5EF4-FFF2-40B4-BE49-F238E27FC236}">
                  <a16:creationId xmlns:a16="http://schemas.microsoft.com/office/drawing/2014/main" id="{A6AC923C-4DEF-4937-8499-88931C60CE79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5FFE3741-A747-835D-0CE9-EAF6727BF78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54AFE9"/>
            </a:solidFill>
            <a:ln cap="flat">
              <a:solidFill>
                <a:srgbClr val="54AFE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B5D7422B-7039-461E-81D0-F3E7A5FBAA0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" name="Rectangle 20">
            <a:extLst>
              <a:ext uri="{FF2B5EF4-FFF2-40B4-BE49-F238E27FC236}">
                <a16:creationId xmlns:a16="http://schemas.microsoft.com/office/drawing/2014/main" id="{0EABD866-6809-526B-1044-FDCBBB59C4E2}"/>
              </a:ext>
            </a:extLst>
          </p:cNvPr>
          <p:cNvSpPr/>
          <p:nvPr/>
        </p:nvSpPr>
        <p:spPr>
          <a:xfrm>
            <a:off x="5355586" y="4516961"/>
            <a:ext cx="4145509" cy="57815"/>
          </a:xfrm>
          <a:prstGeom prst="rect">
            <a:avLst/>
          </a:prstGeom>
          <a:solidFill>
            <a:srgbClr val="54AFE9"/>
          </a:solidFill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9A5D13A3-17E5-857D-B5B3-B97D3606BC91}"/>
              </a:ext>
            </a:extLst>
          </p:cNvPr>
          <p:cNvSpPr/>
          <p:nvPr/>
        </p:nvSpPr>
        <p:spPr>
          <a:xfrm>
            <a:off x="4791386" y="2197559"/>
            <a:ext cx="867138" cy="384316"/>
          </a:xfrm>
          <a:prstGeom prst="rect">
            <a:avLst/>
          </a:prstGeom>
          <a:solidFill>
            <a:srgbClr val="54AFE9"/>
          </a:solidFill>
          <a:ln w="25402"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C515C9DA-D9D5-2DDB-C628-38EDC3CD6185}"/>
              </a:ext>
            </a:extLst>
          </p:cNvPr>
          <p:cNvSpPr/>
          <p:nvPr/>
        </p:nvSpPr>
        <p:spPr>
          <a:xfrm>
            <a:off x="4851154" y="2205051"/>
            <a:ext cx="789749" cy="369332"/>
          </a:xfrm>
          <a:prstGeom prst="rect">
            <a:avLst/>
          </a:prstGeom>
          <a:noFill/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328A692F-A852-BD10-C4FC-BE9B70954EAF}"/>
              </a:ext>
            </a:extLst>
          </p:cNvPr>
          <p:cNvSpPr txBox="1"/>
          <p:nvPr/>
        </p:nvSpPr>
        <p:spPr>
          <a:xfrm>
            <a:off x="5982105" y="2693659"/>
            <a:ext cx="3153240" cy="13751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54AFE9"/>
                </a:solidFill>
                <a:latin typeface="Arial"/>
              </a:rPr>
              <a:t>Ouverture de la séance </a:t>
            </a: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7A9F5293-6ABD-1048-6AEE-13E65A0E37B0}"/>
              </a:ext>
            </a:extLst>
          </p:cNvPr>
          <p:cNvGrpSpPr/>
          <p:nvPr/>
        </p:nvGrpSpPr>
        <p:grpSpPr>
          <a:xfrm>
            <a:off x="1716155" y="2298594"/>
            <a:ext cx="2960370" cy="2189798"/>
            <a:chOff x="2136532" y="1667303"/>
            <a:chExt cx="7127574" cy="5120358"/>
          </a:xfrm>
        </p:grpSpPr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1DD0FEAD-A3D5-37CC-B2FC-7ECB9AD94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5293" y="1667303"/>
              <a:ext cx="4418813" cy="2491458"/>
            </a:xfrm>
            <a:prstGeom prst="rect">
              <a:avLst/>
            </a:prstGeom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32114822-DE71-415B-3BDF-A6EF2426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532" y="1740877"/>
              <a:ext cx="5046784" cy="5046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430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6106558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E9571B92-952E-2E81-A31E-6DE9D0777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6042977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6138725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B9077D76-088C-6EE4-26F3-D3155176A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03210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3299805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Contrat de classe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E9571B92-952E-2E81-A31E-6DE9D0777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B9077D76-088C-6EE4-26F3-D3155176A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4" name="Google Shape;1185;p114">
            <a:extLst>
              <a:ext uri="{FF2B5EF4-FFF2-40B4-BE49-F238E27FC236}">
                <a16:creationId xmlns:a16="http://schemas.microsoft.com/office/drawing/2014/main" id="{84545B88-5E09-2348-9DED-5F6FC73C92CE}"/>
              </a:ext>
            </a:extLst>
          </p:cNvPr>
          <p:cNvSpPr txBox="1"/>
          <p:nvPr/>
        </p:nvSpPr>
        <p:spPr>
          <a:xfrm>
            <a:off x="2609981" y="1860505"/>
            <a:ext cx="7125784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participe activement. Je lève la main pour participer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5" name="Google Shape;1186;p114">
            <a:extLst>
              <a:ext uri="{FF2B5EF4-FFF2-40B4-BE49-F238E27FC236}">
                <a16:creationId xmlns:a16="http://schemas.microsoft.com/office/drawing/2014/main" id="{81EEE5FE-50B5-A600-6768-F84C9181AD96}"/>
              </a:ext>
            </a:extLst>
          </p:cNvPr>
          <p:cNvSpPr txBox="1"/>
          <p:nvPr/>
        </p:nvSpPr>
        <p:spPr>
          <a:xfrm>
            <a:off x="2546401" y="2777300"/>
            <a:ext cx="7125784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prête attention quand l’enseignant parle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prête attention quand d’autres camarades répondent à l’enseignant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6" name="Google Shape;1188;p114">
            <a:extLst>
              <a:ext uri="{FF2B5EF4-FFF2-40B4-BE49-F238E27FC236}">
                <a16:creationId xmlns:a16="http://schemas.microsoft.com/office/drawing/2014/main" id="{4A5CA873-1821-EC47-0D0C-652CC5CD9F0C}"/>
              </a:ext>
            </a:extLst>
          </p:cNvPr>
          <p:cNvSpPr txBox="1"/>
          <p:nvPr/>
        </p:nvSpPr>
        <p:spPr>
          <a:xfrm>
            <a:off x="2577813" y="3924927"/>
            <a:ext cx="7157951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Si quelque chose n’est pas clair, je pose des questions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7" name="Google Shape;1189;p114">
            <a:extLst>
              <a:ext uri="{FF2B5EF4-FFF2-40B4-BE49-F238E27FC236}">
                <a16:creationId xmlns:a16="http://schemas.microsoft.com/office/drawing/2014/main" id="{6414B37D-213A-C491-897A-78794E10B635}"/>
              </a:ext>
            </a:extLst>
          </p:cNvPr>
          <p:cNvSpPr txBox="1"/>
          <p:nvPr/>
        </p:nvSpPr>
        <p:spPr>
          <a:xfrm>
            <a:off x="2609982" y="5081233"/>
            <a:ext cx="7125782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fais mes devoirs en classe et à la maison avec sérieux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41649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93D493-8ED3-DBCB-E66A-FB19A8097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1F025CA-BA20-A4A9-5ED4-0DEDCDE82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6" b="12401"/>
          <a:stretch>
            <a:fillRect/>
          </a:stretch>
        </p:blipFill>
        <p:spPr bwMode="auto">
          <a:xfrm>
            <a:off x="5344507" y="3893086"/>
            <a:ext cx="6310511" cy="219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32C1DF8-2081-D43B-5EB1-FB85292BCE2A}"/>
              </a:ext>
            </a:extLst>
          </p:cNvPr>
          <p:cNvSpPr txBox="1"/>
          <p:nvPr/>
        </p:nvSpPr>
        <p:spPr>
          <a:xfrm rot="20897210">
            <a:off x="7369647" y="4005234"/>
            <a:ext cx="2040948" cy="400110"/>
          </a:xfrm>
          <a:prstGeom prst="rect">
            <a:avLst/>
          </a:prstGeom>
          <a:solidFill>
            <a:srgbClr val="F8D8CA"/>
          </a:solidFill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fr-FR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Croissance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AA47923-0F39-3493-840B-B46F37407086}"/>
              </a:ext>
            </a:extLst>
          </p:cNvPr>
          <p:cNvCxnSpPr>
            <a:cxnSpLocks/>
          </p:cNvCxnSpPr>
          <p:nvPr/>
        </p:nvCxnSpPr>
        <p:spPr>
          <a:xfrm flipV="1">
            <a:off x="5753729" y="3832613"/>
            <a:ext cx="5379337" cy="1169789"/>
          </a:xfrm>
          <a:prstGeom prst="straightConnector1">
            <a:avLst/>
          </a:prstGeom>
          <a:noFill/>
          <a:ln w="38100" cap="flat" cmpd="sng" algn="ctr">
            <a:solidFill>
              <a:srgbClr val="1D9A78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0B61C9CD-26D3-F881-C069-62AE21D83CA4}"/>
              </a:ext>
            </a:extLst>
          </p:cNvPr>
          <p:cNvSpPr txBox="1"/>
          <p:nvPr/>
        </p:nvSpPr>
        <p:spPr>
          <a:xfrm>
            <a:off x="1020012" y="2078757"/>
            <a:ext cx="795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2060"/>
                </a:solidFill>
              </a:rPr>
              <a:t>La croissance du bébé est une augmentation de :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64B2EAF-761D-3BF3-D480-0BE3008A8EAC}"/>
              </a:ext>
            </a:extLst>
          </p:cNvPr>
          <p:cNvSpPr txBox="1"/>
          <p:nvPr/>
        </p:nvSpPr>
        <p:spPr>
          <a:xfrm>
            <a:off x="2649605" y="3135140"/>
            <a:ext cx="1920240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Sa taille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C4DAD0-0498-7C8C-49CA-D829C0EF91D9}"/>
              </a:ext>
            </a:extLst>
          </p:cNvPr>
          <p:cNvSpPr txBox="1"/>
          <p:nvPr/>
        </p:nvSpPr>
        <p:spPr>
          <a:xfrm>
            <a:off x="2645322" y="3886980"/>
            <a:ext cx="1945544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Son âge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6BC4BF5-7AFA-1F6E-5A29-F240486E8563}"/>
              </a:ext>
            </a:extLst>
          </p:cNvPr>
          <p:cNvSpPr txBox="1"/>
          <p:nvPr/>
        </p:nvSpPr>
        <p:spPr>
          <a:xfrm>
            <a:off x="2663549" y="4679460"/>
            <a:ext cx="1895785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Sa masse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D638D93-8A20-721E-553B-3EF30AD8B0B4}"/>
              </a:ext>
            </a:extLst>
          </p:cNvPr>
          <p:cNvSpPr/>
          <p:nvPr/>
        </p:nvSpPr>
        <p:spPr>
          <a:xfrm>
            <a:off x="1902846" y="3164893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0D40AF4-FD62-2636-2913-20C5383A3E1C}"/>
              </a:ext>
            </a:extLst>
          </p:cNvPr>
          <p:cNvSpPr/>
          <p:nvPr/>
        </p:nvSpPr>
        <p:spPr>
          <a:xfrm>
            <a:off x="1902846" y="3896413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DA193B7-D5DE-2124-EE2C-09DFE70233FE}"/>
              </a:ext>
            </a:extLst>
          </p:cNvPr>
          <p:cNvSpPr/>
          <p:nvPr/>
        </p:nvSpPr>
        <p:spPr>
          <a:xfrm>
            <a:off x="1902846" y="4729533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A56E267-41B7-ACEA-315A-BEA8AE766BEA}"/>
              </a:ext>
            </a:extLst>
          </p:cNvPr>
          <p:cNvSpPr txBox="1"/>
          <p:nvPr/>
        </p:nvSpPr>
        <p:spPr>
          <a:xfrm>
            <a:off x="1020012" y="1436860"/>
            <a:ext cx="568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1.Cochez les bonnes réponses.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F26232-6AA5-06B8-84F0-8BB8E79F9BB0}"/>
              </a:ext>
            </a:extLst>
          </p:cNvPr>
          <p:cNvSpPr txBox="1"/>
          <p:nvPr/>
        </p:nvSpPr>
        <p:spPr>
          <a:xfrm>
            <a:off x="840127" y="244190"/>
            <a:ext cx="97227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fr-FR" sz="2200" dirty="0"/>
              <a:t>Commençons par un rappel concernant la croissance d’un être vivant.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BFC996-D927-3925-2C5B-6C0E094C8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215" y="26774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81">
            <a:extLst>
              <a:ext uri="{FF2B5EF4-FFF2-40B4-BE49-F238E27FC236}">
                <a16:creationId xmlns:a16="http://schemas.microsoft.com/office/drawing/2014/main" id="{AC4471C5-5766-DA36-2352-486FF9CF6CA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8E5D29-D348-77AB-7E09-83F304069E4C}"/>
              </a:ext>
            </a:extLst>
          </p:cNvPr>
          <p:cNvSpPr txBox="1"/>
          <p:nvPr/>
        </p:nvSpPr>
        <p:spPr>
          <a:xfrm>
            <a:off x="852445" y="568877"/>
            <a:ext cx="97227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fr-FR" sz="2200" b="0" i="1" dirty="0">
                <a:solidFill>
                  <a:schemeClr val="bg2">
                    <a:lumMod val="75000"/>
                  </a:schemeClr>
                </a:solidFill>
              </a:rPr>
              <a:t>Inviter les élèves à utiliser les ardoises. </a:t>
            </a:r>
          </a:p>
        </p:txBody>
      </p:sp>
    </p:spTree>
    <p:extLst>
      <p:ext uri="{BB962C8B-B14F-4D97-AF65-F5344CB8AC3E}">
        <p14:creationId xmlns:p14="http://schemas.microsoft.com/office/powerpoint/2010/main" val="5294583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D0617-3343-56AB-06A6-08CC9E5DA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3E2CAC7-C5C1-68FC-E953-7A40018686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6" b="12401"/>
          <a:stretch>
            <a:fillRect/>
          </a:stretch>
        </p:blipFill>
        <p:spPr bwMode="auto">
          <a:xfrm>
            <a:off x="5344507" y="3893086"/>
            <a:ext cx="6310511" cy="219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08A445-E58D-0892-F266-8CF898F1FB9C}"/>
              </a:ext>
            </a:extLst>
          </p:cNvPr>
          <p:cNvSpPr txBox="1"/>
          <p:nvPr/>
        </p:nvSpPr>
        <p:spPr>
          <a:xfrm rot="20897210">
            <a:off x="7369647" y="4005234"/>
            <a:ext cx="2040948" cy="400110"/>
          </a:xfrm>
          <a:prstGeom prst="rect">
            <a:avLst/>
          </a:prstGeom>
          <a:solidFill>
            <a:srgbClr val="F8D8CA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Croissance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2CB0309-7F52-EE81-DA0E-DCA99A79C8CE}"/>
              </a:ext>
            </a:extLst>
          </p:cNvPr>
          <p:cNvCxnSpPr>
            <a:cxnSpLocks/>
          </p:cNvCxnSpPr>
          <p:nvPr/>
        </p:nvCxnSpPr>
        <p:spPr>
          <a:xfrm flipV="1">
            <a:off x="5753729" y="3832613"/>
            <a:ext cx="5379337" cy="1169789"/>
          </a:xfrm>
          <a:prstGeom prst="straightConnector1">
            <a:avLst/>
          </a:prstGeom>
          <a:noFill/>
          <a:ln w="38100" cap="flat" cmpd="sng" algn="ctr">
            <a:solidFill>
              <a:srgbClr val="1D9A78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452B2E49-D6BB-773F-FFD6-DD7C60530189}"/>
              </a:ext>
            </a:extLst>
          </p:cNvPr>
          <p:cNvSpPr txBox="1"/>
          <p:nvPr/>
        </p:nvSpPr>
        <p:spPr>
          <a:xfrm>
            <a:off x="883707" y="2042766"/>
            <a:ext cx="795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croissance du bébé est une augmentation de :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77C2B77-7F61-6EB2-1E7F-DCA4DD1A2EED}"/>
              </a:ext>
            </a:extLst>
          </p:cNvPr>
          <p:cNvSpPr txBox="1"/>
          <p:nvPr/>
        </p:nvSpPr>
        <p:spPr>
          <a:xfrm>
            <a:off x="2748095" y="2815107"/>
            <a:ext cx="1888709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a.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 taille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EDC2DE7-3EA4-C9BE-726E-AB39845DFC8B}"/>
              </a:ext>
            </a:extLst>
          </p:cNvPr>
          <p:cNvSpPr txBox="1"/>
          <p:nvPr/>
        </p:nvSpPr>
        <p:spPr>
          <a:xfrm>
            <a:off x="2743813" y="3566947"/>
            <a:ext cx="1882482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Son âge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FEE8C9-C82C-823C-0DC6-03AA16A78185}"/>
              </a:ext>
            </a:extLst>
          </p:cNvPr>
          <p:cNvSpPr txBox="1"/>
          <p:nvPr/>
        </p:nvSpPr>
        <p:spPr>
          <a:xfrm>
            <a:off x="2762041" y="4359427"/>
            <a:ext cx="1874764" cy="497840"/>
          </a:xfrm>
          <a:prstGeom prst="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800" b="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Sa masse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84C68DE-6F9A-F287-9DC0-2CB7E388A4D6}"/>
              </a:ext>
            </a:extLst>
          </p:cNvPr>
          <p:cNvSpPr/>
          <p:nvPr/>
        </p:nvSpPr>
        <p:spPr>
          <a:xfrm>
            <a:off x="2001337" y="2844860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A6A49E7-D666-CC69-1765-0A39E0D6DF3F}"/>
              </a:ext>
            </a:extLst>
          </p:cNvPr>
          <p:cNvSpPr/>
          <p:nvPr/>
        </p:nvSpPr>
        <p:spPr>
          <a:xfrm>
            <a:off x="2001337" y="3576380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EC59D92-7E50-2DF4-8F1F-090D25562DDD}"/>
              </a:ext>
            </a:extLst>
          </p:cNvPr>
          <p:cNvSpPr/>
          <p:nvPr/>
        </p:nvSpPr>
        <p:spPr>
          <a:xfrm>
            <a:off x="2001337" y="4409500"/>
            <a:ext cx="584200" cy="402046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AC3F0D8-C9E9-7238-A94A-729366467FB1}"/>
              </a:ext>
            </a:extLst>
          </p:cNvPr>
          <p:cNvSpPr txBox="1"/>
          <p:nvPr/>
        </p:nvSpPr>
        <p:spPr>
          <a:xfrm>
            <a:off x="1016000" y="284480"/>
            <a:ext cx="769069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croissance concerne la taille et la masse d’un être vivant.</a:t>
            </a:r>
          </a:p>
        </p:txBody>
      </p:sp>
      <p:pic>
        <p:nvPicPr>
          <p:cNvPr id="3" name="Image 2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325F27A5-4AC7-AA8E-8C50-0B48DB6651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644" y="2648672"/>
            <a:ext cx="662468" cy="655188"/>
          </a:xfrm>
          <a:prstGeom prst="rect">
            <a:avLst/>
          </a:prstGeom>
        </p:spPr>
      </p:pic>
      <p:pic>
        <p:nvPicPr>
          <p:cNvPr id="6" name="Image 5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E0B53937-5353-7A71-C943-5D81FED10C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298" y="4192377"/>
            <a:ext cx="672278" cy="664890"/>
          </a:xfrm>
          <a:prstGeom prst="rect">
            <a:avLst/>
          </a:prstGeom>
        </p:spPr>
      </p:pic>
      <p:sp>
        <p:nvSpPr>
          <p:cNvPr id="8" name="Oval 81">
            <a:extLst>
              <a:ext uri="{FF2B5EF4-FFF2-40B4-BE49-F238E27FC236}">
                <a16:creationId xmlns:a16="http://schemas.microsoft.com/office/drawing/2014/main" id="{FF547BFB-B5B0-003B-8C93-C83A1A1D0AB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BFEE25D5-EB21-A9D0-E58B-1390572BF3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96B4D71-3BC5-9109-C373-EB100E5ABB37}"/>
              </a:ext>
            </a:extLst>
          </p:cNvPr>
          <p:cNvSpPr txBox="1"/>
          <p:nvPr/>
        </p:nvSpPr>
        <p:spPr>
          <a:xfrm>
            <a:off x="1020012" y="1436860"/>
            <a:ext cx="568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1.Cochez les bonnes réponses.</a:t>
            </a:r>
          </a:p>
        </p:txBody>
      </p:sp>
    </p:spTree>
    <p:extLst>
      <p:ext uri="{BB962C8B-B14F-4D97-AF65-F5344CB8AC3E}">
        <p14:creationId xmlns:p14="http://schemas.microsoft.com/office/powerpoint/2010/main" val="258598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B5768-D177-C10C-A463-4113333F0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0A642C7-2700-B252-5AF4-D0C74CF38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276" t="34967" r="6294" b="7404"/>
          <a:stretch>
            <a:fillRect/>
          </a:stretch>
        </p:blipFill>
        <p:spPr>
          <a:xfrm>
            <a:off x="1372129" y="5230744"/>
            <a:ext cx="9672320" cy="95504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F7088AC-E53D-8AF0-73F1-FF696F2492D3}"/>
              </a:ext>
            </a:extLst>
          </p:cNvPr>
          <p:cNvSpPr txBox="1"/>
          <p:nvPr/>
        </p:nvSpPr>
        <p:spPr>
          <a:xfrm>
            <a:off x="985520" y="1305262"/>
            <a:ext cx="1019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2.Identifiez les variables indépendantes et dépendante et leurs unités dans l’exemple de la croissance du veau ci-dessous: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CDE61BE-4396-BD5F-5BF4-5BF2BD67DC1D}"/>
              </a:ext>
            </a:extLst>
          </p:cNvPr>
          <p:cNvGrpSpPr/>
          <p:nvPr/>
        </p:nvGrpSpPr>
        <p:grpSpPr>
          <a:xfrm>
            <a:off x="1536531" y="2276584"/>
            <a:ext cx="9088458" cy="2954160"/>
            <a:chOff x="1676400" y="3749039"/>
            <a:chExt cx="9088458" cy="295416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BC9C854-6117-B80D-1D22-4EB6AC472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70" t="17047" b="3150"/>
            <a:stretch>
              <a:fillRect/>
            </a:stretch>
          </p:blipFill>
          <p:spPr>
            <a:xfrm>
              <a:off x="1676400" y="3749039"/>
              <a:ext cx="9088458" cy="258947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0065E36-40E9-2217-0FAF-DA6F39E46D4C}"/>
                </a:ext>
              </a:extLst>
            </p:cNvPr>
            <p:cNvSpPr txBox="1"/>
            <p:nvPr/>
          </p:nvSpPr>
          <p:spPr>
            <a:xfrm>
              <a:off x="9286240" y="6241534"/>
              <a:ext cx="8534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veau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CF35AC02-2AB7-460A-00F8-5C9F8722A7D7}"/>
              </a:ext>
            </a:extLst>
          </p:cNvPr>
          <p:cNvSpPr txBox="1"/>
          <p:nvPr/>
        </p:nvSpPr>
        <p:spPr>
          <a:xfrm>
            <a:off x="1158351" y="213360"/>
            <a:ext cx="91338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fr-FR" sz="2200" dirty="0"/>
              <a:t>Si on veut suivre la croissance d’un animal, on doit mesurer sa masse ou sa taille en fonction du temps. Levez la main pour répondre à la question.</a:t>
            </a:r>
          </a:p>
        </p:txBody>
      </p:sp>
      <p:sp>
        <p:nvSpPr>
          <p:cNvPr id="7" name="Oval 81">
            <a:extLst>
              <a:ext uri="{FF2B5EF4-FFF2-40B4-BE49-F238E27FC236}">
                <a16:creationId xmlns:a16="http://schemas.microsoft.com/office/drawing/2014/main" id="{30936F7F-EF5A-D4E3-44A5-06C8B364BE6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8" name="Picture 2" descr="Lever la main - Icônes mains et gestes gratuites">
            <a:extLst>
              <a:ext uri="{FF2B5EF4-FFF2-40B4-BE49-F238E27FC236}">
                <a16:creationId xmlns:a16="http://schemas.microsoft.com/office/drawing/2014/main" id="{61EBA7FB-411D-0473-EF93-DE6DBF9D7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4979" y="84924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189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17258A5-E8A4-5CC0-F1B5-FDDFA8B31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276" t="34967" r="6294" b="7404"/>
          <a:stretch>
            <a:fillRect/>
          </a:stretch>
        </p:blipFill>
        <p:spPr>
          <a:xfrm>
            <a:off x="1259840" y="5181236"/>
            <a:ext cx="9672320" cy="955040"/>
          </a:xfrm>
          <a:prstGeom prst="rect">
            <a:avLst/>
          </a:prstGeom>
        </p:spPr>
      </p:pic>
      <p:sp>
        <p:nvSpPr>
          <p:cNvPr id="8" name="ZoneTexte 2">
            <a:extLst>
              <a:ext uri="{FF2B5EF4-FFF2-40B4-BE49-F238E27FC236}">
                <a16:creationId xmlns:a16="http://schemas.microsoft.com/office/drawing/2014/main" id="{94CB0F54-3CA6-9D5C-E6C9-10D4EA068B48}"/>
              </a:ext>
            </a:extLst>
          </p:cNvPr>
          <p:cNvSpPr txBox="1"/>
          <p:nvPr/>
        </p:nvSpPr>
        <p:spPr>
          <a:xfrm>
            <a:off x="5087788" y="5043065"/>
            <a:ext cx="2207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800" b="1" dirty="0">
                <a:solidFill>
                  <a:srgbClr val="0070C0"/>
                </a:solidFill>
                <a:latin typeface="Script MT Bold" panose="03040602040607080904" pitchFamily="66" charset="0"/>
              </a:rPr>
              <a:t>L'âge du veau</a:t>
            </a:r>
          </a:p>
        </p:txBody>
      </p:sp>
      <p:sp>
        <p:nvSpPr>
          <p:cNvPr id="9" name="ZoneTexte 3">
            <a:extLst>
              <a:ext uri="{FF2B5EF4-FFF2-40B4-BE49-F238E27FC236}">
                <a16:creationId xmlns:a16="http://schemas.microsoft.com/office/drawing/2014/main" id="{4E77AEA8-F093-546B-2E17-F0BBB9F2C2EB}"/>
              </a:ext>
            </a:extLst>
          </p:cNvPr>
          <p:cNvSpPr txBox="1"/>
          <p:nvPr/>
        </p:nvSpPr>
        <p:spPr>
          <a:xfrm>
            <a:off x="8937909" y="5032905"/>
            <a:ext cx="832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800" b="1" dirty="0">
                <a:solidFill>
                  <a:srgbClr val="0070C0"/>
                </a:solidFill>
                <a:latin typeface="Script MT Bold" panose="03040602040607080904" pitchFamily="66" charset="0"/>
              </a:rPr>
              <a:t>mois</a:t>
            </a: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D95AF1DB-9A35-AD29-B3C5-FFC583341CBA}"/>
              </a:ext>
            </a:extLst>
          </p:cNvPr>
          <p:cNvSpPr txBox="1"/>
          <p:nvPr/>
        </p:nvSpPr>
        <p:spPr>
          <a:xfrm>
            <a:off x="4884588" y="5432555"/>
            <a:ext cx="2766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8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La masse du veau</a:t>
            </a:r>
          </a:p>
        </p:txBody>
      </p:sp>
      <p:sp>
        <p:nvSpPr>
          <p:cNvPr id="11" name="ZoneTexte 5">
            <a:extLst>
              <a:ext uri="{FF2B5EF4-FFF2-40B4-BE49-F238E27FC236}">
                <a16:creationId xmlns:a16="http://schemas.microsoft.com/office/drawing/2014/main" id="{7669137A-31E4-9389-5AAD-1E1D65920EF7}"/>
              </a:ext>
            </a:extLst>
          </p:cNvPr>
          <p:cNvSpPr txBox="1"/>
          <p:nvPr/>
        </p:nvSpPr>
        <p:spPr>
          <a:xfrm>
            <a:off x="9130949" y="5483355"/>
            <a:ext cx="527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8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kg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B7690CB-4237-EBB9-ECCE-F518532D8CA7}"/>
              </a:ext>
            </a:extLst>
          </p:cNvPr>
          <p:cNvGrpSpPr/>
          <p:nvPr/>
        </p:nvGrpSpPr>
        <p:grpSpPr>
          <a:xfrm>
            <a:off x="1457691" y="1676764"/>
            <a:ext cx="9276080" cy="3119121"/>
            <a:chOff x="1676400" y="3749039"/>
            <a:chExt cx="9088458" cy="295416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E91D7D5-E99E-9845-BC58-CB2DD0062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70" t="17047" b="3150"/>
            <a:stretch>
              <a:fillRect/>
            </a:stretch>
          </p:blipFill>
          <p:spPr>
            <a:xfrm>
              <a:off x="1676400" y="3749039"/>
              <a:ext cx="9088458" cy="258947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B3C9C9C-686A-2901-F49E-D36D8190141B}"/>
                </a:ext>
              </a:extLst>
            </p:cNvPr>
            <p:cNvSpPr txBox="1"/>
            <p:nvPr/>
          </p:nvSpPr>
          <p:spPr>
            <a:xfrm>
              <a:off x="9286240" y="6241534"/>
              <a:ext cx="8534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/>
                <a:t>veau</a:t>
              </a:r>
              <a:endParaRPr lang="fr-FR" sz="2400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B95C402-B1F8-4CBD-3AC6-DE8805155957}"/>
              </a:ext>
            </a:extLst>
          </p:cNvPr>
          <p:cNvSpPr txBox="1"/>
          <p:nvPr/>
        </p:nvSpPr>
        <p:spPr>
          <a:xfrm>
            <a:off x="1077311" y="180077"/>
            <a:ext cx="9062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fr-FR" dirty="0"/>
              <a:t>Rappelez-vous que la variable indépendante c’est ce qu’on varie et la variable dépendante c’est ce qu’on mesure ou on observe .</a:t>
            </a:r>
          </a:p>
        </p:txBody>
      </p:sp>
      <p:sp>
        <p:nvSpPr>
          <p:cNvPr id="5" name="Oval 81">
            <a:extLst>
              <a:ext uri="{FF2B5EF4-FFF2-40B4-BE49-F238E27FC236}">
                <a16:creationId xmlns:a16="http://schemas.microsoft.com/office/drawing/2014/main" id="{AF780FBD-4F5C-278F-1D3C-0BB2898E2A8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6" name="Image 8">
            <a:extLst>
              <a:ext uri="{FF2B5EF4-FFF2-40B4-BE49-F238E27FC236}">
                <a16:creationId xmlns:a16="http://schemas.microsoft.com/office/drawing/2014/main" id="{02CE0B42-1A97-5F68-871B-B70FD03C01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05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9930315-3F43-6F78-21EE-C4A5E40903DF}"/>
              </a:ext>
            </a:extLst>
          </p:cNvPr>
          <p:cNvSpPr txBox="1"/>
          <p:nvPr/>
        </p:nvSpPr>
        <p:spPr>
          <a:xfrm>
            <a:off x="853440" y="1371600"/>
            <a:ext cx="1019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3. Donnez un titre au tableau ci-dessous: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BB511F8-4CEA-7D24-51A8-E517454E296E}"/>
              </a:ext>
            </a:extLst>
          </p:cNvPr>
          <p:cNvGrpSpPr/>
          <p:nvPr/>
        </p:nvGrpSpPr>
        <p:grpSpPr>
          <a:xfrm>
            <a:off x="1155531" y="2053855"/>
            <a:ext cx="9880938" cy="3319919"/>
            <a:chOff x="1513840" y="3413759"/>
            <a:chExt cx="9088458" cy="295416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B68069C0-2CF3-8FA0-5EC2-3713189A5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170" t="17047" b="3150"/>
            <a:stretch>
              <a:fillRect/>
            </a:stretch>
          </p:blipFill>
          <p:spPr>
            <a:xfrm>
              <a:off x="1513840" y="3413759"/>
              <a:ext cx="9088458" cy="2589475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A3237C7-BDC9-1D12-F43A-DBCB4B545C8A}"/>
                </a:ext>
              </a:extLst>
            </p:cNvPr>
            <p:cNvSpPr txBox="1"/>
            <p:nvPr/>
          </p:nvSpPr>
          <p:spPr>
            <a:xfrm>
              <a:off x="9093200" y="5906254"/>
              <a:ext cx="8534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/>
                <a:t>veau</a:t>
              </a:r>
              <a:endParaRPr lang="fr-FR" sz="2400" dirty="0"/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4BAB74E-1F86-4F86-3C18-203F93F0192B}"/>
              </a:ext>
            </a:extLst>
          </p:cNvPr>
          <p:cNvSpPr txBox="1"/>
          <p:nvPr/>
        </p:nvSpPr>
        <p:spPr>
          <a:xfrm>
            <a:off x="1336040" y="5373774"/>
            <a:ext cx="922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Variation de ……………………………  en fonction de………………………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8122613-980F-C6C8-3C88-D75B022FBE64}"/>
              </a:ext>
            </a:extLst>
          </p:cNvPr>
          <p:cNvSpPr txBox="1"/>
          <p:nvPr/>
        </p:nvSpPr>
        <p:spPr>
          <a:xfrm>
            <a:off x="866816" y="234699"/>
            <a:ext cx="1053690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fr-FR" sz="2100" dirty="0"/>
              <a:t>On peut organiser les mesures de la croissance d’un animal dans un tableau. Pour se rappeler de la lecture d’un tableau on va répondre aux questions suivantes. Voici la première:</a:t>
            </a:r>
          </a:p>
        </p:txBody>
      </p:sp>
      <p:sp>
        <p:nvSpPr>
          <p:cNvPr id="8" name="Oval 81">
            <a:extLst>
              <a:ext uri="{FF2B5EF4-FFF2-40B4-BE49-F238E27FC236}">
                <a16:creationId xmlns:a16="http://schemas.microsoft.com/office/drawing/2014/main" id="{2807EDC7-C890-9365-D772-6A84B93299B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10" name="Picture 2" descr="Lever la main - Icônes mains et gestes gratuites">
            <a:extLst>
              <a:ext uri="{FF2B5EF4-FFF2-40B4-BE49-F238E27FC236}">
                <a16:creationId xmlns:a16="http://schemas.microsoft.com/office/drawing/2014/main" id="{B48C56FE-69D6-575D-B96F-ADF0A1069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958" y="964862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00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D40D-1CB8-838C-C2BD-8BA3A6416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BFBFF1C-B49B-7B7F-6A2A-4F879882D944}"/>
              </a:ext>
            </a:extLst>
          </p:cNvPr>
          <p:cNvSpPr txBox="1"/>
          <p:nvPr/>
        </p:nvSpPr>
        <p:spPr>
          <a:xfrm>
            <a:off x="1066800" y="1107440"/>
            <a:ext cx="1019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titre du tableau ci-dessous: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DEA9902-9409-F3F2-2CEB-A9FA73F051A5}"/>
              </a:ext>
            </a:extLst>
          </p:cNvPr>
          <p:cNvGrpSpPr/>
          <p:nvPr/>
        </p:nvGrpSpPr>
        <p:grpSpPr>
          <a:xfrm>
            <a:off x="1066800" y="1920240"/>
            <a:ext cx="9880938" cy="3319919"/>
            <a:chOff x="1513840" y="3413759"/>
            <a:chExt cx="9088458" cy="295416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E36C003D-1F85-3D5A-5129-93C54F115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170" t="17047" b="3150"/>
            <a:stretch>
              <a:fillRect/>
            </a:stretch>
          </p:blipFill>
          <p:spPr>
            <a:xfrm>
              <a:off x="1513840" y="3413759"/>
              <a:ext cx="9088458" cy="2589475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0FD7FF8-9FA0-E1E4-4BE6-ED51911DCE22}"/>
                </a:ext>
              </a:extLst>
            </p:cNvPr>
            <p:cNvSpPr txBox="1"/>
            <p:nvPr/>
          </p:nvSpPr>
          <p:spPr>
            <a:xfrm>
              <a:off x="9093200" y="5906254"/>
              <a:ext cx="8534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veau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B30CF6DB-280B-7B09-8DEA-EBF0ACE8D582}"/>
              </a:ext>
            </a:extLst>
          </p:cNvPr>
          <p:cNvSpPr txBox="1"/>
          <p:nvPr/>
        </p:nvSpPr>
        <p:spPr>
          <a:xfrm>
            <a:off x="1066800" y="5286635"/>
            <a:ext cx="922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Variation de ……………………………  en fonction ………………………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B94FD6-CA87-5CD4-BB67-0E405DE575E5}"/>
              </a:ext>
            </a:extLst>
          </p:cNvPr>
          <p:cNvSpPr txBox="1"/>
          <p:nvPr/>
        </p:nvSpPr>
        <p:spPr>
          <a:xfrm>
            <a:off x="965200" y="294640"/>
            <a:ext cx="906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Parfait !   On formule le titre à partir des variables étudiées.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BC645E8E-03D5-BF1E-3D39-BFD29BDFD383}"/>
              </a:ext>
            </a:extLst>
          </p:cNvPr>
          <p:cNvSpPr txBox="1"/>
          <p:nvPr/>
        </p:nvSpPr>
        <p:spPr>
          <a:xfrm>
            <a:off x="3099760" y="5025025"/>
            <a:ext cx="2653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8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la masse du veau</a:t>
            </a:r>
          </a:p>
        </p:txBody>
      </p:sp>
      <p:sp>
        <p:nvSpPr>
          <p:cNvPr id="9" name="ZoneTexte 2">
            <a:extLst>
              <a:ext uri="{FF2B5EF4-FFF2-40B4-BE49-F238E27FC236}">
                <a16:creationId xmlns:a16="http://schemas.microsoft.com/office/drawing/2014/main" id="{E614D4B3-C260-B17A-CE92-76D4AB33B754}"/>
              </a:ext>
            </a:extLst>
          </p:cNvPr>
          <p:cNvSpPr txBox="1"/>
          <p:nvPr/>
        </p:nvSpPr>
        <p:spPr>
          <a:xfrm>
            <a:off x="7692080" y="4991135"/>
            <a:ext cx="2095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800" b="1" dirty="0">
                <a:solidFill>
                  <a:srgbClr val="0070C0"/>
                </a:solidFill>
                <a:latin typeface="Script MT Bold" panose="03040602040607080904" pitchFamily="66" charset="0"/>
              </a:rPr>
              <a:t>l'âge du veau</a:t>
            </a:r>
          </a:p>
        </p:txBody>
      </p:sp>
      <p:sp>
        <p:nvSpPr>
          <p:cNvPr id="10" name="Oval 81">
            <a:extLst>
              <a:ext uri="{FF2B5EF4-FFF2-40B4-BE49-F238E27FC236}">
                <a16:creationId xmlns:a16="http://schemas.microsoft.com/office/drawing/2014/main" id="{5EB2EBA4-E3BD-CB6A-6378-9FB7AC6790C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11" name="Image 8">
            <a:extLst>
              <a:ext uri="{FF2B5EF4-FFF2-40B4-BE49-F238E27FC236}">
                <a16:creationId xmlns:a16="http://schemas.microsoft.com/office/drawing/2014/main" id="{39EEE8B4-A03E-7205-F864-6C0E23D6B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33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F15E4B-86E0-E326-5CD9-7E2F14643BCF}"/>
              </a:ext>
            </a:extLst>
          </p:cNvPr>
          <p:cNvSpPr txBox="1"/>
          <p:nvPr/>
        </p:nvSpPr>
        <p:spPr>
          <a:xfrm>
            <a:off x="974745" y="1266744"/>
            <a:ext cx="9420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4"/>
                </a:solidFill>
              </a:rPr>
              <a:t>4. Calculez la variation de la masse du veau entre 1 et 8 mois.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B629E3F-E9B5-C9D2-1E08-47640764CCF8}"/>
              </a:ext>
            </a:extLst>
          </p:cNvPr>
          <p:cNvGrpSpPr/>
          <p:nvPr/>
        </p:nvGrpSpPr>
        <p:grpSpPr>
          <a:xfrm>
            <a:off x="1066800" y="2042160"/>
            <a:ext cx="9880938" cy="3319919"/>
            <a:chOff x="1513840" y="3413759"/>
            <a:chExt cx="9088458" cy="295416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C378268-B2F2-EA11-5E9B-524E797E9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170" t="17047" b="3150"/>
            <a:stretch>
              <a:fillRect/>
            </a:stretch>
          </p:blipFill>
          <p:spPr>
            <a:xfrm>
              <a:off x="1513840" y="3413759"/>
              <a:ext cx="9088458" cy="2589475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BD76541-327B-1DCF-8D3C-BEEA4DC8FAAD}"/>
                </a:ext>
              </a:extLst>
            </p:cNvPr>
            <p:cNvSpPr txBox="1"/>
            <p:nvPr/>
          </p:nvSpPr>
          <p:spPr>
            <a:xfrm>
              <a:off x="9093200" y="5906254"/>
              <a:ext cx="8534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dirty="0"/>
                <a:t>veau</a:t>
              </a:r>
              <a:endParaRPr lang="fr-FR" sz="2400" dirty="0"/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818E870D-184D-60FB-5CBD-936CD18A0869}"/>
              </a:ext>
            </a:extLst>
          </p:cNvPr>
          <p:cNvSpPr txBox="1"/>
          <p:nvPr/>
        </p:nvSpPr>
        <p:spPr>
          <a:xfrm>
            <a:off x="1066800" y="325120"/>
            <a:ext cx="906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Voici une deuxième question: </a:t>
            </a:r>
          </a:p>
        </p:txBody>
      </p:sp>
      <p:sp>
        <p:nvSpPr>
          <p:cNvPr id="7" name="Oval 81">
            <a:extLst>
              <a:ext uri="{FF2B5EF4-FFF2-40B4-BE49-F238E27FC236}">
                <a16:creationId xmlns:a16="http://schemas.microsoft.com/office/drawing/2014/main" id="{46D70132-3A4B-DC74-EDF0-DBB942F3D6C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A3C6B0A-3110-1CAE-5A56-75114C533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111" y="2467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F36E421-DD57-AD72-FAC3-70FAFF3EA51A}"/>
              </a:ext>
            </a:extLst>
          </p:cNvPr>
          <p:cNvSpPr txBox="1"/>
          <p:nvPr/>
        </p:nvSpPr>
        <p:spPr>
          <a:xfrm>
            <a:off x="1558536" y="5614275"/>
            <a:ext cx="8570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…………………………………………………………………………………………………………………….………………..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724454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92D0A-D2FD-1D3D-150E-5B74FBC61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38999B3-5879-8B7C-692F-71E8A38A495D}"/>
              </a:ext>
            </a:extLst>
          </p:cNvPr>
          <p:cNvSpPr txBox="1"/>
          <p:nvPr/>
        </p:nvSpPr>
        <p:spPr>
          <a:xfrm>
            <a:off x="1148080" y="1190674"/>
            <a:ext cx="890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accent4"/>
                </a:solidFill>
                <a:latin typeface="Calibri" panose="020F0502020204030204"/>
              </a:rPr>
              <a:t>L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variation de la masse du veau entre 1 et 8 mois est de 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6E93242-7F2D-B62F-3AB7-50E913CDCDD3}"/>
              </a:ext>
            </a:extLst>
          </p:cNvPr>
          <p:cNvGrpSpPr/>
          <p:nvPr/>
        </p:nvGrpSpPr>
        <p:grpSpPr>
          <a:xfrm>
            <a:off x="1148080" y="1951613"/>
            <a:ext cx="9880938" cy="3319919"/>
            <a:chOff x="1513840" y="3413759"/>
            <a:chExt cx="9088458" cy="295416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4E94F6D-B5F4-FD4B-E86F-2FF17A5B9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170" t="17047" b="3150"/>
            <a:stretch>
              <a:fillRect/>
            </a:stretch>
          </p:blipFill>
          <p:spPr>
            <a:xfrm>
              <a:off x="1513840" y="3413759"/>
              <a:ext cx="9088458" cy="2589475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6FF852C-B1A0-8005-23D8-2CC521B11DAA}"/>
                </a:ext>
              </a:extLst>
            </p:cNvPr>
            <p:cNvSpPr txBox="1"/>
            <p:nvPr/>
          </p:nvSpPr>
          <p:spPr>
            <a:xfrm>
              <a:off x="9093200" y="5906254"/>
              <a:ext cx="8534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veau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52FA8965-5ACA-1C8C-FE94-11EE6243D78E}"/>
              </a:ext>
            </a:extLst>
          </p:cNvPr>
          <p:cNvSpPr txBox="1"/>
          <p:nvPr/>
        </p:nvSpPr>
        <p:spPr>
          <a:xfrm>
            <a:off x="985520" y="264160"/>
            <a:ext cx="906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Parfait !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654101-306D-E47C-DCD5-1C5389D68400}"/>
              </a:ext>
            </a:extLst>
          </p:cNvPr>
          <p:cNvSpPr txBox="1"/>
          <p:nvPr/>
        </p:nvSpPr>
        <p:spPr>
          <a:xfrm>
            <a:off x="4163748" y="5352665"/>
            <a:ext cx="5466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Script MT Bold" panose="03040602040607080904" pitchFamily="66" charset="0"/>
              </a:rPr>
              <a:t>315 – 75  = 240 Kg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A3F8DD0-77DD-0654-8EC7-1E0832A3763C}"/>
              </a:ext>
            </a:extLst>
          </p:cNvPr>
          <p:cNvSpPr txBox="1"/>
          <p:nvPr/>
        </p:nvSpPr>
        <p:spPr>
          <a:xfrm>
            <a:off x="985520" y="606903"/>
            <a:ext cx="8371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chemeClr val="bg2">
                    <a:lumMod val="75000"/>
                  </a:schemeClr>
                </a:solidFill>
              </a:rPr>
              <a:t>Invitez les élèves à justifier leurs réponses</a:t>
            </a:r>
          </a:p>
        </p:txBody>
      </p:sp>
      <p:sp>
        <p:nvSpPr>
          <p:cNvPr id="9" name="Oval 81">
            <a:extLst>
              <a:ext uri="{FF2B5EF4-FFF2-40B4-BE49-F238E27FC236}">
                <a16:creationId xmlns:a16="http://schemas.microsoft.com/office/drawing/2014/main" id="{7B438051-C224-17C4-8741-E294C740D8CF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A62470CE-F833-BCDD-AEE3-FEEE70719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F571B3D-9718-C51E-0723-DC49EB1C9B04}"/>
              </a:ext>
            </a:extLst>
          </p:cNvPr>
          <p:cNvSpPr txBox="1"/>
          <p:nvPr/>
        </p:nvSpPr>
        <p:spPr>
          <a:xfrm>
            <a:off x="1558536" y="5614275"/>
            <a:ext cx="8570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…………………………………………………………………………………………………………………….………………..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1712910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EB933-8C70-A8BB-A316-1F60DF9BF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81">
            <a:extLst>
              <a:ext uri="{FF2B5EF4-FFF2-40B4-BE49-F238E27FC236}">
                <a16:creationId xmlns:a16="http://schemas.microsoft.com/office/drawing/2014/main" id="{84D61C9B-95EB-599B-956A-C8F5CCA4B8C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15" name="Google Shape;1011;p107">
            <a:extLst>
              <a:ext uri="{FF2B5EF4-FFF2-40B4-BE49-F238E27FC236}">
                <a16:creationId xmlns:a16="http://schemas.microsoft.com/office/drawing/2014/main" id="{8E586E60-9D9E-48E8-C81A-5BE8A61F53A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43413" y="2250917"/>
            <a:ext cx="5398188" cy="395224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898B280-AFDA-BF12-CE98-0104AE34B5A2}"/>
              </a:ext>
            </a:extLst>
          </p:cNvPr>
          <p:cNvSpPr txBox="1"/>
          <p:nvPr/>
        </p:nvSpPr>
        <p:spPr>
          <a:xfrm>
            <a:off x="561380" y="2507675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Pendant 14 mois , Samira  a mesuré la masse d’une autruche. Le graphique ci-contre présente les résultats obtenus.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8">
            <a:extLst>
              <a:ext uri="{FF2B5EF4-FFF2-40B4-BE49-F238E27FC236}">
                <a16:creationId xmlns:a16="http://schemas.microsoft.com/office/drawing/2014/main" id="{397E5182-3A8E-CCAD-37A7-0E1B9491476E}"/>
              </a:ext>
            </a:extLst>
          </p:cNvPr>
          <p:cNvSpPr txBox="1"/>
          <p:nvPr/>
        </p:nvSpPr>
        <p:spPr>
          <a:xfrm>
            <a:off x="561380" y="1350169"/>
            <a:ext cx="87232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sz="2800" b="1" dirty="0">
                <a:solidFill>
                  <a:schemeClr val="accent4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5. Complétez le tableau à partir du graphique ci-dessous:</a:t>
            </a:r>
            <a:endParaRPr lang="en-US" sz="2800" b="1" dirty="0">
              <a:solidFill>
                <a:schemeClr val="accent4"/>
              </a:solidFill>
            </a:endParaRPr>
          </a:p>
        </p:txBody>
      </p:sp>
      <p:pic>
        <p:nvPicPr>
          <p:cNvPr id="5" name="Google Shape;1013;p107">
            <a:extLst>
              <a:ext uri="{FF2B5EF4-FFF2-40B4-BE49-F238E27FC236}">
                <a16:creationId xmlns:a16="http://schemas.microsoft.com/office/drawing/2014/main" id="{164F393F-7406-6C5E-6971-DC1D53E8B90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50213" y="972641"/>
            <a:ext cx="1164141" cy="163676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ABF0BA6-C5B2-D1F4-07BD-608C9D9ACA03}"/>
              </a:ext>
            </a:extLst>
          </p:cNvPr>
          <p:cNvSpPr txBox="1"/>
          <p:nvPr/>
        </p:nvSpPr>
        <p:spPr>
          <a:xfrm>
            <a:off x="955040" y="203200"/>
            <a:ext cx="91541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fr-FR" sz="2200" dirty="0"/>
              <a:t>Maintenant , nous allons voir si vous pouvez extraire des données à partir d’un graphique, répondez à la question suivante: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7B26F33-D06C-FA69-992C-BD6FD4A14D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986375"/>
              </p:ext>
            </p:extLst>
          </p:nvPr>
        </p:nvGraphicFramePr>
        <p:xfrm>
          <a:off x="561380" y="4496932"/>
          <a:ext cx="5669279" cy="97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5520">
                  <a:extLst>
                    <a:ext uri="{9D8B030D-6E8A-4147-A177-3AD203B41FA5}">
                      <a16:colId xmlns:a16="http://schemas.microsoft.com/office/drawing/2014/main" val="2500965462"/>
                    </a:ext>
                  </a:extLst>
                </a:gridCol>
                <a:gridCol w="477520">
                  <a:extLst>
                    <a:ext uri="{9D8B030D-6E8A-4147-A177-3AD203B41FA5}">
                      <a16:colId xmlns:a16="http://schemas.microsoft.com/office/drawing/2014/main" val="122768702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3407727499"/>
                    </a:ext>
                  </a:extLst>
                </a:gridCol>
                <a:gridCol w="599440">
                  <a:extLst>
                    <a:ext uri="{9D8B030D-6E8A-4147-A177-3AD203B41FA5}">
                      <a16:colId xmlns:a16="http://schemas.microsoft.com/office/drawing/2014/main" val="1618609022"/>
                    </a:ext>
                  </a:extLst>
                </a:gridCol>
                <a:gridCol w="579119">
                  <a:extLst>
                    <a:ext uri="{9D8B030D-6E8A-4147-A177-3AD203B41FA5}">
                      <a16:colId xmlns:a16="http://schemas.microsoft.com/office/drawing/2014/main" val="3679508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Age (mois)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30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600" dirty="0"/>
                        <a:t>Masse de l’autruche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85896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FCCEB12-DCDB-A6A5-8B2C-7E5AB7D30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215" y="26774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944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E7254-300C-98EE-A4BF-D0B2453C0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81">
            <a:extLst>
              <a:ext uri="{FF2B5EF4-FFF2-40B4-BE49-F238E27FC236}">
                <a16:creationId xmlns:a16="http://schemas.microsoft.com/office/drawing/2014/main" id="{EBCC86D4-A51E-369F-D84C-E0CD7325410C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76CC95-F082-1EDB-DC1E-CE7951B2003A}"/>
              </a:ext>
            </a:extLst>
          </p:cNvPr>
          <p:cNvSpPr txBox="1"/>
          <p:nvPr/>
        </p:nvSpPr>
        <p:spPr>
          <a:xfrm>
            <a:off x="1084451" y="291673"/>
            <a:ext cx="104979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Vérifiez vos réponses.</a:t>
            </a:r>
          </a:p>
        </p:txBody>
      </p:sp>
      <p:pic>
        <p:nvPicPr>
          <p:cNvPr id="6" name="Google Shape;1011;p107">
            <a:extLst>
              <a:ext uri="{FF2B5EF4-FFF2-40B4-BE49-F238E27FC236}">
                <a16:creationId xmlns:a16="http://schemas.microsoft.com/office/drawing/2014/main" id="{D3F51D6A-CDA2-D402-FDC4-84399B951D0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69485" y="2506773"/>
            <a:ext cx="5601388" cy="3993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013;p107">
            <a:extLst>
              <a:ext uri="{FF2B5EF4-FFF2-40B4-BE49-F238E27FC236}">
                <a16:creationId xmlns:a16="http://schemas.microsoft.com/office/drawing/2014/main" id="{77EE81F6-45D1-159B-20FF-F445B5E796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43419" y="940034"/>
            <a:ext cx="1164141" cy="163676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0517D18-3DD5-3EBC-E40B-663FC0AC788A}"/>
              </a:ext>
            </a:extLst>
          </p:cNvPr>
          <p:cNvSpPr txBox="1"/>
          <p:nvPr/>
        </p:nvSpPr>
        <p:spPr>
          <a:xfrm>
            <a:off x="491645" y="1658357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Pendant 14 mois , Samira  a mesuré la masse d’une autruche. Le graphique ci-contre présente les résultats obtenus</a:t>
            </a:r>
            <a:endParaRPr lang="fr-FR" sz="24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CC9CC96-3AD6-6C84-4029-E2DC97257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03786"/>
              </p:ext>
            </p:extLst>
          </p:nvPr>
        </p:nvGraphicFramePr>
        <p:xfrm>
          <a:off x="329789" y="3825260"/>
          <a:ext cx="6003636" cy="97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77354">
                  <a:extLst>
                    <a:ext uri="{9D8B030D-6E8A-4147-A177-3AD203B41FA5}">
                      <a16:colId xmlns:a16="http://schemas.microsoft.com/office/drawing/2014/main" val="2500965462"/>
                    </a:ext>
                  </a:extLst>
                </a:gridCol>
                <a:gridCol w="549702">
                  <a:extLst>
                    <a:ext uri="{9D8B030D-6E8A-4147-A177-3AD203B41FA5}">
                      <a16:colId xmlns:a16="http://schemas.microsoft.com/office/drawing/2014/main" val="122768702"/>
                    </a:ext>
                  </a:extLst>
                </a:gridCol>
                <a:gridCol w="517236">
                  <a:extLst>
                    <a:ext uri="{9D8B030D-6E8A-4147-A177-3AD203B41FA5}">
                      <a16:colId xmlns:a16="http://schemas.microsoft.com/office/drawing/2014/main" val="3407727499"/>
                    </a:ext>
                  </a:extLst>
                </a:gridCol>
                <a:gridCol w="775762">
                  <a:extLst>
                    <a:ext uri="{9D8B030D-6E8A-4147-A177-3AD203B41FA5}">
                      <a16:colId xmlns:a16="http://schemas.microsoft.com/office/drawing/2014/main" val="1618609022"/>
                    </a:ext>
                  </a:extLst>
                </a:gridCol>
                <a:gridCol w="683582">
                  <a:extLst>
                    <a:ext uri="{9D8B030D-6E8A-4147-A177-3AD203B41FA5}">
                      <a16:colId xmlns:a16="http://schemas.microsoft.com/office/drawing/2014/main" val="3679508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600" dirty="0"/>
                        <a:t>Age (mois)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30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600" dirty="0"/>
                        <a:t>Masse de l’autruche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600" b="1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600" b="1" dirty="0">
                          <a:solidFill>
                            <a:srgbClr val="FF0000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600" b="1" dirty="0">
                          <a:solidFill>
                            <a:srgbClr val="FF0000"/>
                          </a:solidFill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600" b="1" dirty="0">
                          <a:solidFill>
                            <a:srgbClr val="FF0000"/>
                          </a:solidFill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858966"/>
                  </a:ext>
                </a:extLst>
              </a:tr>
            </a:tbl>
          </a:graphicData>
        </a:graphic>
      </p:graphicFrame>
      <p:pic>
        <p:nvPicPr>
          <p:cNvPr id="3" name="Image 8">
            <a:extLst>
              <a:ext uri="{FF2B5EF4-FFF2-40B4-BE49-F238E27FC236}">
                <a16:creationId xmlns:a16="http://schemas.microsoft.com/office/drawing/2014/main" id="{3DF0F122-3437-FED3-9855-970ACF24A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95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1FE18-85EB-31CC-5ECA-8334FD36B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3AEB39-EB4C-EFCD-A9C5-22C7E2A17073}"/>
              </a:ext>
            </a:extLst>
          </p:cNvPr>
          <p:cNvSpPr txBox="1"/>
          <p:nvPr/>
        </p:nvSpPr>
        <p:spPr>
          <a:xfrm>
            <a:off x="436059" y="2711713"/>
            <a:ext cx="6045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 0 à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mois, la masse de l’autruche ………</a:t>
            </a:r>
            <a:r>
              <a:rPr lang="fr-FR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…….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de ………kg à……..kg.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- De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à 14 mois, la masse de l’autruche ……………..……….………. à………..….kg.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oogle Shape;1011;p107">
            <a:extLst>
              <a:ext uri="{FF2B5EF4-FFF2-40B4-BE49-F238E27FC236}">
                <a16:creationId xmlns:a16="http://schemas.microsoft.com/office/drawing/2014/main" id="{8368559C-8B68-4F57-076F-124145F9B4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81259" y="2591469"/>
            <a:ext cx="5510547" cy="38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3CA20F-8FE6-817E-89B7-A80D52CDFD2B}"/>
              </a:ext>
            </a:extLst>
          </p:cNvPr>
          <p:cNvSpPr txBox="1"/>
          <p:nvPr/>
        </p:nvSpPr>
        <p:spPr>
          <a:xfrm>
            <a:off x="842579" y="179727"/>
            <a:ext cx="100986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Afin de savoir si vous pouvez décrire les variations observées à partir d’un graphique. Répondez à la question suivante:</a:t>
            </a:r>
          </a:p>
        </p:txBody>
      </p:sp>
      <p:pic>
        <p:nvPicPr>
          <p:cNvPr id="5" name="Google Shape;1013;p107">
            <a:extLst>
              <a:ext uri="{FF2B5EF4-FFF2-40B4-BE49-F238E27FC236}">
                <a16:creationId xmlns:a16="http://schemas.microsoft.com/office/drawing/2014/main" id="{6CD4D026-237B-C3E7-E28D-CEAB4AC58B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0119" y="1045475"/>
            <a:ext cx="1164141" cy="163676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 81">
            <a:extLst>
              <a:ext uri="{FF2B5EF4-FFF2-40B4-BE49-F238E27FC236}">
                <a16:creationId xmlns:a16="http://schemas.microsoft.com/office/drawing/2014/main" id="{05B60244-E493-A2B9-1B90-7F13182C1D5C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338AF2-F747-D0AF-E2BA-415BD9BF99EC}"/>
              </a:ext>
            </a:extLst>
          </p:cNvPr>
          <p:cNvSpPr txBox="1"/>
          <p:nvPr/>
        </p:nvSpPr>
        <p:spPr>
          <a:xfrm>
            <a:off x="312821" y="1504719"/>
            <a:ext cx="91910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6. Décrivez les variations observées chez l’autruche.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Lever la main - Icônes mains et gestes gratuites">
            <a:extLst>
              <a:ext uri="{FF2B5EF4-FFF2-40B4-BE49-F238E27FC236}">
                <a16:creationId xmlns:a16="http://schemas.microsoft.com/office/drawing/2014/main" id="{CCC95D16-B272-61AB-9A37-1E58BC505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7530" y="912311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88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0E905FA-AAAE-9663-A7BC-5DF5C5FC2E04}"/>
              </a:ext>
            </a:extLst>
          </p:cNvPr>
          <p:cNvSpPr txBox="1"/>
          <p:nvPr/>
        </p:nvSpPr>
        <p:spPr>
          <a:xfrm>
            <a:off x="314960" y="2306062"/>
            <a:ext cx="65633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fr-FR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fr-FR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scription des variations observées.</a:t>
            </a:r>
            <a:endParaRPr lang="fr-FR" sz="2400"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0 à </a:t>
            </a:r>
            <a:r>
              <a:rPr lang="fr-FR" sz="2400" dirty="0"/>
              <a:t>10</a:t>
            </a:r>
            <a:r>
              <a:rPr lang="fr-F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mois, la masse de l’autruche …………………. de .……kg à………..kg.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fr-FR" sz="2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De </a:t>
            </a:r>
            <a:r>
              <a:rPr lang="fr-FR" sz="2400" dirty="0"/>
              <a:t>10</a:t>
            </a:r>
            <a:r>
              <a:rPr lang="fr-F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à 14 mois, la masse de l’autruche …………..………. à…………..….kg.</a:t>
            </a:r>
            <a:endParaRPr lang="fr-FR" sz="2400" dirty="0"/>
          </a:p>
        </p:txBody>
      </p:sp>
      <p:pic>
        <p:nvPicPr>
          <p:cNvPr id="4" name="Google Shape;1011;p107">
            <a:extLst>
              <a:ext uri="{FF2B5EF4-FFF2-40B4-BE49-F238E27FC236}">
                <a16:creationId xmlns:a16="http://schemas.microsoft.com/office/drawing/2014/main" id="{D61A6AFD-7C3A-C9BE-BCE8-24F9E22AD8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61200" y="2866475"/>
            <a:ext cx="4815840" cy="33332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4BC9B5A-76FC-AA86-7833-D9D087F54005}"/>
              </a:ext>
            </a:extLst>
          </p:cNvPr>
          <p:cNvSpPr txBox="1"/>
          <p:nvPr/>
        </p:nvSpPr>
        <p:spPr>
          <a:xfrm>
            <a:off x="1168400" y="274320"/>
            <a:ext cx="9997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fr-FR" sz="2400" dirty="0"/>
              <a:t>Parfait ! Vérifiez vos réponses.</a:t>
            </a:r>
          </a:p>
        </p:txBody>
      </p:sp>
      <p:pic>
        <p:nvPicPr>
          <p:cNvPr id="5" name="Google Shape;1013;p107">
            <a:extLst>
              <a:ext uri="{FF2B5EF4-FFF2-40B4-BE49-F238E27FC236}">
                <a16:creationId xmlns:a16="http://schemas.microsoft.com/office/drawing/2014/main" id="{2BA07667-7207-A7A6-9D45-EC621415DBC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1699" y="982848"/>
            <a:ext cx="1164141" cy="163676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9665545-CC07-1218-8C49-3EBEA4802340}"/>
              </a:ext>
            </a:extLst>
          </p:cNvPr>
          <p:cNvSpPr txBox="1"/>
          <p:nvPr/>
        </p:nvSpPr>
        <p:spPr>
          <a:xfrm>
            <a:off x="924560" y="3343088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Script MT Bold" panose="03040602040607080904" pitchFamily="66" charset="0"/>
              </a:rPr>
              <a:t>augmente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141EFB-8056-BD2F-4C4D-FAD1EA1F6E95}"/>
              </a:ext>
            </a:extLst>
          </p:cNvPr>
          <p:cNvSpPr txBox="1"/>
          <p:nvPr/>
        </p:nvSpPr>
        <p:spPr>
          <a:xfrm>
            <a:off x="3596640" y="3312608"/>
            <a:ext cx="55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A672BE-7586-4069-D1DC-54D80871D263}"/>
              </a:ext>
            </a:extLst>
          </p:cNvPr>
          <p:cNvSpPr txBox="1"/>
          <p:nvPr/>
        </p:nvSpPr>
        <p:spPr>
          <a:xfrm>
            <a:off x="4836160" y="3343088"/>
            <a:ext cx="85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120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3B81FE1-B44A-FD1E-CD49-6EA48E03460A}"/>
              </a:ext>
            </a:extLst>
          </p:cNvPr>
          <p:cNvSpPr txBox="1"/>
          <p:nvPr/>
        </p:nvSpPr>
        <p:spPr>
          <a:xfrm>
            <a:off x="934720" y="4389568"/>
            <a:ext cx="2214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Script MT Bold" panose="03040602040607080904" pitchFamily="66" charset="0"/>
              </a:rPr>
              <a:t>reste stable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4437B81-07A7-EB75-46C2-FEF8B5A5C857}"/>
              </a:ext>
            </a:extLst>
          </p:cNvPr>
          <p:cNvSpPr txBox="1"/>
          <p:nvPr/>
        </p:nvSpPr>
        <p:spPr>
          <a:xfrm>
            <a:off x="3515360" y="4409888"/>
            <a:ext cx="853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120</a:t>
            </a:r>
          </a:p>
        </p:txBody>
      </p:sp>
      <p:sp>
        <p:nvSpPr>
          <p:cNvPr id="11" name="Oval 81">
            <a:extLst>
              <a:ext uri="{FF2B5EF4-FFF2-40B4-BE49-F238E27FC236}">
                <a16:creationId xmlns:a16="http://schemas.microsoft.com/office/drawing/2014/main" id="{4C08435D-3051-2647-1E8B-06FDE7F1AEE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12" name="Image 8">
            <a:extLst>
              <a:ext uri="{FF2B5EF4-FFF2-40B4-BE49-F238E27FC236}">
                <a16:creationId xmlns:a16="http://schemas.microsoft.com/office/drawing/2014/main" id="{6E911883-4C37-AC4B-34C7-01AB559C6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03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7D612-5A6E-FB7B-1813-04E561D69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656AA5EC-1462-22F2-03CC-850FA1239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BAF75FA6-C1C2-7616-41AC-B6882A19B39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23AC3ECD-C444-8277-7F2D-BED459609C0B}"/>
              </a:ext>
            </a:extLst>
          </p:cNvPr>
          <p:cNvSpPr txBox="1"/>
          <p:nvPr/>
        </p:nvSpPr>
        <p:spPr>
          <a:xfrm>
            <a:off x="1022421" y="296553"/>
            <a:ext cx="10184783" cy="3914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Maintenant , Lisez le dialogue ci-dessous, qu’est ce que vous en pensez ?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9681AF2-15CD-8833-B7FB-C2B6EC166FF6}"/>
              </a:ext>
            </a:extLst>
          </p:cNvPr>
          <p:cNvSpPr txBox="1"/>
          <p:nvPr/>
        </p:nvSpPr>
        <p:spPr>
          <a:xfrm>
            <a:off x="1432560" y="2367280"/>
            <a:ext cx="314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. </a:t>
            </a:r>
          </a:p>
        </p:txBody>
      </p:sp>
      <p:sp>
        <p:nvSpPr>
          <p:cNvPr id="3" name="AutoShape 4" descr="Hình ảnh Linh Vật Hoạt Hình Của Bác Sĩ Cốc Thí Nghiệm PNG , Hoạt Hình ...">
            <a:extLst>
              <a:ext uri="{FF2B5EF4-FFF2-40B4-BE49-F238E27FC236}">
                <a16:creationId xmlns:a16="http://schemas.microsoft.com/office/drawing/2014/main" id="{0B9BD4F6-DC78-E857-D41D-6936A3F26E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6" descr="Hình ảnh Linh Vật Hoạt Hình Của Bác Sĩ Cốc Thí Nghiệm PNG , Hoạt Hình ...">
            <a:extLst>
              <a:ext uri="{FF2B5EF4-FFF2-40B4-BE49-F238E27FC236}">
                <a16:creationId xmlns:a16="http://schemas.microsoft.com/office/drawing/2014/main" id="{CEFD4D60-B6BB-53F8-A8FD-DF2D131C93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6" name="Picture 2" descr="Niño en bata de ciencia sobre fondo blanco. | Vector Gratis">
            <a:extLst>
              <a:ext uri="{FF2B5EF4-FFF2-40B4-BE49-F238E27FC236}">
                <a16:creationId xmlns:a16="http://schemas.microsoft.com/office/drawing/2014/main" id="{2488B75A-75C3-30B5-4716-DA740F34B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74720" y="1052945"/>
            <a:ext cx="1662525" cy="514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4" descr="Voir les détails de l’image associée. personnage de dessin animé de jolie fille portant une blouse de ...">
            <a:extLst>
              <a:ext uri="{FF2B5EF4-FFF2-40B4-BE49-F238E27FC236}">
                <a16:creationId xmlns:a16="http://schemas.microsoft.com/office/drawing/2014/main" id="{E5B0DABF-6203-BBBF-E819-92AAF5A6FD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AF2144-8306-BDE0-CAEA-633BE5742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95999" y="997527"/>
            <a:ext cx="2111835" cy="5431530"/>
          </a:xfrm>
          <a:prstGeom prst="rect">
            <a:avLst/>
          </a:prstGeom>
        </p:spPr>
      </p:pic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CC0744B3-246B-0818-0AB9-6984DDD8765E}"/>
              </a:ext>
            </a:extLst>
          </p:cNvPr>
          <p:cNvSpPr/>
          <p:nvPr/>
        </p:nvSpPr>
        <p:spPr>
          <a:xfrm>
            <a:off x="284480" y="812800"/>
            <a:ext cx="2936240" cy="1737360"/>
          </a:xfrm>
          <a:prstGeom prst="wedgeRoundRectCallout">
            <a:avLst>
              <a:gd name="adj1" fmla="val 87285"/>
              <a:gd name="adj2" fmla="val 4576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Comme nous, les animaux ont aussi besoin d’aliments pour grandir.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494BC14-A845-D54F-D009-3ED1C9949618}"/>
              </a:ext>
            </a:extLst>
          </p:cNvPr>
          <p:cNvSpPr txBox="1"/>
          <p:nvPr/>
        </p:nvSpPr>
        <p:spPr>
          <a:xfrm>
            <a:off x="6790574" y="6120938"/>
            <a:ext cx="88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Malak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731C4B1-E95E-5387-7696-2F0770389BA2}"/>
              </a:ext>
            </a:extLst>
          </p:cNvPr>
          <p:cNvSpPr txBox="1"/>
          <p:nvPr/>
        </p:nvSpPr>
        <p:spPr>
          <a:xfrm>
            <a:off x="3718560" y="6146800"/>
            <a:ext cx="1107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Achraf</a:t>
            </a: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E3193396-A12A-1ACA-F8F7-EAB5D352CC21}"/>
              </a:ext>
            </a:extLst>
          </p:cNvPr>
          <p:cNvSpPr/>
          <p:nvPr/>
        </p:nvSpPr>
        <p:spPr>
          <a:xfrm>
            <a:off x="8382000" y="2611120"/>
            <a:ext cx="3413760" cy="1473200"/>
          </a:xfrm>
          <a:prstGeom prst="wedgeRoundRectCallout">
            <a:avLst>
              <a:gd name="adj1" fmla="val -76976"/>
              <a:gd name="adj2" fmla="val -7126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Oui, moi je nourris mes poussins tous les jours et ils grandissent.</a:t>
            </a:r>
          </a:p>
        </p:txBody>
      </p:sp>
      <p:pic>
        <p:nvPicPr>
          <p:cNvPr id="6" name="Image 5" descr="Une image contenant oiseau, galliformes, volaille, peigne&#10;&#10;Le contenu généré par l’IA peut être incorrect.">
            <a:extLst>
              <a:ext uri="{FF2B5EF4-FFF2-40B4-BE49-F238E27FC236}">
                <a16:creationId xmlns:a16="http://schemas.microsoft.com/office/drawing/2014/main" id="{8F912A7E-62DE-6573-621B-9D6C9685D2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08" y="4256690"/>
            <a:ext cx="2957422" cy="186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05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11057" y="216344"/>
            <a:ext cx="105742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Dans cette séance nous allons apprendre à représenter la croissance des animaux en fonction du temps et déduire l’effet de l’alimentation sur cette croissance.</a:t>
            </a:r>
            <a:endParaRPr lang="fr-FR" sz="2200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Google Shape;2054;p38">
            <a:extLst>
              <a:ext uri="{FF2B5EF4-FFF2-40B4-BE49-F238E27FC236}">
                <a16:creationId xmlns:a16="http://schemas.microsoft.com/office/drawing/2014/main" id="{73D8A7C2-4E6F-4B28-FC5B-F57148B1C260}"/>
              </a:ext>
            </a:extLst>
          </p:cNvPr>
          <p:cNvSpPr/>
          <p:nvPr/>
        </p:nvSpPr>
        <p:spPr>
          <a:xfrm>
            <a:off x="1431686" y="1283818"/>
            <a:ext cx="9651623" cy="112514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DECE45-772F-7DAA-17E9-0EC160E6D68D}"/>
              </a:ext>
            </a:extLst>
          </p:cNvPr>
          <p:cNvSpPr txBox="1"/>
          <p:nvPr/>
        </p:nvSpPr>
        <p:spPr>
          <a:xfrm>
            <a:off x="2113010" y="1275009"/>
            <a:ext cx="88968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Construire et décrire un graphique montrant</a:t>
            </a:r>
          </a:p>
          <a:p>
            <a:r>
              <a:rPr lang="fr-FR" sz="2800" dirty="0"/>
              <a:t> l’effet de l’alimentation sur la croissance d’un animal.</a:t>
            </a:r>
            <a:r>
              <a:rPr lang="fr-FR" sz="3200" dirty="0"/>
              <a:t> </a:t>
            </a:r>
          </a:p>
        </p:txBody>
      </p:sp>
      <p:pic>
        <p:nvPicPr>
          <p:cNvPr id="7" name="Image 15">
            <a:extLst>
              <a:ext uri="{FF2B5EF4-FFF2-40B4-BE49-F238E27FC236}">
                <a16:creationId xmlns:a16="http://schemas.microsoft.com/office/drawing/2014/main" id="{ABD9BBE8-235E-FCE4-96CC-9BA47F52FA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47" y="1019368"/>
            <a:ext cx="805544" cy="805544"/>
          </a:xfrm>
          <a:prstGeom prst="rect">
            <a:avLst/>
          </a:prstGeom>
          <a:ln>
            <a:noFill/>
          </a:ln>
        </p:spPr>
      </p:pic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2A68BBC0-01B2-87BC-FAF5-A8FF0A8394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77" y="3319974"/>
            <a:ext cx="5505192" cy="196834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861A12-2156-BDAD-C0AD-D01374D7A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4936" y="2673416"/>
            <a:ext cx="4706887" cy="3329261"/>
          </a:xfrm>
          <a:prstGeom prst="rect">
            <a:avLst/>
          </a:prstGeom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1CA2CC6-8D86-E1E3-7742-732CC2C00B1A}"/>
              </a:ext>
            </a:extLst>
          </p:cNvPr>
          <p:cNvSpPr/>
          <p:nvPr/>
        </p:nvSpPr>
        <p:spPr>
          <a:xfrm>
            <a:off x="6364869" y="3878664"/>
            <a:ext cx="447913" cy="7082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ED259-DB7F-A4E1-B3DE-2B5CEBFFA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1185197C-A9AF-9E54-4D28-A10D3B14976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A34D9DB2-F924-4F2E-C323-2164AC1A8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543A490-E6EF-E9C7-B499-B88ABD49E88A}"/>
              </a:ext>
            </a:extLst>
          </p:cNvPr>
          <p:cNvSpPr/>
          <p:nvPr/>
        </p:nvSpPr>
        <p:spPr>
          <a:xfrm>
            <a:off x="3273671" y="2254379"/>
            <a:ext cx="5644657" cy="1224429"/>
          </a:xfrm>
          <a:prstGeom prst="roundRect">
            <a:avLst>
              <a:gd name="adj" fmla="val 2871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 me prépare</a:t>
            </a:r>
          </a:p>
        </p:txBody>
      </p:sp>
      <p:grpSp>
        <p:nvGrpSpPr>
          <p:cNvPr id="5" name="Group 43">
            <a:extLst>
              <a:ext uri="{FF2B5EF4-FFF2-40B4-BE49-F238E27FC236}">
                <a16:creationId xmlns:a16="http://schemas.microsoft.com/office/drawing/2014/main" id="{EA36CECC-9A83-B782-1485-1592819F1DFB}"/>
              </a:ext>
            </a:extLst>
          </p:cNvPr>
          <p:cNvGrpSpPr/>
          <p:nvPr/>
        </p:nvGrpSpPr>
        <p:grpSpPr>
          <a:xfrm>
            <a:off x="9238410" y="5456281"/>
            <a:ext cx="2425142" cy="936370"/>
            <a:chOff x="8796759" y="4917801"/>
            <a:chExt cx="2425142" cy="936370"/>
          </a:xfrm>
        </p:grpSpPr>
        <p:sp>
          <p:nvSpPr>
            <p:cNvPr id="6" name="Oval 41">
              <a:extLst>
                <a:ext uri="{FF2B5EF4-FFF2-40B4-BE49-F238E27FC236}">
                  <a16:creationId xmlns:a16="http://schemas.microsoft.com/office/drawing/2014/main" id="{4D3173B5-1D83-40B9-492E-BF2DE18CA5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F646F28-C626-48DD-B627-DF132DB04B1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377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58DD0-8105-E364-AA4B-8B9326A98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708A7A62-9DCB-011D-CD21-777CE6D1671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A1E7A243-6CA6-A013-1FB4-9CBDCC7DD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FE2DFBA-7E0B-AF18-0A44-243EC5558E25}"/>
              </a:ext>
            </a:extLst>
          </p:cNvPr>
          <p:cNvSpPr txBox="1"/>
          <p:nvPr/>
        </p:nvSpPr>
        <p:spPr>
          <a:xfrm>
            <a:off x="947411" y="347644"/>
            <a:ext cx="99550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Commençons par voir de quoi dépend la croissance d’un animal.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657302-D608-7B99-2447-F299FB4AB2BD}"/>
              </a:ext>
            </a:extLst>
          </p:cNvPr>
          <p:cNvSpPr txBox="1"/>
          <p:nvPr/>
        </p:nvSpPr>
        <p:spPr>
          <a:xfrm>
            <a:off x="579120" y="1564640"/>
            <a:ext cx="1051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002060"/>
                </a:solidFill>
              </a:defRPr>
            </a:lvl1pPr>
          </a:lstStyle>
          <a:p>
            <a:r>
              <a:rPr lang="fr-FR" dirty="0"/>
              <a:t>La croissance des animaux dépend de </a:t>
            </a:r>
            <a:r>
              <a:rPr lang="fr-FR" b="1" dirty="0">
                <a:solidFill>
                  <a:srgbClr val="FF0000"/>
                </a:solidFill>
              </a:rPr>
              <a:t>la qualité </a:t>
            </a:r>
            <a:r>
              <a:rPr lang="fr-FR" dirty="0"/>
              <a:t>de son alimentation: </a:t>
            </a:r>
          </a:p>
        </p:txBody>
      </p:sp>
      <p:pic>
        <p:nvPicPr>
          <p:cNvPr id="7" name="Image 6" descr="Une image contenant oiseau, galliformes, volaille, peigne&#10;&#10;Le contenu généré par l’IA peut être incorrect.">
            <a:extLst>
              <a:ext uri="{FF2B5EF4-FFF2-40B4-BE49-F238E27FC236}">
                <a16:creationId xmlns:a16="http://schemas.microsoft.com/office/drawing/2014/main" id="{29C296AF-5E53-ADAB-AE1B-D9656AD8B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649" y="2384776"/>
            <a:ext cx="5894297" cy="371122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CE7F556-400E-00B8-05B2-AECCE8B6640F}"/>
              </a:ext>
            </a:extLst>
          </p:cNvPr>
          <p:cNvSpPr txBox="1"/>
          <p:nvPr/>
        </p:nvSpPr>
        <p:spPr>
          <a:xfrm>
            <a:off x="1179118" y="2843191"/>
            <a:ext cx="44907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Exemple</a:t>
            </a:r>
            <a:r>
              <a:rPr lang="fr-FR" sz="2800" dirty="0">
                <a:solidFill>
                  <a:srgbClr val="FF0000"/>
                </a:solidFill>
              </a:rPr>
              <a:t> </a:t>
            </a:r>
            <a:r>
              <a:rPr lang="fr-FR" sz="2800" dirty="0"/>
              <a:t>: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dirty="0"/>
              <a:t>une alimentation riche en vitamines donne une bonne croissance.</a:t>
            </a:r>
          </a:p>
        </p:txBody>
      </p:sp>
    </p:spTree>
    <p:extLst>
      <p:ext uri="{BB962C8B-B14F-4D97-AF65-F5344CB8AC3E}">
        <p14:creationId xmlns:p14="http://schemas.microsoft.com/office/powerpoint/2010/main" val="2476271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E53E697-30E4-AF4E-FDC4-E4CB6CA3CAE1}"/>
              </a:ext>
            </a:extLst>
          </p:cNvPr>
          <p:cNvSpPr txBox="1"/>
          <p:nvPr/>
        </p:nvSpPr>
        <p:spPr>
          <a:xfrm>
            <a:off x="345440" y="1574800"/>
            <a:ext cx="1131824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002060"/>
                </a:solidFill>
              </a:defRPr>
            </a:lvl1pPr>
          </a:lstStyle>
          <a:p>
            <a:r>
              <a:rPr lang="fr-FR" dirty="0"/>
              <a:t>La croissance des animaux dépend aussi de </a:t>
            </a:r>
            <a:r>
              <a:rPr lang="fr-FR" b="1" dirty="0">
                <a:solidFill>
                  <a:srgbClr val="FF0000"/>
                </a:solidFill>
              </a:rPr>
              <a:t>la quantité  </a:t>
            </a:r>
            <a:r>
              <a:rPr lang="fr-FR" dirty="0"/>
              <a:t>de son alimentation: </a:t>
            </a:r>
          </a:p>
        </p:txBody>
      </p:sp>
      <p:pic>
        <p:nvPicPr>
          <p:cNvPr id="5" name="Image 4" descr="Une image contenant oiseau, galliformes, volaille, peigne&#10;&#10;Le contenu généré par l’IA peut être incorrect.">
            <a:extLst>
              <a:ext uri="{FF2B5EF4-FFF2-40B4-BE49-F238E27FC236}">
                <a16:creationId xmlns:a16="http://schemas.microsoft.com/office/drawing/2014/main" id="{C5DD176F-06A9-7D75-AAC3-84EEAB1B4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1592" y="2852136"/>
            <a:ext cx="4554968" cy="286794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65136F7-4EA9-E8E0-D23D-F416E022E414}"/>
              </a:ext>
            </a:extLst>
          </p:cNvPr>
          <p:cNvSpPr txBox="1"/>
          <p:nvPr/>
        </p:nvSpPr>
        <p:spPr>
          <a:xfrm>
            <a:off x="629920" y="3129280"/>
            <a:ext cx="6339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dirty="0"/>
              <a:t>Un poussin de deux semaines a besoin de 20 g de nourriture par jour.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80B068A-865A-CB9D-851A-9C86D8979B57}"/>
              </a:ext>
            </a:extLst>
          </p:cNvPr>
          <p:cNvSpPr txBox="1"/>
          <p:nvPr/>
        </p:nvSpPr>
        <p:spPr>
          <a:xfrm>
            <a:off x="568960" y="45720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dirty="0"/>
              <a:t>Un poussin de deux mois a besoin de 100 g de nourriture par jour.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DB0378-CE10-C4B9-F26D-CE46B42C1760}"/>
              </a:ext>
            </a:extLst>
          </p:cNvPr>
          <p:cNvSpPr txBox="1"/>
          <p:nvPr/>
        </p:nvSpPr>
        <p:spPr>
          <a:xfrm>
            <a:off x="1016813" y="2543294"/>
            <a:ext cx="20426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Exemples</a:t>
            </a:r>
            <a:endParaRPr lang="fr-FR" sz="28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A8DB9C-346C-2113-2601-DAD1A9A452A0}"/>
              </a:ext>
            </a:extLst>
          </p:cNvPr>
          <p:cNvSpPr txBox="1"/>
          <p:nvPr/>
        </p:nvSpPr>
        <p:spPr>
          <a:xfrm>
            <a:off x="1068296" y="268100"/>
            <a:ext cx="99550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Commençons par  voir de quoi dépend la croissance d’un animal.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388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B194B-D57A-63A8-C98C-8492D6B99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A519B4B-DF1C-7F28-9570-B3457F45EBF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04A6B4AB-52FC-2055-FD58-94A979C45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F0A481F-32FD-2A74-FE04-176FED926AD6}"/>
              </a:ext>
            </a:extLst>
          </p:cNvPr>
          <p:cNvSpPr txBox="1"/>
          <p:nvPr/>
        </p:nvSpPr>
        <p:spPr>
          <a:xfrm>
            <a:off x="916819" y="192363"/>
            <a:ext cx="99550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fr-FR" sz="2400" dirty="0"/>
              <a:t>Afin d’étudier l’effet de l’alimentation sur la croissance d’un animal, on peut suivre sa croissance dans des conditions d’alimentation variées. </a:t>
            </a:r>
          </a:p>
        </p:txBody>
      </p:sp>
      <p:pic>
        <p:nvPicPr>
          <p:cNvPr id="6" name="Image 5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B104C8A0-949A-CC30-80E3-A0E9C04AFE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3" t="4045" b="-1"/>
          <a:stretch>
            <a:fillRect/>
          </a:stretch>
        </p:blipFill>
        <p:spPr>
          <a:xfrm>
            <a:off x="815326" y="3141449"/>
            <a:ext cx="10704154" cy="129641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AA3B47E-4849-2B6B-EBAE-1BB645DF6FC4}"/>
              </a:ext>
            </a:extLst>
          </p:cNvPr>
          <p:cNvSpPr txBox="1"/>
          <p:nvPr/>
        </p:nvSpPr>
        <p:spPr>
          <a:xfrm>
            <a:off x="706403" y="1637332"/>
            <a:ext cx="1092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Exemple </a:t>
            </a:r>
            <a:r>
              <a:rPr lang="fr-FR" sz="2400" dirty="0"/>
              <a:t>: on mesure la masse moyenne des escargots de deux lots  chaque deux mois durant 12 mois; le premier lot reçoit une alimentation différente du deuxième lot. on note les résultats dans un tableau. </a:t>
            </a:r>
          </a:p>
        </p:txBody>
      </p:sp>
    </p:spTree>
    <p:extLst>
      <p:ext uri="{BB962C8B-B14F-4D97-AF65-F5344CB8AC3E}">
        <p14:creationId xmlns:p14="http://schemas.microsoft.com/office/powerpoint/2010/main" val="3142336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11760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Modelage de la tâche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F41B2-746E-79FE-3F50-92FFDAC75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E4C7D38F-CC67-DADA-0A54-2BB4CE3EEA9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76D9E9E8-027F-E71A-54C1-49EB8788A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B533AD6-AED4-1611-D5E8-7FB98A0AAE8D}"/>
              </a:ext>
            </a:extLst>
          </p:cNvPr>
          <p:cNvSpPr txBox="1"/>
          <p:nvPr/>
        </p:nvSpPr>
        <p:spPr>
          <a:xfrm>
            <a:off x="878748" y="312250"/>
            <a:ext cx="104304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Afin de réaliser ma tâche je prends un exemple de la croissance de deux lots d’escargots</a:t>
            </a:r>
            <a:r>
              <a:rPr lang="fr-FR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fr-FR" sz="22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187454E-0BA0-7D69-EDD7-25A587F3020B}"/>
              </a:ext>
            </a:extLst>
          </p:cNvPr>
          <p:cNvCxnSpPr>
            <a:cxnSpLocks/>
          </p:cNvCxnSpPr>
          <p:nvPr/>
        </p:nvCxnSpPr>
        <p:spPr>
          <a:xfrm>
            <a:off x="6512560" y="3835400"/>
            <a:ext cx="62788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6565BF5-7DD8-FC7F-2208-436B29D3D75C}"/>
              </a:ext>
            </a:extLst>
          </p:cNvPr>
          <p:cNvSpPr txBox="1"/>
          <p:nvPr/>
        </p:nvSpPr>
        <p:spPr>
          <a:xfrm>
            <a:off x="7140448" y="2080677"/>
            <a:ext cx="4886036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prstClr val="black"/>
                </a:solidFill>
                <a:latin typeface="Calibri" panose="020F0502020204030204"/>
              </a:rPr>
              <a:t>A partir de ces données je vais  :</a:t>
            </a:r>
          </a:p>
          <a:p>
            <a:pPr marL="514350" indent="-514350">
              <a:buAutoNum type="arabicPeriod"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/>
              </a:rPr>
              <a:t>Représenter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</a:rPr>
              <a:t> la variation de la masse moyenne des deux lots d’escargots en fonction du temps.</a:t>
            </a:r>
          </a:p>
          <a:p>
            <a:pPr marL="342900" indent="-342900">
              <a:buAutoNum type="arabicPeriod"/>
            </a:pPr>
            <a:r>
              <a:rPr lang="fr-FR" sz="2400" b="1" dirty="0"/>
              <a:t>Décrire la variation </a:t>
            </a:r>
            <a:r>
              <a:rPr lang="fr-FR" sz="2400" dirty="0"/>
              <a:t>de la masse moyenne des deux lots d’escargots en fonction du temps.</a:t>
            </a:r>
          </a:p>
          <a:p>
            <a:pPr marL="342900" indent="-342900">
              <a:buAutoNum type="arabicPeriod"/>
            </a:pPr>
            <a:r>
              <a:rPr lang="fr-FR" sz="2400" b="1" dirty="0"/>
              <a:t>Déduire le facteur </a:t>
            </a:r>
            <a:r>
              <a:rPr lang="fr-FR" sz="2400" dirty="0"/>
              <a:t>qui affecte la croissance mis en évidence. </a:t>
            </a:r>
          </a:p>
        </p:txBody>
      </p:sp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830FE170-9FCF-B3A2-DB00-6BBC1F0FC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099" y="2908216"/>
            <a:ext cx="6320894" cy="167383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079278-4550-C397-E410-6A79430814D2}"/>
              </a:ext>
            </a:extLst>
          </p:cNvPr>
          <p:cNvSpPr txBox="1"/>
          <p:nvPr/>
        </p:nvSpPr>
        <p:spPr>
          <a:xfrm>
            <a:off x="878748" y="1320018"/>
            <a:ext cx="462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Données concernant la croissance de deux lots d’escargots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4F6944-B8DC-8245-80EE-83325E897576}"/>
              </a:ext>
            </a:extLst>
          </p:cNvPr>
          <p:cNvSpPr txBox="1"/>
          <p:nvPr/>
        </p:nvSpPr>
        <p:spPr>
          <a:xfrm>
            <a:off x="7663001" y="1407366"/>
            <a:ext cx="3840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La tâche à réaliser</a:t>
            </a:r>
          </a:p>
        </p:txBody>
      </p:sp>
    </p:spTree>
    <p:extLst>
      <p:ext uri="{BB962C8B-B14F-4D97-AF65-F5344CB8AC3E}">
        <p14:creationId xmlns:p14="http://schemas.microsoft.com/office/powerpoint/2010/main" val="3266798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46117-84DD-570B-0ACF-FDDB97B4C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CBEEE51-8F2F-F734-25BF-A6598380F16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7C739946-FC8C-9BA1-1303-DBB5A8D87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188DB42-7DEC-8E21-A154-690E2442ACE5}"/>
              </a:ext>
            </a:extLst>
          </p:cNvPr>
          <p:cNvSpPr txBox="1"/>
          <p:nvPr/>
        </p:nvSpPr>
        <p:spPr>
          <a:xfrm>
            <a:off x="1052549" y="161900"/>
            <a:ext cx="105758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commence  par représenter la variation de la masse en fonction du temps à partir des données d’un tableau en suivant les étapes ci-dessous: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B91A84-31EF-93A5-5050-DD83737C4DA9}"/>
              </a:ext>
            </a:extLst>
          </p:cNvPr>
          <p:cNvSpPr txBox="1"/>
          <p:nvPr/>
        </p:nvSpPr>
        <p:spPr>
          <a:xfrm>
            <a:off x="3140201" y="1939099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6"/>
                </a:solidFill>
              </a:rPr>
              <a:t>Étape 1: Tracer les deux axes.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55E9C2E-AA69-BE26-DFE8-868DA48C6788}"/>
              </a:ext>
            </a:extLst>
          </p:cNvPr>
          <p:cNvSpPr txBox="1"/>
          <p:nvPr/>
        </p:nvSpPr>
        <p:spPr>
          <a:xfrm>
            <a:off x="3140201" y="2558859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b="1" i="0" dirty="0"/>
              <a:t>Étape 2: Donner un titre à chaque axe.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C2F420E-EF1E-8278-7FC4-CD45606260E0}"/>
              </a:ext>
            </a:extLst>
          </p:cNvPr>
          <p:cNvSpPr txBox="1"/>
          <p:nvPr/>
        </p:nvSpPr>
        <p:spPr>
          <a:xfrm>
            <a:off x="3140201" y="3219259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b="1" i="0" dirty="0"/>
              <a:t>Étape 3: Positionner les points.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BC91AD-A1A5-56B1-E20E-CC4A7C690DA4}"/>
              </a:ext>
            </a:extLst>
          </p:cNvPr>
          <p:cNvSpPr txBox="1"/>
          <p:nvPr/>
        </p:nvSpPr>
        <p:spPr>
          <a:xfrm>
            <a:off x="3140201" y="3950779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b="1" i="0" dirty="0"/>
              <a:t>Étape 4: Relier les points.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BCF49B-0B1D-47B1-03F9-3DC6B427269A}"/>
              </a:ext>
            </a:extLst>
          </p:cNvPr>
          <p:cNvSpPr txBox="1"/>
          <p:nvPr/>
        </p:nvSpPr>
        <p:spPr>
          <a:xfrm>
            <a:off x="3140201" y="4682299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b="1" i="0" dirty="0"/>
              <a:t>Étape 5: Donner un titre au graphique.</a:t>
            </a:r>
          </a:p>
        </p:txBody>
      </p:sp>
    </p:spTree>
    <p:extLst>
      <p:ext uri="{BB962C8B-B14F-4D97-AF65-F5344CB8AC3E}">
        <p14:creationId xmlns:p14="http://schemas.microsoft.com/office/powerpoint/2010/main" val="3626936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85BC2-455D-80EF-F501-6503973F5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01629FAF-0BF5-C789-892C-E1333E238DF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34D14BBF-F252-6353-0B01-212169C84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1449" y="782608"/>
            <a:ext cx="583170" cy="5831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0FBE73A-3750-E26F-A91A-C31595F7CE78}"/>
              </a:ext>
            </a:extLst>
          </p:cNvPr>
          <p:cNvSpPr txBox="1"/>
          <p:nvPr/>
        </p:nvSpPr>
        <p:spPr>
          <a:xfrm>
            <a:off x="361857" y="1665350"/>
            <a:ext cx="4668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b="1" i="0" dirty="0"/>
              <a:t>Étape 1: Tracer les deux axes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AD4BA9-9D98-ABD4-CDCE-B0E731E36CB9}"/>
              </a:ext>
            </a:extLst>
          </p:cNvPr>
          <p:cNvSpPr txBox="1"/>
          <p:nvPr/>
        </p:nvSpPr>
        <p:spPr>
          <a:xfrm>
            <a:off x="904240" y="13208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19D1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90DFE16-6113-9767-34E3-BB600F8FD3E7}"/>
              </a:ext>
            </a:extLst>
          </p:cNvPr>
          <p:cNvSpPr txBox="1"/>
          <p:nvPr/>
        </p:nvSpPr>
        <p:spPr>
          <a:xfrm>
            <a:off x="363640" y="2262215"/>
            <a:ext cx="44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/>
              <a:t>Les deux axes doivent être </a:t>
            </a:r>
            <a:r>
              <a:rPr lang="fr-FR" sz="2400" b="1" dirty="0"/>
              <a:t>perpendiculaires.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B6639CE-9D1D-EBA2-98C9-320852695043}"/>
              </a:ext>
            </a:extLst>
          </p:cNvPr>
          <p:cNvSpPr txBox="1"/>
          <p:nvPr/>
        </p:nvSpPr>
        <p:spPr>
          <a:xfrm>
            <a:off x="292520" y="3244476"/>
            <a:ext cx="4531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/>
              <a:t>L’axe verticale représente la variable dépendante avec </a:t>
            </a:r>
            <a:r>
              <a:rPr lang="fr-FR" sz="2400" b="1" dirty="0"/>
              <a:t>une</a:t>
            </a:r>
            <a:r>
              <a:rPr lang="fr-FR" sz="2400" dirty="0"/>
              <a:t> </a:t>
            </a:r>
            <a:r>
              <a:rPr lang="fr-FR" sz="2400" b="1" dirty="0"/>
              <a:t>échelle</a:t>
            </a:r>
            <a:r>
              <a:rPr lang="fr-FR" sz="2400" dirty="0"/>
              <a:t> :    </a:t>
            </a:r>
          </a:p>
          <a:p>
            <a:r>
              <a:rPr lang="fr-FR" sz="2400" dirty="0"/>
              <a:t>        </a:t>
            </a:r>
            <a:r>
              <a:rPr lang="fr-FR" sz="2400" u="sng" dirty="0"/>
              <a:t>1 carreau = 20 grammes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AEDFF9-2E64-F111-F695-1B9290EEB179}"/>
              </a:ext>
            </a:extLst>
          </p:cNvPr>
          <p:cNvSpPr txBox="1"/>
          <p:nvPr/>
        </p:nvSpPr>
        <p:spPr>
          <a:xfrm>
            <a:off x="292520" y="5117175"/>
            <a:ext cx="4668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/>
              <a:t>L’axe horizontale  représente la variable indépendante avec </a:t>
            </a:r>
            <a:r>
              <a:rPr lang="fr-FR" sz="2400" b="1" dirty="0"/>
              <a:t>une échelle </a:t>
            </a:r>
            <a:r>
              <a:rPr lang="fr-FR" sz="2400" dirty="0"/>
              <a:t>:    </a:t>
            </a:r>
            <a:r>
              <a:rPr lang="fr-FR" sz="2400" u="sng" dirty="0"/>
              <a:t>1 carreau = 1 mois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BB1F6A4A-7E9E-133C-5168-B804E5F717C6}"/>
              </a:ext>
            </a:extLst>
          </p:cNvPr>
          <p:cNvGrpSpPr/>
          <p:nvPr/>
        </p:nvGrpSpPr>
        <p:grpSpPr>
          <a:xfrm>
            <a:off x="5023722" y="2389595"/>
            <a:ext cx="6711078" cy="4336325"/>
            <a:chOff x="5049520" y="1229361"/>
            <a:chExt cx="6883668" cy="4508998"/>
          </a:xfrm>
        </p:grpSpPr>
        <p:pic>
          <p:nvPicPr>
            <p:cNvPr id="24" name="Image 23" descr="Une image contenant ligne, Rectangle, Parallèle, carré&#10;&#10;Le contenu généré par l’IA peut être incorrect.">
              <a:extLst>
                <a:ext uri="{FF2B5EF4-FFF2-40B4-BE49-F238E27FC236}">
                  <a16:creationId xmlns:a16="http://schemas.microsoft.com/office/drawing/2014/main" id="{1EBB1BE0-CA53-41FE-7846-832EEB281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13155" y="1229361"/>
              <a:ext cx="6820033" cy="450088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CDE1348-B553-3827-8D6F-00F9BFEE1E04}"/>
                </a:ext>
              </a:extLst>
            </p:cNvPr>
            <p:cNvSpPr txBox="1"/>
            <p:nvPr/>
          </p:nvSpPr>
          <p:spPr>
            <a:xfrm>
              <a:off x="6217920" y="5334000"/>
              <a:ext cx="31496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2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B92B70A-D46A-5274-9305-1E3D3C289E0A}"/>
                </a:ext>
              </a:extLst>
            </p:cNvPr>
            <p:cNvSpPr txBox="1"/>
            <p:nvPr/>
          </p:nvSpPr>
          <p:spPr>
            <a:xfrm>
              <a:off x="7000240" y="5334000"/>
              <a:ext cx="31496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4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7F1F4652-A732-5A05-D4F0-B3BD673524DF}"/>
                </a:ext>
              </a:extLst>
            </p:cNvPr>
            <p:cNvSpPr txBox="1"/>
            <p:nvPr/>
          </p:nvSpPr>
          <p:spPr>
            <a:xfrm>
              <a:off x="7802880" y="5313680"/>
              <a:ext cx="31496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6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5FB2235-5D8A-9780-870B-9A5EB03AE52F}"/>
                </a:ext>
              </a:extLst>
            </p:cNvPr>
            <p:cNvSpPr txBox="1"/>
            <p:nvPr/>
          </p:nvSpPr>
          <p:spPr>
            <a:xfrm>
              <a:off x="8585200" y="5323840"/>
              <a:ext cx="31496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8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B2890B75-C077-9A68-9FD3-0B1FF2C52276}"/>
                </a:ext>
              </a:extLst>
            </p:cNvPr>
            <p:cNvSpPr txBox="1"/>
            <p:nvPr/>
          </p:nvSpPr>
          <p:spPr>
            <a:xfrm>
              <a:off x="9316720" y="5344160"/>
              <a:ext cx="42672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10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EC5C3418-0435-1909-909F-ED32E1E0D7B0}"/>
                </a:ext>
              </a:extLst>
            </p:cNvPr>
            <p:cNvSpPr txBox="1"/>
            <p:nvPr/>
          </p:nvSpPr>
          <p:spPr>
            <a:xfrm>
              <a:off x="10109200" y="5354320"/>
              <a:ext cx="52832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12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F6AFB205-C1B4-88DA-B0B5-01C6944A6E9D}"/>
                </a:ext>
              </a:extLst>
            </p:cNvPr>
            <p:cNvSpPr txBox="1"/>
            <p:nvPr/>
          </p:nvSpPr>
          <p:spPr>
            <a:xfrm>
              <a:off x="5120640" y="3688080"/>
              <a:ext cx="48768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60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151949FC-ACD8-CDB2-9006-FF5D2D2FBBA3}"/>
                </a:ext>
              </a:extLst>
            </p:cNvPr>
            <p:cNvSpPr txBox="1"/>
            <p:nvPr/>
          </p:nvSpPr>
          <p:spPr>
            <a:xfrm>
              <a:off x="5100320" y="4602480"/>
              <a:ext cx="48768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20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D07BEE3-8F40-E13E-D517-1B8D882E8798}"/>
                </a:ext>
              </a:extLst>
            </p:cNvPr>
            <p:cNvSpPr txBox="1"/>
            <p:nvPr/>
          </p:nvSpPr>
          <p:spPr>
            <a:xfrm>
              <a:off x="5100320" y="4124960"/>
              <a:ext cx="48768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40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39E62F90-B0F9-F92F-6D4B-F3BDE0C6ED22}"/>
                </a:ext>
              </a:extLst>
            </p:cNvPr>
            <p:cNvSpPr txBox="1"/>
            <p:nvPr/>
          </p:nvSpPr>
          <p:spPr>
            <a:xfrm>
              <a:off x="5130800" y="3251200"/>
              <a:ext cx="48768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80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FBC0318-5199-9FA1-FB10-7263D85DC8A6}"/>
                </a:ext>
              </a:extLst>
            </p:cNvPr>
            <p:cNvSpPr txBox="1"/>
            <p:nvPr/>
          </p:nvSpPr>
          <p:spPr>
            <a:xfrm>
              <a:off x="5049520" y="2814320"/>
              <a:ext cx="61976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100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262E620-D0C5-EFA3-5478-30D5C921AB4E}"/>
                </a:ext>
              </a:extLst>
            </p:cNvPr>
            <p:cNvSpPr txBox="1"/>
            <p:nvPr/>
          </p:nvSpPr>
          <p:spPr>
            <a:xfrm>
              <a:off x="5049520" y="2389880"/>
              <a:ext cx="568960" cy="38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120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0E4C4FD0-C9F6-E312-E7ED-9850EF356475}"/>
              </a:ext>
            </a:extLst>
          </p:cNvPr>
          <p:cNvSpPr txBox="1"/>
          <p:nvPr/>
        </p:nvSpPr>
        <p:spPr>
          <a:xfrm>
            <a:off x="965906" y="229756"/>
            <a:ext cx="105758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appliquer ces étapes je reprends  l’exemple de  la croissance des escargots.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commence par tracer les deux axes. </a:t>
            </a:r>
          </a:p>
        </p:txBody>
      </p:sp>
      <p:pic>
        <p:nvPicPr>
          <p:cNvPr id="5" name="Image 4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B672BDD0-7808-2B8B-A9E5-658B2E791A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13" t="4045" b="-1"/>
          <a:stretch>
            <a:fillRect/>
          </a:stretch>
        </p:blipFill>
        <p:spPr>
          <a:xfrm>
            <a:off x="5093059" y="1542596"/>
            <a:ext cx="6711078" cy="8128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B29465-1EDB-EBFC-B0A1-2553649FFF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927" y="982052"/>
            <a:ext cx="991552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81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EB057-CB28-4549-FCE7-17C058B91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DB3A4AE0-C01E-85A4-EAB7-87740CE562D1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9AC2A047-416F-1CB6-E954-878CF20CE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8BB30F2-A0CD-5A8C-1E38-FC70E45B9034}"/>
              </a:ext>
            </a:extLst>
          </p:cNvPr>
          <p:cNvSpPr txBox="1"/>
          <p:nvPr/>
        </p:nvSpPr>
        <p:spPr>
          <a:xfrm>
            <a:off x="589986" y="1073036"/>
            <a:ext cx="7852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b="1" i="0" dirty="0"/>
              <a:t>Étape 2:  Donner un titre à chaque axe.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CFAE790-FE8B-9161-2834-74583A622FC0}"/>
              </a:ext>
            </a:extLst>
          </p:cNvPr>
          <p:cNvSpPr txBox="1"/>
          <p:nvPr/>
        </p:nvSpPr>
        <p:spPr>
          <a:xfrm>
            <a:off x="203200" y="1863428"/>
            <a:ext cx="484632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600" dirty="0"/>
              <a:t>L’axe verticale représente la variable dépendante: </a:t>
            </a:r>
            <a:r>
              <a:rPr lang="fr-FR" sz="2600" b="1" dirty="0"/>
              <a:t>la masse moyenne des escargots en gramme.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00AAFE-052D-0BAE-6EFC-3E20DACA2CBA}"/>
              </a:ext>
            </a:extLst>
          </p:cNvPr>
          <p:cNvSpPr txBox="1"/>
          <p:nvPr/>
        </p:nvSpPr>
        <p:spPr>
          <a:xfrm>
            <a:off x="203200" y="4001413"/>
            <a:ext cx="506984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600" dirty="0"/>
              <a:t>L’axe horizontale représente la variable indépendante: </a:t>
            </a:r>
            <a:r>
              <a:rPr lang="fr-FR" sz="2600" b="1" dirty="0"/>
              <a:t>le temps en mois. 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8C32E247-DFEB-DFF9-A6AD-BC2E941080BD}"/>
              </a:ext>
            </a:extLst>
          </p:cNvPr>
          <p:cNvGrpSpPr/>
          <p:nvPr/>
        </p:nvGrpSpPr>
        <p:grpSpPr>
          <a:xfrm>
            <a:off x="5049520" y="1786574"/>
            <a:ext cx="6925310" cy="4500880"/>
            <a:chOff x="4988560" y="1827214"/>
            <a:chExt cx="6925310" cy="450088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5066D29-A41E-90AA-3DC7-C4A9993BCDAB}"/>
                </a:ext>
              </a:extLst>
            </p:cNvPr>
            <p:cNvGrpSpPr/>
            <p:nvPr/>
          </p:nvGrpSpPr>
          <p:grpSpPr>
            <a:xfrm>
              <a:off x="4988560" y="1827214"/>
              <a:ext cx="6883668" cy="4500880"/>
              <a:chOff x="5049520" y="1229361"/>
              <a:chExt cx="6883668" cy="4500880"/>
            </a:xfrm>
          </p:grpSpPr>
          <p:pic>
            <p:nvPicPr>
              <p:cNvPr id="12" name="Image 11" descr="Une image contenant ligne, Rectangle, Parallèle, carré&#10;&#10;Le contenu généré par l’IA peut être incorrect.">
                <a:extLst>
                  <a:ext uri="{FF2B5EF4-FFF2-40B4-BE49-F238E27FC236}">
                    <a16:creationId xmlns:a16="http://schemas.microsoft.com/office/drawing/2014/main" id="{5A842D43-32F4-3677-DC9A-6C0C4DFAB8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13155" y="1229361"/>
                <a:ext cx="6820033" cy="4500880"/>
              </a:xfrm>
              <a:prstGeom prst="rect">
                <a:avLst/>
              </a:prstGeom>
            </p:spPr>
          </p:pic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E17D95D-70B2-84EA-EAB2-EC3E82D0AC71}"/>
                  </a:ext>
                </a:extLst>
              </p:cNvPr>
              <p:cNvSpPr txBox="1"/>
              <p:nvPr/>
            </p:nvSpPr>
            <p:spPr>
              <a:xfrm>
                <a:off x="6217920" y="5334000"/>
                <a:ext cx="314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2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82B0B418-73FF-472F-6AB2-96F180A2F4BB}"/>
                  </a:ext>
                </a:extLst>
              </p:cNvPr>
              <p:cNvSpPr txBox="1"/>
              <p:nvPr/>
            </p:nvSpPr>
            <p:spPr>
              <a:xfrm>
                <a:off x="7000240" y="5334000"/>
                <a:ext cx="314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4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A8F432E4-24E0-10B3-F7C5-33DF83D35F2B}"/>
                  </a:ext>
                </a:extLst>
              </p:cNvPr>
              <p:cNvSpPr txBox="1"/>
              <p:nvPr/>
            </p:nvSpPr>
            <p:spPr>
              <a:xfrm>
                <a:off x="7802880" y="5313680"/>
                <a:ext cx="314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6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E616EC25-450F-5863-43C9-55D23ACDBC05}"/>
                  </a:ext>
                </a:extLst>
              </p:cNvPr>
              <p:cNvSpPr txBox="1"/>
              <p:nvPr/>
            </p:nvSpPr>
            <p:spPr>
              <a:xfrm>
                <a:off x="8585200" y="5323840"/>
                <a:ext cx="314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8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69B4BEC-EAF0-06FA-E17F-AF274E6B8F46}"/>
                  </a:ext>
                </a:extLst>
              </p:cNvPr>
              <p:cNvSpPr txBox="1"/>
              <p:nvPr/>
            </p:nvSpPr>
            <p:spPr>
              <a:xfrm>
                <a:off x="9316720" y="5344160"/>
                <a:ext cx="426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10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43B90B8-A971-30CD-DF87-2EBE1D6491F3}"/>
                  </a:ext>
                </a:extLst>
              </p:cNvPr>
              <p:cNvSpPr txBox="1"/>
              <p:nvPr/>
            </p:nvSpPr>
            <p:spPr>
              <a:xfrm>
                <a:off x="10109200" y="5354320"/>
                <a:ext cx="5283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12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236AC345-51E8-5DAA-E451-BB1AD5193A4F}"/>
                  </a:ext>
                </a:extLst>
              </p:cNvPr>
              <p:cNvSpPr txBox="1"/>
              <p:nvPr/>
            </p:nvSpPr>
            <p:spPr>
              <a:xfrm>
                <a:off x="5120640" y="3688080"/>
                <a:ext cx="487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60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782FF7F5-D954-455D-E30F-7CCA26F384CB}"/>
                  </a:ext>
                </a:extLst>
              </p:cNvPr>
              <p:cNvSpPr txBox="1"/>
              <p:nvPr/>
            </p:nvSpPr>
            <p:spPr>
              <a:xfrm>
                <a:off x="5100320" y="4602480"/>
                <a:ext cx="487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20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2A7D0E6-13C2-FD4D-CCC6-D9A59032709D}"/>
                  </a:ext>
                </a:extLst>
              </p:cNvPr>
              <p:cNvSpPr txBox="1"/>
              <p:nvPr/>
            </p:nvSpPr>
            <p:spPr>
              <a:xfrm>
                <a:off x="5100320" y="4124960"/>
                <a:ext cx="487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40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F750807-329F-E033-567A-D41199324F52}"/>
                  </a:ext>
                </a:extLst>
              </p:cNvPr>
              <p:cNvSpPr txBox="1"/>
              <p:nvPr/>
            </p:nvSpPr>
            <p:spPr>
              <a:xfrm>
                <a:off x="5130800" y="3251200"/>
                <a:ext cx="4876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80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B197D9AF-9963-1F98-82A0-55FB7C96C2B4}"/>
                  </a:ext>
                </a:extLst>
              </p:cNvPr>
              <p:cNvSpPr txBox="1"/>
              <p:nvPr/>
            </p:nvSpPr>
            <p:spPr>
              <a:xfrm>
                <a:off x="5049520" y="2814320"/>
                <a:ext cx="619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100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6F11BDB-A7A0-EFBD-34DB-313DB2371CDB}"/>
                  </a:ext>
                </a:extLst>
              </p:cNvPr>
              <p:cNvSpPr txBox="1"/>
              <p:nvPr/>
            </p:nvSpPr>
            <p:spPr>
              <a:xfrm>
                <a:off x="5049520" y="2397760"/>
                <a:ext cx="5486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120</a:t>
                </a:r>
              </a:p>
            </p:txBody>
          </p:sp>
        </p:grpSp>
        <p:sp>
          <p:nvSpPr>
            <p:cNvPr id="29" name="Zone de texte 6">
              <a:extLst>
                <a:ext uri="{FF2B5EF4-FFF2-40B4-BE49-F238E27FC236}">
                  <a16:creationId xmlns:a16="http://schemas.microsoft.com/office/drawing/2014/main" id="{D4D94795-3995-1BA1-033E-5A66BC1E1DB8}"/>
                </a:ext>
              </a:extLst>
            </p:cNvPr>
            <p:cNvSpPr txBox="1"/>
            <p:nvPr/>
          </p:nvSpPr>
          <p:spPr>
            <a:xfrm>
              <a:off x="10170160" y="5303520"/>
              <a:ext cx="1743710" cy="4572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2000" b="1" kern="100" dirty="0">
                  <a:solidFill>
                    <a:srgbClr val="FF0000"/>
                  </a:solidFill>
                  <a:effectLst/>
                  <a:latin typeface="Script MT Bold" panose="03040602040607080904" pitchFamily="66" charset="0"/>
                  <a:ea typeface="Calibri" panose="020F0502020204030204" pitchFamily="34" charset="0"/>
                  <a:cs typeface="Arial" panose="020B0604020202020204" pitchFamily="34" charset="0"/>
                </a:rPr>
                <a:t>Temps en mois</a:t>
              </a:r>
              <a:endParaRPr lang="fr-FR" sz="2000" kern="100" dirty="0">
                <a:solidFill>
                  <a:srgbClr val="FF0000"/>
                </a:solidFill>
                <a:effectLst/>
                <a:latin typeface="Script MT Bold" panose="03040602040607080904" pitchFamily="66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Zone de texte 6">
              <a:extLst>
                <a:ext uri="{FF2B5EF4-FFF2-40B4-BE49-F238E27FC236}">
                  <a16:creationId xmlns:a16="http://schemas.microsoft.com/office/drawing/2014/main" id="{9D898C60-99D9-22F5-429A-650393D7B624}"/>
                </a:ext>
              </a:extLst>
            </p:cNvPr>
            <p:cNvSpPr txBox="1"/>
            <p:nvPr/>
          </p:nvSpPr>
          <p:spPr>
            <a:xfrm>
              <a:off x="5284510" y="1981200"/>
              <a:ext cx="2767290" cy="7042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2000" b="1" kern="100" dirty="0">
                  <a:solidFill>
                    <a:srgbClr val="FF0000"/>
                  </a:solidFill>
                  <a:effectLst/>
                  <a:latin typeface="Script MT Bold" panose="03040602040607080904" pitchFamily="66" charset="0"/>
                  <a:ea typeface="Calibri" panose="020F0502020204030204" pitchFamily="34" charset="0"/>
                  <a:cs typeface="Arial" panose="020B0604020202020204" pitchFamily="34" charset="0"/>
                </a:rPr>
                <a:t>Masse moyenne des escargots en gramme</a:t>
              </a:r>
              <a:endParaRPr lang="fr-FR" sz="2000" kern="100" dirty="0">
                <a:solidFill>
                  <a:srgbClr val="FF0000"/>
                </a:solidFill>
                <a:effectLst/>
                <a:latin typeface="Script MT Bold" panose="03040602040607080904" pitchFamily="66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4B2BA0D-8B7B-12BE-BE88-0CD85037AF76}"/>
              </a:ext>
            </a:extLst>
          </p:cNvPr>
          <p:cNvSpPr txBox="1"/>
          <p:nvPr/>
        </p:nvSpPr>
        <p:spPr>
          <a:xfrm>
            <a:off x="1024940" y="319836"/>
            <a:ext cx="7306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dois donner un titre à chaque axe. </a:t>
            </a:r>
          </a:p>
        </p:txBody>
      </p:sp>
    </p:spTree>
    <p:extLst>
      <p:ext uri="{BB962C8B-B14F-4D97-AF65-F5344CB8AC3E}">
        <p14:creationId xmlns:p14="http://schemas.microsoft.com/office/powerpoint/2010/main" val="3581206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27750-D86B-5915-F22D-EBB2BABE4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21DF20EF-8559-9A03-272C-19B589681D0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FF82306C-8554-2FDF-00DD-9BAC095E8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1289" y="772448"/>
            <a:ext cx="583170" cy="58317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4609F5B-8BE4-D682-A925-8A7AAA8E0D2A}"/>
              </a:ext>
            </a:extLst>
          </p:cNvPr>
          <p:cNvSpPr txBox="1"/>
          <p:nvPr/>
        </p:nvSpPr>
        <p:spPr>
          <a:xfrm>
            <a:off x="288256" y="925065"/>
            <a:ext cx="782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b="1" i="0" dirty="0"/>
              <a:t>Étape 3:  Positionner les points pour le lot 1: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C17B08-5A9C-CD9D-D3C2-7496663F347C}"/>
              </a:ext>
            </a:extLst>
          </p:cNvPr>
          <p:cNvSpPr txBox="1"/>
          <p:nvPr/>
        </p:nvSpPr>
        <p:spPr>
          <a:xfrm>
            <a:off x="179186" y="2461091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 trace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</a:t>
            </a:r>
            <a:r>
              <a:rPr kumimoji="0" lang="fr-FR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croix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</a:t>
            </a:r>
            <a:r>
              <a:rPr kumimoji="0" lang="fr-FR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l’intersection entre la masse moyenne et le nombre de mois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pour</a:t>
            </a:r>
            <a:r>
              <a:rPr kumimoji="0" lang="fr-FR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chaque donné du tableau.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AC7D62A-C1FB-3232-55B5-50EF1A7B1B31}"/>
              </a:ext>
            </a:extLst>
          </p:cNvPr>
          <p:cNvGrpSpPr/>
          <p:nvPr/>
        </p:nvGrpSpPr>
        <p:grpSpPr>
          <a:xfrm>
            <a:off x="4754880" y="1423451"/>
            <a:ext cx="6988302" cy="847717"/>
            <a:chOff x="4572000" y="1330960"/>
            <a:chExt cx="6988302" cy="847717"/>
          </a:xfrm>
        </p:grpSpPr>
        <p:pic>
          <p:nvPicPr>
            <p:cNvPr id="4" name="Image 3" descr="Une image contenant texte, Police, capture d’écran, nombre&#10;&#10;Le contenu généré par l’IA peut être incorrect.">
              <a:extLst>
                <a:ext uri="{FF2B5EF4-FFF2-40B4-BE49-F238E27FC236}">
                  <a16:creationId xmlns:a16="http://schemas.microsoft.com/office/drawing/2014/main" id="{6F08EEB0-8D6C-8798-FC27-5DBFB2811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13" t="4045" b="-1"/>
            <a:stretch>
              <a:fillRect/>
            </a:stretch>
          </p:blipFill>
          <p:spPr>
            <a:xfrm>
              <a:off x="4572000" y="1332302"/>
              <a:ext cx="6988302" cy="846375"/>
            </a:xfrm>
            <a:prstGeom prst="rect">
              <a:avLst/>
            </a:prstGeom>
          </p:spPr>
        </p:pic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DDA1D61A-4981-D108-9835-8EED8642C7C3}"/>
                </a:ext>
              </a:extLst>
            </p:cNvPr>
            <p:cNvSpPr/>
            <p:nvPr/>
          </p:nvSpPr>
          <p:spPr>
            <a:xfrm>
              <a:off x="8965674" y="1371600"/>
              <a:ext cx="483126" cy="51816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38CD7D61-5560-3CA3-B8A5-2F50D3E6EF34}"/>
                </a:ext>
              </a:extLst>
            </p:cNvPr>
            <p:cNvSpPr/>
            <p:nvPr/>
          </p:nvSpPr>
          <p:spPr>
            <a:xfrm>
              <a:off x="9504154" y="1371600"/>
              <a:ext cx="442486" cy="558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CD6F7CFC-E177-0E66-D4AB-9DC747BF2AED}"/>
                </a:ext>
              </a:extLst>
            </p:cNvPr>
            <p:cNvSpPr/>
            <p:nvPr/>
          </p:nvSpPr>
          <p:spPr>
            <a:xfrm>
              <a:off x="8508474" y="1361440"/>
              <a:ext cx="401846" cy="5486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16C2E131-5A66-7459-A2E8-34AECF2E076D}"/>
                </a:ext>
              </a:extLst>
            </p:cNvPr>
            <p:cNvSpPr/>
            <p:nvPr/>
          </p:nvSpPr>
          <p:spPr>
            <a:xfrm>
              <a:off x="7990314" y="1361440"/>
              <a:ext cx="401846" cy="5384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E108C822-08D4-6D61-BC0E-7DE772515BAC}"/>
                </a:ext>
              </a:extLst>
            </p:cNvPr>
            <p:cNvSpPr/>
            <p:nvPr/>
          </p:nvSpPr>
          <p:spPr>
            <a:xfrm>
              <a:off x="10001994" y="1361440"/>
              <a:ext cx="472966" cy="558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79BD3493-4A03-C273-6593-F54992350291}"/>
                </a:ext>
              </a:extLst>
            </p:cNvPr>
            <p:cNvSpPr/>
            <p:nvPr/>
          </p:nvSpPr>
          <p:spPr>
            <a:xfrm>
              <a:off x="10499834" y="1330960"/>
              <a:ext cx="452646" cy="61976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28723A22-90FB-C6FD-D3D5-5C560A6AC99E}"/>
                </a:ext>
              </a:extLst>
            </p:cNvPr>
            <p:cNvSpPr/>
            <p:nvPr/>
          </p:nvSpPr>
          <p:spPr>
            <a:xfrm>
              <a:off x="10997674" y="1361440"/>
              <a:ext cx="432326" cy="56896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B6C73E8-B9D0-3B9A-A9B6-204C2C362B3C}"/>
              </a:ext>
            </a:extLst>
          </p:cNvPr>
          <p:cNvGrpSpPr/>
          <p:nvPr/>
        </p:nvGrpSpPr>
        <p:grpSpPr>
          <a:xfrm>
            <a:off x="4843008" y="2273738"/>
            <a:ext cx="6833986" cy="4366904"/>
            <a:chOff x="4748415" y="2336800"/>
            <a:chExt cx="6833986" cy="4366904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A60947A-659D-CE8D-FBE5-09441B452952}"/>
                </a:ext>
              </a:extLst>
            </p:cNvPr>
            <p:cNvGrpSpPr/>
            <p:nvPr/>
          </p:nvGrpSpPr>
          <p:grpSpPr>
            <a:xfrm>
              <a:off x="4748415" y="2336800"/>
              <a:ext cx="6833986" cy="4366904"/>
              <a:chOff x="4988560" y="1790176"/>
              <a:chExt cx="6888573" cy="4546520"/>
            </a:xfrm>
          </p:grpSpPr>
          <p:grpSp>
            <p:nvGrpSpPr>
              <p:cNvPr id="7" name="Groupe 6">
                <a:extLst>
                  <a:ext uri="{FF2B5EF4-FFF2-40B4-BE49-F238E27FC236}">
                    <a16:creationId xmlns:a16="http://schemas.microsoft.com/office/drawing/2014/main" id="{81C1A583-EE49-B4FB-2CC7-B929C228E61D}"/>
                  </a:ext>
                </a:extLst>
              </p:cNvPr>
              <p:cNvGrpSpPr/>
              <p:nvPr/>
            </p:nvGrpSpPr>
            <p:grpSpPr>
              <a:xfrm>
                <a:off x="4988560" y="1790176"/>
                <a:ext cx="6786160" cy="4546520"/>
                <a:chOff x="5049520" y="1192323"/>
                <a:chExt cx="6786160" cy="4546520"/>
              </a:xfrm>
            </p:grpSpPr>
            <p:pic>
              <p:nvPicPr>
                <p:cNvPr id="13" name="Image 12" descr="Une image contenant ligne, Rectangle, Parallèle, carré&#10;&#10;Le contenu généré par l’IA peut être incorrect.">
                  <a:extLst>
                    <a:ext uri="{FF2B5EF4-FFF2-40B4-BE49-F238E27FC236}">
                      <a16:creationId xmlns:a16="http://schemas.microsoft.com/office/drawing/2014/main" id="{E116D4FF-0888-5DE0-A423-355DE2050B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113156" y="1192323"/>
                  <a:ext cx="6722524" cy="4537917"/>
                </a:xfrm>
                <a:prstGeom prst="rect">
                  <a:avLst/>
                </a:prstGeom>
              </p:spPr>
            </p:pic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DD507E8C-F05E-FFEF-753D-94D144333B4B}"/>
                    </a:ext>
                  </a:extLst>
                </p:cNvPr>
                <p:cNvSpPr txBox="1"/>
                <p:nvPr/>
              </p:nvSpPr>
              <p:spPr>
                <a:xfrm>
                  <a:off x="6217920" y="5334000"/>
                  <a:ext cx="314960" cy="38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2</a:t>
                  </a: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073AE3A0-E5DA-364E-9C28-E7D2D6956675}"/>
                    </a:ext>
                  </a:extLst>
                </p:cNvPr>
                <p:cNvSpPr txBox="1"/>
                <p:nvPr/>
              </p:nvSpPr>
              <p:spPr>
                <a:xfrm>
                  <a:off x="7000240" y="5334000"/>
                  <a:ext cx="314960" cy="38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4</a:t>
                  </a: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8BFFFE9A-64F6-9515-A2DB-A1DB4EC274BF}"/>
                    </a:ext>
                  </a:extLst>
                </p:cNvPr>
                <p:cNvSpPr txBox="1"/>
                <p:nvPr/>
              </p:nvSpPr>
              <p:spPr>
                <a:xfrm>
                  <a:off x="7802880" y="5313680"/>
                  <a:ext cx="314960" cy="38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6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F5D37A8C-1BF4-3EF4-EF2F-241517367F50}"/>
                    </a:ext>
                  </a:extLst>
                </p:cNvPr>
                <p:cNvSpPr txBox="1"/>
                <p:nvPr/>
              </p:nvSpPr>
              <p:spPr>
                <a:xfrm>
                  <a:off x="8585200" y="5323840"/>
                  <a:ext cx="314960" cy="38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8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016CFE1-0A14-FDA7-277A-A7962C31E78D}"/>
                    </a:ext>
                  </a:extLst>
                </p:cNvPr>
                <p:cNvSpPr txBox="1"/>
                <p:nvPr/>
              </p:nvSpPr>
              <p:spPr>
                <a:xfrm>
                  <a:off x="9316720" y="5344160"/>
                  <a:ext cx="426720" cy="38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10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16C25CF5-DB18-82C9-03DC-8E7934B2EDE6}"/>
                    </a:ext>
                  </a:extLst>
                </p:cNvPr>
                <p:cNvSpPr txBox="1"/>
                <p:nvPr/>
              </p:nvSpPr>
              <p:spPr>
                <a:xfrm>
                  <a:off x="10109200" y="5354320"/>
                  <a:ext cx="528320" cy="38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12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973F15D6-2793-D780-7B7C-2A565FB8FBE6}"/>
                    </a:ext>
                  </a:extLst>
                </p:cNvPr>
                <p:cNvSpPr txBox="1"/>
                <p:nvPr/>
              </p:nvSpPr>
              <p:spPr>
                <a:xfrm>
                  <a:off x="5120640" y="3688080"/>
                  <a:ext cx="487680" cy="38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60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9400374D-811C-668D-66D0-C489A9F38084}"/>
                    </a:ext>
                  </a:extLst>
                </p:cNvPr>
                <p:cNvSpPr txBox="1"/>
                <p:nvPr/>
              </p:nvSpPr>
              <p:spPr>
                <a:xfrm>
                  <a:off x="5100320" y="4602480"/>
                  <a:ext cx="487680" cy="38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20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B079DF89-7A5C-B9D5-4B5D-036CDCDE3F4F}"/>
                    </a:ext>
                  </a:extLst>
                </p:cNvPr>
                <p:cNvSpPr txBox="1"/>
                <p:nvPr/>
              </p:nvSpPr>
              <p:spPr>
                <a:xfrm>
                  <a:off x="5100320" y="4124959"/>
                  <a:ext cx="487680" cy="38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40</a:t>
                  </a: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24206778-7F1B-FC89-18C3-46F9EB7538D2}"/>
                    </a:ext>
                  </a:extLst>
                </p:cNvPr>
                <p:cNvSpPr txBox="1"/>
                <p:nvPr/>
              </p:nvSpPr>
              <p:spPr>
                <a:xfrm>
                  <a:off x="5130800" y="3251200"/>
                  <a:ext cx="487680" cy="38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80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555194F2-666A-92F0-7000-9EA53AC77527}"/>
                    </a:ext>
                  </a:extLst>
                </p:cNvPr>
                <p:cNvSpPr txBox="1"/>
                <p:nvPr/>
              </p:nvSpPr>
              <p:spPr>
                <a:xfrm>
                  <a:off x="5049520" y="2814320"/>
                  <a:ext cx="619760" cy="38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100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CEA9FCA2-7F3D-48DF-ABBC-8D80AE0F4A12}"/>
                    </a:ext>
                  </a:extLst>
                </p:cNvPr>
                <p:cNvSpPr txBox="1"/>
                <p:nvPr/>
              </p:nvSpPr>
              <p:spPr>
                <a:xfrm>
                  <a:off x="5049520" y="2397760"/>
                  <a:ext cx="625788" cy="3877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solidFill>
                        <a:srgbClr val="FF0000"/>
                      </a:solidFill>
                      <a:latin typeface="Script MT Bold" panose="03040602040607080904" pitchFamily="66" charset="0"/>
                    </a:rPr>
                    <a:t>120</a:t>
                  </a:r>
                </a:p>
              </p:txBody>
            </p:sp>
          </p:grpSp>
          <p:sp>
            <p:nvSpPr>
              <p:cNvPr id="11" name="Zone de texte 6">
                <a:extLst>
                  <a:ext uri="{FF2B5EF4-FFF2-40B4-BE49-F238E27FC236}">
                    <a16:creationId xmlns:a16="http://schemas.microsoft.com/office/drawing/2014/main" id="{1E65784F-BA73-78F2-5545-40655B9B51BA}"/>
                  </a:ext>
                </a:extLst>
              </p:cNvPr>
              <p:cNvSpPr txBox="1"/>
              <p:nvPr/>
            </p:nvSpPr>
            <p:spPr>
              <a:xfrm>
                <a:off x="10175446" y="5335632"/>
                <a:ext cx="1701687" cy="45720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fr-FR" b="1" kern="100" dirty="0">
                    <a:solidFill>
                      <a:srgbClr val="FF0000"/>
                    </a:solidFill>
                    <a:effectLst/>
                    <a:latin typeface="Script MT Bold" panose="03040602040607080904" pitchFamily="66" charset="0"/>
                    <a:ea typeface="Calibri" panose="020F0502020204030204" pitchFamily="34" charset="0"/>
                    <a:cs typeface="Arial" panose="020B0604020202020204" pitchFamily="34" charset="0"/>
                  </a:rPr>
                  <a:t>Temps en mois</a:t>
                </a:r>
                <a:endParaRPr lang="fr-FR" kern="100" dirty="0">
                  <a:solidFill>
                    <a:srgbClr val="FF0000"/>
                  </a:solidFill>
                  <a:effectLst/>
                  <a:latin typeface="Script MT Bold" panose="03040602040607080904" pitchFamily="66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Zone de texte 6">
                <a:extLst>
                  <a:ext uri="{FF2B5EF4-FFF2-40B4-BE49-F238E27FC236}">
                    <a16:creationId xmlns:a16="http://schemas.microsoft.com/office/drawing/2014/main" id="{E4C26302-B596-4BDF-65E2-DA757E38B73C}"/>
                  </a:ext>
                </a:extLst>
              </p:cNvPr>
              <p:cNvSpPr txBox="1"/>
              <p:nvPr/>
            </p:nvSpPr>
            <p:spPr>
              <a:xfrm>
                <a:off x="5466806" y="2153920"/>
                <a:ext cx="2327910" cy="70421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fr-FR" b="1" kern="100" dirty="0">
                    <a:solidFill>
                      <a:srgbClr val="FF0000"/>
                    </a:solidFill>
                    <a:effectLst/>
                    <a:latin typeface="Script MT Bold" panose="03040602040607080904" pitchFamily="66" charset="0"/>
                    <a:ea typeface="Calibri" panose="020F0502020204030204" pitchFamily="34" charset="0"/>
                    <a:cs typeface="Arial" panose="020B0604020202020204" pitchFamily="34" charset="0"/>
                  </a:rPr>
                  <a:t>Masse moyenne des escargots en gramme</a:t>
                </a:r>
                <a:endParaRPr lang="fr-FR" kern="100" dirty="0">
                  <a:solidFill>
                    <a:srgbClr val="FF0000"/>
                  </a:solidFill>
                  <a:effectLst/>
                  <a:latin typeface="Script MT Bold" panose="03040602040607080904" pitchFamily="66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C7E41572-7173-C5CB-586C-41E029232BF8}"/>
                </a:ext>
              </a:extLst>
            </p:cNvPr>
            <p:cNvCxnSpPr>
              <a:cxnSpLocks/>
            </p:cNvCxnSpPr>
            <p:nvPr/>
          </p:nvCxnSpPr>
          <p:spPr>
            <a:xfrm>
              <a:off x="5181600" y="6055360"/>
              <a:ext cx="1191491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003EC415-0D82-D8B0-2C51-5BBBD9F2293E}"/>
                </a:ext>
              </a:extLst>
            </p:cNvPr>
            <p:cNvCxnSpPr>
              <a:cxnSpLocks/>
            </p:cNvCxnSpPr>
            <p:nvPr/>
          </p:nvCxnSpPr>
          <p:spPr>
            <a:xfrm>
              <a:off x="6045042" y="5948855"/>
              <a:ext cx="0" cy="346842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ADEDD63E-FE00-DB94-B96D-ECB44ECD6D3B}"/>
                </a:ext>
              </a:extLst>
            </p:cNvPr>
            <p:cNvCxnSpPr>
              <a:cxnSpLocks/>
            </p:cNvCxnSpPr>
            <p:nvPr/>
          </p:nvCxnSpPr>
          <p:spPr>
            <a:xfrm>
              <a:off x="5222240" y="5669280"/>
              <a:ext cx="1898996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58438D08-E589-AE78-6E35-A8D712DAE2C3}"/>
                </a:ext>
              </a:extLst>
            </p:cNvPr>
            <p:cNvCxnSpPr>
              <a:cxnSpLocks/>
            </p:cNvCxnSpPr>
            <p:nvPr/>
          </p:nvCxnSpPr>
          <p:spPr>
            <a:xfrm>
              <a:off x="6791339" y="5458691"/>
              <a:ext cx="0" cy="837006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09438CDE-4FBE-03FF-2197-7739200206C3}"/>
                </a:ext>
              </a:extLst>
            </p:cNvPr>
            <p:cNvCxnSpPr>
              <a:cxnSpLocks/>
            </p:cNvCxnSpPr>
            <p:nvPr/>
          </p:nvCxnSpPr>
          <p:spPr>
            <a:xfrm>
              <a:off x="5254407" y="6111415"/>
              <a:ext cx="0" cy="106505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45980808-4C02-13A9-1CD0-40D91E9EEA83}"/>
                </a:ext>
              </a:extLst>
            </p:cNvPr>
            <p:cNvCxnSpPr>
              <a:cxnSpLocks/>
              <a:endCxn id="1102" idx="3"/>
            </p:cNvCxnSpPr>
            <p:nvPr/>
          </p:nvCxnSpPr>
          <p:spPr>
            <a:xfrm flipV="1">
              <a:off x="5222240" y="5311428"/>
              <a:ext cx="2692400" cy="22572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1E30829F-653A-7220-8560-23A1178A6F3B}"/>
                </a:ext>
              </a:extLst>
            </p:cNvPr>
            <p:cNvCxnSpPr>
              <a:cxnSpLocks/>
            </p:cNvCxnSpPr>
            <p:nvPr/>
          </p:nvCxnSpPr>
          <p:spPr>
            <a:xfrm>
              <a:off x="9119827" y="4389120"/>
              <a:ext cx="0" cy="1815137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03717D72-2C54-162A-F9D6-5E7F84A8F8D2}"/>
                </a:ext>
              </a:extLst>
            </p:cNvPr>
            <p:cNvCxnSpPr>
              <a:cxnSpLocks/>
            </p:cNvCxnSpPr>
            <p:nvPr/>
          </p:nvCxnSpPr>
          <p:spPr>
            <a:xfrm>
              <a:off x="5191760" y="4947920"/>
              <a:ext cx="335280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B6A0B569-13D0-DF14-B630-53D1E7D27516}"/>
                </a:ext>
              </a:extLst>
            </p:cNvPr>
            <p:cNvCxnSpPr>
              <a:cxnSpLocks/>
            </p:cNvCxnSpPr>
            <p:nvPr/>
          </p:nvCxnSpPr>
          <p:spPr>
            <a:xfrm>
              <a:off x="8336583" y="4765040"/>
              <a:ext cx="0" cy="1520497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22B7142A-1AC0-8FAB-CF9A-BB281FFEE225}"/>
                </a:ext>
              </a:extLst>
            </p:cNvPr>
            <p:cNvCxnSpPr>
              <a:cxnSpLocks/>
            </p:cNvCxnSpPr>
            <p:nvPr/>
          </p:nvCxnSpPr>
          <p:spPr>
            <a:xfrm>
              <a:off x="7564423" y="5126182"/>
              <a:ext cx="0" cy="1281275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48A9DFFC-BD7D-7515-F6CA-4F08BA2748E9}"/>
                </a:ext>
              </a:extLst>
            </p:cNvPr>
            <p:cNvCxnSpPr>
              <a:cxnSpLocks/>
            </p:cNvCxnSpPr>
            <p:nvPr/>
          </p:nvCxnSpPr>
          <p:spPr>
            <a:xfrm>
              <a:off x="9891987" y="3722255"/>
              <a:ext cx="0" cy="2522642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>
              <a:extLst>
                <a:ext uri="{FF2B5EF4-FFF2-40B4-BE49-F238E27FC236}">
                  <a16:creationId xmlns:a16="http://schemas.microsoft.com/office/drawing/2014/main" id="{7739F107-0AD9-6C3A-0601-E0E09088B087}"/>
                </a:ext>
              </a:extLst>
            </p:cNvPr>
            <p:cNvCxnSpPr>
              <a:cxnSpLocks/>
            </p:cNvCxnSpPr>
            <p:nvPr/>
          </p:nvCxnSpPr>
          <p:spPr>
            <a:xfrm>
              <a:off x="5222240" y="4602480"/>
              <a:ext cx="408432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Connecteur droit 1023">
              <a:extLst>
                <a:ext uri="{FF2B5EF4-FFF2-40B4-BE49-F238E27FC236}">
                  <a16:creationId xmlns:a16="http://schemas.microsoft.com/office/drawing/2014/main" id="{9AC5060C-B0E0-90A5-6C44-B713C676F33B}"/>
                </a:ext>
              </a:extLst>
            </p:cNvPr>
            <p:cNvCxnSpPr>
              <a:cxnSpLocks/>
            </p:cNvCxnSpPr>
            <p:nvPr/>
          </p:nvCxnSpPr>
          <p:spPr>
            <a:xfrm>
              <a:off x="5263803" y="4161905"/>
              <a:ext cx="4866640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2" name="ZoneTexte 1061">
              <a:extLst>
                <a:ext uri="{FF2B5EF4-FFF2-40B4-BE49-F238E27FC236}">
                  <a16:creationId xmlns:a16="http://schemas.microsoft.com/office/drawing/2014/main" id="{4F8C77F4-94AE-3732-FE79-23946E9A34BB}"/>
                </a:ext>
              </a:extLst>
            </p:cNvPr>
            <p:cNvSpPr txBox="1"/>
            <p:nvPr/>
          </p:nvSpPr>
          <p:spPr>
            <a:xfrm>
              <a:off x="6594540" y="5354320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1101" name="ZoneTexte 1100">
              <a:extLst>
                <a:ext uri="{FF2B5EF4-FFF2-40B4-BE49-F238E27FC236}">
                  <a16:creationId xmlns:a16="http://schemas.microsoft.com/office/drawing/2014/main" id="{41328E3E-11C0-FE23-659E-42520DD9FB5F}"/>
                </a:ext>
              </a:extLst>
            </p:cNvPr>
            <p:cNvSpPr txBox="1"/>
            <p:nvPr/>
          </p:nvSpPr>
          <p:spPr>
            <a:xfrm>
              <a:off x="5859325" y="5758873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1102" name="ZoneTexte 1101">
              <a:extLst>
                <a:ext uri="{FF2B5EF4-FFF2-40B4-BE49-F238E27FC236}">
                  <a16:creationId xmlns:a16="http://schemas.microsoft.com/office/drawing/2014/main" id="{547F4BBA-94FF-FC2F-60A6-A50B5B77384A}"/>
                </a:ext>
              </a:extLst>
            </p:cNvPr>
            <p:cNvSpPr txBox="1"/>
            <p:nvPr/>
          </p:nvSpPr>
          <p:spPr>
            <a:xfrm>
              <a:off x="7366000" y="5019040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1103" name="ZoneTexte 1102">
              <a:extLst>
                <a:ext uri="{FF2B5EF4-FFF2-40B4-BE49-F238E27FC236}">
                  <a16:creationId xmlns:a16="http://schemas.microsoft.com/office/drawing/2014/main" id="{32DEDE09-6466-2A89-87D1-ADA460F213B7}"/>
                </a:ext>
              </a:extLst>
            </p:cNvPr>
            <p:cNvSpPr txBox="1"/>
            <p:nvPr/>
          </p:nvSpPr>
          <p:spPr>
            <a:xfrm>
              <a:off x="8138160" y="4643120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1104" name="ZoneTexte 1103">
              <a:extLst>
                <a:ext uri="{FF2B5EF4-FFF2-40B4-BE49-F238E27FC236}">
                  <a16:creationId xmlns:a16="http://schemas.microsoft.com/office/drawing/2014/main" id="{A85A4857-3783-7488-E7EF-368EEC79889D}"/>
                </a:ext>
              </a:extLst>
            </p:cNvPr>
            <p:cNvSpPr txBox="1"/>
            <p:nvPr/>
          </p:nvSpPr>
          <p:spPr>
            <a:xfrm>
              <a:off x="8940800" y="4287520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1105" name="ZoneTexte 1104">
              <a:extLst>
                <a:ext uri="{FF2B5EF4-FFF2-40B4-BE49-F238E27FC236}">
                  <a16:creationId xmlns:a16="http://schemas.microsoft.com/office/drawing/2014/main" id="{0C32E7FF-0B81-82E0-8AF9-19551C904D5C}"/>
                </a:ext>
              </a:extLst>
            </p:cNvPr>
            <p:cNvSpPr txBox="1"/>
            <p:nvPr/>
          </p:nvSpPr>
          <p:spPr>
            <a:xfrm>
              <a:off x="9702800" y="3831244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4D25293-27AA-62D9-B7C0-E9CAAD40B994}"/>
              </a:ext>
            </a:extLst>
          </p:cNvPr>
          <p:cNvSpPr txBox="1"/>
          <p:nvPr/>
        </p:nvSpPr>
        <p:spPr>
          <a:xfrm>
            <a:off x="797740" y="219246"/>
            <a:ext cx="106795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Puis , Je dois positionner les points par une projection </a:t>
            </a:r>
            <a:r>
              <a:rPr lang="ar-MA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إسقاط </a:t>
            </a: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 valeurs du tableau.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27449B3-8DDF-CA60-C98F-5E1BA2AB8B09}"/>
              </a:ext>
            </a:extLst>
          </p:cNvPr>
          <p:cNvSpPr txBox="1"/>
          <p:nvPr/>
        </p:nvSpPr>
        <p:spPr>
          <a:xfrm>
            <a:off x="903890" y="630621"/>
            <a:ext cx="9921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2">
                    <a:lumMod val="90000"/>
                  </a:schemeClr>
                </a:solidFill>
              </a:rPr>
              <a:t>Rappeler aux élèves la technique de projection dans un repère  orthogonal.</a:t>
            </a:r>
          </a:p>
        </p:txBody>
      </p:sp>
    </p:spTree>
    <p:extLst>
      <p:ext uri="{BB962C8B-B14F-4D97-AF65-F5344CB8AC3E}">
        <p14:creationId xmlns:p14="http://schemas.microsoft.com/office/powerpoint/2010/main" val="3034041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ZoneTexte 2096">
            <a:extLst>
              <a:ext uri="{FF2B5EF4-FFF2-40B4-BE49-F238E27FC236}">
                <a16:creationId xmlns:a16="http://schemas.microsoft.com/office/drawing/2014/main" id="{4F6AB408-4923-E1BD-C026-D681B4AF77DA}"/>
              </a:ext>
            </a:extLst>
          </p:cNvPr>
          <p:cNvSpPr txBox="1"/>
          <p:nvPr/>
        </p:nvSpPr>
        <p:spPr>
          <a:xfrm>
            <a:off x="591032" y="963448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b="1" i="0" dirty="0"/>
              <a:t>Étape 4: Relier les points</a:t>
            </a:r>
          </a:p>
        </p:txBody>
      </p:sp>
      <p:grpSp>
        <p:nvGrpSpPr>
          <p:cNvPr id="2100" name="Groupe 2099">
            <a:extLst>
              <a:ext uri="{FF2B5EF4-FFF2-40B4-BE49-F238E27FC236}">
                <a16:creationId xmlns:a16="http://schemas.microsoft.com/office/drawing/2014/main" id="{6C2EC6F5-2003-A0AE-1F7C-CBBA442DDCD7}"/>
              </a:ext>
            </a:extLst>
          </p:cNvPr>
          <p:cNvGrpSpPr/>
          <p:nvPr/>
        </p:nvGrpSpPr>
        <p:grpSpPr>
          <a:xfrm>
            <a:off x="2572232" y="1486668"/>
            <a:ext cx="7985760" cy="5189308"/>
            <a:chOff x="1952472" y="1443770"/>
            <a:chExt cx="7985760" cy="5189308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BE26173F-576F-547D-F9A5-E6F40B07AD58}"/>
                </a:ext>
              </a:extLst>
            </p:cNvPr>
            <p:cNvGrpSpPr/>
            <p:nvPr/>
          </p:nvGrpSpPr>
          <p:grpSpPr>
            <a:xfrm>
              <a:off x="1952472" y="1443770"/>
              <a:ext cx="7890121" cy="5189308"/>
              <a:chOff x="5049520" y="1229361"/>
              <a:chExt cx="6883668" cy="4500880"/>
            </a:xfrm>
          </p:grpSpPr>
          <p:pic>
            <p:nvPicPr>
              <p:cNvPr id="48" name="Image 47" descr="Une image contenant ligne, Rectangle, Parallèle, carré&#10;&#10;Le contenu généré par l’IA peut être incorrect.">
                <a:extLst>
                  <a:ext uri="{FF2B5EF4-FFF2-40B4-BE49-F238E27FC236}">
                    <a16:creationId xmlns:a16="http://schemas.microsoft.com/office/drawing/2014/main" id="{8AA8F155-B1FF-9968-26FC-08A488287F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13155" y="1229361"/>
                <a:ext cx="6820033" cy="4500880"/>
              </a:xfrm>
              <a:prstGeom prst="rect">
                <a:avLst/>
              </a:prstGeom>
            </p:spPr>
          </p:pic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63400870-DFE4-B8E7-DE81-B8E60CD1FC86}"/>
                  </a:ext>
                </a:extLst>
              </p:cNvPr>
              <p:cNvSpPr txBox="1"/>
              <p:nvPr/>
            </p:nvSpPr>
            <p:spPr>
              <a:xfrm>
                <a:off x="6217920" y="5334000"/>
                <a:ext cx="314960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2</a:t>
                </a: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84AFF20A-16C8-241C-DE80-59635CAA2698}"/>
                  </a:ext>
                </a:extLst>
              </p:cNvPr>
              <p:cNvSpPr txBox="1"/>
              <p:nvPr/>
            </p:nvSpPr>
            <p:spPr>
              <a:xfrm>
                <a:off x="7000240" y="5334000"/>
                <a:ext cx="314960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4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FEAA0341-0304-E333-EDE5-AA784EC4486A}"/>
                  </a:ext>
                </a:extLst>
              </p:cNvPr>
              <p:cNvSpPr txBox="1"/>
              <p:nvPr/>
            </p:nvSpPr>
            <p:spPr>
              <a:xfrm>
                <a:off x="7802880" y="5313680"/>
                <a:ext cx="314960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6</a:t>
                </a:r>
              </a:p>
            </p:txBody>
          </p:sp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50EB6CCC-22FE-9E1C-8CD2-5B5E312EACAB}"/>
                  </a:ext>
                </a:extLst>
              </p:cNvPr>
              <p:cNvSpPr txBox="1"/>
              <p:nvPr/>
            </p:nvSpPr>
            <p:spPr>
              <a:xfrm>
                <a:off x="8585200" y="5323840"/>
                <a:ext cx="314960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8</a:t>
                </a:r>
              </a:p>
            </p:txBody>
          </p:sp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BB24310F-E4C4-685F-7537-64FD0C721D41}"/>
                  </a:ext>
                </a:extLst>
              </p:cNvPr>
              <p:cNvSpPr txBox="1"/>
              <p:nvPr/>
            </p:nvSpPr>
            <p:spPr>
              <a:xfrm>
                <a:off x="9316720" y="5344160"/>
                <a:ext cx="426720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10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DB670F1B-998E-F398-2A20-0C0E49362957}"/>
                  </a:ext>
                </a:extLst>
              </p:cNvPr>
              <p:cNvSpPr txBox="1"/>
              <p:nvPr/>
            </p:nvSpPr>
            <p:spPr>
              <a:xfrm>
                <a:off x="10109200" y="5354320"/>
                <a:ext cx="528320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12</a:t>
                </a:r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3214FC8C-45E1-FECF-E7B3-E4E559F52182}"/>
                  </a:ext>
                </a:extLst>
              </p:cNvPr>
              <p:cNvSpPr txBox="1"/>
              <p:nvPr/>
            </p:nvSpPr>
            <p:spPr>
              <a:xfrm>
                <a:off x="5120640" y="3688080"/>
                <a:ext cx="487680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60</a:t>
                </a:r>
              </a:p>
            </p:txBody>
          </p:sp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2EA4A2DE-C717-9CE0-D221-4DC6AF3811C0}"/>
                  </a:ext>
                </a:extLst>
              </p:cNvPr>
              <p:cNvSpPr txBox="1"/>
              <p:nvPr/>
            </p:nvSpPr>
            <p:spPr>
              <a:xfrm>
                <a:off x="5100320" y="4602480"/>
                <a:ext cx="487680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20</a:t>
                </a: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EA4295BB-719D-163C-7A70-F4FB5AD2B28A}"/>
                  </a:ext>
                </a:extLst>
              </p:cNvPr>
              <p:cNvSpPr txBox="1"/>
              <p:nvPr/>
            </p:nvSpPr>
            <p:spPr>
              <a:xfrm>
                <a:off x="5100320" y="4124960"/>
                <a:ext cx="487680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40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2925113C-9A04-B482-8170-806854403238}"/>
                  </a:ext>
                </a:extLst>
              </p:cNvPr>
              <p:cNvSpPr txBox="1"/>
              <p:nvPr/>
            </p:nvSpPr>
            <p:spPr>
              <a:xfrm>
                <a:off x="5130800" y="3251200"/>
                <a:ext cx="487680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80</a:t>
                </a:r>
              </a:p>
            </p:txBody>
          </p:sp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7896DEA1-FAEE-DE0D-18A1-216A9B2829E4}"/>
                  </a:ext>
                </a:extLst>
              </p:cNvPr>
              <p:cNvSpPr txBox="1"/>
              <p:nvPr/>
            </p:nvSpPr>
            <p:spPr>
              <a:xfrm>
                <a:off x="5049520" y="2814320"/>
                <a:ext cx="619760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100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F520191D-FE70-C228-1D5D-B313E413E008}"/>
                  </a:ext>
                </a:extLst>
              </p:cNvPr>
              <p:cNvSpPr txBox="1"/>
              <p:nvPr/>
            </p:nvSpPr>
            <p:spPr>
              <a:xfrm>
                <a:off x="5049520" y="2397760"/>
                <a:ext cx="625788" cy="320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rgbClr val="FF0000"/>
                    </a:solidFill>
                    <a:latin typeface="Script MT Bold" panose="03040602040607080904" pitchFamily="66" charset="0"/>
                  </a:rPr>
                  <a:t>120</a:t>
                </a:r>
              </a:p>
            </p:txBody>
          </p:sp>
        </p:grpSp>
        <p:sp>
          <p:nvSpPr>
            <p:cNvPr id="46" name="Zone de texte 6">
              <a:extLst>
                <a:ext uri="{FF2B5EF4-FFF2-40B4-BE49-F238E27FC236}">
                  <a16:creationId xmlns:a16="http://schemas.microsoft.com/office/drawing/2014/main" id="{F7F0E93F-3984-D589-5FD8-95648EF5B63A}"/>
                </a:ext>
              </a:extLst>
            </p:cNvPr>
            <p:cNvSpPr txBox="1"/>
            <p:nvPr/>
          </p:nvSpPr>
          <p:spPr>
            <a:xfrm>
              <a:off x="7987743" y="5580645"/>
              <a:ext cx="1950489" cy="52713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b="1" kern="100" dirty="0">
                  <a:solidFill>
                    <a:srgbClr val="FF0000"/>
                  </a:solidFill>
                  <a:effectLst/>
                  <a:latin typeface="Script MT Bold" panose="03040602040607080904" pitchFamily="66" charset="0"/>
                  <a:ea typeface="Calibri" panose="020F0502020204030204" pitchFamily="34" charset="0"/>
                  <a:cs typeface="Arial" panose="020B0604020202020204" pitchFamily="34" charset="0"/>
                </a:rPr>
                <a:t>Temps en mois</a:t>
              </a:r>
              <a:endParaRPr lang="fr-FR" kern="100" dirty="0">
                <a:solidFill>
                  <a:srgbClr val="FF0000"/>
                </a:solidFill>
                <a:effectLst/>
                <a:latin typeface="Script MT Bold" panose="03040602040607080904" pitchFamily="66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Zone de texte 6">
              <a:extLst>
                <a:ext uri="{FF2B5EF4-FFF2-40B4-BE49-F238E27FC236}">
                  <a16:creationId xmlns:a16="http://schemas.microsoft.com/office/drawing/2014/main" id="{D1D89784-C608-8F1B-877D-CBEFF06097E7}"/>
                </a:ext>
              </a:extLst>
            </p:cNvPr>
            <p:cNvSpPr txBox="1"/>
            <p:nvPr/>
          </p:nvSpPr>
          <p:spPr>
            <a:xfrm>
              <a:off x="2380911" y="1676032"/>
              <a:ext cx="2668271" cy="81192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b="1" kern="100" dirty="0">
                  <a:solidFill>
                    <a:srgbClr val="FF0000"/>
                  </a:solidFill>
                  <a:effectLst/>
                  <a:latin typeface="Script MT Bold" panose="03040602040607080904" pitchFamily="66" charset="0"/>
                  <a:ea typeface="Calibri" panose="020F0502020204030204" pitchFamily="34" charset="0"/>
                  <a:cs typeface="Arial" panose="020B0604020202020204" pitchFamily="34" charset="0"/>
                </a:rPr>
                <a:t>Masse moyenne des escargots en gramme</a:t>
              </a:r>
              <a:endParaRPr lang="fr-FR" kern="100" dirty="0">
                <a:solidFill>
                  <a:srgbClr val="FF0000"/>
                </a:solidFill>
                <a:effectLst/>
                <a:latin typeface="Script MT Bold" panose="03040602040607080904" pitchFamily="66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3E6A53AE-7F60-1813-983F-780037169EEB}"/>
                </a:ext>
              </a:extLst>
            </p:cNvPr>
            <p:cNvCxnSpPr>
              <a:cxnSpLocks/>
            </p:cNvCxnSpPr>
            <p:nvPr/>
          </p:nvCxnSpPr>
          <p:spPr>
            <a:xfrm>
              <a:off x="2537789" y="5937487"/>
              <a:ext cx="0" cy="122585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7E019514-F63E-5CBB-4986-251A05F1BD61}"/>
                </a:ext>
              </a:extLst>
            </p:cNvPr>
            <p:cNvCxnSpPr/>
            <p:nvPr/>
          </p:nvCxnSpPr>
          <p:spPr>
            <a:xfrm flipV="1">
              <a:off x="2554058" y="5884663"/>
              <a:ext cx="872890" cy="93552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26B2BA38-63A1-A1A7-CF40-CA88D77339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8989" y="5429781"/>
              <a:ext cx="896481" cy="444372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45C42A39-74EC-2EC7-BE23-C04DFD42B063}"/>
                </a:ext>
              </a:extLst>
            </p:cNvPr>
            <p:cNvCxnSpPr/>
            <p:nvPr/>
          </p:nvCxnSpPr>
          <p:spPr>
            <a:xfrm flipV="1">
              <a:off x="4335224" y="5054390"/>
              <a:ext cx="884685" cy="374208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3727A14A-CB7B-17DE-7BEE-FD97AD73E223}"/>
                </a:ext>
              </a:extLst>
            </p:cNvPr>
            <p:cNvCxnSpPr/>
            <p:nvPr/>
          </p:nvCxnSpPr>
          <p:spPr>
            <a:xfrm flipV="1">
              <a:off x="5267093" y="4574936"/>
              <a:ext cx="896481" cy="456066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460F5BD7-1429-1A58-7914-97EF9C7D94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9982" y="4214649"/>
              <a:ext cx="933479" cy="360288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768C25C1-EB33-91F0-4DDE-2FB9C8833D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5443" y="3710151"/>
              <a:ext cx="881909" cy="455496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E3A7EDAC-DA86-5A44-385D-0A7C70FF2373}"/>
                </a:ext>
              </a:extLst>
            </p:cNvPr>
            <p:cNvSpPr txBox="1"/>
            <p:nvPr/>
          </p:nvSpPr>
          <p:spPr>
            <a:xfrm>
              <a:off x="4156141" y="5123091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EED2B871-B4A2-D156-965C-2414FFAE698C}"/>
                </a:ext>
              </a:extLst>
            </p:cNvPr>
            <p:cNvSpPr txBox="1"/>
            <p:nvPr/>
          </p:nvSpPr>
          <p:spPr>
            <a:xfrm>
              <a:off x="5065286" y="4739464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D1D65788-4522-CF64-7722-563DD45ADDFD}"/>
                </a:ext>
              </a:extLst>
            </p:cNvPr>
            <p:cNvSpPr txBox="1"/>
            <p:nvPr/>
          </p:nvSpPr>
          <p:spPr>
            <a:xfrm>
              <a:off x="5958665" y="4255987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2048" name="ZoneTexte 2047">
              <a:extLst>
                <a:ext uri="{FF2B5EF4-FFF2-40B4-BE49-F238E27FC236}">
                  <a16:creationId xmlns:a16="http://schemas.microsoft.com/office/drawing/2014/main" id="{34F9B945-A4AB-78EA-7CD5-266988F4DF2E}"/>
                </a:ext>
              </a:extLst>
            </p:cNvPr>
            <p:cNvSpPr txBox="1"/>
            <p:nvPr/>
          </p:nvSpPr>
          <p:spPr>
            <a:xfrm>
              <a:off x="6894086" y="3877615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2051" name="ZoneTexte 2050">
              <a:extLst>
                <a:ext uri="{FF2B5EF4-FFF2-40B4-BE49-F238E27FC236}">
                  <a16:creationId xmlns:a16="http://schemas.microsoft.com/office/drawing/2014/main" id="{ED6D5C88-18A5-0690-D87D-82AA39807CD0}"/>
                </a:ext>
              </a:extLst>
            </p:cNvPr>
            <p:cNvSpPr txBox="1"/>
            <p:nvPr/>
          </p:nvSpPr>
          <p:spPr>
            <a:xfrm>
              <a:off x="7776955" y="3383629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2053" name="ZoneTexte 2052">
              <a:extLst>
                <a:ext uri="{FF2B5EF4-FFF2-40B4-BE49-F238E27FC236}">
                  <a16:creationId xmlns:a16="http://schemas.microsoft.com/office/drawing/2014/main" id="{05617969-C7ED-5154-42DA-4B24EF79AC26}"/>
                </a:ext>
              </a:extLst>
            </p:cNvPr>
            <p:cNvSpPr txBox="1"/>
            <p:nvPr/>
          </p:nvSpPr>
          <p:spPr>
            <a:xfrm>
              <a:off x="3236486" y="5570481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2054" name="ZoneTexte 2053">
              <a:extLst>
                <a:ext uri="{FF2B5EF4-FFF2-40B4-BE49-F238E27FC236}">
                  <a16:creationId xmlns:a16="http://schemas.microsoft.com/office/drawing/2014/main" id="{261A8FE6-6163-F10C-3CFE-1ED3611C4C49}"/>
                </a:ext>
              </a:extLst>
            </p:cNvPr>
            <p:cNvSpPr txBox="1"/>
            <p:nvPr/>
          </p:nvSpPr>
          <p:spPr>
            <a:xfrm>
              <a:off x="2332596" y="5674884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2099" name="ZoneTexte 2098">
              <a:extLst>
                <a:ext uri="{FF2B5EF4-FFF2-40B4-BE49-F238E27FC236}">
                  <a16:creationId xmlns:a16="http://schemas.microsoft.com/office/drawing/2014/main" id="{27E9C08E-0D18-D566-DF09-DCD5F8691703}"/>
                </a:ext>
              </a:extLst>
            </p:cNvPr>
            <p:cNvSpPr txBox="1"/>
            <p:nvPr/>
          </p:nvSpPr>
          <p:spPr>
            <a:xfrm>
              <a:off x="8082455" y="3258207"/>
              <a:ext cx="11456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Lot 1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EBA29B54-1D39-6C52-13CB-E18866AE6C6C}"/>
              </a:ext>
            </a:extLst>
          </p:cNvPr>
          <p:cNvSpPr txBox="1"/>
          <p:nvPr/>
        </p:nvSpPr>
        <p:spPr>
          <a:xfrm>
            <a:off x="945759" y="321737"/>
            <a:ext cx="105758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Ensuite, je relie les points obtenus par une règle. </a:t>
            </a:r>
          </a:p>
        </p:txBody>
      </p:sp>
    </p:spTree>
    <p:extLst>
      <p:ext uri="{BB962C8B-B14F-4D97-AF65-F5344CB8AC3E}">
        <p14:creationId xmlns:p14="http://schemas.microsoft.com/office/powerpoint/2010/main" val="3155609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CBD9B-6A97-F09B-72CA-0F2CF87BA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ZoneTexte 2096">
            <a:extLst>
              <a:ext uri="{FF2B5EF4-FFF2-40B4-BE49-F238E27FC236}">
                <a16:creationId xmlns:a16="http://schemas.microsoft.com/office/drawing/2014/main" id="{66753B2B-73F1-4360-87D7-A988B1FA2130}"/>
              </a:ext>
            </a:extLst>
          </p:cNvPr>
          <p:cNvSpPr txBox="1"/>
          <p:nvPr/>
        </p:nvSpPr>
        <p:spPr>
          <a:xfrm>
            <a:off x="175510" y="970929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b="1" i="0" dirty="0"/>
              <a:t>Étape 5: Donner un titre au graphique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F7343FF-5C4C-D217-62DE-589B3418CC5E}"/>
              </a:ext>
            </a:extLst>
          </p:cNvPr>
          <p:cNvGrpSpPr/>
          <p:nvPr/>
        </p:nvGrpSpPr>
        <p:grpSpPr>
          <a:xfrm>
            <a:off x="4171397" y="1353476"/>
            <a:ext cx="7790968" cy="4933587"/>
            <a:chOff x="1952472" y="1443770"/>
            <a:chExt cx="7985760" cy="5189308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B1FACCE6-D77D-1253-6F7B-B9121C33B4C6}"/>
                </a:ext>
              </a:extLst>
            </p:cNvPr>
            <p:cNvGrpSpPr/>
            <p:nvPr/>
          </p:nvGrpSpPr>
          <p:grpSpPr>
            <a:xfrm>
              <a:off x="1952472" y="1443770"/>
              <a:ext cx="7890121" cy="5189308"/>
              <a:chOff x="5049520" y="1229361"/>
              <a:chExt cx="6883668" cy="4500880"/>
            </a:xfrm>
          </p:grpSpPr>
          <p:pic>
            <p:nvPicPr>
              <p:cNvPr id="48" name="Image 47" descr="Une image contenant ligne, Rectangle, Parallèle, carré&#10;&#10;Le contenu généré par l’IA peut être incorrect.">
                <a:extLst>
                  <a:ext uri="{FF2B5EF4-FFF2-40B4-BE49-F238E27FC236}">
                    <a16:creationId xmlns:a16="http://schemas.microsoft.com/office/drawing/2014/main" id="{55081E72-7016-2B65-4AF6-A574D2009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13155" y="1229361"/>
                <a:ext cx="6820033" cy="4500880"/>
              </a:xfrm>
              <a:prstGeom prst="rect">
                <a:avLst/>
              </a:prstGeom>
            </p:spPr>
          </p:pic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B126C4DF-8A24-611F-FE6B-73FCA730E0AF}"/>
                  </a:ext>
                </a:extLst>
              </p:cNvPr>
              <p:cNvSpPr txBox="1"/>
              <p:nvPr/>
            </p:nvSpPr>
            <p:spPr>
              <a:xfrm>
                <a:off x="6217920" y="5334000"/>
                <a:ext cx="314960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2</a:t>
                </a: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0633AA15-6377-A468-CC42-3BDC7640B340}"/>
                  </a:ext>
                </a:extLst>
              </p:cNvPr>
              <p:cNvSpPr txBox="1"/>
              <p:nvPr/>
            </p:nvSpPr>
            <p:spPr>
              <a:xfrm>
                <a:off x="7000240" y="5334000"/>
                <a:ext cx="314960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4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4712F438-3BEA-9C62-F701-2ECB591920C4}"/>
                  </a:ext>
                </a:extLst>
              </p:cNvPr>
              <p:cNvSpPr txBox="1"/>
              <p:nvPr/>
            </p:nvSpPr>
            <p:spPr>
              <a:xfrm>
                <a:off x="7802880" y="5313680"/>
                <a:ext cx="314960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6</a:t>
                </a:r>
              </a:p>
            </p:txBody>
          </p:sp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D31722B9-ECAA-0C1F-06CB-FBFD1D345402}"/>
                  </a:ext>
                </a:extLst>
              </p:cNvPr>
              <p:cNvSpPr txBox="1"/>
              <p:nvPr/>
            </p:nvSpPr>
            <p:spPr>
              <a:xfrm>
                <a:off x="8585200" y="5323840"/>
                <a:ext cx="314960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8</a:t>
                </a:r>
              </a:p>
            </p:txBody>
          </p:sp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D7BA7D01-3D0E-F3B5-1B76-E6DEFADC10DC}"/>
                  </a:ext>
                </a:extLst>
              </p:cNvPr>
              <p:cNvSpPr txBox="1"/>
              <p:nvPr/>
            </p:nvSpPr>
            <p:spPr>
              <a:xfrm>
                <a:off x="9316720" y="5344160"/>
                <a:ext cx="426720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10</a:t>
                </a:r>
              </a:p>
            </p:txBody>
          </p: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E27883D1-6B92-A7DA-4586-2BED3897361C}"/>
                  </a:ext>
                </a:extLst>
              </p:cNvPr>
              <p:cNvSpPr txBox="1"/>
              <p:nvPr/>
            </p:nvSpPr>
            <p:spPr>
              <a:xfrm>
                <a:off x="10109200" y="5354320"/>
                <a:ext cx="528320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12</a:t>
                </a:r>
              </a:p>
            </p:txBody>
          </p:sp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0FF39424-EEFD-57E2-FE6A-7B034E39B8B7}"/>
                  </a:ext>
                </a:extLst>
              </p:cNvPr>
              <p:cNvSpPr txBox="1"/>
              <p:nvPr/>
            </p:nvSpPr>
            <p:spPr>
              <a:xfrm>
                <a:off x="5120640" y="3688080"/>
                <a:ext cx="487680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60</a:t>
                </a:r>
              </a:p>
            </p:txBody>
          </p:sp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98C3AD3E-EDC8-122C-961C-A45D60A199F8}"/>
                  </a:ext>
                </a:extLst>
              </p:cNvPr>
              <p:cNvSpPr txBox="1"/>
              <p:nvPr/>
            </p:nvSpPr>
            <p:spPr>
              <a:xfrm>
                <a:off x="5100320" y="4602480"/>
                <a:ext cx="487680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20</a:t>
                </a:r>
              </a:p>
            </p:txBody>
          </p: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72C397AD-5FF6-6C04-A78C-4B69E217707B}"/>
                  </a:ext>
                </a:extLst>
              </p:cNvPr>
              <p:cNvSpPr txBox="1"/>
              <p:nvPr/>
            </p:nvSpPr>
            <p:spPr>
              <a:xfrm>
                <a:off x="5100320" y="4124960"/>
                <a:ext cx="487680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40</a:t>
                </a:r>
              </a:p>
            </p:txBody>
          </p:sp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45B69896-E286-21FC-F98F-D56BA0CB62C1}"/>
                  </a:ext>
                </a:extLst>
              </p:cNvPr>
              <p:cNvSpPr txBox="1"/>
              <p:nvPr/>
            </p:nvSpPr>
            <p:spPr>
              <a:xfrm>
                <a:off x="5130800" y="3251200"/>
                <a:ext cx="487680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80</a:t>
                </a:r>
              </a:p>
            </p:txBody>
          </p:sp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4B94B476-82A4-94CB-CD3C-14141B54D2CE}"/>
                  </a:ext>
                </a:extLst>
              </p:cNvPr>
              <p:cNvSpPr txBox="1"/>
              <p:nvPr/>
            </p:nvSpPr>
            <p:spPr>
              <a:xfrm>
                <a:off x="5049520" y="2814320"/>
                <a:ext cx="619760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100</a:t>
                </a:r>
              </a:p>
            </p:txBody>
          </p:sp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9F36C75D-AB72-2EEC-3321-48D4E6A97ABB}"/>
                  </a:ext>
                </a:extLst>
              </p:cNvPr>
              <p:cNvSpPr txBox="1"/>
              <p:nvPr/>
            </p:nvSpPr>
            <p:spPr>
              <a:xfrm>
                <a:off x="5049520" y="2397760"/>
                <a:ext cx="625788" cy="33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120</a:t>
                </a:r>
              </a:p>
            </p:txBody>
          </p:sp>
        </p:grpSp>
        <p:sp>
          <p:nvSpPr>
            <p:cNvPr id="46" name="Zone de texte 6">
              <a:extLst>
                <a:ext uri="{FF2B5EF4-FFF2-40B4-BE49-F238E27FC236}">
                  <a16:creationId xmlns:a16="http://schemas.microsoft.com/office/drawing/2014/main" id="{D71136AE-A4D2-F2B2-AE85-DC05087A1975}"/>
                </a:ext>
              </a:extLst>
            </p:cNvPr>
            <p:cNvSpPr txBox="1"/>
            <p:nvPr/>
          </p:nvSpPr>
          <p:spPr>
            <a:xfrm>
              <a:off x="7987743" y="5580645"/>
              <a:ext cx="1950489" cy="52713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  <a:ea typeface="Calibri" panose="020F0502020204030204" pitchFamily="34" charset="0"/>
                  <a:cs typeface="Arial" panose="020B0604020202020204" pitchFamily="34" charset="0"/>
                </a:rPr>
                <a:t>Temps en mois</a:t>
              </a:r>
              <a:endPara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cript MT Bold" panose="03040602040607080904" pitchFamily="66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Zone de texte 6">
              <a:extLst>
                <a:ext uri="{FF2B5EF4-FFF2-40B4-BE49-F238E27FC236}">
                  <a16:creationId xmlns:a16="http://schemas.microsoft.com/office/drawing/2014/main" id="{6A2A1048-3974-D77C-5CA5-A97BFEA95473}"/>
                </a:ext>
              </a:extLst>
            </p:cNvPr>
            <p:cNvSpPr txBox="1"/>
            <p:nvPr/>
          </p:nvSpPr>
          <p:spPr>
            <a:xfrm>
              <a:off x="2380911" y="1676032"/>
              <a:ext cx="2668271" cy="81192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  <a:ea typeface="Calibri" panose="020F0502020204030204" pitchFamily="34" charset="0"/>
                  <a:cs typeface="Arial" panose="020B0604020202020204" pitchFamily="34" charset="0"/>
                </a:rPr>
                <a:t>Masse moyenne des escargots en gramme</a:t>
              </a:r>
              <a:endPara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cript MT Bold" panose="03040602040607080904" pitchFamily="66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137BA2BE-B002-BD95-3F68-3336688BEFBB}"/>
                </a:ext>
              </a:extLst>
            </p:cNvPr>
            <p:cNvCxnSpPr>
              <a:cxnSpLocks/>
            </p:cNvCxnSpPr>
            <p:nvPr/>
          </p:nvCxnSpPr>
          <p:spPr>
            <a:xfrm>
              <a:off x="2537789" y="5937487"/>
              <a:ext cx="0" cy="122585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9AA006F1-93B0-96AF-2064-D70BAC3724EA}"/>
                </a:ext>
              </a:extLst>
            </p:cNvPr>
            <p:cNvCxnSpPr/>
            <p:nvPr/>
          </p:nvCxnSpPr>
          <p:spPr>
            <a:xfrm flipV="1">
              <a:off x="2554058" y="5884663"/>
              <a:ext cx="872890" cy="93552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EE34E2EA-2AE6-AF1D-3934-F0C4DC06B9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8989" y="5429781"/>
              <a:ext cx="896481" cy="444372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67D05C39-42F8-6D1C-3F91-839A7581CFF7}"/>
                </a:ext>
              </a:extLst>
            </p:cNvPr>
            <p:cNvCxnSpPr/>
            <p:nvPr/>
          </p:nvCxnSpPr>
          <p:spPr>
            <a:xfrm flipV="1">
              <a:off x="4335224" y="5054390"/>
              <a:ext cx="884685" cy="374208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6BEB7F03-9F02-65EE-426F-4ADC90BDEFCE}"/>
                </a:ext>
              </a:extLst>
            </p:cNvPr>
            <p:cNvCxnSpPr/>
            <p:nvPr/>
          </p:nvCxnSpPr>
          <p:spPr>
            <a:xfrm flipV="1">
              <a:off x="5267093" y="4574936"/>
              <a:ext cx="896481" cy="456066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BACB7F19-53A2-1844-D4E6-770C118DC8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9982" y="4214649"/>
              <a:ext cx="933479" cy="360288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27C58E20-37F7-C732-9953-A80A12BD65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5443" y="3710151"/>
              <a:ext cx="881909" cy="455496"/>
            </a:xfrm>
            <a:prstGeom prst="line">
              <a:avLst/>
            </a:prstGeom>
            <a:ln w="1905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67D0CBEC-6235-C520-2E2B-E949611B6618}"/>
                </a:ext>
              </a:extLst>
            </p:cNvPr>
            <p:cNvSpPr txBox="1"/>
            <p:nvPr/>
          </p:nvSpPr>
          <p:spPr>
            <a:xfrm>
              <a:off x="4156141" y="5123091"/>
              <a:ext cx="548640" cy="61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6A59E6DE-F61B-32E4-5C7A-BF022FED5543}"/>
                </a:ext>
              </a:extLst>
            </p:cNvPr>
            <p:cNvSpPr txBox="1"/>
            <p:nvPr/>
          </p:nvSpPr>
          <p:spPr>
            <a:xfrm>
              <a:off x="5065286" y="4739464"/>
              <a:ext cx="548640" cy="61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7E90AE36-1EBF-0888-CF02-C87986E0FEE9}"/>
                </a:ext>
              </a:extLst>
            </p:cNvPr>
            <p:cNvSpPr txBox="1"/>
            <p:nvPr/>
          </p:nvSpPr>
          <p:spPr>
            <a:xfrm>
              <a:off x="5958665" y="4255987"/>
              <a:ext cx="548640" cy="61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2048" name="ZoneTexte 2047">
              <a:extLst>
                <a:ext uri="{FF2B5EF4-FFF2-40B4-BE49-F238E27FC236}">
                  <a16:creationId xmlns:a16="http://schemas.microsoft.com/office/drawing/2014/main" id="{83D8AB0B-C41C-F7A7-62CD-2341D523162F}"/>
                </a:ext>
              </a:extLst>
            </p:cNvPr>
            <p:cNvSpPr txBox="1"/>
            <p:nvPr/>
          </p:nvSpPr>
          <p:spPr>
            <a:xfrm>
              <a:off x="6894086" y="3877615"/>
              <a:ext cx="548640" cy="61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2051" name="ZoneTexte 2050">
              <a:extLst>
                <a:ext uri="{FF2B5EF4-FFF2-40B4-BE49-F238E27FC236}">
                  <a16:creationId xmlns:a16="http://schemas.microsoft.com/office/drawing/2014/main" id="{3430210F-49AD-6723-3794-319936795025}"/>
                </a:ext>
              </a:extLst>
            </p:cNvPr>
            <p:cNvSpPr txBox="1"/>
            <p:nvPr/>
          </p:nvSpPr>
          <p:spPr>
            <a:xfrm>
              <a:off x="7776955" y="3383629"/>
              <a:ext cx="548640" cy="61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2053" name="ZoneTexte 2052">
              <a:extLst>
                <a:ext uri="{FF2B5EF4-FFF2-40B4-BE49-F238E27FC236}">
                  <a16:creationId xmlns:a16="http://schemas.microsoft.com/office/drawing/2014/main" id="{F337CB14-AA91-5AA7-A175-D7F1F83F7BD1}"/>
                </a:ext>
              </a:extLst>
            </p:cNvPr>
            <p:cNvSpPr txBox="1"/>
            <p:nvPr/>
          </p:nvSpPr>
          <p:spPr>
            <a:xfrm>
              <a:off x="3236486" y="5570481"/>
              <a:ext cx="548640" cy="61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2054" name="ZoneTexte 2053">
              <a:extLst>
                <a:ext uri="{FF2B5EF4-FFF2-40B4-BE49-F238E27FC236}">
                  <a16:creationId xmlns:a16="http://schemas.microsoft.com/office/drawing/2014/main" id="{8325B3A2-E0B1-C364-7A70-619881B1BF23}"/>
                </a:ext>
              </a:extLst>
            </p:cNvPr>
            <p:cNvSpPr txBox="1"/>
            <p:nvPr/>
          </p:nvSpPr>
          <p:spPr>
            <a:xfrm>
              <a:off x="2332596" y="5674884"/>
              <a:ext cx="548640" cy="61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2099" name="ZoneTexte 2098">
              <a:extLst>
                <a:ext uri="{FF2B5EF4-FFF2-40B4-BE49-F238E27FC236}">
                  <a16:creationId xmlns:a16="http://schemas.microsoft.com/office/drawing/2014/main" id="{D9D7F16A-19F0-A396-4E64-7D87CDB21AB5}"/>
                </a:ext>
              </a:extLst>
            </p:cNvPr>
            <p:cNvSpPr txBox="1"/>
            <p:nvPr/>
          </p:nvSpPr>
          <p:spPr>
            <a:xfrm>
              <a:off x="8082455" y="3258207"/>
              <a:ext cx="1145628" cy="388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Lot 1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509E281-6EFD-7894-FE7E-8538A9887FF4}"/>
              </a:ext>
            </a:extLst>
          </p:cNvPr>
          <p:cNvSpPr txBox="1"/>
          <p:nvPr/>
        </p:nvSpPr>
        <p:spPr>
          <a:xfrm>
            <a:off x="2577327" y="6240370"/>
            <a:ext cx="9655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Titre :La variation de la masse moyenne des escargots en fonction du temps.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A08BBB7-BA92-6E8A-BEC4-7135A7FF353A}"/>
              </a:ext>
            </a:extLst>
          </p:cNvPr>
          <p:cNvSpPr txBox="1"/>
          <p:nvPr/>
        </p:nvSpPr>
        <p:spPr>
          <a:xfrm>
            <a:off x="965906" y="229756"/>
            <a:ext cx="105758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Enfin, Je donne un titre au graphique.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0E4A521-5D08-F5B0-F446-EAA10B1467A9}"/>
              </a:ext>
            </a:extLst>
          </p:cNvPr>
          <p:cNvSpPr txBox="1"/>
          <p:nvPr/>
        </p:nvSpPr>
        <p:spPr>
          <a:xfrm>
            <a:off x="322941" y="2416114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Comme le titre d’un tableau, le titre d’un graphique doit mettre en relation la variable dépendante et la variable indépendante.</a:t>
            </a:r>
          </a:p>
        </p:txBody>
      </p:sp>
    </p:spTree>
    <p:extLst>
      <p:ext uri="{BB962C8B-B14F-4D97-AF65-F5344CB8AC3E}">
        <p14:creationId xmlns:p14="http://schemas.microsoft.com/office/powerpoint/2010/main" val="420130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37483-87F2-BD17-34EE-05622951A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ZoneTexte 2096">
            <a:extLst>
              <a:ext uri="{FF2B5EF4-FFF2-40B4-BE49-F238E27FC236}">
                <a16:creationId xmlns:a16="http://schemas.microsoft.com/office/drawing/2014/main" id="{0F6DA92D-80AD-D0BC-C475-038C4FA45538}"/>
              </a:ext>
            </a:extLst>
          </p:cNvPr>
          <p:cNvSpPr txBox="1"/>
          <p:nvPr/>
        </p:nvSpPr>
        <p:spPr>
          <a:xfrm>
            <a:off x="1199931" y="178676"/>
            <a:ext cx="10424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J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suis les mêmes étapes pour représenter la variation de la masse moyenne des escargots en fonction du temps pour le lot 2 sur le même graphique.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551F265F-2A10-21BB-FFBF-BA5A708EC1A3}"/>
              </a:ext>
            </a:extLst>
          </p:cNvPr>
          <p:cNvGrpSpPr/>
          <p:nvPr/>
        </p:nvGrpSpPr>
        <p:grpSpPr>
          <a:xfrm>
            <a:off x="2104381" y="1078344"/>
            <a:ext cx="8706377" cy="5593565"/>
            <a:chOff x="1682391" y="945930"/>
            <a:chExt cx="8706377" cy="5593565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C003563E-3257-61C9-C618-DC0FC769E132}"/>
                </a:ext>
              </a:extLst>
            </p:cNvPr>
            <p:cNvGrpSpPr/>
            <p:nvPr/>
          </p:nvGrpSpPr>
          <p:grpSpPr>
            <a:xfrm>
              <a:off x="1982952" y="945930"/>
              <a:ext cx="7966488" cy="5189308"/>
              <a:chOff x="1952472" y="1443770"/>
              <a:chExt cx="7966488" cy="5189308"/>
            </a:xfrm>
          </p:grpSpPr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2FF881C2-1036-6467-C8D0-317562D8F481}"/>
                  </a:ext>
                </a:extLst>
              </p:cNvPr>
              <p:cNvGrpSpPr/>
              <p:nvPr/>
            </p:nvGrpSpPr>
            <p:grpSpPr>
              <a:xfrm>
                <a:off x="1952472" y="1443770"/>
                <a:ext cx="7890121" cy="5189308"/>
                <a:chOff x="5049520" y="1229361"/>
                <a:chExt cx="6883668" cy="4500880"/>
              </a:xfrm>
            </p:grpSpPr>
            <p:pic>
              <p:nvPicPr>
                <p:cNvPr id="48" name="Image 47" descr="Une image contenant ligne, Rectangle, Parallèle, carré&#10;&#10;Le contenu généré par l’IA peut être incorrect.">
                  <a:extLst>
                    <a:ext uri="{FF2B5EF4-FFF2-40B4-BE49-F238E27FC236}">
                      <a16:creationId xmlns:a16="http://schemas.microsoft.com/office/drawing/2014/main" id="{14115B15-E30E-EE2D-36C6-72EE993D57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113155" y="1229361"/>
                  <a:ext cx="6820033" cy="4500880"/>
                </a:xfrm>
                <a:prstGeom prst="rect">
                  <a:avLst/>
                </a:prstGeom>
              </p:spPr>
            </p:pic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BD77F863-07A8-7737-687D-A989B1D8EC0F}"/>
                    </a:ext>
                  </a:extLst>
                </p:cNvPr>
                <p:cNvSpPr txBox="1"/>
                <p:nvPr/>
              </p:nvSpPr>
              <p:spPr>
                <a:xfrm>
                  <a:off x="6217920" y="5334000"/>
                  <a:ext cx="314960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2</a:t>
                  </a:r>
                </a:p>
              </p:txBody>
            </p:sp>
            <p:sp>
              <p:nvSpPr>
                <p:cNvPr id="50" name="ZoneTexte 49">
                  <a:extLst>
                    <a:ext uri="{FF2B5EF4-FFF2-40B4-BE49-F238E27FC236}">
                      <a16:creationId xmlns:a16="http://schemas.microsoft.com/office/drawing/2014/main" id="{030BEA30-641C-67BD-C9F5-E3AF6EEA172B}"/>
                    </a:ext>
                  </a:extLst>
                </p:cNvPr>
                <p:cNvSpPr txBox="1"/>
                <p:nvPr/>
              </p:nvSpPr>
              <p:spPr>
                <a:xfrm>
                  <a:off x="7000240" y="5334000"/>
                  <a:ext cx="314960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4</a:t>
                  </a:r>
                </a:p>
              </p:txBody>
            </p:sp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ED7A7414-0F27-AAA6-0D0F-A291A7DC2357}"/>
                    </a:ext>
                  </a:extLst>
                </p:cNvPr>
                <p:cNvSpPr txBox="1"/>
                <p:nvPr/>
              </p:nvSpPr>
              <p:spPr>
                <a:xfrm>
                  <a:off x="7802880" y="5313680"/>
                  <a:ext cx="314960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6</a:t>
                  </a:r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9C126A3D-F498-FA57-7188-96E4434D3646}"/>
                    </a:ext>
                  </a:extLst>
                </p:cNvPr>
                <p:cNvSpPr txBox="1"/>
                <p:nvPr/>
              </p:nvSpPr>
              <p:spPr>
                <a:xfrm>
                  <a:off x="8585200" y="5323840"/>
                  <a:ext cx="314960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8</a:t>
                  </a: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8ED16CEA-DDA3-4FBF-F68F-30BC95A1EDA9}"/>
                    </a:ext>
                  </a:extLst>
                </p:cNvPr>
                <p:cNvSpPr txBox="1"/>
                <p:nvPr/>
              </p:nvSpPr>
              <p:spPr>
                <a:xfrm>
                  <a:off x="9316720" y="5344160"/>
                  <a:ext cx="426720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10</a:t>
                  </a: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49D136C4-91BC-F54D-AB6D-94EEAD5465F2}"/>
                    </a:ext>
                  </a:extLst>
                </p:cNvPr>
                <p:cNvSpPr txBox="1"/>
                <p:nvPr/>
              </p:nvSpPr>
              <p:spPr>
                <a:xfrm>
                  <a:off x="10109200" y="5354320"/>
                  <a:ext cx="528320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12</a:t>
                  </a: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73EAEFB5-184B-14C4-53F8-5440B8CBD738}"/>
                    </a:ext>
                  </a:extLst>
                </p:cNvPr>
                <p:cNvSpPr txBox="1"/>
                <p:nvPr/>
              </p:nvSpPr>
              <p:spPr>
                <a:xfrm>
                  <a:off x="5120640" y="3688080"/>
                  <a:ext cx="487680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60</a:t>
                  </a:r>
                </a:p>
              </p:txBody>
            </p:sp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37672CA8-04C1-4DE3-954C-1D091AF25129}"/>
                    </a:ext>
                  </a:extLst>
                </p:cNvPr>
                <p:cNvSpPr txBox="1"/>
                <p:nvPr/>
              </p:nvSpPr>
              <p:spPr>
                <a:xfrm>
                  <a:off x="5100320" y="4602480"/>
                  <a:ext cx="487680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20</a:t>
                  </a:r>
                </a:p>
              </p:txBody>
            </p:sp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81C7E9F6-9956-F488-5DF9-E072DAC8F2B7}"/>
                    </a:ext>
                  </a:extLst>
                </p:cNvPr>
                <p:cNvSpPr txBox="1"/>
                <p:nvPr/>
              </p:nvSpPr>
              <p:spPr>
                <a:xfrm>
                  <a:off x="5100320" y="4124960"/>
                  <a:ext cx="487680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40</a:t>
                  </a:r>
                </a:p>
              </p:txBody>
            </p:sp>
            <p:sp>
              <p:nvSpPr>
                <p:cNvPr id="58" name="ZoneTexte 57">
                  <a:extLst>
                    <a:ext uri="{FF2B5EF4-FFF2-40B4-BE49-F238E27FC236}">
                      <a16:creationId xmlns:a16="http://schemas.microsoft.com/office/drawing/2014/main" id="{B82D359F-2F56-7231-80FD-F9BEBCFD9FA0}"/>
                    </a:ext>
                  </a:extLst>
                </p:cNvPr>
                <p:cNvSpPr txBox="1"/>
                <p:nvPr/>
              </p:nvSpPr>
              <p:spPr>
                <a:xfrm>
                  <a:off x="5130800" y="3251200"/>
                  <a:ext cx="487680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80</a:t>
                  </a:r>
                </a:p>
              </p:txBody>
            </p:sp>
            <p:sp>
              <p:nvSpPr>
                <p:cNvPr id="59" name="ZoneTexte 58">
                  <a:extLst>
                    <a:ext uri="{FF2B5EF4-FFF2-40B4-BE49-F238E27FC236}">
                      <a16:creationId xmlns:a16="http://schemas.microsoft.com/office/drawing/2014/main" id="{878E6D21-FD95-0148-B14E-5E639C477506}"/>
                    </a:ext>
                  </a:extLst>
                </p:cNvPr>
                <p:cNvSpPr txBox="1"/>
                <p:nvPr/>
              </p:nvSpPr>
              <p:spPr>
                <a:xfrm>
                  <a:off x="5049520" y="2814320"/>
                  <a:ext cx="619760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100</a:t>
                  </a:r>
                </a:p>
              </p:txBody>
            </p:sp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27FDCB10-6D4F-B39A-BE0F-8F1EB24405F3}"/>
                    </a:ext>
                  </a:extLst>
                </p:cNvPr>
                <p:cNvSpPr txBox="1"/>
                <p:nvPr/>
              </p:nvSpPr>
              <p:spPr>
                <a:xfrm>
                  <a:off x="5049520" y="2397760"/>
                  <a:ext cx="625788" cy="3203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Script MT Bold" panose="03040602040607080904" pitchFamily="66" charset="0"/>
                    </a:rPr>
                    <a:t>120</a:t>
                  </a:r>
                </a:p>
              </p:txBody>
            </p:sp>
          </p:grpSp>
          <p:sp>
            <p:nvSpPr>
              <p:cNvPr id="46" name="Zone de texte 6">
                <a:extLst>
                  <a:ext uri="{FF2B5EF4-FFF2-40B4-BE49-F238E27FC236}">
                    <a16:creationId xmlns:a16="http://schemas.microsoft.com/office/drawing/2014/main" id="{6E980026-CF30-29E3-31C6-7DE2E546442D}"/>
                  </a:ext>
                </a:extLst>
              </p:cNvPr>
              <p:cNvSpPr txBox="1"/>
              <p:nvPr/>
            </p:nvSpPr>
            <p:spPr>
              <a:xfrm>
                <a:off x="8257505" y="5649647"/>
                <a:ext cx="1661455" cy="52713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  <a:ea typeface="Calibri" panose="020F0502020204030204" pitchFamily="34" charset="0"/>
                    <a:cs typeface="Arial" panose="020B0604020202020204" pitchFamily="34" charset="0"/>
                  </a:rPr>
                  <a:t>Temps en mois</a:t>
                </a:r>
                <a:endParaRPr kumimoji="0" lang="fr-FR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Zone de texte 6">
                <a:extLst>
                  <a:ext uri="{FF2B5EF4-FFF2-40B4-BE49-F238E27FC236}">
                    <a16:creationId xmlns:a16="http://schemas.microsoft.com/office/drawing/2014/main" id="{C2810A86-9A0F-89F4-8BE9-3DE286CE612B}"/>
                  </a:ext>
                </a:extLst>
              </p:cNvPr>
              <p:cNvSpPr txBox="1"/>
              <p:nvPr/>
            </p:nvSpPr>
            <p:spPr>
              <a:xfrm>
                <a:off x="2294621" y="1626972"/>
                <a:ext cx="2668271" cy="811928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  <a:ea typeface="Calibri" panose="020F0502020204030204" pitchFamily="34" charset="0"/>
                    <a:cs typeface="Arial" panose="020B0604020202020204" pitchFamily="34" charset="0"/>
                  </a:rPr>
                  <a:t>Masse moyenne des escargots en gramme</a:t>
                </a:r>
                <a:endParaRPr kumimoji="0" lang="fr-FR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0887AE94-9681-55EA-7EDC-D40FEDBD69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37789" y="5937487"/>
                <a:ext cx="0" cy="122585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99D133C6-0ED9-B7BA-6A2A-8ACEAF4F10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54058" y="5781040"/>
                <a:ext cx="869862" cy="197175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3E4DC3FB-BCA8-3B95-DF14-61F935F954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4240" y="5429781"/>
                <a:ext cx="921230" cy="351259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82CE7BE3-D5C6-FF79-D71F-5084470E761A}"/>
                  </a:ext>
                </a:extLst>
              </p:cNvPr>
              <p:cNvCxnSpPr/>
              <p:nvPr/>
            </p:nvCxnSpPr>
            <p:spPr>
              <a:xfrm flipV="1">
                <a:off x="4335224" y="5054390"/>
                <a:ext cx="884685" cy="374208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>
                <a:extLst>
                  <a:ext uri="{FF2B5EF4-FFF2-40B4-BE49-F238E27FC236}">
                    <a16:creationId xmlns:a16="http://schemas.microsoft.com/office/drawing/2014/main" id="{BF090DC5-5964-852E-27A5-EAD80E9A3ACD}"/>
                  </a:ext>
                </a:extLst>
              </p:cNvPr>
              <p:cNvCxnSpPr/>
              <p:nvPr/>
            </p:nvCxnSpPr>
            <p:spPr>
              <a:xfrm flipV="1">
                <a:off x="5267093" y="4574936"/>
                <a:ext cx="896481" cy="456066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>
                <a:extLst>
                  <a:ext uri="{FF2B5EF4-FFF2-40B4-BE49-F238E27FC236}">
                    <a16:creationId xmlns:a16="http://schemas.microsoft.com/office/drawing/2014/main" id="{9D92752B-EB27-67F6-9C2D-F1982B02DA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39982" y="4214649"/>
                <a:ext cx="933479" cy="360288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43">
                <a:extLst>
                  <a:ext uri="{FF2B5EF4-FFF2-40B4-BE49-F238E27FC236}">
                    <a16:creationId xmlns:a16="http://schemas.microsoft.com/office/drawing/2014/main" id="{006D34DC-9D44-F0C8-172F-C3F89EA687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95443" y="3710151"/>
                <a:ext cx="881909" cy="455496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69D47523-A18C-6E11-44BF-8F92317A1EAB}"/>
                  </a:ext>
                </a:extLst>
              </p:cNvPr>
              <p:cNvSpPr txBox="1"/>
              <p:nvPr/>
            </p:nvSpPr>
            <p:spPr>
              <a:xfrm>
                <a:off x="4156141" y="5123091"/>
                <a:ext cx="5486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+</a:t>
                </a:r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596BBF68-8BD3-0709-D8B1-248C4D775D61}"/>
                  </a:ext>
                </a:extLst>
              </p:cNvPr>
              <p:cNvSpPr txBox="1"/>
              <p:nvPr/>
            </p:nvSpPr>
            <p:spPr>
              <a:xfrm>
                <a:off x="5065286" y="4739464"/>
                <a:ext cx="5486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+</a:t>
                </a:r>
              </a:p>
            </p:txBody>
          </p:sp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062C5B5F-E6E1-FEDC-E4CF-C69B46C45CDF}"/>
                  </a:ext>
                </a:extLst>
              </p:cNvPr>
              <p:cNvSpPr txBox="1"/>
              <p:nvPr/>
            </p:nvSpPr>
            <p:spPr>
              <a:xfrm>
                <a:off x="5958665" y="4255987"/>
                <a:ext cx="5486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+</a:t>
                </a:r>
              </a:p>
            </p:txBody>
          </p:sp>
          <p:sp>
            <p:nvSpPr>
              <p:cNvPr id="2048" name="ZoneTexte 2047">
                <a:extLst>
                  <a:ext uri="{FF2B5EF4-FFF2-40B4-BE49-F238E27FC236}">
                    <a16:creationId xmlns:a16="http://schemas.microsoft.com/office/drawing/2014/main" id="{92AE9334-9504-946D-FD70-CF6F484C0262}"/>
                  </a:ext>
                </a:extLst>
              </p:cNvPr>
              <p:cNvSpPr txBox="1"/>
              <p:nvPr/>
            </p:nvSpPr>
            <p:spPr>
              <a:xfrm>
                <a:off x="6894086" y="3877615"/>
                <a:ext cx="5486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+</a:t>
                </a:r>
              </a:p>
            </p:txBody>
          </p:sp>
          <p:sp>
            <p:nvSpPr>
              <p:cNvPr id="2051" name="ZoneTexte 2050">
                <a:extLst>
                  <a:ext uri="{FF2B5EF4-FFF2-40B4-BE49-F238E27FC236}">
                    <a16:creationId xmlns:a16="http://schemas.microsoft.com/office/drawing/2014/main" id="{32C4D0F9-2358-CB29-33A7-C1544105323A}"/>
                  </a:ext>
                </a:extLst>
              </p:cNvPr>
              <p:cNvSpPr txBox="1"/>
              <p:nvPr/>
            </p:nvSpPr>
            <p:spPr>
              <a:xfrm>
                <a:off x="7776955" y="3383629"/>
                <a:ext cx="5486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+</a:t>
                </a:r>
              </a:p>
            </p:txBody>
          </p:sp>
          <p:sp>
            <p:nvSpPr>
              <p:cNvPr id="2053" name="ZoneTexte 2052">
                <a:extLst>
                  <a:ext uri="{FF2B5EF4-FFF2-40B4-BE49-F238E27FC236}">
                    <a16:creationId xmlns:a16="http://schemas.microsoft.com/office/drawing/2014/main" id="{2CBE4B02-F737-5D48-64A4-57C20A3A0303}"/>
                  </a:ext>
                </a:extLst>
              </p:cNvPr>
              <p:cNvSpPr txBox="1"/>
              <p:nvPr/>
            </p:nvSpPr>
            <p:spPr>
              <a:xfrm>
                <a:off x="3246646" y="5479041"/>
                <a:ext cx="5486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+</a:t>
                </a:r>
              </a:p>
            </p:txBody>
          </p:sp>
          <p:sp>
            <p:nvSpPr>
              <p:cNvPr id="2054" name="ZoneTexte 2053">
                <a:extLst>
                  <a:ext uri="{FF2B5EF4-FFF2-40B4-BE49-F238E27FC236}">
                    <a16:creationId xmlns:a16="http://schemas.microsoft.com/office/drawing/2014/main" id="{F34CBCA9-0EF5-2C8B-38B1-DCB3090145B5}"/>
                  </a:ext>
                </a:extLst>
              </p:cNvPr>
              <p:cNvSpPr txBox="1"/>
              <p:nvPr/>
            </p:nvSpPr>
            <p:spPr>
              <a:xfrm>
                <a:off x="2332596" y="5674884"/>
                <a:ext cx="5486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+</a:t>
                </a:r>
              </a:p>
            </p:txBody>
          </p:sp>
          <p:sp>
            <p:nvSpPr>
              <p:cNvPr id="2099" name="ZoneTexte 2098">
                <a:extLst>
                  <a:ext uri="{FF2B5EF4-FFF2-40B4-BE49-F238E27FC236}">
                    <a16:creationId xmlns:a16="http://schemas.microsoft.com/office/drawing/2014/main" id="{69DCBEF9-1C6C-CFD2-E3E4-478E14F51153}"/>
                  </a:ext>
                </a:extLst>
              </p:cNvPr>
              <p:cNvSpPr txBox="1"/>
              <p:nvPr/>
            </p:nvSpPr>
            <p:spPr>
              <a:xfrm>
                <a:off x="8082455" y="3258207"/>
                <a:ext cx="1145628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cript MT Bold" panose="03040602040607080904" pitchFamily="66" charset="0"/>
                  </a:rPr>
                  <a:t>Lot 1</a:t>
                </a:r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6CA1D09-8C93-C3C5-FAF8-4A0DFB61B89C}"/>
                </a:ext>
              </a:extLst>
            </p:cNvPr>
            <p:cNvSpPr txBox="1"/>
            <p:nvPr/>
          </p:nvSpPr>
          <p:spPr>
            <a:xfrm>
              <a:off x="1682391" y="6077830"/>
              <a:ext cx="87063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La variation de la masse moyenne des escargots en fonction du temps.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8798EDB-EF41-322C-6DD0-B3F90C90E1DF}"/>
                </a:ext>
              </a:extLst>
            </p:cNvPr>
            <p:cNvSpPr txBox="1"/>
            <p:nvPr/>
          </p:nvSpPr>
          <p:spPr>
            <a:xfrm>
              <a:off x="3287286" y="5092961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D9D56E0-F64E-79C3-E8BF-1035807C7459}"/>
                </a:ext>
              </a:extLst>
            </p:cNvPr>
            <p:cNvSpPr txBox="1"/>
            <p:nvPr/>
          </p:nvSpPr>
          <p:spPr>
            <a:xfrm>
              <a:off x="4181366" y="4990310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CBD113C-A446-AA26-C895-5B5F91756454}"/>
                </a:ext>
              </a:extLst>
            </p:cNvPr>
            <p:cNvSpPr txBox="1"/>
            <p:nvPr/>
          </p:nvSpPr>
          <p:spPr>
            <a:xfrm>
              <a:off x="5105926" y="4980851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6E7596D-46AA-F6C1-12F7-3E9F3AC37F70}"/>
                </a:ext>
              </a:extLst>
            </p:cNvPr>
            <p:cNvSpPr txBox="1"/>
            <p:nvPr/>
          </p:nvSpPr>
          <p:spPr>
            <a:xfrm>
              <a:off x="6010166" y="4808131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DEDBBD0-A669-0635-7FB3-82D60FB6432B}"/>
                </a:ext>
              </a:extLst>
            </p:cNvPr>
            <p:cNvSpPr txBox="1"/>
            <p:nvPr/>
          </p:nvSpPr>
          <p:spPr>
            <a:xfrm>
              <a:off x="6935777" y="4676401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3F3C8967-FCE4-64BB-276E-89B5C87025C2}"/>
                </a:ext>
              </a:extLst>
            </p:cNvPr>
            <p:cNvSpPr txBox="1"/>
            <p:nvPr/>
          </p:nvSpPr>
          <p:spPr>
            <a:xfrm>
              <a:off x="8051975" y="4507887"/>
              <a:ext cx="11456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Lot 2</a:t>
              </a: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469C84AB-DCFE-2798-8D52-B59F184132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40000" y="5415280"/>
              <a:ext cx="924560" cy="71120"/>
            </a:xfrm>
            <a:prstGeom prst="line">
              <a:avLst/>
            </a:prstGeom>
            <a:ln w="28575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C5EC11DA-63AC-2721-0BDB-0414A78C7A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4880" y="5303520"/>
              <a:ext cx="873760" cy="121920"/>
            </a:xfrm>
            <a:prstGeom prst="line">
              <a:avLst/>
            </a:prstGeom>
            <a:ln w="28575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753D78E0-5CBF-51CE-FAB2-5A8891A383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78960" y="5283200"/>
              <a:ext cx="924560" cy="30480"/>
            </a:xfrm>
            <a:prstGeom prst="line">
              <a:avLst/>
            </a:prstGeom>
            <a:ln w="28575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539370B3-840F-DF57-F823-8A9D3DE3D9E6}"/>
                </a:ext>
              </a:extLst>
            </p:cNvPr>
            <p:cNvCxnSpPr/>
            <p:nvPr/>
          </p:nvCxnSpPr>
          <p:spPr>
            <a:xfrm flipV="1">
              <a:off x="5293360" y="5120640"/>
              <a:ext cx="894080" cy="172720"/>
            </a:xfrm>
            <a:prstGeom prst="line">
              <a:avLst/>
            </a:prstGeom>
            <a:ln w="28575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738E70CF-B036-5B1B-257C-757B86804ADE}"/>
                </a:ext>
              </a:extLst>
            </p:cNvPr>
            <p:cNvCxnSpPr/>
            <p:nvPr/>
          </p:nvCxnSpPr>
          <p:spPr>
            <a:xfrm flipV="1">
              <a:off x="6187440" y="4978400"/>
              <a:ext cx="924560" cy="152400"/>
            </a:xfrm>
            <a:prstGeom prst="line">
              <a:avLst/>
            </a:prstGeom>
            <a:ln w="28575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C82971B0-8E66-C3FF-BDA0-254064FE8E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62800" y="4815840"/>
              <a:ext cx="853440" cy="152400"/>
            </a:xfrm>
            <a:prstGeom prst="line">
              <a:avLst/>
            </a:prstGeom>
            <a:ln w="28575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518435B-204C-35A4-1FD0-4B3EEE51D4F5}"/>
                </a:ext>
              </a:extLst>
            </p:cNvPr>
            <p:cNvSpPr txBox="1"/>
            <p:nvPr/>
          </p:nvSpPr>
          <p:spPr>
            <a:xfrm>
              <a:off x="7839667" y="4503681"/>
              <a:ext cx="54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cript MT Bold" panose="03040602040607080904" pitchFamily="66" charset="0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8951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171FE-1375-0477-F3C4-8BEE06D2A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8401A7D-2CB1-BE43-EA12-9CBB1E460C0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E9401458-533B-89B4-B277-A5848AE7B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12A835-043C-52E6-438B-E29A52002590}"/>
              </a:ext>
            </a:extLst>
          </p:cNvPr>
          <p:cNvSpPr txBox="1"/>
          <p:nvPr/>
        </p:nvSpPr>
        <p:spPr>
          <a:xfrm>
            <a:off x="934370" y="167335"/>
            <a:ext cx="99161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Maintenant que j’ai construis mon graphique , je vais décrire la variation de la masse moyenne des deux lots d’escargots en fonction du temps.</a:t>
            </a:r>
          </a:p>
        </p:txBody>
      </p:sp>
      <p:sp>
        <p:nvSpPr>
          <p:cNvPr id="25" name="AutoShape 2" descr="Branchies; Branchie; Ouïes">
            <a:extLst>
              <a:ext uri="{FF2B5EF4-FFF2-40B4-BE49-F238E27FC236}">
                <a16:creationId xmlns:a16="http://schemas.microsoft.com/office/drawing/2014/main" id="{C96D7DE9-33AC-ECD6-7747-5C653803C6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925BAD0-56CD-41C5-2CBF-F295BABC472A}"/>
              </a:ext>
            </a:extLst>
          </p:cNvPr>
          <p:cNvSpPr txBox="1"/>
          <p:nvPr/>
        </p:nvSpPr>
        <p:spPr>
          <a:xfrm>
            <a:off x="386470" y="1756765"/>
            <a:ext cx="959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Pour cela j’utilise les structures suivantes :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8C76A14-0427-3A01-E659-9F85D616389E}"/>
              </a:ext>
            </a:extLst>
          </p:cNvPr>
          <p:cNvSpPr txBox="1"/>
          <p:nvPr/>
        </p:nvSpPr>
        <p:spPr>
          <a:xfrm>
            <a:off x="386470" y="2466603"/>
            <a:ext cx="5384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u="sng" dirty="0"/>
              <a:t>Pour le lot 1 </a:t>
            </a:r>
            <a:r>
              <a:rPr lang="fr-FR" sz="2800" dirty="0"/>
              <a:t>: de  </a:t>
            </a:r>
            <a:r>
              <a:rPr lang="fr-FR" sz="2800" dirty="0">
                <a:solidFill>
                  <a:srgbClr val="FF0000"/>
                </a:solidFill>
              </a:rPr>
              <a:t>0</a:t>
            </a:r>
            <a:r>
              <a:rPr lang="fr-FR" sz="2800" dirty="0"/>
              <a:t> à </a:t>
            </a:r>
            <a:r>
              <a:rPr lang="fr-FR" sz="2800" dirty="0">
                <a:solidFill>
                  <a:srgbClr val="FF0000"/>
                </a:solidFill>
              </a:rPr>
              <a:t>12</a:t>
            </a:r>
            <a:r>
              <a:rPr lang="fr-FR" sz="2800" dirty="0"/>
              <a:t> mois, la masse des escargots </a:t>
            </a:r>
            <a:r>
              <a:rPr lang="fr-FR" sz="2800" dirty="0">
                <a:solidFill>
                  <a:srgbClr val="FF0000"/>
                </a:solidFill>
              </a:rPr>
              <a:t>augmente,</a:t>
            </a:r>
            <a:r>
              <a:rPr lang="fr-FR" sz="2800" dirty="0"/>
              <a:t> elle passe de </a:t>
            </a:r>
            <a:r>
              <a:rPr lang="fr-FR" sz="2800" dirty="0">
                <a:solidFill>
                  <a:srgbClr val="FF0000"/>
                </a:solidFill>
              </a:rPr>
              <a:t>2 g à 95g</a:t>
            </a:r>
            <a:r>
              <a:rPr lang="fr-FR" sz="2800" dirty="0"/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EC9F642-CEFA-B0B3-E37F-09FF31D32CCB}"/>
              </a:ext>
            </a:extLst>
          </p:cNvPr>
          <p:cNvSpPr txBox="1"/>
          <p:nvPr/>
        </p:nvSpPr>
        <p:spPr>
          <a:xfrm>
            <a:off x="329324" y="4374802"/>
            <a:ext cx="56142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u="sng" dirty="0"/>
              <a:t>Pour le lot 2 </a:t>
            </a:r>
            <a:r>
              <a:rPr lang="fr-FR" sz="2800" dirty="0"/>
              <a:t>: de  </a:t>
            </a:r>
            <a:r>
              <a:rPr lang="fr-FR" sz="2800" dirty="0">
                <a:solidFill>
                  <a:srgbClr val="FF0000"/>
                </a:solidFill>
              </a:rPr>
              <a:t>0</a:t>
            </a:r>
            <a:r>
              <a:rPr lang="fr-FR" sz="2800" dirty="0"/>
              <a:t> à </a:t>
            </a:r>
            <a:r>
              <a:rPr lang="fr-FR" sz="2800" dirty="0">
                <a:solidFill>
                  <a:srgbClr val="FF0000"/>
                </a:solidFill>
              </a:rPr>
              <a:t>12</a:t>
            </a:r>
            <a:r>
              <a:rPr lang="fr-FR" sz="2800" dirty="0"/>
              <a:t> mois, la masse des escargots </a:t>
            </a:r>
            <a:r>
              <a:rPr lang="fr-FR" sz="2800" dirty="0">
                <a:solidFill>
                  <a:srgbClr val="FF0000"/>
                </a:solidFill>
              </a:rPr>
              <a:t>augmente,</a:t>
            </a:r>
            <a:r>
              <a:rPr lang="fr-FR" sz="2800" dirty="0"/>
              <a:t> elle passe de </a:t>
            </a:r>
            <a:r>
              <a:rPr lang="fr-FR" sz="2800" dirty="0">
                <a:solidFill>
                  <a:srgbClr val="FF0000"/>
                </a:solidFill>
              </a:rPr>
              <a:t>2 g à 30 g</a:t>
            </a:r>
            <a:r>
              <a:rPr lang="fr-FR" sz="2800" dirty="0"/>
              <a:t>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5891EED-AE53-AEDA-3708-065F27A58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21" y="1225778"/>
            <a:ext cx="9982200" cy="42862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7230B47-E105-F9A2-3760-61AE14746D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64" r="2597"/>
          <a:stretch>
            <a:fillRect/>
          </a:stretch>
        </p:blipFill>
        <p:spPr>
          <a:xfrm>
            <a:off x="5771270" y="2218430"/>
            <a:ext cx="6179820" cy="420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658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1CDDC-64AA-A943-CB5B-8825AC319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F0D04E-BB63-E824-6AC1-A1E57734157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B8E2DC7E-B8F2-8AD8-41C6-52F70057E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62EF3BC-DF00-491C-AA27-A23B53CA7E0A}"/>
              </a:ext>
            </a:extLst>
          </p:cNvPr>
          <p:cNvSpPr txBox="1"/>
          <p:nvPr/>
        </p:nvSpPr>
        <p:spPr>
          <a:xfrm>
            <a:off x="819807" y="181349"/>
            <a:ext cx="104683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0" sz="200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fr-FR" dirty="0"/>
              <a:t>Pour accomplir ma tâche principale, je déduis le facteur qui affecte la croissance mis en évidence</a:t>
            </a:r>
            <a:r>
              <a:rPr lang="fr-FR" sz="2400" dirty="0"/>
              <a:t>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414740-9F7F-4938-2CF7-37E45F45DB1A}"/>
              </a:ext>
            </a:extLst>
          </p:cNvPr>
          <p:cNvSpPr txBox="1"/>
          <p:nvPr/>
        </p:nvSpPr>
        <p:spPr>
          <a:xfrm>
            <a:off x="1280160" y="2161598"/>
            <a:ext cx="9450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J’observe que : La croissance du lot 1 d’escargots  </a:t>
            </a:r>
            <a:r>
              <a:rPr lang="fr-FR" sz="2800" dirty="0">
                <a:solidFill>
                  <a:srgbClr val="FF0000"/>
                </a:solidFill>
              </a:rPr>
              <a:t>est plus importante</a:t>
            </a:r>
            <a:r>
              <a:rPr lang="fr-FR" sz="2800" dirty="0"/>
              <a:t> que celle du lot 2.</a:t>
            </a: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39FA3350-24F9-67E1-F5D6-8134B47EA043}"/>
              </a:ext>
            </a:extLst>
          </p:cNvPr>
          <p:cNvSpPr/>
          <p:nvPr/>
        </p:nvSpPr>
        <p:spPr>
          <a:xfrm>
            <a:off x="5596746" y="3263331"/>
            <a:ext cx="695381" cy="31186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502BAA-EFA4-C223-6E83-8F93D7BCD84A}"/>
              </a:ext>
            </a:extLst>
          </p:cNvPr>
          <p:cNvSpPr txBox="1"/>
          <p:nvPr/>
        </p:nvSpPr>
        <p:spPr>
          <a:xfrm>
            <a:off x="1280160" y="3800924"/>
            <a:ext cx="9450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Or , la différence entre les deux lots d’escargot est la nature de l’alimentation.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D21BB8-937C-D096-71DE-612C845C0D07}"/>
              </a:ext>
            </a:extLst>
          </p:cNvPr>
          <p:cNvSpPr txBox="1"/>
          <p:nvPr/>
        </p:nvSpPr>
        <p:spPr>
          <a:xfrm>
            <a:off x="1280160" y="5106882"/>
            <a:ext cx="9450902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/>
              <a:t>Donc , </a:t>
            </a:r>
            <a:r>
              <a:rPr lang="fr-FR" sz="2800" dirty="0">
                <a:latin typeface="Script MT Bold" panose="03040602040607080904" pitchFamily="66" charset="0"/>
              </a:rPr>
              <a:t>le facteur qui affecte la croissance des escargots dans ce cas est </a:t>
            </a:r>
            <a:r>
              <a:rPr lang="fr-FR" sz="2800" dirty="0">
                <a:solidFill>
                  <a:srgbClr val="FF0000"/>
                </a:solidFill>
                <a:latin typeface="Script MT Bold" panose="03040602040607080904" pitchFamily="66" charset="0"/>
              </a:rPr>
              <a:t>la qualité de l’alimentation</a:t>
            </a:r>
            <a:r>
              <a:rPr lang="fr-FR" sz="2800" dirty="0"/>
              <a:t>.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19F828FA-06A7-BEC7-7836-C0E10A3DA773}"/>
              </a:ext>
            </a:extLst>
          </p:cNvPr>
          <p:cNvSpPr/>
          <p:nvPr/>
        </p:nvSpPr>
        <p:spPr>
          <a:xfrm>
            <a:off x="5596746" y="4641579"/>
            <a:ext cx="652940" cy="36791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57586C-EA6F-94A3-F01C-E469BAF1BD0D}"/>
              </a:ext>
            </a:extLst>
          </p:cNvPr>
          <p:cNvSpPr txBox="1"/>
          <p:nvPr/>
        </p:nvSpPr>
        <p:spPr>
          <a:xfrm>
            <a:off x="893380" y="599090"/>
            <a:ext cx="9837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>
                    <a:lumMod val="90000"/>
                  </a:schemeClr>
                </a:solidFill>
              </a:rPr>
              <a:t>Pour plus de cohérence avec l’exemple travaillé , apporter les rectifications nécessaires sur le livret.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E79D95-5462-DF53-07CC-932D6D8A0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46" y="1495713"/>
            <a:ext cx="99060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37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77854" y="2730809"/>
            <a:ext cx="4401901" cy="13003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collective 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7983F5-74E9-3881-85C5-C66F87B70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C08BB4E-6F4E-D627-63C5-856062580AE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0" name="D_A_01">
            <a:extLst>
              <a:ext uri="{FF2B5EF4-FFF2-40B4-BE49-F238E27FC236}">
                <a16:creationId xmlns:a16="http://schemas.microsoft.com/office/drawing/2014/main" id="{648B093F-B3BB-EBD4-D25D-D735D76DCCA6}"/>
              </a:ext>
            </a:extLst>
          </p:cNvPr>
          <p:cNvSpPr txBox="1"/>
          <p:nvPr/>
        </p:nvSpPr>
        <p:spPr>
          <a:xfrm>
            <a:off x="875292" y="207213"/>
            <a:ext cx="9081508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Allons vérifier si vous avez compris </a:t>
            </a:r>
            <a:r>
              <a:rPr lang="fr-FR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tout ce qu’on vient de faire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5" name="D_A_02">
            <a:extLst>
              <a:ext uri="{FF2B5EF4-FFF2-40B4-BE49-F238E27FC236}">
                <a16:creationId xmlns:a16="http://schemas.microsoft.com/office/drawing/2014/main" id="{8F9C5FC7-B522-F0FB-85DC-9A7E49E6A489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18030FA-A19D-D3B7-242E-1067E55FEEB2}"/>
              </a:ext>
            </a:extLst>
          </p:cNvPr>
          <p:cNvSpPr/>
          <p:nvPr/>
        </p:nvSpPr>
        <p:spPr>
          <a:xfrm>
            <a:off x="783852" y="1263853"/>
            <a:ext cx="9587187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fr-FR" sz="2800" b="1" dirty="0">
                <a:solidFill>
                  <a:srgbClr val="0852A4"/>
                </a:solidFill>
                <a:latin typeface="+mj-lt"/>
              </a:rPr>
              <a:t> 1. Complétez </a:t>
            </a:r>
            <a:r>
              <a:rPr lang="fr-FR" sz="2800" dirty="0">
                <a:solidFill>
                  <a:srgbClr val="0852A4"/>
                </a:solidFill>
                <a:latin typeface="+mj-lt"/>
              </a:rPr>
              <a:t>les étapes pour construire un graphique.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CA87F90-BC63-5D2A-450F-7C67C1A09ABB}"/>
              </a:ext>
            </a:extLst>
          </p:cNvPr>
          <p:cNvSpPr txBox="1"/>
          <p:nvPr/>
        </p:nvSpPr>
        <p:spPr>
          <a:xfrm>
            <a:off x="2378597" y="2272066"/>
            <a:ext cx="8420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Étape 1: ………………………………………………..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91CCD02-2471-477D-CFBA-EC02191D4FC3}"/>
              </a:ext>
            </a:extLst>
          </p:cNvPr>
          <p:cNvSpPr txBox="1"/>
          <p:nvPr/>
        </p:nvSpPr>
        <p:spPr>
          <a:xfrm>
            <a:off x="2378597" y="2891826"/>
            <a:ext cx="8420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i="0" dirty="0">
                <a:solidFill>
                  <a:schemeClr val="tx1"/>
                </a:solidFill>
              </a:rPr>
              <a:t>Étape 2: Donner un titre à chaque axe.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045FA7-9EF7-84FC-32A2-D1DDDF48BD63}"/>
              </a:ext>
            </a:extLst>
          </p:cNvPr>
          <p:cNvSpPr txBox="1"/>
          <p:nvPr/>
        </p:nvSpPr>
        <p:spPr>
          <a:xfrm>
            <a:off x="2378597" y="3552226"/>
            <a:ext cx="8420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i="0" dirty="0">
                <a:solidFill>
                  <a:schemeClr val="tx1"/>
                </a:solidFill>
              </a:rPr>
              <a:t>Étape 3: ………………………………………………...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6ECBD5-417E-8EE1-66EB-1424C1F73380}"/>
              </a:ext>
            </a:extLst>
          </p:cNvPr>
          <p:cNvSpPr txBox="1"/>
          <p:nvPr/>
        </p:nvSpPr>
        <p:spPr>
          <a:xfrm>
            <a:off x="2420639" y="4304767"/>
            <a:ext cx="8420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i="0" dirty="0">
                <a:solidFill>
                  <a:schemeClr val="tx1"/>
                </a:solidFill>
              </a:rPr>
              <a:t>Étape 4: Relier les points.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6A1E6B2-9697-1120-5182-FD6520482E75}"/>
              </a:ext>
            </a:extLst>
          </p:cNvPr>
          <p:cNvSpPr txBox="1"/>
          <p:nvPr/>
        </p:nvSpPr>
        <p:spPr>
          <a:xfrm>
            <a:off x="2378597" y="5015266"/>
            <a:ext cx="7830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i="0" dirty="0">
                <a:solidFill>
                  <a:schemeClr val="tx1"/>
                </a:solidFill>
              </a:rPr>
              <a:t>Étape 5: …………………………………………………..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016AAAE-B055-63B8-74F3-80A6EB121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646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6A8444-21CD-8DCF-97D1-CF60F2925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F906A7E-4FEE-D5EB-A58A-577E4AF718A2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0" name="D_A_01">
            <a:extLst>
              <a:ext uri="{FF2B5EF4-FFF2-40B4-BE49-F238E27FC236}">
                <a16:creationId xmlns:a16="http://schemas.microsoft.com/office/drawing/2014/main" id="{A640538E-9AC7-C9EF-E6DC-C08BF54D5AE5}"/>
              </a:ext>
            </a:extLst>
          </p:cNvPr>
          <p:cNvSpPr txBox="1"/>
          <p:nvPr/>
        </p:nvSpPr>
        <p:spPr>
          <a:xfrm>
            <a:off x="833886" y="368462"/>
            <a:ext cx="9081508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Voici la correction, vérifiez vos réponses.</a:t>
            </a:r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ED397241-31F5-5DC5-9518-9F13207DE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D4920D8-4D26-07CC-F63C-29559F117373}"/>
              </a:ext>
            </a:extLst>
          </p:cNvPr>
          <p:cNvSpPr/>
          <p:nvPr/>
        </p:nvSpPr>
        <p:spPr>
          <a:xfrm>
            <a:off x="786173" y="1285801"/>
            <a:ext cx="9587187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étapes pour construire un graphique: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70FAD62-5087-5D0F-364C-DC273DC58D68}"/>
              </a:ext>
            </a:extLst>
          </p:cNvPr>
          <p:cNvSpPr txBox="1"/>
          <p:nvPr/>
        </p:nvSpPr>
        <p:spPr>
          <a:xfrm>
            <a:off x="2286000" y="212344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1: ………………………………………………..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168918-420E-A1EE-45B0-640501F2C0EB}"/>
              </a:ext>
            </a:extLst>
          </p:cNvPr>
          <p:cNvSpPr txBox="1"/>
          <p:nvPr/>
        </p:nvSpPr>
        <p:spPr>
          <a:xfrm>
            <a:off x="2286000" y="274320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2: Donner un titre à chaque axe.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DA4715-EF8E-8001-AD5D-895ED9ED8234}"/>
              </a:ext>
            </a:extLst>
          </p:cNvPr>
          <p:cNvSpPr txBox="1"/>
          <p:nvPr/>
        </p:nvSpPr>
        <p:spPr>
          <a:xfrm>
            <a:off x="2286000" y="340360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3: ………………………………………………...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9D54816-212D-33E6-A1D8-3F226D0D69DE}"/>
              </a:ext>
            </a:extLst>
          </p:cNvPr>
          <p:cNvSpPr txBox="1"/>
          <p:nvPr/>
        </p:nvSpPr>
        <p:spPr>
          <a:xfrm>
            <a:off x="2286000" y="413512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4: Relier les points.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3F6122F-B22A-3CA9-9246-B63FD6289113}"/>
              </a:ext>
            </a:extLst>
          </p:cNvPr>
          <p:cNvSpPr txBox="1"/>
          <p:nvPr/>
        </p:nvSpPr>
        <p:spPr>
          <a:xfrm>
            <a:off x="2286000" y="4866640"/>
            <a:ext cx="733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5: …………………………………………………..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3D9347-B98A-D9C7-5BEE-E80BAD463E15}"/>
              </a:ext>
            </a:extLst>
          </p:cNvPr>
          <p:cNvSpPr txBox="1"/>
          <p:nvPr/>
        </p:nvSpPr>
        <p:spPr>
          <a:xfrm>
            <a:off x="3689002" y="4733061"/>
            <a:ext cx="5605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sz="3200" i="0" dirty="0">
                <a:solidFill>
                  <a:srgbClr val="FF0000"/>
                </a:solidFill>
                <a:latin typeface="Script MT Bold" panose="03040602040607080904" pitchFamily="66" charset="0"/>
              </a:rPr>
              <a:t>Donner un titre au graphique.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16D1757-AFBC-8DDF-41FE-824BA673DA53}"/>
              </a:ext>
            </a:extLst>
          </p:cNvPr>
          <p:cNvSpPr txBox="1"/>
          <p:nvPr/>
        </p:nvSpPr>
        <p:spPr>
          <a:xfrm>
            <a:off x="3689002" y="3260693"/>
            <a:ext cx="5605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sz="3200" i="0" dirty="0">
                <a:solidFill>
                  <a:srgbClr val="FF0000"/>
                </a:solidFill>
                <a:latin typeface="Script MT Bold" panose="03040602040607080904" pitchFamily="66" charset="0"/>
              </a:rPr>
              <a:t>Positionner les points.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372815-3841-4328-9296-899A1F92AC2E}"/>
              </a:ext>
            </a:extLst>
          </p:cNvPr>
          <p:cNvSpPr txBox="1"/>
          <p:nvPr/>
        </p:nvSpPr>
        <p:spPr>
          <a:xfrm>
            <a:off x="3652058" y="2003623"/>
            <a:ext cx="5642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Script MT Bold" panose="03040602040607080904" pitchFamily="66" charset="0"/>
              </a:rPr>
              <a:t>Tracer les deux axes. </a:t>
            </a:r>
          </a:p>
        </p:txBody>
      </p:sp>
    </p:spTree>
    <p:extLst>
      <p:ext uri="{BB962C8B-B14F-4D97-AF65-F5344CB8AC3E}">
        <p14:creationId xmlns:p14="http://schemas.microsoft.com/office/powerpoint/2010/main" val="1707034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4BDB7645-84FD-2BBA-A8D4-E1C76A0D8801}"/>
              </a:ext>
            </a:extLst>
          </p:cNvPr>
          <p:cNvSpPr txBox="1"/>
          <p:nvPr/>
        </p:nvSpPr>
        <p:spPr>
          <a:xfrm>
            <a:off x="854070" y="234473"/>
            <a:ext cx="5221959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D_A_01">
            <a:extLst>
              <a:ext uri="{FF2B5EF4-FFF2-40B4-BE49-F238E27FC236}">
                <a16:creationId xmlns:a16="http://schemas.microsoft.com/office/drawing/2014/main" id="{246AB105-CC4B-4BD7-D7B7-7BC8254C567D}"/>
              </a:ext>
            </a:extLst>
          </p:cNvPr>
          <p:cNvSpPr txBox="1"/>
          <p:nvPr/>
        </p:nvSpPr>
        <p:spPr>
          <a:xfrm>
            <a:off x="924840" y="495830"/>
            <a:ext cx="5221959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fr-FR" sz="2000" noProof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43DFA1C-E382-57C2-0F90-ABF89E1B7DE3}"/>
              </a:ext>
            </a:extLst>
          </p:cNvPr>
          <p:cNvSpPr txBox="1"/>
          <p:nvPr/>
        </p:nvSpPr>
        <p:spPr>
          <a:xfrm>
            <a:off x="2458978" y="2292302"/>
            <a:ext cx="641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</a:rPr>
              <a:t>Les axes d’un graphique doivent être :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6C7C714-AFAC-4736-CA73-113161C5D2E9}"/>
              </a:ext>
            </a:extLst>
          </p:cNvPr>
          <p:cNvSpPr/>
          <p:nvPr/>
        </p:nvSpPr>
        <p:spPr>
          <a:xfrm>
            <a:off x="3295950" y="3804273"/>
            <a:ext cx="3263973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chemeClr val="tx1"/>
                </a:solidFill>
              </a:rPr>
              <a:t>b. Perpendiculaires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61FEEA6-4CC7-957A-523E-922C4A5222EA}"/>
              </a:ext>
            </a:extLst>
          </p:cNvPr>
          <p:cNvSpPr/>
          <p:nvPr/>
        </p:nvSpPr>
        <p:spPr>
          <a:xfrm>
            <a:off x="3285791" y="2960993"/>
            <a:ext cx="3246423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chemeClr val="tx1"/>
                </a:solidFill>
              </a:rPr>
              <a:t>a. Parallèles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1100E91-24F1-D72E-BAEE-9F7F2A07D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272B032-945C-CEDE-2D9B-02D65ADE2C55}"/>
              </a:ext>
            </a:extLst>
          </p:cNvPr>
          <p:cNvSpPr txBox="1"/>
          <p:nvPr/>
        </p:nvSpPr>
        <p:spPr>
          <a:xfrm>
            <a:off x="1138796" y="129341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Cochez la bonne réponse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A1FB72-F22B-CC5E-82F5-29462FA49945}"/>
              </a:ext>
            </a:extLst>
          </p:cNvPr>
          <p:cNvSpPr/>
          <p:nvPr/>
        </p:nvSpPr>
        <p:spPr>
          <a:xfrm>
            <a:off x="2654788" y="3084782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28575D0-C62C-4C7C-3196-25D83042BD50}"/>
              </a:ext>
            </a:extLst>
          </p:cNvPr>
          <p:cNvSpPr/>
          <p:nvPr/>
        </p:nvSpPr>
        <p:spPr>
          <a:xfrm>
            <a:off x="2624308" y="3917902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99CEE-0CA1-26C3-2C4F-3D641FF6C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BF005F18-04C5-1435-2331-421E6EF8C14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A75C4E8A-F654-1D24-1F27-D6F3E5360330}"/>
              </a:ext>
            </a:extLst>
          </p:cNvPr>
          <p:cNvSpPr txBox="1"/>
          <p:nvPr/>
        </p:nvSpPr>
        <p:spPr>
          <a:xfrm>
            <a:off x="874041" y="267631"/>
            <a:ext cx="8856025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Parfait! Les deux axes d’un graphique doivent être perpendiculaires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3" name="D_A_01">
            <a:extLst>
              <a:ext uri="{FF2B5EF4-FFF2-40B4-BE49-F238E27FC236}">
                <a16:creationId xmlns:a16="http://schemas.microsoft.com/office/drawing/2014/main" id="{EB134EFF-FA1A-8165-F8F4-BE472D661009}"/>
              </a:ext>
            </a:extLst>
          </p:cNvPr>
          <p:cNvSpPr txBox="1"/>
          <p:nvPr/>
        </p:nvSpPr>
        <p:spPr>
          <a:xfrm>
            <a:off x="874041" y="528575"/>
            <a:ext cx="8235235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Inciter les élèves à justifier leurs réponses.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DF2A0D5-4179-4F1F-4305-B91A60B21B10}"/>
              </a:ext>
            </a:extLst>
          </p:cNvPr>
          <p:cNvSpPr txBox="1"/>
          <p:nvPr/>
        </p:nvSpPr>
        <p:spPr>
          <a:xfrm>
            <a:off x="1509987" y="1854726"/>
            <a:ext cx="641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axes d’un graphique doivent être :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586D843-7FA4-C3F1-094A-4D607581DD07}"/>
              </a:ext>
            </a:extLst>
          </p:cNvPr>
          <p:cNvSpPr/>
          <p:nvPr/>
        </p:nvSpPr>
        <p:spPr>
          <a:xfrm>
            <a:off x="3376972" y="3503331"/>
            <a:ext cx="3263973" cy="67242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Perpendiculaires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C62B166-ADDA-FA41-8267-CB0B2212AD8A}"/>
              </a:ext>
            </a:extLst>
          </p:cNvPr>
          <p:cNvSpPr/>
          <p:nvPr/>
        </p:nvSpPr>
        <p:spPr>
          <a:xfrm>
            <a:off x="3366813" y="2660051"/>
            <a:ext cx="3246423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Parallèles</a:t>
            </a:r>
          </a:p>
        </p:txBody>
      </p:sp>
      <p:pic>
        <p:nvPicPr>
          <p:cNvPr id="8" name="Image 9">
            <a:extLst>
              <a:ext uri="{FF2B5EF4-FFF2-40B4-BE49-F238E27FC236}">
                <a16:creationId xmlns:a16="http://schemas.microsoft.com/office/drawing/2014/main" id="{84F3B0FA-CE06-D206-B4A4-56D1DEDC6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191FF79-8765-09F2-A6E1-0C2756BBD10A}"/>
              </a:ext>
            </a:extLst>
          </p:cNvPr>
          <p:cNvSpPr/>
          <p:nvPr/>
        </p:nvSpPr>
        <p:spPr>
          <a:xfrm>
            <a:off x="2754282" y="2756131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7514F11-4980-86D8-8A56-F36D4EF269BA}"/>
              </a:ext>
            </a:extLst>
          </p:cNvPr>
          <p:cNvSpPr/>
          <p:nvPr/>
        </p:nvSpPr>
        <p:spPr>
          <a:xfrm>
            <a:off x="2723802" y="3589251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93EA18DB-6B5F-AD53-9349-D7C0B79004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290" y="3588170"/>
            <a:ext cx="478467" cy="4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716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20798-54FC-0612-C36E-E0A125C9A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84827EA5-B4D8-1F9D-9192-F6F8F7A0296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0993D196-9C76-25D7-FD98-CF8CF3D22662}"/>
              </a:ext>
            </a:extLst>
          </p:cNvPr>
          <p:cNvSpPr txBox="1"/>
          <p:nvPr/>
        </p:nvSpPr>
        <p:spPr>
          <a:xfrm>
            <a:off x="843560" y="150390"/>
            <a:ext cx="5221959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Voici une autre question.</a:t>
            </a:r>
          </a:p>
        </p:txBody>
      </p:sp>
      <p:sp>
        <p:nvSpPr>
          <p:cNvPr id="3" name="D_A_01">
            <a:extLst>
              <a:ext uri="{FF2B5EF4-FFF2-40B4-BE49-F238E27FC236}">
                <a16:creationId xmlns:a16="http://schemas.microsoft.com/office/drawing/2014/main" id="{E3DC4F6B-165E-0AB4-CA49-508E549719E8}"/>
              </a:ext>
            </a:extLst>
          </p:cNvPr>
          <p:cNvSpPr txBox="1"/>
          <p:nvPr/>
        </p:nvSpPr>
        <p:spPr>
          <a:xfrm>
            <a:off x="924840" y="495830"/>
            <a:ext cx="5221959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Inciter les élèves à justifier leurs réponses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34586F4-B58D-8E74-AE2A-EEC37CFAD51E}"/>
              </a:ext>
            </a:extLst>
          </p:cNvPr>
          <p:cNvSpPr/>
          <p:nvPr/>
        </p:nvSpPr>
        <p:spPr>
          <a:xfrm>
            <a:off x="2392193" y="3928210"/>
            <a:ext cx="2666476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dépendante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9797971-9152-6922-2F89-9689D3EC5550}"/>
              </a:ext>
            </a:extLst>
          </p:cNvPr>
          <p:cNvSpPr/>
          <p:nvPr/>
        </p:nvSpPr>
        <p:spPr>
          <a:xfrm>
            <a:off x="2361013" y="3032378"/>
            <a:ext cx="2676635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indépendante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5D94D9F-B609-A9E4-B91E-BD855C6A6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0614EAF-1657-5CB7-7C2B-E3032B6FC047}"/>
              </a:ext>
            </a:extLst>
          </p:cNvPr>
          <p:cNvSpPr txBox="1"/>
          <p:nvPr/>
        </p:nvSpPr>
        <p:spPr>
          <a:xfrm>
            <a:off x="1089971" y="1301850"/>
            <a:ext cx="8909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Relier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entre la variable et l’axe sur quoi on la représente.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12C12FC-870A-C126-292A-45F6266C20C3}"/>
              </a:ext>
            </a:extLst>
          </p:cNvPr>
          <p:cNvSpPr/>
          <p:nvPr/>
        </p:nvSpPr>
        <p:spPr>
          <a:xfrm>
            <a:off x="7421394" y="3912444"/>
            <a:ext cx="2167234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Horizontal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D024E14-7E09-B0B7-7BA4-E22532D92A1A}"/>
              </a:ext>
            </a:extLst>
          </p:cNvPr>
          <p:cNvSpPr/>
          <p:nvPr/>
        </p:nvSpPr>
        <p:spPr>
          <a:xfrm>
            <a:off x="7390213" y="3016612"/>
            <a:ext cx="2187903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Vertical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FB0C269-4C71-150E-B0B9-C294944E0949}"/>
              </a:ext>
            </a:extLst>
          </p:cNvPr>
          <p:cNvSpPr txBox="1"/>
          <p:nvPr/>
        </p:nvSpPr>
        <p:spPr>
          <a:xfrm>
            <a:off x="2753224" y="2369518"/>
            <a:ext cx="1944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Les variables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5000CB9-AE71-AD11-0C46-819DF840A128}"/>
              </a:ext>
            </a:extLst>
          </p:cNvPr>
          <p:cNvSpPr txBox="1"/>
          <p:nvPr/>
        </p:nvSpPr>
        <p:spPr>
          <a:xfrm>
            <a:off x="7601175" y="2327646"/>
            <a:ext cx="1502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Les axes </a:t>
            </a:r>
          </a:p>
        </p:txBody>
      </p:sp>
    </p:spTree>
    <p:extLst>
      <p:ext uri="{BB962C8B-B14F-4D97-AF65-F5344CB8AC3E}">
        <p14:creationId xmlns:p14="http://schemas.microsoft.com/office/powerpoint/2010/main" val="3432105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6ABBC-7ED2-9400-0005-A50F8BC45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9D5EC28-A3A0-37DD-23C8-5C42A7C39A9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B432B859-181E-2B3B-9784-465088FE3FCD}"/>
              </a:ext>
            </a:extLst>
          </p:cNvPr>
          <p:cNvSpPr txBox="1"/>
          <p:nvPr/>
        </p:nvSpPr>
        <p:spPr>
          <a:xfrm>
            <a:off x="843560" y="150390"/>
            <a:ext cx="5221959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Vérifiez vos réponses.</a:t>
            </a:r>
          </a:p>
        </p:txBody>
      </p:sp>
      <p:sp>
        <p:nvSpPr>
          <p:cNvPr id="3" name="D_A_01">
            <a:extLst>
              <a:ext uri="{FF2B5EF4-FFF2-40B4-BE49-F238E27FC236}">
                <a16:creationId xmlns:a16="http://schemas.microsoft.com/office/drawing/2014/main" id="{6EF1F91C-6A03-BB4F-2C5E-4774F322A9D0}"/>
              </a:ext>
            </a:extLst>
          </p:cNvPr>
          <p:cNvSpPr txBox="1"/>
          <p:nvPr/>
        </p:nvSpPr>
        <p:spPr>
          <a:xfrm>
            <a:off x="924840" y="495830"/>
            <a:ext cx="5221959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Inciter les élèves à justifier leurs réponses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pic>
        <p:nvPicPr>
          <p:cNvPr id="8" name="Image 9">
            <a:extLst>
              <a:ext uri="{FF2B5EF4-FFF2-40B4-BE49-F238E27FC236}">
                <a16:creationId xmlns:a16="http://schemas.microsoft.com/office/drawing/2014/main" id="{0F73F481-B1C1-E370-DAD4-8C273110D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B395314-4DA4-B4F8-4761-0080527E2EAA}"/>
              </a:ext>
            </a:extLst>
          </p:cNvPr>
          <p:cNvSpPr/>
          <p:nvPr/>
        </p:nvSpPr>
        <p:spPr>
          <a:xfrm>
            <a:off x="2341879" y="3492821"/>
            <a:ext cx="2666476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dépendante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38F9993-AE81-A62B-004A-E6B6D5FAFA44}"/>
              </a:ext>
            </a:extLst>
          </p:cNvPr>
          <p:cNvSpPr/>
          <p:nvPr/>
        </p:nvSpPr>
        <p:spPr>
          <a:xfrm>
            <a:off x="2336800" y="2596989"/>
            <a:ext cx="2676635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indépendante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C9420DB-781F-5A81-4120-B67E878ED22C}"/>
              </a:ext>
            </a:extLst>
          </p:cNvPr>
          <p:cNvSpPr/>
          <p:nvPr/>
        </p:nvSpPr>
        <p:spPr>
          <a:xfrm>
            <a:off x="7371079" y="3477055"/>
            <a:ext cx="2167234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Horizontal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2E0B425-8ED5-8CE6-A21B-B43D6EF2A3B0}"/>
              </a:ext>
            </a:extLst>
          </p:cNvPr>
          <p:cNvSpPr/>
          <p:nvPr/>
        </p:nvSpPr>
        <p:spPr>
          <a:xfrm>
            <a:off x="7360745" y="2581223"/>
            <a:ext cx="2187903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Vertical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87FFC70-AC1C-9CC0-761F-5E2A0974E6B7}"/>
              </a:ext>
            </a:extLst>
          </p:cNvPr>
          <p:cNvSpPr txBox="1"/>
          <p:nvPr/>
        </p:nvSpPr>
        <p:spPr>
          <a:xfrm>
            <a:off x="2621888" y="1867705"/>
            <a:ext cx="1944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Les variables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CCDCFAB-6368-C596-F4D3-18FECE51A272}"/>
              </a:ext>
            </a:extLst>
          </p:cNvPr>
          <p:cNvSpPr txBox="1"/>
          <p:nvPr/>
        </p:nvSpPr>
        <p:spPr>
          <a:xfrm>
            <a:off x="7622184" y="1841429"/>
            <a:ext cx="1502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Les axes 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8D9B1E47-3579-41A5-F255-423268FD5465}"/>
              </a:ext>
            </a:extLst>
          </p:cNvPr>
          <p:cNvCxnSpPr>
            <a:stCxn id="6" idx="3"/>
            <a:endCxn id="12" idx="1"/>
          </p:cNvCxnSpPr>
          <p:nvPr/>
        </p:nvCxnSpPr>
        <p:spPr>
          <a:xfrm>
            <a:off x="5013435" y="2938284"/>
            <a:ext cx="2357644" cy="8749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1081B195-C785-BFAF-E153-5721D3726090}"/>
              </a:ext>
            </a:extLst>
          </p:cNvPr>
          <p:cNvCxnSpPr>
            <a:stCxn id="2" idx="3"/>
            <a:endCxn id="13" idx="1"/>
          </p:cNvCxnSpPr>
          <p:nvPr/>
        </p:nvCxnSpPr>
        <p:spPr>
          <a:xfrm flipV="1">
            <a:off x="5008355" y="2922518"/>
            <a:ext cx="2352390" cy="9065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506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989A37-C054-F0D8-F71A-14EFB928E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0BD3DF5-260E-13D8-C4ED-2EFF629F11D2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4A09244-072C-7614-5518-CFF4EEF16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1">
            <a:extLst>
              <a:ext uri="{FF2B5EF4-FFF2-40B4-BE49-F238E27FC236}">
                <a16:creationId xmlns:a16="http://schemas.microsoft.com/office/drawing/2014/main" id="{DAB18B26-4C25-E06D-67DC-26E7D0FAC9E2}"/>
              </a:ext>
            </a:extLst>
          </p:cNvPr>
          <p:cNvSpPr txBox="1"/>
          <p:nvPr/>
        </p:nvSpPr>
        <p:spPr>
          <a:xfrm>
            <a:off x="812931" y="300405"/>
            <a:ext cx="9711428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Répondez à la question suivante. </a:t>
            </a:r>
          </a:p>
        </p:txBody>
      </p:sp>
      <p:sp>
        <p:nvSpPr>
          <p:cNvPr id="55" name="D_A_02">
            <a:extLst>
              <a:ext uri="{FF2B5EF4-FFF2-40B4-BE49-F238E27FC236}">
                <a16:creationId xmlns:a16="http://schemas.microsoft.com/office/drawing/2014/main" id="{55BE4B15-FC53-FF78-39EB-744AE18B2AEC}"/>
              </a:ext>
            </a:extLst>
          </p:cNvPr>
          <p:cNvSpPr txBox="1"/>
          <p:nvPr/>
        </p:nvSpPr>
        <p:spPr>
          <a:xfrm>
            <a:off x="834652" y="90825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C7153F3-8989-528B-CDC7-479501276298}"/>
              </a:ext>
            </a:extLst>
          </p:cNvPr>
          <p:cNvSpPr/>
          <p:nvPr/>
        </p:nvSpPr>
        <p:spPr>
          <a:xfrm>
            <a:off x="1023439" y="2020768"/>
            <a:ext cx="8745596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L’alimentation affecte la croissance d’un animal par :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C993304-61E5-70F4-E25F-CFC286A8D789}"/>
              </a:ext>
            </a:extLst>
          </p:cNvPr>
          <p:cNvSpPr/>
          <p:nvPr/>
        </p:nvSpPr>
        <p:spPr>
          <a:xfrm>
            <a:off x="3351813" y="3747490"/>
            <a:ext cx="2688547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Son goût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FD9DEDB-4438-B620-D0C6-675E39406977}"/>
              </a:ext>
            </a:extLst>
          </p:cNvPr>
          <p:cNvSpPr/>
          <p:nvPr/>
        </p:nvSpPr>
        <p:spPr>
          <a:xfrm>
            <a:off x="3341654" y="2904210"/>
            <a:ext cx="2729187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Sa qualité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07AD667-78CE-5976-71BE-D50C4FD2A43B}"/>
              </a:ext>
            </a:extLst>
          </p:cNvPr>
          <p:cNvSpPr/>
          <p:nvPr/>
        </p:nvSpPr>
        <p:spPr>
          <a:xfrm>
            <a:off x="2555480" y="3048319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877E881-FC68-E42F-F3C7-8689F7AA6A97}"/>
              </a:ext>
            </a:extLst>
          </p:cNvPr>
          <p:cNvSpPr/>
          <p:nvPr/>
        </p:nvSpPr>
        <p:spPr>
          <a:xfrm>
            <a:off x="2596120" y="3861119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EA5190-4FC6-AA7F-D99C-FA734CBBA8B9}"/>
              </a:ext>
            </a:extLst>
          </p:cNvPr>
          <p:cNvSpPr txBox="1"/>
          <p:nvPr/>
        </p:nvSpPr>
        <p:spPr>
          <a:xfrm>
            <a:off x="1184862" y="1283834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Cochez les bonnes réponses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F60A918-DCEC-D47E-9118-CA2575BDB493}"/>
              </a:ext>
            </a:extLst>
          </p:cNvPr>
          <p:cNvSpPr/>
          <p:nvPr/>
        </p:nvSpPr>
        <p:spPr>
          <a:xfrm>
            <a:off x="3351813" y="4539970"/>
            <a:ext cx="26987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Sa quantité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3F037E9-1CD1-88B2-854C-90093220ABCF}"/>
              </a:ext>
            </a:extLst>
          </p:cNvPr>
          <p:cNvSpPr/>
          <p:nvPr/>
        </p:nvSpPr>
        <p:spPr>
          <a:xfrm>
            <a:off x="2565640" y="4694239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675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/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0" name="D_A_01">
            <a:extLst>
              <a:ext uri="{FF2B5EF4-FFF2-40B4-BE49-F238E27FC236}">
                <a16:creationId xmlns:a16="http://schemas.microsoft.com/office/drawing/2014/main" id="{2578E6F7-4ABC-ACE4-0476-D7842CD4373F}"/>
              </a:ext>
            </a:extLst>
          </p:cNvPr>
          <p:cNvSpPr txBox="1"/>
          <p:nvPr/>
        </p:nvSpPr>
        <p:spPr>
          <a:xfrm>
            <a:off x="854972" y="247853"/>
            <a:ext cx="9711428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Vérifiez vos réponses. </a:t>
            </a:r>
          </a:p>
        </p:txBody>
      </p:sp>
      <p:sp>
        <p:nvSpPr>
          <p:cNvPr id="55" name="D_A_02">
            <a:extLst>
              <a:ext uri="{FF2B5EF4-FFF2-40B4-BE49-F238E27FC236}">
                <a16:creationId xmlns:a16="http://schemas.microsoft.com/office/drawing/2014/main" id="{4B5818FA-7BE7-7B30-720D-7F88F0438700}"/>
              </a:ext>
            </a:extLst>
          </p:cNvPr>
          <p:cNvSpPr txBox="1"/>
          <p:nvPr/>
        </p:nvSpPr>
        <p:spPr>
          <a:xfrm>
            <a:off x="834652" y="90825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endParaRPr lang="fr-FR" sz="1600" i="1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66155E4-B919-9AFE-0975-A357D2A7C100}"/>
              </a:ext>
            </a:extLst>
          </p:cNvPr>
          <p:cNvSpPr/>
          <p:nvPr/>
        </p:nvSpPr>
        <p:spPr>
          <a:xfrm>
            <a:off x="632102" y="1873631"/>
            <a:ext cx="8257256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fr-FR" sz="2800" dirty="0">
                <a:solidFill>
                  <a:srgbClr val="0852A4"/>
                </a:solidFill>
                <a:latin typeface="+mj-lt"/>
              </a:rPr>
              <a:t>L’alimentation affecte la croissance d’un animal par :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01680D3-AF68-13F1-1B73-027C029885DD}"/>
              </a:ext>
            </a:extLst>
          </p:cNvPr>
          <p:cNvSpPr/>
          <p:nvPr/>
        </p:nvSpPr>
        <p:spPr>
          <a:xfrm>
            <a:off x="3397292" y="3772378"/>
            <a:ext cx="2688547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chemeClr val="tx1"/>
                </a:solidFill>
              </a:rPr>
              <a:t>b. Son goût 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BE5DEB5-999C-D820-CABA-9857FA5751C6}"/>
              </a:ext>
            </a:extLst>
          </p:cNvPr>
          <p:cNvSpPr/>
          <p:nvPr/>
        </p:nvSpPr>
        <p:spPr>
          <a:xfrm>
            <a:off x="3387133" y="2929098"/>
            <a:ext cx="2729187" cy="68258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chemeClr val="bg1"/>
                </a:solidFill>
              </a:rPr>
              <a:t>a. Sa qualité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2CACBB3-CDB8-6C16-4D87-324E72CE8AC7}"/>
              </a:ext>
            </a:extLst>
          </p:cNvPr>
          <p:cNvSpPr/>
          <p:nvPr/>
        </p:nvSpPr>
        <p:spPr>
          <a:xfrm>
            <a:off x="2600959" y="3073207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>
              <a:solidFill>
                <a:srgbClr val="002060"/>
              </a:solidFill>
              <a:latin typeface="Calibri" panose="020F0502020204030204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7C0BBB1-AB60-D34E-E0D6-3C8B57F0DA65}"/>
              </a:ext>
            </a:extLst>
          </p:cNvPr>
          <p:cNvSpPr/>
          <p:nvPr/>
        </p:nvSpPr>
        <p:spPr>
          <a:xfrm>
            <a:off x="2641599" y="3886007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>
              <a:solidFill>
                <a:srgbClr val="002060"/>
              </a:solidFill>
              <a:latin typeface="Calibri" panose="020F0502020204030204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BD6E1E-33EF-58F7-1447-2D7BC0287732}"/>
              </a:ext>
            </a:extLst>
          </p:cNvPr>
          <p:cNvSpPr/>
          <p:nvPr/>
        </p:nvSpPr>
        <p:spPr>
          <a:xfrm>
            <a:off x="3397292" y="4564858"/>
            <a:ext cx="2698708" cy="67242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chemeClr val="bg1"/>
                </a:solidFill>
              </a:rPr>
              <a:t>c. Sa quantité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F60D32A-130F-F664-8B7C-700264347141}"/>
              </a:ext>
            </a:extLst>
          </p:cNvPr>
          <p:cNvSpPr/>
          <p:nvPr/>
        </p:nvSpPr>
        <p:spPr>
          <a:xfrm>
            <a:off x="2611119" y="4719127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b="1">
              <a:solidFill>
                <a:srgbClr val="002060"/>
              </a:solidFill>
              <a:latin typeface="Calibri" panose="020F0502020204030204"/>
            </a:endParaRPr>
          </a:p>
        </p:txBody>
      </p:sp>
      <p:pic>
        <p:nvPicPr>
          <p:cNvPr id="8" name="Image 7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C0B258F7-5234-FB0A-7D13-6D2C10146A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606" y="3064737"/>
            <a:ext cx="478467" cy="473209"/>
          </a:xfrm>
          <a:prstGeom prst="rect">
            <a:avLst/>
          </a:prstGeom>
        </p:spPr>
      </p:pic>
      <p:pic>
        <p:nvPicPr>
          <p:cNvPr id="9" name="Image 8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DD0BA2CB-6CD1-05EB-136C-51636F2100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606" y="4745756"/>
            <a:ext cx="478467" cy="473209"/>
          </a:xfrm>
          <a:prstGeom prst="rect">
            <a:avLst/>
          </a:prstGeom>
        </p:spPr>
      </p:pic>
      <p:pic>
        <p:nvPicPr>
          <p:cNvPr id="11" name="Image 9">
            <a:extLst>
              <a:ext uri="{FF2B5EF4-FFF2-40B4-BE49-F238E27FC236}">
                <a16:creationId xmlns:a16="http://schemas.microsoft.com/office/drawing/2014/main" id="{ACD319F1-5228-16DF-0D84-FAED316E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4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21762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15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PGB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1189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en binôme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34"/>
          <a:stretch>
            <a:fillRect/>
          </a:stretch>
        </p:blipFill>
        <p:spPr>
          <a:xfrm>
            <a:off x="764793" y="2140586"/>
            <a:ext cx="3471927" cy="279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B918E-557C-B06D-444D-B686B8F46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695D9E41-9FD0-627C-9E11-3B5110F08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5103" y="845752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D8257095-5886-1650-2D52-19D68B1772E9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25F34D-3B4F-7467-714F-5D475B4DD2CF}"/>
              </a:ext>
            </a:extLst>
          </p:cNvPr>
          <p:cNvSpPr txBox="1"/>
          <p:nvPr/>
        </p:nvSpPr>
        <p:spPr>
          <a:xfrm>
            <a:off x="1055327" y="156889"/>
            <a:ext cx="1004856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un moment  pour réaliser l’activité de la page 59 du livret. Ensuite, vous comparez vos réponses en justifiant.</a:t>
            </a:r>
          </a:p>
          <a:p>
            <a:r>
              <a:rPr lang="fr-FR" sz="1600" i="1" noProof="0" dirty="0">
                <a:solidFill>
                  <a:schemeClr val="bg2">
                    <a:lumMod val="90000"/>
                  </a:schemeClr>
                </a:solidFill>
              </a:rPr>
              <a:t>Utiliser un papier millimétré entier avec les élèves  </a:t>
            </a:r>
            <a:r>
              <a:rPr lang="fr-FR" sz="1600" i="1" dirty="0">
                <a:solidFill>
                  <a:schemeClr val="bg2">
                    <a:lumMod val="90000"/>
                  </a:schemeClr>
                </a:solidFill>
              </a:rPr>
              <a:t>pour faciliter le choix d’une échelle convenable.</a:t>
            </a:r>
            <a:endParaRPr lang="fr-FR" sz="1600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F0FEE031-4DA5-3887-A540-3F928855A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221" y="1049441"/>
            <a:ext cx="4559769" cy="565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63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3FA10-E755-9100-E9BB-25D455E1D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93BFF740-9A65-D27D-9C92-4B30CA8D8DE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D_A_02">
            <a:extLst>
              <a:ext uri="{FF2B5EF4-FFF2-40B4-BE49-F238E27FC236}">
                <a16:creationId xmlns:a16="http://schemas.microsoft.com/office/drawing/2014/main" id="{B454DA3D-07EE-B142-D1E2-9FC5E67D476A}"/>
              </a:ext>
            </a:extLst>
          </p:cNvPr>
          <p:cNvSpPr txBox="1"/>
          <p:nvPr/>
        </p:nvSpPr>
        <p:spPr>
          <a:xfrm>
            <a:off x="817668" y="589672"/>
            <a:ext cx="9031173" cy="37191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accorde 5 min pour donner l’occasion aux élèves de présenter leurs productions et les corrige.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C9E1C-BD1F-1686-5728-22BEB77F8AFB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78BAC771-67F2-CE81-FF15-2E0F1FA296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7" name="D_A_01">
            <a:extLst>
              <a:ext uri="{FF2B5EF4-FFF2-40B4-BE49-F238E27FC236}">
                <a16:creationId xmlns:a16="http://schemas.microsoft.com/office/drawing/2014/main" id="{32A301B9-4C05-8E60-23F2-B199A79637AD}"/>
              </a:ext>
            </a:extLst>
          </p:cNvPr>
          <p:cNvSpPr txBox="1"/>
          <p:nvPr/>
        </p:nvSpPr>
        <p:spPr>
          <a:xfrm>
            <a:off x="827456" y="219616"/>
            <a:ext cx="8117988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bg1">
                    <a:lumMod val="65000"/>
                  </a:schemeClr>
                </a:solidFill>
              </a:rPr>
              <a:t>Le temps est terminé. Voyons ensemble les réponses correctes .</a:t>
            </a:r>
          </a:p>
        </p:txBody>
      </p:sp>
    </p:spTree>
    <p:extLst>
      <p:ext uri="{BB962C8B-B14F-4D97-AF65-F5344CB8AC3E}">
        <p14:creationId xmlns:p14="http://schemas.microsoft.com/office/powerpoint/2010/main" val="2581650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1F9C2AD-206C-E72D-FE38-15E851057A22}"/>
              </a:ext>
            </a:extLst>
          </p:cNvPr>
          <p:cNvSpPr txBox="1"/>
          <p:nvPr/>
        </p:nvSpPr>
        <p:spPr>
          <a:xfrm>
            <a:off x="950983" y="233296"/>
            <a:ext cx="1018807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</a:t>
            </a:r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montrer comment se fait la projection des points de la courbe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.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133000C2-DEDF-849A-E30A-40FA049C90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9623"/>
          <a:stretch>
            <a:fillRect/>
          </a:stretch>
        </p:blipFill>
        <p:spPr>
          <a:xfrm>
            <a:off x="288180" y="939519"/>
            <a:ext cx="5560069" cy="1071754"/>
          </a:xfrm>
          <a:prstGeom prst="rect">
            <a:avLst/>
          </a:prstGeom>
        </p:spPr>
      </p:pic>
      <p:pic>
        <p:nvPicPr>
          <p:cNvPr id="5" name="Image 4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73F2F5E1-2625-74DD-4848-5FC56FDC4F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811"/>
          <a:stretch>
            <a:fillRect/>
          </a:stretch>
        </p:blipFill>
        <p:spPr>
          <a:xfrm>
            <a:off x="2333420" y="2126693"/>
            <a:ext cx="7525159" cy="4498011"/>
          </a:xfrm>
          <a:prstGeom prst="rect">
            <a:avLst/>
          </a:prstGeom>
        </p:spPr>
      </p:pic>
      <p:pic>
        <p:nvPicPr>
          <p:cNvPr id="6" name="Image 5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13012AC2-AE9C-6190-F0F6-1EEBFE1EA2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817" b="63430"/>
          <a:stretch>
            <a:fillRect/>
          </a:stretch>
        </p:blipFill>
        <p:spPr>
          <a:xfrm>
            <a:off x="5848249" y="1164879"/>
            <a:ext cx="5560069" cy="88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32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5786-A83D-D05D-03D9-599EAB908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CDDCA9-8D93-A604-57BB-7BE032291FA9}"/>
              </a:ext>
            </a:extLst>
          </p:cNvPr>
          <p:cNvSpPr txBox="1"/>
          <p:nvPr/>
        </p:nvSpPr>
        <p:spPr>
          <a:xfrm>
            <a:off x="950983" y="233296"/>
            <a:ext cx="1018807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</a:t>
            </a:r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montrer comment se fait la projection des points de la courbe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.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 descr="Une image contenant texte, capture d’écran, nombre, ligne&#10;&#10;Le contenu généré par l’IA peut être incorrect.">
            <a:extLst>
              <a:ext uri="{FF2B5EF4-FFF2-40B4-BE49-F238E27FC236}">
                <a16:creationId xmlns:a16="http://schemas.microsoft.com/office/drawing/2014/main" id="{8CE398E9-08AC-1B99-AD8C-2A6BD67476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3286"/>
          <a:stretch>
            <a:fillRect/>
          </a:stretch>
        </p:blipFill>
        <p:spPr>
          <a:xfrm>
            <a:off x="2765162" y="1000739"/>
            <a:ext cx="6355688" cy="2207319"/>
          </a:xfrm>
          <a:prstGeom prst="rect">
            <a:avLst/>
          </a:prstGeom>
        </p:spPr>
      </p:pic>
      <p:pic>
        <p:nvPicPr>
          <p:cNvPr id="7" name="Image 6" descr="Une image contenant texte, Police, nombre, ligne&#10;&#10;Le contenu généré par l’IA peut être incorrect.">
            <a:extLst>
              <a:ext uri="{FF2B5EF4-FFF2-40B4-BE49-F238E27FC236}">
                <a16:creationId xmlns:a16="http://schemas.microsoft.com/office/drawing/2014/main" id="{D9154A49-EDB7-27A1-9FF6-8CAFC7010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201" y="3208058"/>
            <a:ext cx="9445191" cy="341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44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42A16-3E5A-E70D-0DA9-C29F2506B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6829C2A-8389-AA2F-B72A-1AB2AB8D5F8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DBF7D4-84E0-B37B-BE18-CC3EB03311A6}"/>
              </a:ext>
            </a:extLst>
          </p:cNvPr>
          <p:cNvSpPr txBox="1"/>
          <p:nvPr/>
        </p:nvSpPr>
        <p:spPr>
          <a:xfrm>
            <a:off x="950983" y="233296"/>
            <a:ext cx="1018807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</a:t>
            </a:r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montrer comment se fait la projection des points de la courbe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.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1A383C-5C8F-B44F-08CA-664CA75EE7A1}"/>
              </a:ext>
            </a:extLst>
          </p:cNvPr>
          <p:cNvGrpSpPr/>
          <p:nvPr/>
        </p:nvGrpSpPr>
        <p:grpSpPr>
          <a:xfrm>
            <a:off x="11333012" y="688062"/>
            <a:ext cx="630930" cy="588164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783397A-722D-FA7A-A62A-707AB597F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8426786D-DE51-51C0-EC4E-2F22D03C1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CB155C3B-5E5D-F207-9D2E-AED68B6E0FB7}"/>
              </a:ext>
            </a:extLst>
          </p:cNvPr>
          <p:cNvSpPr txBox="1"/>
          <p:nvPr/>
        </p:nvSpPr>
        <p:spPr>
          <a:xfrm>
            <a:off x="436880" y="2082800"/>
            <a:ext cx="1849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Echelle </a:t>
            </a:r>
            <a:r>
              <a:rPr lang="fr-FR" sz="2800" dirty="0"/>
              <a:t>: </a:t>
            </a:r>
          </a:p>
        </p:txBody>
      </p: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305B221C-BA0F-3419-DE4C-FC50B12C1BC7}"/>
              </a:ext>
            </a:extLst>
          </p:cNvPr>
          <p:cNvGrpSpPr/>
          <p:nvPr/>
        </p:nvGrpSpPr>
        <p:grpSpPr>
          <a:xfrm>
            <a:off x="3566160" y="1186004"/>
            <a:ext cx="8280400" cy="4850719"/>
            <a:chOff x="3566160" y="1186004"/>
            <a:chExt cx="8280400" cy="4850719"/>
          </a:xfrm>
        </p:grpSpPr>
        <p:grpSp>
          <p:nvGrpSpPr>
            <p:cNvPr id="85" name="Groupe 84">
              <a:extLst>
                <a:ext uri="{FF2B5EF4-FFF2-40B4-BE49-F238E27FC236}">
                  <a16:creationId xmlns:a16="http://schemas.microsoft.com/office/drawing/2014/main" id="{4A51A6B4-A27C-A8AD-5C5E-37FB8098C3BA}"/>
                </a:ext>
              </a:extLst>
            </p:cNvPr>
            <p:cNvGrpSpPr/>
            <p:nvPr/>
          </p:nvGrpSpPr>
          <p:grpSpPr>
            <a:xfrm>
              <a:off x="3566160" y="1186004"/>
              <a:ext cx="8280400" cy="4850719"/>
              <a:chOff x="3423920" y="1602564"/>
              <a:chExt cx="8280400" cy="4850719"/>
            </a:xfrm>
          </p:grpSpPr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9BBD63E9-EF0A-DBC3-D64E-C88CABD5E5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44240" y="1602564"/>
                <a:ext cx="8191308" cy="4850719"/>
              </a:xfrm>
              <a:prstGeom prst="rect">
                <a:avLst/>
              </a:prstGeom>
            </p:spPr>
          </p:pic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62262267-D3B4-DB74-5665-AC08EE69663F}"/>
                  </a:ext>
                </a:extLst>
              </p:cNvPr>
              <p:cNvSpPr txBox="1"/>
              <p:nvPr/>
            </p:nvSpPr>
            <p:spPr>
              <a:xfrm>
                <a:off x="3576320" y="5232400"/>
                <a:ext cx="467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20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E7527EF-EC60-EF24-D0D6-4B914AABBCDF}"/>
                  </a:ext>
                </a:extLst>
              </p:cNvPr>
              <p:cNvSpPr txBox="1"/>
              <p:nvPr/>
            </p:nvSpPr>
            <p:spPr>
              <a:xfrm>
                <a:off x="3535680" y="4277360"/>
                <a:ext cx="467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60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662A4B4-3DC9-CD06-B858-29AA33A528FE}"/>
                  </a:ext>
                </a:extLst>
              </p:cNvPr>
              <p:cNvSpPr txBox="1"/>
              <p:nvPr/>
            </p:nvSpPr>
            <p:spPr>
              <a:xfrm>
                <a:off x="3454400" y="2377440"/>
                <a:ext cx="538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140</a:t>
                </a: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FC4F4B8-5FAD-0C7E-ADB5-71987949C630}"/>
                  </a:ext>
                </a:extLst>
              </p:cNvPr>
              <p:cNvSpPr txBox="1"/>
              <p:nvPr/>
            </p:nvSpPr>
            <p:spPr>
              <a:xfrm>
                <a:off x="4754880" y="5953760"/>
                <a:ext cx="467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1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78C05FCB-AE8E-8C08-B1F1-80240AA97F84}"/>
                  </a:ext>
                </a:extLst>
              </p:cNvPr>
              <p:cNvSpPr txBox="1"/>
              <p:nvPr/>
            </p:nvSpPr>
            <p:spPr>
              <a:xfrm>
                <a:off x="5689600" y="5984240"/>
                <a:ext cx="467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2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0AD496D-F373-72DB-0D40-46E83E36BF25}"/>
                  </a:ext>
                </a:extLst>
              </p:cNvPr>
              <p:cNvSpPr txBox="1"/>
              <p:nvPr/>
            </p:nvSpPr>
            <p:spPr>
              <a:xfrm>
                <a:off x="6634480" y="5974080"/>
                <a:ext cx="467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3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7B122A1-1BE4-A9B4-B0BD-9A9DEBB902A1}"/>
                  </a:ext>
                </a:extLst>
              </p:cNvPr>
              <p:cNvSpPr txBox="1"/>
              <p:nvPr/>
            </p:nvSpPr>
            <p:spPr>
              <a:xfrm>
                <a:off x="7620000" y="5994400"/>
                <a:ext cx="467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4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FCBD375-47A3-8519-389E-90605A72A061}"/>
                  </a:ext>
                </a:extLst>
              </p:cNvPr>
              <p:cNvSpPr txBox="1"/>
              <p:nvPr/>
            </p:nvSpPr>
            <p:spPr>
              <a:xfrm>
                <a:off x="8544560" y="6004560"/>
                <a:ext cx="467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5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FDDB3C81-0C28-B207-57AE-B6A3FCB229D4}"/>
                  </a:ext>
                </a:extLst>
              </p:cNvPr>
              <p:cNvSpPr txBox="1"/>
              <p:nvPr/>
            </p:nvSpPr>
            <p:spPr>
              <a:xfrm>
                <a:off x="9499600" y="6024880"/>
                <a:ext cx="467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6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EF7E812-304C-80BE-8842-3C35A26C6BAE}"/>
                  </a:ext>
                </a:extLst>
              </p:cNvPr>
              <p:cNvSpPr txBox="1"/>
              <p:nvPr/>
            </p:nvSpPr>
            <p:spPr>
              <a:xfrm>
                <a:off x="10454640" y="6024880"/>
                <a:ext cx="467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7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AE3ADC3-D867-11AB-FEC9-35DE86F3A3AE}"/>
                  </a:ext>
                </a:extLst>
              </p:cNvPr>
              <p:cNvSpPr txBox="1"/>
              <p:nvPr/>
            </p:nvSpPr>
            <p:spPr>
              <a:xfrm>
                <a:off x="4714240" y="463296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46B97BE-9EA3-8A13-6F09-831A5F9633E0}"/>
                  </a:ext>
                </a:extLst>
              </p:cNvPr>
              <p:cNvSpPr txBox="1"/>
              <p:nvPr/>
            </p:nvSpPr>
            <p:spPr>
              <a:xfrm>
                <a:off x="5648960" y="448056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158B7A5-9A35-9717-9C49-76C530D47940}"/>
                  </a:ext>
                </a:extLst>
              </p:cNvPr>
              <p:cNvSpPr txBox="1"/>
              <p:nvPr/>
            </p:nvSpPr>
            <p:spPr>
              <a:xfrm>
                <a:off x="3434080" y="3332480"/>
                <a:ext cx="538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100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CF9721A-445E-8A35-859D-BDE45EE7DDD3}"/>
                  </a:ext>
                </a:extLst>
              </p:cNvPr>
              <p:cNvSpPr txBox="1"/>
              <p:nvPr/>
            </p:nvSpPr>
            <p:spPr>
              <a:xfrm>
                <a:off x="3545840" y="4775200"/>
                <a:ext cx="467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40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B43F361E-6AC5-9085-607A-4B4289BD5D9E}"/>
                  </a:ext>
                </a:extLst>
              </p:cNvPr>
              <p:cNvSpPr txBox="1"/>
              <p:nvPr/>
            </p:nvSpPr>
            <p:spPr>
              <a:xfrm>
                <a:off x="3423920" y="2844800"/>
                <a:ext cx="538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120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D5BB30C-DD3F-E764-1380-88C6F951F99B}"/>
                  </a:ext>
                </a:extLst>
              </p:cNvPr>
              <p:cNvSpPr txBox="1"/>
              <p:nvPr/>
            </p:nvSpPr>
            <p:spPr>
              <a:xfrm>
                <a:off x="3434080" y="1910080"/>
                <a:ext cx="538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160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CF0D66F-3810-5C41-9829-3D71C90FC9A8}"/>
                  </a:ext>
                </a:extLst>
              </p:cNvPr>
              <p:cNvSpPr txBox="1"/>
              <p:nvPr/>
            </p:nvSpPr>
            <p:spPr>
              <a:xfrm>
                <a:off x="3545840" y="3799840"/>
                <a:ext cx="5384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80</a:t>
                </a: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8F5B4DFA-285A-B4AF-885D-C5BB4F3BEF6A}"/>
                  </a:ext>
                </a:extLst>
              </p:cNvPr>
              <p:cNvSpPr txBox="1"/>
              <p:nvPr/>
            </p:nvSpPr>
            <p:spPr>
              <a:xfrm>
                <a:off x="6604000" y="427736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1A8DC98-3CF7-CAA6-5954-E73AA9A05B4D}"/>
                  </a:ext>
                </a:extLst>
              </p:cNvPr>
              <p:cNvSpPr txBox="1"/>
              <p:nvPr/>
            </p:nvSpPr>
            <p:spPr>
              <a:xfrm>
                <a:off x="7548880" y="408432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8D138E6E-5E4E-F32E-60BB-D0BD8CDA0D04}"/>
                  </a:ext>
                </a:extLst>
              </p:cNvPr>
              <p:cNvSpPr txBox="1"/>
              <p:nvPr/>
            </p:nvSpPr>
            <p:spPr>
              <a:xfrm>
                <a:off x="8514080" y="386080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8C45FCDD-D367-5B64-7C06-16B0D19EE5EB}"/>
                  </a:ext>
                </a:extLst>
              </p:cNvPr>
              <p:cNvSpPr txBox="1"/>
              <p:nvPr/>
            </p:nvSpPr>
            <p:spPr>
              <a:xfrm>
                <a:off x="9458960" y="357632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6E0BB62E-288A-75FB-9BAA-C059BA4BE35A}"/>
                  </a:ext>
                </a:extLst>
              </p:cNvPr>
              <p:cNvSpPr txBox="1"/>
              <p:nvPr/>
            </p:nvSpPr>
            <p:spPr>
              <a:xfrm>
                <a:off x="10414000" y="339344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760AD146-5A8C-172B-E725-211952B322C8}"/>
                  </a:ext>
                </a:extLst>
              </p:cNvPr>
              <p:cNvSpPr txBox="1"/>
              <p:nvPr/>
            </p:nvSpPr>
            <p:spPr>
              <a:xfrm>
                <a:off x="5648960" y="433832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0BCA749A-A8C3-B2DA-76BE-67B5E443E403}"/>
                  </a:ext>
                </a:extLst>
              </p:cNvPr>
              <p:cNvSpPr txBox="1"/>
              <p:nvPr/>
            </p:nvSpPr>
            <p:spPr>
              <a:xfrm>
                <a:off x="6604000" y="406400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1EBF0F77-C987-4A32-81A8-25C6F04D2D3E}"/>
                  </a:ext>
                </a:extLst>
              </p:cNvPr>
              <p:cNvSpPr txBox="1"/>
              <p:nvPr/>
            </p:nvSpPr>
            <p:spPr>
              <a:xfrm>
                <a:off x="7559040" y="364744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08F88294-A41C-B52D-6036-64DB9457BE8A}"/>
                  </a:ext>
                </a:extLst>
              </p:cNvPr>
              <p:cNvSpPr txBox="1"/>
              <p:nvPr/>
            </p:nvSpPr>
            <p:spPr>
              <a:xfrm>
                <a:off x="8514080" y="326136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6F955335-6DB1-DE0A-C2D4-BF9D765C4EE0}"/>
                  </a:ext>
                </a:extLst>
              </p:cNvPr>
              <p:cNvSpPr txBox="1"/>
              <p:nvPr/>
            </p:nvSpPr>
            <p:spPr>
              <a:xfrm>
                <a:off x="9458960" y="278384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A76C6C6A-47F8-4DD8-8828-4A4A97C4F200}"/>
                  </a:ext>
                </a:extLst>
              </p:cNvPr>
              <p:cNvSpPr txBox="1"/>
              <p:nvPr/>
            </p:nvSpPr>
            <p:spPr>
              <a:xfrm>
                <a:off x="10403840" y="2103120"/>
                <a:ext cx="3149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cxnSp>
            <p:nvCxnSpPr>
              <p:cNvPr id="47" name="Connecteur droit 46">
                <a:extLst>
                  <a:ext uri="{FF2B5EF4-FFF2-40B4-BE49-F238E27FC236}">
                    <a16:creationId xmlns:a16="http://schemas.microsoft.com/office/drawing/2014/main" id="{CE56FECB-EE37-97C9-6C26-53CC7867FD0F}"/>
                  </a:ext>
                </a:extLst>
              </p:cNvPr>
              <p:cNvCxnSpPr/>
              <p:nvPr/>
            </p:nvCxnSpPr>
            <p:spPr>
              <a:xfrm flipV="1">
                <a:off x="4897120" y="4785360"/>
                <a:ext cx="955040" cy="182880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>
                <a:extLst>
                  <a:ext uri="{FF2B5EF4-FFF2-40B4-BE49-F238E27FC236}">
                    <a16:creationId xmlns:a16="http://schemas.microsoft.com/office/drawing/2014/main" id="{A0C761EB-0475-EC95-18D1-C63951DE78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52160" y="4561840"/>
                <a:ext cx="1005840" cy="213360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51">
                <a:extLst>
                  <a:ext uri="{FF2B5EF4-FFF2-40B4-BE49-F238E27FC236}">
                    <a16:creationId xmlns:a16="http://schemas.microsoft.com/office/drawing/2014/main" id="{E246D1A2-3479-44A0-9114-04C51525D6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47840" y="4389120"/>
                <a:ext cx="894080" cy="172720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onnecteur droit 54">
                <a:extLst>
                  <a:ext uri="{FF2B5EF4-FFF2-40B4-BE49-F238E27FC236}">
                    <a16:creationId xmlns:a16="http://schemas.microsoft.com/office/drawing/2014/main" id="{76A01F4B-69DF-6B6A-52D7-2569DC249C0E}"/>
                  </a:ext>
                </a:extLst>
              </p:cNvPr>
              <p:cNvCxnSpPr>
                <a:cxnSpLocks/>
                <a:stCxn id="32" idx="3"/>
              </p:cNvCxnSpPr>
              <p:nvPr/>
            </p:nvCxnSpPr>
            <p:spPr>
              <a:xfrm flipV="1">
                <a:off x="7863840" y="4175760"/>
                <a:ext cx="833120" cy="200948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57">
                <a:extLst>
                  <a:ext uri="{FF2B5EF4-FFF2-40B4-BE49-F238E27FC236}">
                    <a16:creationId xmlns:a16="http://schemas.microsoft.com/office/drawing/2014/main" id="{740C3418-6E53-3F55-70C4-B358F34F13D6}"/>
                  </a:ext>
                </a:extLst>
              </p:cNvPr>
              <p:cNvCxnSpPr>
                <a:stCxn id="33" idx="3"/>
              </p:cNvCxnSpPr>
              <p:nvPr/>
            </p:nvCxnSpPr>
            <p:spPr>
              <a:xfrm flipV="1">
                <a:off x="8829040" y="3901440"/>
                <a:ext cx="802640" cy="251748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necteur droit 59">
                <a:extLst>
                  <a:ext uri="{FF2B5EF4-FFF2-40B4-BE49-F238E27FC236}">
                    <a16:creationId xmlns:a16="http://schemas.microsoft.com/office/drawing/2014/main" id="{88D262ED-F7B5-9DAB-454C-6C47CFF235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21520" y="3708400"/>
                <a:ext cx="975360" cy="193040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C6BB7480-FD68-A426-165E-7578F47963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46320" y="4653280"/>
                <a:ext cx="985520" cy="3048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>
                <a:extLst>
                  <a:ext uri="{FF2B5EF4-FFF2-40B4-BE49-F238E27FC236}">
                    <a16:creationId xmlns:a16="http://schemas.microsoft.com/office/drawing/2014/main" id="{49DBCBB0-AAEA-8DB7-9AB4-4DF8CD4049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42000" y="4378960"/>
                <a:ext cx="944880" cy="25400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>
                <a:extLst>
                  <a:ext uri="{FF2B5EF4-FFF2-40B4-BE49-F238E27FC236}">
                    <a16:creationId xmlns:a16="http://schemas.microsoft.com/office/drawing/2014/main" id="{AEB9FF6B-F278-F5C9-5E7F-89D3A05ED4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36080" y="3952240"/>
                <a:ext cx="1016000" cy="43688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Connecteur droit 71">
                <a:extLst>
                  <a:ext uri="{FF2B5EF4-FFF2-40B4-BE49-F238E27FC236}">
                    <a16:creationId xmlns:a16="http://schemas.microsoft.com/office/drawing/2014/main" id="{8FAC8443-21D5-F302-6146-7B144FB1543A}"/>
                  </a:ext>
                </a:extLst>
              </p:cNvPr>
              <p:cNvCxnSpPr/>
              <p:nvPr/>
            </p:nvCxnSpPr>
            <p:spPr>
              <a:xfrm flipV="1">
                <a:off x="7752080" y="3576320"/>
                <a:ext cx="944880" cy="38608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Connecteur droit 73">
                <a:extLst>
                  <a:ext uri="{FF2B5EF4-FFF2-40B4-BE49-F238E27FC236}">
                    <a16:creationId xmlns:a16="http://schemas.microsoft.com/office/drawing/2014/main" id="{28D20814-9296-5811-8EC7-2B08845BDC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6320" y="3088640"/>
                <a:ext cx="995680" cy="47752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Connecteur droit 75">
                <a:extLst>
                  <a:ext uri="{FF2B5EF4-FFF2-40B4-BE49-F238E27FC236}">
                    <a16:creationId xmlns:a16="http://schemas.microsoft.com/office/drawing/2014/main" id="{C732E86D-BAE0-32C3-C195-78DDBC000C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11360" y="2448560"/>
                <a:ext cx="965200" cy="65024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E84A20BF-B770-853A-49F2-BC37C8AAE359}"/>
                  </a:ext>
                </a:extLst>
              </p:cNvPr>
              <p:cNvSpPr txBox="1"/>
              <p:nvPr/>
            </p:nvSpPr>
            <p:spPr>
              <a:xfrm>
                <a:off x="4033391" y="1793503"/>
                <a:ext cx="29768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  <a:latin typeface="Bradley Hand ITC" panose="03070402050302030203" pitchFamily="66" charset="0"/>
                  </a:rPr>
                  <a:t>Masse du poussin (g)</a:t>
                </a:r>
              </a:p>
            </p:txBody>
          </p:sp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AABD10A6-DDD0-D47F-7C22-8278D5E657B9}"/>
                  </a:ext>
                </a:extLst>
              </p:cNvPr>
              <p:cNvSpPr txBox="1"/>
              <p:nvPr/>
            </p:nvSpPr>
            <p:spPr>
              <a:xfrm>
                <a:off x="10007600" y="5506720"/>
                <a:ext cx="16967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  <a:latin typeface="Bradley Hand ITC" panose="03070402050302030203" pitchFamily="66" charset="0"/>
                  </a:rPr>
                  <a:t>Temps en jour</a:t>
                </a:r>
              </a:p>
            </p:txBody>
          </p:sp>
        </p:grp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3DD993C7-1712-D35A-D766-AE4585212269}"/>
                </a:ext>
              </a:extLst>
            </p:cNvPr>
            <p:cNvSpPr txBox="1"/>
            <p:nvPr/>
          </p:nvSpPr>
          <p:spPr>
            <a:xfrm>
              <a:off x="10464800" y="2895600"/>
              <a:ext cx="1239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Poussin A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950EFB90-AD50-92DA-B8B6-43FC102064A7}"/>
                </a:ext>
              </a:extLst>
            </p:cNvPr>
            <p:cNvSpPr txBox="1"/>
            <p:nvPr/>
          </p:nvSpPr>
          <p:spPr>
            <a:xfrm>
              <a:off x="10464800" y="1676400"/>
              <a:ext cx="1239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Poussin B</a:t>
              </a:r>
            </a:p>
          </p:txBody>
        </p:sp>
      </p:grpSp>
      <p:sp>
        <p:nvSpPr>
          <p:cNvPr id="90" name="ZoneTexte 89">
            <a:extLst>
              <a:ext uri="{FF2B5EF4-FFF2-40B4-BE49-F238E27FC236}">
                <a16:creationId xmlns:a16="http://schemas.microsoft.com/office/drawing/2014/main" id="{35F54968-BE13-E1A3-60A8-C34D43B23050}"/>
              </a:ext>
            </a:extLst>
          </p:cNvPr>
          <p:cNvSpPr txBox="1"/>
          <p:nvPr/>
        </p:nvSpPr>
        <p:spPr>
          <a:xfrm>
            <a:off x="386080" y="2611120"/>
            <a:ext cx="309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/>
              <a:t>Masse du poussin: </a:t>
            </a:r>
          </a:p>
          <a:p>
            <a:r>
              <a:rPr lang="fr-FR" sz="2400" dirty="0"/>
              <a:t> </a:t>
            </a:r>
            <a:r>
              <a:rPr lang="fr-FR" sz="2400" dirty="0">
                <a:solidFill>
                  <a:srgbClr val="FF0000"/>
                </a:solidFill>
              </a:rPr>
              <a:t>1 carreau = 20 g 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47CD8996-844B-6BBD-EB9B-388913F7F660}"/>
              </a:ext>
            </a:extLst>
          </p:cNvPr>
          <p:cNvSpPr txBox="1"/>
          <p:nvPr/>
        </p:nvSpPr>
        <p:spPr>
          <a:xfrm>
            <a:off x="355600" y="3698240"/>
            <a:ext cx="309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/>
              <a:t>Temps : </a:t>
            </a:r>
          </a:p>
          <a:p>
            <a:r>
              <a:rPr lang="fr-FR" sz="2400" dirty="0"/>
              <a:t> </a:t>
            </a:r>
            <a:r>
              <a:rPr lang="fr-FR" sz="2400" dirty="0">
                <a:solidFill>
                  <a:srgbClr val="FF0000"/>
                </a:solidFill>
              </a:rPr>
              <a:t>2 carreaux = 1 jour 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20F07C01-A601-1EA0-BA18-2FDB51EA70B1}"/>
              </a:ext>
            </a:extLst>
          </p:cNvPr>
          <p:cNvSpPr txBox="1"/>
          <p:nvPr/>
        </p:nvSpPr>
        <p:spPr>
          <a:xfrm>
            <a:off x="3399746" y="6029708"/>
            <a:ext cx="8446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Titre :Variation de la masse de chacun des deux poussins en fonction du temps</a:t>
            </a:r>
          </a:p>
        </p:txBody>
      </p:sp>
    </p:spTree>
    <p:extLst>
      <p:ext uri="{BB962C8B-B14F-4D97-AF65-F5344CB8AC3E}">
        <p14:creationId xmlns:p14="http://schemas.microsoft.com/office/powerpoint/2010/main" val="367569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3C87-D929-2F5E-2BBB-F28E7B7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6971435-5B6B-0232-4313-75C9FDC95253}"/>
              </a:ext>
            </a:extLst>
          </p:cNvPr>
          <p:cNvSpPr txBox="1"/>
          <p:nvPr/>
        </p:nvSpPr>
        <p:spPr>
          <a:xfrm>
            <a:off x="1127532" y="223121"/>
            <a:ext cx="71278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</a:t>
            </a:r>
            <a:r>
              <a:rPr lang="fr-FR" sz="2000" b="1" noProof="0" dirty="0" err="1">
                <a:solidFill>
                  <a:schemeClr val="bg2">
                    <a:lumMod val="50000"/>
                  </a:schemeClr>
                </a:solidFill>
                <a:sym typeface="Hammersmith One"/>
              </a:rPr>
              <a:t>orrection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.</a:t>
            </a:r>
          </a:p>
        </p:txBody>
      </p:sp>
      <p:sp>
        <p:nvSpPr>
          <p:cNvPr id="2" name="Rectangle: Rounded Corners 24">
            <a:extLst>
              <a:ext uri="{FF2B5EF4-FFF2-40B4-BE49-F238E27FC236}">
                <a16:creationId xmlns:a16="http://schemas.microsoft.com/office/drawing/2014/main" id="{A435479F-BF9B-6870-CABA-6B4D9EAFA8A6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CE8D247-8B18-9FB6-E642-625DFB5EB701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9047E75B-C9DE-3806-C106-B8801147B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67D0FAD-E481-3DA5-0F57-B1F38C2D6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2B6F548-4B80-CC62-08B0-C88795A498BC}"/>
              </a:ext>
            </a:extLst>
          </p:cNvPr>
          <p:cNvSpPr txBox="1"/>
          <p:nvPr/>
        </p:nvSpPr>
        <p:spPr>
          <a:xfrm>
            <a:off x="965200" y="6535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Invitez les élèves à passer au tableau pour écrire leurs réponses. 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BC2614F-61E7-928A-304D-9EFBD864F9ED}"/>
              </a:ext>
            </a:extLst>
          </p:cNvPr>
          <p:cNvGrpSpPr/>
          <p:nvPr/>
        </p:nvGrpSpPr>
        <p:grpSpPr>
          <a:xfrm>
            <a:off x="740597" y="1341130"/>
            <a:ext cx="10740839" cy="4335172"/>
            <a:chOff x="772128" y="1635420"/>
            <a:chExt cx="10740839" cy="4335172"/>
          </a:xfrm>
        </p:grpSpPr>
        <p:pic>
          <p:nvPicPr>
            <p:cNvPr id="9" name="Image 8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54606BFB-3813-9D3E-C8C3-4D049A877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2128" y="1635420"/>
              <a:ext cx="10363231" cy="3688420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551CB0A9-B9CD-EBCB-E10B-20492AB8308B}"/>
                </a:ext>
              </a:extLst>
            </p:cNvPr>
            <p:cNvSpPr txBox="1"/>
            <p:nvPr/>
          </p:nvSpPr>
          <p:spPr>
            <a:xfrm>
              <a:off x="3291840" y="2123440"/>
              <a:ext cx="426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7DA4424-A7E3-5BE4-873D-06E49541B7F8}"/>
                </a:ext>
              </a:extLst>
            </p:cNvPr>
            <p:cNvSpPr txBox="1"/>
            <p:nvPr/>
          </p:nvSpPr>
          <p:spPr>
            <a:xfrm>
              <a:off x="3881120" y="2123440"/>
              <a:ext cx="426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FF0000"/>
                  </a:solidFill>
                </a:rPr>
                <a:t>7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3E4575D-C2FA-E50F-2F6A-9E2ECA203FDD}"/>
                </a:ext>
              </a:extLst>
            </p:cNvPr>
            <p:cNvSpPr txBox="1"/>
            <p:nvPr/>
          </p:nvSpPr>
          <p:spPr>
            <a:xfrm>
              <a:off x="6979920" y="2092960"/>
              <a:ext cx="132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FF0000"/>
                  </a:solidFill>
                </a:rPr>
                <a:t>augmente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6798909-B202-24EA-5AFA-336DBA0E90A3}"/>
                </a:ext>
              </a:extLst>
            </p:cNvPr>
            <p:cNvSpPr txBox="1"/>
            <p:nvPr/>
          </p:nvSpPr>
          <p:spPr>
            <a:xfrm>
              <a:off x="10017760" y="2123440"/>
              <a:ext cx="4876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FF0000"/>
                  </a:solidFill>
                </a:rPr>
                <a:t>42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19D3845-04A5-F84B-66B0-82B0E506B8DD}"/>
                </a:ext>
              </a:extLst>
            </p:cNvPr>
            <p:cNvSpPr txBox="1"/>
            <p:nvPr/>
          </p:nvSpPr>
          <p:spPr>
            <a:xfrm>
              <a:off x="1838960" y="2421066"/>
              <a:ext cx="497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FF0000"/>
                  </a:solidFill>
                </a:rPr>
                <a:t>94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4B3F66D-C11C-E394-3BF9-90CFBB46891C}"/>
                </a:ext>
              </a:extLst>
            </p:cNvPr>
            <p:cNvSpPr txBox="1"/>
            <p:nvPr/>
          </p:nvSpPr>
          <p:spPr>
            <a:xfrm>
              <a:off x="3352099" y="2846551"/>
              <a:ext cx="426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317EC52-C8A6-5736-A3C1-F06AE0A15AF8}"/>
                </a:ext>
              </a:extLst>
            </p:cNvPr>
            <p:cNvSpPr txBox="1"/>
            <p:nvPr/>
          </p:nvSpPr>
          <p:spPr>
            <a:xfrm>
              <a:off x="3901440" y="2865120"/>
              <a:ext cx="426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FF0000"/>
                  </a:solidFill>
                </a:rPr>
                <a:t>7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E8B116E-0186-D74C-9706-31ABD47E0B7A}"/>
                </a:ext>
              </a:extLst>
            </p:cNvPr>
            <p:cNvSpPr txBox="1"/>
            <p:nvPr/>
          </p:nvSpPr>
          <p:spPr>
            <a:xfrm>
              <a:off x="10058400" y="2824480"/>
              <a:ext cx="4876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FF0000"/>
                  </a:solidFill>
                </a:rPr>
                <a:t>42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BF9982D-1EEC-05C0-9754-BF47852EFA40}"/>
                </a:ext>
              </a:extLst>
            </p:cNvPr>
            <p:cNvSpPr txBox="1"/>
            <p:nvPr/>
          </p:nvSpPr>
          <p:spPr>
            <a:xfrm>
              <a:off x="7101840" y="2804160"/>
              <a:ext cx="132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FF0000"/>
                  </a:solidFill>
                </a:rPr>
                <a:t>augmente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5F42CD1-0987-E02C-95AC-BD262B81F72E}"/>
                </a:ext>
              </a:extLst>
            </p:cNvPr>
            <p:cNvSpPr txBox="1"/>
            <p:nvPr/>
          </p:nvSpPr>
          <p:spPr>
            <a:xfrm>
              <a:off x="1727200" y="3139440"/>
              <a:ext cx="7213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solidFill>
                    <a:srgbClr val="FF0000"/>
                  </a:solidFill>
                </a:rPr>
                <a:t>150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7C63F5E-DF71-9FA7-101E-B0B13E49F4EE}"/>
                </a:ext>
              </a:extLst>
            </p:cNvPr>
            <p:cNvSpPr txBox="1"/>
            <p:nvPr/>
          </p:nvSpPr>
          <p:spPr>
            <a:xfrm>
              <a:off x="848662" y="4770263"/>
              <a:ext cx="1066430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2400" dirty="0">
                  <a:solidFill>
                    <a:srgbClr val="FF0000"/>
                  </a:solidFill>
                  <a:latin typeface="+mj-lt"/>
                </a:rPr>
                <a:t>Or , La différence entre les deux poussins A et B est  la quantité  des aliments.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2400" dirty="0">
                  <a:solidFill>
                    <a:srgbClr val="FF0000"/>
                  </a:solidFill>
                  <a:latin typeface="+mj-lt"/>
                </a:rPr>
                <a:t>Donc, Le facteur qui influence la croissance des poussins est donc la </a:t>
              </a:r>
              <a:r>
                <a:rPr lang="fr-FR" sz="2400" b="1" dirty="0">
                  <a:solidFill>
                    <a:srgbClr val="FF0000"/>
                  </a:solidFill>
                  <a:latin typeface="+mj-lt"/>
                </a:rPr>
                <a:t>quantité des aliments.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FD4CF5F-28C2-C7AB-EF24-C9DDC4CA8330}"/>
              </a:ext>
            </a:extLst>
          </p:cNvPr>
          <p:cNvSpPr txBox="1"/>
          <p:nvPr/>
        </p:nvSpPr>
        <p:spPr>
          <a:xfrm>
            <a:off x="819806" y="3749593"/>
            <a:ext cx="102475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FF0000"/>
                </a:solidFill>
              </a:rPr>
              <a:t>J’observe que : La croissance du poussin B est  plus importante que celle du poussin A.</a:t>
            </a:r>
          </a:p>
        </p:txBody>
      </p:sp>
    </p:spTree>
    <p:extLst>
      <p:ext uri="{BB962C8B-B14F-4D97-AF65-F5344CB8AC3E}">
        <p14:creationId xmlns:p14="http://schemas.microsoft.com/office/powerpoint/2010/main" val="1061160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30000"/>
              </a:srgbClr>
            </a:gs>
            <a:gs pos="74000">
              <a:srgbClr val="C00000">
                <a:alpha val="39000"/>
              </a:srgbClr>
            </a:gs>
            <a:gs pos="83000">
              <a:srgbClr val="C00000">
                <a:alpha val="46000"/>
              </a:srgbClr>
            </a:gs>
            <a:gs pos="100000">
              <a:srgbClr val="C00000">
                <a:alpha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F1C31-3269-D9E2-A11B-76E1E7FC1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7DC0336-7468-96E4-4C8F-D75D561F5D22}"/>
              </a:ext>
            </a:extLst>
          </p:cNvPr>
          <p:cNvGrpSpPr/>
          <p:nvPr/>
        </p:nvGrpSpPr>
        <p:grpSpPr>
          <a:xfrm>
            <a:off x="176981" y="147484"/>
            <a:ext cx="11887199" cy="652861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7AC4A336-553B-C6D9-5960-F469265B1B7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AEEE6E-857A-5D9C-2A33-25EA3FB3D64D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F30AD9-A760-1FB7-44E6-C5FB79615A98}"/>
              </a:ext>
            </a:extLst>
          </p:cNvPr>
          <p:cNvGrpSpPr/>
          <p:nvPr/>
        </p:nvGrpSpPr>
        <p:grpSpPr>
          <a:xfrm>
            <a:off x="9298204" y="5419246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8B5FF32-915A-B598-700D-0EA7533542B3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9500E8-6AC1-98CD-F98D-D1177176CCC5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5F64CAC-13D7-467D-A4B4-34A14AD955D4}"/>
              </a:ext>
            </a:extLst>
          </p:cNvPr>
          <p:cNvGrpSpPr/>
          <p:nvPr/>
        </p:nvGrpSpPr>
        <p:grpSpPr>
          <a:xfrm>
            <a:off x="4840807" y="1759083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7E7F795A-B2DB-DE21-2292-42F55B54896B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B97BCF3-D290-3B5D-4B9B-5C6794830C9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E4444"/>
            </a:solidFill>
            <a:ln cap="flat">
              <a:solidFill>
                <a:srgbClr val="D04444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39BFE2A6-E996-8EBF-9E52-F656C164550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2762EB59-F99F-ABE7-A0BD-F72F48D431CA}"/>
              </a:ext>
            </a:extLst>
          </p:cNvPr>
          <p:cNvSpPr/>
          <p:nvPr/>
        </p:nvSpPr>
        <p:spPr>
          <a:xfrm>
            <a:off x="5055748" y="4335274"/>
            <a:ext cx="4145509" cy="57815"/>
          </a:xfrm>
          <a:prstGeom prst="rect">
            <a:avLst/>
          </a:prstGeom>
          <a:solidFill>
            <a:srgbClr val="CE4444"/>
          </a:solidFill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2BB5E3B3-FDF3-25D5-3A40-87C63F041703}"/>
              </a:ext>
            </a:extLst>
          </p:cNvPr>
          <p:cNvSpPr/>
          <p:nvPr/>
        </p:nvSpPr>
        <p:spPr>
          <a:xfrm>
            <a:off x="4491548" y="2015872"/>
            <a:ext cx="867138" cy="384316"/>
          </a:xfrm>
          <a:prstGeom prst="rect">
            <a:avLst/>
          </a:prstGeom>
          <a:solidFill>
            <a:srgbClr val="CE4444"/>
          </a:solidFill>
          <a:ln w="25402"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D458E109-46D5-E952-4872-746F6C1C6415}"/>
              </a:ext>
            </a:extLst>
          </p:cNvPr>
          <p:cNvSpPr/>
          <p:nvPr/>
        </p:nvSpPr>
        <p:spPr>
          <a:xfrm>
            <a:off x="4568937" y="2021179"/>
            <a:ext cx="789749" cy="369332"/>
          </a:xfrm>
          <a:prstGeom prst="rect">
            <a:avLst/>
          </a:prstGeom>
          <a:noFill/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1A33C23E-B334-2FB8-53E7-D46FADE17328}"/>
              </a:ext>
            </a:extLst>
          </p:cNvPr>
          <p:cNvSpPr txBox="1"/>
          <p:nvPr/>
        </p:nvSpPr>
        <p:spPr>
          <a:xfrm>
            <a:off x="5790147" y="2368535"/>
            <a:ext cx="2758806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D0444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Pratique autonome et défis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EB9DC8-ECC8-0C14-875A-A672DCDA1A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542" y="1495441"/>
            <a:ext cx="3077099" cy="307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9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67DDBFEF-FA5F-D87B-9951-AB62A2A072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838200"/>
            <a:ext cx="559562" cy="5595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94B2C-4D5D-41A7-97C1-53CD39E8F44B}"/>
              </a:ext>
            </a:extLst>
          </p:cNvPr>
          <p:cNvSpPr txBox="1"/>
          <p:nvPr/>
        </p:nvSpPr>
        <p:spPr>
          <a:xfrm>
            <a:off x="1106341" y="136972"/>
            <a:ext cx="95667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45 sur le livret.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demandez de l'aide en cas de besoin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b="1" noProof="0" dirty="0">
              <a:solidFill>
                <a:schemeClr val="bg2">
                  <a:lumMod val="50000"/>
                </a:schemeClr>
              </a:solidFill>
              <a:sym typeface="Hammersmith One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6F9F81-1A44-C196-47FF-AAC3F642295E}"/>
              </a:ext>
            </a:extLst>
          </p:cNvPr>
          <p:cNvSpPr txBox="1"/>
          <p:nvPr/>
        </p:nvSpPr>
        <p:spPr>
          <a:xfrm>
            <a:off x="933620" y="712778"/>
            <a:ext cx="9566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texte, capture d’écran, Parallèle, ligne&#10;&#10;Le contenu généré par l’IA peut être incorrect.">
            <a:extLst>
              <a:ext uri="{FF2B5EF4-FFF2-40B4-BE49-F238E27FC236}">
                <a16:creationId xmlns:a16="http://schemas.microsoft.com/office/drawing/2014/main" id="{B02951E4-9DD7-886D-5159-E5B788E625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9528"/>
          <a:stretch>
            <a:fillRect/>
          </a:stretch>
        </p:blipFill>
        <p:spPr>
          <a:xfrm>
            <a:off x="347708" y="1117982"/>
            <a:ext cx="6612675" cy="2292449"/>
          </a:xfrm>
          <a:prstGeom prst="rect">
            <a:avLst/>
          </a:prstGeom>
        </p:spPr>
      </p:pic>
      <p:pic>
        <p:nvPicPr>
          <p:cNvPr id="6" name="Image 5" descr="Une image contenant texte, capture d’écran, Parallèle, ligne&#10;&#10;Le contenu généré par l’IA peut être incorrect.">
            <a:extLst>
              <a:ext uri="{FF2B5EF4-FFF2-40B4-BE49-F238E27FC236}">
                <a16:creationId xmlns:a16="http://schemas.microsoft.com/office/drawing/2014/main" id="{49F22091-9F8F-0395-49A9-04AC875812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270"/>
          <a:stretch>
            <a:fillRect/>
          </a:stretch>
        </p:blipFill>
        <p:spPr>
          <a:xfrm>
            <a:off x="6800839" y="2472551"/>
            <a:ext cx="5043453" cy="400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32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6B6F7-4663-26DF-E0E9-C45CBD96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ECF87C6-5AF6-5D7B-E807-1CCB4499B97D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7CC8F3DE-D50D-34F5-4FD1-36F0F7D99168}"/>
              </a:ext>
            </a:extLst>
          </p:cNvPr>
          <p:cNvSpPr txBox="1"/>
          <p:nvPr/>
        </p:nvSpPr>
        <p:spPr>
          <a:xfrm>
            <a:off x="817668" y="114253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Voyons ensemble la solution des exercices.</a:t>
            </a:r>
          </a:p>
        </p:txBody>
      </p:sp>
      <p:sp>
        <p:nvSpPr>
          <p:cNvPr id="7" name="D_A_02">
            <a:extLst>
              <a:ext uri="{FF2B5EF4-FFF2-40B4-BE49-F238E27FC236}">
                <a16:creationId xmlns:a16="http://schemas.microsoft.com/office/drawing/2014/main" id="{69D41B3C-4BD0-E093-D966-2AD19C0A17C1}"/>
              </a:ext>
            </a:extLst>
          </p:cNvPr>
          <p:cNvSpPr txBox="1"/>
          <p:nvPr/>
        </p:nvSpPr>
        <p:spPr>
          <a:xfrm>
            <a:off x="761012" y="487315"/>
            <a:ext cx="9031173" cy="37191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accorde 5 min pour donner l’occasion aux élèves de présenter leurs productions et les corrige.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8DB70F-F476-00D1-4DAC-4CF35347BB9F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3DB11-9257-2FB3-23E0-17EE22386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9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816FA14-93DF-D3F6-9E7F-4C59A8AAA9BD}"/>
              </a:ext>
            </a:extLst>
          </p:cNvPr>
          <p:cNvSpPr txBox="1"/>
          <p:nvPr/>
        </p:nvSpPr>
        <p:spPr>
          <a:xfrm>
            <a:off x="950983" y="233296"/>
            <a:ext cx="1018807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</a:t>
            </a:r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montrer comment se fait la projection des points de la courbe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.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3" name="Image 2" descr="Une image contenant texte, capture d’écran, Parallèle, ligne&#10;&#10;Le contenu généré par l’IA peut être incorrect.">
            <a:extLst>
              <a:ext uri="{FF2B5EF4-FFF2-40B4-BE49-F238E27FC236}">
                <a16:creationId xmlns:a16="http://schemas.microsoft.com/office/drawing/2014/main" id="{4AA7C978-815B-BC9E-BEAD-56369C36C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5628"/>
          <a:stretch>
            <a:fillRect/>
          </a:stretch>
        </p:blipFill>
        <p:spPr>
          <a:xfrm>
            <a:off x="257130" y="1071684"/>
            <a:ext cx="6413886" cy="1048705"/>
          </a:xfrm>
          <a:prstGeom prst="rect">
            <a:avLst/>
          </a:prstGeom>
        </p:spPr>
      </p:pic>
      <p:pic>
        <p:nvPicPr>
          <p:cNvPr id="4" name="Image 3" descr="Une image contenant texte, capture d’écran, Parallèle, ligne&#10;&#10;Le contenu généré par l’IA peut être incorrect.">
            <a:extLst>
              <a:ext uri="{FF2B5EF4-FFF2-40B4-BE49-F238E27FC236}">
                <a16:creationId xmlns:a16="http://schemas.microsoft.com/office/drawing/2014/main" id="{E580C230-B5DF-DF80-70DB-38EF6AC034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70" b="20715"/>
          <a:stretch>
            <a:fillRect/>
          </a:stretch>
        </p:blipFill>
        <p:spPr>
          <a:xfrm>
            <a:off x="2147783" y="2281669"/>
            <a:ext cx="7548877" cy="4209566"/>
          </a:xfrm>
          <a:prstGeom prst="rect">
            <a:avLst/>
          </a:prstGeom>
        </p:spPr>
      </p:pic>
      <p:pic>
        <p:nvPicPr>
          <p:cNvPr id="5" name="Image 4" descr="Une image contenant texte, capture d’écran, Parallèle, ligne&#10;&#10;Le contenu généré par l’IA peut être incorrect.">
            <a:extLst>
              <a:ext uri="{FF2B5EF4-FFF2-40B4-BE49-F238E27FC236}">
                <a16:creationId xmlns:a16="http://schemas.microsoft.com/office/drawing/2014/main" id="{AD0E2A6F-D42B-70AA-A296-CCDE28A641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1" t="14218" r="1888" b="69528"/>
          <a:stretch>
            <a:fillRect/>
          </a:stretch>
        </p:blipFill>
        <p:spPr>
          <a:xfrm>
            <a:off x="6710260" y="1280658"/>
            <a:ext cx="5134032" cy="99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50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70E0A-D067-25C2-CF6A-7E3FC6FB4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8F2C2A0-05B4-979C-F504-77EE01C39B61}"/>
              </a:ext>
            </a:extLst>
          </p:cNvPr>
          <p:cNvSpPr txBox="1"/>
          <p:nvPr/>
        </p:nvSpPr>
        <p:spPr>
          <a:xfrm>
            <a:off x="950983" y="233296"/>
            <a:ext cx="1018807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</a:t>
            </a:r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montrer comment se fait la projection des points de la courbe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.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3" name="Image 2" descr="Une image contenant texte, capture d’écran, Parallèle, ligne&#10;&#10;Le contenu généré par l’IA peut être incorrect.">
            <a:extLst>
              <a:ext uri="{FF2B5EF4-FFF2-40B4-BE49-F238E27FC236}">
                <a16:creationId xmlns:a16="http://schemas.microsoft.com/office/drawing/2014/main" id="{6790B7AF-C40C-10FE-9820-891DC8C3EE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9932"/>
          <a:stretch>
            <a:fillRect/>
          </a:stretch>
        </p:blipFill>
        <p:spPr>
          <a:xfrm>
            <a:off x="2091499" y="1302289"/>
            <a:ext cx="7619729" cy="2606519"/>
          </a:xfrm>
          <a:prstGeom prst="rect">
            <a:avLst/>
          </a:prstGeom>
        </p:spPr>
      </p:pic>
      <p:pic>
        <p:nvPicPr>
          <p:cNvPr id="4" name="Image 3" descr="Une image contenant texte, capture d’écran, Parallèle, ligne&#10;&#10;Le contenu généré par l’IA peut être incorrect.">
            <a:extLst>
              <a:ext uri="{FF2B5EF4-FFF2-40B4-BE49-F238E27FC236}">
                <a16:creationId xmlns:a16="http://schemas.microsoft.com/office/drawing/2014/main" id="{25637DE3-7012-FB7E-662E-8E9CD5610A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928" b="-989"/>
          <a:stretch>
            <a:fillRect/>
          </a:stretch>
        </p:blipFill>
        <p:spPr>
          <a:xfrm>
            <a:off x="1642491" y="4118797"/>
            <a:ext cx="8517747" cy="204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9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080FA06-9997-AFEB-F25B-A7EDC09F805E}"/>
              </a:ext>
            </a:extLst>
          </p:cNvPr>
          <p:cNvSpPr txBox="1"/>
          <p:nvPr/>
        </p:nvSpPr>
        <p:spPr>
          <a:xfrm>
            <a:off x="943238" y="308054"/>
            <a:ext cx="780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Prenez les réponses.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399455D-E1D7-8EA6-3A40-030AC1D10C02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C9FD6F28-04C3-4250-EC06-6A5923DD7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9D4B6A0D-A1B7-B961-322A-3977D9696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AC4B2D72-C05E-10EA-E118-25C3BE395AE6}"/>
              </a:ext>
            </a:extLst>
          </p:cNvPr>
          <p:cNvGrpSpPr/>
          <p:nvPr/>
        </p:nvGrpSpPr>
        <p:grpSpPr>
          <a:xfrm>
            <a:off x="3867462" y="1114830"/>
            <a:ext cx="8062307" cy="5194242"/>
            <a:chOff x="2375338" y="1282773"/>
            <a:chExt cx="8062307" cy="5194242"/>
          </a:xfrm>
        </p:grpSpPr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30FC59A2-BAE1-C213-B5C9-7E77F570043E}"/>
                </a:ext>
              </a:extLst>
            </p:cNvPr>
            <p:cNvGrpSpPr/>
            <p:nvPr/>
          </p:nvGrpSpPr>
          <p:grpSpPr>
            <a:xfrm>
              <a:off x="2375338" y="1282773"/>
              <a:ext cx="8062307" cy="5194242"/>
              <a:chOff x="2438400" y="1167159"/>
              <a:chExt cx="8062307" cy="5194242"/>
            </a:xfrm>
          </p:grpSpPr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BD8D789C-7221-B2BA-183F-44327AF28F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83772" y="1167159"/>
                <a:ext cx="8016935" cy="5194242"/>
              </a:xfrm>
              <a:prstGeom prst="rect">
                <a:avLst/>
              </a:prstGeom>
            </p:spPr>
          </p:pic>
          <p:cxnSp>
            <p:nvCxnSpPr>
              <p:cNvPr id="22" name="Connecteur droit avec flèche 21">
                <a:extLst>
                  <a:ext uri="{FF2B5EF4-FFF2-40B4-BE49-F238E27FC236}">
                    <a16:creationId xmlns:a16="http://schemas.microsoft.com/office/drawing/2014/main" id="{43EB6B4C-EB65-3486-E52F-5FAAC01928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39440" y="1209040"/>
                <a:ext cx="0" cy="495808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avec flèche 22">
                <a:extLst>
                  <a:ext uri="{FF2B5EF4-FFF2-40B4-BE49-F238E27FC236}">
                    <a16:creationId xmlns:a16="http://schemas.microsoft.com/office/drawing/2014/main" id="{D6B3E851-C8EC-2D67-0CBC-DF9A7E50B0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4160" y="5709920"/>
                <a:ext cx="760984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6FDAC86-9D08-AC36-B97B-94FD1505993A}"/>
                  </a:ext>
                </a:extLst>
              </p:cNvPr>
              <p:cNvSpPr txBox="1"/>
              <p:nvPr/>
            </p:nvSpPr>
            <p:spPr>
              <a:xfrm>
                <a:off x="2529840" y="4775200"/>
                <a:ext cx="650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200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6B48113-4EE8-261A-D310-8D722B35D3EE}"/>
                  </a:ext>
                </a:extLst>
              </p:cNvPr>
              <p:cNvSpPr txBox="1"/>
              <p:nvPr/>
            </p:nvSpPr>
            <p:spPr>
              <a:xfrm>
                <a:off x="2550160" y="4165600"/>
                <a:ext cx="650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400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BE6085C-037C-287C-EE18-53159F711A17}"/>
                  </a:ext>
                </a:extLst>
              </p:cNvPr>
              <p:cNvSpPr txBox="1"/>
              <p:nvPr/>
            </p:nvSpPr>
            <p:spPr>
              <a:xfrm>
                <a:off x="2540000" y="3484880"/>
                <a:ext cx="650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600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349669B-5D45-DF3D-7106-D9940C7AA115}"/>
                  </a:ext>
                </a:extLst>
              </p:cNvPr>
              <p:cNvSpPr txBox="1"/>
              <p:nvPr/>
            </p:nvSpPr>
            <p:spPr>
              <a:xfrm>
                <a:off x="2529840" y="2844800"/>
                <a:ext cx="650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800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5607708B-29EA-E984-7A8C-D7A47F6D8DEE}"/>
                  </a:ext>
                </a:extLst>
              </p:cNvPr>
              <p:cNvSpPr txBox="1"/>
              <p:nvPr/>
            </p:nvSpPr>
            <p:spPr>
              <a:xfrm>
                <a:off x="2438400" y="2194560"/>
                <a:ext cx="650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1000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7AC3CE4B-E340-29B7-D6C9-E63A8E79CBF0}"/>
                  </a:ext>
                </a:extLst>
              </p:cNvPr>
              <p:cNvSpPr txBox="1"/>
              <p:nvPr/>
            </p:nvSpPr>
            <p:spPr>
              <a:xfrm>
                <a:off x="2438400" y="1554480"/>
                <a:ext cx="650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1200</a:t>
                </a:r>
              </a:p>
            </p:txBody>
          </p:sp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4B70AA1E-B7CE-EA75-10A5-C3C650F5A8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27680" y="3779520"/>
                <a:ext cx="1320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151EE3F4-30AE-68DB-8AFE-37C5838996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7360" y="4409440"/>
                <a:ext cx="1320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0E7F84BE-E674-B0A2-823B-89CBBCF9CF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7900" y="3110010"/>
                <a:ext cx="1320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CF5E17AB-540B-F715-4AAD-AE90F85638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27680" y="5029900"/>
                <a:ext cx="1320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9C9864DD-66AF-09B6-138D-BEB6CDDC27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7200" y="1818640"/>
                <a:ext cx="1320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1432C3F1-194C-F31C-FCAF-AB324D14CC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7360" y="2459770"/>
                <a:ext cx="1320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7F83C85A-E80A-8A48-0F4E-12C26EE4CE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20160" y="5730240"/>
                <a:ext cx="0" cy="101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02B151E7-6D93-4967-6A9E-700043D42F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80560" y="5709920"/>
                <a:ext cx="0" cy="101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>
                <a:extLst>
                  <a:ext uri="{FF2B5EF4-FFF2-40B4-BE49-F238E27FC236}">
                    <a16:creationId xmlns:a16="http://schemas.microsoft.com/office/drawing/2014/main" id="{28835022-92AE-D256-B27F-D8BDA1E3C1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51120" y="5720080"/>
                <a:ext cx="0" cy="101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>
                <a:extLst>
                  <a:ext uri="{FF2B5EF4-FFF2-40B4-BE49-F238E27FC236}">
                    <a16:creationId xmlns:a16="http://schemas.microsoft.com/office/drawing/2014/main" id="{1EDFFAE4-21A2-B279-CD62-56CC645C05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21680" y="5730240"/>
                <a:ext cx="0" cy="101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78069637-8022-B824-D3FA-00C0117A9D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2240" y="5709920"/>
                <a:ext cx="0" cy="101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>
                <a:extLst>
                  <a:ext uri="{FF2B5EF4-FFF2-40B4-BE49-F238E27FC236}">
                    <a16:creationId xmlns:a16="http://schemas.microsoft.com/office/drawing/2014/main" id="{10008BD9-CA79-4E95-0E30-4A74A9E0AE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52640" y="5709920"/>
                <a:ext cx="0" cy="101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>
                <a:extLst>
                  <a:ext uri="{FF2B5EF4-FFF2-40B4-BE49-F238E27FC236}">
                    <a16:creationId xmlns:a16="http://schemas.microsoft.com/office/drawing/2014/main" id="{AB90CEDF-A333-6636-F9DB-0509FCBA8F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33360" y="5720080"/>
                <a:ext cx="0" cy="101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>
                <a:extLst>
                  <a:ext uri="{FF2B5EF4-FFF2-40B4-BE49-F238E27FC236}">
                    <a16:creationId xmlns:a16="http://schemas.microsoft.com/office/drawing/2014/main" id="{92AB2B2D-BB8C-3B98-24A1-1608719A5A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63280" y="5730240"/>
                <a:ext cx="0" cy="101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43">
                <a:extLst>
                  <a:ext uri="{FF2B5EF4-FFF2-40B4-BE49-F238E27FC236}">
                    <a16:creationId xmlns:a16="http://schemas.microsoft.com/office/drawing/2014/main" id="{003BDC65-A01D-55C5-5B08-82A6551252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54160" y="5720080"/>
                <a:ext cx="0" cy="101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44">
                <a:extLst>
                  <a:ext uri="{FF2B5EF4-FFF2-40B4-BE49-F238E27FC236}">
                    <a16:creationId xmlns:a16="http://schemas.microsoft.com/office/drawing/2014/main" id="{3127D2EE-B3CA-8988-D3D2-5E0648D529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24720" y="5730240"/>
                <a:ext cx="0" cy="101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20395B3B-6EBB-AC7F-B48B-ECB821D9534B}"/>
                  </a:ext>
                </a:extLst>
              </p:cNvPr>
              <p:cNvSpPr txBox="1"/>
              <p:nvPr/>
            </p:nvSpPr>
            <p:spPr>
              <a:xfrm>
                <a:off x="3667760" y="5760720"/>
                <a:ext cx="3454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4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E71D6E8B-9F12-CEE6-43C4-08BB259C7B20}"/>
                  </a:ext>
                </a:extLst>
              </p:cNvPr>
              <p:cNvSpPr txBox="1"/>
              <p:nvPr/>
            </p:nvSpPr>
            <p:spPr>
              <a:xfrm>
                <a:off x="4338320" y="5781040"/>
                <a:ext cx="3454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8</a:t>
                </a: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0068B7AE-041F-5E16-5DA2-2140F15AAE94}"/>
                  </a:ext>
                </a:extLst>
              </p:cNvPr>
              <p:cNvSpPr txBox="1"/>
              <p:nvPr/>
            </p:nvSpPr>
            <p:spPr>
              <a:xfrm>
                <a:off x="4965787" y="5765975"/>
                <a:ext cx="4785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12</a:t>
                </a:r>
              </a:p>
            </p:txBody>
          </p: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F547B2A8-9186-0207-C050-4D00A0E9A23D}"/>
                  </a:ext>
                </a:extLst>
              </p:cNvPr>
              <p:cNvSpPr txBox="1"/>
              <p:nvPr/>
            </p:nvSpPr>
            <p:spPr>
              <a:xfrm>
                <a:off x="5627940" y="5765974"/>
                <a:ext cx="4575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16</a:t>
                </a:r>
              </a:p>
            </p:txBody>
          </p: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41E6FC1E-B60B-335A-93F1-C6DE926D6757}"/>
                  </a:ext>
                </a:extLst>
              </p:cNvPr>
              <p:cNvSpPr txBox="1"/>
              <p:nvPr/>
            </p:nvSpPr>
            <p:spPr>
              <a:xfrm>
                <a:off x="6300602" y="5776486"/>
                <a:ext cx="4575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20</a:t>
                </a:r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F9EB55E8-441D-5E8F-9C5E-CA3F6B186C1C}"/>
                  </a:ext>
                </a:extLst>
              </p:cNvPr>
              <p:cNvSpPr txBox="1"/>
              <p:nvPr/>
            </p:nvSpPr>
            <p:spPr>
              <a:xfrm>
                <a:off x="6926318" y="5786996"/>
                <a:ext cx="5044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24</a:t>
                </a: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AA311A6B-D954-CDFE-650D-5AD14639F37E}"/>
                  </a:ext>
                </a:extLst>
              </p:cNvPr>
              <p:cNvSpPr txBox="1"/>
              <p:nvPr/>
            </p:nvSpPr>
            <p:spPr>
              <a:xfrm>
                <a:off x="7624905" y="5786995"/>
                <a:ext cx="4680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28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427E288-3096-A6B7-56F9-9F785590684B}"/>
                  </a:ext>
                </a:extLst>
              </p:cNvPr>
              <p:cNvSpPr txBox="1"/>
              <p:nvPr/>
            </p:nvSpPr>
            <p:spPr>
              <a:xfrm>
                <a:off x="8266036" y="5808017"/>
                <a:ext cx="4575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32</a:t>
                </a:r>
              </a:p>
            </p:txBody>
          </p:sp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05CB8C05-5B0B-0E00-9085-066CF50BA41F}"/>
                  </a:ext>
                </a:extLst>
              </p:cNvPr>
              <p:cNvSpPr txBox="1"/>
              <p:nvPr/>
            </p:nvSpPr>
            <p:spPr>
              <a:xfrm>
                <a:off x="8954814" y="5818527"/>
                <a:ext cx="47646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36</a:t>
                </a:r>
              </a:p>
            </p:txBody>
          </p:sp>
          <p:sp>
            <p:nvSpPr>
              <p:cNvPr id="77" name="ZoneTexte 76">
                <a:extLst>
                  <a:ext uri="{FF2B5EF4-FFF2-40B4-BE49-F238E27FC236}">
                    <a16:creationId xmlns:a16="http://schemas.microsoft.com/office/drawing/2014/main" id="{D3424F66-17AA-9541-5230-EE20368CF32F}"/>
                  </a:ext>
                </a:extLst>
              </p:cNvPr>
              <p:cNvSpPr txBox="1"/>
              <p:nvPr/>
            </p:nvSpPr>
            <p:spPr>
              <a:xfrm>
                <a:off x="2821677" y="5702913"/>
                <a:ext cx="3454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dirty="0"/>
                  <a:t>0</a:t>
                </a:r>
              </a:p>
            </p:txBody>
          </p:sp>
        </p:grp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3C6161BB-D6CB-BA92-1245-EE168DB48E4C}"/>
                </a:ext>
              </a:extLst>
            </p:cNvPr>
            <p:cNvSpPr txBox="1"/>
            <p:nvPr/>
          </p:nvSpPr>
          <p:spPr>
            <a:xfrm>
              <a:off x="2900855" y="5223641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7030A0"/>
                  </a:solidFill>
                </a:rPr>
                <a:t>+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11679F13-6621-5323-8A8A-1835AA17D1CF}"/>
                </a:ext>
              </a:extLst>
            </p:cNvPr>
            <p:cNvSpPr txBox="1"/>
            <p:nvPr/>
          </p:nvSpPr>
          <p:spPr>
            <a:xfrm>
              <a:off x="3578772" y="4556234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7030A0"/>
                  </a:solidFill>
                </a:rPr>
                <a:t>+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BA09ABD2-75B8-E698-94BD-8F0EBB30EB7C}"/>
                </a:ext>
              </a:extLst>
            </p:cNvPr>
            <p:cNvSpPr txBox="1"/>
            <p:nvPr/>
          </p:nvSpPr>
          <p:spPr>
            <a:xfrm>
              <a:off x="4251434" y="3915103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7030A0"/>
                  </a:solidFill>
                </a:rPr>
                <a:t>+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BD8A513A-5A89-3796-8A5D-D725F2E04EA6}"/>
                </a:ext>
              </a:extLst>
            </p:cNvPr>
            <p:cNvSpPr txBox="1"/>
            <p:nvPr/>
          </p:nvSpPr>
          <p:spPr>
            <a:xfrm>
              <a:off x="4903076" y="3599792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7030A0"/>
                  </a:solidFill>
                </a:rPr>
                <a:t>+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1D56CCDF-C75B-9489-F0E6-853B6FF32368}"/>
                </a:ext>
              </a:extLst>
            </p:cNvPr>
            <p:cNvSpPr txBox="1"/>
            <p:nvPr/>
          </p:nvSpPr>
          <p:spPr>
            <a:xfrm>
              <a:off x="5575738" y="2937641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7030A0"/>
                  </a:solidFill>
                </a:rPr>
                <a:t>+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EB6BC424-23A4-D20F-94C9-F34F84BB9A5E}"/>
                </a:ext>
              </a:extLst>
            </p:cNvPr>
            <p:cNvSpPr txBox="1"/>
            <p:nvPr/>
          </p:nvSpPr>
          <p:spPr>
            <a:xfrm>
              <a:off x="6248400" y="2296510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7030A0"/>
                  </a:solidFill>
                </a:rPr>
                <a:t>+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B15B552F-EA4C-18F4-5393-33B614587CF6}"/>
                </a:ext>
              </a:extLst>
            </p:cNvPr>
            <p:cNvSpPr txBox="1"/>
            <p:nvPr/>
          </p:nvSpPr>
          <p:spPr>
            <a:xfrm>
              <a:off x="6900041" y="1970689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7030A0"/>
                  </a:solidFill>
                </a:rPr>
                <a:t>+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7631D2DF-3B69-8DE1-8F9D-0484E484845A}"/>
                </a:ext>
              </a:extLst>
            </p:cNvPr>
            <p:cNvSpPr txBox="1"/>
            <p:nvPr/>
          </p:nvSpPr>
          <p:spPr>
            <a:xfrm>
              <a:off x="7583214" y="1655379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7030A0"/>
                  </a:solidFill>
                </a:rPr>
                <a:t>+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C064B3F4-F412-87DA-7B8F-7D45D98DF2D4}"/>
                </a:ext>
              </a:extLst>
            </p:cNvPr>
            <p:cNvSpPr txBox="1"/>
            <p:nvPr/>
          </p:nvSpPr>
          <p:spPr>
            <a:xfrm>
              <a:off x="8250445" y="1654678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7030A0"/>
                  </a:solidFill>
                </a:rPr>
                <a:t>+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1C174CFB-C395-5266-7D90-4FB8F738052F}"/>
                </a:ext>
              </a:extLst>
            </p:cNvPr>
            <p:cNvSpPr txBox="1"/>
            <p:nvPr/>
          </p:nvSpPr>
          <p:spPr>
            <a:xfrm>
              <a:off x="8907517" y="1655379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7030A0"/>
                  </a:solidFill>
                </a:rPr>
                <a:t>+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47B51785-87FD-10EF-AF66-1FE4E359BBE0}"/>
                </a:ext>
              </a:extLst>
            </p:cNvPr>
            <p:cNvSpPr txBox="1"/>
            <p:nvPr/>
          </p:nvSpPr>
          <p:spPr>
            <a:xfrm>
              <a:off x="3578772" y="5155323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chemeClr val="accent4"/>
                  </a:solidFill>
                </a:rPr>
                <a:t>+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A889544F-65A3-57B8-5CEB-34DAFC78ADA2}"/>
                </a:ext>
              </a:extLst>
            </p:cNvPr>
            <p:cNvSpPr txBox="1"/>
            <p:nvPr/>
          </p:nvSpPr>
          <p:spPr>
            <a:xfrm>
              <a:off x="4251434" y="5123792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chemeClr val="accent4"/>
                  </a:solidFill>
                </a:rPr>
                <a:t>+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86F1EC32-CF6E-3BF7-235A-5E5E14E16DFB}"/>
                </a:ext>
              </a:extLst>
            </p:cNvPr>
            <p:cNvSpPr txBox="1"/>
            <p:nvPr/>
          </p:nvSpPr>
          <p:spPr>
            <a:xfrm>
              <a:off x="4903075" y="5092262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chemeClr val="accent4"/>
                  </a:solidFill>
                </a:rPr>
                <a:t>+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5429E155-6EE4-519D-8321-98238EE77FC2}"/>
                </a:ext>
              </a:extLst>
            </p:cNvPr>
            <p:cNvSpPr txBox="1"/>
            <p:nvPr/>
          </p:nvSpPr>
          <p:spPr>
            <a:xfrm>
              <a:off x="5565227" y="5060730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chemeClr val="accent4"/>
                  </a:solidFill>
                </a:rPr>
                <a:t>+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CCBF67DA-D7F5-3812-7E6D-98B020FA8BA5}"/>
                </a:ext>
              </a:extLst>
            </p:cNvPr>
            <p:cNvSpPr txBox="1"/>
            <p:nvPr/>
          </p:nvSpPr>
          <p:spPr>
            <a:xfrm>
              <a:off x="8255876" y="4882055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chemeClr val="accent4"/>
                  </a:solidFill>
                </a:rPr>
                <a:t>+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6A8A40B0-F2AF-7376-FDD5-72DE3558249C}"/>
                </a:ext>
              </a:extLst>
            </p:cNvPr>
            <p:cNvSpPr txBox="1"/>
            <p:nvPr/>
          </p:nvSpPr>
          <p:spPr>
            <a:xfrm>
              <a:off x="8918027" y="4871544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chemeClr val="accent4"/>
                  </a:solidFill>
                </a:rPr>
                <a:t>+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44F5ACCC-9BF2-74FC-579A-FE61B12C2396}"/>
                </a:ext>
              </a:extLst>
            </p:cNvPr>
            <p:cNvSpPr txBox="1"/>
            <p:nvPr/>
          </p:nvSpPr>
          <p:spPr>
            <a:xfrm>
              <a:off x="7583214" y="4903076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chemeClr val="accent4"/>
                  </a:solidFill>
                </a:rPr>
                <a:t>+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CFD0DF1C-96E9-AAF6-4EFC-A582B0C1EED2}"/>
                </a:ext>
              </a:extLst>
            </p:cNvPr>
            <p:cNvSpPr txBox="1"/>
            <p:nvPr/>
          </p:nvSpPr>
          <p:spPr>
            <a:xfrm>
              <a:off x="6910551" y="4934606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chemeClr val="accent4"/>
                  </a:solidFill>
                </a:rPr>
                <a:t>+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88B692C7-9871-81B2-9B17-7F552CAE2D83}"/>
                </a:ext>
              </a:extLst>
            </p:cNvPr>
            <p:cNvSpPr txBox="1"/>
            <p:nvPr/>
          </p:nvSpPr>
          <p:spPr>
            <a:xfrm>
              <a:off x="6248399" y="4997669"/>
              <a:ext cx="451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chemeClr val="accent4"/>
                  </a:solidFill>
                </a:rPr>
                <a:t>+</a:t>
              </a:r>
            </a:p>
          </p:txBody>
        </p: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EC3E0E4A-F1CD-302D-F87E-4D98018D1A98}"/>
                </a:ext>
              </a:extLst>
            </p:cNvPr>
            <p:cNvGrpSpPr/>
            <p:nvPr/>
          </p:nvGrpSpPr>
          <p:grpSpPr>
            <a:xfrm>
              <a:off x="3058510" y="5166710"/>
              <a:ext cx="6012618" cy="330200"/>
              <a:chOff x="3058510" y="5166710"/>
              <a:chExt cx="6012618" cy="330200"/>
            </a:xfrm>
          </p:grpSpPr>
          <p:cxnSp>
            <p:nvCxnSpPr>
              <p:cNvPr id="73" name="Connecteur droit 72">
                <a:extLst>
                  <a:ext uri="{FF2B5EF4-FFF2-40B4-BE49-F238E27FC236}">
                    <a16:creationId xmlns:a16="http://schemas.microsoft.com/office/drawing/2014/main" id="{D1EAFC27-CD47-4634-9125-CE6C666701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58510" y="5425440"/>
                <a:ext cx="695610" cy="7147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necteur droit 74">
                <a:extLst>
                  <a:ext uri="{FF2B5EF4-FFF2-40B4-BE49-F238E27FC236}">
                    <a16:creationId xmlns:a16="http://schemas.microsoft.com/office/drawing/2014/main" id="{3D8ABDCC-0950-6D17-D53D-DF91FA95A2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49040" y="5405120"/>
                <a:ext cx="695960" cy="3556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necteur droit 79">
                <a:extLst>
                  <a:ext uri="{FF2B5EF4-FFF2-40B4-BE49-F238E27FC236}">
                    <a16:creationId xmlns:a16="http://schemas.microsoft.com/office/drawing/2014/main" id="{5D3F32AA-4373-C253-9361-554B7C5443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29760" y="5364480"/>
                <a:ext cx="660400" cy="4064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Connecteur droit 81">
                <a:extLst>
                  <a:ext uri="{FF2B5EF4-FFF2-40B4-BE49-F238E27FC236}">
                    <a16:creationId xmlns:a16="http://schemas.microsoft.com/office/drawing/2014/main" id="{2F6C5B36-BBFA-9400-FEF9-FAE0847775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65986" y="5334000"/>
                <a:ext cx="674414" cy="36786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Connecteur droit 83">
                <a:extLst>
                  <a:ext uri="{FF2B5EF4-FFF2-40B4-BE49-F238E27FC236}">
                    <a16:creationId xmlns:a16="http://schemas.microsoft.com/office/drawing/2014/main" id="{294E89A5-B021-71CA-1196-573F1CEC0D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35320" y="5278120"/>
                <a:ext cx="690880" cy="6604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Connecteur droit 85">
                <a:extLst>
                  <a:ext uri="{FF2B5EF4-FFF2-40B4-BE49-F238E27FC236}">
                    <a16:creationId xmlns:a16="http://schemas.microsoft.com/office/drawing/2014/main" id="{443A7996-885F-C1AB-30D9-DADE18E566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36360" y="5217160"/>
                <a:ext cx="655320" cy="4572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Connecteur droit 87">
                <a:extLst>
                  <a:ext uri="{FF2B5EF4-FFF2-40B4-BE49-F238E27FC236}">
                    <a16:creationId xmlns:a16="http://schemas.microsoft.com/office/drawing/2014/main" id="{8C49C1CB-E95F-77DC-56CA-CA2EDEB0F0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03327" y="5191470"/>
                <a:ext cx="643673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Connecteur droit 89">
                <a:extLst>
                  <a:ext uri="{FF2B5EF4-FFF2-40B4-BE49-F238E27FC236}">
                    <a16:creationId xmlns:a16="http://schemas.microsoft.com/office/drawing/2014/main" id="{79A6A1DE-4137-133A-6286-48C12215C0D8}"/>
                  </a:ext>
                </a:extLst>
              </p:cNvPr>
              <p:cNvCxnSpPr/>
              <p:nvPr/>
            </p:nvCxnSpPr>
            <p:spPr>
              <a:xfrm>
                <a:off x="7761714" y="5171790"/>
                <a:ext cx="704194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Connecteur droit 91">
                <a:extLst>
                  <a:ext uri="{FF2B5EF4-FFF2-40B4-BE49-F238E27FC236}">
                    <a16:creationId xmlns:a16="http://schemas.microsoft.com/office/drawing/2014/main" id="{5AF9CFE5-A5E7-C03B-1168-A45D95E16A1C}"/>
                  </a:ext>
                </a:extLst>
              </p:cNvPr>
              <p:cNvCxnSpPr/>
              <p:nvPr/>
            </p:nvCxnSpPr>
            <p:spPr>
              <a:xfrm>
                <a:off x="8440508" y="5166710"/>
                <a:ext cx="63062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e 131">
              <a:extLst>
                <a:ext uri="{FF2B5EF4-FFF2-40B4-BE49-F238E27FC236}">
                  <a16:creationId xmlns:a16="http://schemas.microsoft.com/office/drawing/2014/main" id="{09F8CC53-3A7F-9683-96DC-4DB9724A991F}"/>
                </a:ext>
              </a:extLst>
            </p:cNvPr>
            <p:cNvGrpSpPr/>
            <p:nvPr/>
          </p:nvGrpSpPr>
          <p:grpSpPr>
            <a:xfrm>
              <a:off x="3073400" y="1940560"/>
              <a:ext cx="6019800" cy="3545840"/>
              <a:chOff x="3073400" y="1940560"/>
              <a:chExt cx="6019800" cy="3545840"/>
            </a:xfrm>
          </p:grpSpPr>
          <p:cxnSp>
            <p:nvCxnSpPr>
              <p:cNvPr id="115" name="Connecteur droit 114">
                <a:extLst>
                  <a:ext uri="{FF2B5EF4-FFF2-40B4-BE49-F238E27FC236}">
                    <a16:creationId xmlns:a16="http://schemas.microsoft.com/office/drawing/2014/main" id="{3EBD3BC1-B63C-1C14-AA5B-5C949AC703F3}"/>
                  </a:ext>
                </a:extLst>
              </p:cNvPr>
              <p:cNvCxnSpPr/>
              <p:nvPr/>
            </p:nvCxnSpPr>
            <p:spPr>
              <a:xfrm flipV="1">
                <a:off x="3073400" y="4831080"/>
                <a:ext cx="680720" cy="65532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Connecteur droit 116">
                <a:extLst>
                  <a:ext uri="{FF2B5EF4-FFF2-40B4-BE49-F238E27FC236}">
                    <a16:creationId xmlns:a16="http://schemas.microsoft.com/office/drawing/2014/main" id="{2ED25259-4FCB-DE8A-4B79-9F7E8837AA7C}"/>
                  </a:ext>
                </a:extLst>
              </p:cNvPr>
              <p:cNvCxnSpPr/>
              <p:nvPr/>
            </p:nvCxnSpPr>
            <p:spPr>
              <a:xfrm flipV="1">
                <a:off x="3764280" y="4191000"/>
                <a:ext cx="660400" cy="62484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Connecteur droit 118">
                <a:extLst>
                  <a:ext uri="{FF2B5EF4-FFF2-40B4-BE49-F238E27FC236}">
                    <a16:creationId xmlns:a16="http://schemas.microsoft.com/office/drawing/2014/main" id="{50DAFC60-2F3E-6286-D446-3A34D4C815F9}"/>
                  </a:ext>
                </a:extLst>
              </p:cNvPr>
              <p:cNvCxnSpPr/>
              <p:nvPr/>
            </p:nvCxnSpPr>
            <p:spPr>
              <a:xfrm flipV="1">
                <a:off x="4439920" y="3881120"/>
                <a:ext cx="635000" cy="30988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Connecteur droit 120">
                <a:extLst>
                  <a:ext uri="{FF2B5EF4-FFF2-40B4-BE49-F238E27FC236}">
                    <a16:creationId xmlns:a16="http://schemas.microsoft.com/office/drawing/2014/main" id="{7BD2E2FD-A61C-2B91-B97C-6F631F781F5C}"/>
                  </a:ext>
                </a:extLst>
              </p:cNvPr>
              <p:cNvCxnSpPr/>
              <p:nvPr/>
            </p:nvCxnSpPr>
            <p:spPr>
              <a:xfrm flipV="1">
                <a:off x="5080000" y="3205480"/>
                <a:ext cx="675640" cy="67564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Connecteur droit 122">
                <a:extLst>
                  <a:ext uri="{FF2B5EF4-FFF2-40B4-BE49-F238E27FC236}">
                    <a16:creationId xmlns:a16="http://schemas.microsoft.com/office/drawing/2014/main" id="{D65493BC-616F-A31F-8CD7-ED36D6F832F5}"/>
                  </a:ext>
                </a:extLst>
              </p:cNvPr>
              <p:cNvCxnSpPr/>
              <p:nvPr/>
            </p:nvCxnSpPr>
            <p:spPr>
              <a:xfrm flipV="1">
                <a:off x="5750560" y="2580640"/>
                <a:ext cx="670560" cy="62992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Connecteur droit 124">
                <a:extLst>
                  <a:ext uri="{FF2B5EF4-FFF2-40B4-BE49-F238E27FC236}">
                    <a16:creationId xmlns:a16="http://schemas.microsoft.com/office/drawing/2014/main" id="{30E71AFC-9644-EFF8-7FED-E5349B146055}"/>
                  </a:ext>
                </a:extLst>
              </p:cNvPr>
              <p:cNvCxnSpPr/>
              <p:nvPr/>
            </p:nvCxnSpPr>
            <p:spPr>
              <a:xfrm flipV="1">
                <a:off x="6426200" y="2245360"/>
                <a:ext cx="650240" cy="34036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Connecteur droit 126">
                <a:extLst>
                  <a:ext uri="{FF2B5EF4-FFF2-40B4-BE49-F238E27FC236}">
                    <a16:creationId xmlns:a16="http://schemas.microsoft.com/office/drawing/2014/main" id="{4D72AE83-8AE9-A898-B89F-D395EDC0EAD8}"/>
                  </a:ext>
                </a:extLst>
              </p:cNvPr>
              <p:cNvCxnSpPr/>
              <p:nvPr/>
            </p:nvCxnSpPr>
            <p:spPr>
              <a:xfrm flipV="1">
                <a:off x="7081520" y="1950720"/>
                <a:ext cx="675640" cy="29464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128">
                <a:extLst>
                  <a:ext uri="{FF2B5EF4-FFF2-40B4-BE49-F238E27FC236}">
                    <a16:creationId xmlns:a16="http://schemas.microsoft.com/office/drawing/2014/main" id="{293A072C-4212-7300-5A9B-5E640A26BA14}"/>
                  </a:ext>
                </a:extLst>
              </p:cNvPr>
              <p:cNvCxnSpPr/>
              <p:nvPr/>
            </p:nvCxnSpPr>
            <p:spPr>
              <a:xfrm>
                <a:off x="7762240" y="1945640"/>
                <a:ext cx="670560" cy="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Connecteur droit 130">
                <a:extLst>
                  <a:ext uri="{FF2B5EF4-FFF2-40B4-BE49-F238E27FC236}">
                    <a16:creationId xmlns:a16="http://schemas.microsoft.com/office/drawing/2014/main" id="{86557C3C-6CED-80A2-1871-96D818B926F1}"/>
                  </a:ext>
                </a:extLst>
              </p:cNvPr>
              <p:cNvCxnSpPr/>
              <p:nvPr/>
            </p:nvCxnSpPr>
            <p:spPr>
              <a:xfrm>
                <a:off x="8432800" y="1940560"/>
                <a:ext cx="660400" cy="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8" name="ZoneTexte 77">
            <a:extLst>
              <a:ext uri="{FF2B5EF4-FFF2-40B4-BE49-F238E27FC236}">
                <a16:creationId xmlns:a16="http://schemas.microsoft.com/office/drawing/2014/main" id="{8808499B-9167-F31B-4AAE-423F5B9F9688}"/>
              </a:ext>
            </a:extLst>
          </p:cNvPr>
          <p:cNvSpPr txBox="1"/>
          <p:nvPr/>
        </p:nvSpPr>
        <p:spPr>
          <a:xfrm>
            <a:off x="4747491" y="1154545"/>
            <a:ext cx="2429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accent4"/>
                </a:solidFill>
              </a:rPr>
              <a:t>Masse moyenne des poussins en( g)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5B87BD25-6BB8-FD75-D76F-F2C12EB6B4DF}"/>
              </a:ext>
            </a:extLst>
          </p:cNvPr>
          <p:cNvSpPr txBox="1"/>
          <p:nvPr/>
        </p:nvSpPr>
        <p:spPr>
          <a:xfrm>
            <a:off x="9906000" y="5029199"/>
            <a:ext cx="2429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accent4"/>
                </a:solidFill>
              </a:rPr>
              <a:t>Age des poussins</a:t>
            </a:r>
          </a:p>
          <a:p>
            <a:pPr algn="ctr"/>
            <a:r>
              <a:rPr lang="fr-FR" sz="2000" dirty="0">
                <a:solidFill>
                  <a:schemeClr val="accent4"/>
                </a:solidFill>
              </a:rPr>
              <a:t>en semaine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FB4A2053-E015-6CE3-5339-7BE6379D2131}"/>
              </a:ext>
            </a:extLst>
          </p:cNvPr>
          <p:cNvSpPr txBox="1"/>
          <p:nvPr/>
        </p:nvSpPr>
        <p:spPr>
          <a:xfrm>
            <a:off x="434109" y="1874982"/>
            <a:ext cx="34451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Echelle : </a:t>
            </a:r>
          </a:p>
          <a:p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/>
              <a:t>Masse moyenne des poussins:</a:t>
            </a:r>
          </a:p>
          <a:p>
            <a:r>
              <a:rPr lang="fr-FR" sz="2400" dirty="0">
                <a:solidFill>
                  <a:srgbClr val="FF0000"/>
                </a:solidFill>
              </a:rPr>
              <a:t>1 carreau = 200 grammes</a:t>
            </a:r>
          </a:p>
          <a:p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/>
              <a:t>Age des poussins:</a:t>
            </a:r>
          </a:p>
          <a:p>
            <a:r>
              <a:rPr lang="fr-FR" sz="2400" dirty="0"/>
              <a:t> </a:t>
            </a:r>
            <a:r>
              <a:rPr lang="fr-FR" sz="2400" dirty="0">
                <a:solidFill>
                  <a:srgbClr val="FF0000"/>
                </a:solidFill>
              </a:rPr>
              <a:t>1 carreau = 4 semaines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3B389F71-64C2-2951-3230-8A94890991BC}"/>
              </a:ext>
            </a:extLst>
          </p:cNvPr>
          <p:cNvSpPr txBox="1"/>
          <p:nvPr/>
        </p:nvSpPr>
        <p:spPr>
          <a:xfrm>
            <a:off x="10023843" y="1345482"/>
            <a:ext cx="900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accent4"/>
                </a:solidFill>
              </a:rPr>
              <a:t>Lot A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B17C2524-1A52-8A59-C1D3-E0E3FBF2F8EC}"/>
              </a:ext>
            </a:extLst>
          </p:cNvPr>
          <p:cNvSpPr txBox="1"/>
          <p:nvPr/>
        </p:nvSpPr>
        <p:spPr>
          <a:xfrm>
            <a:off x="10150764" y="4544290"/>
            <a:ext cx="900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accent4"/>
                </a:solidFill>
              </a:rPr>
              <a:t>Lot B</a:t>
            </a:r>
          </a:p>
        </p:txBody>
      </p:sp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51402-FDD3-8AF9-1B41-9CC8D7441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3D7A39B-4C32-059F-96F7-254CC40A0802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C8E7F01D-9CA4-3D51-3B7E-BA6A98671402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12" name="Picture 7">
              <a:extLst>
                <a:ext uri="{FF2B5EF4-FFF2-40B4-BE49-F238E27FC236}">
                  <a16:creationId xmlns:a16="http://schemas.microsoft.com/office/drawing/2014/main" id="{4BA3755E-8309-AB88-B539-5F14FCCA4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5A02ABE5-744B-7DFC-B5E8-DC262E3F6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A4206EB2-10DE-5868-672F-E1E23D775920}"/>
              </a:ext>
            </a:extLst>
          </p:cNvPr>
          <p:cNvGrpSpPr/>
          <p:nvPr/>
        </p:nvGrpSpPr>
        <p:grpSpPr>
          <a:xfrm>
            <a:off x="368955" y="1526643"/>
            <a:ext cx="11729920" cy="3804714"/>
            <a:chOff x="396410" y="2145386"/>
            <a:chExt cx="11729920" cy="3804714"/>
          </a:xfrm>
        </p:grpSpPr>
        <p:pic>
          <p:nvPicPr>
            <p:cNvPr id="138" name="Image 137" descr="Une image contenant texte, capture d’écran, Police, ligne&#10;&#10;Le contenu généré par l’IA peut être incorrect.">
              <a:extLst>
                <a:ext uri="{FF2B5EF4-FFF2-40B4-BE49-F238E27FC236}">
                  <a16:creationId xmlns:a16="http://schemas.microsoft.com/office/drawing/2014/main" id="{B6111C1D-F690-6A6C-A4C1-EAD683D88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51146"/>
            <a:stretch>
              <a:fillRect/>
            </a:stretch>
          </p:blipFill>
          <p:spPr>
            <a:xfrm>
              <a:off x="468029" y="2145386"/>
              <a:ext cx="11200363" cy="1209962"/>
            </a:xfrm>
            <a:prstGeom prst="rect">
              <a:avLst/>
            </a:prstGeom>
          </p:spPr>
        </p:pic>
        <p:sp>
          <p:nvSpPr>
            <p:cNvPr id="140" name="ZoneTexte 139">
              <a:extLst>
                <a:ext uri="{FF2B5EF4-FFF2-40B4-BE49-F238E27FC236}">
                  <a16:creationId xmlns:a16="http://schemas.microsoft.com/office/drawing/2014/main" id="{8F05E793-AA22-2C1E-FB96-AEDFDC20369C}"/>
                </a:ext>
              </a:extLst>
            </p:cNvPr>
            <p:cNvSpPr txBox="1"/>
            <p:nvPr/>
          </p:nvSpPr>
          <p:spPr>
            <a:xfrm>
              <a:off x="419153" y="2640673"/>
              <a:ext cx="116934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Pour le lot A </a:t>
              </a:r>
              <a:r>
                <a:rPr lang="fr-FR" sz="2000" dirty="0">
                  <a:solidFill>
                    <a:srgbClr val="FF0000"/>
                  </a:solidFill>
                </a:rPr>
                <a:t>: Entre 0 et 28 semaines , la masse moyenne des poussins augmente . Elle passe de 100 g à 1200 g. </a:t>
              </a:r>
            </a:p>
            <a:p>
              <a:r>
                <a:rPr lang="fr-FR" sz="2000" dirty="0">
                  <a:solidFill>
                    <a:srgbClr val="FF0000"/>
                  </a:solidFill>
                </a:rPr>
                <a:t> Entre 28 et 36 semaines , cette masse reste stable.   </a:t>
              </a:r>
            </a:p>
          </p:txBody>
        </p:sp>
        <p:pic>
          <p:nvPicPr>
            <p:cNvPr id="142" name="Image 141">
              <a:extLst>
                <a:ext uri="{FF2B5EF4-FFF2-40B4-BE49-F238E27FC236}">
                  <a16:creationId xmlns:a16="http://schemas.microsoft.com/office/drawing/2014/main" id="{48FAEDBE-0E4C-A638-84B9-73C853DE1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0675" y="4123991"/>
              <a:ext cx="10415326" cy="1066892"/>
            </a:xfrm>
            <a:prstGeom prst="rect">
              <a:avLst/>
            </a:prstGeom>
          </p:spPr>
        </p:pic>
        <p:sp>
          <p:nvSpPr>
            <p:cNvPr id="143" name="ZoneTexte 142">
              <a:extLst>
                <a:ext uri="{FF2B5EF4-FFF2-40B4-BE49-F238E27FC236}">
                  <a16:creationId xmlns:a16="http://schemas.microsoft.com/office/drawing/2014/main" id="{50BA62CE-18D4-4D06-A51F-F6B9C26FB115}"/>
                </a:ext>
              </a:extLst>
            </p:cNvPr>
            <p:cNvSpPr txBox="1"/>
            <p:nvPr/>
          </p:nvSpPr>
          <p:spPr>
            <a:xfrm>
              <a:off x="457938" y="3364775"/>
              <a:ext cx="113408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</a:rPr>
                <a:t>Pour le lot B </a:t>
              </a:r>
              <a:r>
                <a:rPr lang="fr-FR" sz="2000" dirty="0">
                  <a:solidFill>
                    <a:srgbClr val="FF0000"/>
                  </a:solidFill>
                </a:rPr>
                <a:t>: Entre 0 et 28 semaines , la masse moyenne des poussins augmente . Elle passe de 100 g à 200 g. Entre 28 et 36 semaines , cette masse reste stable.   </a:t>
              </a:r>
            </a:p>
          </p:txBody>
        </p:sp>
        <p:sp>
          <p:nvSpPr>
            <p:cNvPr id="145" name="ZoneTexte 144">
              <a:extLst>
                <a:ext uri="{FF2B5EF4-FFF2-40B4-BE49-F238E27FC236}">
                  <a16:creationId xmlns:a16="http://schemas.microsoft.com/office/drawing/2014/main" id="{C02317D4-2892-5904-5E79-B02C4322150F}"/>
                </a:ext>
              </a:extLst>
            </p:cNvPr>
            <p:cNvSpPr txBox="1"/>
            <p:nvPr/>
          </p:nvSpPr>
          <p:spPr>
            <a:xfrm>
              <a:off x="435194" y="5119103"/>
              <a:ext cx="116911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2400" dirty="0">
                  <a:solidFill>
                    <a:srgbClr val="FF0000"/>
                  </a:solidFill>
                  <a:latin typeface="+mj-lt"/>
                </a:rPr>
                <a:t>Or, La différence entre les deux lots de poussin est la nature des aliments.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2400" dirty="0">
                  <a:solidFill>
                    <a:srgbClr val="FF0000"/>
                  </a:solidFill>
                  <a:latin typeface="+mj-lt"/>
                </a:rPr>
                <a:t>Donc ,Le facteur qui influence la croissance des poussins est donc </a:t>
              </a:r>
              <a:r>
                <a:rPr lang="fr-FR" sz="2400" b="1" dirty="0">
                  <a:solidFill>
                    <a:srgbClr val="FF0000"/>
                  </a:solidFill>
                  <a:latin typeface="+mj-lt"/>
                </a:rPr>
                <a:t>la qualité  des aliments</a:t>
              </a:r>
              <a:r>
                <a:rPr lang="fr-FR" sz="2400" dirty="0">
                  <a:solidFill>
                    <a:srgbClr val="FF0000"/>
                  </a:solidFill>
                  <a:latin typeface="+mj-lt"/>
                </a:rPr>
                <a:t>.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834E9BF6-D665-4314-F841-F07433C44F0D}"/>
                </a:ext>
              </a:extLst>
            </p:cNvPr>
            <p:cNvSpPr txBox="1"/>
            <p:nvPr/>
          </p:nvSpPr>
          <p:spPr>
            <a:xfrm>
              <a:off x="396410" y="4657438"/>
              <a:ext cx="115193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fr-FR" sz="2400" dirty="0">
                  <a:solidFill>
                    <a:srgbClr val="FF0000"/>
                  </a:solidFill>
                </a:rPr>
                <a:t>J’observe que : la croissance des poussins du lot A est plus importante que celle du lot B.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8C7DD2E-FF04-081B-FB99-913BEA0CE011}"/>
              </a:ext>
            </a:extLst>
          </p:cNvPr>
          <p:cNvSpPr txBox="1"/>
          <p:nvPr/>
        </p:nvSpPr>
        <p:spPr>
          <a:xfrm>
            <a:off x="943238" y="308054"/>
            <a:ext cx="780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Prenez les réponses.</a:t>
            </a:r>
          </a:p>
        </p:txBody>
      </p:sp>
    </p:spTree>
    <p:extLst>
      <p:ext uri="{BB962C8B-B14F-4D97-AF65-F5344CB8AC3E}">
        <p14:creationId xmlns:p14="http://schemas.microsoft.com/office/powerpoint/2010/main" val="145878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27096">
                <a:alpha val="74000"/>
              </a:srgbClr>
            </a:gs>
            <a:gs pos="75000">
              <a:srgbClr val="B27096">
                <a:alpha val="66000"/>
              </a:srgbClr>
            </a:gs>
            <a:gs pos="83000">
              <a:srgbClr val="B27096"/>
            </a:gs>
            <a:gs pos="100000">
              <a:srgbClr val="B27096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45811-0688-6920-8445-5FF5014A6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ED924B2-E791-8B7A-B452-C222B85004E9}"/>
              </a:ext>
            </a:extLst>
          </p:cNvPr>
          <p:cNvGrpSpPr/>
          <p:nvPr/>
        </p:nvGrpSpPr>
        <p:grpSpPr>
          <a:xfrm>
            <a:off x="275303" y="186813"/>
            <a:ext cx="11641393" cy="642046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486D72A5-68DA-9F53-3447-D529DA0810FC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B27096">
                <a:alpha val="51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57DAEB-3B33-21E7-5E18-6749EB35BC35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4167B85-35F4-E9E4-826B-38E277DA0CEC}"/>
              </a:ext>
            </a:extLst>
          </p:cNvPr>
          <p:cNvGrpSpPr/>
          <p:nvPr/>
        </p:nvGrpSpPr>
        <p:grpSpPr>
          <a:xfrm>
            <a:off x="9190049" y="5409992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1BCA132-56D9-79AD-3968-EBD601A21D52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F391218-2CD1-984F-E352-04CBFFC6078B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F5393C6B-E109-A21B-1FE5-74E088A7634D}"/>
              </a:ext>
            </a:extLst>
          </p:cNvPr>
          <p:cNvGrpSpPr/>
          <p:nvPr/>
        </p:nvGrpSpPr>
        <p:grpSpPr>
          <a:xfrm>
            <a:off x="4965906" y="1777270"/>
            <a:ext cx="4659652" cy="2905447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E7273679-81E2-2465-6DC2-93CA79B0E6F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50EDBF7D-568D-6236-E857-CB3C9A829074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A98FC3"/>
            </a:solidFill>
            <a:ln cap="flat">
              <a:solidFill>
                <a:srgbClr val="A98FC3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529EA53E-8D82-055E-C1B6-2A1A353B60E5}"/>
                </a:ext>
              </a:extLst>
            </p:cNvPr>
            <p:cNvSpPr/>
            <p:nvPr/>
          </p:nvSpPr>
          <p:spPr>
            <a:xfrm>
              <a:off x="1802505" y="1179663"/>
              <a:ext cx="5542845" cy="2971799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8D13C722-305B-8612-0847-FFFADF6980EF}"/>
              </a:ext>
            </a:extLst>
          </p:cNvPr>
          <p:cNvSpPr/>
          <p:nvPr/>
        </p:nvSpPr>
        <p:spPr>
          <a:xfrm>
            <a:off x="5180847" y="4353461"/>
            <a:ext cx="4145509" cy="57815"/>
          </a:xfrm>
          <a:prstGeom prst="rect">
            <a:avLst/>
          </a:prstGeom>
          <a:solidFill>
            <a:srgbClr val="A98FC3"/>
          </a:solidFill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46996676-2724-C1BE-DB87-C0FB86461F62}"/>
              </a:ext>
            </a:extLst>
          </p:cNvPr>
          <p:cNvSpPr/>
          <p:nvPr/>
        </p:nvSpPr>
        <p:spPr>
          <a:xfrm>
            <a:off x="4616647" y="2034059"/>
            <a:ext cx="867138" cy="384316"/>
          </a:xfrm>
          <a:prstGeom prst="rect">
            <a:avLst/>
          </a:prstGeom>
          <a:solidFill>
            <a:srgbClr val="A98FC3"/>
          </a:solidFill>
          <a:ln w="25402"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5557640-5717-A08A-3E05-589A21EA2E88}"/>
              </a:ext>
            </a:extLst>
          </p:cNvPr>
          <p:cNvSpPr/>
          <p:nvPr/>
        </p:nvSpPr>
        <p:spPr>
          <a:xfrm>
            <a:off x="4694036" y="2039366"/>
            <a:ext cx="789749" cy="369332"/>
          </a:xfrm>
          <a:prstGeom prst="rect">
            <a:avLst/>
          </a:prstGeom>
          <a:noFill/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B2FF636F-4790-5FB6-827E-E6F3377BFFB5}"/>
              </a:ext>
            </a:extLst>
          </p:cNvPr>
          <p:cNvSpPr txBox="1"/>
          <p:nvPr/>
        </p:nvSpPr>
        <p:spPr>
          <a:xfrm>
            <a:off x="5896198" y="2504539"/>
            <a:ext cx="2900561" cy="1527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A98F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Clôture de la séance</a:t>
            </a: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B119399D-6FEF-1523-1EFB-C5D6461F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128" y="1794133"/>
            <a:ext cx="2888584" cy="28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18174-B146-E164-3824-454A14F82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_A_02">
            <a:extLst>
              <a:ext uri="{FF2B5EF4-FFF2-40B4-BE49-F238E27FC236}">
                <a16:creationId xmlns:a16="http://schemas.microsoft.com/office/drawing/2014/main" id="{48154FEB-A7C1-8412-0A0F-25FFE8B0705A}"/>
              </a:ext>
            </a:extLst>
          </p:cNvPr>
          <p:cNvSpPr txBox="1"/>
          <p:nvPr/>
        </p:nvSpPr>
        <p:spPr>
          <a:xfrm>
            <a:off x="743988" y="698256"/>
            <a:ext cx="111760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accompagne les élèves à faire un retour sur les moments forts de la séance.</a:t>
            </a:r>
            <a:endParaRPr lang="fr-FR" sz="1400" i="1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12683DF8-055B-F6A0-E431-FCAE5A898B13}"/>
              </a:ext>
            </a:extLst>
          </p:cNvPr>
          <p:cNvSpPr txBox="1"/>
          <p:nvPr/>
        </p:nvSpPr>
        <p:spPr>
          <a:xfrm>
            <a:off x="923925" y="212713"/>
            <a:ext cx="105918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Avant de finir, faisons un petit résumé ensemble ! Alors, Qui peut me rappeler ce qu’on a appris?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7D9D14DD-6E11-AA20-A328-BD026666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9B5981A-4807-5A3E-56F0-8ED234BA1E7D}"/>
              </a:ext>
            </a:extLst>
          </p:cNvPr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A18D137A-2EA0-9A57-1732-61052DA3CDF7}"/>
              </a:ext>
            </a:extLst>
          </p:cNvPr>
          <p:cNvSpPr/>
          <p:nvPr/>
        </p:nvSpPr>
        <p:spPr>
          <a:xfrm>
            <a:off x="1389977" y="1587737"/>
            <a:ext cx="9946841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0" name="ZoneTexte 3">
            <a:extLst>
              <a:ext uri="{FF2B5EF4-FFF2-40B4-BE49-F238E27FC236}">
                <a16:creationId xmlns:a16="http://schemas.microsoft.com/office/drawing/2014/main" id="{82D84B53-AA54-0191-BA59-89656FBCD2E4}"/>
              </a:ext>
            </a:extLst>
          </p:cNvPr>
          <p:cNvSpPr txBox="1"/>
          <p:nvPr/>
        </p:nvSpPr>
        <p:spPr>
          <a:xfrm>
            <a:off x="2024215" y="1742525"/>
            <a:ext cx="9210521" cy="805543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sz="2800" dirty="0"/>
              <a:t> Construire et décrire un graphique montrant  l’effet de l’alimentation sur la croissance d’un animal.</a:t>
            </a:r>
          </a:p>
          <a:p>
            <a:pPr algn="l"/>
            <a:r>
              <a:rPr lang="fr-FR" sz="2800" dirty="0"/>
              <a:t>. </a:t>
            </a:r>
          </a:p>
        </p:txBody>
      </p:sp>
      <p:pic>
        <p:nvPicPr>
          <p:cNvPr id="11" name="Image 23">
            <a:extLst>
              <a:ext uri="{FF2B5EF4-FFF2-40B4-BE49-F238E27FC236}">
                <a16:creationId xmlns:a16="http://schemas.microsoft.com/office/drawing/2014/main" id="{BC4C4229-D158-77DD-232E-0B4F78CB9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38" y="1304460"/>
            <a:ext cx="805544" cy="8055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B325DE9-92BC-A5B9-D71D-5AE17D5B43CE}"/>
              </a:ext>
            </a:extLst>
          </p:cNvPr>
          <p:cNvSpPr txBox="1"/>
          <p:nvPr/>
        </p:nvSpPr>
        <p:spPr>
          <a:xfrm>
            <a:off x="7040880" y="3235413"/>
            <a:ext cx="470532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A partir de ces données je vais  :</a:t>
            </a:r>
          </a:p>
          <a:p>
            <a:pPr marL="514350" indent="-514350">
              <a:buAutoNum type="arabicPeriod"/>
            </a:pP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Représenter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la variation de la masse moyenne des deux lots d’escargots en fonction du temps.</a:t>
            </a:r>
          </a:p>
          <a:p>
            <a:pPr marL="342900" indent="-342900">
              <a:buAutoNum type="arabicPeriod"/>
            </a:pPr>
            <a:r>
              <a:rPr lang="fr-FR" sz="2000" b="1" dirty="0"/>
              <a:t>Décrire la variation </a:t>
            </a:r>
            <a:r>
              <a:rPr lang="fr-FR" sz="2000" dirty="0"/>
              <a:t>de la masse moyenne des deux lots d’escargots en fonction du temps.</a:t>
            </a:r>
          </a:p>
          <a:p>
            <a:pPr marL="342900" indent="-342900">
              <a:buAutoNum type="arabicPeriod"/>
            </a:pPr>
            <a:r>
              <a:rPr lang="fr-FR" sz="2000" b="1" dirty="0"/>
              <a:t>Déduire le facteur </a:t>
            </a:r>
            <a:r>
              <a:rPr lang="fr-FR" sz="2000" dirty="0"/>
              <a:t>qui affecte la croissance mis en évidence. </a:t>
            </a:r>
          </a:p>
        </p:txBody>
      </p:sp>
      <p:pic>
        <p:nvPicPr>
          <p:cNvPr id="8" name="Image 7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47980258-2201-7378-8392-D2601B35A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76" y="3848742"/>
            <a:ext cx="5467322" cy="163566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7E9CCEA-8C33-2CBF-792F-227593ABF92E}"/>
              </a:ext>
            </a:extLst>
          </p:cNvPr>
          <p:cNvSpPr txBox="1"/>
          <p:nvPr/>
        </p:nvSpPr>
        <p:spPr>
          <a:xfrm>
            <a:off x="503076" y="2715265"/>
            <a:ext cx="6004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Données concernant la croissance d’un animal 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5FE92A1E-F9D7-CF12-9639-E1525B99AFC0}"/>
              </a:ext>
            </a:extLst>
          </p:cNvPr>
          <p:cNvSpPr/>
          <p:nvPr/>
        </p:nvSpPr>
        <p:spPr>
          <a:xfrm>
            <a:off x="6221604" y="3979781"/>
            <a:ext cx="453516" cy="1290482"/>
          </a:xfrm>
          <a:prstGeom prst="rightArrow">
            <a:avLst>
              <a:gd name="adj1" fmla="val 51507"/>
              <a:gd name="adj2" fmla="val 5706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131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2" grpId="0"/>
      <p:bldP spid="12" grpId="0"/>
      <p:bldP spid="1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867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65736" cy="5066898"/>
            <a:chOff x="279385" y="1039998"/>
            <a:chExt cx="8608114" cy="3800175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24921" y="1441550"/>
              <a:ext cx="8562578" cy="33986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472891" y="2090675"/>
              <a:ext cx="2027023" cy="128744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endParaRPr lang="fr-FR" sz="2200" b="1" dirty="0"/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80516" y="2096646"/>
              <a:ext cx="2126254" cy="883534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noProof="0" dirty="0">
                  <a:solidFill>
                    <a:srgbClr val="54AFE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86851" y="184899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953816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3"/>
              <a:ext cx="3750693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698923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464376" y="2274596"/>
              <a:ext cx="2227542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l’effet de l’alimentation sur la croissance d’un animal.</a:t>
              </a:r>
              <a:endParaRPr lang="fr-MA" sz="1600" b="1" i="1" kern="0" dirty="0">
                <a:solidFill>
                  <a:srgbClr val="000000"/>
                </a:solidFill>
              </a:endParaRP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507542" y="1816605"/>
              <a:ext cx="1947013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noProof="0" dirty="0"/>
                <a:t>Représenter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/>
                <a:t>Décrire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/>
                <a:t>Déduire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364535" y="2671174"/>
              <a:ext cx="2463781" cy="987185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364535" y="2767234"/>
              <a:ext cx="2303597" cy="99254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Alimentation- croissance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Axes perpendiculaires.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Quantité – qualité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600" b="1" kern="0" dirty="0">
                <a:solidFill>
                  <a:srgbClr val="000000"/>
                </a:solidFill>
              </a:endParaRPr>
            </a:p>
            <a:p>
              <a:pPr defTabSz="1219170"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600" b="1" kern="0" dirty="0">
                <a:solidFill>
                  <a:srgbClr val="000000"/>
                </a:solidFill>
              </a:endParaRP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45867" y="4063749"/>
              <a:ext cx="3705190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J’observe que …………Or …………</a:t>
              </a:r>
              <a:r>
                <a:rPr lang="fr-FR" sz="1600" b="1" i="1" kern="0" noProof="0" dirty="0">
                  <a:solidFill>
                    <a:srgbClr val="000000"/>
                  </a:solidFill>
                </a:rPr>
                <a:t>…donc ……………………..</a:t>
              </a:r>
            </a:p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……………………. Plus importante que ……………………….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195364" y="2703973"/>
              <a:ext cx="616891" cy="1965188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67553" y="3697635"/>
              <a:ext cx="2027023" cy="822761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536310" y="3964135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658284" y="4096487"/>
              <a:ext cx="1859176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Augmente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Elle passe de x1 à x2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Elle reste stable. </a:t>
              </a: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>
              <a:off x="5499914" y="2734399"/>
              <a:ext cx="960011" cy="1308208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lang="fr-FR" sz="1400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Google Shape;2031;p176">
              <a:extLst>
                <a:ext uri="{FF2B5EF4-FFF2-40B4-BE49-F238E27FC236}">
                  <a16:creationId xmlns:a16="http://schemas.microsoft.com/office/drawing/2014/main" id="{30A3F6D0-FEAF-8252-E63B-515888D14042}"/>
                </a:ext>
              </a:extLst>
            </p:cNvPr>
            <p:cNvSpPr txBox="1"/>
            <p:nvPr/>
          </p:nvSpPr>
          <p:spPr>
            <a:xfrm>
              <a:off x="7150964" y="1108892"/>
              <a:ext cx="859334" cy="2385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467" b="1" i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Je retiens</a:t>
              </a: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971302" y="3522931"/>
            <a:ext cx="54694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115701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i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FC01C8-A8AD-2A5E-42B0-81D6FEC4945E}"/>
              </a:ext>
            </a:extLst>
          </p:cNvPr>
          <p:cNvSpPr txBox="1"/>
          <p:nvPr/>
        </p:nvSpPr>
        <p:spPr>
          <a:xfrm>
            <a:off x="4490720" y="2931924"/>
            <a:ext cx="28651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857" indent="-296331" defTabSz="1219170">
              <a:buClr>
                <a:srgbClr val="000000"/>
              </a:buClr>
              <a:buSzPts val="11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kern="0" dirty="0">
                <a:solidFill>
                  <a:srgbClr val="000000"/>
                </a:solidFill>
              </a:rPr>
              <a:t>Construire et décrire un graphique montrant  l’effet de l’alimentation sur la croissance d’un animal.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596959" y="164445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5377079" y="1941876"/>
            <a:ext cx="4285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1D9A78"/>
    </a:accent1>
    <a:accent2>
      <a:srgbClr val="8BC145"/>
    </a:accent2>
    <a:accent3>
      <a:srgbClr val="36AFCE"/>
    </a:accent3>
    <a:accent4>
      <a:srgbClr val="1D6FA9"/>
    </a:accent4>
    <a:accent5>
      <a:srgbClr val="B74919"/>
    </a:accent5>
    <a:accent6>
      <a:srgbClr val="F19D19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16322</TotalTime>
  <Words>3087</Words>
  <Application>Microsoft Office PowerPoint</Application>
  <PresentationFormat>Grand écran</PresentationFormat>
  <Paragraphs>617</Paragraphs>
  <Slides>64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64</vt:i4>
      </vt:variant>
    </vt:vector>
  </HeadingPairs>
  <TitlesOfParts>
    <vt:vector size="77" baseType="lpstr">
      <vt:lpstr>Aptos</vt:lpstr>
      <vt:lpstr>Arial</vt:lpstr>
      <vt:lpstr>Bradley Hand ITC</vt:lpstr>
      <vt:lpstr>Calibri</vt:lpstr>
      <vt:lpstr>Dosis</vt:lpstr>
      <vt:lpstr>Dosis Bold</vt:lpstr>
      <vt:lpstr>Hammersmith One</vt:lpstr>
      <vt:lpstr>Poppins ExtraBold</vt:lpstr>
      <vt:lpstr>Script MT Bold</vt:lpstr>
      <vt:lpstr>Wingdings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on termine par cette carte lexicale.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1347</cp:revision>
  <cp:lastPrinted>2024-10-05T19:15:58Z</cp:lastPrinted>
  <dcterms:created xsi:type="dcterms:W3CDTF">2024-05-28T10:13:44Z</dcterms:created>
  <dcterms:modified xsi:type="dcterms:W3CDTF">2025-12-19T19:37:35Z</dcterms:modified>
</cp:coreProperties>
</file>