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  <p:sldMasterId id="2147483767" r:id="rId2"/>
    <p:sldMasterId id="2147483768" r:id="rId3"/>
  </p:sldMasterIdLst>
  <p:notesMasterIdLst>
    <p:notesMasterId r:id="rId56"/>
  </p:notesMasterIdLst>
  <p:handoutMasterIdLst>
    <p:handoutMasterId r:id="rId57"/>
  </p:handoutMasterIdLst>
  <p:sldIdLst>
    <p:sldId id="2147483585" r:id="rId4"/>
    <p:sldId id="2147483485" r:id="rId5"/>
    <p:sldId id="2147483396" r:id="rId6"/>
    <p:sldId id="2147483552" r:id="rId7"/>
    <p:sldId id="2147483397" r:id="rId8"/>
    <p:sldId id="2134806567" r:id="rId9"/>
    <p:sldId id="2147483640" r:id="rId10"/>
    <p:sldId id="2147483587" r:id="rId11"/>
    <p:sldId id="2147483604" r:id="rId12"/>
    <p:sldId id="2147483605" r:id="rId13"/>
    <p:sldId id="2134805874" r:id="rId14"/>
    <p:sldId id="2147483588" r:id="rId15"/>
    <p:sldId id="2147483554" r:id="rId16"/>
    <p:sldId id="2147483555" r:id="rId17"/>
    <p:sldId id="2147483641" r:id="rId18"/>
    <p:sldId id="2134805878" r:id="rId19"/>
    <p:sldId id="2134806573" r:id="rId20"/>
    <p:sldId id="2147483592" r:id="rId21"/>
    <p:sldId id="2147483591" r:id="rId22"/>
    <p:sldId id="2147483642" r:id="rId23"/>
    <p:sldId id="2147483594" r:id="rId24"/>
    <p:sldId id="2147483609" r:id="rId25"/>
    <p:sldId id="2147483643" r:id="rId26"/>
    <p:sldId id="2147483589" r:id="rId27"/>
    <p:sldId id="2147483568" r:id="rId28"/>
    <p:sldId id="2134806108" r:id="rId29"/>
    <p:sldId id="2134806575" r:id="rId30"/>
    <p:sldId id="2147483569" r:id="rId31"/>
    <p:sldId id="2147483570" r:id="rId32"/>
    <p:sldId id="2147483614" r:id="rId33"/>
    <p:sldId id="2147483615" r:id="rId34"/>
    <p:sldId id="2134806577" r:id="rId35"/>
    <p:sldId id="2134806551" r:id="rId36"/>
    <p:sldId id="2147483579" r:id="rId37"/>
    <p:sldId id="2147483600" r:id="rId38"/>
    <p:sldId id="2147483599" r:id="rId39"/>
    <p:sldId id="2147483601" r:id="rId40"/>
    <p:sldId id="2147483602" r:id="rId41"/>
    <p:sldId id="2147483603" r:id="rId42"/>
    <p:sldId id="2134806579" r:id="rId43"/>
    <p:sldId id="2134806088" r:id="rId44"/>
    <p:sldId id="2147483582" r:id="rId45"/>
    <p:sldId id="2134806580" r:id="rId46"/>
    <p:sldId id="2134806581" r:id="rId47"/>
    <p:sldId id="2147483597" r:id="rId48"/>
    <p:sldId id="2147483598" r:id="rId49"/>
    <p:sldId id="2147483596" r:id="rId50"/>
    <p:sldId id="2134806582" r:id="rId51"/>
    <p:sldId id="2134806536" r:id="rId52"/>
    <p:sldId id="2147483617" r:id="rId53"/>
    <p:sldId id="2147483447" r:id="rId54"/>
    <p:sldId id="2134806584" r:id="rId5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ébut de la séance" id="{C2A08ED1-B979-4AF1-8A74-6EA0648FD953}">
          <p14:sldIdLst>
            <p14:sldId id="2147483585"/>
            <p14:sldId id="2147483485"/>
            <p14:sldId id="2147483396"/>
            <p14:sldId id="2147483552"/>
            <p14:sldId id="2147483397"/>
          </p14:sldIdLst>
        </p14:section>
        <p14:section name="Ouverture" id="{79315A69-A635-48A2-B9BA-98FE67B817D4}">
          <p14:sldIdLst>
            <p14:sldId id="2134806567"/>
            <p14:sldId id="2147483640"/>
            <p14:sldId id="2147483587"/>
            <p14:sldId id="2147483604"/>
            <p14:sldId id="2147483605"/>
            <p14:sldId id="2134805874"/>
            <p14:sldId id="2147483588"/>
            <p14:sldId id="2147483554"/>
            <p14:sldId id="2147483555"/>
            <p14:sldId id="2147483641"/>
            <p14:sldId id="2134805878"/>
          </p14:sldIdLst>
        </p14:section>
        <p14:section name="Modelage" id="{A2A5D278-252D-471E-A046-E0EEBB7C2D2B}">
          <p14:sldIdLst>
            <p14:sldId id="2134806573"/>
            <p14:sldId id="2147483592"/>
            <p14:sldId id="2147483591"/>
            <p14:sldId id="2147483642"/>
            <p14:sldId id="2147483594"/>
            <p14:sldId id="2147483609"/>
            <p14:sldId id="2147483643"/>
            <p14:sldId id="2147483589"/>
          </p14:sldIdLst>
        </p14:section>
        <p14:section name="Pratique guidée collective" id="{22D92770-EE3A-4FC2-857A-DF2A0B803C03}">
          <p14:sldIdLst>
            <p14:sldId id="2147483568"/>
            <p14:sldId id="2134806108"/>
            <p14:sldId id="2134806575"/>
            <p14:sldId id="2147483569"/>
            <p14:sldId id="2147483570"/>
            <p14:sldId id="2147483614"/>
            <p14:sldId id="2147483615"/>
          </p14:sldIdLst>
        </p14:section>
        <p14:section name="Pratique en binôme" id="{FBF6C3DA-BDD6-43C8-8043-82F3BE3C64FD}">
          <p14:sldIdLst>
            <p14:sldId id="2134806577"/>
            <p14:sldId id="2134806551"/>
            <p14:sldId id="2147483579"/>
            <p14:sldId id="2147483600"/>
            <p14:sldId id="2147483599"/>
            <p14:sldId id="2147483601"/>
            <p14:sldId id="2147483602"/>
            <p14:sldId id="2147483603"/>
          </p14:sldIdLst>
        </p14:section>
        <p14:section name="Pratique autonome" id="{40CD8AAE-F9F0-47C4-A7F7-0976D79B8EC9}">
          <p14:sldIdLst>
            <p14:sldId id="2134806579"/>
            <p14:sldId id="2134806088"/>
            <p14:sldId id="2147483582"/>
            <p14:sldId id="2134806580"/>
            <p14:sldId id="2134806581"/>
            <p14:sldId id="2147483597"/>
            <p14:sldId id="2147483598"/>
            <p14:sldId id="2147483596"/>
          </p14:sldIdLst>
        </p14:section>
        <p14:section name="Clôture" id="{8EB5D3A0-81F1-4DE6-BEB2-58DE24DBB138}">
          <p14:sldIdLst>
            <p14:sldId id="2134806582"/>
            <p14:sldId id="2134806536"/>
            <p14:sldId id="2147483617"/>
            <p14:sldId id="2147483447"/>
          </p14:sldIdLst>
        </p14:section>
        <p14:section name="Fin de la séance" id="{44B71B2B-D974-4F2C-B5A1-E1796678D1E2}">
          <p14:sldIdLst>
            <p14:sldId id="213480658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1145"/>
    <a:srgbClr val="FDF2E2"/>
    <a:srgbClr val="BF4598"/>
    <a:srgbClr val="00663F"/>
    <a:srgbClr val="F3DFED"/>
    <a:srgbClr val="2CB551"/>
    <a:srgbClr val="F2F7D9"/>
    <a:srgbClr val="0273B4"/>
    <a:srgbClr val="D3DFF0"/>
    <a:srgbClr val="CCDB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90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2040" y="4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presProps" Target="presProps.xml"/><Relationship Id="rId5" Type="http://schemas.openxmlformats.org/officeDocument/2006/relationships/slide" Target="slides/slide2.xml"/><Relationship Id="rId61" Type="http://schemas.openxmlformats.org/officeDocument/2006/relationships/tableStyles" Target="tableStyles.xml"/><Relationship Id="rId19" Type="http://schemas.openxmlformats.org/officeDocument/2006/relationships/slide" Target="slides/slide1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viewProps" Target="viewProps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CBC5355-174C-897A-4DA3-34860DDD257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E6C065-6D13-7E84-9157-4778C9CB029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E90AC0-E56A-4928-9268-F8B86B3617FD}" type="datetimeFigureOut">
              <a:rPr lang="fr-FR" smtClean="0"/>
              <a:t>31/10/2025</a:t>
            </a:fld>
            <a:endParaRPr lang="fr-F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C77FEFC-A0B3-5633-10E3-B5C99AE1CE1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936D1-2E50-70A0-15D8-53F6492963D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D1FAB1-D3C0-4044-A94D-A9D2AF2A1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25238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52897D-8270-46EB-9581-9FD6E1B808F9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3437357-FDEB-42E8-94B9-16208305E930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67654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246;g3708d1f8300_1_658:notes">
            <a:extLst>
              <a:ext uri="{FF2B5EF4-FFF2-40B4-BE49-F238E27FC236}">
                <a16:creationId xmlns:a16="http://schemas.microsoft.com/office/drawing/2014/main" id="{353E4283-BBA2-8675-6601-7A74B15BD29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247;g3708d1f8300_1_658:notes">
            <a:extLst>
              <a:ext uri="{FF2B5EF4-FFF2-40B4-BE49-F238E27FC236}">
                <a16:creationId xmlns:a16="http://schemas.microsoft.com/office/drawing/2014/main" id="{7F1C854B-1D70-C6F1-A27D-A011B6547AC1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248;g3708d1f8300_1_658:notes">
            <a:extLst>
              <a:ext uri="{FF2B5EF4-FFF2-40B4-BE49-F238E27FC236}">
                <a16:creationId xmlns:a16="http://schemas.microsoft.com/office/drawing/2014/main" id="{788381E9-0A6B-C645-053A-CA620AEFDDD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323401D-AD66-48E8-9BE6-514052742394}" type="slidenum">
              <a:rPr kumimoji="0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FR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E90DADEB-F4DB-91A8-0FE9-07A6DB5F2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E1ADF05F-B58D-DA65-AA83-51F0D146217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3BB46C34-C402-58E9-44A0-5516BA67A59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A632772-99AF-A45A-331E-E4A69F36067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18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61397048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4A7B312-C7F3-6B36-E410-386454DAEA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AFECC03-8162-A9B8-FB6A-2FD62119EB0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34037B-55DB-EB7B-2A8E-DA66518695DE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D0B32D1-7499-1BAA-7135-E6E8C91506C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19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4818827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BA40792-E442-7A0A-5B39-C894A107D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D4A1CA8-CB28-7164-3182-4DDC144886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968CC899-1F45-9F17-8055-A580B106A47A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43DD7F9D-5EA8-1FAD-0E73-8A21F216981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941625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F8AC288-FD7D-1E84-0FC6-02DDDC1353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7ADAF5-D593-DCB7-B1E8-471518C2C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A9EA3DBF-C200-E8BD-4C6B-305B4581C6B4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EFC54747-EA45-0DDD-0CB7-EFA8286F67B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21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517338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24C15A9-2153-C21D-AFF8-EF6DFEEAC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20B893E1-380A-85DE-2DE3-A30E1BE255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E11016B5-1FA6-DDFC-6954-7C0FD3A3A24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04151CD3-C33D-0E27-1E7E-CF584BD6E11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22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447719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3140BC9-DEE3-6193-8D23-DA5D9FD86E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1FD6CE0F-39B8-FC66-4E76-E9EB037CF7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058CC386-725D-C969-1132-8681D620F949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8BC9A3BB-9CD7-7817-7078-549289D77E6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23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122189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D077C70-2C69-7A4A-8F4B-ED18BF094C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D14AB44A-41A7-6320-965C-C1EEEA54C3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629C2418-A973-AD22-73AF-4E7325528E47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 dirty="0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6A91C65C-9924-D155-8588-B917F6A738C9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24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91280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F1AFB17-7B9D-240F-3063-004F1B5613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726;g3634b8406b9_0_240:notes">
            <a:extLst>
              <a:ext uri="{FF2B5EF4-FFF2-40B4-BE49-F238E27FC236}">
                <a16:creationId xmlns:a16="http://schemas.microsoft.com/office/drawing/2014/main" id="{8381BA97-0C14-C9D8-1473-841E7C59D16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ln w="12701" cap="flat">
            <a:solidFill>
              <a:srgbClr val="000000"/>
            </a:solidFill>
            <a:prstDash val="solid"/>
            <a:round/>
          </a:ln>
        </p:spPr>
      </p:sp>
      <p:sp>
        <p:nvSpPr>
          <p:cNvPr id="3" name="Google Shape;727;g3634b8406b9_0_240:notes">
            <a:extLst>
              <a:ext uri="{FF2B5EF4-FFF2-40B4-BE49-F238E27FC236}">
                <a16:creationId xmlns:a16="http://schemas.microsoft.com/office/drawing/2014/main" id="{8BDBF3C1-F62E-35AE-A35F-2A345D714BC3}"/>
              </a:ext>
            </a:extLst>
          </p:cNvPr>
          <p:cNvSpPr txBox="1">
            <a:spLocks noGrp="1"/>
          </p:cNvSpPr>
          <p:nvPr>
            <p:ph type="body" sz="quarter" idx="1"/>
          </p:nvPr>
        </p:nvSpPr>
        <p:spPr>
          <a:xfrm>
            <a:off x="685800" y="4400549"/>
            <a:ext cx="5486400" cy="3600596"/>
          </a:xfrm>
        </p:spPr>
        <p:txBody>
          <a:bodyPr tIns="45701" bIns="45701"/>
          <a:lstStyle/>
          <a:p>
            <a:endParaRPr lang="fr-FR"/>
          </a:p>
        </p:txBody>
      </p:sp>
      <p:sp>
        <p:nvSpPr>
          <p:cNvPr id="4" name="Google Shape;728;g3634b8406b9_0_240:notes">
            <a:extLst>
              <a:ext uri="{FF2B5EF4-FFF2-40B4-BE49-F238E27FC236}">
                <a16:creationId xmlns:a16="http://schemas.microsoft.com/office/drawing/2014/main" id="{93C2D100-21ED-C9FF-89FD-12B96A4E2A4C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884608" y="8685208"/>
            <a:ext cx="2971800" cy="4586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21" tIns="45701" rIns="91421" bIns="45701" anchor="b" anchorCtr="0" compatLnSpc="1">
            <a:noAutofit/>
          </a:bodyPr>
          <a:lstStyle/>
          <a:p>
            <a:pPr lvl="0" algn="r"/>
            <a:fld id="{BC6F1429-C017-4037-8B8F-5A80DDDE3928}" type="slidenum">
              <a:t>50</a:t>
            </a:fld>
            <a:endParaRPr lang="fr-FR" sz="1400" kern="0">
              <a:solidFill>
                <a:srgbClr val="000000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3447101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1203173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9843565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6272711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871298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29339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049158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 : coins arrondis 10">
            <a:extLst>
              <a:ext uri="{FF2B5EF4-FFF2-40B4-BE49-F238E27FC236}">
                <a16:creationId xmlns:a16="http://schemas.microsoft.com/office/drawing/2014/main" id="{E0BC4242-9A8C-5D25-7A48-0D752968C08F}"/>
              </a:ext>
            </a:extLst>
          </p:cNvPr>
          <p:cNvSpPr/>
          <p:nvPr/>
        </p:nvSpPr>
        <p:spPr>
          <a:xfrm>
            <a:off x="1236924" y="706094"/>
            <a:ext cx="9678395" cy="5378639"/>
          </a:xfrm>
          <a:prstGeom prst="roundRect">
            <a:avLst>
              <a:gd name="adj" fmla="val 2665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" sx="102000" sy="102000" algn="ctr" rotWithShape="0">
              <a:prstClr val="black">
                <a:alpha val="7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5E1EAA-044A-F868-99A6-40884F81B1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5C4152E-60FA-2D27-4B48-3A7F90862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E59203-A521-FAC9-67B6-E8D738750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D36517-4ED4-0548-6E68-9A2D2FC87595}"/>
              </a:ext>
            </a:extLst>
          </p:cNvPr>
          <p:cNvSpPr/>
          <p:nvPr userDrawn="1"/>
        </p:nvSpPr>
        <p:spPr>
          <a:xfrm>
            <a:off x="1360423" y="832901"/>
            <a:ext cx="9431497" cy="5153431"/>
          </a:xfrm>
          <a:prstGeom prst="rect">
            <a:avLst/>
          </a:prstGeom>
          <a:solidFill>
            <a:srgbClr val="E3EE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31B206-CDBC-66FF-FF75-2FB0BB6B3102}"/>
              </a:ext>
            </a:extLst>
          </p:cNvPr>
          <p:cNvSpPr/>
          <p:nvPr userDrawn="1"/>
        </p:nvSpPr>
        <p:spPr>
          <a:xfrm>
            <a:off x="1504652" y="958594"/>
            <a:ext cx="9143039" cy="490204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5CDF9342-9116-CFDE-97E1-6BEFAA002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09800" y="2311679"/>
            <a:ext cx="7772400" cy="2234643"/>
          </a:xfrm>
        </p:spPr>
        <p:txBody>
          <a:bodyPr>
            <a:normAutofit/>
          </a:bodyPr>
          <a:lstStyle>
            <a:lvl1pPr algn="ctr">
              <a:defRPr sz="5400" b="1"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3DB1997-A891-40DD-2A8A-7CF8DA76F90A}"/>
              </a:ext>
            </a:extLst>
          </p:cNvPr>
          <p:cNvSpPr/>
          <p:nvPr userDrawn="1"/>
        </p:nvSpPr>
        <p:spPr>
          <a:xfrm>
            <a:off x="1773169" y="5360163"/>
            <a:ext cx="8610496" cy="10703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11" name="Picture 23">
            <a:extLst>
              <a:ext uri="{FF2B5EF4-FFF2-40B4-BE49-F238E27FC236}">
                <a16:creationId xmlns:a16="http://schemas.microsoft.com/office/drawing/2014/main" id="{AC82658B-7A46-B36B-B5A0-5250BDA107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5784" y="1391337"/>
            <a:ext cx="920432" cy="92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978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129527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4866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1306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426172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8855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13365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24310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B27096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05152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288423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6800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FF6565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74725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e 5">
            <a:extLst>
              <a:ext uri="{FF2B5EF4-FFF2-40B4-BE49-F238E27FC236}">
                <a16:creationId xmlns:a16="http://schemas.microsoft.com/office/drawing/2014/main" id="{BF9609E0-21E1-2769-9B3B-E856695E0932}"/>
              </a:ext>
            </a:extLst>
          </p:cNvPr>
          <p:cNvGrpSpPr/>
          <p:nvPr userDrawn="1"/>
        </p:nvGrpSpPr>
        <p:grpSpPr>
          <a:xfrm>
            <a:off x="0" y="0"/>
            <a:ext cx="12192000" cy="6858001"/>
            <a:chOff x="0" y="0"/>
            <a:chExt cx="13716000" cy="10287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905104D-94A9-1D3C-7666-DB6181BE0ADE}"/>
                </a:ext>
              </a:extLst>
            </p:cNvPr>
            <p:cNvSpPr/>
            <p:nvPr/>
          </p:nvSpPr>
          <p:spPr>
            <a:xfrm>
              <a:off x="0" y="0"/>
              <a:ext cx="13716000" cy="10287000"/>
            </a:xfrm>
            <a:prstGeom prst="rect">
              <a:avLst/>
            </a:prstGeom>
            <a:solidFill>
              <a:srgbClr val="DC94DE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9" name="Rectangle : coins arrondis 7">
              <a:extLst>
                <a:ext uri="{FF2B5EF4-FFF2-40B4-BE49-F238E27FC236}">
                  <a16:creationId xmlns:a16="http://schemas.microsoft.com/office/drawing/2014/main" id="{E76527E8-04C4-3A75-0AC6-7F32A4E3F749}"/>
                </a:ext>
              </a:extLst>
            </p:cNvPr>
            <p:cNvSpPr/>
            <p:nvPr/>
          </p:nvSpPr>
          <p:spPr>
            <a:xfrm>
              <a:off x="219724" y="1132239"/>
              <a:ext cx="13293200" cy="8901284"/>
            </a:xfrm>
            <a:prstGeom prst="roundRect">
              <a:avLst>
                <a:gd name="adj" fmla="val 2225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MA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  <p:sp>
          <p:nvSpPr>
            <p:cNvPr id="10" name="Rectangle : coins arrondis 8">
              <a:extLst>
                <a:ext uri="{FF2B5EF4-FFF2-40B4-BE49-F238E27FC236}">
                  <a16:creationId xmlns:a16="http://schemas.microsoft.com/office/drawing/2014/main" id="{391DBF42-C5A5-2D35-3703-F5C40976BD02}"/>
                </a:ext>
              </a:extLst>
            </p:cNvPr>
            <p:cNvSpPr/>
            <p:nvPr/>
          </p:nvSpPr>
          <p:spPr>
            <a:xfrm>
              <a:off x="219724" y="254701"/>
              <a:ext cx="13293200" cy="1230085"/>
            </a:xfrm>
            <a:prstGeom prst="roundRect">
              <a:avLst>
                <a:gd name="adj" fmla="val 14434"/>
              </a:avLst>
            </a:prstGeom>
            <a:solidFill>
              <a:schemeClr val="bg1">
                <a:lumMod val="95000"/>
              </a:schemeClr>
            </a:solidFill>
            <a:ln w="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685783">
                <a:defRPr/>
              </a:pPr>
              <a:endParaRPr lang="fr-FR" sz="1350" dirty="0">
                <a:solidFill>
                  <a:prstClr val="white"/>
                </a:solidFill>
                <a:latin typeface="Dosis" pitchFamily="2" charset="0"/>
              </a:endParaRPr>
            </a:p>
          </p:txBody>
        </p:sp>
      </p:grpSp>
      <p:sp>
        <p:nvSpPr>
          <p:cNvPr id="12" name="Freeform 11">
            <a:extLst>
              <a:ext uri="{FF2B5EF4-FFF2-40B4-BE49-F238E27FC236}">
                <a16:creationId xmlns:a16="http://schemas.microsoft.com/office/drawing/2014/main" id="{D70A2AEF-A0A8-20E0-E6A3-86EA8A8B10CC}"/>
              </a:ext>
            </a:extLst>
          </p:cNvPr>
          <p:cNvSpPr/>
          <p:nvPr userDrawn="1"/>
        </p:nvSpPr>
        <p:spPr>
          <a:xfrm rot="10800000" flipH="1">
            <a:off x="530136" y="331617"/>
            <a:ext cx="304800" cy="212619"/>
          </a:xfrm>
          <a:custGeom>
            <a:avLst/>
            <a:gdLst/>
            <a:ahLst/>
            <a:cxnLst/>
            <a:rect l="l" t="t" r="r" b="b"/>
            <a:pathLst>
              <a:path w="771785" h="671453">
                <a:moveTo>
                  <a:pt x="0" y="0"/>
                </a:moveTo>
                <a:lnTo>
                  <a:pt x="771785" y="0"/>
                </a:lnTo>
                <a:lnTo>
                  <a:pt x="771785" y="671453"/>
                </a:lnTo>
                <a:lnTo>
                  <a:pt x="0" y="671453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fr-MA" sz="900" b="1" dirty="0">
              <a:solidFill>
                <a:schemeClr val="bg1">
                  <a:lumMod val="50000"/>
                </a:schemeClr>
              </a:solidFill>
              <a:latin typeface="Dosi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62840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43;p17">
            <a:extLst>
              <a:ext uri="{FF2B5EF4-FFF2-40B4-BE49-F238E27FC236}">
                <a16:creationId xmlns:a16="http://schemas.microsoft.com/office/drawing/2014/main" id="{1D5E7E9B-58C2-4C57-456E-7EA3B78DC9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621731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3" name="Google Shape;144;p17">
            <a:extLst>
              <a:ext uri="{FF2B5EF4-FFF2-40B4-BE49-F238E27FC236}">
                <a16:creationId xmlns:a16="http://schemas.microsoft.com/office/drawing/2014/main" id="{F0189036-8F9A-3D77-0C1B-A7B477325E00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4" name="Google Shape;145;p17">
            <a:extLst>
              <a:ext uri="{FF2B5EF4-FFF2-40B4-BE49-F238E27FC236}">
                <a16:creationId xmlns:a16="http://schemas.microsoft.com/office/drawing/2014/main" id="{D8D2167F-EC36-1319-AC32-C0927579250E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2838919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5" name="Google Shape;146;p17">
            <a:extLst>
              <a:ext uri="{FF2B5EF4-FFF2-40B4-BE49-F238E27FC236}">
                <a16:creationId xmlns:a16="http://schemas.microsoft.com/office/drawing/2014/main" id="{B4D140B0-70A5-696F-DBA8-60677A46C83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2621767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6" name="Google Shape;147;p17">
            <a:extLst>
              <a:ext uri="{FF2B5EF4-FFF2-40B4-BE49-F238E27FC236}">
                <a16:creationId xmlns:a16="http://schemas.microsoft.com/office/drawing/2014/main" id="{55771FE2-EEE0-822C-2E88-D809119C3B8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2621743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7" name="Google Shape;148;p17">
            <a:extLst>
              <a:ext uri="{FF2B5EF4-FFF2-40B4-BE49-F238E27FC236}">
                <a16:creationId xmlns:a16="http://schemas.microsoft.com/office/drawing/2014/main" id="{010BD099-F350-8315-5887-9A3861988A55}"/>
              </a:ext>
            </a:extLst>
          </p:cNvPr>
          <p:cNvSpPr txBox="1">
            <a:spLocks noGrp="1"/>
          </p:cNvSpPr>
          <p:nvPr>
            <p:ph type="subTitle" idx="4294967295"/>
          </p:nvPr>
        </p:nvSpPr>
        <p:spPr>
          <a:xfrm>
            <a:off x="8020251" y="4835432"/>
            <a:ext cx="3074005" cy="646395"/>
          </a:xfrm>
          <a:prstGeom prst="rect">
            <a:avLst/>
          </a:prstGeom>
        </p:spPr>
        <p:txBody>
          <a:bodyPr tIns="68570" bIns="68570" anchor="ctr">
            <a:noAutofit/>
          </a:bodyPr>
          <a:lstStyle>
            <a:lvl1pPr>
              <a:lnSpc>
                <a:spcPct val="100000"/>
              </a:lnSpc>
              <a:spcBef>
                <a:spcPts val="0"/>
              </a:spcBef>
              <a:buNone/>
              <a:defRPr sz="1867"/>
            </a:lvl1pPr>
          </a:lstStyle>
          <a:p>
            <a:pPr lvl="0"/>
            <a:endParaRPr lang="fr-FR"/>
          </a:p>
        </p:txBody>
      </p:sp>
      <p:sp>
        <p:nvSpPr>
          <p:cNvPr id="8" name="Google Shape;149;p17">
            <a:extLst>
              <a:ext uri="{FF2B5EF4-FFF2-40B4-BE49-F238E27FC236}">
                <a16:creationId xmlns:a16="http://schemas.microsoft.com/office/drawing/2014/main" id="{CF906F46-64F6-4619-CAF0-F66DA88FF9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9" name="Google Shape;150;p17">
            <a:extLst>
              <a:ext uri="{FF2B5EF4-FFF2-40B4-BE49-F238E27FC236}">
                <a16:creationId xmlns:a16="http://schemas.microsoft.com/office/drawing/2014/main" id="{BD3F9A21-A16C-729E-32D8-409207B4096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097755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0" name="Google Shape;151;p17">
            <a:extLst>
              <a:ext uri="{FF2B5EF4-FFF2-40B4-BE49-F238E27FC236}">
                <a16:creationId xmlns:a16="http://schemas.microsoft.com/office/drawing/2014/main" id="{91F48BA4-FD7A-B4CE-A715-4F8E87516604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2420599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1" name="Google Shape;152;p17">
            <a:extLst>
              <a:ext uri="{FF2B5EF4-FFF2-40B4-BE49-F238E27FC236}">
                <a16:creationId xmlns:a16="http://schemas.microsoft.com/office/drawing/2014/main" id="{38A86FB9-893A-B736-244D-E2D3D70A23A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6496263" y="4465491"/>
            <a:ext cx="1524000" cy="763596"/>
          </a:xfrm>
          <a:prstGeom prst="rect">
            <a:avLst/>
          </a:prstGeom>
        </p:spPr>
        <p:txBody>
          <a:bodyPr tIns="68570" bIns="68570" anchorCtr="1">
            <a:noAutofit/>
          </a:bodyPr>
          <a:lstStyle>
            <a:lvl1pPr algn="ctr">
              <a:defRPr/>
            </a:lvl1pPr>
          </a:lstStyle>
          <a:p>
            <a:pPr lvl="0"/>
            <a:endParaRPr lang="fr-FR"/>
          </a:p>
        </p:txBody>
      </p:sp>
      <p:sp>
        <p:nvSpPr>
          <p:cNvPr id="12" name="Google Shape;153;p17">
            <a:extLst>
              <a:ext uri="{FF2B5EF4-FFF2-40B4-BE49-F238E27FC236}">
                <a16:creationId xmlns:a16="http://schemas.microsoft.com/office/drawing/2014/main" id="{64FB734B-7941-270B-0913-63532338AE7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63" y="2174785"/>
            <a:ext cx="3074005" cy="602004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3" name="Google Shape;154;p17">
            <a:extLst>
              <a:ext uri="{FF2B5EF4-FFF2-40B4-BE49-F238E27FC236}">
                <a16:creationId xmlns:a16="http://schemas.microsoft.com/office/drawing/2014/main" id="{A6829D20-8FE3-56B7-E3B8-3ACA6DA9C7B5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020299" y="4184037"/>
            <a:ext cx="3074005" cy="703600"/>
          </a:xfrm>
          <a:prstGeom prst="rect">
            <a:avLst/>
          </a:prstGeom>
        </p:spPr>
        <p:txBody>
          <a:bodyPr tIns="68570" bIns="68570">
            <a:noAutofit/>
          </a:bodyPr>
          <a:lstStyle>
            <a:lvl1pPr>
              <a:defRPr sz="3200"/>
            </a:lvl1pPr>
          </a:lstStyle>
          <a:p>
            <a:pPr lvl="0"/>
            <a:endParaRPr lang="fr-FR"/>
          </a:p>
        </p:txBody>
      </p:sp>
      <p:sp>
        <p:nvSpPr>
          <p:cNvPr id="14" name="Google Shape;155;p17">
            <a:extLst>
              <a:ext uri="{FF2B5EF4-FFF2-40B4-BE49-F238E27FC236}">
                <a16:creationId xmlns:a16="http://schemas.microsoft.com/office/drawing/2014/main" id="{B51C9C3E-295C-EE94-9145-901636833B9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9997" y="593373"/>
            <a:ext cx="10272003" cy="763596"/>
          </a:xfrm>
          <a:prstGeom prst="rect">
            <a:avLst/>
          </a:prstGeom>
        </p:spPr>
        <p:txBody>
          <a:bodyPr tIns="68570" bIns="68570" anchor="t">
            <a:noAutofit/>
          </a:bodyPr>
          <a:lstStyle>
            <a:lvl1pPr>
              <a:defRPr/>
            </a:lvl1pPr>
          </a:lstStyle>
          <a:p>
            <a:pPr lvl="0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140368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able of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60;p18">
            <a:extLst>
              <a:ext uri="{FF2B5EF4-FFF2-40B4-BE49-F238E27FC236}">
                <a16:creationId xmlns:a16="http://schemas.microsoft.com/office/drawing/2014/main" id="{4E8E588C-119A-E68E-6DCF-706A5C64B402}"/>
              </a:ext>
            </a:extLst>
          </p:cNvPr>
          <p:cNvSpPr/>
          <p:nvPr userDrawn="1"/>
        </p:nvSpPr>
        <p:spPr>
          <a:xfrm>
            <a:off x="68213" y="63121"/>
            <a:ext cx="12104136" cy="745203"/>
          </a:xfrm>
          <a:custGeom>
            <a:avLst>
              <a:gd name="f0" fmla="val 3118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2F2F2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marL="0" marR="0" lvl="0" indent="0" algn="ctr" defTabSz="121917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1333" b="0" i="0" u="none" strike="noStrike" kern="0" cap="none" spc="0" baseline="0">
              <a:solidFill>
                <a:srgbClr val="FFFFFF"/>
              </a:solidFill>
              <a:uFillTx/>
              <a:latin typeface="Dosis"/>
              <a:ea typeface="Dosis"/>
              <a:cs typeface="Dosis"/>
            </a:endParaRPr>
          </a:p>
        </p:txBody>
      </p:sp>
      <p:pic>
        <p:nvPicPr>
          <p:cNvPr id="3" name="Picture 2" descr="Image générée">
            <a:extLst>
              <a:ext uri="{FF2B5EF4-FFF2-40B4-BE49-F238E27FC236}">
                <a16:creationId xmlns:a16="http://schemas.microsoft.com/office/drawing/2014/main" id="{00709DB1-6F6C-5D25-B149-1A8A3916B79C}"/>
              </a:ext>
            </a:extLst>
          </p:cNvPr>
          <p:cNvPicPr>
            <a:picLocks noChangeAspect="1" noChangeArrowheads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9555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CE6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CE231B-25EB-4A68-BA80-EB75600200BE}" type="datetimeFigureOut">
              <a:rPr lang="fr-FR" smtClean="0"/>
              <a:t>31/10/2025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B6BF17-B454-4520-84DD-15E34D16678A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53985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7" r:id="rId3"/>
    <p:sldLayoutId id="2147483748" r:id="rId4"/>
    <p:sldLayoutId id="2147483749" r:id="rId5"/>
    <p:sldLayoutId id="2147483750" r:id="rId6"/>
    <p:sldLayoutId id="2147483761" r:id="rId7"/>
    <p:sldLayoutId id="2147483751" r:id="rId8"/>
    <p:sldLayoutId id="2147483755" r:id="rId9"/>
    <p:sldLayoutId id="2147483769" r:id="rId10"/>
    <p:sldLayoutId id="2147483770" r:id="rId11"/>
    <p:sldLayoutId id="2147483771" r:id="rId12"/>
    <p:sldLayoutId id="2147483772" r:id="rId13"/>
    <p:sldLayoutId id="2147483773" r:id="rId14"/>
    <p:sldLayoutId id="2147483774" r:id="rId15"/>
    <p:sldLayoutId id="2147483775" r:id="rId16"/>
    <p:sldLayoutId id="2147483776" r:id="rId17"/>
    <p:sldLayoutId id="2147483777" r:id="rId18"/>
    <p:sldLayoutId id="2147483778" r:id="rId19"/>
    <p:sldLayoutId id="2147483779" r:id="rId20"/>
    <p:sldLayoutId id="2147483780" r:id="rId21"/>
  </p:sldLayoutIdLst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2631432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0">
              <a:schemeClr val="accent4">
                <a:lumMod val="5000"/>
                <a:lumOff val="95000"/>
              </a:schemeClr>
            </a:gs>
            <a:gs pos="74000">
              <a:schemeClr val="accent4">
                <a:lumMod val="45000"/>
                <a:lumOff val="55000"/>
              </a:schemeClr>
            </a:gs>
            <a:gs pos="83000">
              <a:schemeClr val="accent4">
                <a:lumMod val="45000"/>
                <a:lumOff val="55000"/>
              </a:schemeClr>
            </a:gs>
            <a:gs pos="100000">
              <a:schemeClr val="accent4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37476001"/>
      </p:ext>
    </p:extLst>
  </p:cSld>
  <p:clrMap bg1="lt1" tx1="dk1" bg2="lt2" tx2="dk2" accent1="accent1" accent2="accent2" accent3="accent3" accent4="accent4" accent5="accent5" accent6="accent6" hlink="hlink" folHlink="folHlink"/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11" Type="http://schemas.openxmlformats.org/officeDocument/2006/relationships/image" Target="../media/image16.png"/><Relationship Id="rId5" Type="http://schemas.openxmlformats.org/officeDocument/2006/relationships/image" Target="../media/image11.jpeg"/><Relationship Id="rId10" Type="http://schemas.openxmlformats.org/officeDocument/2006/relationships/image" Target="../media/image15.png"/><Relationship Id="rId4" Type="http://schemas.openxmlformats.org/officeDocument/2006/relationships/image" Target="../media/image10.png"/><Relationship Id="rId9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19.gi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3.png"/><Relationship Id="rId11" Type="http://schemas.openxmlformats.org/officeDocument/2006/relationships/image" Target="../media/image28.png"/><Relationship Id="rId5" Type="http://schemas.openxmlformats.org/officeDocument/2006/relationships/image" Target="../media/image22.jpeg"/><Relationship Id="rId10" Type="http://schemas.openxmlformats.org/officeDocument/2006/relationships/image" Target="../media/image27.jpeg"/><Relationship Id="rId4" Type="http://schemas.openxmlformats.org/officeDocument/2006/relationships/image" Target="../media/image21.png"/><Relationship Id="rId9" Type="http://schemas.openxmlformats.org/officeDocument/2006/relationships/image" Target="../media/image2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5" Type="http://schemas.microsoft.com/office/2007/relationships/hdphoto" Target="../media/hdphoto2.wdp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5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9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9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6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3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Relationship Id="rId4" Type="http://schemas.microsoft.com/office/2007/relationships/hdphoto" Target="../media/hdphoto8.wdp"/></Relationships>
</file>

<file path=ppt/slides/_rels/slide4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6.png"/></Relationships>
</file>

<file path=ppt/slides/_rels/slide4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png"/></Relationships>
</file>

<file path=ppt/slides/_rels/slide43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18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8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9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6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9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4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98AC74-EFEB-9350-701A-B49ECB32C0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730;p98" descr="الصفحة الرئيسية">
            <a:extLst>
              <a:ext uri="{FF2B5EF4-FFF2-40B4-BE49-F238E27FC236}">
                <a16:creationId xmlns:a16="http://schemas.microsoft.com/office/drawing/2014/main" id="{A39C281A-D0BE-21CE-076F-49AB7E7E29B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3909512" y="183880"/>
            <a:ext cx="4372977" cy="663097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12" name="Google Shape;742;p98">
            <a:extLst>
              <a:ext uri="{FF2B5EF4-FFF2-40B4-BE49-F238E27FC236}">
                <a16:creationId xmlns:a16="http://schemas.microsoft.com/office/drawing/2014/main" id="{6FD1D953-1D55-3095-732F-5526E45C286B}"/>
              </a:ext>
            </a:extLst>
          </p:cNvPr>
          <p:cNvSpPr/>
          <p:nvPr/>
        </p:nvSpPr>
        <p:spPr>
          <a:xfrm>
            <a:off x="2331257" y="2444618"/>
            <a:ext cx="65604" cy="450799"/>
          </a:xfrm>
          <a:custGeom>
            <a:avLst>
              <a:gd name="f0" fmla="val 10800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cap="flat">
            <a:noFill/>
            <a:prstDash val="solid"/>
          </a:ln>
        </p:spPr>
        <p:txBody>
          <a:bodyPr vert="horz" wrap="square" lIns="91427" tIns="45695" rIns="91427" bIns="45695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33" kern="0" noProof="0" dirty="0">
              <a:solidFill>
                <a:srgbClr val="FFFFFF"/>
              </a:solidFill>
              <a:latin typeface="Calibri"/>
              <a:ea typeface="Calibri"/>
              <a:cs typeface="Calibri"/>
            </a:endParaRPr>
          </a:p>
        </p:txBody>
      </p:sp>
      <p:sp>
        <p:nvSpPr>
          <p:cNvPr id="13" name="Google Shape;731;p98">
            <a:extLst>
              <a:ext uri="{FF2B5EF4-FFF2-40B4-BE49-F238E27FC236}">
                <a16:creationId xmlns:a16="http://schemas.microsoft.com/office/drawing/2014/main" id="{77D74CF0-233C-95D9-BADF-79570E4758A2}"/>
              </a:ext>
            </a:extLst>
          </p:cNvPr>
          <p:cNvSpPr txBox="1"/>
          <p:nvPr/>
        </p:nvSpPr>
        <p:spPr>
          <a:xfrm>
            <a:off x="556265" y="1380988"/>
            <a:ext cx="8495211" cy="82067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5333" b="1" kern="0" noProof="0" dirty="0">
                <a:solidFill>
                  <a:srgbClr val="037A40"/>
                </a:solidFill>
                <a:latin typeface="Calibri"/>
                <a:ea typeface="Calibri"/>
                <a:cs typeface="Calibri"/>
              </a:rPr>
              <a:t>Science de la vie et de la terre</a:t>
            </a:r>
            <a:endParaRPr lang="fr-FR" sz="1400" kern="0" noProof="0" dirty="0">
              <a:solidFill>
                <a:srgbClr val="037A4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ED73E3AD-03DE-8CE1-1CA0-83168801D4F1}"/>
              </a:ext>
            </a:extLst>
          </p:cNvPr>
          <p:cNvGrpSpPr/>
          <p:nvPr/>
        </p:nvGrpSpPr>
        <p:grpSpPr>
          <a:xfrm>
            <a:off x="431496" y="5128614"/>
            <a:ext cx="7303102" cy="696796"/>
            <a:chOff x="431496" y="5234467"/>
            <a:chExt cx="7303102" cy="696796"/>
          </a:xfrm>
        </p:grpSpPr>
        <p:sp>
          <p:nvSpPr>
            <p:cNvPr id="15" name="Google Shape;224;p26">
              <a:extLst>
                <a:ext uri="{FF2B5EF4-FFF2-40B4-BE49-F238E27FC236}">
                  <a16:creationId xmlns:a16="http://schemas.microsoft.com/office/drawing/2014/main" id="{86DD21F5-BA17-C942-DBD8-0679EC71BCC6}"/>
                </a:ext>
              </a:extLst>
            </p:cNvPr>
            <p:cNvSpPr/>
            <p:nvPr/>
          </p:nvSpPr>
          <p:spPr>
            <a:xfrm>
              <a:off x="431496" y="5234467"/>
              <a:ext cx="7303102" cy="696796"/>
            </a:xfrm>
            <a:prstGeom prst="rect">
              <a:avLst/>
            </a:prstGeom>
            <a:solidFill>
              <a:srgbClr val="23B24B"/>
            </a:solidFill>
            <a:ln w="38103" cap="flat">
              <a:solidFill>
                <a:srgbClr val="FFFFFF"/>
              </a:solidFill>
              <a:prstDash val="solid"/>
            </a:ln>
            <a:effectLst>
              <a:outerShdw dist="19997" dir="5400000" algn="tl">
                <a:srgbClr val="000000">
                  <a:alpha val="38000"/>
                </a:srgbClr>
              </a:outerShdw>
            </a:effectLst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Tâche 3   </a:t>
              </a:r>
            </a:p>
          </p:txBody>
        </p:sp>
        <p:sp>
          <p:nvSpPr>
            <p:cNvPr id="16" name="Google Shape;741;p98">
              <a:extLst>
                <a:ext uri="{FF2B5EF4-FFF2-40B4-BE49-F238E27FC236}">
                  <a16:creationId xmlns:a16="http://schemas.microsoft.com/office/drawing/2014/main" id="{DB8EF950-8555-103A-1C1F-255657195729}"/>
                </a:ext>
              </a:extLst>
            </p:cNvPr>
            <p:cNvSpPr txBox="1"/>
            <p:nvPr/>
          </p:nvSpPr>
          <p:spPr>
            <a:xfrm>
              <a:off x="2276202" y="5417652"/>
              <a:ext cx="5273127" cy="307777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0" tIns="0" rIns="0" bIns="0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dirty="0">
                  <a:solidFill>
                    <a:srgbClr val="FFFFFF"/>
                  </a:solidFill>
                  <a:latin typeface="Calibri-Bold"/>
                </a:rPr>
                <a:t>Décrire le processus de base de la photosynthèse</a:t>
              </a:r>
              <a:r>
                <a:rPr lang="fr-FR" sz="2000" b="1" kern="0" noProof="0" dirty="0">
                  <a:solidFill>
                    <a:srgbClr val="FFFFFF"/>
                  </a:solidFill>
                  <a:latin typeface="Calibri-Bold"/>
                </a:rPr>
                <a:t> </a:t>
              </a:r>
            </a:p>
          </p:txBody>
        </p:sp>
        <p:sp>
          <p:nvSpPr>
            <p:cNvPr id="17" name="Google Shape;742;p98">
              <a:extLst>
                <a:ext uri="{FF2B5EF4-FFF2-40B4-BE49-F238E27FC236}">
                  <a16:creationId xmlns:a16="http://schemas.microsoft.com/office/drawing/2014/main" id="{BBC392B9-119F-6CA5-198A-BEFDD0DBE2C9}"/>
                </a:ext>
              </a:extLst>
            </p:cNvPr>
            <p:cNvSpPr/>
            <p:nvPr/>
          </p:nvSpPr>
          <p:spPr>
            <a:xfrm>
              <a:off x="2148396" y="5346142"/>
              <a:ext cx="65604" cy="450799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18" name="Groupe 17">
            <a:extLst>
              <a:ext uri="{FF2B5EF4-FFF2-40B4-BE49-F238E27FC236}">
                <a16:creationId xmlns:a16="http://schemas.microsoft.com/office/drawing/2014/main" id="{C23C1A13-9BCD-45E0-7051-C437E6DD896F}"/>
              </a:ext>
            </a:extLst>
          </p:cNvPr>
          <p:cNvGrpSpPr/>
          <p:nvPr/>
        </p:nvGrpSpPr>
        <p:grpSpPr>
          <a:xfrm>
            <a:off x="7894126" y="2400385"/>
            <a:ext cx="3981967" cy="3298233"/>
            <a:chOff x="7563203" y="1877401"/>
            <a:chExt cx="3981967" cy="3298233"/>
          </a:xfrm>
        </p:grpSpPr>
        <p:grpSp>
          <p:nvGrpSpPr>
            <p:cNvPr id="23" name="Groupe 22">
              <a:extLst>
                <a:ext uri="{FF2B5EF4-FFF2-40B4-BE49-F238E27FC236}">
                  <a16:creationId xmlns:a16="http://schemas.microsoft.com/office/drawing/2014/main" id="{13FCB9C3-D318-5E02-139B-58FFCE41953A}"/>
                </a:ext>
              </a:extLst>
            </p:cNvPr>
            <p:cNvGrpSpPr/>
            <p:nvPr/>
          </p:nvGrpSpPr>
          <p:grpSpPr>
            <a:xfrm>
              <a:off x="9323574" y="1877401"/>
              <a:ext cx="2221596" cy="1780067"/>
              <a:chOff x="9793054" y="2405608"/>
              <a:chExt cx="2221596" cy="1780067"/>
            </a:xfrm>
          </p:grpSpPr>
          <p:pic>
            <p:nvPicPr>
              <p:cNvPr id="42" name="Google Shape;743;p98">
                <a:extLst>
                  <a:ext uri="{FF2B5EF4-FFF2-40B4-BE49-F238E27FC236}">
                    <a16:creationId xmlns:a16="http://schemas.microsoft.com/office/drawing/2014/main" id="{20AB0697-BC58-7860-83DA-9945395AA3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alphaModFix/>
              </a:blip>
              <a:srcRect/>
              <a:stretch>
                <a:fillRect/>
              </a:stretch>
            </p:blipFill>
            <p:spPr>
              <a:xfrm>
                <a:off x="9793054" y="2405608"/>
                <a:ext cx="2221596" cy="1780067"/>
              </a:xfrm>
              <a:prstGeom prst="rect">
                <a:avLst/>
              </a:prstGeom>
              <a:noFill/>
              <a:ln cap="flat">
                <a:noFill/>
              </a:ln>
            </p:spPr>
          </p:pic>
          <p:sp>
            <p:nvSpPr>
              <p:cNvPr id="43" name="Google Shape;744;p98">
                <a:extLst>
                  <a:ext uri="{FF2B5EF4-FFF2-40B4-BE49-F238E27FC236}">
                    <a16:creationId xmlns:a16="http://schemas.microsoft.com/office/drawing/2014/main" id="{61991E10-D2BE-D0AF-4E08-FBD2E75A2AA2}"/>
                  </a:ext>
                </a:extLst>
              </p:cNvPr>
              <p:cNvSpPr txBox="1"/>
              <p:nvPr/>
            </p:nvSpPr>
            <p:spPr>
              <a:xfrm>
                <a:off x="10144008" y="2499996"/>
                <a:ext cx="1704404" cy="590931"/>
              </a:xfrm>
              <a:prstGeom prst="rect">
                <a:avLst/>
              </a:prstGeom>
              <a:noFill/>
              <a:ln cap="flat">
                <a:noFill/>
              </a:ln>
            </p:spPr>
            <p:txBody>
              <a:bodyPr vert="horz" wrap="square" lIns="0" tIns="0" rIns="0" bIns="0" anchor="t" anchorCtr="1" compatLnSpc="1">
                <a:spAutoFit/>
              </a:bodyPr>
              <a:lstStyle/>
              <a:p>
                <a:pPr algn="ctr" defTabSz="1219170">
                  <a:lnSpc>
                    <a:spcPct val="183502"/>
                  </a:lnSpc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fr-FR" sz="2400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Niveau</a:t>
                </a:r>
                <a:r>
                  <a:rPr lang="fr-FR" sz="2133" b="1" kern="0" noProof="0" dirty="0">
                    <a:solidFill>
                      <a:srgbClr val="FFFFFF"/>
                    </a:solidFill>
                    <a:latin typeface="Calibri" panose="020F0502020204030204" pitchFamily="34" charset="0"/>
                    <a:ea typeface="Calibri" panose="020F0502020204030204" pitchFamily="34" charset="0"/>
                    <a:cs typeface="Calibri" panose="020F0502020204030204" pitchFamily="34" charset="0"/>
                  </a:rPr>
                  <a:t>         </a:t>
                </a:r>
                <a:endPara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pic>
          <p:nvPicPr>
            <p:cNvPr id="36" name="Image 35">
              <a:extLst>
                <a:ext uri="{FF2B5EF4-FFF2-40B4-BE49-F238E27FC236}">
                  <a16:creationId xmlns:a16="http://schemas.microsoft.com/office/drawing/2014/main" id="{F452B44D-4382-6452-3BC2-26A325CC39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563203" y="2576802"/>
              <a:ext cx="3853877" cy="2598832"/>
            </a:xfrm>
            <a:prstGeom prst="rect">
              <a:avLst/>
            </a:prstGeom>
          </p:spPr>
        </p:pic>
      </p:grpSp>
      <p:grpSp>
        <p:nvGrpSpPr>
          <p:cNvPr id="46" name="Groupe 45">
            <a:extLst>
              <a:ext uri="{FF2B5EF4-FFF2-40B4-BE49-F238E27FC236}">
                <a16:creationId xmlns:a16="http://schemas.microsoft.com/office/drawing/2014/main" id="{918CEFB9-9593-4FB0-7C35-38CE36C16AE3}"/>
              </a:ext>
            </a:extLst>
          </p:cNvPr>
          <p:cNvGrpSpPr/>
          <p:nvPr/>
        </p:nvGrpSpPr>
        <p:grpSpPr>
          <a:xfrm>
            <a:off x="422299" y="4050804"/>
            <a:ext cx="7312299" cy="696796"/>
            <a:chOff x="422299" y="3556347"/>
            <a:chExt cx="7312299" cy="696796"/>
          </a:xfrm>
        </p:grpSpPr>
        <p:sp>
          <p:nvSpPr>
            <p:cNvPr id="3" name="Google Shape;223;p26">
              <a:extLst>
                <a:ext uri="{FF2B5EF4-FFF2-40B4-BE49-F238E27FC236}">
                  <a16:creationId xmlns:a16="http://schemas.microsoft.com/office/drawing/2014/main" id="{972E419F-2C18-BE8C-4310-45ADAC8CAC3E}"/>
                </a:ext>
              </a:extLst>
            </p:cNvPr>
            <p:cNvSpPr/>
            <p:nvPr/>
          </p:nvSpPr>
          <p:spPr>
            <a:xfrm>
              <a:off x="422299" y="3556347"/>
              <a:ext cx="7312299" cy="696796"/>
            </a:xfrm>
            <a:prstGeom prst="rect">
              <a:avLst/>
            </a:prstGeom>
            <a:solidFill>
              <a:srgbClr val="037A40"/>
            </a:solidFill>
            <a:ln w="38103" cap="flat">
              <a:solidFill>
                <a:srgbClr val="FFFFFF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667" b="1" kern="0" noProof="0" dirty="0">
                  <a:solidFill>
                    <a:srgbClr val="FFFFFF"/>
                  </a:solidFill>
                  <a:ea typeface="Calibri"/>
                  <a:cs typeface="Calibri"/>
                </a:rPr>
                <a:t>Chapitre 2</a:t>
              </a:r>
              <a:r>
                <a:rPr lang="fr-FR" sz="2667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 </a:t>
              </a:r>
            </a:p>
          </p:txBody>
        </p:sp>
        <p:sp>
          <p:nvSpPr>
            <p:cNvPr id="10" name="Google Shape;735;p98">
              <a:extLst>
                <a:ext uri="{FF2B5EF4-FFF2-40B4-BE49-F238E27FC236}">
                  <a16:creationId xmlns:a16="http://schemas.microsoft.com/office/drawing/2014/main" id="{FFDC4BB0-E3F0-3F96-405D-B7E5701318F8}"/>
                </a:ext>
              </a:extLst>
            </p:cNvPr>
            <p:cNvSpPr/>
            <p:nvPr/>
          </p:nvSpPr>
          <p:spPr>
            <a:xfrm>
              <a:off x="2147481" y="3656547"/>
              <a:ext cx="65604" cy="496396"/>
            </a:xfrm>
            <a:custGeom>
              <a:avLst>
                <a:gd name="f0" fmla="val 108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33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59285205-61C4-3AE6-4E17-E5468B092AAD}"/>
                </a:ext>
              </a:extLst>
            </p:cNvPr>
            <p:cNvSpPr txBox="1"/>
            <p:nvPr/>
          </p:nvSpPr>
          <p:spPr>
            <a:xfrm>
              <a:off x="2221149" y="3680037"/>
              <a:ext cx="5383235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fr-FR" sz="2000" b="1" i="0" noProof="0" dirty="0">
                  <a:solidFill>
                    <a:srgbClr val="FFFFFF"/>
                  </a:solidFill>
                  <a:effectLst/>
                  <a:latin typeface="Calibri-Bold"/>
                </a:rPr>
                <a:t>Cycles et flux de l’énergie dans l’écosystème</a:t>
              </a:r>
              <a:r>
                <a:rPr lang="fr-FR" sz="2000" noProof="0" dirty="0"/>
                <a:t> </a:t>
              </a:r>
            </a:p>
          </p:txBody>
        </p: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683795D8-29E0-E669-D98B-51DEE5DA8776}"/>
              </a:ext>
            </a:extLst>
          </p:cNvPr>
          <p:cNvSpPr/>
          <p:nvPr/>
        </p:nvSpPr>
        <p:spPr>
          <a:xfrm>
            <a:off x="587381" y="2318942"/>
            <a:ext cx="5438298" cy="369332"/>
          </a:xfrm>
          <a:prstGeom prst="rect">
            <a:avLst/>
          </a:prstGeom>
          <a:gradFill flip="none" rotWithShape="1">
            <a:gsLst>
              <a:gs pos="5000">
                <a:srgbClr val="037A40"/>
              </a:gs>
              <a:gs pos="94000">
                <a:schemeClr val="bg1"/>
              </a:gs>
            </a:gsLst>
            <a:lin ang="0" scaled="0"/>
            <a:tileRect/>
          </a:gradFill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defTabSz="1219170"/>
            <a:r>
              <a:rPr lang="fr-FR" sz="2400" b="1" kern="0" noProof="0" dirty="0">
                <a:solidFill>
                  <a:schemeClr val="bg1"/>
                </a:solidFill>
                <a:latin typeface="Calibri"/>
                <a:ea typeface="Calibri"/>
                <a:cs typeface="Calibri"/>
              </a:rPr>
              <a:t>Période 1</a:t>
            </a:r>
          </a:p>
        </p:txBody>
      </p:sp>
    </p:spTree>
    <p:extLst>
      <p:ext uri="{BB962C8B-B14F-4D97-AF65-F5344CB8AC3E}">
        <p14:creationId xmlns:p14="http://schemas.microsoft.com/office/powerpoint/2010/main" val="328956647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DBB1FF-6D47-6CCE-5034-90D187628B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e 25">
            <a:extLst>
              <a:ext uri="{FF2B5EF4-FFF2-40B4-BE49-F238E27FC236}">
                <a16:creationId xmlns:a16="http://schemas.microsoft.com/office/drawing/2014/main" id="{1F60E79E-44F9-73E8-EE0A-CD776DBAD59C}"/>
              </a:ext>
            </a:extLst>
          </p:cNvPr>
          <p:cNvGrpSpPr/>
          <p:nvPr/>
        </p:nvGrpSpPr>
        <p:grpSpPr>
          <a:xfrm>
            <a:off x="619365" y="1551565"/>
            <a:ext cx="10083393" cy="553396"/>
            <a:chOff x="619365" y="2771723"/>
            <a:chExt cx="10083393" cy="553396"/>
          </a:xfrm>
        </p:grpSpPr>
        <p:pic>
          <p:nvPicPr>
            <p:cNvPr id="4" name="Picture 3" descr="Image générée">
              <a:extLst>
                <a:ext uri="{FF2B5EF4-FFF2-40B4-BE49-F238E27FC236}">
                  <a16:creationId xmlns:a16="http://schemas.microsoft.com/office/drawing/2014/main" id="{4FFB60C4-8009-C22C-6AF2-61AABBB304C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026" t="25227" r="75345" b="62431"/>
            <a:stretch>
              <a:fillRect/>
            </a:stretch>
          </p:blipFill>
          <p:spPr bwMode="auto">
            <a:xfrm>
              <a:off x="619365" y="2771723"/>
              <a:ext cx="556805" cy="55339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Google Shape;1185;p114">
              <a:extLst>
                <a:ext uri="{FF2B5EF4-FFF2-40B4-BE49-F238E27FC236}">
                  <a16:creationId xmlns:a16="http://schemas.microsoft.com/office/drawing/2014/main" id="{A59F36CC-CDFE-3C2A-2593-769EE40B2A0D}"/>
                </a:ext>
              </a:extLst>
            </p:cNvPr>
            <p:cNvSpPr txBox="1"/>
            <p:nvPr/>
          </p:nvSpPr>
          <p:spPr>
            <a:xfrm>
              <a:off x="1596074" y="285003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Consignes et explications données aux élèves (à dire à haute voix)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grpSp>
        <p:nvGrpSpPr>
          <p:cNvPr id="31" name="Groupe 30">
            <a:extLst>
              <a:ext uri="{FF2B5EF4-FFF2-40B4-BE49-F238E27FC236}">
                <a16:creationId xmlns:a16="http://schemas.microsoft.com/office/drawing/2014/main" id="{FF811532-D41C-18D2-CC75-4FDADF22C5F0}"/>
              </a:ext>
            </a:extLst>
          </p:cNvPr>
          <p:cNvGrpSpPr/>
          <p:nvPr/>
        </p:nvGrpSpPr>
        <p:grpSpPr>
          <a:xfrm>
            <a:off x="641607" y="2278151"/>
            <a:ext cx="10061151" cy="481959"/>
            <a:chOff x="641607" y="3874674"/>
            <a:chExt cx="10061151" cy="481959"/>
          </a:xfrm>
        </p:grpSpPr>
        <p:pic>
          <p:nvPicPr>
            <p:cNvPr id="30" name="Image 9">
              <a:extLst>
                <a:ext uri="{FF2B5EF4-FFF2-40B4-BE49-F238E27FC236}">
                  <a16:creationId xmlns:a16="http://schemas.microsoft.com/office/drawing/2014/main" id="{09036825-C8BB-3F76-00B6-B6E0060FFED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41607" y="3874674"/>
              <a:ext cx="481959" cy="481959"/>
            </a:xfrm>
            <a:prstGeom prst="rect">
              <a:avLst/>
            </a:prstGeom>
          </p:spPr>
        </p:pic>
        <p:sp>
          <p:nvSpPr>
            <p:cNvPr id="10" name="Google Shape;1185;p114">
              <a:extLst>
                <a:ext uri="{FF2B5EF4-FFF2-40B4-BE49-F238E27FC236}">
                  <a16:creationId xmlns:a16="http://schemas.microsoft.com/office/drawing/2014/main" id="{29D2EE66-5645-E2E2-A84E-694256C5078B}"/>
                </a:ext>
              </a:extLst>
            </p:cNvPr>
            <p:cNvSpPr txBox="1"/>
            <p:nvPr/>
          </p:nvSpPr>
          <p:spPr>
            <a:xfrm>
              <a:off x="1596074" y="3942064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prête l’attention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  <p:sp>
        <p:nvSpPr>
          <p:cNvPr id="13" name="Google Shape;853;p104">
            <a:extLst>
              <a:ext uri="{FF2B5EF4-FFF2-40B4-BE49-F238E27FC236}">
                <a16:creationId xmlns:a16="http://schemas.microsoft.com/office/drawing/2014/main" id="{0B966DA1-200F-843A-31DC-1A206DCDCBE7}"/>
              </a:ext>
            </a:extLst>
          </p:cNvPr>
          <p:cNvSpPr/>
          <p:nvPr/>
        </p:nvSpPr>
        <p:spPr>
          <a:xfrm>
            <a:off x="122496" y="137991"/>
            <a:ext cx="8240977" cy="60371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lvl="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Banque des icones utilisées dans les slides</a:t>
            </a:r>
            <a:endParaRPr lang="fr-FR" sz="18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F9836112-CCAC-4413-2986-BF5CC2870BAA}"/>
              </a:ext>
            </a:extLst>
          </p:cNvPr>
          <p:cNvGrpSpPr/>
          <p:nvPr/>
        </p:nvGrpSpPr>
        <p:grpSpPr>
          <a:xfrm>
            <a:off x="633815" y="2933300"/>
            <a:ext cx="10068943" cy="527905"/>
            <a:chOff x="633815" y="5937939"/>
            <a:chExt cx="10068943" cy="527905"/>
          </a:xfrm>
        </p:grpSpPr>
        <p:sp>
          <p:nvSpPr>
            <p:cNvPr id="12" name="Google Shape;1185;p114">
              <a:extLst>
                <a:ext uri="{FF2B5EF4-FFF2-40B4-BE49-F238E27FC236}">
                  <a16:creationId xmlns:a16="http://schemas.microsoft.com/office/drawing/2014/main" id="{B47427F0-4482-A0CA-65C7-0A249E0575EF}"/>
                </a:ext>
              </a:extLst>
            </p:cNvPr>
            <p:cNvSpPr txBox="1"/>
            <p:nvPr/>
          </p:nvSpPr>
          <p:spPr>
            <a:xfrm>
              <a:off x="1596074" y="6001862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lève la main avant de répondre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pic>
          <p:nvPicPr>
            <p:cNvPr id="20" name="Picture 2" descr="Lever la main - Icônes mains et gestes gratuites">
              <a:extLst>
                <a:ext uri="{FF2B5EF4-FFF2-40B4-BE49-F238E27FC236}">
                  <a16:creationId xmlns:a16="http://schemas.microsoft.com/office/drawing/2014/main" id="{2FCF7B9A-6689-6267-0FD9-41B383A1804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3815" y="5937939"/>
              <a:ext cx="527905" cy="5279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8" name="Groupe 27">
            <a:extLst>
              <a:ext uri="{FF2B5EF4-FFF2-40B4-BE49-F238E27FC236}">
                <a16:creationId xmlns:a16="http://schemas.microsoft.com/office/drawing/2014/main" id="{DA1E3BCF-77F7-83D5-7635-BA60211B5BB3}"/>
              </a:ext>
            </a:extLst>
          </p:cNvPr>
          <p:cNvGrpSpPr/>
          <p:nvPr/>
        </p:nvGrpSpPr>
        <p:grpSpPr>
          <a:xfrm>
            <a:off x="582302" y="4457015"/>
            <a:ext cx="10120456" cy="588164"/>
            <a:chOff x="582302" y="4995763"/>
            <a:chExt cx="10120456" cy="588164"/>
          </a:xfrm>
        </p:grpSpPr>
        <p:sp>
          <p:nvSpPr>
            <p:cNvPr id="11" name="Google Shape;1185;p114">
              <a:extLst>
                <a:ext uri="{FF2B5EF4-FFF2-40B4-BE49-F238E27FC236}">
                  <a16:creationId xmlns:a16="http://schemas.microsoft.com/office/drawing/2014/main" id="{8E1A970E-903D-6D16-9675-51626C774FDD}"/>
                </a:ext>
              </a:extLst>
            </p:cNvPr>
            <p:cNvSpPr txBox="1"/>
            <p:nvPr/>
          </p:nvSpPr>
          <p:spPr>
            <a:xfrm>
              <a:off x="1596074" y="5117031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recopie la correction sur le livret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grpSp>
          <p:nvGrpSpPr>
            <p:cNvPr id="24" name="Groupe 23">
              <a:extLst>
                <a:ext uri="{FF2B5EF4-FFF2-40B4-BE49-F238E27FC236}">
                  <a16:creationId xmlns:a16="http://schemas.microsoft.com/office/drawing/2014/main" id="{B2982EF8-5E48-6000-7A9A-FFBA190C7120}"/>
                </a:ext>
              </a:extLst>
            </p:cNvPr>
            <p:cNvGrpSpPr/>
            <p:nvPr/>
          </p:nvGrpSpPr>
          <p:grpSpPr>
            <a:xfrm>
              <a:off x="582302" y="4995763"/>
              <a:ext cx="630930" cy="588164"/>
              <a:chOff x="10280460" y="4850932"/>
              <a:chExt cx="630930" cy="588164"/>
            </a:xfrm>
          </p:grpSpPr>
          <p:pic>
            <p:nvPicPr>
              <p:cNvPr id="2" name="Picture 7">
                <a:extLst>
                  <a:ext uri="{FF2B5EF4-FFF2-40B4-BE49-F238E27FC236}">
                    <a16:creationId xmlns:a16="http://schemas.microsoft.com/office/drawing/2014/main" id="{FBCC49BC-29F6-6E08-E3DD-5BFF1ADED9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1664" t="23325" r="25923" b="30055"/>
              <a:stretch>
                <a:fillRect/>
              </a:stretch>
            </p:blipFill>
            <p:spPr>
              <a:xfrm>
                <a:off x="10280460" y="4967823"/>
                <a:ext cx="630930" cy="471273"/>
              </a:xfrm>
              <a:prstGeom prst="rect">
                <a:avLst/>
              </a:prstGeom>
              <a:ln w="19050">
                <a:noFill/>
              </a:ln>
            </p:spPr>
          </p:pic>
          <p:pic>
            <p:nvPicPr>
              <p:cNvPr id="23" name="Picture 7">
                <a:extLst>
                  <a:ext uri="{FF2B5EF4-FFF2-40B4-BE49-F238E27FC236}">
                    <a16:creationId xmlns:a16="http://schemas.microsoft.com/office/drawing/2014/main" id="{6B1C2D3A-6AC5-2620-1526-A1C86C35AB6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clrChange>
                  <a:clrFrom>
                    <a:srgbClr val="F8F8F8"/>
                  </a:clrFrom>
                  <a:clrTo>
                    <a:srgbClr val="F8F8F8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74744" t="23325" r="10688" b="30055"/>
              <a:stretch>
                <a:fillRect/>
              </a:stretch>
            </p:blipFill>
            <p:spPr>
              <a:xfrm rot="1461832">
                <a:off x="10456526" y="4850932"/>
                <a:ext cx="147273" cy="471273"/>
              </a:xfrm>
              <a:prstGeom prst="rect">
                <a:avLst/>
              </a:prstGeom>
              <a:ln w="19050">
                <a:noFill/>
              </a:ln>
            </p:spPr>
          </p:pic>
        </p:grp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2A52812C-2574-5FBD-20D8-4B52D19C9B88}"/>
              </a:ext>
            </a:extLst>
          </p:cNvPr>
          <p:cNvGrpSpPr/>
          <p:nvPr/>
        </p:nvGrpSpPr>
        <p:grpSpPr>
          <a:xfrm>
            <a:off x="563963" y="3754530"/>
            <a:ext cx="9818899" cy="471273"/>
            <a:chOff x="563963" y="3754530"/>
            <a:chExt cx="9818899" cy="47127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017B555-F8E8-EF10-A734-35560AD21E1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963" y="3754530"/>
              <a:ext cx="649216" cy="47127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2" name="Google Shape;1233;p116">
              <a:extLst>
                <a:ext uri="{FF2B5EF4-FFF2-40B4-BE49-F238E27FC236}">
                  <a16:creationId xmlns:a16="http://schemas.microsoft.com/office/drawing/2014/main" id="{60FA70E0-73E4-C505-CD95-3A2BF272883C}"/>
                </a:ext>
              </a:extLst>
            </p:cNvPr>
            <p:cNvSpPr txBox="1"/>
            <p:nvPr/>
          </p:nvSpPr>
          <p:spPr>
            <a:xfrm>
              <a:off x="1589281" y="3778310"/>
              <a:ext cx="8793581" cy="42051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L’élève utilise l’ardoise pour répondre </a:t>
              </a:r>
            </a:p>
          </p:txBody>
        </p:sp>
      </p:grpSp>
      <p:grpSp>
        <p:nvGrpSpPr>
          <p:cNvPr id="39" name="Groupe 38">
            <a:extLst>
              <a:ext uri="{FF2B5EF4-FFF2-40B4-BE49-F238E27FC236}">
                <a16:creationId xmlns:a16="http://schemas.microsoft.com/office/drawing/2014/main" id="{53AAD794-A7AF-D7A8-B8AE-396A98369A1C}"/>
              </a:ext>
            </a:extLst>
          </p:cNvPr>
          <p:cNvGrpSpPr/>
          <p:nvPr/>
        </p:nvGrpSpPr>
        <p:grpSpPr>
          <a:xfrm>
            <a:off x="641607" y="5918134"/>
            <a:ext cx="9414435" cy="615521"/>
            <a:chOff x="594801" y="7422032"/>
            <a:chExt cx="9414435" cy="615521"/>
          </a:xfrm>
        </p:grpSpPr>
        <p:sp>
          <p:nvSpPr>
            <p:cNvPr id="33" name="Google Shape;1234;p116">
              <a:extLst>
                <a:ext uri="{FF2B5EF4-FFF2-40B4-BE49-F238E27FC236}">
                  <a16:creationId xmlns:a16="http://schemas.microsoft.com/office/drawing/2014/main" id="{4A00C5EF-E445-EB6B-1DE2-E4A5A54530F6}"/>
                </a:ext>
              </a:extLst>
            </p:cNvPr>
            <p:cNvSpPr txBox="1"/>
            <p:nvPr/>
          </p:nvSpPr>
          <p:spPr>
            <a:xfrm>
              <a:off x="1589281" y="7548993"/>
              <a:ext cx="8419955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autonome</a:t>
              </a:r>
            </a:p>
          </p:txBody>
        </p:sp>
        <p:pic>
          <p:nvPicPr>
            <p:cNvPr id="36" name="Picture 14">
              <a:extLst>
                <a:ext uri="{FF2B5EF4-FFF2-40B4-BE49-F238E27FC236}">
                  <a16:creationId xmlns:a16="http://schemas.microsoft.com/office/drawing/2014/main" id="{65756CE2-44EC-5A96-FB15-7BE43C6C2C3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5469" b="89941" l="9961" r="89941">
                          <a14:foregroundMark x1="29102" y1="41602" x2="32422" y2="38184"/>
                          <a14:foregroundMark x1="50098" y1="9570" x2="43262" y2="13379"/>
                          <a14:foregroundMark x1="32227" y1="37109" x2="32715" y2="35742"/>
                          <a14:foregroundMark x1="37891" y1="55078" x2="61914" y2="65430"/>
                          <a14:foregroundMark x1="52539" y1="55078" x2="61816" y2="55078"/>
                          <a14:foregroundMark x1="37012" y1="64941" x2="46777" y2="64063"/>
                          <a14:foregroundMark x1="73535" y1="56738" x2="81250" y2="55957"/>
                          <a14:foregroundMark x1="71875" y1="66699" x2="79102" y2="66504"/>
                          <a14:foregroundMark x1="43848" y1="20801" x2="44922" y2="2763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7422032"/>
              <a:ext cx="615518" cy="615521"/>
            </a:xfrm>
            <a:prstGeom prst="rect">
              <a:avLst/>
            </a:prstGeom>
          </p:spPr>
        </p:pic>
      </p:grpSp>
      <p:grpSp>
        <p:nvGrpSpPr>
          <p:cNvPr id="40" name="Groupe 39">
            <a:extLst>
              <a:ext uri="{FF2B5EF4-FFF2-40B4-BE49-F238E27FC236}">
                <a16:creationId xmlns:a16="http://schemas.microsoft.com/office/drawing/2014/main" id="{FCBBF3BE-3157-798D-4F61-21AD576E26E4}"/>
              </a:ext>
            </a:extLst>
          </p:cNvPr>
          <p:cNvGrpSpPr/>
          <p:nvPr/>
        </p:nvGrpSpPr>
        <p:grpSpPr>
          <a:xfrm>
            <a:off x="633815" y="5227796"/>
            <a:ext cx="8608190" cy="574642"/>
            <a:chOff x="594801" y="8720789"/>
            <a:chExt cx="8608190" cy="574642"/>
          </a:xfrm>
        </p:grpSpPr>
        <p:sp>
          <p:nvSpPr>
            <p:cNvPr id="34" name="Google Shape;1235;p116">
              <a:extLst>
                <a:ext uri="{FF2B5EF4-FFF2-40B4-BE49-F238E27FC236}">
                  <a16:creationId xmlns:a16="http://schemas.microsoft.com/office/drawing/2014/main" id="{F1EDF54E-1505-D11C-6E61-D13C0509A328}"/>
                </a:ext>
              </a:extLst>
            </p:cNvPr>
            <p:cNvSpPr txBox="1"/>
            <p:nvPr/>
          </p:nvSpPr>
          <p:spPr>
            <a:xfrm>
              <a:off x="1589281" y="8827342"/>
              <a:ext cx="7613710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Pratique guidée en binôme</a:t>
              </a:r>
            </a:p>
          </p:txBody>
        </p:sp>
        <p:pic>
          <p:nvPicPr>
            <p:cNvPr id="37" name="Picture 9">
              <a:extLst>
                <a:ext uri="{FF2B5EF4-FFF2-40B4-BE49-F238E27FC236}">
                  <a16:creationId xmlns:a16="http://schemas.microsoft.com/office/drawing/2014/main" id="{40841830-4F1E-C9C4-4026-00753CDEA54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4801" y="8720789"/>
              <a:ext cx="615518" cy="574642"/>
            </a:xfrm>
            <a:prstGeom prst="rect">
              <a:avLst/>
            </a:prstGeom>
          </p:spPr>
        </p:pic>
      </p:grpSp>
      <p:grpSp>
        <p:nvGrpSpPr>
          <p:cNvPr id="45" name="Groupe 44">
            <a:extLst>
              <a:ext uri="{FF2B5EF4-FFF2-40B4-BE49-F238E27FC236}">
                <a16:creationId xmlns:a16="http://schemas.microsoft.com/office/drawing/2014/main" id="{40C50BF5-960C-B6C6-9315-41D3DF110C0F}"/>
              </a:ext>
            </a:extLst>
          </p:cNvPr>
          <p:cNvGrpSpPr/>
          <p:nvPr/>
        </p:nvGrpSpPr>
        <p:grpSpPr>
          <a:xfrm>
            <a:off x="605726" y="736482"/>
            <a:ext cx="10092113" cy="641893"/>
            <a:chOff x="605726" y="736482"/>
            <a:chExt cx="10092113" cy="641893"/>
          </a:xfrm>
        </p:grpSpPr>
        <p:pic>
          <p:nvPicPr>
            <p:cNvPr id="41" name="Picture 2" descr="Image générée">
              <a:extLst>
                <a:ext uri="{FF2B5EF4-FFF2-40B4-BE49-F238E27FC236}">
                  <a16:creationId xmlns:a16="http://schemas.microsoft.com/office/drawing/2014/main" id="{E9531E9B-C991-40A9-D03B-DB4C18F8924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1064" b="10678"/>
            <a:stretch>
              <a:fillRect/>
            </a:stretch>
          </p:blipFill>
          <p:spPr bwMode="auto">
            <a:xfrm>
              <a:off x="605726" y="736482"/>
              <a:ext cx="546818" cy="6418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Google Shape;1185;p114">
              <a:extLst>
                <a:ext uri="{FF2B5EF4-FFF2-40B4-BE49-F238E27FC236}">
                  <a16:creationId xmlns:a16="http://schemas.microsoft.com/office/drawing/2014/main" id="{8E049F13-5293-D7AC-1599-B71F84A1B7F9}"/>
                </a:ext>
              </a:extLst>
            </p:cNvPr>
            <p:cNvSpPr txBox="1"/>
            <p:nvPr/>
          </p:nvSpPr>
          <p:spPr>
            <a:xfrm>
              <a:off x="1591155" y="857399"/>
              <a:ext cx="9106684" cy="400059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rgbClr val="44546A"/>
                  </a:solidFill>
                  <a:latin typeface="Calibri"/>
                  <a:ea typeface="Calibri"/>
                  <a:cs typeface="Calibri"/>
                </a:rPr>
                <a:t>Slide réservé à l’enseignant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7763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025BED-01D8-0B8A-0A22-83F944E435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Image générée">
            <a:extLst>
              <a:ext uri="{FF2B5EF4-FFF2-40B4-BE49-F238E27FC236}">
                <a16:creationId xmlns:a16="http://schemas.microsoft.com/office/drawing/2014/main" id="{5FA1BCB3-912D-8C33-256F-F0A36B514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30481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1" name="Groupe 30">
            <a:extLst>
              <a:ext uri="{FF2B5EF4-FFF2-40B4-BE49-F238E27FC236}">
                <a16:creationId xmlns:a16="http://schemas.microsoft.com/office/drawing/2014/main" id="{B50FB1E5-3184-209B-9E29-F4B87759EAF9}"/>
              </a:ext>
            </a:extLst>
          </p:cNvPr>
          <p:cNvGrpSpPr/>
          <p:nvPr/>
        </p:nvGrpSpPr>
        <p:grpSpPr>
          <a:xfrm>
            <a:off x="731663" y="2112275"/>
            <a:ext cx="10265100" cy="828000"/>
            <a:chOff x="963450" y="2259806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17" name="Google Shape;288;p29">
              <a:extLst>
                <a:ext uri="{FF2B5EF4-FFF2-40B4-BE49-F238E27FC236}">
                  <a16:creationId xmlns:a16="http://schemas.microsoft.com/office/drawing/2014/main" id="{31A683D1-1F3A-63C5-04F6-F4F49B649634}"/>
                </a:ext>
              </a:extLst>
            </p:cNvPr>
            <p:cNvSpPr/>
            <p:nvPr/>
          </p:nvSpPr>
          <p:spPr>
            <a:xfrm>
              <a:off x="2428129" y="2259806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18" name="Google Shape;289;p29">
              <a:extLst>
                <a:ext uri="{FF2B5EF4-FFF2-40B4-BE49-F238E27FC236}">
                  <a16:creationId xmlns:a16="http://schemas.microsoft.com/office/drawing/2014/main" id="{62E553FE-BA54-F0CE-AB1E-ADA3C2CDABD0}"/>
                </a:ext>
              </a:extLst>
            </p:cNvPr>
            <p:cNvSpPr/>
            <p:nvPr/>
          </p:nvSpPr>
          <p:spPr>
            <a:xfrm>
              <a:off x="963450" y="2259806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rgbClr val="000000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uFillTx/>
                  <a:latin typeface="Calibri"/>
                  <a:ea typeface="Calibri"/>
                  <a:cs typeface="Calibri"/>
                </a:rPr>
                <a:t> 3</a:t>
              </a:r>
            </a:p>
          </p:txBody>
        </p:sp>
      </p:grpSp>
      <p:grpSp>
        <p:nvGrpSpPr>
          <p:cNvPr id="32" name="Groupe 31">
            <a:extLst>
              <a:ext uri="{FF2B5EF4-FFF2-40B4-BE49-F238E27FC236}">
                <a16:creationId xmlns:a16="http://schemas.microsoft.com/office/drawing/2014/main" id="{9FA61C4D-361C-79C8-306E-1E4E23338A67}"/>
              </a:ext>
            </a:extLst>
          </p:cNvPr>
          <p:cNvGrpSpPr/>
          <p:nvPr/>
        </p:nvGrpSpPr>
        <p:grpSpPr>
          <a:xfrm>
            <a:off x="762415" y="4148168"/>
            <a:ext cx="10265100" cy="828000"/>
            <a:chOff x="963450" y="3092649"/>
            <a:chExt cx="10265100" cy="828000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21" name="Google Shape;292;p29">
              <a:extLst>
                <a:ext uri="{FF2B5EF4-FFF2-40B4-BE49-F238E27FC236}">
                  <a16:creationId xmlns:a16="http://schemas.microsoft.com/office/drawing/2014/main" id="{10C2D34D-FB8B-A95D-F232-29CF7C58B625}"/>
                </a:ext>
              </a:extLst>
            </p:cNvPr>
            <p:cNvSpPr/>
            <p:nvPr/>
          </p:nvSpPr>
          <p:spPr>
            <a:xfrm>
              <a:off x="2428129" y="3092649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000000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algn="ctr" defTabSz="685800">
                <a:defRPr/>
              </a:pPr>
              <a:endParaRPr lang="fr-FR" b="1" noProof="0" dirty="0">
                <a:solidFill>
                  <a:srgbClr val="FFFFFF"/>
                </a:solidFill>
                <a:latin typeface="Arial"/>
              </a:endParaRPr>
            </a:p>
          </p:txBody>
        </p:sp>
        <p:sp>
          <p:nvSpPr>
            <p:cNvPr id="22" name="Google Shape;293;p29">
              <a:extLst>
                <a:ext uri="{FF2B5EF4-FFF2-40B4-BE49-F238E27FC236}">
                  <a16:creationId xmlns:a16="http://schemas.microsoft.com/office/drawing/2014/main" id="{EAC398AE-0F64-B30B-B910-B04156DD3482}"/>
                </a:ext>
              </a:extLst>
            </p:cNvPr>
            <p:cNvSpPr/>
            <p:nvPr/>
          </p:nvSpPr>
          <p:spPr>
            <a:xfrm>
              <a:off x="963450" y="3092649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grpFill/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kern="0" noProof="0" dirty="0">
                  <a:solidFill>
                    <a:schemeClr val="bg1"/>
                  </a:solidFill>
                  <a:ea typeface="Calibri"/>
                  <a:cs typeface="Calibri"/>
                </a:rPr>
                <a:t>Tâche</a:t>
              </a:r>
              <a:r>
                <a:rPr lang="fr-FR" b="1" i="0" u="none" strike="noStrike" kern="0" cap="none" spc="0" baseline="0" noProof="0" dirty="0">
                  <a:solidFill>
                    <a:schemeClr val="bg1"/>
                  </a:solidFill>
                  <a:uFillTx/>
                  <a:latin typeface="Calibri"/>
                  <a:ea typeface="Calibri"/>
                  <a:cs typeface="Calibri"/>
                </a:rPr>
                <a:t> 5</a:t>
              </a:r>
            </a:p>
          </p:txBody>
        </p:sp>
      </p:grpSp>
      <p:grpSp>
        <p:nvGrpSpPr>
          <p:cNvPr id="35" name="Groupe 34">
            <a:extLst>
              <a:ext uri="{FF2B5EF4-FFF2-40B4-BE49-F238E27FC236}">
                <a16:creationId xmlns:a16="http://schemas.microsoft.com/office/drawing/2014/main" id="{DA799033-29F0-02FD-AD5E-B49541A29363}"/>
              </a:ext>
            </a:extLst>
          </p:cNvPr>
          <p:cNvGrpSpPr/>
          <p:nvPr/>
        </p:nvGrpSpPr>
        <p:grpSpPr>
          <a:xfrm>
            <a:off x="762415" y="3125179"/>
            <a:ext cx="10265100" cy="828000"/>
            <a:chOff x="963450" y="1311520"/>
            <a:chExt cx="10265100" cy="828000"/>
          </a:xfrm>
        </p:grpSpPr>
        <p:sp>
          <p:nvSpPr>
            <p:cNvPr id="11" name="Google Shape;286;p29">
              <a:extLst>
                <a:ext uri="{FF2B5EF4-FFF2-40B4-BE49-F238E27FC236}">
                  <a16:creationId xmlns:a16="http://schemas.microsoft.com/office/drawing/2014/main" id="{FFE2AFA5-7DEF-38D8-BDD1-76AEF8185550}"/>
                </a:ext>
              </a:extLst>
            </p:cNvPr>
            <p:cNvSpPr/>
            <p:nvPr/>
          </p:nvSpPr>
          <p:spPr>
            <a:xfrm>
              <a:off x="2428129" y="1311520"/>
              <a:ext cx="8800421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FADE4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0" compatLnSpc="1">
              <a:noAutofit/>
            </a:bodyPr>
            <a:lstStyle/>
            <a:p>
              <a:pPr marL="323854" marR="0" lvl="0" indent="-171450" algn="ct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bg1"/>
                </a:buClr>
                <a:buSzPts val="1200"/>
                <a:buFont typeface="Arial" panose="020B0604020202020204" pitchFamily="34" charset="0"/>
                <a:buChar char="•"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b="1" i="0" u="none" strike="noStrike" kern="0" cap="none" spc="0" baseline="0" noProof="0" dirty="0">
                <a:uFillTx/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3" name="Google Shape;287;p29">
              <a:extLst>
                <a:ext uri="{FF2B5EF4-FFF2-40B4-BE49-F238E27FC236}">
                  <a16:creationId xmlns:a16="http://schemas.microsoft.com/office/drawing/2014/main" id="{56CD9EBF-2323-60FE-7D1D-9992D468BC8B}"/>
                </a:ext>
              </a:extLst>
            </p:cNvPr>
            <p:cNvSpPr/>
            <p:nvPr/>
          </p:nvSpPr>
          <p:spPr>
            <a:xfrm>
              <a:off x="963450" y="1311520"/>
              <a:ext cx="1349096" cy="828000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54AFE9"/>
            </a:solidFill>
            <a:ln w="9528" cap="flat">
              <a:solidFill>
                <a:srgbClr val="44546A"/>
              </a:solidFill>
              <a:prstDash val="solid"/>
              <a:miter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lvl="0"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000" b="1" kern="0" noProof="0" dirty="0">
                  <a:solidFill>
                    <a:schemeClr val="bg1"/>
                  </a:solidFill>
                </a:rPr>
                <a:t>Tâche 4</a:t>
              </a:r>
            </a:p>
          </p:txBody>
        </p:sp>
      </p:grpSp>
      <p:sp>
        <p:nvSpPr>
          <p:cNvPr id="23" name="Rectangle: Rounded Corners 11">
            <a:extLst>
              <a:ext uri="{FF2B5EF4-FFF2-40B4-BE49-F238E27FC236}">
                <a16:creationId xmlns:a16="http://schemas.microsoft.com/office/drawing/2014/main" id="{099B9CC5-16E5-CB9D-53DD-A5AAB22E13F1}"/>
              </a:ext>
            </a:extLst>
          </p:cNvPr>
          <p:cNvSpPr/>
          <p:nvPr/>
        </p:nvSpPr>
        <p:spPr>
          <a:xfrm>
            <a:off x="659589" y="2051050"/>
            <a:ext cx="10440000" cy="972000"/>
          </a:xfrm>
          <a:prstGeom prst="roundRect">
            <a:avLst/>
          </a:prstGeom>
          <a:noFill/>
          <a:ln w="38100"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noProof="0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1FD926A3-1486-0A55-A4A1-3E781FBF5608}"/>
              </a:ext>
            </a:extLst>
          </p:cNvPr>
          <p:cNvSpPr txBox="1"/>
          <p:nvPr/>
        </p:nvSpPr>
        <p:spPr>
          <a:xfrm>
            <a:off x="2322461" y="3339124"/>
            <a:ext cx="867430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342908">
              <a:defRPr/>
            </a:pPr>
            <a:r>
              <a:rPr lang="fr-FR" sz="2000" b="1" kern="0" noProof="0" dirty="0">
                <a:solidFill>
                  <a:schemeClr val="bg1"/>
                </a:solidFill>
              </a:rPr>
              <a:t>Décrire le processus de base de la respiration cellulaire.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AD954DD-2E88-A16D-BC8E-92691847F203}"/>
              </a:ext>
            </a:extLst>
          </p:cNvPr>
          <p:cNvSpPr txBox="1"/>
          <p:nvPr/>
        </p:nvSpPr>
        <p:spPr>
          <a:xfrm>
            <a:off x="2322460" y="2281617"/>
            <a:ext cx="821223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rgbClr val="000000"/>
                </a:solidFill>
              </a:rPr>
              <a:t>Décrire le processus de base de la photosynthèse. 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5B77D681-84B2-B1C7-78F6-B0F090CB4B7A}"/>
              </a:ext>
            </a:extLst>
          </p:cNvPr>
          <p:cNvSpPr txBox="1"/>
          <p:nvPr/>
        </p:nvSpPr>
        <p:spPr>
          <a:xfrm>
            <a:off x="2322460" y="4377502"/>
            <a:ext cx="762213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kern="0" noProof="0" dirty="0">
                <a:solidFill>
                  <a:schemeClr val="bg1"/>
                </a:solidFill>
              </a:rPr>
              <a:t>Réaliser un schéma de synthèse du cycle de la matière.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02B74C8-9D28-74BF-CAE4-56A2B0CAB33B}"/>
              </a:ext>
            </a:extLst>
          </p:cNvPr>
          <p:cNvSpPr/>
          <p:nvPr/>
        </p:nvSpPr>
        <p:spPr>
          <a:xfrm>
            <a:off x="715062" y="1261034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1: Échange de la matière et de l’énergie entre le vivant et son environnement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3590D-6BF0-1F8E-33BC-E74FE1FD16CB}"/>
              </a:ext>
            </a:extLst>
          </p:cNvPr>
          <p:cNvSpPr/>
          <p:nvPr/>
        </p:nvSpPr>
        <p:spPr>
          <a:xfrm>
            <a:off x="692447" y="5035746"/>
            <a:ext cx="10439999" cy="577132"/>
          </a:xfrm>
          <a:prstGeom prst="rect">
            <a:avLst/>
          </a:prstGeom>
          <a:solidFill>
            <a:srgbClr val="00345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noProof="0" dirty="0">
                <a:solidFill>
                  <a:schemeClr val="bg1"/>
                </a:solidFill>
              </a:rPr>
              <a:t>Séquence 2: Transfert de la matière et flux de l’énergie dans l’écosystème</a:t>
            </a:r>
          </a:p>
        </p:txBody>
      </p:sp>
      <p:sp>
        <p:nvSpPr>
          <p:cNvPr id="8" name="Google Shape;285;p29">
            <a:extLst>
              <a:ext uri="{FF2B5EF4-FFF2-40B4-BE49-F238E27FC236}">
                <a16:creationId xmlns:a16="http://schemas.microsoft.com/office/drawing/2014/main" id="{93E58BA9-3364-706B-F53E-8065A6181845}"/>
              </a:ext>
            </a:extLst>
          </p:cNvPr>
          <p:cNvSpPr/>
          <p:nvPr/>
        </p:nvSpPr>
        <p:spPr>
          <a:xfrm>
            <a:off x="948074" y="351425"/>
            <a:ext cx="10526171" cy="473837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4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Repérage dans le chapitre 2 : Cycles et flux de l’énergie dans l’écosystème</a:t>
            </a:r>
          </a:p>
          <a:p>
            <a:pPr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2400" b="1" noProof="0" dirty="0"/>
          </a:p>
        </p:txBody>
      </p:sp>
    </p:spTree>
    <p:extLst>
      <p:ext uri="{BB962C8B-B14F-4D97-AF65-F5344CB8AC3E}">
        <p14:creationId xmlns:p14="http://schemas.microsoft.com/office/powerpoint/2010/main" val="12649349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C800167E-37EA-13EC-1FB9-743D51DCFB5D}"/>
              </a:ext>
            </a:extLst>
          </p:cNvPr>
          <p:cNvGrpSpPr/>
          <p:nvPr/>
        </p:nvGrpSpPr>
        <p:grpSpPr>
          <a:xfrm>
            <a:off x="2032201" y="1087290"/>
            <a:ext cx="8127601" cy="5072700"/>
            <a:chOff x="1619475" y="1029778"/>
            <a:chExt cx="6095701" cy="3804525"/>
          </a:xfrm>
        </p:grpSpPr>
        <p:sp>
          <p:nvSpPr>
            <p:cNvPr id="3" name="Google Shape;251;p28">
              <a:extLst>
                <a:ext uri="{FF2B5EF4-FFF2-40B4-BE49-F238E27FC236}">
                  <a16:creationId xmlns:a16="http://schemas.microsoft.com/office/drawing/2014/main" id="{10870841-AEDA-07BF-4759-A91AE73C7011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" name="Google Shape;252;p28">
              <a:extLst>
                <a:ext uri="{FF2B5EF4-FFF2-40B4-BE49-F238E27FC236}">
                  <a16:creationId xmlns:a16="http://schemas.microsoft.com/office/drawing/2014/main" id="{83DDB58E-AC9C-C2A3-D510-E6E3A01973FA}"/>
                </a:ext>
              </a:extLst>
            </p:cNvPr>
            <p:cNvSpPr/>
            <p:nvPr/>
          </p:nvSpPr>
          <p:spPr>
            <a:xfrm>
              <a:off x="1740952" y="1097174"/>
              <a:ext cx="5852746" cy="366973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7" name="Google Shape;255;p28">
            <a:extLst>
              <a:ext uri="{FF2B5EF4-FFF2-40B4-BE49-F238E27FC236}">
                <a16:creationId xmlns:a16="http://schemas.microsoft.com/office/drawing/2014/main" id="{02B13D41-2ADF-EF99-8CB6-4F2930151FA6}"/>
              </a:ext>
            </a:extLst>
          </p:cNvPr>
          <p:cNvSpPr/>
          <p:nvPr/>
        </p:nvSpPr>
        <p:spPr>
          <a:xfrm>
            <a:off x="963315" y="16526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 defTabSz="121914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rPr>
              <a:t>Structure de la séance</a:t>
            </a:r>
            <a:endParaRPr lang="fr-FR" sz="1467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33" name="Picture 2" descr="Image générée">
            <a:extLst>
              <a:ext uri="{FF2B5EF4-FFF2-40B4-BE49-F238E27FC236}">
                <a16:creationId xmlns:a16="http://schemas.microsoft.com/office/drawing/2014/main" id="{5400CA35-CF96-4D76-E13D-C79B2D0ABA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61" y="3048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oup 43">
            <a:extLst>
              <a:ext uri="{FF2B5EF4-FFF2-40B4-BE49-F238E27FC236}">
                <a16:creationId xmlns:a16="http://schemas.microsoft.com/office/drawing/2014/main" id="{2D69B9E5-8D8A-F52D-85F2-F93AB09FDDE8}"/>
              </a:ext>
            </a:extLst>
          </p:cNvPr>
          <p:cNvGrpSpPr/>
          <p:nvPr/>
        </p:nvGrpSpPr>
        <p:grpSpPr>
          <a:xfrm>
            <a:off x="2336945" y="1288057"/>
            <a:ext cx="7518111" cy="548005"/>
            <a:chOff x="1764463" y="1060636"/>
            <a:chExt cx="5638583" cy="411004"/>
          </a:xfrm>
        </p:grpSpPr>
        <p:sp>
          <p:nvSpPr>
            <p:cNvPr id="27" name="Google Shape;275;p28">
              <a:extLst>
                <a:ext uri="{FF2B5EF4-FFF2-40B4-BE49-F238E27FC236}">
                  <a16:creationId xmlns:a16="http://schemas.microsoft.com/office/drawing/2014/main" id="{67272330-1CE8-D6A8-B8CF-47B277D2BBD3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5FADE4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1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28" name="Google Shape;276;p28">
              <a:extLst>
                <a:ext uri="{FF2B5EF4-FFF2-40B4-BE49-F238E27FC236}">
                  <a16:creationId xmlns:a16="http://schemas.microsoft.com/office/drawing/2014/main" id="{97CB6729-6694-69AA-8803-AA1A6C36C246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5FADE4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29" name="Google Shape;277;p28">
              <a:extLst>
                <a:ext uri="{FF2B5EF4-FFF2-40B4-BE49-F238E27FC236}">
                  <a16:creationId xmlns:a16="http://schemas.microsoft.com/office/drawing/2014/main" id="{A6EF5B3E-01E0-E8C1-F060-3762D49504CE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05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30" name="Google Shape;278;p28">
              <a:extLst>
                <a:ext uri="{FF2B5EF4-FFF2-40B4-BE49-F238E27FC236}">
                  <a16:creationId xmlns:a16="http://schemas.microsoft.com/office/drawing/2014/main" id="{7CFD7C7E-5E76-A852-EADC-9007259FD2D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3" name="Google Shape;277;p28">
              <a:extLst>
                <a:ext uri="{FF2B5EF4-FFF2-40B4-BE49-F238E27FC236}">
                  <a16:creationId xmlns:a16="http://schemas.microsoft.com/office/drawing/2014/main" id="{A0E5C9DC-ED2F-4C21-AC72-B18B443D627F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Ouverture de la séance (O)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7AA13D06-2280-5296-5273-3F265180E7AD}"/>
              </a:ext>
            </a:extLst>
          </p:cNvPr>
          <p:cNvGrpSpPr/>
          <p:nvPr/>
        </p:nvGrpSpPr>
        <p:grpSpPr>
          <a:xfrm>
            <a:off x="2336945" y="2114436"/>
            <a:ext cx="7518111" cy="548005"/>
            <a:chOff x="1764463" y="1060636"/>
            <a:chExt cx="5638583" cy="411004"/>
          </a:xfrm>
        </p:grpSpPr>
        <p:sp>
          <p:nvSpPr>
            <p:cNvPr id="46" name="Google Shape;275;p28">
              <a:extLst>
                <a:ext uri="{FF2B5EF4-FFF2-40B4-BE49-F238E27FC236}">
                  <a16:creationId xmlns:a16="http://schemas.microsoft.com/office/drawing/2014/main" id="{DE71CE43-6CD4-0ED5-4059-3B350EA71DB5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E55D19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2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7" name="Google Shape;276;p28">
              <a:extLst>
                <a:ext uri="{FF2B5EF4-FFF2-40B4-BE49-F238E27FC236}">
                  <a16:creationId xmlns:a16="http://schemas.microsoft.com/office/drawing/2014/main" id="{B6B26038-0D5B-9609-CA9D-3FCC40186630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E55D19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48" name="Google Shape;277;p28">
              <a:extLst>
                <a:ext uri="{FF2B5EF4-FFF2-40B4-BE49-F238E27FC236}">
                  <a16:creationId xmlns:a16="http://schemas.microsoft.com/office/drawing/2014/main" id="{C8D0E979-52C2-31BE-0722-FA7EFB9398A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49" name="Google Shape;278;p28">
              <a:extLst>
                <a:ext uri="{FF2B5EF4-FFF2-40B4-BE49-F238E27FC236}">
                  <a16:creationId xmlns:a16="http://schemas.microsoft.com/office/drawing/2014/main" id="{71AB5E10-6838-C817-C24E-4CB1859770B8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0" name="Google Shape;277;p28">
              <a:extLst>
                <a:ext uri="{FF2B5EF4-FFF2-40B4-BE49-F238E27FC236}">
                  <a16:creationId xmlns:a16="http://schemas.microsoft.com/office/drawing/2014/main" id="{A18A4C4B-95C5-1A78-39F5-AF28F2CB3888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Modelage (M)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F0920BF8-C981-4610-6478-FDC5D2CA45FC}"/>
              </a:ext>
            </a:extLst>
          </p:cNvPr>
          <p:cNvGrpSpPr/>
          <p:nvPr/>
        </p:nvGrpSpPr>
        <p:grpSpPr>
          <a:xfrm>
            <a:off x="2336945" y="2940814"/>
            <a:ext cx="7518111" cy="548005"/>
            <a:chOff x="1764463" y="1060636"/>
            <a:chExt cx="5638583" cy="411004"/>
          </a:xfrm>
        </p:grpSpPr>
        <p:sp>
          <p:nvSpPr>
            <p:cNvPr id="58" name="Google Shape;275;p28">
              <a:extLst>
                <a:ext uri="{FF2B5EF4-FFF2-40B4-BE49-F238E27FC236}">
                  <a16:creationId xmlns:a16="http://schemas.microsoft.com/office/drawing/2014/main" id="{AEF9DE78-1568-DD8F-74BA-DCCCBE4A1E34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7030A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3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59" name="Google Shape;276;p28">
              <a:extLst>
                <a:ext uri="{FF2B5EF4-FFF2-40B4-BE49-F238E27FC236}">
                  <a16:creationId xmlns:a16="http://schemas.microsoft.com/office/drawing/2014/main" id="{3981E70C-7E53-08AD-CAB8-818D0EE496BD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7030A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0" name="Google Shape;277;p28">
              <a:extLst>
                <a:ext uri="{FF2B5EF4-FFF2-40B4-BE49-F238E27FC236}">
                  <a16:creationId xmlns:a16="http://schemas.microsoft.com/office/drawing/2014/main" id="{36333017-6646-6752-DC35-A23A299ED258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1" name="Google Shape;278;p28">
              <a:extLst>
                <a:ext uri="{FF2B5EF4-FFF2-40B4-BE49-F238E27FC236}">
                  <a16:creationId xmlns:a16="http://schemas.microsoft.com/office/drawing/2014/main" id="{8F2E0FB1-62C4-7B4A-8038-538A2A181CA2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2" name="Google Shape;277;p28">
              <a:extLst>
                <a:ext uri="{FF2B5EF4-FFF2-40B4-BE49-F238E27FC236}">
                  <a16:creationId xmlns:a16="http://schemas.microsoft.com/office/drawing/2014/main" id="{410718F4-E9BC-25DE-C290-6FEDCDC8AC6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collective (PGC)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B210AFBE-9FEE-A21F-61E3-4FA7217AE898}"/>
              </a:ext>
            </a:extLst>
          </p:cNvPr>
          <p:cNvGrpSpPr/>
          <p:nvPr/>
        </p:nvGrpSpPr>
        <p:grpSpPr>
          <a:xfrm>
            <a:off x="2336945" y="3767193"/>
            <a:ext cx="7518111" cy="548005"/>
            <a:chOff x="1764463" y="1060636"/>
            <a:chExt cx="5638583" cy="411004"/>
          </a:xfrm>
        </p:grpSpPr>
        <p:sp>
          <p:nvSpPr>
            <p:cNvPr id="64" name="Google Shape;275;p28">
              <a:extLst>
                <a:ext uri="{FF2B5EF4-FFF2-40B4-BE49-F238E27FC236}">
                  <a16:creationId xmlns:a16="http://schemas.microsoft.com/office/drawing/2014/main" id="{2ED11872-46E5-DF11-3992-8876A5B14D9A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1D9A78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4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5" name="Google Shape;276;p28">
              <a:extLst>
                <a:ext uri="{FF2B5EF4-FFF2-40B4-BE49-F238E27FC236}">
                  <a16:creationId xmlns:a16="http://schemas.microsoft.com/office/drawing/2014/main" id="{4733EE3E-D42D-2599-3CE2-BEB4207CC0E5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1D9A78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6" name="Google Shape;277;p28">
              <a:extLst>
                <a:ext uri="{FF2B5EF4-FFF2-40B4-BE49-F238E27FC236}">
                  <a16:creationId xmlns:a16="http://schemas.microsoft.com/office/drawing/2014/main" id="{2EDAFA87-CB19-BB0B-6FCF-CFC203B7F7A7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67" name="Google Shape;278;p28">
              <a:extLst>
                <a:ext uri="{FF2B5EF4-FFF2-40B4-BE49-F238E27FC236}">
                  <a16:creationId xmlns:a16="http://schemas.microsoft.com/office/drawing/2014/main" id="{2A88B583-338E-926B-B128-9998B402411E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68" name="Google Shape;277;p28">
              <a:extLst>
                <a:ext uri="{FF2B5EF4-FFF2-40B4-BE49-F238E27FC236}">
                  <a16:creationId xmlns:a16="http://schemas.microsoft.com/office/drawing/2014/main" id="{7B1465D0-8FF9-2654-C9D2-9DECC4F55960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en binôme (PGB)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96A062-500C-F473-91E8-49466B9814A0}"/>
              </a:ext>
            </a:extLst>
          </p:cNvPr>
          <p:cNvGrpSpPr/>
          <p:nvPr/>
        </p:nvGrpSpPr>
        <p:grpSpPr>
          <a:xfrm>
            <a:off x="2336945" y="4593572"/>
            <a:ext cx="7518111" cy="548005"/>
            <a:chOff x="1764463" y="1060636"/>
            <a:chExt cx="5638583" cy="411004"/>
          </a:xfrm>
        </p:grpSpPr>
        <p:sp>
          <p:nvSpPr>
            <p:cNvPr id="70" name="Google Shape;275;p28">
              <a:extLst>
                <a:ext uri="{FF2B5EF4-FFF2-40B4-BE49-F238E27FC236}">
                  <a16:creationId xmlns:a16="http://schemas.microsoft.com/office/drawing/2014/main" id="{4E040C5C-C260-B80E-473E-4E1C2F3CD68F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C00000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5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1" name="Google Shape;276;p28">
              <a:extLst>
                <a:ext uri="{FF2B5EF4-FFF2-40B4-BE49-F238E27FC236}">
                  <a16:creationId xmlns:a16="http://schemas.microsoft.com/office/drawing/2014/main" id="{242BF3E4-E53D-A10C-6032-366E013121BA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C00000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2" name="Google Shape;277;p28">
              <a:extLst>
                <a:ext uri="{FF2B5EF4-FFF2-40B4-BE49-F238E27FC236}">
                  <a16:creationId xmlns:a16="http://schemas.microsoft.com/office/drawing/2014/main" id="{F0C5D024-F5C2-2CEE-E3CB-CF926EA9590A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10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3" name="Google Shape;278;p28">
              <a:extLst>
                <a:ext uri="{FF2B5EF4-FFF2-40B4-BE49-F238E27FC236}">
                  <a16:creationId xmlns:a16="http://schemas.microsoft.com/office/drawing/2014/main" id="{4D2422B7-6329-949C-8EBD-C7C6DD022C17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4" name="Google Shape;277;p28">
              <a:extLst>
                <a:ext uri="{FF2B5EF4-FFF2-40B4-BE49-F238E27FC236}">
                  <a16:creationId xmlns:a16="http://schemas.microsoft.com/office/drawing/2014/main" id="{0CC3379E-5560-46C3-11F8-04A0471C163E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Pratique autonome (PA)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FECC7735-AD18-81CA-9A7E-DD7D28A7DC38}"/>
              </a:ext>
            </a:extLst>
          </p:cNvPr>
          <p:cNvGrpSpPr/>
          <p:nvPr/>
        </p:nvGrpSpPr>
        <p:grpSpPr>
          <a:xfrm>
            <a:off x="2336945" y="5419952"/>
            <a:ext cx="7518111" cy="548005"/>
            <a:chOff x="1764463" y="1060636"/>
            <a:chExt cx="5638583" cy="411004"/>
          </a:xfrm>
        </p:grpSpPr>
        <p:sp>
          <p:nvSpPr>
            <p:cNvPr id="76" name="Google Shape;275;p28">
              <a:extLst>
                <a:ext uri="{FF2B5EF4-FFF2-40B4-BE49-F238E27FC236}">
                  <a16:creationId xmlns:a16="http://schemas.microsoft.com/office/drawing/2014/main" id="{358A3EA9-660D-91FA-AEFA-20486284456E}"/>
                </a:ext>
              </a:extLst>
            </p:cNvPr>
            <p:cNvSpPr/>
            <p:nvPr/>
          </p:nvSpPr>
          <p:spPr>
            <a:xfrm>
              <a:off x="1764463" y="1117937"/>
              <a:ext cx="296402" cy="296402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solidFill>
              <a:srgbClr val="DC94DE"/>
            </a:solidFill>
            <a:ln cap="flat">
              <a:noFill/>
              <a:prstDash val="solid"/>
            </a:ln>
          </p:spPr>
          <p:txBody>
            <a:bodyPr vert="horz" wrap="square" lIns="68567" tIns="34271" rIns="68567" bIns="34271" anchor="ctr" anchorCtr="1" compatLnSpc="1">
              <a:no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133" b="1" kern="0" noProof="0" dirty="0">
                  <a:solidFill>
                    <a:srgbClr val="FFFFFF"/>
                  </a:solidFill>
                  <a:latin typeface="Calibri"/>
                  <a:ea typeface="Calibri"/>
                  <a:cs typeface="Calibri"/>
                </a:rPr>
                <a:t>6</a:t>
              </a:r>
              <a:endParaRPr lang="fr-FR" sz="1467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7" name="Google Shape;276;p28">
              <a:extLst>
                <a:ext uri="{FF2B5EF4-FFF2-40B4-BE49-F238E27FC236}">
                  <a16:creationId xmlns:a16="http://schemas.microsoft.com/office/drawing/2014/main" id="{E601F4B8-1BBB-0A4C-7B1B-1AEC1A817048}"/>
                </a:ext>
              </a:extLst>
            </p:cNvPr>
            <p:cNvSpPr/>
            <p:nvPr/>
          </p:nvSpPr>
          <p:spPr>
            <a:xfrm>
              <a:off x="2156845" y="1060636"/>
              <a:ext cx="5246201" cy="411004"/>
            </a:xfrm>
            <a:custGeom>
              <a:avLst/>
              <a:gdLst>
                <a:gd name="f0" fmla="val 10800000"/>
                <a:gd name="f1" fmla="val 5400000"/>
                <a:gd name="f2" fmla="val 16200000"/>
                <a:gd name="f3" fmla="val w"/>
                <a:gd name="f4" fmla="val h"/>
                <a:gd name="f5" fmla="val ss"/>
                <a:gd name="f6" fmla="val 0"/>
                <a:gd name="f7" fmla="abs f3"/>
                <a:gd name="f8" fmla="abs f4"/>
                <a:gd name="f9" fmla="abs f5"/>
                <a:gd name="f10" fmla="val f6"/>
                <a:gd name="f11" fmla="?: f7 f3 1"/>
                <a:gd name="f12" fmla="?: f8 f4 1"/>
                <a:gd name="f13" fmla="?: f9 f5 1"/>
                <a:gd name="f14" fmla="*/ f11 1 21600"/>
                <a:gd name="f15" fmla="*/ f12 1 21600"/>
                <a:gd name="f16" fmla="*/ 21600 f11 1"/>
                <a:gd name="f17" fmla="*/ 21600 f12 1"/>
                <a:gd name="f18" fmla="min f15 f14"/>
                <a:gd name="f19" fmla="*/ f16 1 f13"/>
                <a:gd name="f20" fmla="*/ f17 1 f13"/>
                <a:gd name="f21" fmla="val f19"/>
                <a:gd name="f22" fmla="val f20"/>
                <a:gd name="f23" fmla="*/ f10 f18 1"/>
                <a:gd name="f24" fmla="+- f22 0 f10"/>
                <a:gd name="f25" fmla="+- f21 0 f10"/>
                <a:gd name="f26" fmla="*/ f21 f18 1"/>
                <a:gd name="f27" fmla="*/ f22 f18 1"/>
                <a:gd name="f28" fmla="min f25 f24"/>
                <a:gd name="f29" fmla="*/ f28 1 6"/>
                <a:gd name="f30" fmla="+- f21 0 f29"/>
                <a:gd name="f31" fmla="+- f22 0 f29"/>
                <a:gd name="f32" fmla="*/ f29 29289 1"/>
                <a:gd name="f33" fmla="*/ f29 f18 1"/>
                <a:gd name="f34" fmla="*/ f32 1 100000"/>
                <a:gd name="f35" fmla="*/ f30 f18 1"/>
                <a:gd name="f36" fmla="*/ f31 f18 1"/>
                <a:gd name="f37" fmla="+- f21 0 f34"/>
                <a:gd name="f38" fmla="+- f22 0 f34"/>
                <a:gd name="f39" fmla="*/ f34 f18 1"/>
                <a:gd name="f40" fmla="*/ f37 f18 1"/>
                <a:gd name="f41" fmla="*/ f38 f18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39" t="f39" r="f40" b="f41"/>
              <a:pathLst>
                <a:path>
                  <a:moveTo>
                    <a:pt x="f23" y="f33"/>
                  </a:moveTo>
                  <a:arcTo wR="f33" hR="f33" stAng="f0" swAng="f1"/>
                  <a:lnTo>
                    <a:pt x="f35" y="f23"/>
                  </a:lnTo>
                  <a:arcTo wR="f33" hR="f33" stAng="f2" swAng="f1"/>
                  <a:lnTo>
                    <a:pt x="f26" y="f36"/>
                  </a:lnTo>
                  <a:arcTo wR="f33" hR="f33" stAng="f6" swAng="f1"/>
                  <a:lnTo>
                    <a:pt x="f33" y="f27"/>
                  </a:lnTo>
                  <a:arcTo wR="f33" hR="f33" stAng="f1" swAng="f1"/>
                  <a:close/>
                </a:path>
              </a:pathLst>
            </a:custGeom>
            <a:solidFill>
              <a:srgbClr val="F2F2F2"/>
            </a:solidFill>
            <a:ln w="28575" cap="flat">
              <a:solidFill>
                <a:srgbClr val="DC94DE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78" name="Google Shape;277;p28">
              <a:extLst>
                <a:ext uri="{FF2B5EF4-FFF2-40B4-BE49-F238E27FC236}">
                  <a16:creationId xmlns:a16="http://schemas.microsoft.com/office/drawing/2014/main" id="{B7CFAD42-8AB0-10A1-6911-3ABF8B2AC23F}"/>
                </a:ext>
              </a:extLst>
            </p:cNvPr>
            <p:cNvSpPr txBox="1"/>
            <p:nvPr/>
          </p:nvSpPr>
          <p:spPr>
            <a:xfrm>
              <a:off x="6181715" y="1123811"/>
              <a:ext cx="777898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algn="ctr"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5 min</a:t>
              </a:r>
              <a:endParaRPr lang="fr-FR" sz="1467" b="1" kern="0" noProof="0" dirty="0">
                <a:solidFill>
                  <a:srgbClr val="000000"/>
                </a:solidFill>
                <a:latin typeface="Arial"/>
                <a:ea typeface="Arial"/>
                <a:cs typeface="Arial"/>
              </a:endParaRPr>
            </a:p>
          </p:txBody>
        </p:sp>
        <p:sp>
          <p:nvSpPr>
            <p:cNvPr id="79" name="Google Shape;278;p28">
              <a:extLst>
                <a:ext uri="{FF2B5EF4-FFF2-40B4-BE49-F238E27FC236}">
                  <a16:creationId xmlns:a16="http://schemas.microsoft.com/office/drawing/2014/main" id="{2640C850-4A34-FFE2-FF64-6523F66A922B}"/>
                </a:ext>
              </a:extLst>
            </p:cNvPr>
            <p:cNvSpPr/>
            <p:nvPr/>
          </p:nvSpPr>
          <p:spPr>
            <a:xfrm>
              <a:off x="6987777" y="1071289"/>
              <a:ext cx="389698" cy="389698"/>
            </a:xfrm>
            <a:custGeom>
              <a:avLst/>
              <a:gdLst>
                <a:gd name="f0" fmla="val 21600000"/>
                <a:gd name="f1" fmla="val 10800000"/>
                <a:gd name="f2" fmla="val 5400000"/>
                <a:gd name="f3" fmla="val 18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+- 0 0 -360"/>
                <a:gd name="f10" fmla="+- 0 0 -180"/>
                <a:gd name="f11" fmla="abs f4"/>
                <a:gd name="f12" fmla="abs f5"/>
                <a:gd name="f13" fmla="abs f6"/>
                <a:gd name="f14" fmla="val f7"/>
                <a:gd name="f15" fmla="+- 2700000 f2 0"/>
                <a:gd name="f16" fmla="*/ f9 f1 1"/>
                <a:gd name="f17" fmla="*/ f10 f1 1"/>
                <a:gd name="f18" fmla="?: f11 f4 1"/>
                <a:gd name="f19" fmla="?: f12 f5 1"/>
                <a:gd name="f20" fmla="?: f13 f6 1"/>
                <a:gd name="f21" fmla="*/ f15 f8 1"/>
                <a:gd name="f22" fmla="*/ f16 1 f3"/>
                <a:gd name="f23" fmla="*/ f17 1 f3"/>
                <a:gd name="f24" fmla="*/ f18 1 21600"/>
                <a:gd name="f25" fmla="*/ f19 1 21600"/>
                <a:gd name="f26" fmla="*/ 21600 f18 1"/>
                <a:gd name="f27" fmla="*/ 21600 f19 1"/>
                <a:gd name="f28" fmla="*/ f21 1 f1"/>
                <a:gd name="f29" fmla="+- f22 0 f2"/>
                <a:gd name="f30" fmla="+- f23 0 f2"/>
                <a:gd name="f31" fmla="min f25 f24"/>
                <a:gd name="f32" fmla="*/ f26 1 f20"/>
                <a:gd name="f33" fmla="*/ f27 1 f20"/>
                <a:gd name="f34" fmla="+- 0 0 f28"/>
                <a:gd name="f35" fmla="val f32"/>
                <a:gd name="f36" fmla="val f33"/>
                <a:gd name="f37" fmla="+- 0 0 f34"/>
                <a:gd name="f38" fmla="*/ f14 f31 1"/>
                <a:gd name="f39" fmla="+- f36 0 f14"/>
                <a:gd name="f40" fmla="+- f35 0 f14"/>
                <a:gd name="f41" fmla="*/ f37 f1 1"/>
                <a:gd name="f42" fmla="*/ f39 1 2"/>
                <a:gd name="f43" fmla="*/ f40 1 2"/>
                <a:gd name="f44" fmla="*/ f41 1 f8"/>
                <a:gd name="f45" fmla="+- f14 f42 0"/>
                <a:gd name="f46" fmla="+- f14 f43 0"/>
                <a:gd name="f47" fmla="+- f44 0 f2"/>
                <a:gd name="f48" fmla="*/ f43 f31 1"/>
                <a:gd name="f49" fmla="*/ f42 f31 1"/>
                <a:gd name="f50" fmla="cos 1 f47"/>
                <a:gd name="f51" fmla="sin 1 f47"/>
                <a:gd name="f52" fmla="*/ f45 f31 1"/>
                <a:gd name="f53" fmla="+- 0 0 f50"/>
                <a:gd name="f54" fmla="+- 0 0 f51"/>
                <a:gd name="f55" fmla="+- 0 0 f53"/>
                <a:gd name="f56" fmla="+- 0 0 f54"/>
                <a:gd name="f57" fmla="*/ f55 f43 1"/>
                <a:gd name="f58" fmla="*/ f56 f42 1"/>
                <a:gd name="f59" fmla="+- f46 0 f57"/>
                <a:gd name="f60" fmla="+- f46 f57 0"/>
                <a:gd name="f61" fmla="+- f45 0 f58"/>
                <a:gd name="f62" fmla="+- f45 f58 0"/>
                <a:gd name="f63" fmla="*/ f59 f31 1"/>
                <a:gd name="f64" fmla="*/ f61 f31 1"/>
                <a:gd name="f65" fmla="*/ f60 f31 1"/>
                <a:gd name="f66" fmla="*/ f62 f31 1"/>
              </a:gdLst>
              <a:ahLst/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  <a:cxn ang="f29">
                  <a:pos x="f63" y="f64"/>
                </a:cxn>
                <a:cxn ang="f30">
                  <a:pos x="f63" y="f66"/>
                </a:cxn>
                <a:cxn ang="f30">
                  <a:pos x="f65" y="f66"/>
                </a:cxn>
                <a:cxn ang="f29">
                  <a:pos x="f65" y="f64"/>
                </a:cxn>
              </a:cxnLst>
              <a:rect l="f63" t="f64" r="f65" b="f66"/>
              <a:pathLst>
                <a:path>
                  <a:moveTo>
                    <a:pt x="f38" y="f52"/>
                  </a:moveTo>
                  <a:arcTo wR="f48" hR="f49" stAng="f1" swAng="f0"/>
                  <a:close/>
                </a:path>
              </a:pathLst>
            </a:custGeom>
            <a:blipFill>
              <a:blip r:embed="rId4">
                <a:alphaModFix/>
              </a:blip>
              <a:stretch>
                <a:fillRect/>
              </a:stretch>
            </a:blipFill>
            <a:ln w="9528" cap="flat">
              <a:solidFill>
                <a:srgbClr val="FFFFFF"/>
              </a:solidFill>
              <a:prstDash val="solid"/>
              <a:miter/>
            </a:ln>
          </p:spPr>
          <p:txBody>
            <a:bodyPr vert="horz" wrap="square" lIns="91427" tIns="45695" rIns="91427" bIns="45695" anchor="t" anchorCtr="0" compatLnSpc="1">
              <a:no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44546A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80" name="Google Shape;277;p28">
              <a:extLst>
                <a:ext uri="{FF2B5EF4-FFF2-40B4-BE49-F238E27FC236}">
                  <a16:creationId xmlns:a16="http://schemas.microsoft.com/office/drawing/2014/main" id="{BB199019-95B7-55BE-BDAD-CED3D762D201}"/>
                </a:ext>
              </a:extLst>
            </p:cNvPr>
            <p:cNvSpPr txBox="1"/>
            <p:nvPr/>
          </p:nvSpPr>
          <p:spPr>
            <a:xfrm>
              <a:off x="2209285" y="1123811"/>
              <a:ext cx="3972429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4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44546A"/>
                  </a:solidFill>
                  <a:latin typeface="Poppins ExtraBold"/>
                  <a:ea typeface="Poppins ExtraBold"/>
                  <a:cs typeface="Poppins ExtraBold"/>
                </a:rPr>
                <a:t>Clôture (C)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C44E6E-7CB8-832A-A38E-C83B711AFA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255;p28">
            <a:extLst>
              <a:ext uri="{FF2B5EF4-FFF2-40B4-BE49-F238E27FC236}">
                <a16:creationId xmlns:a16="http://schemas.microsoft.com/office/drawing/2014/main" id="{D8494A09-7DAA-A65A-1F48-7178CEC9BBBB}"/>
              </a:ext>
            </a:extLst>
          </p:cNvPr>
          <p:cNvSpPr/>
          <p:nvPr/>
        </p:nvSpPr>
        <p:spPr>
          <a:xfrm>
            <a:off x="948074" y="181481"/>
            <a:ext cx="3947196" cy="584801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91427" tIns="45695" rIns="91427" bIns="45695" anchor="t" anchorCtr="0" compatLnSpc="1">
            <a:noAutofit/>
          </a:bodyPr>
          <a:lstStyle/>
          <a:p>
            <a:pPr>
              <a:lnSpc>
                <a:spcPct val="9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200" b="1" kern="0" noProof="0" dirty="0">
                <a:solidFill>
                  <a:srgbClr val="44546A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Matériel nécessaire</a:t>
            </a:r>
          </a:p>
        </p:txBody>
      </p:sp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961A9FAD-1D9B-C737-844B-2FB12A0C326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064" b="10678"/>
          <a:stretch>
            <a:fillRect/>
          </a:stretch>
        </p:blipFill>
        <p:spPr bwMode="auto">
          <a:xfrm>
            <a:off x="220259" y="46702"/>
            <a:ext cx="727815" cy="854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oogle Shape;250;p28">
            <a:extLst>
              <a:ext uri="{FF2B5EF4-FFF2-40B4-BE49-F238E27FC236}">
                <a16:creationId xmlns:a16="http://schemas.microsoft.com/office/drawing/2014/main" id="{94371097-424C-120B-3BFA-623F005C0E96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8" name="Google Shape;251;p28">
              <a:extLst>
                <a:ext uri="{FF2B5EF4-FFF2-40B4-BE49-F238E27FC236}">
                  <a16:creationId xmlns:a16="http://schemas.microsoft.com/office/drawing/2014/main" id="{971B8BBE-5274-BA5C-7CA6-B9A09A8AF719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11" name="Google Shape;252;p28">
              <a:extLst>
                <a:ext uri="{FF2B5EF4-FFF2-40B4-BE49-F238E27FC236}">
                  <a16:creationId xmlns:a16="http://schemas.microsoft.com/office/drawing/2014/main" id="{68632981-0713-1ABF-EB18-041F8052CB66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grpSp>
        <p:nvGrpSpPr>
          <p:cNvPr id="2" name="Google Shape;250;p28">
            <a:extLst>
              <a:ext uri="{FF2B5EF4-FFF2-40B4-BE49-F238E27FC236}">
                <a16:creationId xmlns:a16="http://schemas.microsoft.com/office/drawing/2014/main" id="{9369059D-3329-87B2-BD6C-D027458D4512}"/>
              </a:ext>
            </a:extLst>
          </p:cNvPr>
          <p:cNvGrpSpPr/>
          <p:nvPr/>
        </p:nvGrpSpPr>
        <p:grpSpPr>
          <a:xfrm>
            <a:off x="1257907" y="1041305"/>
            <a:ext cx="9579427" cy="5403036"/>
            <a:chOff x="1619475" y="1029778"/>
            <a:chExt cx="6095701" cy="3804525"/>
          </a:xfrm>
        </p:grpSpPr>
        <p:sp>
          <p:nvSpPr>
            <p:cNvPr id="4" name="Google Shape;251;p28">
              <a:extLst>
                <a:ext uri="{FF2B5EF4-FFF2-40B4-BE49-F238E27FC236}">
                  <a16:creationId xmlns:a16="http://schemas.microsoft.com/office/drawing/2014/main" id="{6CD77B51-7349-53F9-8F37-827F9A15B996}"/>
                </a:ext>
              </a:extLst>
            </p:cNvPr>
            <p:cNvSpPr/>
            <p:nvPr/>
          </p:nvSpPr>
          <p:spPr>
            <a:xfrm>
              <a:off x="1619475" y="1029778"/>
              <a:ext cx="6095701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  <p:sp>
          <p:nvSpPr>
            <p:cNvPr id="5" name="Google Shape;252;p28">
              <a:extLst>
                <a:ext uri="{FF2B5EF4-FFF2-40B4-BE49-F238E27FC236}">
                  <a16:creationId xmlns:a16="http://schemas.microsoft.com/office/drawing/2014/main" id="{D2EE30E8-526E-63D5-E1C9-5F77A5D52AFC}"/>
                </a:ext>
              </a:extLst>
            </p:cNvPr>
            <p:cNvSpPr/>
            <p:nvPr/>
          </p:nvSpPr>
          <p:spPr>
            <a:xfrm>
              <a:off x="1692956" y="1084268"/>
              <a:ext cx="5924251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200" kern="0" noProof="0" dirty="0">
                <a:solidFill>
                  <a:srgbClr val="FFFFFF"/>
                </a:solidFill>
                <a:latin typeface="Calibri"/>
                <a:ea typeface="Calibri"/>
                <a:cs typeface="Calibri"/>
              </a:endParaRPr>
            </a:p>
          </p:txBody>
        </p:sp>
      </p:grpSp>
      <p:sp>
        <p:nvSpPr>
          <p:cNvPr id="6" name="Google Shape;995;p109">
            <a:extLst>
              <a:ext uri="{FF2B5EF4-FFF2-40B4-BE49-F238E27FC236}">
                <a16:creationId xmlns:a16="http://schemas.microsoft.com/office/drawing/2014/main" id="{ABBFEECB-5692-A3FD-C7D3-983D7998E585}"/>
              </a:ext>
            </a:extLst>
          </p:cNvPr>
          <p:cNvSpPr txBox="1"/>
          <p:nvPr/>
        </p:nvSpPr>
        <p:spPr>
          <a:xfrm>
            <a:off x="1989337" y="1416787"/>
            <a:ext cx="3341675" cy="650167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lnSpc>
                <a:spcPct val="130000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l’enseignant</a:t>
            </a:r>
          </a:p>
        </p:txBody>
      </p:sp>
      <p:sp>
        <p:nvSpPr>
          <p:cNvPr id="9" name="Google Shape;996;p109">
            <a:extLst>
              <a:ext uri="{FF2B5EF4-FFF2-40B4-BE49-F238E27FC236}">
                <a16:creationId xmlns:a16="http://schemas.microsoft.com/office/drawing/2014/main" id="{5CF13B33-45FD-CD62-12AA-4D7089CEF877}"/>
              </a:ext>
            </a:extLst>
          </p:cNvPr>
          <p:cNvSpPr txBox="1"/>
          <p:nvPr/>
        </p:nvSpPr>
        <p:spPr>
          <a:xfrm>
            <a:off x="5991497" y="1416788"/>
            <a:ext cx="4360944" cy="650168"/>
          </a:xfrm>
          <a:prstGeom prst="rect">
            <a:avLst/>
          </a:prstGeom>
          <a:solidFill>
            <a:schemeClr val="accent1"/>
          </a:solidFill>
          <a:ln w="7150" cap="flat">
            <a:noFill/>
            <a:prstDash val="solid"/>
            <a:round/>
          </a:ln>
        </p:spPr>
        <p:txBody>
          <a:bodyPr vert="horz" wrap="square" lIns="60972" tIns="59996" rIns="60972" bIns="60972" anchor="ctr" anchorCtr="1" compatLnSpc="1">
            <a:noAutofit/>
          </a:bodyPr>
          <a:lstStyle/>
          <a:p>
            <a:pPr algn="ctr" defTabSz="121917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Supports de l’élève</a:t>
            </a:r>
          </a:p>
        </p:txBody>
      </p:sp>
      <p:pic>
        <p:nvPicPr>
          <p:cNvPr id="10" name="Picture 11">
            <a:extLst>
              <a:ext uri="{FF2B5EF4-FFF2-40B4-BE49-F238E27FC236}">
                <a16:creationId xmlns:a16="http://schemas.microsoft.com/office/drawing/2014/main" id="{59ACD095-140F-2BBE-CE3B-6B67BC22EA4C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9675284">
            <a:off x="6655628" y="4749144"/>
            <a:ext cx="1101650" cy="122738"/>
          </a:xfrm>
          <a:prstGeom prst="rect">
            <a:avLst/>
          </a:prstGeom>
        </p:spPr>
      </p:pic>
      <p:pic>
        <p:nvPicPr>
          <p:cNvPr id="12" name="Picture 21">
            <a:extLst>
              <a:ext uri="{FF2B5EF4-FFF2-40B4-BE49-F238E27FC236}">
                <a16:creationId xmlns:a16="http://schemas.microsoft.com/office/drawing/2014/main" id="{CDC889E7-18A7-D10F-CC06-B908B005D29A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8465730" y="2442132"/>
            <a:ext cx="1632389" cy="1164080"/>
          </a:xfrm>
          <a:prstGeom prst="rect">
            <a:avLst/>
          </a:prstGeom>
        </p:spPr>
      </p:pic>
      <p:pic>
        <p:nvPicPr>
          <p:cNvPr id="16" name="Picture 1">
            <a:extLst>
              <a:ext uri="{FF2B5EF4-FFF2-40B4-BE49-F238E27FC236}">
                <a16:creationId xmlns:a16="http://schemas.microsoft.com/office/drawing/2014/main" id="{D5096678-5BA7-F11B-3808-FBE49B96162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8F8F8"/>
              </a:clrFrom>
              <a:clrTo>
                <a:srgbClr val="F8F8F8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5" t="23325" r="26247" b="30055"/>
          <a:stretch>
            <a:fillRect/>
          </a:stretch>
        </p:blipFill>
        <p:spPr>
          <a:xfrm>
            <a:off x="6555546" y="2563443"/>
            <a:ext cx="1227204" cy="921459"/>
          </a:xfrm>
          <a:prstGeom prst="rect">
            <a:avLst/>
          </a:prstGeom>
          <a:ln w="19050">
            <a:noFill/>
          </a:ln>
        </p:spPr>
      </p:pic>
      <p:pic>
        <p:nvPicPr>
          <p:cNvPr id="17" name="Picture 8">
            <a:extLst>
              <a:ext uri="{FF2B5EF4-FFF2-40B4-BE49-F238E27FC236}">
                <a16:creationId xmlns:a16="http://schemas.microsoft.com/office/drawing/2014/main" id="{D9757A13-9F86-51E4-917A-F91E5541FA8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81071" y="4902849"/>
            <a:ext cx="401679" cy="38620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22B2DD7D-835E-8040-C24E-249D150FA461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t="2700" b="4437"/>
          <a:stretch>
            <a:fillRect/>
          </a:stretch>
        </p:blipFill>
        <p:spPr>
          <a:xfrm>
            <a:off x="8634714" y="4110586"/>
            <a:ext cx="1183096" cy="1524862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8BB7FC80-1FD5-A500-8E0B-EAD7FAD4066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691652" y="2617893"/>
            <a:ext cx="2404770" cy="1352683"/>
          </a:xfrm>
          <a:prstGeom prst="rect">
            <a:avLst/>
          </a:prstGeom>
        </p:spPr>
      </p:pic>
      <p:pic>
        <p:nvPicPr>
          <p:cNvPr id="26" name="Picture 2" descr="Tableau blanc magnétique d'affichage et d'écriture">
            <a:extLst>
              <a:ext uri="{FF2B5EF4-FFF2-40B4-BE49-F238E27FC236}">
                <a16:creationId xmlns:a16="http://schemas.microsoft.com/office/drawing/2014/main" id="{DE0B6BCB-E0D4-3B4D-9597-85458E0364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7092" y="2617894"/>
            <a:ext cx="1803578" cy="13526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Vidéoprojecteur Nec V260">
            <a:extLst>
              <a:ext uri="{FF2B5EF4-FFF2-40B4-BE49-F238E27FC236}">
                <a16:creationId xmlns:a16="http://schemas.microsoft.com/office/drawing/2014/main" id="{40F98C59-5C8C-D929-6132-601E69ED479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053" b="26285"/>
          <a:stretch>
            <a:fillRect/>
          </a:stretch>
        </p:blipFill>
        <p:spPr bwMode="auto">
          <a:xfrm>
            <a:off x="1691652" y="4178563"/>
            <a:ext cx="2404770" cy="1218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6" descr="PC PORTABLE LENOVO I7-13620H 16G 512G SSD WIN 11">
            <a:extLst>
              <a:ext uri="{FF2B5EF4-FFF2-40B4-BE49-F238E27FC236}">
                <a16:creationId xmlns:a16="http://schemas.microsoft.com/office/drawing/2014/main" id="{4DEACEEB-E561-722F-C997-14EE7FB24E2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215" r="6523" b="21193"/>
          <a:stretch>
            <a:fillRect/>
          </a:stretch>
        </p:blipFill>
        <p:spPr bwMode="auto">
          <a:xfrm>
            <a:off x="4187092" y="4185212"/>
            <a:ext cx="1861667" cy="12116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72245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20000"/>
                <a:lumOff val="80000"/>
              </a:schemeClr>
            </a:gs>
            <a:gs pos="74000">
              <a:srgbClr val="B27096">
                <a:alpha val="44000"/>
                <a:lumMod val="32000"/>
              </a:srgbClr>
            </a:gs>
            <a:gs pos="83000">
              <a:srgbClr val="5FADE4"/>
            </a:gs>
            <a:gs pos="100000">
              <a:srgbClr val="5FADE4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E0D1D2-7AEB-8CAF-5491-81B12DBED4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A345A0A-BD70-E305-6075-A1ECADAADBE8}"/>
              </a:ext>
            </a:extLst>
          </p:cNvPr>
          <p:cNvGrpSpPr/>
          <p:nvPr/>
        </p:nvGrpSpPr>
        <p:grpSpPr>
          <a:xfrm>
            <a:off x="127322" y="138896"/>
            <a:ext cx="11968222" cy="660914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A3F5BA16-6963-F17F-0CDD-C66FF80BC447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5FADE4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EE17F62-D96D-D8C5-7395-003D8D5A77D6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3B391222-358B-20D2-669D-8ECA122D3606}"/>
              </a:ext>
            </a:extLst>
          </p:cNvPr>
          <p:cNvGrpSpPr/>
          <p:nvPr/>
        </p:nvGrpSpPr>
        <p:grpSpPr>
          <a:xfrm>
            <a:off x="9398643" y="5439688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335DF2C-463A-267F-5759-B5812B6396F6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C0BED87-E73D-E1FA-B687-4B60EABE4F5A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7" name="Group 14">
            <a:extLst>
              <a:ext uri="{FF2B5EF4-FFF2-40B4-BE49-F238E27FC236}">
                <a16:creationId xmlns:a16="http://schemas.microsoft.com/office/drawing/2014/main" id="{0C55C71A-7792-DECD-66FB-544CA8F3B063}"/>
              </a:ext>
            </a:extLst>
          </p:cNvPr>
          <p:cNvGrpSpPr/>
          <p:nvPr/>
        </p:nvGrpSpPr>
        <p:grpSpPr>
          <a:xfrm>
            <a:off x="5140645" y="1940770"/>
            <a:ext cx="4659652" cy="2905447"/>
            <a:chOff x="1641585" y="1048972"/>
            <a:chExt cx="5867403" cy="3260732"/>
          </a:xfrm>
        </p:grpSpPr>
        <p:sp>
          <p:nvSpPr>
            <p:cNvPr id="8" name="Rectangle : coins arrondis 10">
              <a:extLst>
                <a:ext uri="{FF2B5EF4-FFF2-40B4-BE49-F238E27FC236}">
                  <a16:creationId xmlns:a16="http://schemas.microsoft.com/office/drawing/2014/main" id="{A6AC923C-4DEF-4937-8499-88931C60CE79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8">
              <a:extLst>
                <a:ext uri="{FF2B5EF4-FFF2-40B4-BE49-F238E27FC236}">
                  <a16:creationId xmlns:a16="http://schemas.microsoft.com/office/drawing/2014/main" id="{5FFE3741-A747-835D-0CE9-EAF6727BF786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54AFE9"/>
            </a:solidFill>
            <a:ln cap="flat">
              <a:solidFill>
                <a:srgbClr val="54AFE9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0" name="Rectangle 19">
              <a:extLst>
                <a:ext uri="{FF2B5EF4-FFF2-40B4-BE49-F238E27FC236}">
                  <a16:creationId xmlns:a16="http://schemas.microsoft.com/office/drawing/2014/main" id="{B5D7422B-7039-461E-81D0-F3E7A5FBAA0E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54AFE9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1" name="Rectangle 20">
            <a:extLst>
              <a:ext uri="{FF2B5EF4-FFF2-40B4-BE49-F238E27FC236}">
                <a16:creationId xmlns:a16="http://schemas.microsoft.com/office/drawing/2014/main" id="{0EABD866-6809-526B-1044-FDCBBB59C4E2}"/>
              </a:ext>
            </a:extLst>
          </p:cNvPr>
          <p:cNvSpPr/>
          <p:nvPr/>
        </p:nvSpPr>
        <p:spPr>
          <a:xfrm>
            <a:off x="5355586" y="4516961"/>
            <a:ext cx="4145509" cy="57815"/>
          </a:xfrm>
          <a:prstGeom prst="rect">
            <a:avLst/>
          </a:prstGeom>
          <a:solidFill>
            <a:srgbClr val="54AFE9"/>
          </a:solidFill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1">
            <a:extLst>
              <a:ext uri="{FF2B5EF4-FFF2-40B4-BE49-F238E27FC236}">
                <a16:creationId xmlns:a16="http://schemas.microsoft.com/office/drawing/2014/main" id="{9A5D13A3-17E5-857D-B5B3-B97D3606BC91}"/>
              </a:ext>
            </a:extLst>
          </p:cNvPr>
          <p:cNvSpPr/>
          <p:nvPr/>
        </p:nvSpPr>
        <p:spPr>
          <a:xfrm>
            <a:off x="4791386" y="2197559"/>
            <a:ext cx="867138" cy="384316"/>
          </a:xfrm>
          <a:prstGeom prst="rect">
            <a:avLst/>
          </a:prstGeom>
          <a:solidFill>
            <a:srgbClr val="54AFE9"/>
          </a:solidFill>
          <a:ln w="25402"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3" name="Rectangle 23">
            <a:extLst>
              <a:ext uri="{FF2B5EF4-FFF2-40B4-BE49-F238E27FC236}">
                <a16:creationId xmlns:a16="http://schemas.microsoft.com/office/drawing/2014/main" id="{C515C9DA-D9D5-2DDB-C628-38EDC3CD6185}"/>
              </a:ext>
            </a:extLst>
          </p:cNvPr>
          <p:cNvSpPr/>
          <p:nvPr/>
        </p:nvSpPr>
        <p:spPr>
          <a:xfrm>
            <a:off x="4851154" y="2205051"/>
            <a:ext cx="789749" cy="369332"/>
          </a:xfrm>
          <a:prstGeom prst="rect">
            <a:avLst/>
          </a:prstGeom>
          <a:noFill/>
          <a:ln cap="flat">
            <a:solidFill>
              <a:srgbClr val="54AFE9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O</a:t>
            </a:r>
          </a:p>
        </p:txBody>
      </p:sp>
      <p:sp>
        <p:nvSpPr>
          <p:cNvPr id="14" name="TextBox 6">
            <a:extLst>
              <a:ext uri="{FF2B5EF4-FFF2-40B4-BE49-F238E27FC236}">
                <a16:creationId xmlns:a16="http://schemas.microsoft.com/office/drawing/2014/main" id="{328A692F-A852-BD10-C4FC-BE9B70954EAF}"/>
              </a:ext>
            </a:extLst>
          </p:cNvPr>
          <p:cNvSpPr txBox="1"/>
          <p:nvPr/>
        </p:nvSpPr>
        <p:spPr>
          <a:xfrm>
            <a:off x="5982105" y="2693659"/>
            <a:ext cx="3153240" cy="137512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54AFE9"/>
                </a:solidFill>
                <a:latin typeface="Arial"/>
              </a:rPr>
              <a:t>Ouverture de la séance </a:t>
            </a:r>
          </a:p>
        </p:txBody>
      </p:sp>
      <p:grpSp>
        <p:nvGrpSpPr>
          <p:cNvPr id="15" name="Group 16">
            <a:extLst>
              <a:ext uri="{FF2B5EF4-FFF2-40B4-BE49-F238E27FC236}">
                <a16:creationId xmlns:a16="http://schemas.microsoft.com/office/drawing/2014/main" id="{7A9F5293-6ABD-1048-6AEE-13E65A0E37B0}"/>
              </a:ext>
            </a:extLst>
          </p:cNvPr>
          <p:cNvGrpSpPr/>
          <p:nvPr/>
        </p:nvGrpSpPr>
        <p:grpSpPr>
          <a:xfrm>
            <a:off x="1716155" y="2298594"/>
            <a:ext cx="2960370" cy="2189798"/>
            <a:chOff x="2136532" y="1667303"/>
            <a:chExt cx="7127574" cy="5120358"/>
          </a:xfrm>
        </p:grpSpPr>
        <p:pic>
          <p:nvPicPr>
            <p:cNvPr id="16" name="Picture 17">
              <a:extLst>
                <a:ext uri="{FF2B5EF4-FFF2-40B4-BE49-F238E27FC236}">
                  <a16:creationId xmlns:a16="http://schemas.microsoft.com/office/drawing/2014/main" id="{1DD0FEAD-A3D5-37CC-B2FC-7ECB9AD946E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845293" y="1667303"/>
              <a:ext cx="4418813" cy="2491458"/>
            </a:xfrm>
            <a:prstGeom prst="rect">
              <a:avLst/>
            </a:prstGeom>
          </p:spPr>
        </p:pic>
        <p:pic>
          <p:nvPicPr>
            <p:cNvPr id="17" name="Picture 18">
              <a:extLst>
                <a:ext uri="{FF2B5EF4-FFF2-40B4-BE49-F238E27FC236}">
                  <a16:creationId xmlns:a16="http://schemas.microsoft.com/office/drawing/2014/main" id="{32114822-DE71-415B-3BDF-A6EF24265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58" b="100000" l="2344" r="99023">
                          <a14:backgroundMark x1="57227" y1="8496" x2="56836" y2="42090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36532" y="1740877"/>
              <a:ext cx="5046784" cy="504678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743013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32E2C3-89E6-1482-36E4-94C96C3FE9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9B838E1A-E7B9-7570-DB76-AFAD95C69F5A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352EB37A-18F8-52AF-5C1A-8EEB88FEB727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266C62E4-6D1F-E207-6E81-2E938AA8B782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2442E644-BD8D-77F6-06F2-7EE28746E503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DED756E9-882E-23F2-1D0A-FAC3A318918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05948947-8BA2-95F4-7DEE-5A274D88F85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40F47A68-E50A-C729-BEB3-98EA88AB59E0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9FAFC351-A087-4252-3A16-391422C9ADC3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11A1BA8E-5DB1-C394-31F0-191F245F8B0E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FEA15648-1A93-CB18-AF1F-A1B6A5011787}"/>
              </a:ext>
            </a:extLst>
          </p:cNvPr>
          <p:cNvSpPr txBox="1"/>
          <p:nvPr/>
        </p:nvSpPr>
        <p:spPr>
          <a:xfrm>
            <a:off x="2482211" y="1390063"/>
            <a:ext cx="6096000" cy="2862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4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  </a:t>
            </a: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74036D7E-A205-EE50-97D1-A00E6483C326}"/>
              </a:ext>
            </a:extLst>
          </p:cNvPr>
          <p:cNvSpPr txBox="1"/>
          <p:nvPr/>
        </p:nvSpPr>
        <p:spPr>
          <a:xfrm>
            <a:off x="2450043" y="112132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b="1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Qui peut me rappeler la signification de ces icones?</a:t>
            </a:r>
          </a:p>
        </p:txBody>
      </p:sp>
    </p:spTree>
    <p:extLst>
      <p:ext uri="{BB962C8B-B14F-4D97-AF65-F5344CB8AC3E}">
        <p14:creationId xmlns:p14="http://schemas.microsoft.com/office/powerpoint/2010/main" val="32678016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98FE48-F0D9-8842-FBAF-2659FFB58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250;p28">
            <a:extLst>
              <a:ext uri="{FF2B5EF4-FFF2-40B4-BE49-F238E27FC236}">
                <a16:creationId xmlns:a16="http://schemas.microsoft.com/office/drawing/2014/main" id="{1E54F356-CAAD-6901-F95C-16AD87DE55D6}"/>
              </a:ext>
            </a:extLst>
          </p:cNvPr>
          <p:cNvGrpSpPr/>
          <p:nvPr/>
        </p:nvGrpSpPr>
        <p:grpSpPr>
          <a:xfrm>
            <a:off x="1011240" y="1026424"/>
            <a:ext cx="10598950" cy="5258516"/>
            <a:chOff x="530260" y="814620"/>
            <a:chExt cx="7991737" cy="3804525"/>
          </a:xfrm>
        </p:grpSpPr>
        <p:sp>
          <p:nvSpPr>
            <p:cNvPr id="43" name="Google Shape;251;p28">
              <a:extLst>
                <a:ext uri="{FF2B5EF4-FFF2-40B4-BE49-F238E27FC236}">
                  <a16:creationId xmlns:a16="http://schemas.microsoft.com/office/drawing/2014/main" id="{F2476DD3-1B3C-6726-6631-E8BAA5A17286}"/>
                </a:ext>
              </a:extLst>
            </p:cNvPr>
            <p:cNvSpPr/>
            <p:nvPr/>
          </p:nvSpPr>
          <p:spPr>
            <a:xfrm>
              <a:off x="530260" y="814620"/>
              <a:ext cx="7991737" cy="3804525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rgbClr val="FFFFFF"/>
            </a:solidFill>
            <a:ln w="9528" cap="flat">
              <a:solidFill>
                <a:srgbClr val="D8D8D8"/>
              </a:solidFill>
              <a:prstDash val="solid"/>
              <a:miter/>
            </a:ln>
            <a:effectLst>
              <a:outerShdw dir="16200000" algn="tl">
                <a:srgbClr val="000000">
                  <a:alpha val="6669"/>
                </a:srgbClr>
              </a:outerShdw>
            </a:effectLst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  <p:sp>
          <p:nvSpPr>
            <p:cNvPr id="46" name="Google Shape;252;p28">
              <a:extLst>
                <a:ext uri="{FF2B5EF4-FFF2-40B4-BE49-F238E27FC236}">
                  <a16:creationId xmlns:a16="http://schemas.microsoft.com/office/drawing/2014/main" id="{1F2CA872-758A-2DFF-AC91-D10B8607A08F}"/>
                </a:ext>
              </a:extLst>
            </p:cNvPr>
            <p:cNvSpPr/>
            <p:nvPr/>
          </p:nvSpPr>
          <p:spPr>
            <a:xfrm>
              <a:off x="626601" y="869118"/>
              <a:ext cx="7766959" cy="3684602"/>
            </a:xfrm>
            <a:prstGeom prst="rect">
              <a:avLst/>
            </a:prstGeom>
            <a:solidFill>
              <a:srgbClr val="E3EEF2"/>
            </a:solidFill>
            <a:ln cap="flat">
              <a:noFill/>
              <a:prstDash val="solid"/>
            </a:ln>
          </p:spPr>
          <p:txBody>
            <a:bodyPr vert="horz" wrap="square" lIns="68570" tIns="34271" rIns="68570" bIns="34271" anchor="ctr" anchorCtr="1" compatLnSpc="1">
              <a:noAutofit/>
            </a:bodyPr>
            <a:lstStyle/>
            <a:p>
              <a:pPr algn="ctr" defTabSz="91440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kern="0" noProof="0" dirty="0">
                <a:solidFill>
                  <a:srgbClr val="FFFFFF"/>
                </a:solidFill>
                <a:ea typeface="Calibri"/>
                <a:cs typeface="Calibri"/>
              </a:endParaRPr>
            </a:p>
          </p:txBody>
        </p:sp>
      </p:grpSp>
      <p:sp>
        <p:nvSpPr>
          <p:cNvPr id="47" name="Google Shape;255;p28">
            <a:extLst>
              <a:ext uri="{FF2B5EF4-FFF2-40B4-BE49-F238E27FC236}">
                <a16:creationId xmlns:a16="http://schemas.microsoft.com/office/drawing/2014/main" id="{D4D7BA43-C763-B742-AD21-1F489B3315E1}"/>
              </a:ext>
            </a:extLst>
          </p:cNvPr>
          <p:cNvSpPr/>
          <p:nvPr/>
        </p:nvSpPr>
        <p:spPr>
          <a:xfrm>
            <a:off x="1608998" y="84901"/>
            <a:ext cx="4668176" cy="452042"/>
          </a:xfrm>
          <a:prstGeom prst="rect">
            <a:avLst/>
          </a:prstGeom>
          <a:noFill/>
          <a:ln cap="flat">
            <a:noFill/>
            <a:prstDash val="solid"/>
          </a:ln>
        </p:spPr>
        <p:txBody>
          <a:bodyPr vert="horz" wrap="square" lIns="68570" tIns="34271" rIns="68570" bIns="34271" anchor="t" anchorCtr="0" compatLnSpc="1">
            <a:no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2800" b="1" kern="0" noProof="0" dirty="0">
                <a:solidFill>
                  <a:srgbClr val="44546A"/>
                </a:solidFill>
                <a:ea typeface="Calibri"/>
                <a:cs typeface="Calibri"/>
              </a:rPr>
              <a:t>Contrat de classe</a:t>
            </a:r>
            <a:endParaRPr lang="fr-FR" sz="1600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48" name="Google Shape;1173;p113" descr="Lever la main - Icônes mains et gestes gratuites">
            <a:extLst>
              <a:ext uri="{FF2B5EF4-FFF2-40B4-BE49-F238E27FC236}">
                <a16:creationId xmlns:a16="http://schemas.microsoft.com/office/drawing/2014/main" id="{5E05B78F-B9A8-86DB-BB2F-699F882306B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1763163" y="1610613"/>
            <a:ext cx="722734" cy="72273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49" name="Google Shape;1174;p113">
            <a:extLst>
              <a:ext uri="{FF2B5EF4-FFF2-40B4-BE49-F238E27FC236}">
                <a16:creationId xmlns:a16="http://schemas.microsoft.com/office/drawing/2014/main" id="{E9571B92-952E-2E81-A31E-6DE9D0777270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</a:blip>
          <a:srcRect/>
          <a:stretch>
            <a:fillRect/>
          </a:stretch>
        </p:blipFill>
        <p:spPr>
          <a:xfrm>
            <a:off x="1699582" y="2633391"/>
            <a:ext cx="719048" cy="719048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0" name="Google Shape;1175;p113">
            <a:extLst>
              <a:ext uri="{FF2B5EF4-FFF2-40B4-BE49-F238E27FC236}">
                <a16:creationId xmlns:a16="http://schemas.microsoft.com/office/drawing/2014/main" id="{0DBEDD5F-98E1-F763-1417-8D064D467F8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/>
          </a:blip>
          <a:srcRect/>
          <a:stretch>
            <a:fillRect/>
          </a:stretch>
        </p:blipFill>
        <p:spPr>
          <a:xfrm>
            <a:off x="1795330" y="3750615"/>
            <a:ext cx="654713" cy="654713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1" name="Google Shape;1176;p113">
            <a:extLst>
              <a:ext uri="{FF2B5EF4-FFF2-40B4-BE49-F238E27FC236}">
                <a16:creationId xmlns:a16="http://schemas.microsoft.com/office/drawing/2014/main" id="{B9077D76-088C-6EE4-26F3-D3155176AA32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</a:blip>
          <a:srcRect/>
          <a:stretch>
            <a:fillRect/>
          </a:stretch>
        </p:blipFill>
        <p:spPr>
          <a:xfrm>
            <a:off x="1859815" y="4920057"/>
            <a:ext cx="622396" cy="62239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4" name="Google Shape;1185;p114">
            <a:extLst>
              <a:ext uri="{FF2B5EF4-FFF2-40B4-BE49-F238E27FC236}">
                <a16:creationId xmlns:a16="http://schemas.microsoft.com/office/drawing/2014/main" id="{84545B88-5E09-2348-9DED-5F6FC73C92CE}"/>
              </a:ext>
            </a:extLst>
          </p:cNvPr>
          <p:cNvSpPr txBox="1"/>
          <p:nvPr/>
        </p:nvSpPr>
        <p:spPr>
          <a:xfrm>
            <a:off x="2609981" y="1860505"/>
            <a:ext cx="7125784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participe activement. Je lève la main pour participer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5" name="Google Shape;1186;p114">
            <a:extLst>
              <a:ext uri="{FF2B5EF4-FFF2-40B4-BE49-F238E27FC236}">
                <a16:creationId xmlns:a16="http://schemas.microsoft.com/office/drawing/2014/main" id="{81EEE5FE-50B5-A600-6768-F84C9181AD96}"/>
              </a:ext>
            </a:extLst>
          </p:cNvPr>
          <p:cNvSpPr txBox="1"/>
          <p:nvPr/>
        </p:nvSpPr>
        <p:spPr>
          <a:xfrm>
            <a:off x="2546401" y="2777300"/>
            <a:ext cx="7125784" cy="62320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l’enseignant parle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prête attention quand d’autres camarades répondent à l’enseignant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6" name="Google Shape;1188;p114">
            <a:extLst>
              <a:ext uri="{FF2B5EF4-FFF2-40B4-BE49-F238E27FC236}">
                <a16:creationId xmlns:a16="http://schemas.microsoft.com/office/drawing/2014/main" id="{4A5CA873-1821-EC47-0D0C-652CC5CD9F0C}"/>
              </a:ext>
            </a:extLst>
          </p:cNvPr>
          <p:cNvSpPr txBox="1"/>
          <p:nvPr/>
        </p:nvSpPr>
        <p:spPr>
          <a:xfrm>
            <a:off x="2577813" y="3924927"/>
            <a:ext cx="7157951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Si quelque chose n’est pas clair, je pose des questions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57" name="Google Shape;1189;p114">
            <a:extLst>
              <a:ext uri="{FF2B5EF4-FFF2-40B4-BE49-F238E27FC236}">
                <a16:creationId xmlns:a16="http://schemas.microsoft.com/office/drawing/2014/main" id="{6414B37D-213A-C491-897A-78794E10B635}"/>
              </a:ext>
            </a:extLst>
          </p:cNvPr>
          <p:cNvSpPr txBox="1"/>
          <p:nvPr/>
        </p:nvSpPr>
        <p:spPr>
          <a:xfrm>
            <a:off x="2609982" y="5081233"/>
            <a:ext cx="7125782" cy="34621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68570" tIns="34271" rIns="68570" bIns="34271" anchor="t" anchorCtr="0" compatLnSpc="1">
            <a:spAutoFit/>
          </a:bodyPr>
          <a:lstStyle/>
          <a:p>
            <a:pPr defTabSz="914400"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kern="0" noProof="0" dirty="0">
                <a:solidFill>
                  <a:srgbClr val="44546A"/>
                </a:solidFill>
                <a:ea typeface="Calibri"/>
                <a:cs typeface="Calibri"/>
              </a:rPr>
              <a:t>Je fais mes devoirs en classe et à la maison avec sérieux</a:t>
            </a:r>
            <a:endParaRPr lang="fr-FR" kern="0" noProof="0" dirty="0">
              <a:solidFill>
                <a:srgbClr val="00000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58" name="Google Shape;1333;p128">
            <a:extLst>
              <a:ext uri="{FF2B5EF4-FFF2-40B4-BE49-F238E27FC236}">
                <a16:creationId xmlns:a16="http://schemas.microsoft.com/office/drawing/2014/main" id="{5BF11996-2C70-96E1-32C3-81EA450BA14C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/>
          </a:blip>
          <a:srcRect/>
          <a:stretch>
            <a:fillRect/>
          </a:stretch>
        </p:blipFill>
        <p:spPr>
          <a:xfrm>
            <a:off x="526287" y="14381"/>
            <a:ext cx="969906" cy="969906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60" name="ZoneTexte 59">
            <a:extLst>
              <a:ext uri="{FF2B5EF4-FFF2-40B4-BE49-F238E27FC236}">
                <a16:creationId xmlns:a16="http://schemas.microsoft.com/office/drawing/2014/main" id="{6DE5AB6B-82A6-9FD8-C414-5B7D69E51F34}"/>
              </a:ext>
            </a:extLst>
          </p:cNvPr>
          <p:cNvSpPr txBox="1"/>
          <p:nvPr/>
        </p:nvSpPr>
        <p:spPr>
          <a:xfrm>
            <a:off x="1608998" y="557266"/>
            <a:ext cx="6096000" cy="3416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100"/>
              <a:buFont typeface="Arial"/>
              <a:buNone/>
              <a:tabLst/>
              <a:defRPr/>
            </a:pPr>
            <a:r>
              <a:rPr kumimoji="0" lang="fr-FR" sz="1800" b="0" i="1" u="none" strike="noStrike" kern="0" cap="none" spc="0" normalizeH="0" baseline="0" noProof="0" dirty="0">
                <a:ln>
                  <a:noFill/>
                </a:ln>
                <a:solidFill>
                  <a:srgbClr val="AEABAB"/>
                </a:solidFill>
                <a:effectLst/>
                <a:uLnTx/>
                <a:uFillTx/>
                <a:latin typeface="Calibri"/>
                <a:ea typeface="Calibri"/>
                <a:cs typeface="Calibri"/>
              </a:rPr>
              <a:t>Demander à 3 élèves au hasard</a:t>
            </a:r>
          </a:p>
        </p:txBody>
      </p:sp>
    </p:spTree>
    <p:extLst>
      <p:ext uri="{BB962C8B-B14F-4D97-AF65-F5344CB8AC3E}">
        <p14:creationId xmlns:p14="http://schemas.microsoft.com/office/powerpoint/2010/main" val="32998052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91B058-BF5B-0311-9017-94C0469A03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703F751C-308D-CE20-11EE-2132ADA3CA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96746" y="831139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81">
            <a:extLst>
              <a:ext uri="{FF2B5EF4-FFF2-40B4-BE49-F238E27FC236}">
                <a16:creationId xmlns:a16="http://schemas.microsoft.com/office/drawing/2014/main" id="{7CD165F2-A92D-B99E-A77E-789A096C44A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671FAC4F-8AAC-0D31-E44D-30BEF1EED0E4}"/>
              </a:ext>
            </a:extLst>
          </p:cNvPr>
          <p:cNvSpPr/>
          <p:nvPr/>
        </p:nvSpPr>
        <p:spPr>
          <a:xfrm>
            <a:off x="605751" y="1341361"/>
            <a:ext cx="11042316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Reliez chaque 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observation microscopique au type de cellule qui lui correspond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65457A81-6CD4-CBA9-9296-5C81D0097A8D}"/>
              </a:ext>
            </a:extLst>
          </p:cNvPr>
          <p:cNvGrpSpPr/>
          <p:nvPr/>
        </p:nvGrpSpPr>
        <p:grpSpPr>
          <a:xfrm>
            <a:off x="4607284" y="2975191"/>
            <a:ext cx="6762321" cy="2832051"/>
            <a:chOff x="5650908" y="4705404"/>
            <a:chExt cx="8238195" cy="116076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6E783035-DD8A-365A-EEEB-D35C520DFBCA}"/>
                </a:ext>
              </a:extLst>
            </p:cNvPr>
            <p:cNvSpPr/>
            <p:nvPr/>
          </p:nvSpPr>
          <p:spPr>
            <a:xfrm>
              <a:off x="5650908" y="4705404"/>
              <a:ext cx="814622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2B9D006F-C9C0-6B7B-1F95-50198537B449}"/>
                </a:ext>
              </a:extLst>
            </p:cNvPr>
            <p:cNvSpPr/>
            <p:nvPr/>
          </p:nvSpPr>
          <p:spPr>
            <a:xfrm>
              <a:off x="5650908" y="5521895"/>
              <a:ext cx="814622" cy="34426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5CC08831-E333-3237-DE92-4A7E587336D8}"/>
                </a:ext>
              </a:extLst>
            </p:cNvPr>
            <p:cNvSpPr/>
            <p:nvPr/>
          </p:nvSpPr>
          <p:spPr>
            <a:xfrm>
              <a:off x="10160383" y="4705404"/>
              <a:ext cx="3728720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Cellule animale 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44CC5B17-2E24-4914-C9BC-A4A9AF203DED}"/>
                </a:ext>
              </a:extLst>
            </p:cNvPr>
            <p:cNvSpPr/>
            <p:nvPr/>
          </p:nvSpPr>
          <p:spPr>
            <a:xfrm>
              <a:off x="10160383" y="5607772"/>
              <a:ext cx="3728720" cy="258392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Cellule végétale</a:t>
              </a:r>
            </a:p>
          </p:txBody>
        </p:sp>
      </p:grpSp>
      <p:sp>
        <p:nvSpPr>
          <p:cNvPr id="7" name="ZoneTexte 6">
            <a:extLst>
              <a:ext uri="{FF2B5EF4-FFF2-40B4-BE49-F238E27FC236}">
                <a16:creationId xmlns:a16="http://schemas.microsoft.com/office/drawing/2014/main" id="{070FCC4A-907A-0C19-DC14-E34AB5EE94FA}"/>
              </a:ext>
            </a:extLst>
          </p:cNvPr>
          <p:cNvSpPr txBox="1"/>
          <p:nvPr/>
        </p:nvSpPr>
        <p:spPr>
          <a:xfrm>
            <a:off x="1013331" y="-53767"/>
            <a:ext cx="1016533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000" b="1" i="1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9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Avant de commencer, nous devons nous rappeler de ce que nous savons déjà à propos des cellules et leurs constituants. Répondez à la question suivante</a:t>
            </a:r>
            <a:r>
              <a:rPr lang="fr-FR" sz="2000" b="1" noProof="0" dirty="0">
                <a:solidFill>
                  <a:srgbClr val="E7E6E6">
                    <a:lumMod val="50000"/>
                  </a:srgbClr>
                </a:solidFill>
                <a:latin typeface="Calibri" panose="020F0502020204030204"/>
              </a:rPr>
              <a:t>:</a:t>
            </a:r>
            <a:endParaRPr kumimoji="0" lang="fr-FR" sz="2000" b="1" i="0" u="none" strike="noStrike" kern="1200" cap="none" spc="0" normalizeH="0" baseline="0" noProof="0" dirty="0">
              <a:ln>
                <a:noFill/>
              </a:ln>
              <a:solidFill>
                <a:srgbClr val="E7E6E6">
                  <a:lumMod val="5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FBB4C75-E5BC-27F1-4118-06A66CFA1F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45152" y="1301803"/>
            <a:ext cx="1635985" cy="3644520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41C47213-DE73-A746-3DC7-874DBCD1BF2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94"/>
          <a:stretch>
            <a:fillRect/>
          </a:stretch>
        </p:blipFill>
        <p:spPr>
          <a:xfrm rot="16200000">
            <a:off x="1341631" y="4003068"/>
            <a:ext cx="2043528" cy="2700128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64F82E38-7706-D135-82E9-CE16B3A657AD}"/>
              </a:ext>
            </a:extLst>
          </p:cNvPr>
          <p:cNvSpPr/>
          <p:nvPr/>
        </p:nvSpPr>
        <p:spPr>
          <a:xfrm>
            <a:off x="840885" y="3678884"/>
            <a:ext cx="814622" cy="2497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x 400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B538F87-4AAF-14CA-2542-7332166198B9}"/>
              </a:ext>
            </a:extLst>
          </p:cNvPr>
          <p:cNvSpPr/>
          <p:nvPr/>
        </p:nvSpPr>
        <p:spPr>
          <a:xfrm>
            <a:off x="993285" y="6141350"/>
            <a:ext cx="662222" cy="2816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x 800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809CD335-E3F3-BD9F-E265-F3FB894B8FEF}"/>
              </a:ext>
            </a:extLst>
          </p:cNvPr>
          <p:cNvSpPr/>
          <p:nvPr/>
        </p:nvSpPr>
        <p:spPr>
          <a:xfrm>
            <a:off x="5261812" y="3192379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3544AC3E-AA6E-379C-69D5-4A5117F7048C}"/>
              </a:ext>
            </a:extLst>
          </p:cNvPr>
          <p:cNvSpPr/>
          <p:nvPr/>
        </p:nvSpPr>
        <p:spPr>
          <a:xfrm>
            <a:off x="5221708" y="5301916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Ellipse 11">
            <a:extLst>
              <a:ext uri="{FF2B5EF4-FFF2-40B4-BE49-F238E27FC236}">
                <a16:creationId xmlns:a16="http://schemas.microsoft.com/office/drawing/2014/main" id="{5C75E2B1-734A-FCC5-1112-92F61DB4FAE7}"/>
              </a:ext>
            </a:extLst>
          </p:cNvPr>
          <p:cNvSpPr/>
          <p:nvPr/>
        </p:nvSpPr>
        <p:spPr>
          <a:xfrm>
            <a:off x="8021049" y="3224463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3276EAC2-F582-FD08-C843-E36708A88E5A}"/>
              </a:ext>
            </a:extLst>
          </p:cNvPr>
          <p:cNvSpPr/>
          <p:nvPr/>
        </p:nvSpPr>
        <p:spPr>
          <a:xfrm>
            <a:off x="8061156" y="5414210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37171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7A7A50-AD3A-FE93-C9F1-919A9BF4A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D_A_02">
            <a:extLst>
              <a:ext uri="{FF2B5EF4-FFF2-40B4-BE49-F238E27FC236}">
                <a16:creationId xmlns:a16="http://schemas.microsoft.com/office/drawing/2014/main" id="{A878C4A5-C1EB-D646-77D7-008ADC51AD14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22" name="D_A_01">
            <a:extLst>
              <a:ext uri="{FF2B5EF4-FFF2-40B4-BE49-F238E27FC236}">
                <a16:creationId xmlns:a16="http://schemas.microsoft.com/office/drawing/2014/main" id="{D03D0650-6758-2F61-70E3-DAE061681403}"/>
              </a:ext>
            </a:extLst>
          </p:cNvPr>
          <p:cNvSpPr txBox="1"/>
          <p:nvPr/>
        </p:nvSpPr>
        <p:spPr>
          <a:xfrm>
            <a:off x="843561" y="150390"/>
            <a:ext cx="258752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</a:t>
            </a:r>
          </a:p>
        </p:txBody>
      </p:sp>
      <p:pic>
        <p:nvPicPr>
          <p:cNvPr id="2" name="Image 8">
            <a:extLst>
              <a:ext uri="{FF2B5EF4-FFF2-40B4-BE49-F238E27FC236}">
                <a16:creationId xmlns:a16="http://schemas.microsoft.com/office/drawing/2014/main" id="{8041D394-C4AF-D31B-14CA-90BAA84926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64522519-8FFB-D5A2-05FA-FB95273D174D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cxnSp>
        <p:nvCxnSpPr>
          <p:cNvPr id="37" name="Connecteur droit avec flèche 36">
            <a:extLst>
              <a:ext uri="{FF2B5EF4-FFF2-40B4-BE49-F238E27FC236}">
                <a16:creationId xmlns:a16="http://schemas.microsoft.com/office/drawing/2014/main" id="{E2B37BC9-3CF3-2ED5-26DC-723ADDB4341A}"/>
              </a:ext>
            </a:extLst>
          </p:cNvPr>
          <p:cNvCxnSpPr>
            <a:cxnSpLocks/>
            <a:endCxn id="25" idx="3"/>
          </p:cNvCxnSpPr>
          <p:nvPr/>
        </p:nvCxnSpPr>
        <p:spPr>
          <a:xfrm>
            <a:off x="5483709" y="2723929"/>
            <a:ext cx="2622084" cy="2234528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necteur droit avec flèche 43">
            <a:extLst>
              <a:ext uri="{FF2B5EF4-FFF2-40B4-BE49-F238E27FC236}">
                <a16:creationId xmlns:a16="http://schemas.microsoft.com/office/drawing/2014/main" id="{B6287BDB-EBC6-A00E-0862-EDC19D16229B}"/>
              </a:ext>
            </a:extLst>
          </p:cNvPr>
          <p:cNvCxnSpPr>
            <a:cxnSpLocks/>
            <a:endCxn id="16" idx="4"/>
          </p:cNvCxnSpPr>
          <p:nvPr/>
        </p:nvCxnSpPr>
        <p:spPr>
          <a:xfrm flipV="1">
            <a:off x="5523696" y="2803362"/>
            <a:ext cx="2649753" cy="1964994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e 2">
            <a:extLst>
              <a:ext uri="{FF2B5EF4-FFF2-40B4-BE49-F238E27FC236}">
                <a16:creationId xmlns:a16="http://schemas.microsoft.com/office/drawing/2014/main" id="{68F6CB9B-99D2-CC05-9E8A-E7324B6D238C}"/>
              </a:ext>
            </a:extLst>
          </p:cNvPr>
          <p:cNvGrpSpPr/>
          <p:nvPr/>
        </p:nvGrpSpPr>
        <p:grpSpPr>
          <a:xfrm>
            <a:off x="4607284" y="2317469"/>
            <a:ext cx="6762321" cy="2832051"/>
            <a:chOff x="5650908" y="4705404"/>
            <a:chExt cx="8238195" cy="1160760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FE1E4422-9AD7-0CED-7603-A2BB39686F84}"/>
                </a:ext>
              </a:extLst>
            </p:cNvPr>
            <p:cNvSpPr/>
            <p:nvPr/>
          </p:nvSpPr>
          <p:spPr>
            <a:xfrm>
              <a:off x="5650908" y="4705404"/>
              <a:ext cx="814622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D35CF383-09C0-8556-25FF-3F1215AEBEA9}"/>
                </a:ext>
              </a:extLst>
            </p:cNvPr>
            <p:cNvSpPr/>
            <p:nvPr/>
          </p:nvSpPr>
          <p:spPr>
            <a:xfrm>
              <a:off x="5650908" y="5521895"/>
              <a:ext cx="814622" cy="34426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noProof="0" dirty="0">
                  <a:solidFill>
                    <a:srgbClr val="002060"/>
                  </a:solidFill>
                </a:rPr>
                <a:t>b</a:t>
              </a: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C76CF12B-E54B-D74B-AE99-F687406610EE}"/>
                </a:ext>
              </a:extLst>
            </p:cNvPr>
            <p:cNvSpPr/>
            <p:nvPr/>
          </p:nvSpPr>
          <p:spPr>
            <a:xfrm>
              <a:off x="10160383" y="4705404"/>
              <a:ext cx="3728720" cy="288419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Cellule animale 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05D7A511-8181-6D69-5532-6069B03D95D0}"/>
                </a:ext>
              </a:extLst>
            </p:cNvPr>
            <p:cNvSpPr/>
            <p:nvPr/>
          </p:nvSpPr>
          <p:spPr>
            <a:xfrm>
              <a:off x="10160383" y="5607772"/>
              <a:ext cx="3728720" cy="258392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Cellule végétale</a:t>
              </a:r>
            </a:p>
          </p:txBody>
        </p:sp>
      </p:grpSp>
      <p:pic>
        <p:nvPicPr>
          <p:cNvPr id="8" name="Image 7">
            <a:extLst>
              <a:ext uri="{FF2B5EF4-FFF2-40B4-BE49-F238E27FC236}">
                <a16:creationId xmlns:a16="http://schemas.microsoft.com/office/drawing/2014/main" id="{334AD14D-3E77-0C53-FA1A-3E9ED9C0BE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845152" y="644081"/>
            <a:ext cx="1635985" cy="3644520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DF9F6993-C7C8-21C1-AAEA-F30BE340A59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894"/>
          <a:stretch>
            <a:fillRect/>
          </a:stretch>
        </p:blipFill>
        <p:spPr>
          <a:xfrm rot="16200000">
            <a:off x="1341631" y="3345346"/>
            <a:ext cx="2043528" cy="2700128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74AE732-519B-A3F5-696F-54E98B4A2D32}"/>
              </a:ext>
            </a:extLst>
          </p:cNvPr>
          <p:cNvSpPr/>
          <p:nvPr/>
        </p:nvSpPr>
        <p:spPr>
          <a:xfrm>
            <a:off x="840885" y="3021162"/>
            <a:ext cx="814622" cy="249737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>
                <a:solidFill>
                  <a:schemeClr val="tx1"/>
                </a:solidFill>
              </a:rPr>
              <a:t>x 400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BCBEDD1-2BA3-81E9-44B8-F12C61DC61E0}"/>
              </a:ext>
            </a:extLst>
          </p:cNvPr>
          <p:cNvSpPr/>
          <p:nvPr/>
        </p:nvSpPr>
        <p:spPr>
          <a:xfrm>
            <a:off x="993285" y="5483628"/>
            <a:ext cx="662222" cy="281672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b="1" dirty="0">
                <a:solidFill>
                  <a:schemeClr val="tx1"/>
                </a:solidFill>
              </a:rPr>
              <a:t>x 800</a:t>
            </a: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CEFFCCA-FE7C-F72E-3CB3-64CE7DA4BFBF}"/>
              </a:ext>
            </a:extLst>
          </p:cNvPr>
          <p:cNvSpPr/>
          <p:nvPr/>
        </p:nvSpPr>
        <p:spPr>
          <a:xfrm>
            <a:off x="5261812" y="2534657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Ellipse 14">
            <a:extLst>
              <a:ext uri="{FF2B5EF4-FFF2-40B4-BE49-F238E27FC236}">
                <a16:creationId xmlns:a16="http://schemas.microsoft.com/office/drawing/2014/main" id="{F2296E89-B1EE-D4A5-71BB-F6FBB844B2DF}"/>
              </a:ext>
            </a:extLst>
          </p:cNvPr>
          <p:cNvSpPr/>
          <p:nvPr/>
        </p:nvSpPr>
        <p:spPr>
          <a:xfrm>
            <a:off x="5221708" y="4644194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Ellipse 15">
            <a:extLst>
              <a:ext uri="{FF2B5EF4-FFF2-40B4-BE49-F238E27FC236}">
                <a16:creationId xmlns:a16="http://schemas.microsoft.com/office/drawing/2014/main" id="{4600F594-17FA-B01D-358E-1AD4B850315B}"/>
              </a:ext>
            </a:extLst>
          </p:cNvPr>
          <p:cNvSpPr/>
          <p:nvPr/>
        </p:nvSpPr>
        <p:spPr>
          <a:xfrm>
            <a:off x="8021049" y="2566741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" name="Ellipse 24">
            <a:extLst>
              <a:ext uri="{FF2B5EF4-FFF2-40B4-BE49-F238E27FC236}">
                <a16:creationId xmlns:a16="http://schemas.microsoft.com/office/drawing/2014/main" id="{287AE620-59DF-6C62-0E70-F765E9844D73}"/>
              </a:ext>
            </a:extLst>
          </p:cNvPr>
          <p:cNvSpPr/>
          <p:nvPr/>
        </p:nvSpPr>
        <p:spPr>
          <a:xfrm>
            <a:off x="8061156" y="4756488"/>
            <a:ext cx="304800" cy="236621"/>
          </a:xfrm>
          <a:prstGeom prst="ellipse">
            <a:avLst/>
          </a:prstGeom>
          <a:solidFill>
            <a:schemeClr val="accent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92504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630EB2B0-4083-1AB5-B365-BCE8E48633F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B2A58AFF-7A6F-E81A-CA74-E3B840ABB2B0}"/>
              </a:ext>
            </a:extLst>
          </p:cNvPr>
          <p:cNvSpPr/>
          <p:nvPr/>
        </p:nvSpPr>
        <p:spPr>
          <a:xfrm>
            <a:off x="494117" y="1189518"/>
            <a:ext cx="10254093" cy="919401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Notez sur le document ci-dessous les constituants de la cellule végétale, en utilisant les termes proposés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A36FCC15-CCA3-1772-805F-FB64F9F61C88}"/>
              </a:ext>
            </a:extLst>
          </p:cNvPr>
          <p:cNvSpPr/>
          <p:nvPr/>
        </p:nvSpPr>
        <p:spPr>
          <a:xfrm>
            <a:off x="1892678" y="2081891"/>
            <a:ext cx="973572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Noyau – Membrane cytoplasmique - C</a:t>
            </a:r>
            <a:r>
              <a:rPr lang="fr-FR" sz="2400" b="1" dirty="0" err="1">
                <a:latin typeface="Calibri" panose="020F0502020204030204"/>
              </a:rPr>
              <a:t>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" name="D_A_01">
            <a:extLst>
              <a:ext uri="{FF2B5EF4-FFF2-40B4-BE49-F238E27FC236}">
                <a16:creationId xmlns:a16="http://schemas.microsoft.com/office/drawing/2014/main" id="{20B09892-6FFB-4ADB-6EB7-A102A9EBB598}"/>
              </a:ext>
            </a:extLst>
          </p:cNvPr>
          <p:cNvSpPr txBox="1"/>
          <p:nvPr/>
        </p:nvSpPr>
        <p:spPr>
          <a:xfrm>
            <a:off x="877040" y="224249"/>
            <a:ext cx="105537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question sur les constituants de la cellule végétale </a:t>
            </a:r>
            <a:r>
              <a:rPr lang="fr-FR" sz="1800" noProof="0" dirty="0"/>
              <a:t>:</a:t>
            </a:r>
          </a:p>
        </p:txBody>
      </p:sp>
      <p:pic>
        <p:nvPicPr>
          <p:cNvPr id="1026" name="Picture 2" descr="🔬Le cas de la cellule chlorophyllienne. – WEBEDUCATION">
            <a:extLst>
              <a:ext uri="{FF2B5EF4-FFF2-40B4-BE49-F238E27FC236}">
                <a16:creationId xmlns:a16="http://schemas.microsoft.com/office/drawing/2014/main" id="{8D52B9E7-31FD-9254-212F-E7A9A46D6F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4" y="2796159"/>
            <a:ext cx="4551556" cy="304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142E0DFB-C6F7-CC96-5BEC-2ECDB8A694F0}"/>
              </a:ext>
            </a:extLst>
          </p:cNvPr>
          <p:cNvCxnSpPr>
            <a:cxnSpLocks/>
          </p:cNvCxnSpPr>
          <p:nvPr/>
        </p:nvCxnSpPr>
        <p:spPr>
          <a:xfrm flipH="1">
            <a:off x="3641558" y="4860758"/>
            <a:ext cx="2839453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62B254E-4DF4-AF08-9A8C-F25FC861FF6A}"/>
              </a:ext>
            </a:extLst>
          </p:cNvPr>
          <p:cNvCxnSpPr>
            <a:cxnSpLocks/>
          </p:cNvCxnSpPr>
          <p:nvPr/>
        </p:nvCxnSpPr>
        <p:spPr>
          <a:xfrm flipH="1">
            <a:off x="3031171" y="4275221"/>
            <a:ext cx="3417756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>
            <a:extLst>
              <a:ext uri="{FF2B5EF4-FFF2-40B4-BE49-F238E27FC236}">
                <a16:creationId xmlns:a16="http://schemas.microsoft.com/office/drawing/2014/main" id="{8AB6493B-0C0F-4DBF-E422-9F2BDF168A56}"/>
              </a:ext>
            </a:extLst>
          </p:cNvPr>
          <p:cNvCxnSpPr>
            <a:cxnSpLocks/>
          </p:cNvCxnSpPr>
          <p:nvPr/>
        </p:nvCxnSpPr>
        <p:spPr>
          <a:xfrm flipH="1">
            <a:off x="3311909" y="3288632"/>
            <a:ext cx="3137018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704AD519-14FD-1EEE-3CDE-E0616EDEEB88}"/>
              </a:ext>
            </a:extLst>
          </p:cNvPr>
          <p:cNvSpPr/>
          <p:nvPr/>
        </p:nvSpPr>
        <p:spPr>
          <a:xfrm>
            <a:off x="6096000" y="2901941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1  ………………………………………………..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AD5299FC-5A22-13B0-2DF1-12163CD14F07}"/>
              </a:ext>
            </a:extLst>
          </p:cNvPr>
          <p:cNvSpPr/>
          <p:nvPr/>
        </p:nvSpPr>
        <p:spPr>
          <a:xfrm>
            <a:off x="6096000" y="3881349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2  ………………………………………………..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68655A7-159E-B202-DA0E-61208BA0086E}"/>
              </a:ext>
            </a:extLst>
          </p:cNvPr>
          <p:cNvSpPr/>
          <p:nvPr/>
        </p:nvSpPr>
        <p:spPr>
          <a:xfrm>
            <a:off x="6089722" y="4476389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3 ………………………………………………..</a:t>
            </a:r>
          </a:p>
        </p:txBody>
      </p:sp>
      <p:sp>
        <p:nvSpPr>
          <p:cNvPr id="12" name="D_A_02">
            <a:extLst>
              <a:ext uri="{FF2B5EF4-FFF2-40B4-BE49-F238E27FC236}">
                <a16:creationId xmlns:a16="http://schemas.microsoft.com/office/drawing/2014/main" id="{0FA87E58-F4B2-E26F-48C8-A990DFFD5492}"/>
              </a:ext>
            </a:extLst>
          </p:cNvPr>
          <p:cNvSpPr txBox="1"/>
          <p:nvPr/>
        </p:nvSpPr>
        <p:spPr>
          <a:xfrm>
            <a:off x="761260" y="634092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passer au tableau. </a:t>
            </a:r>
          </a:p>
        </p:txBody>
      </p:sp>
      <p:pic>
        <p:nvPicPr>
          <p:cNvPr id="2" name="Picture 2" descr="Lever la main - Icônes mains et gestes gratuites">
            <a:extLst>
              <a:ext uri="{FF2B5EF4-FFF2-40B4-BE49-F238E27FC236}">
                <a16:creationId xmlns:a16="http://schemas.microsoft.com/office/drawing/2014/main" id="{CC2D3C1D-F418-F469-0047-529C247C5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7082" y="811220"/>
            <a:ext cx="702642" cy="702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819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7609A6-5D3B-077A-44E2-F719AE761E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Oval 81">
            <a:extLst>
              <a:ext uri="{FF2B5EF4-FFF2-40B4-BE49-F238E27FC236}">
                <a16:creationId xmlns:a16="http://schemas.microsoft.com/office/drawing/2014/main" id="{A351B7DB-93C4-7A8D-FFA1-15A5BC68E18E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9D2AA1EF-4D94-CFF0-91E5-784CAB60D7B9}"/>
              </a:ext>
            </a:extLst>
          </p:cNvPr>
          <p:cNvSpPr txBox="1"/>
          <p:nvPr/>
        </p:nvSpPr>
        <p:spPr>
          <a:xfrm>
            <a:off x="879883" y="327639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918402FB-D916-AD8B-1A35-470680DD8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18253" y="855405"/>
            <a:ext cx="620299" cy="620299"/>
          </a:xfrm>
          <a:prstGeom prst="rect">
            <a:avLst/>
          </a:prstGeom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0F9B3E47-BF33-8D23-E090-FCEDD2DF53EF}"/>
              </a:ext>
            </a:extLst>
          </p:cNvPr>
          <p:cNvSpPr/>
          <p:nvPr/>
        </p:nvSpPr>
        <p:spPr>
          <a:xfrm>
            <a:off x="6560792" y="3062646"/>
            <a:ext cx="21039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Noyau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 : coins arrondis 5">
            <a:extLst>
              <a:ext uri="{FF2B5EF4-FFF2-40B4-BE49-F238E27FC236}">
                <a16:creationId xmlns:a16="http://schemas.microsoft.com/office/drawing/2014/main" id="{A66A4C0F-968C-4C69-82DA-5202BCFFAF37}"/>
              </a:ext>
            </a:extLst>
          </p:cNvPr>
          <p:cNvSpPr/>
          <p:nvPr/>
        </p:nvSpPr>
        <p:spPr>
          <a:xfrm>
            <a:off x="6127655" y="2140179"/>
            <a:ext cx="519059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Membrane cytoplasmique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3" name="Picture 2" descr="🔬Le cas de la cellule chlorophyllienne. – WEBEDUCATION">
            <a:extLst>
              <a:ext uri="{FF2B5EF4-FFF2-40B4-BE49-F238E27FC236}">
                <a16:creationId xmlns:a16="http://schemas.microsoft.com/office/drawing/2014/main" id="{BFC8C3B5-4AAC-7577-FA22-92FDC5DEB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604" y="2074269"/>
            <a:ext cx="4551556" cy="3048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4" name="Connecteur droit avec flèche 33">
            <a:extLst>
              <a:ext uri="{FF2B5EF4-FFF2-40B4-BE49-F238E27FC236}">
                <a16:creationId xmlns:a16="http://schemas.microsoft.com/office/drawing/2014/main" id="{701552E8-B98F-F9B4-30CB-F66A386DDFD1}"/>
              </a:ext>
            </a:extLst>
          </p:cNvPr>
          <p:cNvCxnSpPr>
            <a:cxnSpLocks/>
          </p:cNvCxnSpPr>
          <p:nvPr/>
        </p:nvCxnSpPr>
        <p:spPr>
          <a:xfrm flipH="1">
            <a:off x="3641558" y="4138868"/>
            <a:ext cx="2839453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>
            <a:extLst>
              <a:ext uri="{FF2B5EF4-FFF2-40B4-BE49-F238E27FC236}">
                <a16:creationId xmlns:a16="http://schemas.microsoft.com/office/drawing/2014/main" id="{6E7AFC22-0493-3C9F-E134-1CB7841511F9}"/>
              </a:ext>
            </a:extLst>
          </p:cNvPr>
          <p:cNvCxnSpPr>
            <a:cxnSpLocks/>
          </p:cNvCxnSpPr>
          <p:nvPr/>
        </p:nvCxnSpPr>
        <p:spPr>
          <a:xfrm flipH="1">
            <a:off x="3031171" y="3553331"/>
            <a:ext cx="3417756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cteur droit avec flèche 35">
            <a:extLst>
              <a:ext uri="{FF2B5EF4-FFF2-40B4-BE49-F238E27FC236}">
                <a16:creationId xmlns:a16="http://schemas.microsoft.com/office/drawing/2014/main" id="{825DE877-FE02-FB3C-07CC-0C7C62E4181A}"/>
              </a:ext>
            </a:extLst>
          </p:cNvPr>
          <p:cNvCxnSpPr>
            <a:cxnSpLocks/>
          </p:cNvCxnSpPr>
          <p:nvPr/>
        </p:nvCxnSpPr>
        <p:spPr>
          <a:xfrm flipH="1">
            <a:off x="3311909" y="2566742"/>
            <a:ext cx="3137018" cy="0"/>
          </a:xfrm>
          <a:prstGeom prst="straightConnector1">
            <a:avLst/>
          </a:prstGeom>
          <a:ln w="381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A7D6B0FD-F687-0BAE-F10F-A3C9F25EC60B}"/>
              </a:ext>
            </a:extLst>
          </p:cNvPr>
          <p:cNvSpPr/>
          <p:nvPr/>
        </p:nvSpPr>
        <p:spPr>
          <a:xfrm>
            <a:off x="6096000" y="2180051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1  ………………………………………………..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F5DED4C3-254C-0A14-7E37-467C4277AAD7}"/>
              </a:ext>
            </a:extLst>
          </p:cNvPr>
          <p:cNvSpPr/>
          <p:nvPr/>
        </p:nvSpPr>
        <p:spPr>
          <a:xfrm>
            <a:off x="6096000" y="3159459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2  ………………………………………………..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F96CD3A0-10DC-C8FC-A31C-94086489A5DB}"/>
              </a:ext>
            </a:extLst>
          </p:cNvPr>
          <p:cNvSpPr/>
          <p:nvPr/>
        </p:nvSpPr>
        <p:spPr>
          <a:xfrm>
            <a:off x="6095999" y="3844132"/>
            <a:ext cx="5085347" cy="5878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>
                <a:solidFill>
                  <a:schemeClr val="tx1"/>
                </a:solidFill>
              </a:rPr>
              <a:t>3 ………………………………………………..</a:t>
            </a:r>
          </a:p>
        </p:txBody>
      </p:sp>
      <p:sp>
        <p:nvSpPr>
          <p:cNvPr id="40" name="Rectangle : coins arrondis 39">
            <a:extLst>
              <a:ext uri="{FF2B5EF4-FFF2-40B4-BE49-F238E27FC236}">
                <a16:creationId xmlns:a16="http://schemas.microsoft.com/office/drawing/2014/main" id="{D5B744C0-020E-7006-530C-1F154F1F7D1B}"/>
              </a:ext>
            </a:extLst>
          </p:cNvPr>
          <p:cNvSpPr/>
          <p:nvPr/>
        </p:nvSpPr>
        <p:spPr>
          <a:xfrm>
            <a:off x="6713192" y="3792559"/>
            <a:ext cx="2103949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Chloroplaste 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Rectangle : coins arrondis 40">
            <a:extLst>
              <a:ext uri="{FF2B5EF4-FFF2-40B4-BE49-F238E27FC236}">
                <a16:creationId xmlns:a16="http://schemas.microsoft.com/office/drawing/2014/main" id="{6585A36C-4F9E-EC0E-303E-AAF2F2DC8CD5}"/>
              </a:ext>
            </a:extLst>
          </p:cNvPr>
          <p:cNvSpPr/>
          <p:nvPr/>
        </p:nvSpPr>
        <p:spPr>
          <a:xfrm>
            <a:off x="494118" y="1189518"/>
            <a:ext cx="574626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 constituants de la cellule végétale: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945620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5DB9A3-3C7A-B44E-A39D-95DD78D8C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D_A_01">
            <a:extLst>
              <a:ext uri="{FF2B5EF4-FFF2-40B4-BE49-F238E27FC236}">
                <a16:creationId xmlns:a16="http://schemas.microsoft.com/office/drawing/2014/main" id="{19D2FBB5-199E-33CD-C839-6072837E6A36}"/>
              </a:ext>
            </a:extLst>
          </p:cNvPr>
          <p:cNvSpPr txBox="1"/>
          <p:nvPr/>
        </p:nvSpPr>
        <p:spPr>
          <a:xfrm>
            <a:off x="828052" y="263430"/>
            <a:ext cx="9599315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Passant maintenant à rappeler les rôles des constituants de la cellule végétale, répondez à la question suivante: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Oval 81">
            <a:extLst>
              <a:ext uri="{FF2B5EF4-FFF2-40B4-BE49-F238E27FC236}">
                <a16:creationId xmlns:a16="http://schemas.microsoft.com/office/drawing/2014/main" id="{BACA314C-EA13-0E59-806A-F817056075D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0BA440FE-F5C9-0860-E2CC-1C4FA8F8B7FC}"/>
              </a:ext>
            </a:extLst>
          </p:cNvPr>
          <p:cNvSpPr/>
          <p:nvPr/>
        </p:nvSpPr>
        <p:spPr>
          <a:xfrm>
            <a:off x="3830836" y="2505055"/>
            <a:ext cx="629261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fonction du chloroplaste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5" name="Groupe 24">
            <a:extLst>
              <a:ext uri="{FF2B5EF4-FFF2-40B4-BE49-F238E27FC236}">
                <a16:creationId xmlns:a16="http://schemas.microsoft.com/office/drawing/2014/main" id="{8221D726-F86D-83D7-4978-49987874142D}"/>
              </a:ext>
            </a:extLst>
          </p:cNvPr>
          <p:cNvGrpSpPr/>
          <p:nvPr/>
        </p:nvGrpSpPr>
        <p:grpSpPr>
          <a:xfrm>
            <a:off x="3818338" y="3239905"/>
            <a:ext cx="7426303" cy="2077720"/>
            <a:chOff x="1887422" y="4705404"/>
            <a:chExt cx="7426303" cy="2077720"/>
          </a:xfrm>
        </p:grpSpPr>
        <p:sp>
          <p:nvSpPr>
            <p:cNvPr id="26" name="Rectangle : coins arrondis 25">
              <a:extLst>
                <a:ext uri="{FF2B5EF4-FFF2-40B4-BE49-F238E27FC236}">
                  <a16:creationId xmlns:a16="http://schemas.microsoft.com/office/drawing/2014/main" id="{D9D5FB0B-DE67-2688-201A-C98407C23199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Support de tous les organites cellulaires.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27" name="Rectangle : coins arrondis 26">
              <a:extLst>
                <a:ext uri="{FF2B5EF4-FFF2-40B4-BE49-F238E27FC236}">
                  <a16:creationId xmlns:a16="http://schemas.microsoft.com/office/drawing/2014/main" id="{F46B8833-7766-4C72-BC33-40E7A6C47CBA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Produit de la matière organique</a:t>
              </a: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.</a:t>
              </a:r>
            </a:p>
          </p:txBody>
        </p:sp>
        <p:sp>
          <p:nvSpPr>
            <p:cNvPr id="30" name="Rectangle : coins arrondis 29">
              <a:extLst>
                <a:ext uri="{FF2B5EF4-FFF2-40B4-BE49-F238E27FC236}">
                  <a16:creationId xmlns:a16="http://schemas.microsoft.com/office/drawing/2014/main" id="{84D7D0A6-A39F-54DB-D7F8-A150CA4CA7AA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31" name="Rectangle : coins arrondis 30">
              <a:extLst>
                <a:ext uri="{FF2B5EF4-FFF2-40B4-BE49-F238E27FC236}">
                  <a16:creationId xmlns:a16="http://schemas.microsoft.com/office/drawing/2014/main" id="{BB67079B-6AEB-852E-C76B-2626E03A1113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kumimoji="0" lang="fr-FR" sz="2800" b="1" i="0" u="none" strike="noStrike" kern="1200" cap="none" spc="0" normalizeH="0" baseline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 : coins arrondis 31">
              <a:extLst>
                <a:ext uri="{FF2B5EF4-FFF2-40B4-BE49-F238E27FC236}">
                  <a16:creationId xmlns:a16="http://schemas.microsoft.com/office/drawing/2014/main" id="{BCCC8C79-6AA7-5522-0539-ADFE13BE531E}"/>
                </a:ext>
              </a:extLst>
            </p:cNvPr>
            <p:cNvSpPr/>
            <p:nvPr/>
          </p:nvSpPr>
          <p:spPr>
            <a:xfrm>
              <a:off x="2881717" y="627234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Produit l’énergie nécessaire à la cellule.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33" name="Rectangle : coins arrondis 32">
              <a:extLst>
                <a:ext uri="{FF2B5EF4-FFF2-40B4-BE49-F238E27FC236}">
                  <a16:creationId xmlns:a16="http://schemas.microsoft.com/office/drawing/2014/main" id="{EF69C2A1-D479-64C3-42B8-44074087B921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35" name="Rectangle : coins arrondis 34">
            <a:extLst>
              <a:ext uri="{FF2B5EF4-FFF2-40B4-BE49-F238E27FC236}">
                <a16:creationId xmlns:a16="http://schemas.microsoft.com/office/drawing/2014/main" id="{919807BF-EAA9-FBC1-76D9-275A5DB2588A}"/>
              </a:ext>
            </a:extLst>
          </p:cNvPr>
          <p:cNvSpPr/>
          <p:nvPr/>
        </p:nvSpPr>
        <p:spPr>
          <a:xfrm>
            <a:off x="645043" y="1351520"/>
            <a:ext cx="6486775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Cochez la bonne réponse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E1F7D7BF-4D88-FDE9-B49C-003E538512F9}"/>
              </a:ext>
            </a:extLst>
          </p:cNvPr>
          <p:cNvSpPr/>
          <p:nvPr/>
        </p:nvSpPr>
        <p:spPr>
          <a:xfrm>
            <a:off x="645043" y="4679499"/>
            <a:ext cx="261730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167A5FD9-23B7-648D-18F1-89E0FA6341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530" y="2178501"/>
            <a:ext cx="3655306" cy="250099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A14E943-1542-4923-92DC-BCAAD25C37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34" y="786492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D_A_02">
            <a:extLst>
              <a:ext uri="{FF2B5EF4-FFF2-40B4-BE49-F238E27FC236}">
                <a16:creationId xmlns:a16="http://schemas.microsoft.com/office/drawing/2014/main" id="{A6B9ADB8-3D4F-E90B-803F-2812431C3BB3}"/>
              </a:ext>
            </a:extLst>
          </p:cNvPr>
          <p:cNvSpPr txBox="1"/>
          <p:nvPr/>
        </p:nvSpPr>
        <p:spPr>
          <a:xfrm>
            <a:off x="830278" y="75103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</p:spTree>
    <p:extLst>
      <p:ext uri="{BB962C8B-B14F-4D97-AF65-F5344CB8AC3E}">
        <p14:creationId xmlns:p14="http://schemas.microsoft.com/office/powerpoint/2010/main" val="17164168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183B5D-C410-5109-3DB1-28117A511F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1DB3B9CA-9E72-F18E-0EF7-74264F2FA8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031" y="806156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BA818CDE-AA4F-BCC6-2D0F-320F56C1F47C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F725D56-4F63-13E2-7555-D8173CB7E175}"/>
              </a:ext>
            </a:extLst>
          </p:cNvPr>
          <p:cNvSpPr/>
          <p:nvPr/>
        </p:nvSpPr>
        <p:spPr>
          <a:xfrm>
            <a:off x="3830836" y="2152131"/>
            <a:ext cx="629261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 fonction du chloroplaste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27" name="Groupe 26">
            <a:extLst>
              <a:ext uri="{FF2B5EF4-FFF2-40B4-BE49-F238E27FC236}">
                <a16:creationId xmlns:a16="http://schemas.microsoft.com/office/drawing/2014/main" id="{F8FC778B-6103-BFE2-4B05-213531746C36}"/>
              </a:ext>
            </a:extLst>
          </p:cNvPr>
          <p:cNvGrpSpPr/>
          <p:nvPr/>
        </p:nvGrpSpPr>
        <p:grpSpPr>
          <a:xfrm>
            <a:off x="3818338" y="2886981"/>
            <a:ext cx="7426303" cy="2123440"/>
            <a:chOff x="1887422" y="4705404"/>
            <a:chExt cx="7426303" cy="2123440"/>
          </a:xfrm>
        </p:grpSpPr>
        <p:sp>
          <p:nvSpPr>
            <p:cNvPr id="35" name="Rectangle : coins arrondis 34">
              <a:extLst>
                <a:ext uri="{FF2B5EF4-FFF2-40B4-BE49-F238E27FC236}">
                  <a16:creationId xmlns:a16="http://schemas.microsoft.com/office/drawing/2014/main" id="{41F36E42-0532-DDBA-67BE-E4E0B09F6033}"/>
                </a:ext>
              </a:extLst>
            </p:cNvPr>
            <p:cNvSpPr/>
            <p:nvPr/>
          </p:nvSpPr>
          <p:spPr>
            <a:xfrm>
              <a:off x="2881717" y="4715427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Support de tous les organites cellulaires.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38" name="Rectangle : coins arrondis 37">
              <a:extLst>
                <a:ext uri="{FF2B5EF4-FFF2-40B4-BE49-F238E27FC236}">
                  <a16:creationId xmlns:a16="http://schemas.microsoft.com/office/drawing/2014/main" id="{A85FC830-8EB4-39DF-2D02-2A883ACA98CA}"/>
                </a:ext>
              </a:extLst>
            </p:cNvPr>
            <p:cNvSpPr/>
            <p:nvPr/>
          </p:nvSpPr>
          <p:spPr>
            <a:xfrm>
              <a:off x="2881717" y="5521895"/>
              <a:ext cx="643200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Produit de la matière organique.</a:t>
              </a:r>
            </a:p>
          </p:txBody>
        </p:sp>
        <p:sp>
          <p:nvSpPr>
            <p:cNvPr id="39" name="Rectangle : coins arrondis 38">
              <a:extLst>
                <a:ext uri="{FF2B5EF4-FFF2-40B4-BE49-F238E27FC236}">
                  <a16:creationId xmlns:a16="http://schemas.microsoft.com/office/drawing/2014/main" id="{3ED67CEA-8205-B3EC-20E1-AF98652C3507}"/>
                </a:ext>
              </a:extLst>
            </p:cNvPr>
            <p:cNvSpPr/>
            <p:nvPr/>
          </p:nvSpPr>
          <p:spPr>
            <a:xfrm>
              <a:off x="1899920" y="4705404"/>
              <a:ext cx="8534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a</a:t>
              </a:r>
            </a:p>
          </p:txBody>
        </p:sp>
        <p:sp>
          <p:nvSpPr>
            <p:cNvPr id="41" name="Rectangle : coins arrondis 40">
              <a:extLst>
                <a:ext uri="{FF2B5EF4-FFF2-40B4-BE49-F238E27FC236}">
                  <a16:creationId xmlns:a16="http://schemas.microsoft.com/office/drawing/2014/main" id="{81804FC0-12BF-5449-92E1-3B011B99E13A}"/>
                </a:ext>
              </a:extLst>
            </p:cNvPr>
            <p:cNvSpPr/>
            <p:nvPr/>
          </p:nvSpPr>
          <p:spPr>
            <a:xfrm>
              <a:off x="1899920" y="5521895"/>
              <a:ext cx="86595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42" name="Rectangle : coins arrondis 41">
              <a:extLst>
                <a:ext uri="{FF2B5EF4-FFF2-40B4-BE49-F238E27FC236}">
                  <a16:creationId xmlns:a16="http://schemas.microsoft.com/office/drawing/2014/main" id="{F3F6F7A6-32CB-61CB-5675-4BA895859C98}"/>
                </a:ext>
              </a:extLst>
            </p:cNvPr>
            <p:cNvSpPr/>
            <p:nvPr/>
          </p:nvSpPr>
          <p:spPr>
            <a:xfrm>
              <a:off x="2881717" y="6318066"/>
              <a:ext cx="643200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>
                <a:defRPr/>
              </a:pPr>
              <a:r>
                <a:rPr lang="fr-FR" sz="2400" b="1" dirty="0">
                  <a:solidFill>
                    <a:srgbClr val="002060"/>
                  </a:solidFill>
                </a:rPr>
                <a:t>Produit l’énergie nécessaire à la cellule.</a:t>
              </a:r>
              <a:endParaRPr lang="fr-FR" sz="2400" b="1" noProof="0" dirty="0">
                <a:solidFill>
                  <a:srgbClr val="002060"/>
                </a:solidFill>
              </a:endParaRPr>
            </a:p>
          </p:txBody>
        </p:sp>
        <p:sp>
          <p:nvSpPr>
            <p:cNvPr id="43" name="Rectangle : coins arrondis 42">
              <a:extLst>
                <a:ext uri="{FF2B5EF4-FFF2-40B4-BE49-F238E27FC236}">
                  <a16:creationId xmlns:a16="http://schemas.microsoft.com/office/drawing/2014/main" id="{746211BF-4B62-4077-A5A0-36B7942D01AB}"/>
                </a:ext>
              </a:extLst>
            </p:cNvPr>
            <p:cNvSpPr/>
            <p:nvPr/>
          </p:nvSpPr>
          <p:spPr>
            <a:xfrm>
              <a:off x="1887422" y="6266768"/>
              <a:ext cx="86595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fr-FR" sz="2800" b="1" noProof="0" dirty="0">
                  <a:solidFill>
                    <a:srgbClr val="002060"/>
                  </a:solidFill>
                </a:rPr>
                <a:t>c</a:t>
              </a:r>
              <a:endParaRPr kumimoji="0" lang="fr-FR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45" name="Rectangle : coins arrondis 44">
            <a:extLst>
              <a:ext uri="{FF2B5EF4-FFF2-40B4-BE49-F238E27FC236}">
                <a16:creationId xmlns:a16="http://schemas.microsoft.com/office/drawing/2014/main" id="{E14E8B0D-DBE2-8A9C-DB1A-6F758634322F}"/>
              </a:ext>
            </a:extLst>
          </p:cNvPr>
          <p:cNvSpPr/>
          <p:nvPr/>
        </p:nvSpPr>
        <p:spPr>
          <a:xfrm>
            <a:off x="645043" y="4326575"/>
            <a:ext cx="261730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Le chloroplaste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6" name="Image 45">
            <a:extLst>
              <a:ext uri="{FF2B5EF4-FFF2-40B4-BE49-F238E27FC236}">
                <a16:creationId xmlns:a16="http://schemas.microsoft.com/office/drawing/2014/main" id="{902CECAE-229F-00B2-FDB4-DD0C987A6AC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7692" l="10000" r="91579">
                        <a14:foregroundMark x1="57895" y1="96923" x2="77368" y2="94615"/>
                        <a14:foregroundMark x1="13158" y1="76154" x2="38421" y2="90000"/>
                        <a14:foregroundMark x1="38421" y1="90000" x2="42105" y2="90000"/>
                        <a14:foregroundMark x1="92105" y1="52308" x2="90526" y2="82308"/>
                        <a14:foregroundMark x1="42105" y1="92308" x2="60526" y2="97692"/>
                        <a14:foregroundMark x1="82632" y1="93077" x2="90526" y2="79231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5530" y="1825577"/>
            <a:ext cx="3655306" cy="2500998"/>
          </a:xfrm>
          <a:prstGeom prst="rect">
            <a:avLst/>
          </a:prstGeom>
        </p:spPr>
      </p:pic>
      <p:sp>
        <p:nvSpPr>
          <p:cNvPr id="49" name="ZoneTexte 48">
            <a:extLst>
              <a:ext uri="{FF2B5EF4-FFF2-40B4-BE49-F238E27FC236}">
                <a16:creationId xmlns:a16="http://schemas.microsoft.com/office/drawing/2014/main" id="{A5836AB4-0004-26BD-C99C-ECB3FC547FD0}"/>
              </a:ext>
            </a:extLst>
          </p:cNvPr>
          <p:cNvSpPr txBox="1"/>
          <p:nvPr/>
        </p:nvSpPr>
        <p:spPr>
          <a:xfrm>
            <a:off x="879883" y="327639"/>
            <a:ext cx="1016533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kumimoji="0" lang="fr-FR" sz="20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26154724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5FBE2B-372C-BFB5-0717-2C7C506791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E814EEC5-1E49-6A1A-4CE3-D889643DAC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031" y="818575"/>
            <a:ext cx="583170" cy="583170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24C25AB4-7C8A-54C2-4E7E-BA2C504C7335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056" name="Picture 8" descr="Plante verte qui pousse dans le sol sur la nature, le concept de terre verte.  | Photo Premium">
            <a:extLst>
              <a:ext uri="{FF2B5EF4-FFF2-40B4-BE49-F238E27FC236}">
                <a16:creationId xmlns:a16="http://schemas.microsoft.com/office/drawing/2014/main" id="{F0DE76FC-EE39-3645-06EC-B9AA7EABDE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7" t="10793"/>
          <a:stretch>
            <a:fillRect/>
          </a:stretch>
        </p:blipFill>
        <p:spPr bwMode="auto">
          <a:xfrm>
            <a:off x="8975801" y="1433828"/>
            <a:ext cx="2911399" cy="2041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3D22AD71-AE29-ED08-B31A-BF5D71A7B8E7}"/>
              </a:ext>
            </a:extLst>
          </p:cNvPr>
          <p:cNvSpPr/>
          <p:nvPr/>
        </p:nvSpPr>
        <p:spPr>
          <a:xfrm>
            <a:off x="4014580" y="4708945"/>
            <a:ext cx="4389882" cy="14090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Alors que les plantes produisent leur propre matière grâce au processus de la photosynthèse.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3C99702-83C4-DB4B-AB42-9D281F3D0F91}"/>
              </a:ext>
            </a:extLst>
          </p:cNvPr>
          <p:cNvSpPr/>
          <p:nvPr/>
        </p:nvSpPr>
        <p:spPr>
          <a:xfrm>
            <a:off x="4014580" y="1230026"/>
            <a:ext cx="4389882" cy="1409079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400" dirty="0"/>
              <a:t>Les animaux consomment de la matière en dévorant leurs proies par exemple.</a:t>
            </a:r>
          </a:p>
        </p:txBody>
      </p:sp>
      <p:pic>
        <p:nvPicPr>
          <p:cNvPr id="2060" name="Picture 12" descr="Colombie : un éleveur de bétail a choisi de cohabiter avec les jaguars">
            <a:extLst>
              <a:ext uri="{FF2B5EF4-FFF2-40B4-BE49-F238E27FC236}">
                <a16:creationId xmlns:a16="http://schemas.microsoft.com/office/drawing/2014/main" id="{84F0CF17-AEDB-ACAF-488E-3603E6F938A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831" t="29254"/>
          <a:stretch>
            <a:fillRect/>
          </a:stretch>
        </p:blipFill>
        <p:spPr bwMode="auto">
          <a:xfrm>
            <a:off x="635806" y="1230026"/>
            <a:ext cx="3197048" cy="2980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60DF3D3D-15E7-E9BE-7C39-9921B719AB0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75801" y="3592353"/>
            <a:ext cx="2937220" cy="2937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2381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8">
            <a:extLst>
              <a:ext uri="{FF2B5EF4-FFF2-40B4-BE49-F238E27FC236}">
                <a16:creationId xmlns:a16="http://schemas.microsoft.com/office/drawing/2014/main" id="{456919ED-CC42-D4C9-B299-6D709E41BE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14" name="Google Shape;2054;p38">
            <a:extLst>
              <a:ext uri="{FF2B5EF4-FFF2-40B4-BE49-F238E27FC236}">
                <a16:creationId xmlns:a16="http://schemas.microsoft.com/office/drawing/2014/main" id="{6501D79C-26AF-921E-9B63-CD8E14A565B9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5" name="ZoneTexte 3">
            <a:extLst>
              <a:ext uri="{FF2B5EF4-FFF2-40B4-BE49-F238E27FC236}">
                <a16:creationId xmlns:a16="http://schemas.microsoft.com/office/drawing/2014/main" id="{A2F52361-43C4-DFD3-0C09-18ABE961AD0E}"/>
              </a:ext>
            </a:extLst>
          </p:cNvPr>
          <p:cNvSpPr txBox="1"/>
          <p:nvPr/>
        </p:nvSpPr>
        <p:spPr>
          <a:xfrm>
            <a:off x="1969108" y="2888252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photosynthèse</a:t>
            </a:r>
            <a:r>
              <a:rPr lang="fr-FR" b="1" noProof="0" dirty="0">
                <a:solidFill>
                  <a:srgbClr val="106585"/>
                </a:solidFill>
              </a:rPr>
              <a:t>.</a:t>
            </a:r>
          </a:p>
        </p:txBody>
      </p:sp>
      <p:pic>
        <p:nvPicPr>
          <p:cNvPr id="18" name="Image 23">
            <a:extLst>
              <a:ext uri="{FF2B5EF4-FFF2-40B4-BE49-F238E27FC236}">
                <a16:creationId xmlns:a16="http://schemas.microsoft.com/office/drawing/2014/main" id="{26133DAA-B1B6-2FA8-97A6-AB92BE8CFE1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  <p:sp>
        <p:nvSpPr>
          <p:cNvPr id="44" name="Oval 43">
            <a:extLst>
              <a:ext uri="{FF2B5EF4-FFF2-40B4-BE49-F238E27FC236}">
                <a16:creationId xmlns:a16="http://schemas.microsoft.com/office/drawing/2014/main" id="{937B0509-6C22-05EA-3A25-50D2C4A264F8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5FADE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O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208B667-BB9A-A18E-DD68-DF5D6AFCF4A2}"/>
              </a:ext>
            </a:extLst>
          </p:cNvPr>
          <p:cNvSpPr txBox="1"/>
          <p:nvPr/>
        </p:nvSpPr>
        <p:spPr>
          <a:xfrm>
            <a:off x="984735" y="227265"/>
            <a:ext cx="945298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À la fin de cette séance, vous serez capables de :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C2C3FE9C-94C3-0144-4411-A3882BF84B11}"/>
              </a:ext>
            </a:extLst>
          </p:cNvPr>
          <p:cNvSpPr txBox="1"/>
          <p:nvPr/>
        </p:nvSpPr>
        <p:spPr>
          <a:xfrm>
            <a:off x="984735" y="563234"/>
            <a:ext cx="103520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>
              <a:buClrTx/>
              <a:buFontTx/>
              <a:buNone/>
            </a:pP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entury Gothic" panose="020B0502020202020204" pitchFamily="34" charset="0"/>
                <a:ea typeface="+mn-ea"/>
                <a:cs typeface="+mn-cs"/>
              </a:rPr>
              <a:t>▪ </a:t>
            </a:r>
            <a:r>
              <a:rPr lang="fr-FR" sz="1800" i="1" kern="1200" noProof="0" dirty="0">
                <a:solidFill>
                  <a:prstClr val="white">
                    <a:lumMod val="65000"/>
                  </a:prstClr>
                </a:solidFill>
                <a:latin typeface="Calibri" panose="020F0502020204030204"/>
                <a:ea typeface="+mn-ea"/>
                <a:cs typeface="+mn-cs"/>
              </a:rPr>
              <a:t>Demander à certains élèves de répéter l’objectif à haute voix (en l’exprimant avec leurs propres mots).</a:t>
            </a:r>
          </a:p>
        </p:txBody>
      </p:sp>
    </p:spTree>
    <p:extLst>
      <p:ext uri="{BB962C8B-B14F-4D97-AF65-F5344CB8AC3E}">
        <p14:creationId xmlns:p14="http://schemas.microsoft.com/office/powerpoint/2010/main" val="3314337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7030A0">
                <a:alpha val="15000"/>
              </a:srgbClr>
            </a:gs>
            <a:gs pos="74000">
              <a:srgbClr val="7030A0">
                <a:alpha val="64000"/>
              </a:srgbClr>
            </a:gs>
            <a:gs pos="83000">
              <a:srgbClr val="7030A0"/>
            </a:gs>
            <a:gs pos="100000">
              <a:srgbClr val="7030A0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39780FE-9FCE-1381-FFD4-A5D640666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CB8A577-911C-FD81-B916-3D7EE40911B3}"/>
              </a:ext>
            </a:extLst>
          </p:cNvPr>
          <p:cNvGrpSpPr/>
          <p:nvPr/>
        </p:nvGrpSpPr>
        <p:grpSpPr>
          <a:xfrm>
            <a:off x="162560" y="111760"/>
            <a:ext cx="11958320" cy="662432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E5F7B02-652F-05AB-0AA0-813BC29E60F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E9896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A8959736-496E-A58E-DE07-89E2E7784484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CC6AB3A-9C73-A6CA-AAC2-813D827AB29C}"/>
              </a:ext>
            </a:extLst>
          </p:cNvPr>
          <p:cNvGrpSpPr/>
          <p:nvPr/>
        </p:nvGrpSpPr>
        <p:grpSpPr>
          <a:xfrm>
            <a:off x="9451770" y="55883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77E1DEAE-FF3D-2DFB-798F-C9F31425C258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6327F1A6-9BD2-766B-F33A-F10703AAAC04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897F2485-23D9-B2B2-F57E-16FD7892F3C5}"/>
              </a:ext>
            </a:extLst>
          </p:cNvPr>
          <p:cNvGrpSpPr/>
          <p:nvPr/>
        </p:nvGrpSpPr>
        <p:grpSpPr>
          <a:xfrm>
            <a:off x="4372791" y="1797765"/>
            <a:ext cx="4659652" cy="2905447"/>
            <a:chOff x="1641585" y="1048972"/>
            <a:chExt cx="5867403" cy="3260732"/>
          </a:xfrm>
        </p:grpSpPr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AE536356-1C70-A4DD-11D3-BC374E11D50E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2" name="Rectangle 18">
              <a:extLst>
                <a:ext uri="{FF2B5EF4-FFF2-40B4-BE49-F238E27FC236}">
                  <a16:creationId xmlns:a16="http://schemas.microsoft.com/office/drawing/2014/main" id="{B0C8F032-0488-6276-7C44-14A23DBB98EB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E98960"/>
            </a:solidFill>
            <a:ln cap="flat">
              <a:solidFill>
                <a:srgbClr val="E9896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3" name="Rectangle 19">
              <a:extLst>
                <a:ext uri="{FF2B5EF4-FFF2-40B4-BE49-F238E27FC236}">
                  <a16:creationId xmlns:a16="http://schemas.microsoft.com/office/drawing/2014/main" id="{B018600F-454F-07F1-BB50-EAC5167104C5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E9896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4" name="Rectangle 20">
            <a:extLst>
              <a:ext uri="{FF2B5EF4-FFF2-40B4-BE49-F238E27FC236}">
                <a16:creationId xmlns:a16="http://schemas.microsoft.com/office/drawing/2014/main" id="{E56303BC-FA35-1296-33D2-B75B7DB24E99}"/>
              </a:ext>
            </a:extLst>
          </p:cNvPr>
          <p:cNvSpPr/>
          <p:nvPr/>
        </p:nvSpPr>
        <p:spPr>
          <a:xfrm>
            <a:off x="4587732" y="4373956"/>
            <a:ext cx="4145509" cy="57815"/>
          </a:xfrm>
          <a:prstGeom prst="rect">
            <a:avLst/>
          </a:prstGeom>
          <a:solidFill>
            <a:srgbClr val="E98960"/>
          </a:solidFill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5" name="Rectangle 21">
            <a:extLst>
              <a:ext uri="{FF2B5EF4-FFF2-40B4-BE49-F238E27FC236}">
                <a16:creationId xmlns:a16="http://schemas.microsoft.com/office/drawing/2014/main" id="{C5DABD1F-21CA-E807-52EC-A038184A577E}"/>
              </a:ext>
            </a:extLst>
          </p:cNvPr>
          <p:cNvSpPr/>
          <p:nvPr/>
        </p:nvSpPr>
        <p:spPr>
          <a:xfrm>
            <a:off x="4023532" y="2054554"/>
            <a:ext cx="867138" cy="384316"/>
          </a:xfrm>
          <a:prstGeom prst="rect">
            <a:avLst/>
          </a:prstGeom>
          <a:solidFill>
            <a:srgbClr val="E98960"/>
          </a:solidFill>
          <a:ln w="25402"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6" name="Rectangle 23">
            <a:extLst>
              <a:ext uri="{FF2B5EF4-FFF2-40B4-BE49-F238E27FC236}">
                <a16:creationId xmlns:a16="http://schemas.microsoft.com/office/drawing/2014/main" id="{A7D27552-2B9A-7E28-7C7B-716A6DB8049F}"/>
              </a:ext>
            </a:extLst>
          </p:cNvPr>
          <p:cNvSpPr/>
          <p:nvPr/>
        </p:nvSpPr>
        <p:spPr>
          <a:xfrm>
            <a:off x="4100921" y="2059861"/>
            <a:ext cx="789749" cy="369332"/>
          </a:xfrm>
          <a:prstGeom prst="rect">
            <a:avLst/>
          </a:prstGeom>
          <a:noFill/>
          <a:ln cap="flat">
            <a:solidFill>
              <a:srgbClr val="E9896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M</a:t>
            </a:r>
          </a:p>
        </p:txBody>
      </p:sp>
      <p:sp>
        <p:nvSpPr>
          <p:cNvPr id="17" name="TextBox 6">
            <a:extLst>
              <a:ext uri="{FF2B5EF4-FFF2-40B4-BE49-F238E27FC236}">
                <a16:creationId xmlns:a16="http://schemas.microsoft.com/office/drawing/2014/main" id="{91C2DE76-8417-0353-F29C-66DD89828FF9}"/>
              </a:ext>
            </a:extLst>
          </p:cNvPr>
          <p:cNvSpPr txBox="1"/>
          <p:nvPr/>
        </p:nvSpPr>
        <p:spPr>
          <a:xfrm>
            <a:off x="4739381" y="2742767"/>
            <a:ext cx="3924305" cy="132959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800" b="1" kern="0" noProof="0" dirty="0">
                <a:solidFill>
                  <a:srgbClr val="E98960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Modelage de la tâche</a:t>
            </a:r>
          </a:p>
        </p:txBody>
      </p:sp>
      <p:pic>
        <p:nvPicPr>
          <p:cNvPr id="18" name="Picture 11">
            <a:extLst>
              <a:ext uri="{FF2B5EF4-FFF2-40B4-BE49-F238E27FC236}">
                <a16:creationId xmlns:a16="http://schemas.microsoft.com/office/drawing/2014/main" id="{12B8274E-5CEB-E8E8-69D7-DA52619A7C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55" b="100000" l="391" r="9951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6007" y="1567314"/>
            <a:ext cx="2687484" cy="2687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43315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52874-3034-68C5-BF3F-B5201DF5E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9B2221FE-5758-26D0-D757-3E3C1F073F67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FEA90224-E15F-99FB-0508-8BA8168D66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41D5DAD5-36DE-7852-6230-7C8005E57A3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2759017" y="1170009"/>
            <a:ext cx="6847100" cy="330115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0FA8B63C-BD55-8C11-1448-E8B39BF02398}"/>
              </a:ext>
            </a:extLst>
          </p:cNvPr>
          <p:cNvSpPr txBox="1"/>
          <p:nvPr/>
        </p:nvSpPr>
        <p:spPr>
          <a:xfrm>
            <a:off x="854146" y="170974"/>
            <a:ext cx="997117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Notre tâche  consiste à</a:t>
            </a:r>
            <a:r>
              <a:rPr lang="fr-FR" sz="2200" b="1" spc="-5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  <a:r>
              <a:rPr lang="fr-FR" sz="2200" b="1" spc="-5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photosynthèse à partir d’un schéma.</a:t>
            </a:r>
            <a:endParaRPr lang="fr-FR" sz="2200" i="1" spc="-5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C479536B-04D5-1539-3291-6AC810EF27C2}"/>
              </a:ext>
            </a:extLst>
          </p:cNvPr>
          <p:cNvSpPr/>
          <p:nvPr/>
        </p:nvSpPr>
        <p:spPr>
          <a:xfrm rot="5400000">
            <a:off x="5818785" y="4004040"/>
            <a:ext cx="694970" cy="1792757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MA"/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7A07D6EC-259B-D464-B1BC-85F74708938B}"/>
              </a:ext>
            </a:extLst>
          </p:cNvPr>
          <p:cNvSpPr/>
          <p:nvPr/>
        </p:nvSpPr>
        <p:spPr>
          <a:xfrm>
            <a:off x="1983460" y="5477498"/>
            <a:ext cx="8365620" cy="69497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MA" sz="2200" b="1" dirty="0">
                <a:solidFill>
                  <a:srgbClr val="002060"/>
                </a:solidFill>
              </a:rPr>
              <a:t>Décrire le processus de base de la photosynthèse</a:t>
            </a:r>
            <a:endParaRPr lang="fr-MA" sz="2200" dirty="0">
              <a:solidFill>
                <a:srgbClr val="002060"/>
              </a:solidFill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F6C53FC3-B650-F2A1-9760-BA141C0A9852}"/>
              </a:ext>
            </a:extLst>
          </p:cNvPr>
          <p:cNvSpPr txBox="1"/>
          <p:nvPr/>
        </p:nvSpPr>
        <p:spPr>
          <a:xfrm>
            <a:off x="4915931" y="4568900"/>
            <a:ext cx="268474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MA" sz="1800" b="1" dirty="0">
                <a:solidFill>
                  <a:srgbClr val="002060"/>
                </a:solidFill>
              </a:rPr>
              <a:t>Extraire des information</a:t>
            </a:r>
            <a:endParaRPr lang="fr-MA" sz="18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8602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122A2-8BB8-39A4-6781-88546B463F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41427357-E9F2-92F7-D042-DF8BE9FBC9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B96915E2-DD6F-D5A6-3246-11139364F10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9FE1D93B-79F4-1D12-CDC6-434FE794A131}"/>
              </a:ext>
            </a:extLst>
          </p:cNvPr>
          <p:cNvSpPr txBox="1"/>
          <p:nvPr/>
        </p:nvSpPr>
        <p:spPr>
          <a:xfrm>
            <a:off x="951697" y="236812"/>
            <a:ext cx="9945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photosynthèse à partir d’un schéma, on suit les étapes suivantes: la première étape est 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04C62DAE-C8D7-4866-04E8-9DE23D361E34}"/>
              </a:ext>
            </a:extLst>
          </p:cNvPr>
          <p:cNvGrpSpPr/>
          <p:nvPr/>
        </p:nvGrpSpPr>
        <p:grpSpPr>
          <a:xfrm>
            <a:off x="465831" y="1167237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ADC84D37-1E26-F2A2-365C-4473FA1FDD2D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À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partir du schéma, je détermine les éléments nécessaires à la photosynthèse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D48F2334-68C3-7633-EC33-4F987C3BE3F6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A33371B2-635E-544D-33FE-860387A0FB0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4457864" y="1760550"/>
            <a:ext cx="7534657" cy="363264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2C15B19-D5A7-A659-4EC1-183766C12D4E}"/>
              </a:ext>
            </a:extLst>
          </p:cNvPr>
          <p:cNvSpPr/>
          <p:nvPr/>
        </p:nvSpPr>
        <p:spPr>
          <a:xfrm>
            <a:off x="350342" y="1928022"/>
            <a:ext cx="2871430" cy="1099929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1. Je cherche au niveau du schéma les flèches entrantes vers la plante.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6D9537B-90DA-3799-34B4-7E517966F4FD}"/>
              </a:ext>
            </a:extLst>
          </p:cNvPr>
          <p:cNvSpPr/>
          <p:nvPr/>
        </p:nvSpPr>
        <p:spPr>
          <a:xfrm>
            <a:off x="1126690" y="4083482"/>
            <a:ext cx="2871430" cy="1668810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2. Les éléments notés à coté des flèches  entrantes sont les éléments nécessaires à la photosynthèse.</a:t>
            </a:r>
          </a:p>
        </p:txBody>
      </p:sp>
      <p:sp>
        <p:nvSpPr>
          <p:cNvPr id="22" name="Rectangle : coins arrondis 21">
            <a:extLst>
              <a:ext uri="{FF2B5EF4-FFF2-40B4-BE49-F238E27FC236}">
                <a16:creationId xmlns:a16="http://schemas.microsoft.com/office/drawing/2014/main" id="{5BFD3244-4721-202C-0FA7-0B3E19F094B1}"/>
              </a:ext>
            </a:extLst>
          </p:cNvPr>
          <p:cNvSpPr/>
          <p:nvPr/>
        </p:nvSpPr>
        <p:spPr>
          <a:xfrm>
            <a:off x="5585463" y="2460161"/>
            <a:ext cx="1155032" cy="486523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" name="Rectangle : coins arrondis 22">
            <a:extLst>
              <a:ext uri="{FF2B5EF4-FFF2-40B4-BE49-F238E27FC236}">
                <a16:creationId xmlns:a16="http://schemas.microsoft.com/office/drawing/2014/main" id="{B6026894-D25D-0897-0CB9-AAF77A25FE0C}"/>
              </a:ext>
            </a:extLst>
          </p:cNvPr>
          <p:cNvSpPr/>
          <p:nvPr/>
        </p:nvSpPr>
        <p:spPr>
          <a:xfrm>
            <a:off x="4921167" y="3298093"/>
            <a:ext cx="1338232" cy="486523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8504A4D-D7A6-CE44-749E-B10819B47B9B}"/>
              </a:ext>
            </a:extLst>
          </p:cNvPr>
          <p:cNvSpPr/>
          <p:nvPr/>
        </p:nvSpPr>
        <p:spPr>
          <a:xfrm>
            <a:off x="5731497" y="4413391"/>
            <a:ext cx="704909" cy="504496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26" name="Connecteur : en angle 25">
            <a:extLst>
              <a:ext uri="{FF2B5EF4-FFF2-40B4-BE49-F238E27FC236}">
                <a16:creationId xmlns:a16="http://schemas.microsoft.com/office/drawing/2014/main" id="{4596B399-5EE1-BE3B-54F6-89C97AD91EC2}"/>
              </a:ext>
            </a:extLst>
          </p:cNvPr>
          <p:cNvCxnSpPr>
            <a:stCxn id="12" idx="3"/>
          </p:cNvCxnSpPr>
          <p:nvPr/>
        </p:nvCxnSpPr>
        <p:spPr>
          <a:xfrm>
            <a:off x="3221772" y="2477987"/>
            <a:ext cx="3518723" cy="632858"/>
          </a:xfrm>
          <a:prstGeom prst="bentConnector3">
            <a:avLst/>
          </a:prstGeom>
          <a:ln w="19050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8" name="Connecteur : en angle 27">
            <a:extLst>
              <a:ext uri="{FF2B5EF4-FFF2-40B4-BE49-F238E27FC236}">
                <a16:creationId xmlns:a16="http://schemas.microsoft.com/office/drawing/2014/main" id="{F63F0552-2B35-2641-6F62-61973F6F2326}"/>
              </a:ext>
            </a:extLst>
          </p:cNvPr>
          <p:cNvCxnSpPr>
            <a:stCxn id="12" idx="3"/>
          </p:cNvCxnSpPr>
          <p:nvPr/>
        </p:nvCxnSpPr>
        <p:spPr>
          <a:xfrm>
            <a:off x="3221772" y="2477987"/>
            <a:ext cx="2871430" cy="1452184"/>
          </a:xfrm>
          <a:prstGeom prst="bentConnector3">
            <a:avLst/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 : en angle 29">
            <a:extLst>
              <a:ext uri="{FF2B5EF4-FFF2-40B4-BE49-F238E27FC236}">
                <a16:creationId xmlns:a16="http://schemas.microsoft.com/office/drawing/2014/main" id="{62CD1D93-1989-E670-718B-9480138C6FE0}"/>
              </a:ext>
            </a:extLst>
          </p:cNvPr>
          <p:cNvCxnSpPr>
            <a:cxnSpLocks/>
            <a:stCxn id="12" idx="3"/>
          </p:cNvCxnSpPr>
          <p:nvPr/>
        </p:nvCxnSpPr>
        <p:spPr>
          <a:xfrm>
            <a:off x="3221772" y="2477987"/>
            <a:ext cx="3214634" cy="2381685"/>
          </a:xfrm>
          <a:prstGeom prst="bentConnector3">
            <a:avLst>
              <a:gd name="adj1" fmla="val 44722"/>
            </a:avLst>
          </a:prstGeom>
          <a:ln w="1905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4222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22" grpId="0" animBg="1"/>
      <p:bldP spid="23" grpId="0" animBg="1"/>
      <p:bldP spid="2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CFB5A6-25BE-13CE-B0BA-D7DF49AC41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895F5661-6686-0DBD-B94F-31BD88D4EFE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93B0EFE4-47A8-DAB2-151C-71BCBD2662F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00BE97AF-EFCB-0446-A03C-1DC42C238C4B}"/>
              </a:ext>
            </a:extLst>
          </p:cNvPr>
          <p:cNvSpPr txBox="1"/>
          <p:nvPr/>
        </p:nvSpPr>
        <p:spPr>
          <a:xfrm>
            <a:off x="951697" y="236812"/>
            <a:ext cx="994503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photosynthèse à partir d’un schéma, on suit les étapes suivantes: la première étape est :</a:t>
            </a:r>
            <a:endParaRPr lang="fr-FR" sz="24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BA15D3A-BA3B-EF4B-E016-B4B8CD198EA6}"/>
              </a:ext>
            </a:extLst>
          </p:cNvPr>
          <p:cNvGrpSpPr/>
          <p:nvPr/>
        </p:nvGrpSpPr>
        <p:grpSpPr>
          <a:xfrm>
            <a:off x="465831" y="1167237"/>
            <a:ext cx="10326997" cy="510733"/>
            <a:chOff x="674377" y="1225112"/>
            <a:chExt cx="10326997" cy="510733"/>
          </a:xfrm>
        </p:grpSpPr>
        <p:sp>
          <p:nvSpPr>
            <p:cNvPr id="8" name="Google Shape;443;p19">
              <a:extLst>
                <a:ext uri="{FF2B5EF4-FFF2-40B4-BE49-F238E27FC236}">
                  <a16:creationId xmlns:a16="http://schemas.microsoft.com/office/drawing/2014/main" id="{BC35027B-EB3E-70BC-7FE5-29AEE67EE326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 À</a:t>
              </a:r>
              <a:r>
                <a:rPr lang="fr-FR" sz="2400" b="1" spc="-5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partir du schéma, je détermine les éléments nécessaires à la photosynthèse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9" name="Ellipse 8">
              <a:extLst>
                <a:ext uri="{FF2B5EF4-FFF2-40B4-BE49-F238E27FC236}">
                  <a16:creationId xmlns:a16="http://schemas.microsoft.com/office/drawing/2014/main" id="{FF61D2FD-C8B7-B0F5-25D8-17B3F85AD92F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1</a:t>
              </a:r>
              <a:endParaRPr lang="fr-FR" b="1" noProof="0" dirty="0"/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38D55097-2E04-55C1-F8F0-7D778D483D6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4435203" y="1726382"/>
            <a:ext cx="7476435" cy="360457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FC669555-8188-E6A0-7B91-794E49658557}"/>
              </a:ext>
            </a:extLst>
          </p:cNvPr>
          <p:cNvSpPr/>
          <p:nvPr/>
        </p:nvSpPr>
        <p:spPr>
          <a:xfrm>
            <a:off x="465831" y="2802896"/>
            <a:ext cx="4061292" cy="145154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Les éléments nécessaires à la photosynthèse sont: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La lumière – le dioxyde de carbone – l’eau </a:t>
            </a:r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64E5FD84-C3FB-1F4D-09A2-71F84D7F3052}"/>
              </a:ext>
            </a:extLst>
          </p:cNvPr>
          <p:cNvSpPr/>
          <p:nvPr/>
        </p:nvSpPr>
        <p:spPr>
          <a:xfrm>
            <a:off x="373911" y="2880360"/>
            <a:ext cx="421071" cy="6726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2247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4ABE2B-6733-0216-2E57-1059A60A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690B1E3-2668-C5BA-04D8-32E6085ABC49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5F0670FA-387F-C32A-38CF-43EA80E4DE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sp>
        <p:nvSpPr>
          <p:cNvPr id="4" name="ZoneTexte 3">
            <a:extLst>
              <a:ext uri="{FF2B5EF4-FFF2-40B4-BE49-F238E27FC236}">
                <a16:creationId xmlns:a16="http://schemas.microsoft.com/office/drawing/2014/main" id="{E8AFFBFD-01C8-F826-A12C-9EF80A250511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deuxième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43" name="Groupe 42">
            <a:extLst>
              <a:ext uri="{FF2B5EF4-FFF2-40B4-BE49-F238E27FC236}">
                <a16:creationId xmlns:a16="http://schemas.microsoft.com/office/drawing/2014/main" id="{6AE8A2A5-E89A-867B-C044-924997BD95B4}"/>
              </a:ext>
            </a:extLst>
          </p:cNvPr>
          <p:cNvGrpSpPr/>
          <p:nvPr/>
        </p:nvGrpSpPr>
        <p:grpSpPr>
          <a:xfrm>
            <a:off x="465831" y="1167237"/>
            <a:ext cx="10634832" cy="510733"/>
            <a:chOff x="674377" y="1225112"/>
            <a:chExt cx="10634832" cy="510733"/>
          </a:xfrm>
        </p:grpSpPr>
        <p:sp>
          <p:nvSpPr>
            <p:cNvPr id="7" name="Google Shape;443;p19">
              <a:extLst>
                <a:ext uri="{FF2B5EF4-FFF2-40B4-BE49-F238E27FC236}">
                  <a16:creationId xmlns:a16="http://schemas.microsoft.com/office/drawing/2014/main" id="{6B38957E-08E4-B343-33C3-713CF6018484}"/>
                </a:ext>
              </a:extLst>
            </p:cNvPr>
            <p:cNvSpPr/>
            <p:nvPr/>
          </p:nvSpPr>
          <p:spPr>
            <a:xfrm>
              <a:off x="674377" y="1225112"/>
              <a:ext cx="10634832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À partir du schéma, je précise l’organite cellulaire où se déroule la photosynthèse.</a:t>
              </a:r>
              <a:endParaRPr lang="fr-FR" sz="2400" b="1" spc="-50" noProof="0" dirty="0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Ellipse 41">
              <a:extLst>
                <a:ext uri="{FF2B5EF4-FFF2-40B4-BE49-F238E27FC236}">
                  <a16:creationId xmlns:a16="http://schemas.microsoft.com/office/drawing/2014/main" id="{F0DDD60E-3E79-909D-5397-F53424697AFE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2</a:t>
              </a:r>
              <a:endParaRPr lang="fr-FR" b="1" noProof="0" dirty="0"/>
            </a:p>
          </p:txBody>
        </p:sp>
      </p:grpSp>
      <p:pic>
        <p:nvPicPr>
          <p:cNvPr id="5" name="Image 4">
            <a:extLst>
              <a:ext uri="{FF2B5EF4-FFF2-40B4-BE49-F238E27FC236}">
                <a16:creationId xmlns:a16="http://schemas.microsoft.com/office/drawing/2014/main" id="{FE1102D5-D7F2-7F35-6F84-C587CC2DF16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273327" y="1793440"/>
            <a:ext cx="7700242" cy="371247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FE8E342-E7C4-FE7E-A2B9-78EE0FA5267C}"/>
              </a:ext>
            </a:extLst>
          </p:cNvPr>
          <p:cNvSpPr/>
          <p:nvPr/>
        </p:nvSpPr>
        <p:spPr>
          <a:xfrm>
            <a:off x="8313789" y="2268816"/>
            <a:ext cx="2871430" cy="135919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repère sur le schéma le lieu de déroulement de la photosynthèse.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C3F5E10-C116-2D4B-2E8D-BF6FAA18F862}"/>
              </a:ext>
            </a:extLst>
          </p:cNvPr>
          <p:cNvSpPr/>
          <p:nvPr/>
        </p:nvSpPr>
        <p:spPr>
          <a:xfrm>
            <a:off x="5285231" y="1793440"/>
            <a:ext cx="2695555" cy="194109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51B55FA-3B72-CCA2-B418-E711147CBA91}"/>
              </a:ext>
            </a:extLst>
          </p:cNvPr>
          <p:cNvSpPr/>
          <p:nvPr/>
        </p:nvSpPr>
        <p:spPr>
          <a:xfrm>
            <a:off x="6801682" y="2738101"/>
            <a:ext cx="1155032" cy="37036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04A508C-632D-1592-8261-4E7798257925}"/>
              </a:ext>
            </a:extLst>
          </p:cNvPr>
          <p:cNvSpPr/>
          <p:nvPr/>
        </p:nvSpPr>
        <p:spPr>
          <a:xfrm>
            <a:off x="2691171" y="5890534"/>
            <a:ext cx="6356073" cy="6563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L’organite cellulaire où se déroule la photosynthèse est: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Le chloroplaste de la cellule végétale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4B1DAE17-C991-594E-C93B-5F8F7449B105}"/>
              </a:ext>
            </a:extLst>
          </p:cNvPr>
          <p:cNvCxnSpPr>
            <a:stCxn id="8" idx="1"/>
          </p:cNvCxnSpPr>
          <p:nvPr/>
        </p:nvCxnSpPr>
        <p:spPr>
          <a:xfrm flipH="1" flipV="1">
            <a:off x="7929282" y="2948413"/>
            <a:ext cx="384507" cy="1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lèche : droite 5">
            <a:extLst>
              <a:ext uri="{FF2B5EF4-FFF2-40B4-BE49-F238E27FC236}">
                <a16:creationId xmlns:a16="http://schemas.microsoft.com/office/drawing/2014/main" id="{943A33F8-725C-38F8-DC12-68F93497C872}"/>
              </a:ext>
            </a:extLst>
          </p:cNvPr>
          <p:cNvSpPr/>
          <p:nvPr/>
        </p:nvSpPr>
        <p:spPr>
          <a:xfrm>
            <a:off x="2212848" y="5938361"/>
            <a:ext cx="373602" cy="5607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205820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5" grpId="0" animBg="1"/>
      <p:bldP spid="17" grpId="0" animBg="1"/>
      <p:bldP spid="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1A70C0-6150-A5E7-9D2F-3542113CE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BD82131F-3729-16ED-A412-CA30F9812F73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67FE2B1-F5BD-512B-6815-14CBD9A8F2D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E0ACB304-61C8-C09F-7C45-25CAEBC06AF9}"/>
              </a:ext>
            </a:extLst>
          </p:cNvPr>
          <p:cNvGrpSpPr/>
          <p:nvPr/>
        </p:nvGrpSpPr>
        <p:grpSpPr>
          <a:xfrm>
            <a:off x="369579" y="1016765"/>
            <a:ext cx="10326997" cy="510733"/>
            <a:chOff x="674377" y="1225112"/>
            <a:chExt cx="10326997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3837D86E-BBCB-4926-6D42-D626C8ED17D0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</a:t>
              </a:r>
              <a:r>
                <a:rPr lang="fr-FR" sz="2400" b="1" spc="-5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À partir du schéma, je détermine les éléments produits par la photosynthèse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269BC6F7-5FA2-323B-F285-2CE736F2FE00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B64E06A0-6DC8-FCBD-02C9-E815342B989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273326" y="1710544"/>
            <a:ext cx="7368596" cy="355257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DE1602B0-5C11-FB2E-5C84-FE2FE10D82A5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C19A2F8-D69A-2CAA-6348-333988A196FF}"/>
              </a:ext>
            </a:extLst>
          </p:cNvPr>
          <p:cNvSpPr/>
          <p:nvPr/>
        </p:nvSpPr>
        <p:spPr>
          <a:xfrm>
            <a:off x="8924030" y="1865268"/>
            <a:ext cx="2871430" cy="1359195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1. Je cherche au niveau du schéma les flèches sortantes de la plante.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76F2DFE-2557-91E1-E955-170E58C4980B}"/>
              </a:ext>
            </a:extLst>
          </p:cNvPr>
          <p:cNvSpPr/>
          <p:nvPr/>
        </p:nvSpPr>
        <p:spPr>
          <a:xfrm>
            <a:off x="8437779" y="4361982"/>
            <a:ext cx="2871430" cy="1649646"/>
          </a:xfrm>
          <a:prstGeom prst="rect">
            <a:avLst/>
          </a:prstGeom>
          <a:noFill/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2. Les éléments notés à coté des flèches  sortantes sont les éléments produits par la photosynthèse</a:t>
            </a:r>
          </a:p>
        </p:txBody>
      </p:sp>
      <p:sp>
        <p:nvSpPr>
          <p:cNvPr id="33" name="Rectangle : coins arrondis 32">
            <a:extLst>
              <a:ext uri="{FF2B5EF4-FFF2-40B4-BE49-F238E27FC236}">
                <a16:creationId xmlns:a16="http://schemas.microsoft.com/office/drawing/2014/main" id="{AF1EA2E6-CF14-9DAB-FDCD-B57F80A1B180}"/>
              </a:ext>
            </a:extLst>
          </p:cNvPr>
          <p:cNvSpPr/>
          <p:nvPr/>
        </p:nvSpPr>
        <p:spPr>
          <a:xfrm>
            <a:off x="3854089" y="2975851"/>
            <a:ext cx="1259252" cy="24861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3" name="Rectangle : coins arrondis 42">
            <a:extLst>
              <a:ext uri="{FF2B5EF4-FFF2-40B4-BE49-F238E27FC236}">
                <a16:creationId xmlns:a16="http://schemas.microsoft.com/office/drawing/2014/main" id="{E6FE933D-6069-3632-0E64-35DE1E4321B1}"/>
              </a:ext>
            </a:extLst>
          </p:cNvPr>
          <p:cNvSpPr/>
          <p:nvPr/>
        </p:nvSpPr>
        <p:spPr>
          <a:xfrm>
            <a:off x="4099667" y="3574891"/>
            <a:ext cx="1155032" cy="248612"/>
          </a:xfrm>
          <a:prstGeom prst="roundRect">
            <a:avLst/>
          </a:prstGeom>
          <a:noFill/>
          <a:ln w="28575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6" name="Connecteur : en angle 5">
            <a:extLst>
              <a:ext uri="{FF2B5EF4-FFF2-40B4-BE49-F238E27FC236}">
                <a16:creationId xmlns:a16="http://schemas.microsoft.com/office/drawing/2014/main" id="{17B9D352-21F9-C570-6067-97931F5CA530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72000" y="2508290"/>
            <a:ext cx="4352030" cy="783550"/>
          </a:xfrm>
          <a:prstGeom prst="bentConnector3">
            <a:avLst>
              <a:gd name="adj1" fmla="val 26048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4" name="Connecteur : en angle 13">
            <a:extLst>
              <a:ext uri="{FF2B5EF4-FFF2-40B4-BE49-F238E27FC236}">
                <a16:creationId xmlns:a16="http://schemas.microsoft.com/office/drawing/2014/main" id="{74D17BCE-9B4B-EEA0-3999-7EB68C104434}"/>
              </a:ext>
            </a:extLst>
          </p:cNvPr>
          <p:cNvCxnSpPr>
            <a:cxnSpLocks/>
          </p:cNvCxnSpPr>
          <p:nvPr/>
        </p:nvCxnSpPr>
        <p:spPr>
          <a:xfrm rot="10800000" flipV="1">
            <a:off x="4361688" y="2526578"/>
            <a:ext cx="4571486" cy="1333818"/>
          </a:xfrm>
          <a:prstGeom prst="bentConnector3">
            <a:avLst>
              <a:gd name="adj1" fmla="val 25197"/>
            </a:avLst>
          </a:prstGeom>
          <a:ln w="28575"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08409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33" grpId="0" animBg="1"/>
      <p:bldP spid="43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CBA1EE-42C5-8508-E0AC-430123F23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7">
            <a:extLst>
              <a:ext uri="{FF2B5EF4-FFF2-40B4-BE49-F238E27FC236}">
                <a16:creationId xmlns:a16="http://schemas.microsoft.com/office/drawing/2014/main" id="{22CD1F42-8A30-D338-88AB-586B47A03006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DED885CC-1227-B04D-8477-436B743F11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9" y="924848"/>
            <a:ext cx="583170" cy="583170"/>
          </a:xfrm>
          <a:prstGeom prst="rect">
            <a:avLst/>
          </a:prstGeom>
        </p:spPr>
      </p:pic>
      <p:grpSp>
        <p:nvGrpSpPr>
          <p:cNvPr id="44" name="Groupe 43">
            <a:extLst>
              <a:ext uri="{FF2B5EF4-FFF2-40B4-BE49-F238E27FC236}">
                <a16:creationId xmlns:a16="http://schemas.microsoft.com/office/drawing/2014/main" id="{CA0852EB-E66A-4668-9ADC-56262455054A}"/>
              </a:ext>
            </a:extLst>
          </p:cNvPr>
          <p:cNvGrpSpPr/>
          <p:nvPr/>
        </p:nvGrpSpPr>
        <p:grpSpPr>
          <a:xfrm>
            <a:off x="369579" y="1016765"/>
            <a:ext cx="10326997" cy="510733"/>
            <a:chOff x="674377" y="1225112"/>
            <a:chExt cx="10326997" cy="510733"/>
          </a:xfrm>
        </p:grpSpPr>
        <p:sp>
          <p:nvSpPr>
            <p:cNvPr id="45" name="Google Shape;443;p19">
              <a:extLst>
                <a:ext uri="{FF2B5EF4-FFF2-40B4-BE49-F238E27FC236}">
                  <a16:creationId xmlns:a16="http://schemas.microsoft.com/office/drawing/2014/main" id="{26D69D13-F512-13C8-A2DF-CF2D4D8AF008}"/>
                </a:ext>
              </a:extLst>
            </p:cNvPr>
            <p:cNvSpPr/>
            <p:nvPr/>
          </p:nvSpPr>
          <p:spPr>
            <a:xfrm>
              <a:off x="674377" y="1225112"/>
              <a:ext cx="10326997" cy="510733"/>
            </a:xfrm>
            <a:prstGeom prst="roundRect">
              <a:avLst>
                <a:gd name="adj" fmla="val 16667"/>
              </a:avLst>
            </a:prstGeom>
            <a:solidFill>
              <a:srgbClr val="D5E8CF"/>
            </a:solidFill>
            <a:ln w="9525" cap="flat" cmpd="sng">
              <a:solidFill>
                <a:srgbClr val="D5E8C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lvl="0" algn="just"/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Wingdings" panose="05000000000000000000" pitchFamily="2" charset="2"/>
                </a:rPr>
                <a:t>       </a:t>
              </a:r>
              <a:r>
                <a:rPr lang="fr-FR" sz="2400" b="1" spc="-50" dirty="0">
                  <a:solidFill>
                    <a:srgbClr val="002060"/>
                  </a:solidFill>
                  <a:ea typeface="Calibri"/>
                  <a:cs typeface="Calibri"/>
                  <a:sym typeface="Wingdings" panose="05000000000000000000" pitchFamily="2" charset="2"/>
                </a:rPr>
                <a:t>À partir du schéma, je détermine les éléments produits par la photosynthèse </a:t>
              </a:r>
              <a:r>
                <a:rPr lang="fr-FR" sz="2400" b="1" spc="-50" noProof="0" dirty="0">
                  <a:solidFill>
                    <a:srgbClr val="002060"/>
                  </a:solidFill>
                  <a:latin typeface="Calibri"/>
                  <a:ea typeface="Calibri"/>
                  <a:cs typeface="Calibri"/>
                  <a:sym typeface="Calibri"/>
                </a:rPr>
                <a:t>:</a:t>
              </a:r>
            </a:p>
          </p:txBody>
        </p:sp>
        <p:sp>
          <p:nvSpPr>
            <p:cNvPr id="46" name="Ellipse 45">
              <a:extLst>
                <a:ext uri="{FF2B5EF4-FFF2-40B4-BE49-F238E27FC236}">
                  <a16:creationId xmlns:a16="http://schemas.microsoft.com/office/drawing/2014/main" id="{698D7B2F-4ACC-EB8B-B26E-5453428ECC59}"/>
                </a:ext>
              </a:extLst>
            </p:cNvPr>
            <p:cNvSpPr/>
            <p:nvPr/>
          </p:nvSpPr>
          <p:spPr>
            <a:xfrm>
              <a:off x="674378" y="1225112"/>
              <a:ext cx="474698" cy="478193"/>
            </a:xfrm>
            <a:prstGeom prst="ellipse">
              <a:avLst/>
            </a:prstGeom>
            <a:solidFill>
              <a:srgbClr val="46AF48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3200" b="1" noProof="0" dirty="0"/>
                <a:t>3</a:t>
              </a:r>
              <a:endParaRPr lang="fr-FR" b="1" noProof="0" dirty="0"/>
            </a:p>
          </p:txBody>
        </p:sp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359106B2-DEF7-EAA4-48F8-B71B4DE282EA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409" r="4343"/>
          <a:stretch>
            <a:fillRect/>
          </a:stretch>
        </p:blipFill>
        <p:spPr>
          <a:xfrm>
            <a:off x="467902" y="2242804"/>
            <a:ext cx="7160745" cy="3452368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5F97CD69-2551-4E10-CD25-1036C5F7EDF1}"/>
              </a:ext>
            </a:extLst>
          </p:cNvPr>
          <p:cNvSpPr txBox="1"/>
          <p:nvPr/>
        </p:nvSpPr>
        <p:spPr>
          <a:xfrm>
            <a:off x="932501" y="327639"/>
            <a:ext cx="1032699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La troisième étape est : </a:t>
            </a:r>
            <a:endParaRPr lang="fr-FR" sz="20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DC8913C-14BF-FD73-1159-F701101263B3}"/>
              </a:ext>
            </a:extLst>
          </p:cNvPr>
          <p:cNvSpPr/>
          <p:nvPr/>
        </p:nvSpPr>
        <p:spPr>
          <a:xfrm>
            <a:off x="8162561" y="3026476"/>
            <a:ext cx="3630715" cy="108035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>
                <a:solidFill>
                  <a:schemeClr val="tx1"/>
                </a:solidFill>
              </a:rPr>
              <a:t>Les éléments produits par la photosynthèse sont:</a:t>
            </a:r>
          </a:p>
          <a:p>
            <a:pPr algn="ctr"/>
            <a:r>
              <a:rPr lang="fr-FR" sz="2000" b="1" dirty="0">
                <a:solidFill>
                  <a:schemeClr val="accent4"/>
                </a:solidFill>
                <a:latin typeface="Ink Free" panose="03080402000500000000" pitchFamily="66" charset="0"/>
              </a:rPr>
              <a:t>Le sucre – le dioxygène</a:t>
            </a:r>
          </a:p>
        </p:txBody>
      </p:sp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39D8BB96-742D-4341-AA3E-21AB9934E8E5}"/>
              </a:ext>
            </a:extLst>
          </p:cNvPr>
          <p:cNvSpPr/>
          <p:nvPr/>
        </p:nvSpPr>
        <p:spPr>
          <a:xfrm>
            <a:off x="7952026" y="3212733"/>
            <a:ext cx="421071" cy="67262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01596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5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3FF05C-85E1-27B2-6A6D-C7B265578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83F1D51B-084A-9FF0-88C9-8EFCDC2FCF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6737" y="1743895"/>
            <a:ext cx="8694822" cy="2111302"/>
          </a:xfrm>
          <a:prstGeom prst="rect">
            <a:avLst/>
          </a:prstGeom>
        </p:spPr>
      </p:pic>
      <p:sp>
        <p:nvSpPr>
          <p:cNvPr id="16" name="Oval 7">
            <a:extLst>
              <a:ext uri="{FF2B5EF4-FFF2-40B4-BE49-F238E27FC236}">
                <a16:creationId xmlns:a16="http://schemas.microsoft.com/office/drawing/2014/main" id="{86CD7753-A739-187A-10E8-1C8118CC8274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72D226D3-60F0-4DE1-CE78-D1354A23B0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0C8D286B-FEBB-B919-DC7E-ADDFDD6CEE3E}"/>
              </a:ext>
            </a:extLst>
          </p:cNvPr>
          <p:cNvSpPr txBox="1"/>
          <p:nvPr/>
        </p:nvSpPr>
        <p:spPr>
          <a:xfrm>
            <a:off x="771087" y="201833"/>
            <a:ext cx="1114773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On récapitule ..</a:t>
            </a:r>
          </a:p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</a:t>
            </a:r>
            <a:r>
              <a:rPr lang="fr-FR" sz="22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décrire le processus de base de la photosynthèse, </a:t>
            </a:r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7DC6F42-572E-C0C5-779A-9FFC2A5F80AE}"/>
              </a:ext>
            </a:extLst>
          </p:cNvPr>
          <p:cNvSpPr/>
          <p:nvPr/>
        </p:nvSpPr>
        <p:spPr>
          <a:xfrm>
            <a:off x="2945838" y="2366128"/>
            <a:ext cx="2802443" cy="10628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52C3583-86F3-6E96-A9DE-CBA1AB8FCD59}"/>
              </a:ext>
            </a:extLst>
          </p:cNvPr>
          <p:cNvSpPr/>
          <p:nvPr/>
        </p:nvSpPr>
        <p:spPr>
          <a:xfrm>
            <a:off x="7809879" y="2366128"/>
            <a:ext cx="2326198" cy="9144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0F7B2B5-C8BF-45A2-AB94-CBEA4DD38F97}"/>
              </a:ext>
            </a:extLst>
          </p:cNvPr>
          <p:cNvSpPr/>
          <p:nvPr/>
        </p:nvSpPr>
        <p:spPr>
          <a:xfrm>
            <a:off x="6356381" y="2463542"/>
            <a:ext cx="1267326" cy="67558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FF94161-C05E-F933-572F-C8054B71AA31}"/>
              </a:ext>
            </a:extLst>
          </p:cNvPr>
          <p:cNvSpPr/>
          <p:nvPr/>
        </p:nvSpPr>
        <p:spPr>
          <a:xfrm>
            <a:off x="330388" y="1408670"/>
            <a:ext cx="2325495" cy="21113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  Je détermine les éléments nécessaires à partir des flèches entrantes à la plante.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EF0F29-5E8C-A9EB-6198-D4B38A457E70}"/>
              </a:ext>
            </a:extLst>
          </p:cNvPr>
          <p:cNvSpPr/>
          <p:nvPr/>
        </p:nvSpPr>
        <p:spPr>
          <a:xfrm>
            <a:off x="4980312" y="4271304"/>
            <a:ext cx="2752137" cy="1557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précise à partir  du schéma l’organite cellulaire où se déroule la photosynthèse.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D66EAA38-4331-DB0C-8318-5886C7DAC2DD}"/>
              </a:ext>
            </a:extLst>
          </p:cNvPr>
          <p:cNvSpPr/>
          <p:nvPr/>
        </p:nvSpPr>
        <p:spPr>
          <a:xfrm>
            <a:off x="202105" y="116623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1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75614066-3D93-C403-87A7-2055DEC9E3A2}"/>
              </a:ext>
            </a:extLst>
          </p:cNvPr>
          <p:cNvSpPr/>
          <p:nvPr/>
        </p:nvSpPr>
        <p:spPr>
          <a:xfrm>
            <a:off x="4789887" y="3952930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2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75BDF78-4CF3-4044-67B4-86F47F78482A}"/>
              </a:ext>
            </a:extLst>
          </p:cNvPr>
          <p:cNvSpPr/>
          <p:nvPr/>
        </p:nvSpPr>
        <p:spPr>
          <a:xfrm>
            <a:off x="9225271" y="3952930"/>
            <a:ext cx="2650170" cy="15295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détermine les éléments produits à partir des flèches sortantes de la plante. </a:t>
            </a: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FE089174-5AAD-2180-30E3-E86D527B180D}"/>
              </a:ext>
            </a:extLst>
          </p:cNvPr>
          <p:cNvSpPr/>
          <p:nvPr/>
        </p:nvSpPr>
        <p:spPr>
          <a:xfrm>
            <a:off x="9047137" y="3774421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A0C1F049-A663-97E3-F136-CE266308224B}"/>
              </a:ext>
            </a:extLst>
          </p:cNvPr>
          <p:cNvCxnSpPr>
            <a:cxnSpLocks/>
          </p:cNvCxnSpPr>
          <p:nvPr/>
        </p:nvCxnSpPr>
        <p:spPr>
          <a:xfrm flipH="1">
            <a:off x="2655883" y="2702951"/>
            <a:ext cx="312821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>
            <a:extLst>
              <a:ext uri="{FF2B5EF4-FFF2-40B4-BE49-F238E27FC236}">
                <a16:creationId xmlns:a16="http://schemas.microsoft.com/office/drawing/2014/main" id="{41AFB42F-83D0-1E53-2CEF-C8D6A80776CA}"/>
              </a:ext>
            </a:extLst>
          </p:cNvPr>
          <p:cNvCxnSpPr/>
          <p:nvPr/>
        </p:nvCxnSpPr>
        <p:spPr>
          <a:xfrm>
            <a:off x="7623707" y="3132887"/>
            <a:ext cx="0" cy="113841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204F9CCC-B4AE-F664-A15C-226A7FC503D7}"/>
              </a:ext>
            </a:extLst>
          </p:cNvPr>
          <p:cNvCxnSpPr>
            <a:cxnSpLocks/>
          </p:cNvCxnSpPr>
          <p:nvPr/>
        </p:nvCxnSpPr>
        <p:spPr>
          <a:xfrm>
            <a:off x="9904787" y="3280611"/>
            <a:ext cx="0" cy="67231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914127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1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25283D-1C3B-66D5-27D1-4238389C3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E59C51D-C642-1DDB-EF5F-B545F91AB698}"/>
              </a:ext>
            </a:extLst>
          </p:cNvPr>
          <p:cNvGrpSpPr/>
          <p:nvPr/>
        </p:nvGrpSpPr>
        <p:grpSpPr>
          <a:xfrm>
            <a:off x="121920" y="142240"/>
            <a:ext cx="11938000" cy="6563360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2AC10689-3538-031D-3802-6C268474D71E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030A0"/>
            </a:solidFill>
            <a:ln>
              <a:solidFill>
                <a:srgbClr val="7030A0"/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459FA3B0-C0C9-55E3-B2A1-609E84332F6A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100EAE4-D5B0-58C8-BFB8-0BAA58F2E6E5}"/>
              </a:ext>
            </a:extLst>
          </p:cNvPr>
          <p:cNvGrpSpPr/>
          <p:nvPr/>
        </p:nvGrpSpPr>
        <p:grpSpPr>
          <a:xfrm>
            <a:off x="9325079" y="5495261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1D5EC100-C703-5BF8-D45D-0A631A5A8E60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033031D0-700D-C15C-0602-547A49E0B346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D48FD848-6B22-CBC8-26A1-AB8FEAE19A0E}"/>
              </a:ext>
            </a:extLst>
          </p:cNvPr>
          <p:cNvGrpSpPr/>
          <p:nvPr/>
        </p:nvGrpSpPr>
        <p:grpSpPr>
          <a:xfrm>
            <a:off x="5062913" y="1699526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2D19C3DD-0EBC-9B26-FFB2-4208CB6C5E64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D6EB2E96-90B4-7C9F-7FA5-54E5A3357C97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7030A0"/>
            </a:solidFill>
            <a:ln cap="flat">
              <a:solidFill>
                <a:srgbClr val="7030A0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F635428-320E-7FAA-0AE5-45B6050A232C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7030A0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900" b="0" i="0" u="none" strike="noStrike" kern="1200" cap="none" spc="0" baseline="0" noProof="0" dirty="0">
                <a:solidFill>
                  <a:srgbClr val="000000"/>
                </a:solidFill>
                <a:uFillTx/>
                <a:latin typeface="Arial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9D03F9B8-F377-B139-7216-A671E70E6119}"/>
              </a:ext>
            </a:extLst>
          </p:cNvPr>
          <p:cNvSpPr/>
          <p:nvPr/>
        </p:nvSpPr>
        <p:spPr>
          <a:xfrm>
            <a:off x="5277854" y="4275717"/>
            <a:ext cx="4145509" cy="57815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B724BB5D-38F9-62D3-FBA8-B51BB5AF68FE}"/>
              </a:ext>
            </a:extLst>
          </p:cNvPr>
          <p:cNvSpPr/>
          <p:nvPr/>
        </p:nvSpPr>
        <p:spPr>
          <a:xfrm>
            <a:off x="4713654" y="1956315"/>
            <a:ext cx="867138" cy="384316"/>
          </a:xfrm>
          <a:prstGeom prst="rect">
            <a:avLst/>
          </a:prstGeom>
          <a:solidFill>
            <a:srgbClr val="7030A0"/>
          </a:solidFill>
          <a:ln w="25402"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fr-FR" sz="900" b="0" i="0" u="none" strike="noStrike" kern="1200" cap="none" spc="0" baseline="0" noProof="0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00BEC9F-294C-ED13-3C79-B10011ABC7EA}"/>
              </a:ext>
            </a:extLst>
          </p:cNvPr>
          <p:cNvSpPr/>
          <p:nvPr/>
        </p:nvSpPr>
        <p:spPr>
          <a:xfrm>
            <a:off x="4773422" y="1963807"/>
            <a:ext cx="789749" cy="369332"/>
          </a:xfrm>
          <a:prstGeom prst="rect">
            <a:avLst/>
          </a:prstGeom>
          <a:solidFill>
            <a:srgbClr val="7030A0"/>
          </a:solidFill>
          <a:ln cap="flat">
            <a:solidFill>
              <a:srgbClr val="7030A0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b="1" i="0" u="none" strike="noStrike" kern="1200" cap="none" spc="0" baseline="0" noProof="0" dirty="0">
                <a:solidFill>
                  <a:srgbClr val="FFFFFF"/>
                </a:solidFill>
                <a:uFillTx/>
                <a:latin typeface="Arial"/>
                <a:cs typeface="Arial"/>
              </a:rPr>
              <a:t>PGC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2CF6C40C-11B3-918F-D6D6-FE3D501BF5FD}"/>
              </a:ext>
            </a:extLst>
          </p:cNvPr>
          <p:cNvSpPr txBox="1"/>
          <p:nvPr/>
        </p:nvSpPr>
        <p:spPr>
          <a:xfrm>
            <a:off x="5277854" y="2730809"/>
            <a:ext cx="4401901" cy="13003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noProof="0" dirty="0">
                <a:solidFill>
                  <a:srgbClr val="7030A0"/>
                </a:solidFill>
                <a:latin typeface="Arial"/>
              </a:rPr>
              <a:t>collective </a:t>
            </a:r>
            <a:endParaRPr lang="fr-FR" sz="4000" b="1" noProof="0" dirty="0">
              <a:solidFill>
                <a:srgbClr val="7030A0"/>
              </a:solidFill>
              <a:latin typeface="Arial"/>
              <a:cs typeface="Arial"/>
            </a:endParaRPr>
          </a:p>
        </p:txBody>
      </p:sp>
      <p:pic>
        <p:nvPicPr>
          <p:cNvPr id="14" name="Picture 7">
            <a:extLst>
              <a:ext uri="{FF2B5EF4-FFF2-40B4-BE49-F238E27FC236}">
                <a16:creationId xmlns:a16="http://schemas.microsoft.com/office/drawing/2014/main" id="{F9769AB3-E2D7-6AC2-3F2D-73996BD390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004" b="98047" l="98" r="98633">
                        <a14:foregroundMark x1="83398" y1="13477" x2="90234" y2="894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3565" y="1694883"/>
            <a:ext cx="3060936" cy="3060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23331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/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F6BB8D40-3374-41FD-A76D-232CB75A9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1">
            <a:extLst>
              <a:ext uri="{FF2B5EF4-FFF2-40B4-BE49-F238E27FC236}">
                <a16:creationId xmlns:a16="http://schemas.microsoft.com/office/drawing/2014/main" id="{2578E6F7-4ABC-ACE4-0476-D7842CD4373F}"/>
              </a:ext>
            </a:extLst>
          </p:cNvPr>
          <p:cNvSpPr txBox="1"/>
          <p:nvPr/>
        </p:nvSpPr>
        <p:spPr>
          <a:xfrm>
            <a:off x="783852" y="119170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30" name="Rectangle : coins arrondis 29">
            <a:extLst>
              <a:ext uri="{FF2B5EF4-FFF2-40B4-BE49-F238E27FC236}">
                <a16:creationId xmlns:a16="http://schemas.microsoft.com/office/drawing/2014/main" id="{6C7BAACE-4E1F-0940-30AA-E1E843C7269E}"/>
              </a:ext>
            </a:extLst>
          </p:cNvPr>
          <p:cNvSpPr/>
          <p:nvPr/>
        </p:nvSpPr>
        <p:spPr>
          <a:xfrm>
            <a:off x="346590" y="1091133"/>
            <a:ext cx="1082539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1- Choisissez la bonne réponse.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L’élément nécessaire à la photosynthèse parmi ceux proposés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8" name="Groupe 47">
            <a:extLst>
              <a:ext uri="{FF2B5EF4-FFF2-40B4-BE49-F238E27FC236}">
                <a16:creationId xmlns:a16="http://schemas.microsoft.com/office/drawing/2014/main" id="{2C46F4B5-A1A9-7AE5-3F1D-F8CC32170366}"/>
              </a:ext>
            </a:extLst>
          </p:cNvPr>
          <p:cNvGrpSpPr/>
          <p:nvPr/>
        </p:nvGrpSpPr>
        <p:grpSpPr>
          <a:xfrm>
            <a:off x="783686" y="6014329"/>
            <a:ext cx="10624627" cy="521075"/>
            <a:chOff x="1899920" y="3939439"/>
            <a:chExt cx="10624627" cy="521075"/>
          </a:xfrm>
        </p:grpSpPr>
        <p:sp>
          <p:nvSpPr>
            <p:cNvPr id="49" name="Rectangle : coins arrondis 48">
              <a:extLst>
                <a:ext uri="{FF2B5EF4-FFF2-40B4-BE49-F238E27FC236}">
                  <a16:creationId xmlns:a16="http://schemas.microsoft.com/office/drawing/2014/main" id="{31ED1AA3-F544-8888-051C-112CD12F4DBF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0" name="Rectangle : coins arrondis 49">
              <a:extLst>
                <a:ext uri="{FF2B5EF4-FFF2-40B4-BE49-F238E27FC236}">
                  <a16:creationId xmlns:a16="http://schemas.microsoft.com/office/drawing/2014/main" id="{5BDC4288-B124-877A-7A55-A6B29B933A00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dioxygène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1" name="Rectangle : coins arrondis 50">
              <a:extLst>
                <a:ext uri="{FF2B5EF4-FFF2-40B4-BE49-F238E27FC236}">
                  <a16:creationId xmlns:a16="http://schemas.microsoft.com/office/drawing/2014/main" id="{4525F07D-1350-0AD9-9321-04FF11E0EBA8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52" name="Rectangle : coins arrondis 51">
              <a:extLst>
                <a:ext uri="{FF2B5EF4-FFF2-40B4-BE49-F238E27FC236}">
                  <a16:creationId xmlns:a16="http://schemas.microsoft.com/office/drawing/2014/main" id="{97C07190-ACD3-80C8-D245-B244DF582387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53" name="Rectangle : coins arrondis 52">
              <a:extLst>
                <a:ext uri="{FF2B5EF4-FFF2-40B4-BE49-F238E27FC236}">
                  <a16:creationId xmlns:a16="http://schemas.microsoft.com/office/drawing/2014/main" id="{90454992-6561-ABF2-A910-2D4E7A60C233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54" name="Rectangle : coins arrondis 53">
              <a:extLst>
                <a:ext uri="{FF2B5EF4-FFF2-40B4-BE49-F238E27FC236}">
                  <a16:creationId xmlns:a16="http://schemas.microsoft.com/office/drawing/2014/main" id="{9D12371F-0459-8CFD-5B06-C1F797256B8C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55" name="D_A_02">
            <a:extLst>
              <a:ext uri="{FF2B5EF4-FFF2-40B4-BE49-F238E27FC236}">
                <a16:creationId xmlns:a16="http://schemas.microsoft.com/office/drawing/2014/main" id="{4B5818FA-7BE7-7B30-720D-7F88F0438700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8C773BCE-9A39-A79E-DEF1-EB05F8AA2AC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2224685" y="2105823"/>
            <a:ext cx="7720588" cy="3722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8945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39DDB-ED2B-B73C-58BA-F1DC54630E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A6D84353-9B04-796B-6143-8701F6FAC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18910"/>
            <a:ext cx="583170" cy="583170"/>
          </a:xfrm>
          <a:prstGeom prst="rect">
            <a:avLst/>
          </a:prstGeom>
        </p:spPr>
      </p:pic>
      <p:sp>
        <p:nvSpPr>
          <p:cNvPr id="15" name="Rectangle: Rounded Corners 24">
            <a:extLst>
              <a:ext uri="{FF2B5EF4-FFF2-40B4-BE49-F238E27FC236}">
                <a16:creationId xmlns:a16="http://schemas.microsoft.com/office/drawing/2014/main" id="{153FAA3E-452F-AB1B-5F47-A42405B89DC3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7" name="D_A_02">
            <a:extLst>
              <a:ext uri="{FF2B5EF4-FFF2-40B4-BE49-F238E27FC236}">
                <a16:creationId xmlns:a16="http://schemas.microsoft.com/office/drawing/2014/main" id="{702B35D8-6E95-D8B7-ED71-E58EA3D40674}"/>
              </a:ext>
            </a:extLst>
          </p:cNvPr>
          <p:cNvSpPr txBox="1"/>
          <p:nvPr/>
        </p:nvSpPr>
        <p:spPr>
          <a:xfrm>
            <a:off x="749203" y="704501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18" name="D_A_01">
            <a:extLst>
              <a:ext uri="{FF2B5EF4-FFF2-40B4-BE49-F238E27FC236}">
                <a16:creationId xmlns:a16="http://schemas.microsoft.com/office/drawing/2014/main" id="{4BDB7645-84FD-2BBA-A8D4-E1C76A0D8801}"/>
              </a:ext>
            </a:extLst>
          </p:cNvPr>
          <p:cNvSpPr txBox="1"/>
          <p:nvPr/>
        </p:nvSpPr>
        <p:spPr>
          <a:xfrm>
            <a:off x="783686" y="307138"/>
            <a:ext cx="10375764" cy="412748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Parfait !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Parmi les éléments proposés la lumière est l’élément nécessaire à la photosynthèse</a:t>
            </a: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.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C3CC07A-89D3-2CD3-4F76-15418602F848}"/>
              </a:ext>
            </a:extLst>
          </p:cNvPr>
          <p:cNvSpPr/>
          <p:nvPr/>
        </p:nvSpPr>
        <p:spPr>
          <a:xfrm>
            <a:off x="385646" y="1402080"/>
            <a:ext cx="7752460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L’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élément nécessaire à la photosynthèse est 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3" name="Groupe 2">
            <a:extLst>
              <a:ext uri="{FF2B5EF4-FFF2-40B4-BE49-F238E27FC236}">
                <a16:creationId xmlns:a16="http://schemas.microsoft.com/office/drawing/2014/main" id="{955E34F0-32C6-8295-A24B-72ACA83C4075}"/>
              </a:ext>
            </a:extLst>
          </p:cNvPr>
          <p:cNvGrpSpPr/>
          <p:nvPr/>
        </p:nvGrpSpPr>
        <p:grpSpPr>
          <a:xfrm>
            <a:off x="783686" y="5960822"/>
            <a:ext cx="10624627" cy="521075"/>
            <a:chOff x="1899920" y="3939439"/>
            <a:chExt cx="10624627" cy="521075"/>
          </a:xfrm>
        </p:grpSpPr>
        <p:sp>
          <p:nvSpPr>
            <p:cNvPr id="4" name="Rectangle : coins arrondis 3">
              <a:extLst>
                <a:ext uri="{FF2B5EF4-FFF2-40B4-BE49-F238E27FC236}">
                  <a16:creationId xmlns:a16="http://schemas.microsoft.com/office/drawing/2014/main" id="{B6E7F9D5-0B73-42CA-6352-D9C98885D2B0}"/>
                </a:ext>
              </a:extLst>
            </p:cNvPr>
            <p:cNvSpPr/>
            <p:nvPr/>
          </p:nvSpPr>
          <p:spPr>
            <a:xfrm>
              <a:off x="598658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</a:p>
          </p:txBody>
        </p:sp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AB7DBC3A-AC19-BB16-14A4-3E7B46F7EE86}"/>
                </a:ext>
              </a:extLst>
            </p:cNvPr>
            <p:cNvSpPr/>
            <p:nvPr/>
          </p:nvSpPr>
          <p:spPr>
            <a:xfrm>
              <a:off x="9598467" y="3949736"/>
              <a:ext cx="292608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dioxygène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10A2A3C7-A96C-B84B-6C31-0C6ABAACDB71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76565A01-F699-0FFF-69A3-A42AFEA1D778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2CEF0242-4AD6-F42D-07BC-60D7B6E4AC69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b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DA4E6CE9-7116-DD4E-383F-536B8392DFE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pic>
        <p:nvPicPr>
          <p:cNvPr id="11" name="Image 10">
            <a:extLst>
              <a:ext uri="{FF2B5EF4-FFF2-40B4-BE49-F238E27FC236}">
                <a16:creationId xmlns:a16="http://schemas.microsoft.com/office/drawing/2014/main" id="{216D3E01-5961-8920-1F50-7ED96693EE5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2105053" y="2095663"/>
            <a:ext cx="7733030" cy="3728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4835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9F85D6-EE44-BDC3-E096-902343E6F6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2A8ABAEC-3B27-4FD3-53A2-EDF86B29187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1E4EB65F-3091-2DDC-3E48-CF175BCE98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878EF19-7017-D8D4-CFF3-660E97A85C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D_A_01">
            <a:extLst>
              <a:ext uri="{FF2B5EF4-FFF2-40B4-BE49-F238E27FC236}">
                <a16:creationId xmlns:a16="http://schemas.microsoft.com/office/drawing/2014/main" id="{F97F7BB8-9DD5-7348-6860-447476E0669F}"/>
              </a:ext>
            </a:extLst>
          </p:cNvPr>
          <p:cNvSpPr txBox="1"/>
          <p:nvPr/>
        </p:nvSpPr>
        <p:spPr>
          <a:xfrm>
            <a:off x="783852" y="165107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Répondez à la question suivante: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40A395F9-3CB5-7346-E319-C205FE9563FA}"/>
              </a:ext>
            </a:extLst>
          </p:cNvPr>
          <p:cNvSpPr/>
          <p:nvPr/>
        </p:nvSpPr>
        <p:spPr>
          <a:xfrm>
            <a:off x="525314" y="1055706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lang="fr-FR" sz="2400" b="1" dirty="0">
                <a:latin typeface="Calibri" panose="020F0502020204030204"/>
              </a:rPr>
              <a:t>2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photosynthèse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9D0B70AE-54C6-CE7A-E67E-976ACADD2C95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FE239060-9C6A-4B50-D59A-44A6E5282E7A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mitochondrie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D3515BE1-620A-29AA-1B34-02A8F2C7D1B9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chloroplaste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C3AB15BE-2236-B7F4-76C2-F24266474035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277A67A2-3B17-7618-4F7C-528403A708DB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20" name="Rectangle : coins arrondis 19">
              <a:extLst>
                <a:ext uri="{FF2B5EF4-FFF2-40B4-BE49-F238E27FC236}">
                  <a16:creationId xmlns:a16="http://schemas.microsoft.com/office/drawing/2014/main" id="{41CEFEC9-FAC9-6344-F336-5E94E80A7E08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21" name="Rectangle : coins arrondis 20">
              <a:extLst>
                <a:ext uri="{FF2B5EF4-FFF2-40B4-BE49-F238E27FC236}">
                  <a16:creationId xmlns:a16="http://schemas.microsoft.com/office/drawing/2014/main" id="{96DEADB9-8D97-9F04-654C-DDEC82628E37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2" name="D_A_02">
            <a:extLst>
              <a:ext uri="{FF2B5EF4-FFF2-40B4-BE49-F238E27FC236}">
                <a16:creationId xmlns:a16="http://schemas.microsoft.com/office/drawing/2014/main" id="{74737C94-5612-41B0-2E46-26E470F78303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CCBC8E39-5F32-08EA-EAAE-F140B630E3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1764632" y="2067590"/>
            <a:ext cx="7724183" cy="37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4907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356BCF-9E43-C1FC-080F-A00163C41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6BCC51AC-9D7A-DBD2-C476-A23C964C23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1883EB00-EBA8-5FDB-47F3-9D2EE915ED3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12232D85-B17D-7795-6D49-09220A340885}"/>
              </a:ext>
            </a:extLst>
          </p:cNvPr>
          <p:cNvSpPr txBox="1"/>
          <p:nvPr/>
        </p:nvSpPr>
        <p:spPr>
          <a:xfrm>
            <a:off x="821676" y="564890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91A5ABC0-38CC-B95E-BD55-00E44E28689F}"/>
              </a:ext>
            </a:extLst>
          </p:cNvPr>
          <p:cNvSpPr txBox="1"/>
          <p:nvPr/>
        </p:nvSpPr>
        <p:spPr>
          <a:xfrm>
            <a:off x="843560" y="150389"/>
            <a:ext cx="9359219" cy="51840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La </a:t>
            </a:r>
            <a:r>
              <a:rPr lang="fr-FR" sz="2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photosynthèse se déroule au niveau du chloroplaste.</a:t>
            </a:r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A62C8C45-EBC0-B0DB-F1B9-3260B2F41271}"/>
              </a:ext>
            </a:extLst>
          </p:cNvPr>
          <p:cNvSpPr/>
          <p:nvPr/>
        </p:nvSpPr>
        <p:spPr>
          <a:xfrm>
            <a:off x="525314" y="1296343"/>
            <a:ext cx="10895542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kumimoji="0" lang="fr-FR" sz="2400" b="1" i="0" u="none" strike="noStrike" kern="1200" cap="none" spc="0" normalizeH="0" baseline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À partir du schéma suivan</a:t>
            </a:r>
            <a:r>
              <a:rPr lang="fr-FR" sz="2400" b="1" dirty="0">
                <a:solidFill>
                  <a:srgbClr val="0852A4"/>
                </a:solidFill>
                <a:latin typeface="Calibri" panose="020F0502020204030204"/>
              </a:rPr>
              <a:t>t, l’organite cellulaire où se déroule la photosynthèse est </a:t>
            </a: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852A4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 </a:t>
            </a:r>
            <a:endParaRPr kumimoji="0" lang="fr-FR" sz="2400" b="0" i="0" u="none" strike="noStrike" kern="1200" cap="none" spc="0" normalizeH="0" baseline="0" noProof="0" dirty="0">
              <a:ln>
                <a:noFill/>
              </a:ln>
              <a:solidFill>
                <a:srgbClr val="0852A4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7110A460-D7A4-02AD-6C09-DFFB0D2AC7E1}"/>
              </a:ext>
            </a:extLst>
          </p:cNvPr>
          <p:cNvGrpSpPr/>
          <p:nvPr/>
        </p:nvGrpSpPr>
        <p:grpSpPr>
          <a:xfrm>
            <a:off x="783852" y="5999888"/>
            <a:ext cx="10068600" cy="521075"/>
            <a:chOff x="1899920" y="3939439"/>
            <a:chExt cx="10370694" cy="521075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7EAD50BD-01BC-323A-B0E5-8CFCBCFE07B4}"/>
                </a:ext>
              </a:extLst>
            </p:cNvPr>
            <p:cNvSpPr/>
            <p:nvPr/>
          </p:nvSpPr>
          <p:spPr>
            <a:xfrm>
              <a:off x="5986586" y="3939576"/>
              <a:ext cx="2735535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La mitochondrie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93BBD3D5-15FF-807E-F97F-345DA6A6DF2E}"/>
                </a:ext>
              </a:extLst>
            </p:cNvPr>
            <p:cNvSpPr/>
            <p:nvPr/>
          </p:nvSpPr>
          <p:spPr>
            <a:xfrm>
              <a:off x="9598466" y="3949736"/>
              <a:ext cx="2672148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Le chloroplaste</a:t>
              </a: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444D16E7-85E6-A9E2-B3E4-4C81D830F195}"/>
                </a:ext>
              </a:extLst>
            </p:cNvPr>
            <p:cNvSpPr/>
            <p:nvPr/>
          </p:nvSpPr>
          <p:spPr>
            <a:xfrm>
              <a:off x="2303587" y="3949599"/>
              <a:ext cx="224235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200" b="1" dirty="0">
                  <a:solidFill>
                    <a:srgbClr val="002060"/>
                  </a:solidFill>
                  <a:latin typeface="Calibri" panose="020F0502020204030204"/>
                </a:rPr>
                <a:t>Le noyau</a:t>
              </a:r>
              <a:endParaRPr kumimoji="0" lang="fr-FR" sz="22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AEA0BBA9-36CF-D0E5-3A40-C8C546B2DF06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7227607D-E4FE-E58E-7708-2B2DFF7C573D}"/>
                </a:ext>
              </a:extLst>
            </p:cNvPr>
            <p:cNvSpPr/>
            <p:nvPr/>
          </p:nvSpPr>
          <p:spPr>
            <a:xfrm>
              <a:off x="558187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003A08EF-4431-70F3-AFCB-18DB76EC6289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c</a:t>
              </a:r>
            </a:p>
          </p:txBody>
        </p:sp>
      </p:grpSp>
      <p:pic>
        <p:nvPicPr>
          <p:cNvPr id="12" name="Image 11">
            <a:extLst>
              <a:ext uri="{FF2B5EF4-FFF2-40B4-BE49-F238E27FC236}">
                <a16:creationId xmlns:a16="http://schemas.microsoft.com/office/drawing/2014/main" id="{8FFE4BB7-AA6D-9D10-E33B-CE409AD841E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1764632" y="2067590"/>
            <a:ext cx="7724183" cy="3724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082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1343EB-D989-1866-0322-DEBB91327E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F5A9BE51-4966-896A-18ED-708871B38C9E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3" name="Picture 2">
            <a:extLst>
              <a:ext uri="{FF2B5EF4-FFF2-40B4-BE49-F238E27FC236}">
                <a16:creationId xmlns:a16="http://schemas.microsoft.com/office/drawing/2014/main" id="{994425AD-6892-4558-9419-7702AD0563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562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64A0E2-C81A-F964-404F-2BFA9BC84E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57850" y="257231"/>
            <a:ext cx="714138" cy="51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_A_02">
            <a:extLst>
              <a:ext uri="{FF2B5EF4-FFF2-40B4-BE49-F238E27FC236}">
                <a16:creationId xmlns:a16="http://schemas.microsoft.com/office/drawing/2014/main" id="{8CB3AD69-C2FD-F8BF-1CC5-0B4787F5F871}"/>
              </a:ext>
            </a:extLst>
          </p:cNvPr>
          <p:cNvSpPr txBox="1"/>
          <p:nvPr/>
        </p:nvSpPr>
        <p:spPr>
          <a:xfrm>
            <a:off x="783852" y="583133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Inviter les élèves à utiliser les ardoises. </a:t>
            </a:r>
          </a:p>
        </p:txBody>
      </p:sp>
      <p:sp>
        <p:nvSpPr>
          <p:cNvPr id="11" name="D_A_01">
            <a:extLst>
              <a:ext uri="{FF2B5EF4-FFF2-40B4-BE49-F238E27FC236}">
                <a16:creationId xmlns:a16="http://schemas.microsoft.com/office/drawing/2014/main" id="{EB89C94B-D7D5-3A39-201C-6807D12CDEC3}"/>
              </a:ext>
            </a:extLst>
          </p:cNvPr>
          <p:cNvSpPr txBox="1"/>
          <p:nvPr/>
        </p:nvSpPr>
        <p:spPr>
          <a:xfrm>
            <a:off x="764795" y="146002"/>
            <a:ext cx="6464183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Voici une troisième question.</a:t>
            </a:r>
          </a:p>
        </p:txBody>
      </p:sp>
      <p:sp>
        <p:nvSpPr>
          <p:cNvPr id="12" name="Rectangle : coins arrondis 11">
            <a:extLst>
              <a:ext uri="{FF2B5EF4-FFF2-40B4-BE49-F238E27FC236}">
                <a16:creationId xmlns:a16="http://schemas.microsoft.com/office/drawing/2014/main" id="{2C77877A-4018-112C-8760-0E1EF21B92C6}"/>
              </a:ext>
            </a:extLst>
          </p:cNvPr>
          <p:cNvSpPr/>
          <p:nvPr/>
        </p:nvSpPr>
        <p:spPr>
          <a:xfrm>
            <a:off x="525314" y="1136963"/>
            <a:ext cx="11408148" cy="1004530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24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3- Choisissez la bonne réponse.</a:t>
            </a:r>
          </a:p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produit par la photosynthèse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91AE55E-725C-147E-79E9-1C6AD8FD67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2541988" y="2230334"/>
            <a:ext cx="6841543" cy="3298473"/>
          </a:xfrm>
          <a:prstGeom prst="rect">
            <a:avLst/>
          </a:prstGeom>
        </p:spPr>
      </p:pic>
      <p:grpSp>
        <p:nvGrpSpPr>
          <p:cNvPr id="6" name="Groupe 5">
            <a:extLst>
              <a:ext uri="{FF2B5EF4-FFF2-40B4-BE49-F238E27FC236}">
                <a16:creationId xmlns:a16="http://schemas.microsoft.com/office/drawing/2014/main" id="{A305822D-7BF6-BE80-A894-44D411520B53}"/>
              </a:ext>
            </a:extLst>
          </p:cNvPr>
          <p:cNvGrpSpPr/>
          <p:nvPr/>
        </p:nvGrpSpPr>
        <p:grpSpPr>
          <a:xfrm>
            <a:off x="683102" y="5858881"/>
            <a:ext cx="11094369" cy="521075"/>
            <a:chOff x="1899920" y="3939439"/>
            <a:chExt cx="11094369" cy="521075"/>
          </a:xfrm>
        </p:grpSpPr>
        <p:sp>
          <p:nvSpPr>
            <p:cNvPr id="14" name="Rectangle : coins arrondis 13">
              <a:extLst>
                <a:ext uri="{FF2B5EF4-FFF2-40B4-BE49-F238E27FC236}">
                  <a16:creationId xmlns:a16="http://schemas.microsoft.com/office/drawing/2014/main" id="{13694D92-849E-F04A-DBFD-E38B6383A097}"/>
                </a:ext>
              </a:extLst>
            </p:cNvPr>
            <p:cNvSpPr/>
            <p:nvPr/>
          </p:nvSpPr>
          <p:spPr>
            <a:xfrm>
              <a:off x="5895147" y="3939576"/>
              <a:ext cx="2915920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5" name="Rectangle : coins arrondis 14">
              <a:extLst>
                <a:ext uri="{FF2B5EF4-FFF2-40B4-BE49-F238E27FC236}">
                  <a16:creationId xmlns:a16="http://schemas.microsoft.com/office/drawing/2014/main" id="{BC6A309A-5328-B2B8-A7CB-608B33C586D7}"/>
                </a:ext>
              </a:extLst>
            </p:cNvPr>
            <p:cNvSpPr/>
            <p:nvPr/>
          </p:nvSpPr>
          <p:spPr>
            <a:xfrm>
              <a:off x="9598466" y="3949736"/>
              <a:ext cx="339582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dioxyde de carbone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6" name="Rectangle : coins arrondis 15">
              <a:extLst>
                <a:ext uri="{FF2B5EF4-FFF2-40B4-BE49-F238E27FC236}">
                  <a16:creationId xmlns:a16="http://schemas.microsoft.com/office/drawing/2014/main" id="{E447EE8C-4460-C391-D36F-7C702474504D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17" name="Rectangle : coins arrondis 16">
              <a:extLst>
                <a:ext uri="{FF2B5EF4-FFF2-40B4-BE49-F238E27FC236}">
                  <a16:creationId xmlns:a16="http://schemas.microsoft.com/office/drawing/2014/main" id="{8D8B245F-EB20-CC19-A144-C115739207BE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8" name="Rectangle : coins arrondis 17">
              <a:extLst>
                <a:ext uri="{FF2B5EF4-FFF2-40B4-BE49-F238E27FC236}">
                  <a16:creationId xmlns:a16="http://schemas.microsoft.com/office/drawing/2014/main" id="{980D8BB2-8B0E-216E-D6EB-F18026A37387}"/>
                </a:ext>
              </a:extLst>
            </p:cNvPr>
            <p:cNvSpPr/>
            <p:nvPr/>
          </p:nvSpPr>
          <p:spPr>
            <a:xfrm>
              <a:off x="5490430" y="3941328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9" name="Rectangle : coins arrondis 18">
              <a:extLst>
                <a:ext uri="{FF2B5EF4-FFF2-40B4-BE49-F238E27FC236}">
                  <a16:creationId xmlns:a16="http://schemas.microsoft.com/office/drawing/2014/main" id="{9765A4E5-9F5C-7E06-E184-0EDC6CBAF2E5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273134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1FB750-BBFA-32B1-443E-BC06EB857D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9">
            <a:extLst>
              <a:ext uri="{FF2B5EF4-FFF2-40B4-BE49-F238E27FC236}">
                <a16:creationId xmlns:a16="http://schemas.microsoft.com/office/drawing/2014/main" id="{0D899AF8-5EB4-B470-426F-76D8596FB7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4808" y="825500"/>
            <a:ext cx="583170" cy="583170"/>
          </a:xfrm>
          <a:prstGeom prst="rect">
            <a:avLst/>
          </a:prstGeom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2709362E-5466-0828-7FD6-12C7038B450F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3" name="D_A_02">
            <a:extLst>
              <a:ext uri="{FF2B5EF4-FFF2-40B4-BE49-F238E27FC236}">
                <a16:creationId xmlns:a16="http://schemas.microsoft.com/office/drawing/2014/main" id="{79DCC227-67D0-D73D-1DAF-BACD1D1D7AC0}"/>
              </a:ext>
            </a:extLst>
          </p:cNvPr>
          <p:cNvSpPr txBox="1"/>
          <p:nvPr/>
        </p:nvSpPr>
        <p:spPr>
          <a:xfrm>
            <a:off x="933306" y="594027"/>
            <a:ext cx="7733030" cy="3048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i="1" noProof="0" dirty="0">
                <a:solidFill>
                  <a:schemeClr val="bg1">
                    <a:lumMod val="65000"/>
                  </a:schemeClr>
                </a:solidFill>
              </a:rPr>
              <a:t>Afficher et expliquer la réponse.</a:t>
            </a:r>
          </a:p>
        </p:txBody>
      </p:sp>
      <p:sp>
        <p:nvSpPr>
          <p:cNvPr id="34" name="D_A_01">
            <a:extLst>
              <a:ext uri="{FF2B5EF4-FFF2-40B4-BE49-F238E27FC236}">
                <a16:creationId xmlns:a16="http://schemas.microsoft.com/office/drawing/2014/main" id="{7B030A14-7BA2-3318-EB4F-EF8157A28D6C}"/>
              </a:ext>
            </a:extLst>
          </p:cNvPr>
          <p:cNvSpPr txBox="1"/>
          <p:nvPr/>
        </p:nvSpPr>
        <p:spPr>
          <a:xfrm>
            <a:off x="821676" y="160933"/>
            <a:ext cx="9551724" cy="51839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defPPr>
              <a:defRPr lang="en-US"/>
            </a:defPPr>
            <a:lvl1pPr>
              <a:spcAft>
                <a:spcPts val="400"/>
              </a:spcAft>
              <a:defRPr sz="1600" b="1">
                <a:solidFill>
                  <a:schemeClr val="bg1">
                    <a:lumMod val="65000"/>
                  </a:schemeClr>
                </a:solidFill>
              </a:defRPr>
            </a:lvl1pPr>
          </a:lstStyle>
          <a:p>
            <a:r>
              <a:rPr lang="fr-FR" sz="2000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Exactement ! </a:t>
            </a:r>
          </a:p>
        </p:txBody>
      </p:sp>
      <p:pic>
        <p:nvPicPr>
          <p:cNvPr id="15" name="Image 14">
            <a:extLst>
              <a:ext uri="{FF2B5EF4-FFF2-40B4-BE49-F238E27FC236}">
                <a16:creationId xmlns:a16="http://schemas.microsoft.com/office/drawing/2014/main" id="{025200AD-5A15-C480-EE70-E024095A709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409" r="4343"/>
          <a:stretch>
            <a:fillRect/>
          </a:stretch>
        </p:blipFill>
        <p:spPr>
          <a:xfrm>
            <a:off x="2515048" y="1959912"/>
            <a:ext cx="6841543" cy="3298473"/>
          </a:xfrm>
          <a:prstGeom prst="rect">
            <a:avLst/>
          </a:prstGeom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EC10078C-2941-368E-1E9A-9AB33EC396B4}"/>
              </a:ext>
            </a:extLst>
          </p:cNvPr>
          <p:cNvSpPr/>
          <p:nvPr/>
        </p:nvSpPr>
        <p:spPr>
          <a:xfrm>
            <a:off x="525314" y="1208725"/>
            <a:ext cx="11408148" cy="510778"/>
          </a:xfrm>
          <a:prstGeom prst="roundRect">
            <a:avLst/>
          </a:prstGeom>
          <a:ln w="19050">
            <a:noFill/>
            <a:prstDash val="dash"/>
          </a:ln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defRPr/>
            </a:pPr>
            <a:r>
              <a:rPr lang="fr-FR" sz="2400" b="1" dirty="0">
                <a:solidFill>
                  <a:srgbClr val="0852A4"/>
                </a:solidFill>
              </a:rPr>
              <a:t>L’élément produit par la photosynthèse parmi ceux proposés est : </a:t>
            </a:r>
            <a:endParaRPr lang="fr-FR" sz="2400" dirty="0">
              <a:solidFill>
                <a:srgbClr val="0852A4"/>
              </a:solidFill>
            </a:endParaRPr>
          </a:p>
        </p:txBody>
      </p:sp>
      <p:grpSp>
        <p:nvGrpSpPr>
          <p:cNvPr id="4" name="Groupe 3">
            <a:extLst>
              <a:ext uri="{FF2B5EF4-FFF2-40B4-BE49-F238E27FC236}">
                <a16:creationId xmlns:a16="http://schemas.microsoft.com/office/drawing/2014/main" id="{DA965B7B-B86D-627A-53F4-1DC8C0CD2185}"/>
              </a:ext>
            </a:extLst>
          </p:cNvPr>
          <p:cNvGrpSpPr/>
          <p:nvPr/>
        </p:nvGrpSpPr>
        <p:grpSpPr>
          <a:xfrm>
            <a:off x="682203" y="5895457"/>
            <a:ext cx="11094369" cy="521075"/>
            <a:chOff x="1899920" y="3939439"/>
            <a:chExt cx="11094369" cy="521075"/>
          </a:xfrm>
        </p:grpSpPr>
        <p:sp>
          <p:nvSpPr>
            <p:cNvPr id="5" name="Rectangle : coins arrondis 4">
              <a:extLst>
                <a:ext uri="{FF2B5EF4-FFF2-40B4-BE49-F238E27FC236}">
                  <a16:creationId xmlns:a16="http://schemas.microsoft.com/office/drawing/2014/main" id="{22B5825B-9D84-F6DC-FA41-7E143DC80A53}"/>
                </a:ext>
              </a:extLst>
            </p:cNvPr>
            <p:cNvSpPr/>
            <p:nvPr/>
          </p:nvSpPr>
          <p:spPr>
            <a:xfrm>
              <a:off x="5895147" y="3939576"/>
              <a:ext cx="2915920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chemeClr val="bg1"/>
                  </a:solidFill>
                  <a:latin typeface="Calibri" panose="020F0502020204030204"/>
                </a:rPr>
                <a:t>Le sucre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Rectangle : coins arrondis 5">
              <a:extLst>
                <a:ext uri="{FF2B5EF4-FFF2-40B4-BE49-F238E27FC236}">
                  <a16:creationId xmlns:a16="http://schemas.microsoft.com/office/drawing/2014/main" id="{3FECB7AD-135E-FD05-33CA-A9DDF27CD81C}"/>
                </a:ext>
              </a:extLst>
            </p:cNvPr>
            <p:cNvSpPr/>
            <p:nvPr/>
          </p:nvSpPr>
          <p:spPr>
            <a:xfrm>
              <a:off x="9598466" y="3949736"/>
              <a:ext cx="3395823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fr-FR" sz="2400" b="1" dirty="0">
                  <a:solidFill>
                    <a:srgbClr val="002060"/>
                  </a:solidFill>
                  <a:latin typeface="Calibri" panose="020F0502020204030204"/>
                </a:rPr>
                <a:t>Le dioxyde de carbone</a:t>
              </a:r>
              <a:endParaRPr kumimoji="0" lang="fr-FR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Rectangle : coins arrondis 6">
              <a:extLst>
                <a:ext uri="{FF2B5EF4-FFF2-40B4-BE49-F238E27FC236}">
                  <a16:creationId xmlns:a16="http://schemas.microsoft.com/office/drawing/2014/main" id="{CA4B2EC9-C30A-DF32-EBAF-A0337CB0F007}"/>
                </a:ext>
              </a:extLst>
            </p:cNvPr>
            <p:cNvSpPr/>
            <p:nvPr/>
          </p:nvSpPr>
          <p:spPr>
            <a:xfrm>
              <a:off x="2303587" y="3949599"/>
              <a:ext cx="273303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2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 lumière</a:t>
              </a:r>
            </a:p>
          </p:txBody>
        </p:sp>
        <p:sp>
          <p:nvSpPr>
            <p:cNvPr id="8" name="Rectangle : coins arrondis 7">
              <a:extLst>
                <a:ext uri="{FF2B5EF4-FFF2-40B4-BE49-F238E27FC236}">
                  <a16:creationId xmlns:a16="http://schemas.microsoft.com/office/drawing/2014/main" id="{9CD8BE74-8702-A16F-7A5B-E1EAB9D3284C}"/>
                </a:ext>
              </a:extLst>
            </p:cNvPr>
            <p:cNvSpPr/>
            <p:nvPr/>
          </p:nvSpPr>
          <p:spPr>
            <a:xfrm>
              <a:off x="1899920" y="3939439"/>
              <a:ext cx="403667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0" name="Rectangle : coins arrondis 9">
              <a:extLst>
                <a:ext uri="{FF2B5EF4-FFF2-40B4-BE49-F238E27FC236}">
                  <a16:creationId xmlns:a16="http://schemas.microsoft.com/office/drawing/2014/main" id="{ABF25F7F-1475-3DC5-85C8-CCB185B29B1B}"/>
                </a:ext>
              </a:extLst>
            </p:cNvPr>
            <p:cNvSpPr/>
            <p:nvPr/>
          </p:nvSpPr>
          <p:spPr>
            <a:xfrm>
              <a:off x="5490430" y="3941328"/>
              <a:ext cx="403667" cy="510778"/>
            </a:xfrm>
            <a:prstGeom prst="roundRect">
              <a:avLst/>
            </a:prstGeom>
            <a:solidFill>
              <a:srgbClr val="002060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1" name="Rectangle : coins arrondis 10">
              <a:extLst>
                <a:ext uri="{FF2B5EF4-FFF2-40B4-BE49-F238E27FC236}">
                  <a16:creationId xmlns:a16="http://schemas.microsoft.com/office/drawing/2014/main" id="{19A231D1-2D11-7BEF-9DAD-B9A0A184C7FE}"/>
                </a:ext>
              </a:extLst>
            </p:cNvPr>
            <p:cNvSpPr/>
            <p:nvPr/>
          </p:nvSpPr>
          <p:spPr>
            <a:xfrm>
              <a:off x="9215118" y="3949736"/>
              <a:ext cx="383349" cy="510778"/>
            </a:xfrm>
            <a:prstGeom prst="roundRect">
              <a:avLst/>
            </a:prstGeom>
            <a:solidFill>
              <a:srgbClr val="D3E8F1"/>
            </a:solidFill>
            <a:ln>
              <a:solidFill>
                <a:schemeClr val="tx1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FR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0431840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00B050">
                <a:alpha val="30000"/>
              </a:srgbClr>
            </a:gs>
            <a:gs pos="74000">
              <a:srgbClr val="00B050">
                <a:alpha val="33000"/>
              </a:srgbClr>
            </a:gs>
            <a:gs pos="83000">
              <a:srgbClr val="00B050">
                <a:alpha val="78000"/>
              </a:srgbClr>
            </a:gs>
            <a:gs pos="100000">
              <a:srgbClr val="00B050">
                <a:alpha val="92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E1A2AEC-4FEC-0615-956B-B4DD379158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BAF45B94-C52C-8B49-DB6E-84596265B029}"/>
              </a:ext>
            </a:extLst>
          </p:cNvPr>
          <p:cNvGrpSpPr/>
          <p:nvPr/>
        </p:nvGrpSpPr>
        <p:grpSpPr>
          <a:xfrm>
            <a:off x="176981" y="167148"/>
            <a:ext cx="11897031" cy="654828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C3503BD9-8239-80DA-DFDD-EDCBC0CF8740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chemeClr val="accent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7DC6C1B6-2959-2170-0BB3-DFE9D2F8FE57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D196EF9-21FB-9D05-ACD6-0BA09BA2BC98}"/>
              </a:ext>
            </a:extLst>
          </p:cNvPr>
          <p:cNvGrpSpPr/>
          <p:nvPr/>
        </p:nvGrpSpPr>
        <p:grpSpPr>
          <a:xfrm>
            <a:off x="9406363" y="5517567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ECDF3BAF-17A8-4A90-0D0C-BB94FB33C1C5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83C7FD9-368B-76CC-4A3D-907A30B0ABA0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0F1821D-0D6A-41E0-8724-D9C7D3D5ADB1}"/>
              </a:ext>
            </a:extLst>
          </p:cNvPr>
          <p:cNvGrpSpPr/>
          <p:nvPr/>
        </p:nvGrpSpPr>
        <p:grpSpPr>
          <a:xfrm>
            <a:off x="4781813" y="1873520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C9E93F21-0F17-F348-433B-F065F01ABBF7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AA3C2C1-ACA9-1179-6445-552B59102A68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1D9A78"/>
            </a:solidFill>
            <a:ln cap="flat">
              <a:solidFill>
                <a:srgbClr val="1D9A78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21C09A1D-3DD5-F163-9319-B49D9F5E2B96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1D9A78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F017EFE5-194E-9CD5-4C4B-E1F9924C9E94}"/>
              </a:ext>
            </a:extLst>
          </p:cNvPr>
          <p:cNvSpPr/>
          <p:nvPr/>
        </p:nvSpPr>
        <p:spPr>
          <a:xfrm>
            <a:off x="4996754" y="4449711"/>
            <a:ext cx="4145509" cy="57815"/>
          </a:xfrm>
          <a:prstGeom prst="rect">
            <a:avLst/>
          </a:prstGeom>
          <a:solidFill>
            <a:srgbClr val="1D9A78"/>
          </a:solidFill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CF101BFF-AA3D-FDAF-1E85-A7F4EFA703B1}"/>
              </a:ext>
            </a:extLst>
          </p:cNvPr>
          <p:cNvSpPr/>
          <p:nvPr/>
        </p:nvSpPr>
        <p:spPr>
          <a:xfrm>
            <a:off x="4432554" y="2130309"/>
            <a:ext cx="867138" cy="384316"/>
          </a:xfrm>
          <a:prstGeom prst="rect">
            <a:avLst/>
          </a:prstGeom>
          <a:solidFill>
            <a:srgbClr val="1D9A78"/>
          </a:solidFill>
          <a:ln w="25402"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F8AF22EA-1A2C-828A-A5B1-5E8E9778780D}"/>
              </a:ext>
            </a:extLst>
          </p:cNvPr>
          <p:cNvSpPr/>
          <p:nvPr/>
        </p:nvSpPr>
        <p:spPr>
          <a:xfrm>
            <a:off x="4509943" y="2135616"/>
            <a:ext cx="789749" cy="369332"/>
          </a:xfrm>
          <a:prstGeom prst="rect">
            <a:avLst/>
          </a:prstGeom>
          <a:noFill/>
          <a:ln cap="flat">
            <a:solidFill>
              <a:srgbClr val="1D9A78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PGB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6D624DA3-095E-502E-84A1-FC9FD5F8B42A}"/>
              </a:ext>
            </a:extLst>
          </p:cNvPr>
          <p:cNvSpPr txBox="1"/>
          <p:nvPr/>
        </p:nvSpPr>
        <p:spPr>
          <a:xfrm>
            <a:off x="4939862" y="2710597"/>
            <a:ext cx="4401901" cy="118955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Pratique guidée</a:t>
            </a:r>
          </a:p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3600" b="1" kern="0" noProof="0" dirty="0">
                <a:solidFill>
                  <a:srgbClr val="1D9A78"/>
                </a:solidFill>
                <a:ea typeface="Calibri"/>
                <a:cs typeface="Calibri"/>
              </a:rPr>
              <a:t>en binôme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EA3BF8AE-69DD-1E54-E57C-93F42BDD36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711" b="96094" l="1465" r="99219">
                        <a14:foregroundMark x1="25977" y1="7813" x2="51270" y2="18555"/>
                        <a14:foregroundMark x1="28809" y1="22070" x2="28125" y2="2343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886"/>
          <a:stretch>
            <a:fillRect/>
          </a:stretch>
        </p:blipFill>
        <p:spPr>
          <a:xfrm>
            <a:off x="1568398" y="2359742"/>
            <a:ext cx="2829438" cy="22667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7964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6B918E-557C-B06D-444D-B686B8F46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9">
            <a:extLst>
              <a:ext uri="{FF2B5EF4-FFF2-40B4-BE49-F238E27FC236}">
                <a16:creationId xmlns:a16="http://schemas.microsoft.com/office/drawing/2014/main" id="{695D9E41-9FD0-627C-9E11-3B5110F089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Rectangle: Rounded Corners 24">
            <a:extLst>
              <a:ext uri="{FF2B5EF4-FFF2-40B4-BE49-F238E27FC236}">
                <a16:creationId xmlns:a16="http://schemas.microsoft.com/office/drawing/2014/main" id="{D8257095-5886-1650-2D52-19D68B1772E9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8D25F34D-3B4F-7467-714F-5D475B4DD2CF}"/>
              </a:ext>
            </a:extLst>
          </p:cNvPr>
          <p:cNvSpPr txBox="1"/>
          <p:nvPr/>
        </p:nvSpPr>
        <p:spPr>
          <a:xfrm>
            <a:off x="953727" y="169953"/>
            <a:ext cx="1026559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17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B26571BD-AAD7-F393-687B-404DC8E127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0489" y="1102951"/>
            <a:ext cx="8806220" cy="5426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0634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7C201A-5C7C-648F-FF03-1D7A7E4CA6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9">
            <a:extLst>
              <a:ext uri="{FF2B5EF4-FFF2-40B4-BE49-F238E27FC236}">
                <a16:creationId xmlns:a16="http://schemas.microsoft.com/office/drawing/2014/main" id="{FC3958D6-DA9B-6716-CDF2-4EB85A8C09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5875" y="841750"/>
            <a:ext cx="559562" cy="522402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47055D00-D194-6650-7F49-6EC3327F02E0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F83C9504-3415-4105-67BB-2BC3376BBFD6}"/>
              </a:ext>
            </a:extLst>
          </p:cNvPr>
          <p:cNvSpPr txBox="1"/>
          <p:nvPr/>
        </p:nvSpPr>
        <p:spPr>
          <a:xfrm>
            <a:off x="894733" y="158040"/>
            <a:ext cx="10206404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en binôme. Chacun prend 3 minutes pour réaliser l’activité de la page 17 sur le livret. Ensuite, vous comparez vos réponses en justifiant.</a:t>
            </a:r>
          </a:p>
          <a:p>
            <a:r>
              <a:rPr lang="fr-FR" b="1" i="1" noProof="0" dirty="0">
                <a:solidFill>
                  <a:schemeClr val="bg2">
                    <a:lumMod val="90000"/>
                  </a:schemeClr>
                </a:solidFill>
              </a:rPr>
              <a:t>Lire et expliquer </a:t>
            </a:r>
            <a:r>
              <a:rPr lang="fr-FR" i="1" noProof="0" dirty="0">
                <a:solidFill>
                  <a:schemeClr val="bg2">
                    <a:lumMod val="90000"/>
                  </a:schemeClr>
                </a:solidFill>
              </a:rPr>
              <a:t>les consignes aux élèves. Puis suivre de près les élèves et apporter de l’aide si nécessaire</a:t>
            </a:r>
            <a:r>
              <a:rPr lang="fr-FR" sz="2000" i="1" noProof="0" dirty="0">
                <a:solidFill>
                  <a:schemeClr val="bg2">
                    <a:lumMod val="90000"/>
                  </a:schemeClr>
                </a:solidFill>
              </a:rPr>
              <a:t>. 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6B103E30-1E9E-09F6-36A3-59BB706AE0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6708" y="1102951"/>
            <a:ext cx="9282453" cy="533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52096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23FA10-E755-9100-E9BB-25D455E1DB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93BFF740-9A65-D27D-9C92-4B30CA8D8DEA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7C9E1C-BD1F-1686-5728-22BEB77F8AFB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78BAC771-67F2-CE81-FF15-2E0F1FA2965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7" name="D_A_01">
            <a:extLst>
              <a:ext uri="{FF2B5EF4-FFF2-40B4-BE49-F238E27FC236}">
                <a16:creationId xmlns:a16="http://schemas.microsoft.com/office/drawing/2014/main" id="{32A301B9-4C05-8E60-23F2-B199A79637AD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25816501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242A16-3E5A-E70D-0DA9-C29F2506B6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6829C2A-8389-AA2F-B72A-1AB2AB8D5F8B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EDDBF7D4-84E0-B37B-BE18-CC3EB03311A6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6C0B6432-5A60-B01E-D93A-2AE8E198238D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6784760F-DAC9-6DD2-4AF7-5E8CB5A50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055" y="1069083"/>
            <a:ext cx="6213680" cy="3828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F2AE7E2A-CCE1-B4FA-59E7-B9761408D3D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7567"/>
          <a:stretch>
            <a:fillRect/>
          </a:stretch>
        </p:blipFill>
        <p:spPr>
          <a:xfrm>
            <a:off x="1862552" y="4819379"/>
            <a:ext cx="7992686" cy="1844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56938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DA3C87-D929-2F5E-2BBB-F28E7B774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51FFFE6E-295A-0F10-F850-9F6FEA5FC1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6971435-5B6B-0232-4313-75C9FDC95253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B170CEC7-BE5C-E4FE-0051-22B19B8C8CBC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B68420CD-DFF9-E9C3-2789-87BC1B966B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394" y="990656"/>
            <a:ext cx="6213680" cy="3828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DC7ADB8-8414-6A41-99B9-34C15C1769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6920" y="4955050"/>
            <a:ext cx="10018160" cy="1610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1609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A925E-398A-5506-2819-46D920E44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3BDD5933-BAB3-BB23-9171-B3677D8AF6C7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6ACD368B-D8C4-A9E1-1E90-AA202F00C61C}"/>
              </a:ext>
            </a:extLst>
          </p:cNvPr>
          <p:cNvSpPr txBox="1"/>
          <p:nvPr/>
        </p:nvSpPr>
        <p:spPr>
          <a:xfrm>
            <a:off x="1052584" y="177877"/>
            <a:ext cx="7127854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5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449E105-1946-A1D7-B239-FFD793647AB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23343" y="775631"/>
            <a:ext cx="610119" cy="58690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3EAE6EB3-9776-5332-2218-250405AAC9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77394" y="990656"/>
            <a:ext cx="6213680" cy="3828723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6C7DDD9-8F3B-3063-491F-C46F42A372B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16736"/>
          <a:stretch>
            <a:fillRect/>
          </a:stretch>
        </p:blipFill>
        <p:spPr>
          <a:xfrm>
            <a:off x="1197286" y="4955050"/>
            <a:ext cx="10022038" cy="1607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04154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CCCC6-7D83-A852-DC50-6BD6FDE6B0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4">
            <a:extLst>
              <a:ext uri="{FF2B5EF4-FFF2-40B4-BE49-F238E27FC236}">
                <a16:creationId xmlns:a16="http://schemas.microsoft.com/office/drawing/2014/main" id="{FC4C58AA-7B35-B18F-FB2A-62674C5BB384}"/>
              </a:ext>
            </a:extLst>
          </p:cNvPr>
          <p:cNvSpPr/>
          <p:nvPr/>
        </p:nvSpPr>
        <p:spPr>
          <a:xfrm>
            <a:off x="11219324" y="257231"/>
            <a:ext cx="714138" cy="518400"/>
          </a:xfrm>
          <a:prstGeom prst="roundRect">
            <a:avLst/>
          </a:prstGeom>
          <a:solidFill>
            <a:srgbClr val="B9DA8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PGB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2" name="D_A_01">
            <a:extLst>
              <a:ext uri="{FF2B5EF4-FFF2-40B4-BE49-F238E27FC236}">
                <a16:creationId xmlns:a16="http://schemas.microsoft.com/office/drawing/2014/main" id="{6E446D63-2680-BFB8-EC79-2118AA6819AE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6" name="D_A_02">
            <a:extLst>
              <a:ext uri="{FF2B5EF4-FFF2-40B4-BE49-F238E27FC236}">
                <a16:creationId xmlns:a16="http://schemas.microsoft.com/office/drawing/2014/main" id="{D9592E5B-6605-93F7-97A9-41277B29C4D4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7" name="Groupe 6">
            <a:extLst>
              <a:ext uri="{FF2B5EF4-FFF2-40B4-BE49-F238E27FC236}">
                <a16:creationId xmlns:a16="http://schemas.microsoft.com/office/drawing/2014/main" id="{2617550F-AB61-40EB-7108-5D07EACBF368}"/>
              </a:ext>
            </a:extLst>
          </p:cNvPr>
          <p:cNvGrpSpPr/>
          <p:nvPr/>
        </p:nvGrpSpPr>
        <p:grpSpPr>
          <a:xfrm>
            <a:off x="11302532" y="728702"/>
            <a:ext cx="630930" cy="588164"/>
            <a:chOff x="582302" y="4457015"/>
            <a:chExt cx="630930" cy="58816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3654CB51-DB72-E737-E177-BF5DBEBA99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9" name="Picture 7">
              <a:extLst>
                <a:ext uri="{FF2B5EF4-FFF2-40B4-BE49-F238E27FC236}">
                  <a16:creationId xmlns:a16="http://schemas.microsoft.com/office/drawing/2014/main" id="{90175FBC-8B1C-58EF-D5E4-C047D380F18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4" name="Image 3">
            <a:extLst>
              <a:ext uri="{FF2B5EF4-FFF2-40B4-BE49-F238E27FC236}">
                <a16:creationId xmlns:a16="http://schemas.microsoft.com/office/drawing/2014/main" id="{DB34A548-9ADD-140F-72EA-B0DD48D661BB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5411"/>
          <a:stretch>
            <a:fillRect/>
          </a:stretch>
        </p:blipFill>
        <p:spPr>
          <a:xfrm>
            <a:off x="926458" y="1081229"/>
            <a:ext cx="10101881" cy="5493646"/>
          </a:xfrm>
          <a:prstGeom prst="rect">
            <a:avLst/>
          </a:prstGeom>
        </p:spPr>
      </p:pic>
      <p:sp>
        <p:nvSpPr>
          <p:cNvPr id="24" name="ZoneTexte 23">
            <a:extLst>
              <a:ext uri="{FF2B5EF4-FFF2-40B4-BE49-F238E27FC236}">
                <a16:creationId xmlns:a16="http://schemas.microsoft.com/office/drawing/2014/main" id="{F6D91E21-CD1C-6296-CC36-1DBA8AA4C6D9}"/>
              </a:ext>
            </a:extLst>
          </p:cNvPr>
          <p:cNvSpPr txBox="1"/>
          <p:nvPr/>
        </p:nvSpPr>
        <p:spPr>
          <a:xfrm>
            <a:off x="6265975" y="5846147"/>
            <a:ext cx="465221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Le sucre – le dioxygène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06CC502F-5A61-0099-8FB3-60BDB05E460E}"/>
              </a:ext>
            </a:extLst>
          </p:cNvPr>
          <p:cNvSpPr txBox="1"/>
          <p:nvPr/>
        </p:nvSpPr>
        <p:spPr>
          <a:xfrm>
            <a:off x="6096000" y="4514652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F95E42D-471E-A7E3-FDE1-5D5571BAA7D1}"/>
              </a:ext>
            </a:extLst>
          </p:cNvPr>
          <p:cNvSpPr txBox="1"/>
          <p:nvPr/>
        </p:nvSpPr>
        <p:spPr>
          <a:xfrm>
            <a:off x="9520989" y="2501367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CC6525C4-9FC7-2E5A-0168-D58047D03A12}"/>
              </a:ext>
            </a:extLst>
          </p:cNvPr>
          <p:cNvSpPr txBox="1"/>
          <p:nvPr/>
        </p:nvSpPr>
        <p:spPr>
          <a:xfrm>
            <a:off x="4605494" y="2100891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605CB3E-DA85-99B5-58E2-73E03F269EC2}"/>
              </a:ext>
            </a:extLst>
          </p:cNvPr>
          <p:cNvSpPr txBox="1"/>
          <p:nvPr/>
        </p:nvSpPr>
        <p:spPr>
          <a:xfrm>
            <a:off x="4605494" y="2559577"/>
            <a:ext cx="61823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noProof="0" dirty="0">
                <a:solidFill>
                  <a:srgbClr val="FF0000"/>
                </a:solidFill>
                <a:latin typeface="Bradley Hand ITC" panose="03070402050302030203" pitchFamily="66" charset="0"/>
                <a:ea typeface="Calibri"/>
                <a:cs typeface="Calibri"/>
                <a:sym typeface="Calibri"/>
              </a:rPr>
              <a:t>X</a:t>
            </a:r>
            <a:endParaRPr lang="fr-FR" sz="2400" noProof="0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91858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C00000">
                <a:alpha val="30000"/>
              </a:srgbClr>
            </a:gs>
            <a:gs pos="74000">
              <a:srgbClr val="C00000">
                <a:alpha val="39000"/>
              </a:srgbClr>
            </a:gs>
            <a:gs pos="83000">
              <a:srgbClr val="C00000">
                <a:alpha val="46000"/>
              </a:srgbClr>
            </a:gs>
            <a:gs pos="100000">
              <a:srgbClr val="C00000">
                <a:alpha val="75000"/>
              </a:srgb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D0F1C31-3269-D9E2-A11B-76E1E7FC1B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17DC0336-7468-96E4-4C8F-D75D561F5D22}"/>
              </a:ext>
            </a:extLst>
          </p:cNvPr>
          <p:cNvGrpSpPr/>
          <p:nvPr/>
        </p:nvGrpSpPr>
        <p:grpSpPr>
          <a:xfrm>
            <a:off x="176981" y="147484"/>
            <a:ext cx="11887199" cy="6528619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7AC4A336-553B-C6D9-5960-F469265B1B72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C00000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69AEEE6E-857A-5D9C-2A33-25EA3FB3D64D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02F30AD9-A760-1FB7-44E6-C5FB79615A98}"/>
              </a:ext>
            </a:extLst>
          </p:cNvPr>
          <p:cNvGrpSpPr/>
          <p:nvPr/>
        </p:nvGrpSpPr>
        <p:grpSpPr>
          <a:xfrm>
            <a:off x="9298204" y="5419246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68B5FF32-915A-B598-700D-0EA7533542B3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199500E8-6AC1-98CD-F98D-D1177176CCC5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10 min</a:t>
              </a:r>
            </a:p>
          </p:txBody>
        </p:sp>
      </p:grpSp>
      <p:grpSp>
        <p:nvGrpSpPr>
          <p:cNvPr id="6" name="Group 14">
            <a:extLst>
              <a:ext uri="{FF2B5EF4-FFF2-40B4-BE49-F238E27FC236}">
                <a16:creationId xmlns:a16="http://schemas.microsoft.com/office/drawing/2014/main" id="{F5F64CAC-13D7-467D-A4B4-34A14AD955D4}"/>
              </a:ext>
            </a:extLst>
          </p:cNvPr>
          <p:cNvGrpSpPr/>
          <p:nvPr/>
        </p:nvGrpSpPr>
        <p:grpSpPr>
          <a:xfrm>
            <a:off x="4840807" y="1759083"/>
            <a:ext cx="4659652" cy="2905447"/>
            <a:chOff x="1641585" y="1048972"/>
            <a:chExt cx="5867403" cy="3260732"/>
          </a:xfrm>
        </p:grpSpPr>
        <p:sp>
          <p:nvSpPr>
            <p:cNvPr id="7" name="Rectangle : coins arrondis 10">
              <a:extLst>
                <a:ext uri="{FF2B5EF4-FFF2-40B4-BE49-F238E27FC236}">
                  <a16:creationId xmlns:a16="http://schemas.microsoft.com/office/drawing/2014/main" id="{7E7F795A-B2DB-DE21-2292-42F55B54896B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CB97BCF3-D290-3B5D-4B9B-5C6794830C9D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CE4444"/>
            </a:solidFill>
            <a:ln cap="flat">
              <a:solidFill>
                <a:srgbClr val="D04444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39BFE2A6-E996-8EBF-9E52-F656C164550B}"/>
                </a:ext>
              </a:extLst>
            </p:cNvPr>
            <p:cNvSpPr/>
            <p:nvPr/>
          </p:nvSpPr>
          <p:spPr>
            <a:xfrm>
              <a:off x="1802501" y="1179667"/>
              <a:ext cx="5542845" cy="2971800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D04444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2762EB59-F99F-ABE7-A0BD-F72F48D431CA}"/>
              </a:ext>
            </a:extLst>
          </p:cNvPr>
          <p:cNvSpPr/>
          <p:nvPr/>
        </p:nvSpPr>
        <p:spPr>
          <a:xfrm>
            <a:off x="5055748" y="4335274"/>
            <a:ext cx="4145509" cy="57815"/>
          </a:xfrm>
          <a:prstGeom prst="rect">
            <a:avLst/>
          </a:prstGeom>
          <a:solidFill>
            <a:srgbClr val="CE4444"/>
          </a:solidFill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2BB5E3B3-FDF3-25D5-3A40-87C63F041703}"/>
              </a:ext>
            </a:extLst>
          </p:cNvPr>
          <p:cNvSpPr/>
          <p:nvPr/>
        </p:nvSpPr>
        <p:spPr>
          <a:xfrm>
            <a:off x="4491548" y="2015872"/>
            <a:ext cx="867138" cy="384316"/>
          </a:xfrm>
          <a:prstGeom prst="rect">
            <a:avLst/>
          </a:prstGeom>
          <a:solidFill>
            <a:srgbClr val="CE4444"/>
          </a:solidFill>
          <a:ln w="25402"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D458E109-46D5-E952-4872-746F6C1C6415}"/>
              </a:ext>
            </a:extLst>
          </p:cNvPr>
          <p:cNvSpPr/>
          <p:nvPr/>
        </p:nvSpPr>
        <p:spPr>
          <a:xfrm>
            <a:off x="4568937" y="2021179"/>
            <a:ext cx="789749" cy="369332"/>
          </a:xfrm>
          <a:prstGeom prst="rect">
            <a:avLst/>
          </a:prstGeom>
          <a:noFill/>
          <a:ln cap="flat">
            <a:solidFill>
              <a:srgbClr val="D04444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PA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1A33C23E-B334-2FB8-53E7-D46FADE17328}"/>
              </a:ext>
            </a:extLst>
          </p:cNvPr>
          <p:cNvSpPr txBox="1"/>
          <p:nvPr/>
        </p:nvSpPr>
        <p:spPr>
          <a:xfrm>
            <a:off x="5790147" y="2368535"/>
            <a:ext cx="2758806" cy="166199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lvl="0" algn="ctr" defTabSz="685800">
              <a:lnSpc>
                <a:spcPct val="90000"/>
              </a:lnSpc>
              <a:spcAft>
                <a:spcPts val="1500"/>
              </a:spcAf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D04444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</a:rPr>
              <a:t>Pratique autonome et défis</a:t>
            </a:r>
          </a:p>
        </p:txBody>
      </p:sp>
      <p:pic>
        <p:nvPicPr>
          <p:cNvPr id="14" name="Picture 11">
            <a:extLst>
              <a:ext uri="{FF2B5EF4-FFF2-40B4-BE49-F238E27FC236}">
                <a16:creationId xmlns:a16="http://schemas.microsoft.com/office/drawing/2014/main" id="{9CEB9DC8-ECC8-0C14-875A-A672DCDA1A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3418" b="100000" l="684" r="89844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542" y="1495441"/>
            <a:ext cx="3077099" cy="30770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969899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/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67DDBFEF-FA5F-D87B-9951-AB62A2A072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838200"/>
            <a:ext cx="559562" cy="559565"/>
          </a:xfrm>
          <a:prstGeom prst="rect">
            <a:avLst/>
          </a:prstGeom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02B94B2C-4D5D-41A7-97C1-53CD39E8F44B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18 sur le livret.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276F9F81-1A44-C196-47FF-AAC3F642295E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B18012FC-C2ED-CA29-075A-B3D0219BA7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7526" y="1125588"/>
            <a:ext cx="8828389" cy="530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05323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690B82-906A-9A40-631D-49DFE6D1ED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5C3A536B-8DA9-108C-F2B6-5E8E3805DB74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2" name="Picture 14">
            <a:extLst>
              <a:ext uri="{FF2B5EF4-FFF2-40B4-BE49-F238E27FC236}">
                <a16:creationId xmlns:a16="http://schemas.microsoft.com/office/drawing/2014/main" id="{DB68898D-DE57-2317-0EC0-3C07957A34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69" b="89941" l="9961" r="89941">
                        <a14:foregroundMark x1="29102" y1="41602" x2="32422" y2="38184"/>
                        <a14:foregroundMark x1="50098" y1="9570" x2="43262" y2="13379"/>
                        <a14:foregroundMark x1="32227" y1="37109" x2="32715" y2="35742"/>
                        <a14:foregroundMark x1="37891" y1="55078" x2="61914" y2="65430"/>
                        <a14:foregroundMark x1="52539" y1="55078" x2="61816" y2="55078"/>
                        <a14:foregroundMark x1="37012" y1="64941" x2="46777" y2="64063"/>
                        <a14:foregroundMark x1="73535" y1="56738" x2="81250" y2="55957"/>
                        <a14:foregroundMark x1="71875" y1="66699" x2="79102" y2="66504"/>
                        <a14:foregroundMark x1="43848" y1="20801" x2="44922" y2="2763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44274" y="770610"/>
            <a:ext cx="559562" cy="559565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CE8E7C44-40DB-167C-35B9-EB86FDA48897}"/>
              </a:ext>
            </a:extLst>
          </p:cNvPr>
          <p:cNvSpPr txBox="1"/>
          <p:nvPr/>
        </p:nvSpPr>
        <p:spPr>
          <a:xfrm>
            <a:off x="933621" y="238572"/>
            <a:ext cx="956678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Maintenant, vous allez travailler chacun pour soi; prenez l’activité de la page 18 sur le livret.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311768D7-4720-7958-CF31-B5DD09ED5E78}"/>
              </a:ext>
            </a:extLst>
          </p:cNvPr>
          <p:cNvSpPr txBox="1"/>
          <p:nvPr/>
        </p:nvSpPr>
        <p:spPr>
          <a:xfrm>
            <a:off x="933620" y="509578"/>
            <a:ext cx="956678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Circuler entre les rangs, cibler les élèves en difficultés, Insister sur le travail individuel.  Inciter les élèves à demander de l'aide en cas de besoin.</a:t>
            </a:r>
            <a:endParaRPr lang="fr-FR" sz="1400" noProof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14786687-AA7A-FCC3-78EE-DA893A31A1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358" y="1541224"/>
            <a:ext cx="11144536" cy="46696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4138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16B6F7-4663-26DF-E0E9-C45CBD96C3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CECF87C6-5AF6-5D7B-E807-1CCB4499B97D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8DB70F-F476-00D1-4DAC-4CF35347BB9F}"/>
              </a:ext>
            </a:extLst>
          </p:cNvPr>
          <p:cNvSpPr/>
          <p:nvPr/>
        </p:nvSpPr>
        <p:spPr>
          <a:xfrm>
            <a:off x="4663973" y="1864949"/>
            <a:ext cx="3054554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4000" b="1" noProof="0" dirty="0"/>
              <a:t>Temps Écoulé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F83DB11-9257-2FB3-23E0-17EE22386F3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36816" y1="80957" x2="61621" y2="80371"/>
                        <a14:foregroundMark x1="54980" y1="81543" x2="67188" y2="81152"/>
                        <a14:foregroundMark x1="85938" y1="78711" x2="85938" y2="78711"/>
                        <a14:foregroundMark x1="42676" y1="82910" x2="46387" y2="82910"/>
                        <a14:foregroundMark x1="45996" y1="29980" x2="49707" y2="71387"/>
                        <a14:foregroundMark x1="50879" y1="45117" x2="58203" y2="38379"/>
                        <a14:foregroundMark x1="49902" y1="50000" x2="50977" y2="56348"/>
                        <a14:foregroundMark x1="55371" y1="26660" x2="62109" y2="33008"/>
                        <a14:backgroundMark x1="36621" y1="81348" x2="66699" y2="808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491" t="15401" r="10044" b="20983"/>
          <a:stretch/>
        </p:blipFill>
        <p:spPr>
          <a:xfrm>
            <a:off x="4495800" y="2989489"/>
            <a:ext cx="3390900" cy="2714625"/>
          </a:xfrm>
          <a:prstGeom prst="rect">
            <a:avLst/>
          </a:prstGeom>
        </p:spPr>
      </p:pic>
      <p:sp>
        <p:nvSpPr>
          <p:cNvPr id="2" name="D_A_01">
            <a:extLst>
              <a:ext uri="{FF2B5EF4-FFF2-40B4-BE49-F238E27FC236}">
                <a16:creationId xmlns:a16="http://schemas.microsoft.com/office/drawing/2014/main" id="{E33474DA-EB2F-BCAD-506F-5CFEF0123984}"/>
              </a:ext>
            </a:extLst>
          </p:cNvPr>
          <p:cNvSpPr txBox="1"/>
          <p:nvPr/>
        </p:nvSpPr>
        <p:spPr>
          <a:xfrm>
            <a:off x="886494" y="224752"/>
            <a:ext cx="2584293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600" b="1" noProof="0" dirty="0">
                <a:solidFill>
                  <a:schemeClr val="bg1">
                    <a:lumMod val="65000"/>
                  </a:schemeClr>
                </a:solidFill>
              </a:rPr>
              <a:t>Le temps est terminé. </a:t>
            </a:r>
          </a:p>
        </p:txBody>
      </p:sp>
    </p:spTree>
    <p:extLst>
      <p:ext uri="{BB962C8B-B14F-4D97-AF65-F5344CB8AC3E}">
        <p14:creationId xmlns:p14="http://schemas.microsoft.com/office/powerpoint/2010/main" val="3452493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0E617-B876-DC76-BCC0-BF98FEBB25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F8C8A96-867E-FFA7-6DF7-81B8314FCDC6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3A34A2FE-D2AC-3235-9CC7-88C09381D981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384726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9080FA06-9997-AFEB-F25B-A7EDC09F805E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06A0E9BD-8431-5ED5-4053-F0A93FB592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646" y="1077462"/>
            <a:ext cx="6438116" cy="3868132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67386E95-5CEE-9731-9E19-5AB70FD33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556" y="5024512"/>
            <a:ext cx="10942888" cy="15120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48840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F51402-FDD3-8AF9-1B41-9CC8D7441C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73D7A39B-4C32-059F-96F7-254CC40A0802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407BB013-112B-1FEE-7EF2-675C48BF419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17E06065-0839-7FA2-D834-A41CFD641CD4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E000360A-F363-CCFC-35E6-695B4764D9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646" y="1077462"/>
            <a:ext cx="6438116" cy="3868132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79B93E86-E64C-5041-5818-05EACA034F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694" y="5014544"/>
            <a:ext cx="11349220" cy="1531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7857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E018F5-521C-1586-D71D-4D067F278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4714C96D-0540-AEC4-2872-8AC3EF61ACE0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8" name="Google Shape;273;p7" descr="Lever la main - Icônes mains et gestes gratuites">
            <a:extLst>
              <a:ext uri="{FF2B5EF4-FFF2-40B4-BE49-F238E27FC236}">
                <a16:creationId xmlns:a16="http://schemas.microsoft.com/office/drawing/2014/main" id="{1E666A15-210E-555E-1641-D5F1B22C4317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430988" y="779780"/>
            <a:ext cx="610119" cy="58690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ZoneTexte 18">
            <a:extLst>
              <a:ext uri="{FF2B5EF4-FFF2-40B4-BE49-F238E27FC236}">
                <a16:creationId xmlns:a16="http://schemas.microsoft.com/office/drawing/2014/main" id="{5E7FCEAE-AFE5-97A3-D067-2FCD6CA1700F}"/>
              </a:ext>
            </a:extLst>
          </p:cNvPr>
          <p:cNvSpPr txBox="1"/>
          <p:nvPr/>
        </p:nvSpPr>
        <p:spPr>
          <a:xfrm>
            <a:off x="1025996" y="216370"/>
            <a:ext cx="7803372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  <a:sym typeface="Hammersmith One"/>
              </a:rPr>
              <a:t>Correction.</a:t>
            </a:r>
          </a:p>
          <a:p>
            <a:r>
              <a:rPr lang="fr-FR" i="1" noProof="0" dirty="0">
                <a:solidFill>
                  <a:schemeClr val="bg2">
                    <a:lumMod val="90000"/>
                  </a:schemeClr>
                </a:solidFill>
                <a:sym typeface="Hammersmith One"/>
              </a:rPr>
              <a:t>Invitez les élèves à passer au tableau pour rédiger leurs réponses </a:t>
            </a:r>
            <a:endParaRPr lang="fr-FR" i="1" noProof="0" dirty="0">
              <a:solidFill>
                <a:schemeClr val="bg2">
                  <a:lumMod val="9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4AA4BD3-743C-D4D1-7A75-FD62833814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7646" y="1077462"/>
            <a:ext cx="6438116" cy="3868132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2AC57DD9-F216-E85A-9DEB-CB821ECF56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863" y="4932520"/>
            <a:ext cx="11600244" cy="1696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6870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6B1FDE-C7D3-C6E1-04AA-A2C88D5B94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15">
            <a:extLst>
              <a:ext uri="{FF2B5EF4-FFF2-40B4-BE49-F238E27FC236}">
                <a16:creationId xmlns:a16="http://schemas.microsoft.com/office/drawing/2014/main" id="{6EBB6063-FE92-7EFB-58E2-C6B2B5075458}"/>
              </a:ext>
            </a:extLst>
          </p:cNvPr>
          <p:cNvSpPr/>
          <p:nvPr/>
        </p:nvSpPr>
        <p:spPr>
          <a:xfrm>
            <a:off x="11430988" y="262184"/>
            <a:ext cx="517596" cy="517596"/>
          </a:xfrm>
          <a:prstGeom prst="ellipse">
            <a:avLst/>
          </a:prstGeom>
          <a:solidFill>
            <a:srgbClr val="FF656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 anchorCtr="1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PA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A723EFED-5CF2-081D-864A-8D168CE73CDF}"/>
              </a:ext>
            </a:extLst>
          </p:cNvPr>
          <p:cNvSpPr txBox="1"/>
          <p:nvPr/>
        </p:nvSpPr>
        <p:spPr>
          <a:xfrm>
            <a:off x="817668" y="176145"/>
            <a:ext cx="10556664" cy="49188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b="1" noProof="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Prenez la correction sur vos livrets.</a:t>
            </a:r>
          </a:p>
        </p:txBody>
      </p:sp>
      <p:sp>
        <p:nvSpPr>
          <p:cNvPr id="7" name="D_A_02">
            <a:extLst>
              <a:ext uri="{FF2B5EF4-FFF2-40B4-BE49-F238E27FC236}">
                <a16:creationId xmlns:a16="http://schemas.microsoft.com/office/drawing/2014/main" id="{261933C0-2A7E-7635-AC60-518C6EF4082C}"/>
              </a:ext>
            </a:extLst>
          </p:cNvPr>
          <p:cNvSpPr txBox="1"/>
          <p:nvPr/>
        </p:nvSpPr>
        <p:spPr>
          <a:xfrm>
            <a:off x="817668" y="550188"/>
            <a:ext cx="8369582" cy="357029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Donner quelques minutes aux élèves pour recopier la correction sur les livrets.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4BCAE5F5-91F1-19F8-5F95-63581B0196DF}"/>
              </a:ext>
            </a:extLst>
          </p:cNvPr>
          <p:cNvGrpSpPr/>
          <p:nvPr/>
        </p:nvGrpSpPr>
        <p:grpSpPr>
          <a:xfrm>
            <a:off x="11374332" y="731731"/>
            <a:ext cx="630930" cy="588164"/>
            <a:chOff x="582302" y="4457015"/>
            <a:chExt cx="630930" cy="588164"/>
          </a:xfrm>
        </p:grpSpPr>
        <p:pic>
          <p:nvPicPr>
            <p:cNvPr id="3" name="Picture 7">
              <a:extLst>
                <a:ext uri="{FF2B5EF4-FFF2-40B4-BE49-F238E27FC236}">
                  <a16:creationId xmlns:a16="http://schemas.microsoft.com/office/drawing/2014/main" id="{4350B261-6400-3915-89CB-62AEDB20483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4" t="23325" r="25923" b="30055"/>
            <a:stretch>
              <a:fillRect/>
            </a:stretch>
          </p:blipFill>
          <p:spPr>
            <a:xfrm>
              <a:off x="582302" y="4573906"/>
              <a:ext cx="630930" cy="471273"/>
            </a:xfrm>
            <a:prstGeom prst="rect">
              <a:avLst/>
            </a:prstGeom>
            <a:ln w="19050">
              <a:noFill/>
            </a:ln>
          </p:spPr>
        </p:pic>
        <p:pic>
          <p:nvPicPr>
            <p:cNvPr id="4" name="Picture 7">
              <a:extLst>
                <a:ext uri="{FF2B5EF4-FFF2-40B4-BE49-F238E27FC236}">
                  <a16:creationId xmlns:a16="http://schemas.microsoft.com/office/drawing/2014/main" id="{983C7B48-BE41-64F5-4D3E-64FEE32464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8F8F8"/>
                </a:clrFrom>
                <a:clrTo>
                  <a:srgbClr val="F8F8F8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4744" t="23325" r="10688" b="30055"/>
            <a:stretch>
              <a:fillRect/>
            </a:stretch>
          </p:blipFill>
          <p:spPr>
            <a:xfrm rot="1461832">
              <a:off x="758368" y="4457015"/>
              <a:ext cx="147273" cy="471273"/>
            </a:xfrm>
            <a:prstGeom prst="rect">
              <a:avLst/>
            </a:prstGeom>
            <a:ln w="19050">
              <a:noFill/>
            </a:ln>
          </p:spPr>
        </p:pic>
      </p:grpSp>
      <p:pic>
        <p:nvPicPr>
          <p:cNvPr id="6" name="Image 5">
            <a:extLst>
              <a:ext uri="{FF2B5EF4-FFF2-40B4-BE49-F238E27FC236}">
                <a16:creationId xmlns:a16="http://schemas.microsoft.com/office/drawing/2014/main" id="{BB97E8B2-A655-03A2-3D02-FE8F86E76A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738" y="1541224"/>
            <a:ext cx="11144536" cy="4669664"/>
          </a:xfrm>
          <a:prstGeom prst="rect">
            <a:avLst/>
          </a:prstGeom>
        </p:spPr>
      </p:pic>
      <p:sp>
        <p:nvSpPr>
          <p:cNvPr id="36" name="ZoneTexte 35">
            <a:extLst>
              <a:ext uri="{FF2B5EF4-FFF2-40B4-BE49-F238E27FC236}">
                <a16:creationId xmlns:a16="http://schemas.microsoft.com/office/drawing/2014/main" id="{A4F01493-29EE-7C22-83F5-0B7F6F577E7A}"/>
              </a:ext>
            </a:extLst>
          </p:cNvPr>
          <p:cNvSpPr txBox="1"/>
          <p:nvPr/>
        </p:nvSpPr>
        <p:spPr>
          <a:xfrm>
            <a:off x="6096000" y="2287584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lumière – Le dioxyde de carbone – L’eau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7DC2CE6-D1A4-2CCA-FE3A-B109BEA182FC}"/>
              </a:ext>
            </a:extLst>
          </p:cNvPr>
          <p:cNvSpPr txBox="1"/>
          <p:nvPr/>
        </p:nvSpPr>
        <p:spPr>
          <a:xfrm>
            <a:off x="6240858" y="3691390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chloroplaste de la cellule végétale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83C7225B-DF6D-7EDE-046F-65B0A0992F9C}"/>
              </a:ext>
            </a:extLst>
          </p:cNvPr>
          <p:cNvSpPr txBox="1"/>
          <p:nvPr/>
        </p:nvSpPr>
        <p:spPr>
          <a:xfrm>
            <a:off x="2687531" y="5560296"/>
            <a:ext cx="503722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i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 sucre – le dioxygène</a:t>
            </a:r>
            <a:endParaRPr lang="fr-FR" b="1" i="1" noProof="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948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B27096">
                <a:alpha val="74000"/>
              </a:srgbClr>
            </a:gs>
            <a:gs pos="75000">
              <a:srgbClr val="B27096">
                <a:alpha val="66000"/>
              </a:srgbClr>
            </a:gs>
            <a:gs pos="83000">
              <a:srgbClr val="B27096"/>
            </a:gs>
            <a:gs pos="100000">
              <a:srgbClr val="B27096"/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7445811-0688-6920-8445-5FF5014A6A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CED924B2-E791-8B7A-B452-C222B85004E9}"/>
              </a:ext>
            </a:extLst>
          </p:cNvPr>
          <p:cNvGrpSpPr/>
          <p:nvPr/>
        </p:nvGrpSpPr>
        <p:grpSpPr>
          <a:xfrm>
            <a:off x="275303" y="186813"/>
            <a:ext cx="11641393" cy="6420464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486D72A5-68DA-9F53-3447-D529DA0810FC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B27096">
                <a:alpha val="51000"/>
              </a:srgb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9657DAEB-3B33-21E7-5E18-6749EB35BC35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4167B85-35F4-E9E4-826B-38E277DA0CEC}"/>
              </a:ext>
            </a:extLst>
          </p:cNvPr>
          <p:cNvGrpSpPr/>
          <p:nvPr/>
        </p:nvGrpSpPr>
        <p:grpSpPr>
          <a:xfrm>
            <a:off x="9190049" y="5409992"/>
            <a:ext cx="2425142" cy="936370"/>
            <a:chOff x="8796759" y="4917801"/>
            <a:chExt cx="2425142" cy="936370"/>
          </a:xfrm>
        </p:grpSpPr>
        <p:sp>
          <p:nvSpPr>
            <p:cNvPr id="42" name="Oval 41">
              <a:extLst>
                <a:ext uri="{FF2B5EF4-FFF2-40B4-BE49-F238E27FC236}">
                  <a16:creationId xmlns:a16="http://schemas.microsoft.com/office/drawing/2014/main" id="{41BCA132-56D9-79AD-3968-EBD601A21D52}"/>
                </a:ext>
              </a:extLst>
            </p:cNvPr>
            <p:cNvSpPr/>
            <p:nvPr/>
          </p:nvSpPr>
          <p:spPr>
            <a:xfrm>
              <a:off x="10285531" y="4917801"/>
              <a:ext cx="936370" cy="936370"/>
            </a:xfrm>
            <a:prstGeom prst="ellipse">
              <a:avLst/>
            </a:prstGeom>
            <a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tint val="5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/>
            <a:lstStyle/>
            <a:p>
              <a:endParaRPr lang="fr-FR" sz="1200" noProof="0" dirty="0"/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DF391218-2CD1-984F-E352-04CBFFC6078B}"/>
                </a:ext>
              </a:extLst>
            </p:cNvPr>
            <p:cNvSpPr/>
            <p:nvPr/>
          </p:nvSpPr>
          <p:spPr>
            <a:xfrm>
              <a:off x="8796759" y="5060928"/>
              <a:ext cx="1569327" cy="6501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0"/>
            <a:lstStyle/>
            <a:p>
              <a:pPr algn="r"/>
              <a:r>
                <a:rPr lang="fr-FR" sz="3600" b="1" noProof="0" dirty="0">
                  <a:solidFill>
                    <a:schemeClr val="tx1"/>
                  </a:solidFill>
                </a:rPr>
                <a:t>5 min</a:t>
              </a:r>
            </a:p>
          </p:txBody>
        </p:sp>
      </p:grpSp>
      <p:grpSp>
        <p:nvGrpSpPr>
          <p:cNvPr id="5" name="Group 14">
            <a:extLst>
              <a:ext uri="{FF2B5EF4-FFF2-40B4-BE49-F238E27FC236}">
                <a16:creationId xmlns:a16="http://schemas.microsoft.com/office/drawing/2014/main" id="{F5393C6B-E109-A21B-1FE5-74E088A7634D}"/>
              </a:ext>
            </a:extLst>
          </p:cNvPr>
          <p:cNvGrpSpPr/>
          <p:nvPr/>
        </p:nvGrpSpPr>
        <p:grpSpPr>
          <a:xfrm>
            <a:off x="4965906" y="1777270"/>
            <a:ext cx="4659652" cy="2905447"/>
            <a:chOff x="1641585" y="1048972"/>
            <a:chExt cx="5867403" cy="3260732"/>
          </a:xfrm>
        </p:grpSpPr>
        <p:sp>
          <p:nvSpPr>
            <p:cNvPr id="6" name="Rectangle : coins arrondis 10">
              <a:extLst>
                <a:ext uri="{FF2B5EF4-FFF2-40B4-BE49-F238E27FC236}">
                  <a16:creationId xmlns:a16="http://schemas.microsoft.com/office/drawing/2014/main" id="{E7273679-81E2-2465-6DC2-93CA79B0E6F5}"/>
                </a:ext>
              </a:extLst>
            </p:cNvPr>
            <p:cNvSpPr/>
            <p:nvPr/>
          </p:nvSpPr>
          <p:spPr>
            <a:xfrm>
              <a:off x="1641585" y="1048972"/>
              <a:ext cx="5867403" cy="3260732"/>
            </a:xfrm>
            <a:custGeom>
              <a:avLst>
                <a:gd name="f0" fmla="val 576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bg1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7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8" name="Rectangle 18">
              <a:extLst>
                <a:ext uri="{FF2B5EF4-FFF2-40B4-BE49-F238E27FC236}">
                  <a16:creationId xmlns:a16="http://schemas.microsoft.com/office/drawing/2014/main" id="{50EDBF7D-568D-6236-E857-CB3C9A829074}"/>
                </a:ext>
              </a:extLst>
            </p:cNvPr>
            <p:cNvSpPr/>
            <p:nvPr/>
          </p:nvSpPr>
          <p:spPr>
            <a:xfrm>
              <a:off x="1715066" y="1103461"/>
              <a:ext cx="5717724" cy="3124203"/>
            </a:xfrm>
            <a:prstGeom prst="rect">
              <a:avLst/>
            </a:prstGeom>
            <a:solidFill>
              <a:srgbClr val="A98FC3"/>
            </a:solidFill>
            <a:ln cap="flat">
              <a:solidFill>
                <a:srgbClr val="A98FC3"/>
              </a:solidFill>
              <a:prstDash val="solid"/>
            </a:ln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9" name="Rectangle 19">
              <a:extLst>
                <a:ext uri="{FF2B5EF4-FFF2-40B4-BE49-F238E27FC236}">
                  <a16:creationId xmlns:a16="http://schemas.microsoft.com/office/drawing/2014/main" id="{529EA53E-8D82-055E-C1B6-2A1A353B60E5}"/>
                </a:ext>
              </a:extLst>
            </p:cNvPr>
            <p:cNvSpPr/>
            <p:nvPr/>
          </p:nvSpPr>
          <p:spPr>
            <a:xfrm>
              <a:off x="1802505" y="1179663"/>
              <a:ext cx="5542845" cy="2971799"/>
            </a:xfrm>
            <a:prstGeom prst="rect">
              <a:avLst/>
            </a:prstGeom>
            <a:solidFill>
              <a:srgbClr val="FFFFFF"/>
            </a:solidFill>
            <a:ln cap="flat">
              <a:solidFill>
                <a:srgbClr val="A98FC3"/>
              </a:solidFill>
              <a:prstDash val="solid"/>
            </a:ln>
            <a:effectLst>
              <a:outerShdw dir="16200000" algn="tl">
                <a:srgbClr val="000000">
                  <a:alpha val="5000"/>
                </a:srgbClr>
              </a:outerShdw>
            </a:effectLst>
          </p:spPr>
          <p:txBody>
            <a:bodyPr vert="horz" wrap="square" lIns="91440" tIns="45720" rIns="91440" bIns="45720" anchor="ctr" anchorCtr="1" compatLnSpc="1">
              <a:noAutofit/>
            </a:bodyPr>
            <a:lstStyle/>
            <a:p>
              <a:pPr marL="0" marR="0" lvl="0" indent="0" algn="ctr" defTabSz="6858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kumimoji="0" lang="fr-FR" sz="9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</p:grpSp>
      <p:sp>
        <p:nvSpPr>
          <p:cNvPr id="10" name="Rectangle 20">
            <a:extLst>
              <a:ext uri="{FF2B5EF4-FFF2-40B4-BE49-F238E27FC236}">
                <a16:creationId xmlns:a16="http://schemas.microsoft.com/office/drawing/2014/main" id="{8D13C722-305B-8612-0847-FFFADF6980EF}"/>
              </a:ext>
            </a:extLst>
          </p:cNvPr>
          <p:cNvSpPr/>
          <p:nvPr/>
        </p:nvSpPr>
        <p:spPr>
          <a:xfrm>
            <a:off x="5180847" y="4353461"/>
            <a:ext cx="4145509" cy="57815"/>
          </a:xfrm>
          <a:prstGeom prst="rect">
            <a:avLst/>
          </a:prstGeom>
          <a:solidFill>
            <a:srgbClr val="A98FC3"/>
          </a:solidFill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1" name="Rectangle 21">
            <a:extLst>
              <a:ext uri="{FF2B5EF4-FFF2-40B4-BE49-F238E27FC236}">
                <a16:creationId xmlns:a16="http://schemas.microsoft.com/office/drawing/2014/main" id="{46996676-2724-C1BE-DB87-C0FB86461F62}"/>
              </a:ext>
            </a:extLst>
          </p:cNvPr>
          <p:cNvSpPr/>
          <p:nvPr/>
        </p:nvSpPr>
        <p:spPr>
          <a:xfrm>
            <a:off x="4616647" y="2034059"/>
            <a:ext cx="867138" cy="384316"/>
          </a:xfrm>
          <a:prstGeom prst="rect">
            <a:avLst/>
          </a:prstGeom>
          <a:solidFill>
            <a:srgbClr val="A98FC3"/>
          </a:solidFill>
          <a:ln w="25402"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fr-FR" sz="9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2" name="Rectangle 23">
            <a:extLst>
              <a:ext uri="{FF2B5EF4-FFF2-40B4-BE49-F238E27FC236}">
                <a16:creationId xmlns:a16="http://schemas.microsoft.com/office/drawing/2014/main" id="{25557640-5717-A08A-3E05-589A21EA2E88}"/>
              </a:ext>
            </a:extLst>
          </p:cNvPr>
          <p:cNvSpPr/>
          <p:nvPr/>
        </p:nvSpPr>
        <p:spPr>
          <a:xfrm>
            <a:off x="4694036" y="2039366"/>
            <a:ext cx="789749" cy="369332"/>
          </a:xfrm>
          <a:prstGeom prst="rect">
            <a:avLst/>
          </a:prstGeom>
          <a:noFill/>
          <a:ln cap="flat">
            <a:solidFill>
              <a:srgbClr val="A98FC3"/>
            </a:solidFill>
            <a:prstDash val="solid"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kumimoji="0" lang="fr-FR" sz="18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t>C</a:t>
            </a:r>
          </a:p>
        </p:txBody>
      </p:sp>
      <p:sp>
        <p:nvSpPr>
          <p:cNvPr id="13" name="TextBox 6">
            <a:extLst>
              <a:ext uri="{FF2B5EF4-FFF2-40B4-BE49-F238E27FC236}">
                <a16:creationId xmlns:a16="http://schemas.microsoft.com/office/drawing/2014/main" id="{B2FF636F-4790-5FB6-827E-E6F3377BFFB5}"/>
              </a:ext>
            </a:extLst>
          </p:cNvPr>
          <p:cNvSpPr txBox="1"/>
          <p:nvPr/>
        </p:nvSpPr>
        <p:spPr>
          <a:xfrm>
            <a:off x="5896198" y="2504539"/>
            <a:ext cx="2900561" cy="152791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0" tIns="0" rIns="0" bIns="0" anchor="t" anchorCtr="1" compatLnSpc="1">
            <a:spAutoFit/>
          </a:bodyPr>
          <a:lstStyle/>
          <a:p>
            <a:pPr algn="ctr">
              <a:lnSpc>
                <a:spcPct val="131218"/>
              </a:lnSpc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fr-FR" sz="4000" b="1" kern="0" noProof="0" dirty="0">
                <a:solidFill>
                  <a:srgbClr val="A98FC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Clôture de la séance</a:t>
            </a:r>
          </a:p>
        </p:txBody>
      </p:sp>
      <p:pic>
        <p:nvPicPr>
          <p:cNvPr id="14" name="Picture 2" descr="Image générée">
            <a:extLst>
              <a:ext uri="{FF2B5EF4-FFF2-40B4-BE49-F238E27FC236}">
                <a16:creationId xmlns:a16="http://schemas.microsoft.com/office/drawing/2014/main" id="{B119399D-6FEF-1523-1EFB-C5D6461F40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2128" y="1794133"/>
            <a:ext cx="2888584" cy="2888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9905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318174-B146-E164-3824-454A14F82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_A_02">
            <a:extLst>
              <a:ext uri="{FF2B5EF4-FFF2-40B4-BE49-F238E27FC236}">
                <a16:creationId xmlns:a16="http://schemas.microsoft.com/office/drawing/2014/main" id="{48154FEB-A7C1-8412-0A0F-25FFE8B0705A}"/>
              </a:ext>
            </a:extLst>
          </p:cNvPr>
          <p:cNvSpPr txBox="1"/>
          <p:nvPr/>
        </p:nvSpPr>
        <p:spPr>
          <a:xfrm>
            <a:off x="1002583" y="592107"/>
            <a:ext cx="9535528" cy="35389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1400" i="1" noProof="0" dirty="0">
                <a:solidFill>
                  <a:schemeClr val="bg1">
                    <a:lumMod val="65000"/>
                  </a:schemeClr>
                </a:solidFill>
              </a:rPr>
              <a:t>L’enseignant donne un rappel de la séance.</a:t>
            </a:r>
          </a:p>
        </p:txBody>
      </p:sp>
      <p:sp>
        <p:nvSpPr>
          <p:cNvPr id="5" name="D_A_01">
            <a:extLst>
              <a:ext uri="{FF2B5EF4-FFF2-40B4-BE49-F238E27FC236}">
                <a16:creationId xmlns:a16="http://schemas.microsoft.com/office/drawing/2014/main" id="{12683DF8-055B-F6A0-E431-FCAE5A898B13}"/>
              </a:ext>
            </a:extLst>
          </p:cNvPr>
          <p:cNvSpPr txBox="1"/>
          <p:nvPr/>
        </p:nvSpPr>
        <p:spPr>
          <a:xfrm>
            <a:off x="923925" y="212713"/>
            <a:ext cx="10591800" cy="50800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>
              <a:spcAft>
                <a:spcPts val="400"/>
              </a:spcAft>
            </a:pPr>
            <a:r>
              <a:rPr lang="fr-FR" sz="2000" b="1" noProof="0" dirty="0">
                <a:solidFill>
                  <a:schemeClr val="bg1">
                    <a:lumMod val="65000"/>
                  </a:schemeClr>
                </a:solidFill>
              </a:rPr>
              <a:t>Avant de finir, faisons un petit résumé ensemble ! Alors, qui peut me rappeler ce qu’on a appris?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7D9D14DD-6E11-AA20-A328-BD0266663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6818" y="940034"/>
            <a:ext cx="583170" cy="583170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69B5981A-4807-5A3E-56F0-8ED234BA1E7D}"/>
              </a:ext>
            </a:extLst>
          </p:cNvPr>
          <p:cNvSpPr/>
          <p:nvPr/>
        </p:nvSpPr>
        <p:spPr>
          <a:xfrm>
            <a:off x="11377506" y="292495"/>
            <a:ext cx="517596" cy="517596"/>
          </a:xfrm>
          <a:prstGeom prst="ellipse">
            <a:avLst/>
          </a:prstGeom>
          <a:solidFill>
            <a:srgbClr val="DC94D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C</a:t>
            </a:r>
            <a:endParaRPr lang="fr-FR" sz="1200" b="1" noProof="0" dirty="0">
              <a:latin typeface="Dosis Bold" pitchFamily="2" charset="0"/>
            </a:endParaRPr>
          </a:p>
        </p:txBody>
      </p:sp>
      <p:sp>
        <p:nvSpPr>
          <p:cNvPr id="9" name="Google Shape;2054;p38">
            <a:extLst>
              <a:ext uri="{FF2B5EF4-FFF2-40B4-BE49-F238E27FC236}">
                <a16:creationId xmlns:a16="http://schemas.microsoft.com/office/drawing/2014/main" id="{A18D137A-2EA0-9A57-1732-61052DA3CDF7}"/>
              </a:ext>
            </a:extLst>
          </p:cNvPr>
          <p:cNvSpPr/>
          <p:nvPr/>
        </p:nvSpPr>
        <p:spPr>
          <a:xfrm>
            <a:off x="1223837" y="2834372"/>
            <a:ext cx="10004602" cy="707886"/>
          </a:xfrm>
          <a:prstGeom prst="roundRect">
            <a:avLst>
              <a:gd name="adj" fmla="val 50000"/>
            </a:avLst>
          </a:prstGeom>
          <a:noFill/>
          <a:ln w="19050">
            <a:solidFill>
              <a:srgbClr val="72B6D3"/>
            </a:solidFill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lang="fr-FR" sz="2400" noProof="0" dirty="0"/>
          </a:p>
        </p:txBody>
      </p:sp>
      <p:sp>
        <p:nvSpPr>
          <p:cNvPr id="10" name="ZoneTexte 3">
            <a:extLst>
              <a:ext uri="{FF2B5EF4-FFF2-40B4-BE49-F238E27FC236}">
                <a16:creationId xmlns:a16="http://schemas.microsoft.com/office/drawing/2014/main" id="{82D84B53-AA54-0191-BA59-89656FBCD2E4}"/>
              </a:ext>
            </a:extLst>
          </p:cNvPr>
          <p:cNvSpPr txBox="1"/>
          <p:nvPr/>
        </p:nvSpPr>
        <p:spPr>
          <a:xfrm>
            <a:off x="1969108" y="2888252"/>
            <a:ext cx="8999055" cy="461665"/>
          </a:xfrm>
          <a:prstGeom prst="rect">
            <a:avLst/>
          </a:prstGeom>
          <a:noFill/>
          <a:ln w="19050"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>
            <a:defPPr>
              <a:defRPr lang="en-US"/>
            </a:defPPr>
            <a:lvl1pPr algn="ctr">
              <a:defRPr sz="2400"/>
            </a:lvl1pPr>
          </a:lstStyle>
          <a:p>
            <a:pPr algn="l"/>
            <a:r>
              <a:rPr lang="fr-FR" b="1" dirty="0">
                <a:solidFill>
                  <a:srgbClr val="106585"/>
                </a:solidFill>
              </a:rPr>
              <a:t>Décrire le processus de base de la photosynthèse</a:t>
            </a:r>
            <a:r>
              <a:rPr lang="fr-FR" b="1" noProof="0" dirty="0">
                <a:solidFill>
                  <a:srgbClr val="106585"/>
                </a:solidFill>
              </a:rPr>
              <a:t>.</a:t>
            </a:r>
          </a:p>
        </p:txBody>
      </p:sp>
      <p:pic>
        <p:nvPicPr>
          <p:cNvPr id="11" name="Image 23">
            <a:extLst>
              <a:ext uri="{FF2B5EF4-FFF2-40B4-BE49-F238E27FC236}">
                <a16:creationId xmlns:a16="http://schemas.microsoft.com/office/drawing/2014/main" id="{BC4C4229-D158-77DD-232E-0B4F78CB9D6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397" y="2551095"/>
            <a:ext cx="805544" cy="805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01317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D0A8C-85D0-DF68-AEF5-533B8DD5F2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Oval 7">
            <a:extLst>
              <a:ext uri="{FF2B5EF4-FFF2-40B4-BE49-F238E27FC236}">
                <a16:creationId xmlns:a16="http://schemas.microsoft.com/office/drawing/2014/main" id="{7519351C-6057-6141-D1A8-5A482160BA92}"/>
              </a:ext>
            </a:extLst>
          </p:cNvPr>
          <p:cNvSpPr/>
          <p:nvPr/>
        </p:nvSpPr>
        <p:spPr>
          <a:xfrm>
            <a:off x="11369605" y="268896"/>
            <a:ext cx="517596" cy="517596"/>
          </a:xfrm>
          <a:prstGeom prst="ellipse">
            <a:avLst/>
          </a:prstGeom>
          <a:solidFill>
            <a:srgbClr val="E989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133" b="1" noProof="0" dirty="0">
                <a:latin typeface="Dosis Bold" pitchFamily="2" charset="0"/>
              </a:rPr>
              <a:t>M</a:t>
            </a:r>
            <a:endParaRPr lang="fr-FR" sz="1200" b="1" noProof="0" dirty="0">
              <a:latin typeface="Dosis Bold" pitchFamily="2" charset="0"/>
            </a:endParaRPr>
          </a:p>
        </p:txBody>
      </p:sp>
      <p:pic>
        <p:nvPicPr>
          <p:cNvPr id="17" name="Image 9">
            <a:extLst>
              <a:ext uri="{FF2B5EF4-FFF2-40B4-BE49-F238E27FC236}">
                <a16:creationId xmlns:a16="http://schemas.microsoft.com/office/drawing/2014/main" id="{3757982E-928A-7AFA-14B7-28DC410EB3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09208" y="825500"/>
            <a:ext cx="583170" cy="583170"/>
          </a:xfrm>
          <a:prstGeom prst="rect">
            <a:avLst/>
          </a:prstGeom>
        </p:spPr>
      </p:pic>
      <p:sp>
        <p:nvSpPr>
          <p:cNvPr id="43" name="ZoneTexte 42">
            <a:extLst>
              <a:ext uri="{FF2B5EF4-FFF2-40B4-BE49-F238E27FC236}">
                <a16:creationId xmlns:a16="http://schemas.microsoft.com/office/drawing/2014/main" id="{D71BD162-270A-C787-ACA2-FA3FF6D9D112}"/>
              </a:ext>
            </a:extLst>
          </p:cNvPr>
          <p:cNvSpPr txBox="1"/>
          <p:nvPr/>
        </p:nvSpPr>
        <p:spPr>
          <a:xfrm>
            <a:off x="961463" y="431521"/>
            <a:ext cx="8944537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200" b="1" noProof="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Pour expliquer mon phénomène je dois suivre les 3 étapes ci-dessous: </a:t>
            </a:r>
            <a:endParaRPr lang="fr-FR" sz="2200" noProof="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221A34D3-4A5D-15AF-2663-AB7288C0C1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6737" y="1743895"/>
            <a:ext cx="8694822" cy="211130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A7BF9DD-F9E5-B673-7847-9A1C0A573B3A}"/>
              </a:ext>
            </a:extLst>
          </p:cNvPr>
          <p:cNvSpPr/>
          <p:nvPr/>
        </p:nvSpPr>
        <p:spPr>
          <a:xfrm>
            <a:off x="2945838" y="2366128"/>
            <a:ext cx="2802443" cy="1062872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34F4D8-6C4A-2284-4F98-B223B96FB165}"/>
              </a:ext>
            </a:extLst>
          </p:cNvPr>
          <p:cNvSpPr/>
          <p:nvPr/>
        </p:nvSpPr>
        <p:spPr>
          <a:xfrm>
            <a:off x="7809879" y="2366128"/>
            <a:ext cx="2326198" cy="914483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F2F4D8-CE60-4A07-D473-6C6422B680CC}"/>
              </a:ext>
            </a:extLst>
          </p:cNvPr>
          <p:cNvSpPr/>
          <p:nvPr/>
        </p:nvSpPr>
        <p:spPr>
          <a:xfrm>
            <a:off x="6356381" y="2463542"/>
            <a:ext cx="1267326" cy="675584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C20AB2-AF13-70AF-66D0-F412ADB254E0}"/>
              </a:ext>
            </a:extLst>
          </p:cNvPr>
          <p:cNvSpPr/>
          <p:nvPr/>
        </p:nvSpPr>
        <p:spPr>
          <a:xfrm>
            <a:off x="330388" y="1408670"/>
            <a:ext cx="2325495" cy="21113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    Je détermine les éléments nécessaires à partir des flèches entrantes à la plante.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B2A157A-4ED4-73D5-5B06-E16150075FED}"/>
              </a:ext>
            </a:extLst>
          </p:cNvPr>
          <p:cNvSpPr/>
          <p:nvPr/>
        </p:nvSpPr>
        <p:spPr>
          <a:xfrm>
            <a:off x="4980312" y="4271304"/>
            <a:ext cx="2752137" cy="155761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précise à partir  du schéma l’organite cellulaire où se déroule la photosynthèse.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59F55BA0-FE61-9D48-BF82-89D7E9E74CC3}"/>
              </a:ext>
            </a:extLst>
          </p:cNvPr>
          <p:cNvSpPr/>
          <p:nvPr/>
        </p:nvSpPr>
        <p:spPr>
          <a:xfrm>
            <a:off x="202105" y="1166235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1</a:t>
            </a:r>
          </a:p>
        </p:txBody>
      </p:sp>
      <p:sp>
        <p:nvSpPr>
          <p:cNvPr id="9" name="Ellipse 8">
            <a:extLst>
              <a:ext uri="{FF2B5EF4-FFF2-40B4-BE49-F238E27FC236}">
                <a16:creationId xmlns:a16="http://schemas.microsoft.com/office/drawing/2014/main" id="{D4E7869A-B1CD-79B5-C13E-88A378F58AE4}"/>
              </a:ext>
            </a:extLst>
          </p:cNvPr>
          <p:cNvSpPr/>
          <p:nvPr/>
        </p:nvSpPr>
        <p:spPr>
          <a:xfrm>
            <a:off x="4789887" y="3952930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2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85506E3-C4E3-2737-50EB-BA434D553446}"/>
              </a:ext>
            </a:extLst>
          </p:cNvPr>
          <p:cNvSpPr/>
          <p:nvPr/>
        </p:nvSpPr>
        <p:spPr>
          <a:xfrm>
            <a:off x="9225271" y="3952930"/>
            <a:ext cx="2650170" cy="152955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b="1" dirty="0">
                <a:solidFill>
                  <a:schemeClr val="tx1"/>
                </a:solidFill>
              </a:rPr>
              <a:t>Je détermine les éléments produits à partir des flèches sortantes de la plante. </a:t>
            </a: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9319EF7-AF13-E20D-CAA7-B76D2136DFBA}"/>
              </a:ext>
            </a:extLst>
          </p:cNvPr>
          <p:cNvSpPr/>
          <p:nvPr/>
        </p:nvSpPr>
        <p:spPr>
          <a:xfrm>
            <a:off x="9047137" y="3774421"/>
            <a:ext cx="578126" cy="577660"/>
          </a:xfrm>
          <a:prstGeom prst="ellipse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/>
              <a:t>3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A70A1076-D646-F77E-F74F-0219E57CC8FE}"/>
              </a:ext>
            </a:extLst>
          </p:cNvPr>
          <p:cNvCxnSpPr>
            <a:cxnSpLocks/>
          </p:cNvCxnSpPr>
          <p:nvPr/>
        </p:nvCxnSpPr>
        <p:spPr>
          <a:xfrm flipH="1">
            <a:off x="2655883" y="2702951"/>
            <a:ext cx="312821" cy="0"/>
          </a:xfrm>
          <a:prstGeom prst="straightConnector1">
            <a:avLst/>
          </a:prstGeom>
          <a:ln w="38100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7D23352D-47A1-2A51-3DC4-B13BFA0A4457}"/>
              </a:ext>
            </a:extLst>
          </p:cNvPr>
          <p:cNvCxnSpPr/>
          <p:nvPr/>
        </p:nvCxnSpPr>
        <p:spPr>
          <a:xfrm>
            <a:off x="7623707" y="3132887"/>
            <a:ext cx="0" cy="1138417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F7FE53FF-9D2E-C335-90FA-2F935D16B532}"/>
              </a:ext>
            </a:extLst>
          </p:cNvPr>
          <p:cNvCxnSpPr>
            <a:cxnSpLocks/>
          </p:cNvCxnSpPr>
          <p:nvPr/>
        </p:nvCxnSpPr>
        <p:spPr>
          <a:xfrm>
            <a:off x="9904787" y="3280611"/>
            <a:ext cx="0" cy="672319"/>
          </a:xfrm>
          <a:prstGeom prst="straightConnector1">
            <a:avLst/>
          </a:prstGeom>
          <a:ln w="28575">
            <a:solidFill>
              <a:srgbClr val="0070C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235059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42A2F7-A127-79A6-1FBC-996A600845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81F09585-DAEC-99D9-1383-8C0CAE3B56DB}"/>
              </a:ext>
            </a:extLst>
          </p:cNvPr>
          <p:cNvSpPr/>
          <p:nvPr/>
        </p:nvSpPr>
        <p:spPr>
          <a:xfrm>
            <a:off x="54427" y="55062"/>
            <a:ext cx="12137573" cy="815799"/>
          </a:xfrm>
          <a:prstGeom prst="round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E9D29D1-33A0-F4D5-7BC5-85FA1BCFBE4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 w="762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1219170">
              <a:defRPr/>
            </a:pPr>
            <a:endParaRPr lang="fr-FR" sz="2400" noProof="0" dirty="0">
              <a:solidFill>
                <a:prstClr val="white"/>
              </a:solidFill>
              <a:latin typeface="Aptos" panose="02110004020202020204"/>
            </a:endParaRPr>
          </a:p>
        </p:txBody>
      </p:sp>
      <p:sp>
        <p:nvSpPr>
          <p:cNvPr id="5" name="Google Shape;2000;p176">
            <a:extLst>
              <a:ext uri="{FF2B5EF4-FFF2-40B4-BE49-F238E27FC236}">
                <a16:creationId xmlns:a16="http://schemas.microsoft.com/office/drawing/2014/main" id="{3CE84197-8550-38EB-5788-01416BBC64EA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815761" y="96831"/>
            <a:ext cx="7620804" cy="353201"/>
          </a:xfrm>
          <a:prstGeom prst="rect">
            <a:avLst/>
          </a:prstGeom>
        </p:spPr>
        <p:txBody>
          <a:bodyPr>
            <a:noAutofit/>
          </a:bodyPr>
          <a:lstStyle/>
          <a:p>
            <a:pPr lvl="0"/>
            <a:r>
              <a:rPr lang="fr-FR" sz="1867" b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 on termine par cette carte lexicale.</a:t>
            </a:r>
          </a:p>
        </p:txBody>
      </p:sp>
      <p:grpSp>
        <p:nvGrpSpPr>
          <p:cNvPr id="10" name="Google Shape;2004;p176">
            <a:extLst>
              <a:ext uri="{FF2B5EF4-FFF2-40B4-BE49-F238E27FC236}">
                <a16:creationId xmlns:a16="http://schemas.microsoft.com/office/drawing/2014/main" id="{517EC03A-5F50-A15A-DD2B-A7332603A652}"/>
              </a:ext>
            </a:extLst>
          </p:cNvPr>
          <p:cNvGrpSpPr/>
          <p:nvPr/>
        </p:nvGrpSpPr>
        <p:grpSpPr>
          <a:xfrm>
            <a:off x="378372" y="1263731"/>
            <a:ext cx="11435255" cy="5046580"/>
            <a:chOff x="279385" y="1039998"/>
            <a:chExt cx="8585230" cy="3784935"/>
          </a:xfrm>
        </p:grpSpPr>
        <p:sp>
          <p:nvSpPr>
            <p:cNvPr id="11" name="Google Shape;2005;p176">
              <a:extLst>
                <a:ext uri="{FF2B5EF4-FFF2-40B4-BE49-F238E27FC236}">
                  <a16:creationId xmlns:a16="http://schemas.microsoft.com/office/drawing/2014/main" id="{515B2D7E-A000-12D9-549A-A9369A4345FA}"/>
                </a:ext>
              </a:extLst>
            </p:cNvPr>
            <p:cNvSpPr/>
            <p:nvPr/>
          </p:nvSpPr>
          <p:spPr>
            <a:xfrm>
              <a:off x="302037" y="1426310"/>
              <a:ext cx="8562578" cy="339862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46" cap="flat">
              <a:noFill/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867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2" name="Google Shape;2006;p176">
              <a:extLst>
                <a:ext uri="{FF2B5EF4-FFF2-40B4-BE49-F238E27FC236}">
                  <a16:creationId xmlns:a16="http://schemas.microsoft.com/office/drawing/2014/main" id="{1EDC52B9-6636-608C-9E99-B0C94BCCA5F8}"/>
                </a:ext>
              </a:extLst>
            </p:cNvPr>
            <p:cNvSpPr/>
            <p:nvPr/>
          </p:nvSpPr>
          <p:spPr>
            <a:xfrm>
              <a:off x="3472891" y="2090675"/>
              <a:ext cx="2027023" cy="128744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rgbClr val="54AFE9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just"/>
              <a:r>
                <a:rPr lang="fr-FR" sz="2000" b="1" noProof="0" dirty="0">
                  <a:solidFill>
                    <a:srgbClr val="106585"/>
                  </a:solidFill>
                </a:rPr>
                <a:t>Décrire le processus de base de la photosynthèse.</a:t>
              </a:r>
            </a:p>
          </p:txBody>
        </p:sp>
        <p:sp>
          <p:nvSpPr>
            <p:cNvPr id="13" name="Google Shape;2007;p176">
              <a:extLst>
                <a:ext uri="{FF2B5EF4-FFF2-40B4-BE49-F238E27FC236}">
                  <a16:creationId xmlns:a16="http://schemas.microsoft.com/office/drawing/2014/main" id="{A88638D1-0117-440F-F5A3-3D2C880BB20F}"/>
                </a:ext>
              </a:extLst>
            </p:cNvPr>
            <p:cNvSpPr/>
            <p:nvPr/>
          </p:nvSpPr>
          <p:spPr>
            <a:xfrm>
              <a:off x="477984" y="1867113"/>
              <a:ext cx="2126254" cy="1628546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19046" cap="flat">
              <a:solidFill>
                <a:schemeClr val="accent1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20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3" name="Google Shape;2008;p176">
              <a:extLst>
                <a:ext uri="{FF2B5EF4-FFF2-40B4-BE49-F238E27FC236}">
                  <a16:creationId xmlns:a16="http://schemas.microsoft.com/office/drawing/2014/main" id="{F24B657B-A153-5014-FD22-78DE095C3277}"/>
                </a:ext>
              </a:extLst>
            </p:cNvPr>
            <p:cNvSpPr txBox="1"/>
            <p:nvPr/>
          </p:nvSpPr>
          <p:spPr>
            <a:xfrm>
              <a:off x="3627285" y="1722686"/>
              <a:ext cx="1714500" cy="346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2400" b="1" kern="0" noProof="0" dirty="0">
                  <a:solidFill>
                    <a:srgbClr val="54AFE9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tâche :</a:t>
              </a:r>
            </a:p>
          </p:txBody>
        </p:sp>
        <p:sp>
          <p:nvSpPr>
            <p:cNvPr id="24" name="Google Shape;2009;p176">
              <a:extLst>
                <a:ext uri="{FF2B5EF4-FFF2-40B4-BE49-F238E27FC236}">
                  <a16:creationId xmlns:a16="http://schemas.microsoft.com/office/drawing/2014/main" id="{F6A9FC48-6533-6B59-2389-D6B83DB6761B}"/>
                </a:ext>
              </a:extLst>
            </p:cNvPr>
            <p:cNvSpPr txBox="1"/>
            <p:nvPr/>
          </p:nvSpPr>
          <p:spPr>
            <a:xfrm>
              <a:off x="579223" y="1589910"/>
              <a:ext cx="1788990" cy="284704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chemeClr val="accent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Termes thématiques :</a:t>
              </a:r>
            </a:p>
          </p:txBody>
        </p:sp>
        <p:sp>
          <p:nvSpPr>
            <p:cNvPr id="25" name="Google Shape;2010;p176">
              <a:extLst>
                <a:ext uri="{FF2B5EF4-FFF2-40B4-BE49-F238E27FC236}">
                  <a16:creationId xmlns:a16="http://schemas.microsoft.com/office/drawing/2014/main" id="{845532FD-3B1C-7FF9-C92E-6A714278CC5C}"/>
                </a:ext>
              </a:extLst>
            </p:cNvPr>
            <p:cNvSpPr/>
            <p:nvPr/>
          </p:nvSpPr>
          <p:spPr>
            <a:xfrm>
              <a:off x="6446463" y="1515824"/>
              <a:ext cx="2040393" cy="837439"/>
            </a:xfrm>
            <a:prstGeom prst="rect">
              <a:avLst/>
            </a:pr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6" name="Google Shape;2011;p176">
              <a:extLst>
                <a:ext uri="{FF2B5EF4-FFF2-40B4-BE49-F238E27FC236}">
                  <a16:creationId xmlns:a16="http://schemas.microsoft.com/office/drawing/2014/main" id="{588F9C4D-3F77-3B4D-BBCC-200AF0B7DCF9}"/>
                </a:ext>
              </a:extLst>
            </p:cNvPr>
            <p:cNvSpPr txBox="1"/>
            <p:nvPr/>
          </p:nvSpPr>
          <p:spPr>
            <a:xfrm>
              <a:off x="6436297" y="1473333"/>
              <a:ext cx="1714500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Verbes de consigne</a:t>
              </a:r>
            </a:p>
          </p:txBody>
        </p:sp>
        <p:sp>
          <p:nvSpPr>
            <p:cNvPr id="27" name="Google Shape;2012;p176">
              <a:extLst>
                <a:ext uri="{FF2B5EF4-FFF2-40B4-BE49-F238E27FC236}">
                  <a16:creationId xmlns:a16="http://schemas.microsoft.com/office/drawing/2014/main" id="{0F142F07-76D1-C674-FFB9-8C3B3FFCA1E6}"/>
                </a:ext>
              </a:extLst>
            </p:cNvPr>
            <p:cNvSpPr/>
            <p:nvPr/>
          </p:nvSpPr>
          <p:spPr>
            <a:xfrm>
              <a:off x="645868" y="3995013"/>
              <a:ext cx="4778096" cy="722997"/>
            </a:xfrm>
            <a:custGeom>
              <a:avLst>
                <a:gd name="f0" fmla="val 3600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noFill/>
            <a:ln w="28575" cap="flat">
              <a:solidFill>
                <a:srgbClr val="DCE6F2"/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8" name="Google Shape;2013;p176">
              <a:extLst>
                <a:ext uri="{FF2B5EF4-FFF2-40B4-BE49-F238E27FC236}">
                  <a16:creationId xmlns:a16="http://schemas.microsoft.com/office/drawing/2014/main" id="{0EC74FB1-6CB4-6E28-56B1-58AF473F71CD}"/>
                </a:ext>
              </a:extLst>
            </p:cNvPr>
            <p:cNvSpPr txBox="1"/>
            <p:nvPr/>
          </p:nvSpPr>
          <p:spPr>
            <a:xfrm>
              <a:off x="630227" y="3731581"/>
              <a:ext cx="254024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Structures pour répondre </a:t>
              </a:r>
            </a:p>
          </p:txBody>
        </p:sp>
        <p:sp>
          <p:nvSpPr>
            <p:cNvPr id="29" name="Google Shape;2015;p176">
              <a:extLst>
                <a:ext uri="{FF2B5EF4-FFF2-40B4-BE49-F238E27FC236}">
                  <a16:creationId xmlns:a16="http://schemas.microsoft.com/office/drawing/2014/main" id="{6F28A608-6CD6-C053-EA93-7265147129A4}"/>
                </a:ext>
              </a:extLst>
            </p:cNvPr>
            <p:cNvSpPr txBox="1"/>
            <p:nvPr/>
          </p:nvSpPr>
          <p:spPr>
            <a:xfrm>
              <a:off x="569797" y="2226506"/>
              <a:ext cx="2051594" cy="71568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noProof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Photosynthèse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Organite cellulaire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kern="0" dirty="0">
                  <a:solidFill>
                    <a:srgbClr val="0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Chloroplaste </a:t>
              </a:r>
            </a:p>
          </p:txBody>
        </p:sp>
        <p:sp>
          <p:nvSpPr>
            <p:cNvPr id="30" name="Google Shape;2016;p176">
              <a:extLst>
                <a:ext uri="{FF2B5EF4-FFF2-40B4-BE49-F238E27FC236}">
                  <a16:creationId xmlns:a16="http://schemas.microsoft.com/office/drawing/2014/main" id="{CB9F0762-26E9-C4DB-55C3-1BF94C195335}"/>
                </a:ext>
              </a:extLst>
            </p:cNvPr>
            <p:cNvSpPr txBox="1"/>
            <p:nvPr/>
          </p:nvSpPr>
          <p:spPr>
            <a:xfrm>
              <a:off x="6499914" y="1684343"/>
              <a:ext cx="1599592" cy="646293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noProof="0" dirty="0"/>
                <a:t>Déterminer 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Préciser 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 </a:t>
              </a:r>
            </a:p>
          </p:txBody>
        </p:sp>
        <p:sp>
          <p:nvSpPr>
            <p:cNvPr id="31" name="Google Shape;2017;p176">
              <a:extLst>
                <a:ext uri="{FF2B5EF4-FFF2-40B4-BE49-F238E27FC236}">
                  <a16:creationId xmlns:a16="http://schemas.microsoft.com/office/drawing/2014/main" id="{C02B5997-19E3-61A3-620E-54335FF0F114}"/>
                </a:ext>
              </a:extLst>
            </p:cNvPr>
            <p:cNvSpPr/>
            <p:nvPr/>
          </p:nvSpPr>
          <p:spPr>
            <a:xfrm>
              <a:off x="6459925" y="2671175"/>
              <a:ext cx="2027023" cy="1392574"/>
            </a:xfrm>
            <a:custGeom>
              <a:avLst>
                <a:gd name="f0" fmla="val 1749"/>
              </a:avLst>
              <a:gdLst>
                <a:gd name="f1" fmla="val 10800000"/>
                <a:gd name="f2" fmla="val 5400000"/>
                <a:gd name="f3" fmla="val 16200000"/>
                <a:gd name="f4" fmla="val w"/>
                <a:gd name="f5" fmla="val h"/>
                <a:gd name="f6" fmla="val ss"/>
                <a:gd name="f7" fmla="val 0"/>
                <a:gd name="f8" fmla="*/ 5419351 1 1725033"/>
                <a:gd name="f9" fmla="val 45"/>
                <a:gd name="f10" fmla="val 10800"/>
                <a:gd name="f11" fmla="val -2147483647"/>
                <a:gd name="f12" fmla="val 2147483647"/>
                <a:gd name="f13" fmla="abs f4"/>
                <a:gd name="f14" fmla="abs f5"/>
                <a:gd name="f15" fmla="abs f6"/>
                <a:gd name="f16" fmla="*/ f8 1 180"/>
                <a:gd name="f17" fmla="pin 0 f0 10800"/>
                <a:gd name="f18" fmla="+- 0 0 f2"/>
                <a:gd name="f19" fmla="?: f13 f4 1"/>
                <a:gd name="f20" fmla="?: f14 f5 1"/>
                <a:gd name="f21" fmla="?: f15 f6 1"/>
                <a:gd name="f22" fmla="*/ f9 f16 1"/>
                <a:gd name="f23" fmla="+- f7 f17 0"/>
                <a:gd name="f24" fmla="*/ f19 1 21600"/>
                <a:gd name="f25" fmla="*/ f20 1 21600"/>
                <a:gd name="f26" fmla="*/ 21600 f19 1"/>
                <a:gd name="f27" fmla="*/ 21600 f20 1"/>
                <a:gd name="f28" fmla="+- 0 0 f22"/>
                <a:gd name="f29" fmla="min f25 f24"/>
                <a:gd name="f30" fmla="*/ f26 1 f21"/>
                <a:gd name="f31" fmla="*/ f27 1 f21"/>
                <a:gd name="f32" fmla="*/ f28 f1 1"/>
                <a:gd name="f33" fmla="*/ f32 1 f8"/>
                <a:gd name="f34" fmla="+- f31 0 f17"/>
                <a:gd name="f35" fmla="+- f30 0 f17"/>
                <a:gd name="f36" fmla="*/ f17 f29 1"/>
                <a:gd name="f37" fmla="*/ f7 f29 1"/>
                <a:gd name="f38" fmla="*/ f23 f29 1"/>
                <a:gd name="f39" fmla="*/ f31 f29 1"/>
                <a:gd name="f40" fmla="*/ f30 f29 1"/>
                <a:gd name="f41" fmla="+- f33 0 f2"/>
                <a:gd name="f42" fmla="+- f37 0 f38"/>
                <a:gd name="f43" fmla="+- f38 0 f37"/>
                <a:gd name="f44" fmla="*/ f34 f29 1"/>
                <a:gd name="f45" fmla="*/ f35 f29 1"/>
                <a:gd name="f46" fmla="cos 1 f41"/>
                <a:gd name="f47" fmla="abs f42"/>
                <a:gd name="f48" fmla="abs f43"/>
                <a:gd name="f49" fmla="?: f42 f18 f2"/>
                <a:gd name="f50" fmla="?: f42 f2 f18"/>
                <a:gd name="f51" fmla="?: f42 f3 f2"/>
                <a:gd name="f52" fmla="?: f42 f2 f3"/>
                <a:gd name="f53" fmla="+- f39 0 f44"/>
                <a:gd name="f54" fmla="?: f43 f18 f2"/>
                <a:gd name="f55" fmla="?: f43 f2 f18"/>
                <a:gd name="f56" fmla="+- f40 0 f45"/>
                <a:gd name="f57" fmla="+- f44 0 f39"/>
                <a:gd name="f58" fmla="+- f45 0 f40"/>
                <a:gd name="f59" fmla="?: f42 0 f1"/>
                <a:gd name="f60" fmla="?: f42 f1 0"/>
                <a:gd name="f61" fmla="+- 0 0 f46"/>
                <a:gd name="f62" fmla="?: f42 f52 f51"/>
                <a:gd name="f63" fmla="?: f42 f51 f52"/>
                <a:gd name="f64" fmla="?: f43 f50 f49"/>
                <a:gd name="f65" fmla="abs f53"/>
                <a:gd name="f66" fmla="?: f53 0 f1"/>
                <a:gd name="f67" fmla="?: f53 f1 0"/>
                <a:gd name="f68" fmla="?: f53 f54 f55"/>
                <a:gd name="f69" fmla="abs f56"/>
                <a:gd name="f70" fmla="abs f57"/>
                <a:gd name="f71" fmla="?: f56 f18 f2"/>
                <a:gd name="f72" fmla="?: f56 f2 f18"/>
                <a:gd name="f73" fmla="?: f56 f3 f2"/>
                <a:gd name="f74" fmla="?: f56 f2 f3"/>
                <a:gd name="f75" fmla="abs f58"/>
                <a:gd name="f76" fmla="?: f58 f18 f2"/>
                <a:gd name="f77" fmla="?: f58 f2 f18"/>
                <a:gd name="f78" fmla="?: f58 f60 f59"/>
                <a:gd name="f79" fmla="?: f58 f59 f60"/>
                <a:gd name="f80" fmla="*/ f17 f61 1"/>
                <a:gd name="f81" fmla="?: f43 f63 f62"/>
                <a:gd name="f82" fmla="?: f43 f67 f66"/>
                <a:gd name="f83" fmla="?: f43 f66 f67"/>
                <a:gd name="f84" fmla="?: f56 f74 f73"/>
                <a:gd name="f85" fmla="?: f56 f73 f74"/>
                <a:gd name="f86" fmla="?: f57 f72 f71"/>
                <a:gd name="f87" fmla="?: f42 f78 f79"/>
                <a:gd name="f88" fmla="?: f42 f76 f77"/>
                <a:gd name="f89" fmla="*/ f80 3163 1"/>
                <a:gd name="f90" fmla="?: f53 f82 f83"/>
                <a:gd name="f91" fmla="?: f57 f85 f84"/>
                <a:gd name="f92" fmla="*/ f89 1 7636"/>
                <a:gd name="f93" fmla="+- f7 f92 0"/>
                <a:gd name="f94" fmla="+- f30 0 f92"/>
                <a:gd name="f95" fmla="+- f31 0 f92"/>
                <a:gd name="f96" fmla="*/ f93 f29 1"/>
                <a:gd name="f97" fmla="*/ f94 f29 1"/>
                <a:gd name="f98" fmla="*/ f95 f29 1"/>
              </a:gdLst>
              <a:ahLst>
                <a:ahXY gdRefX="f0" minX="f7" maxX="f10">
                  <a:pos x="f36" y="f37"/>
                </a:ahXY>
              </a:ahLst>
              <a:cxnLst>
                <a:cxn ang="3cd4">
                  <a:pos x="hc" y="t"/>
                </a:cxn>
                <a:cxn ang="0">
                  <a:pos x="r" y="vc"/>
                </a:cxn>
                <a:cxn ang="cd4">
                  <a:pos x="hc" y="b"/>
                </a:cxn>
                <a:cxn ang="cd2">
                  <a:pos x="l" y="vc"/>
                </a:cxn>
              </a:cxnLst>
              <a:rect l="f96" t="f96" r="f97" b="f98"/>
              <a:pathLst>
                <a:path>
                  <a:moveTo>
                    <a:pt x="f38" y="f37"/>
                  </a:moveTo>
                  <a:arcTo wR="f47" hR="f48" stAng="f81" swAng="f64"/>
                  <a:lnTo>
                    <a:pt x="f37" y="f44"/>
                  </a:lnTo>
                  <a:arcTo wR="f48" hR="f65" stAng="f90" swAng="f68"/>
                  <a:lnTo>
                    <a:pt x="f45" y="f39"/>
                  </a:lnTo>
                  <a:arcTo wR="f69" hR="f70" stAng="f91" swAng="f86"/>
                  <a:lnTo>
                    <a:pt x="f40" y="f38"/>
                  </a:lnTo>
                  <a:arcTo wR="f75" hR="f47" stAng="f87" swAng="f88"/>
                  <a:close/>
                </a:path>
              </a:pathLst>
            </a:custGeom>
            <a:solidFill>
              <a:schemeClr val="tx2">
                <a:lumMod val="10000"/>
                <a:lumOff val="90000"/>
                <a:alpha val="29800"/>
              </a:schemeClr>
            </a:solidFill>
            <a:ln w="19046" cap="flat">
              <a:solidFill>
                <a:schemeClr val="accent1">
                  <a:lumMod val="20000"/>
                  <a:lumOff val="80000"/>
                </a:schemeClr>
              </a:solidFill>
              <a:prstDash val="solid"/>
              <a:round/>
            </a:ln>
          </p:spPr>
          <p:txBody>
            <a:bodyPr vert="horz" wrap="square" lIns="91427" tIns="45695" rIns="91427" bIns="45695" anchor="ctr" anchorCtr="1" compatLnSpc="1">
              <a:noAutofit/>
            </a:bodyPr>
            <a:lstStyle/>
            <a:p>
              <a:pPr algn="ctr"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2" name="Google Shape;2018;p176">
              <a:extLst>
                <a:ext uri="{FF2B5EF4-FFF2-40B4-BE49-F238E27FC236}">
                  <a16:creationId xmlns:a16="http://schemas.microsoft.com/office/drawing/2014/main" id="{A2277BA5-12D6-CB00-50AF-E66E41746E0F}"/>
                </a:ext>
              </a:extLst>
            </p:cNvPr>
            <p:cNvSpPr txBox="1"/>
            <p:nvPr/>
          </p:nvSpPr>
          <p:spPr>
            <a:xfrm>
              <a:off x="6464508" y="2597226"/>
              <a:ext cx="1924708" cy="276961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1" compatLnSpc="1">
              <a:sp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b="1" i="1" kern="0" noProof="0" dirty="0">
                  <a:solidFill>
                    <a:srgbClr val="C0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Vocabulaire scientifique</a:t>
              </a:r>
            </a:p>
          </p:txBody>
        </p:sp>
        <p:sp>
          <p:nvSpPr>
            <p:cNvPr id="33" name="Google Shape;2019;p176">
              <a:extLst>
                <a:ext uri="{FF2B5EF4-FFF2-40B4-BE49-F238E27FC236}">
                  <a16:creationId xmlns:a16="http://schemas.microsoft.com/office/drawing/2014/main" id="{2DFF9117-2DD9-BA12-E9FE-8E059F62D931}"/>
                </a:ext>
              </a:extLst>
            </p:cNvPr>
            <p:cNvSpPr txBox="1"/>
            <p:nvPr/>
          </p:nvSpPr>
          <p:spPr>
            <a:xfrm>
              <a:off x="6548434" y="2820574"/>
              <a:ext cx="1859176" cy="1177208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285750" indent="-285750" defTabSz="1219170">
                <a:buClr>
                  <a:srgbClr val="000000"/>
                </a:buClr>
                <a:buSzPts val="1100"/>
                <a:buFont typeface="Arial" panose="020B0604020202020204" pitchFamily="34" charset="0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La lumière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</a:t>
              </a:r>
              <a:r>
                <a:rPr lang="fr-FR" sz="1600" b="1" kern="0" dirty="0">
                  <a:solidFill>
                    <a:srgbClr val="000000"/>
                  </a:solidFill>
                </a:rPr>
                <a:t>dioxyde de carbone</a:t>
              </a:r>
              <a:endParaRPr lang="fr-FR" sz="1600" b="1" kern="0" noProof="0" dirty="0">
                <a:solidFill>
                  <a:srgbClr val="000000"/>
                </a:solidFill>
              </a:endParaRP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L’eau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dirty="0">
                  <a:solidFill>
                    <a:srgbClr val="000000"/>
                  </a:solidFill>
                </a:rPr>
                <a:t>Le sucre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kern="0" noProof="0" dirty="0">
                  <a:solidFill>
                    <a:srgbClr val="000000"/>
                  </a:solidFill>
                </a:rPr>
                <a:t>Le dioxygène</a:t>
              </a:r>
            </a:p>
            <a:p>
              <a:pPr marL="287857" indent="-296331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endParaRPr lang="fr-FR" sz="1600" b="1" kern="0" noProof="0" dirty="0">
                <a:solidFill>
                  <a:srgbClr val="000000"/>
                </a:solidFill>
              </a:endParaRPr>
            </a:p>
          </p:txBody>
        </p:sp>
        <p:sp>
          <p:nvSpPr>
            <p:cNvPr id="34" name="Google Shape;2022;p176">
              <a:extLst>
                <a:ext uri="{FF2B5EF4-FFF2-40B4-BE49-F238E27FC236}">
                  <a16:creationId xmlns:a16="http://schemas.microsoft.com/office/drawing/2014/main" id="{F67666CD-1432-211F-8D55-38E4B16AD78F}"/>
                </a:ext>
              </a:extLst>
            </p:cNvPr>
            <p:cNvSpPr txBox="1"/>
            <p:nvPr/>
          </p:nvSpPr>
          <p:spPr>
            <a:xfrm>
              <a:off x="645868" y="4063749"/>
              <a:ext cx="4697775" cy="623210"/>
            </a:xfrm>
            <a:prstGeom prst="rect">
              <a:avLst/>
            </a:prstGeom>
            <a:noFill/>
            <a:ln cap="flat">
              <a:noFill/>
            </a:ln>
          </p:spPr>
          <p:txBody>
            <a:bodyPr vert="horz" wrap="square" lIns="91427" tIns="45695" rIns="91427" bIns="45695" anchor="t" anchorCtr="0" compatLnSpc="1">
              <a:spAutoFit/>
            </a:bodyPr>
            <a:lstStyle/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 Les éléments nécessaires à la photosynthèse sont :  ........</a:t>
              </a:r>
              <a:r>
                <a:rPr lang="fr-FR" sz="1600" b="1" i="1" kern="0" noProof="0" dirty="0">
                  <a:solidFill>
                    <a:srgbClr val="000000"/>
                  </a:solidFill>
                </a:rPr>
                <a:t>.........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L’organite cellulaire où se déroule la photosynthèse est :  .............</a:t>
              </a:r>
              <a:r>
                <a:rPr lang="fr-FR" sz="1600" b="1" i="1" kern="0" noProof="0" dirty="0">
                  <a:solidFill>
                    <a:srgbClr val="000000"/>
                  </a:solidFill>
                </a:rPr>
                <a:t>.</a:t>
              </a:r>
            </a:p>
            <a:p>
              <a:pPr marL="186265" indent="-194724" defTabSz="1219170">
                <a:buClr>
                  <a:srgbClr val="000000"/>
                </a:buClr>
                <a:buSzPts val="1100"/>
                <a:buFont typeface="Arial"/>
                <a:buChar char="•"/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600" b="1" i="1" kern="0" dirty="0">
                  <a:solidFill>
                    <a:srgbClr val="000000"/>
                  </a:solidFill>
                </a:rPr>
                <a:t>Les éléments produits par la photosynthèse sont : ……………………</a:t>
              </a:r>
              <a:endParaRPr lang="fr-FR" sz="1600" b="1" i="1" kern="0" noProof="0" dirty="0">
                <a:solidFill>
                  <a:srgbClr val="000000"/>
                </a:solidFill>
              </a:endParaRPr>
            </a:p>
          </p:txBody>
        </p:sp>
        <p:cxnSp>
          <p:nvCxnSpPr>
            <p:cNvPr id="35" name="Google Shape;2023;p176">
              <a:extLst>
                <a:ext uri="{FF2B5EF4-FFF2-40B4-BE49-F238E27FC236}">
                  <a16:creationId xmlns:a16="http://schemas.microsoft.com/office/drawing/2014/main" id="{C729895B-DFC1-9A98-4A76-1F0712F21E6E}"/>
                </a:ext>
              </a:extLst>
            </p:cNvPr>
            <p:cNvCxnSpPr>
              <a:cxnSpLocks/>
              <a:stCxn id="12" idx="2"/>
              <a:endCxn id="27" idx="0"/>
            </p:cNvCxnSpPr>
            <p:nvPr/>
          </p:nvCxnSpPr>
          <p:spPr>
            <a:xfrm rot="5400000">
              <a:off x="3452215" y="2960824"/>
              <a:ext cx="616891" cy="1451487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cxnSp>
          <p:nvCxnSpPr>
            <p:cNvPr id="39" name="Google Shape;2027;p176">
              <a:extLst>
                <a:ext uri="{FF2B5EF4-FFF2-40B4-BE49-F238E27FC236}">
                  <a16:creationId xmlns:a16="http://schemas.microsoft.com/office/drawing/2014/main" id="{A1CC757C-2C59-F11D-EAE8-D8C7C1C10BCF}"/>
                </a:ext>
              </a:extLst>
            </p:cNvPr>
            <p:cNvCxnSpPr>
              <a:cxnSpLocks/>
              <a:stCxn id="12" idx="1"/>
              <a:endCxn id="32" idx="1"/>
            </p:cNvCxnSpPr>
            <p:nvPr/>
          </p:nvCxnSpPr>
          <p:spPr>
            <a:xfrm>
              <a:off x="5499914" y="2734399"/>
              <a:ext cx="964593" cy="1308"/>
            </a:xfrm>
            <a:prstGeom prst="bentConnector3">
              <a:avLst>
                <a:gd name="adj1" fmla="val 50000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  <p:sp>
          <p:nvSpPr>
            <p:cNvPr id="40" name="Google Shape;2028;p176">
              <a:extLst>
                <a:ext uri="{FF2B5EF4-FFF2-40B4-BE49-F238E27FC236}">
                  <a16:creationId xmlns:a16="http://schemas.microsoft.com/office/drawing/2014/main" id="{7AD4A3D9-F3F6-E459-A51D-77C7E60824BC}"/>
                </a:ext>
              </a:extLst>
            </p:cNvPr>
            <p:cNvSpPr/>
            <p:nvPr/>
          </p:nvSpPr>
          <p:spPr>
            <a:xfrm>
              <a:off x="279385" y="1039998"/>
              <a:ext cx="8585230" cy="348454"/>
            </a:xfrm>
            <a:prstGeom prst="rect">
              <a:avLst/>
            </a:prstGeom>
            <a:solidFill>
              <a:schemeClr val="accent4"/>
            </a:solidFill>
            <a:ln cap="flat">
              <a:solidFill>
                <a:srgbClr val="DCE6F2"/>
              </a:solidFill>
              <a:prstDash val="solid"/>
            </a:ln>
          </p:spPr>
          <p:txBody>
            <a:bodyPr vert="horz" wrap="square" lIns="91427" tIns="45695" rIns="91427" bIns="45695" anchor="ctr" anchorCtr="0" compatLnSpc="1">
              <a:noAutofit/>
            </a:bodyPr>
            <a:lstStyle/>
            <a:p>
              <a:pPr defTabSz="1219170">
                <a:defRPr sz="18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r>
                <a:rPr lang="fr-FR" sz="1867" b="1" kern="0" noProof="0" dirty="0">
                  <a:solidFill>
                    <a:srgbClr val="FFFFFF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MA CARTE LEXICALE</a:t>
              </a:r>
              <a:endParaRPr lang="fr-FR" sz="1400" b="1" kern="0" noProof="0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cxnSp>
          <p:nvCxnSpPr>
            <p:cNvPr id="44" name="Google Shape;2027;p176">
              <a:extLst>
                <a:ext uri="{FF2B5EF4-FFF2-40B4-BE49-F238E27FC236}">
                  <a16:creationId xmlns:a16="http://schemas.microsoft.com/office/drawing/2014/main" id="{8205CB9C-E33C-EE28-63B1-6E879610DEA9}"/>
                </a:ext>
              </a:extLst>
            </p:cNvPr>
            <p:cNvCxnSpPr>
              <a:cxnSpLocks/>
            </p:cNvCxnSpPr>
            <p:nvPr/>
          </p:nvCxnSpPr>
          <p:spPr>
            <a:xfrm rot="5400000" flipH="1" flipV="1">
              <a:off x="5779183" y="2112856"/>
              <a:ext cx="812104" cy="410631"/>
            </a:xfrm>
            <a:prstGeom prst="bentConnector3">
              <a:avLst>
                <a:gd name="adj1" fmla="val 99261"/>
              </a:avLst>
            </a:prstGeom>
            <a:noFill/>
            <a:ln w="7150" cap="flat">
              <a:solidFill>
                <a:srgbClr val="54AFE9"/>
              </a:solidFill>
              <a:prstDash val="solid"/>
              <a:round/>
            </a:ln>
          </p:spPr>
        </p:cxnSp>
      </p:grp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A92B48D5-D09B-FAE0-1CD6-2B517895FC40}"/>
              </a:ext>
            </a:extLst>
          </p:cNvPr>
          <p:cNvCxnSpPr/>
          <p:nvPr/>
        </p:nvCxnSpPr>
        <p:spPr>
          <a:xfrm>
            <a:off x="7971302" y="3522931"/>
            <a:ext cx="54694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66CFF554-011B-45E4-CFD2-11FD1629D70D}"/>
              </a:ext>
            </a:extLst>
          </p:cNvPr>
          <p:cNvCxnSpPr>
            <a:cxnSpLocks/>
          </p:cNvCxnSpPr>
          <p:nvPr/>
        </p:nvCxnSpPr>
        <p:spPr>
          <a:xfrm>
            <a:off x="3485887" y="3452248"/>
            <a:ext cx="1157019" cy="0"/>
          </a:xfrm>
          <a:prstGeom prst="line">
            <a:avLst/>
          </a:prstGeom>
          <a:ln w="3175">
            <a:solidFill>
              <a:srgbClr val="54AFE9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" name="Image 3">
            <a:extLst>
              <a:ext uri="{FF2B5EF4-FFF2-40B4-BE49-F238E27FC236}">
                <a16:creationId xmlns:a16="http://schemas.microsoft.com/office/drawing/2014/main" id="{865024CF-7B56-07CB-EB8B-210B7FCDD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50174" y="113434"/>
            <a:ext cx="699052" cy="699052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7" name="Picture 2" descr="Image générée">
            <a:extLst>
              <a:ext uri="{FF2B5EF4-FFF2-40B4-BE49-F238E27FC236}">
                <a16:creationId xmlns:a16="http://schemas.microsoft.com/office/drawing/2014/main" id="{BC65518E-82FB-DD8E-B3A3-2933B3BB9A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9" t="24327" r="75793" b="61972"/>
          <a:stretch>
            <a:fillRect/>
          </a:stretch>
        </p:blipFill>
        <p:spPr bwMode="auto">
          <a:xfrm>
            <a:off x="1" y="2369"/>
            <a:ext cx="792431" cy="7910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ZoneTexte 8">
            <a:extLst>
              <a:ext uri="{FF2B5EF4-FFF2-40B4-BE49-F238E27FC236}">
                <a16:creationId xmlns:a16="http://schemas.microsoft.com/office/drawing/2014/main" id="{3AB8956E-6AF0-D025-3C68-FB0E0521584A}"/>
              </a:ext>
            </a:extLst>
          </p:cNvPr>
          <p:cNvSpPr txBox="1"/>
          <p:nvPr/>
        </p:nvSpPr>
        <p:spPr>
          <a:xfrm>
            <a:off x="771889" y="43069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fr-FR" sz="1800" i="1" noProof="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Faire participer les élèves à la lecture de la carte</a:t>
            </a:r>
          </a:p>
        </p:txBody>
      </p:sp>
    </p:spTree>
    <p:extLst>
      <p:ext uri="{BB962C8B-B14F-4D97-AF65-F5344CB8AC3E}">
        <p14:creationId xmlns:p14="http://schemas.microsoft.com/office/powerpoint/2010/main" val="35784079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DDF43">
                <a:alpha val="6000"/>
              </a:srgbClr>
            </a:gs>
            <a:gs pos="74000">
              <a:srgbClr val="FDDF43"/>
            </a:gs>
            <a:gs pos="83000">
              <a:srgbClr val="FDDF43"/>
            </a:gs>
            <a:gs pos="100000">
              <a:schemeClr val="bg1">
                <a:lumMod val="5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DF12874-C1F0-17A4-9296-F5D31632C8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>
            <a:extLst>
              <a:ext uri="{FF2B5EF4-FFF2-40B4-BE49-F238E27FC236}">
                <a16:creationId xmlns:a16="http://schemas.microsoft.com/office/drawing/2014/main" id="{80B7ABD5-53E8-9EA2-20D0-860D7D0B9FF3}"/>
              </a:ext>
            </a:extLst>
          </p:cNvPr>
          <p:cNvGrpSpPr/>
          <p:nvPr/>
        </p:nvGrpSpPr>
        <p:grpSpPr>
          <a:xfrm>
            <a:off x="232055" y="186813"/>
            <a:ext cx="11694474" cy="6508955"/>
            <a:chOff x="2184400" y="1402025"/>
            <a:chExt cx="7823200" cy="4942038"/>
          </a:xfrm>
        </p:grpSpPr>
        <p:sp>
          <p:nvSpPr>
            <p:cNvPr id="3" name="Rectangle : coins arrondis 10">
              <a:extLst>
                <a:ext uri="{FF2B5EF4-FFF2-40B4-BE49-F238E27FC236}">
                  <a16:creationId xmlns:a16="http://schemas.microsoft.com/office/drawing/2014/main" id="{546493DB-9F14-91A6-2354-900B5DCE89AF}"/>
                </a:ext>
              </a:extLst>
            </p:cNvPr>
            <p:cNvSpPr/>
            <p:nvPr/>
          </p:nvSpPr>
          <p:spPr>
            <a:xfrm>
              <a:off x="2184400" y="1402025"/>
              <a:ext cx="7823200" cy="4942038"/>
            </a:xfrm>
            <a:prstGeom prst="roundRect">
              <a:avLst>
                <a:gd name="adj" fmla="val 2665"/>
              </a:avLst>
            </a:prstGeom>
            <a:solidFill>
              <a:srgbClr val="76717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sz="1200" noProof="0" dirty="0"/>
            </a:p>
          </p:txBody>
        </p:sp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14CB245B-8C18-4047-0371-E548E5BA8B21}"/>
                </a:ext>
              </a:extLst>
            </p:cNvPr>
            <p:cNvSpPr/>
            <p:nvPr/>
          </p:nvSpPr>
          <p:spPr>
            <a:xfrm>
              <a:off x="2284185" y="1499313"/>
              <a:ext cx="7623629" cy="47474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 anchorCtr="1"/>
            <a:lstStyle/>
            <a:p>
              <a:pPr algn="ctr"/>
              <a:endParaRPr lang="fr-FR" sz="5600" b="1" noProof="0" dirty="0">
                <a:solidFill>
                  <a:schemeClr val="tx1"/>
                </a:solidFill>
              </a:endParaRPr>
            </a:p>
          </p:txBody>
        </p:sp>
      </p:grpSp>
      <p:pic>
        <p:nvPicPr>
          <p:cNvPr id="2" name="Google Shape;1141;p76">
            <a:extLst>
              <a:ext uri="{FF2B5EF4-FFF2-40B4-BE49-F238E27FC236}">
                <a16:creationId xmlns:a16="http://schemas.microsoft.com/office/drawing/2014/main" id="{FDD4F246-B97F-2E21-9620-18B2A9D3567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rcRect/>
          <a:stretch>
            <a:fillRect/>
          </a:stretch>
        </p:blipFill>
        <p:spPr>
          <a:xfrm>
            <a:off x="4248719" y="1807010"/>
            <a:ext cx="3694561" cy="3694561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8" name="ZoneTexte 9">
            <a:extLst>
              <a:ext uri="{FF2B5EF4-FFF2-40B4-BE49-F238E27FC236}">
                <a16:creationId xmlns:a16="http://schemas.microsoft.com/office/drawing/2014/main" id="{EF94CCB1-9147-4D75-6B54-FE296D6B5834}"/>
              </a:ext>
            </a:extLst>
          </p:cNvPr>
          <p:cNvSpPr txBox="1"/>
          <p:nvPr/>
        </p:nvSpPr>
        <p:spPr>
          <a:xfrm>
            <a:off x="2339239" y="509316"/>
            <a:ext cx="748010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2000" noProof="0" dirty="0">
                <a:solidFill>
                  <a:srgbClr val="002060"/>
                </a:solidFill>
              </a:rPr>
              <a:t> </a:t>
            </a:r>
            <a:r>
              <a:rPr lang="fr-FR" sz="2000" b="1" noProof="0" dirty="0">
                <a:solidFill>
                  <a:schemeClr val="bg2">
                    <a:lumMod val="50000"/>
                  </a:schemeClr>
                </a:solidFill>
              </a:rPr>
              <a:t>C’est la fin de notre séance. N’oubliez pas de réviser votre leçon.</a:t>
            </a:r>
          </a:p>
        </p:txBody>
      </p:sp>
    </p:spTree>
    <p:extLst>
      <p:ext uri="{BB962C8B-B14F-4D97-AF65-F5344CB8AC3E}">
        <p14:creationId xmlns:p14="http://schemas.microsoft.com/office/powerpoint/2010/main" val="38209670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 TARL" id="{0C4CAB91-F34E-4205-ABF6-3041DDA56795}" vid="{DBB87C20-3F3E-4238-97D1-73A76B480B08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21616</TotalTime>
  <Words>1847</Words>
  <Application>Microsoft Office PowerPoint</Application>
  <PresentationFormat>Grand écran</PresentationFormat>
  <Paragraphs>344</Paragraphs>
  <Slides>52</Slides>
  <Notes>9</Notes>
  <HiddenSlides>0</HiddenSlides>
  <MMClips>0</MMClips>
  <ScaleCrop>false</ScaleCrop>
  <HeadingPairs>
    <vt:vector size="6" baseType="variant">
      <vt:variant>
        <vt:lpstr>Polices utilisées</vt:lpstr>
      </vt:variant>
      <vt:variant>
        <vt:i4>11</vt:i4>
      </vt:variant>
      <vt:variant>
        <vt:lpstr>Thème</vt:lpstr>
      </vt:variant>
      <vt:variant>
        <vt:i4>3</vt:i4>
      </vt:variant>
      <vt:variant>
        <vt:lpstr>Titres des diapositives</vt:lpstr>
      </vt:variant>
      <vt:variant>
        <vt:i4>52</vt:i4>
      </vt:variant>
    </vt:vector>
  </HeadingPairs>
  <TitlesOfParts>
    <vt:vector size="66" baseType="lpstr">
      <vt:lpstr>Aptos</vt:lpstr>
      <vt:lpstr>Arial</vt:lpstr>
      <vt:lpstr>Bradley Hand ITC</vt:lpstr>
      <vt:lpstr>Calibri</vt:lpstr>
      <vt:lpstr>Calibri-Bold</vt:lpstr>
      <vt:lpstr>Century Gothic</vt:lpstr>
      <vt:lpstr>Dosis</vt:lpstr>
      <vt:lpstr>Dosis Bold</vt:lpstr>
      <vt:lpstr>Hammersmith One</vt:lpstr>
      <vt:lpstr>Ink Free</vt:lpstr>
      <vt:lpstr>Poppins ExtraBold</vt:lpstr>
      <vt:lpstr>Office Theme</vt:lpstr>
      <vt:lpstr>Custom Design</vt:lpstr>
      <vt:lpstr>1_Custom Design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Et on termine par cette carte lexicale.</vt:lpstr>
      <vt:lpstr>Présentation PowerPoint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D_Abdellah</dc:creator>
  <cp:lastModifiedBy>ahmed el annaoui</cp:lastModifiedBy>
  <cp:revision>1201</cp:revision>
  <cp:lastPrinted>2024-10-05T19:15:58Z</cp:lastPrinted>
  <dcterms:created xsi:type="dcterms:W3CDTF">2024-05-28T10:13:44Z</dcterms:created>
  <dcterms:modified xsi:type="dcterms:W3CDTF">2025-10-31T22:22:24Z</dcterms:modified>
</cp:coreProperties>
</file>