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52"/>
  </p:notesMasterIdLst>
  <p:handoutMasterIdLst>
    <p:handoutMasterId r:id="rId53"/>
  </p:handoutMasterIdLst>
  <p:sldIdLst>
    <p:sldId id="2147483553" r:id="rId4"/>
    <p:sldId id="2147483485" r:id="rId5"/>
    <p:sldId id="2147483583" r:id="rId6"/>
    <p:sldId id="2147483552" r:id="rId7"/>
    <p:sldId id="2147483606" r:id="rId8"/>
    <p:sldId id="2147483604" r:id="rId9"/>
    <p:sldId id="2134806507" r:id="rId10"/>
    <p:sldId id="2134806552" r:id="rId11"/>
    <p:sldId id="2134806567" r:id="rId12"/>
    <p:sldId id="2134806569" r:id="rId13"/>
    <p:sldId id="2147483584" r:id="rId14"/>
    <p:sldId id="2134806564" r:id="rId15"/>
    <p:sldId id="2147483566" r:id="rId16"/>
    <p:sldId id="2147483585" r:id="rId17"/>
    <p:sldId id="2147483567" r:id="rId18"/>
    <p:sldId id="2147483556" r:id="rId19"/>
    <p:sldId id="2134806558" r:id="rId20"/>
    <p:sldId id="2134806568" r:id="rId21"/>
    <p:sldId id="2134805874" r:id="rId22"/>
    <p:sldId id="2134805878" r:id="rId23"/>
    <p:sldId id="2147483614" r:id="rId24"/>
    <p:sldId id="2134806573" r:id="rId25"/>
    <p:sldId id="2147483557" r:id="rId26"/>
    <p:sldId id="2147483569" r:id="rId27"/>
    <p:sldId id="2147483607" r:id="rId28"/>
    <p:sldId id="2147483608" r:id="rId29"/>
    <p:sldId id="2147483610" r:id="rId30"/>
    <p:sldId id="2147483612" r:id="rId31"/>
    <p:sldId id="2134806108" r:id="rId32"/>
    <p:sldId id="2147483559" r:id="rId33"/>
    <p:sldId id="2147483571" r:id="rId34"/>
    <p:sldId id="2147483573" r:id="rId35"/>
    <p:sldId id="2147483572" r:id="rId36"/>
    <p:sldId id="2147483575" r:id="rId37"/>
    <p:sldId id="2147483576" r:id="rId38"/>
    <p:sldId id="2147483577" r:id="rId39"/>
    <p:sldId id="2134806577" r:id="rId40"/>
    <p:sldId id="2134806551" r:id="rId41"/>
    <p:sldId id="2134806578" r:id="rId42"/>
    <p:sldId id="2147483579" r:id="rId43"/>
    <p:sldId id="2147483580" r:id="rId44"/>
    <p:sldId id="2134806579" r:id="rId45"/>
    <p:sldId id="2134806088" r:id="rId46"/>
    <p:sldId id="2134806580" r:id="rId47"/>
    <p:sldId id="2134806582" r:id="rId48"/>
    <p:sldId id="2134806536" r:id="rId49"/>
    <p:sldId id="2134806535" r:id="rId50"/>
    <p:sldId id="2134806584" r:id="rId5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53"/>
            <p14:sldId id="2147483485"/>
            <p14:sldId id="2147483583"/>
            <p14:sldId id="2147483552"/>
            <p14:sldId id="2147483606"/>
            <p14:sldId id="2147483604"/>
          </p14:sldIdLst>
        </p14:section>
        <p14:section name="Contrôle des cahiers des élèves" id="{3349E447-45AA-43EF-A620-CF581E9FA99B}">
          <p14:sldIdLst>
            <p14:sldId id="2134806507"/>
            <p14:sldId id="2134806552"/>
          </p14:sldIdLst>
        </p14:section>
        <p14:section name="Discussion informelle" id="{8F7889F9-27DA-4421-B305-A18399C6F4CE}">
          <p14:sldIdLst/>
        </p14:section>
        <p14:section name="Activité rituelle" id="{79315A69-A635-48A2-B9BA-98FE67B817D4}">
          <p14:sldIdLst>
            <p14:sldId id="2134806567"/>
            <p14:sldId id="2134806569"/>
            <p14:sldId id="2147483584"/>
            <p14:sldId id="2134806564"/>
            <p14:sldId id="2147483566"/>
            <p14:sldId id="2147483585"/>
            <p14:sldId id="2147483567"/>
            <p14:sldId id="2147483556"/>
            <p14:sldId id="2134806558"/>
          </p14:sldIdLst>
        </p14:section>
        <p14:section name="Lexique" id="{343C6800-A84D-49D7-8DE8-BBB1B42005B7}">
          <p14:sldIdLst/>
        </p14:section>
        <p14:section name="Déclaration de l’objectif de la séance" id="{1F7A1ED2-DD19-4DF3-BC26-A1D65FFD1118}">
          <p14:sldIdLst>
            <p14:sldId id="2134806568"/>
            <p14:sldId id="2134805874"/>
            <p14:sldId id="2134805878"/>
            <p14:sldId id="2147483614"/>
          </p14:sldIdLst>
        </p14:section>
        <p14:section name="Tâche principale" id="{A2A5D278-252D-471E-A046-E0EEBB7C2D2B}">
          <p14:sldIdLst>
            <p14:sldId id="2134806573"/>
            <p14:sldId id="2147483557"/>
            <p14:sldId id="2147483569"/>
            <p14:sldId id="2147483607"/>
            <p14:sldId id="2147483608"/>
            <p14:sldId id="2147483610"/>
            <p14:sldId id="2147483612"/>
            <p14:sldId id="2134806108"/>
            <p14:sldId id="2147483559"/>
            <p14:sldId id="2147483571"/>
            <p14:sldId id="2147483573"/>
            <p14:sldId id="2147483572"/>
            <p14:sldId id="2147483575"/>
            <p14:sldId id="2147483576"/>
            <p14:sldId id="2147483577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  <p14:sldId id="2147483579"/>
            <p14:sldId id="2147483580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B330"/>
    <a:srgbClr val="0040C0"/>
    <a:srgbClr val="AB20B6"/>
    <a:srgbClr val="FF6565"/>
    <a:srgbClr val="DC94DE"/>
    <a:srgbClr val="B27096"/>
    <a:srgbClr val="FDDF43"/>
    <a:srgbClr val="EB926C"/>
    <a:srgbClr val="5FADE4"/>
    <a:srgbClr val="76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990" autoAdjust="0"/>
    <p:restoredTop sz="94753" autoAdjust="0"/>
  </p:normalViewPr>
  <p:slideViewPr>
    <p:cSldViewPr snapToGrid="0">
      <p:cViewPr varScale="1">
        <p:scale>
          <a:sx n="45" d="100"/>
          <a:sy n="45" d="100"/>
        </p:scale>
        <p:origin x="29" y="76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tableStyles" Target="tableStyles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18/11/2025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63962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0DE695-D048-D552-E57B-E59C5B2C30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FF9D1A5-BCF8-BCF8-329D-91CF73ECA0D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710BC8D-5E3B-8090-458D-5CB94D3899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B1A9FF-F120-F111-0FFA-4795FBFA8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437357-FDEB-42E8-94B9-16208305E930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9704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18/11/2025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5.wdp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2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8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9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40.png"/><Relationship Id="rId4" Type="http://schemas.openxmlformats.org/officeDocument/2006/relationships/image" Target="../media/image730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8.png"/><Relationship Id="rId7" Type="http://schemas.openxmlformats.org/officeDocument/2006/relationships/image" Target="../media/image81.png"/><Relationship Id="rId2" Type="http://schemas.openxmlformats.org/officeDocument/2006/relationships/image" Target="../media/image770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40.png"/><Relationship Id="rId5" Type="http://schemas.openxmlformats.org/officeDocument/2006/relationships/image" Target="../media/image730.png"/><Relationship Id="rId4" Type="http://schemas.openxmlformats.org/officeDocument/2006/relationships/image" Target="../media/image8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71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0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0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86.png"/><Relationship Id="rId5" Type="http://schemas.openxmlformats.org/officeDocument/2006/relationships/image" Target="../media/image810.png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8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18" Type="http://schemas.openxmlformats.org/officeDocument/2006/relationships/image" Target="../media/image101.png"/><Relationship Id="rId26" Type="http://schemas.openxmlformats.org/officeDocument/2006/relationships/image" Target="../media/image109.png"/><Relationship Id="rId3" Type="http://schemas.openxmlformats.org/officeDocument/2006/relationships/image" Target="../media/image11.jpeg"/><Relationship Id="rId21" Type="http://schemas.openxmlformats.org/officeDocument/2006/relationships/image" Target="../media/image104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17" Type="http://schemas.openxmlformats.org/officeDocument/2006/relationships/image" Target="../media/image100.png"/><Relationship Id="rId25" Type="http://schemas.openxmlformats.org/officeDocument/2006/relationships/image" Target="../media/image108.png"/><Relationship Id="rId2" Type="http://schemas.openxmlformats.org/officeDocument/2006/relationships/image" Target="../media/image10.jpeg"/><Relationship Id="rId16" Type="http://schemas.openxmlformats.org/officeDocument/2006/relationships/image" Target="../media/image99.png"/><Relationship Id="rId20" Type="http://schemas.openxmlformats.org/officeDocument/2006/relationships/image" Target="../media/image103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24" Type="http://schemas.openxmlformats.org/officeDocument/2006/relationships/image" Target="../media/image107.png"/><Relationship Id="rId5" Type="http://schemas.openxmlformats.org/officeDocument/2006/relationships/image" Target="../media/image88.png"/><Relationship Id="rId15" Type="http://schemas.openxmlformats.org/officeDocument/2006/relationships/image" Target="../media/image98.png"/><Relationship Id="rId23" Type="http://schemas.openxmlformats.org/officeDocument/2006/relationships/image" Target="../media/image106.png"/><Relationship Id="rId10" Type="http://schemas.openxmlformats.org/officeDocument/2006/relationships/image" Target="../media/image93.png"/><Relationship Id="rId19" Type="http://schemas.openxmlformats.org/officeDocument/2006/relationships/image" Target="../media/image102.png"/><Relationship Id="rId4" Type="http://schemas.openxmlformats.org/officeDocument/2006/relationships/image" Target="../media/image14.png"/><Relationship Id="rId9" Type="http://schemas.openxmlformats.org/officeDocument/2006/relationships/image" Target="../media/image92.png"/><Relationship Id="rId14" Type="http://schemas.openxmlformats.org/officeDocument/2006/relationships/image" Target="../media/image97.png"/><Relationship Id="rId22" Type="http://schemas.openxmlformats.org/officeDocument/2006/relationships/image" Target="../media/image105.png"/><Relationship Id="rId27" Type="http://schemas.openxmlformats.org/officeDocument/2006/relationships/image" Target="../media/image1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8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1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0.png"/><Relationship Id="rId13" Type="http://schemas.openxmlformats.org/officeDocument/2006/relationships/image" Target="../media/image113.png"/><Relationship Id="rId18" Type="http://schemas.openxmlformats.org/officeDocument/2006/relationships/image" Target="../media/image118.png"/><Relationship Id="rId26" Type="http://schemas.openxmlformats.org/officeDocument/2006/relationships/image" Target="../media/image126.png"/><Relationship Id="rId3" Type="http://schemas.openxmlformats.org/officeDocument/2006/relationships/image" Target="../media/image10.jpeg"/><Relationship Id="rId21" Type="http://schemas.openxmlformats.org/officeDocument/2006/relationships/image" Target="../media/image121.png"/><Relationship Id="rId7" Type="http://schemas.openxmlformats.org/officeDocument/2006/relationships/image" Target="../media/image1060.png"/><Relationship Id="rId12" Type="http://schemas.openxmlformats.org/officeDocument/2006/relationships/image" Target="../media/image1110.png"/><Relationship Id="rId17" Type="http://schemas.openxmlformats.org/officeDocument/2006/relationships/image" Target="../media/image117.png"/><Relationship Id="rId25" Type="http://schemas.openxmlformats.org/officeDocument/2006/relationships/image" Target="../media/image125.png"/><Relationship Id="rId2" Type="http://schemas.openxmlformats.org/officeDocument/2006/relationships/image" Target="../media/image111.png"/><Relationship Id="rId16" Type="http://schemas.openxmlformats.org/officeDocument/2006/relationships/image" Target="../media/image116.png"/><Relationship Id="rId20" Type="http://schemas.openxmlformats.org/officeDocument/2006/relationships/image" Target="../media/image120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12.png"/><Relationship Id="rId11" Type="http://schemas.openxmlformats.org/officeDocument/2006/relationships/image" Target="../media/image1100.png"/><Relationship Id="rId24" Type="http://schemas.openxmlformats.org/officeDocument/2006/relationships/image" Target="../media/image124.png"/><Relationship Id="rId5" Type="http://schemas.openxmlformats.org/officeDocument/2006/relationships/image" Target="../media/image14.png"/><Relationship Id="rId15" Type="http://schemas.openxmlformats.org/officeDocument/2006/relationships/image" Target="../media/image115.png"/><Relationship Id="rId23" Type="http://schemas.openxmlformats.org/officeDocument/2006/relationships/image" Target="../media/image123.png"/><Relationship Id="rId10" Type="http://schemas.openxmlformats.org/officeDocument/2006/relationships/image" Target="../media/image1090.png"/><Relationship Id="rId19" Type="http://schemas.openxmlformats.org/officeDocument/2006/relationships/image" Target="../media/image119.png"/><Relationship Id="rId4" Type="http://schemas.openxmlformats.org/officeDocument/2006/relationships/image" Target="../media/image11.jpeg"/><Relationship Id="rId9" Type="http://schemas.openxmlformats.org/officeDocument/2006/relationships/image" Target="../media/image1080.png"/><Relationship Id="rId14" Type="http://schemas.openxmlformats.org/officeDocument/2006/relationships/image" Target="../media/image114.png"/><Relationship Id="rId22" Type="http://schemas.openxmlformats.org/officeDocument/2006/relationships/image" Target="../media/image122.png"/><Relationship Id="rId27" Type="http://schemas.openxmlformats.org/officeDocument/2006/relationships/image" Target="../media/image12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Relationship Id="rId4" Type="http://schemas.microsoft.com/office/2007/relationships/hdphoto" Target="../media/hdphoto2.wdp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8.png"/></Relationships>
</file>

<file path=ppt/slides/_rels/slide44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5" Type="http://schemas.microsoft.com/office/2007/relationships/hdphoto" Target="../media/hdphoto4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3" y="4407264"/>
            <a:ext cx="7315687" cy="797097"/>
            <a:chOff x="304313" y="4655400"/>
            <a:chExt cx="5315914" cy="573235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3" y="4655400"/>
              <a:ext cx="5315914" cy="57323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Leçon 3</a:t>
              </a: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448736" y="4675662"/>
              <a:ext cx="4083462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Systèmes de deux équations du premier degré à deux inconnues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2" y="5304654"/>
            <a:ext cx="7315688" cy="840110"/>
            <a:chOff x="304312" y="5304657"/>
            <a:chExt cx="5439944" cy="493395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439944" cy="493395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Tâche 8</a:t>
              </a:r>
            </a:p>
          </p:txBody>
        </p:sp>
        <p:sp>
          <p:nvSpPr>
            <p:cNvPr id="22" name="Google Shape;742;p98">
              <a:extLst>
                <a:ext uri="{FF2B5EF4-FFF2-40B4-BE49-F238E27FC236}">
                  <a16:creationId xmlns:a16="http://schemas.microsoft.com/office/drawing/2014/main" id="{4C5A2434-F1AA-B9F3-E0BF-DA5E4F76E503}"/>
                </a:ext>
              </a:extLst>
            </p:cNvPr>
            <p:cNvSpPr/>
            <p:nvPr/>
          </p:nvSpPr>
          <p:spPr>
            <a:xfrm>
              <a:off x="1337417" y="5343415"/>
              <a:ext cx="65604" cy="380569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434831" y="5365051"/>
              <a:ext cx="4268894" cy="433001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r>
                <a:rPr lang="fr-MA" sz="2000" b="1" dirty="0">
                  <a:solidFill>
                    <a:schemeClr val="bg1"/>
                  </a:solidFill>
                  <a:effectLst/>
                  <a:latin typeface="+mj-lt"/>
                </a:rPr>
                <a:t>Résoudre un système de deux équations du 1</a:t>
              </a:r>
              <a:r>
                <a:rPr lang="fr-MA" sz="2000" b="1" baseline="30000" dirty="0">
                  <a:solidFill>
                    <a:schemeClr val="bg1"/>
                  </a:solidFill>
                  <a:effectLst/>
                  <a:latin typeface="+mj-lt"/>
                </a:rPr>
                <a:t>er</a:t>
              </a:r>
              <a:r>
                <a:rPr lang="fr-MA" sz="2000" b="1" dirty="0">
                  <a:solidFill>
                    <a:schemeClr val="bg1"/>
                  </a:solidFill>
                  <a:effectLst/>
                  <a:latin typeface="+mj-lt"/>
                </a:rPr>
                <a:t>  degré à deux inconnues à coefficients fractionnaires </a:t>
              </a: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744;p98">
            <a:extLst>
              <a:ext uri="{FF2B5EF4-FFF2-40B4-BE49-F238E27FC236}">
                <a16:creationId xmlns:a16="http://schemas.microsoft.com/office/drawing/2014/main" id="{E0F4545F-0C55-D46C-7181-71316F9B52E1}"/>
              </a:ext>
            </a:extLst>
          </p:cNvPr>
          <p:cNvSpPr txBox="1"/>
          <p:nvPr/>
        </p:nvSpPr>
        <p:spPr>
          <a:xfrm>
            <a:off x="10256243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268DDD51-1C04-5A0B-906D-F8C221A63A0B}"/>
              </a:ext>
            </a:extLst>
          </p:cNvPr>
          <p:cNvSpPr/>
          <p:nvPr/>
        </p:nvSpPr>
        <p:spPr>
          <a:xfrm>
            <a:off x="304312" y="3438350"/>
            <a:ext cx="4901928" cy="968911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Semestre 1 - Période 1</a:t>
            </a:r>
            <a:endParaRPr lang="fr-FR" sz="3600" b="1" kern="0" dirty="0">
              <a:solidFill>
                <a:srgbClr val="0070C0"/>
              </a:solidFill>
              <a:ea typeface="Calibri"/>
              <a:cs typeface="Calibri"/>
            </a:endParaRP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3200" b="1" kern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5" name="Google Shape;731;p98">
            <a:extLst>
              <a:ext uri="{FF2B5EF4-FFF2-40B4-BE49-F238E27FC236}">
                <a16:creationId xmlns:a16="http://schemas.microsoft.com/office/drawing/2014/main" id="{96BC8CAF-F63A-F851-75C9-BE3813C62736}"/>
              </a:ext>
            </a:extLst>
          </p:cNvPr>
          <p:cNvSpPr txBox="1"/>
          <p:nvPr/>
        </p:nvSpPr>
        <p:spPr>
          <a:xfrm>
            <a:off x="304312" y="1822818"/>
            <a:ext cx="6153464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Mathématiques</a:t>
            </a:r>
            <a:endParaRPr lang="fr-FR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6" name="Google Shape;738;p98">
            <a:extLst>
              <a:ext uri="{FF2B5EF4-FFF2-40B4-BE49-F238E27FC236}">
                <a16:creationId xmlns:a16="http://schemas.microsoft.com/office/drawing/2014/main" id="{B53633E6-A3D5-8D96-2DF7-F5233272E84F}"/>
              </a:ext>
            </a:extLst>
          </p:cNvPr>
          <p:cNvSpPr txBox="1"/>
          <p:nvPr/>
        </p:nvSpPr>
        <p:spPr>
          <a:xfrm>
            <a:off x="8476225" y="1529731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7" name="Google Shape;743;p98">
            <a:extLst>
              <a:ext uri="{FF2B5EF4-FFF2-40B4-BE49-F238E27FC236}">
                <a16:creationId xmlns:a16="http://schemas.microsoft.com/office/drawing/2014/main" id="{1F0E13C5-CFD9-9AA1-FC02-182ED42A717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383139" y="1409310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Google Shape;744;p98">
            <a:extLst>
              <a:ext uri="{FF2B5EF4-FFF2-40B4-BE49-F238E27FC236}">
                <a16:creationId xmlns:a16="http://schemas.microsoft.com/office/drawing/2014/main" id="{43855FEB-4778-D00F-6068-E64FA449A53E}"/>
              </a:ext>
            </a:extLst>
          </p:cNvPr>
          <p:cNvSpPr txBox="1"/>
          <p:nvPr/>
        </p:nvSpPr>
        <p:spPr>
          <a:xfrm>
            <a:off x="8544175" y="1596239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Google Shape;745;p98">
            <a:extLst>
              <a:ext uri="{FF2B5EF4-FFF2-40B4-BE49-F238E27FC236}">
                <a16:creationId xmlns:a16="http://schemas.microsoft.com/office/drawing/2014/main" id="{320A01CA-0AAF-D984-606C-2B7551027E03}"/>
              </a:ext>
            </a:extLst>
          </p:cNvPr>
          <p:cNvSpPr txBox="1"/>
          <p:nvPr/>
        </p:nvSpPr>
        <p:spPr>
          <a:xfrm>
            <a:off x="8647573" y="2221175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2AC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19DD41B-D740-512E-4797-5C01A081644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4525" y="3262955"/>
            <a:ext cx="4322720" cy="2881813"/>
          </a:xfrm>
          <a:prstGeom prst="rect">
            <a:avLst/>
          </a:prstGeom>
        </p:spPr>
      </p:pic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EC75BAB4-5CC6-F092-F48B-005A262C4290}"/>
              </a:ext>
            </a:extLst>
          </p:cNvPr>
          <p:cNvSpPr/>
          <p:nvPr/>
        </p:nvSpPr>
        <p:spPr>
          <a:xfrm>
            <a:off x="1680835" y="4435439"/>
            <a:ext cx="81691" cy="545467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341157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Notez bien que ces mots en français seront utilisés au cours de cette séance et pendant toute la leçon.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8" name="Image 8">
            <a:extLst>
              <a:ext uri="{FF2B5EF4-FFF2-40B4-BE49-F238E27FC236}">
                <a16:creationId xmlns:a16="http://schemas.microsoft.com/office/drawing/2014/main" id="{136F51BF-420E-C81D-92A8-4FC2772CA8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5A20545F-6728-07E1-6620-DB3600449FCC}"/>
              </a:ext>
            </a:extLst>
          </p:cNvPr>
          <p:cNvSpPr txBox="1"/>
          <p:nvPr/>
        </p:nvSpPr>
        <p:spPr>
          <a:xfrm>
            <a:off x="2811424" y="3005758"/>
            <a:ext cx="586671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Méthode d’élimination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E760E4-C015-BB2E-CFD2-4A13FC186191}"/>
              </a:ext>
            </a:extLst>
          </p:cNvPr>
          <p:cNvSpPr txBox="1"/>
          <p:nvPr/>
        </p:nvSpPr>
        <p:spPr>
          <a:xfrm>
            <a:off x="2811424" y="3802303"/>
            <a:ext cx="586671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 méthode de substitution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0703CF1-6FBD-B8AC-3376-76C87DDA70E7}"/>
              </a:ext>
            </a:extLst>
          </p:cNvPr>
          <p:cNvSpPr txBox="1"/>
          <p:nvPr/>
        </p:nvSpPr>
        <p:spPr>
          <a:xfrm>
            <a:off x="2811424" y="4629244"/>
            <a:ext cx="586671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Méthode d’élimination par combinaison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FD1CE0E-77F8-7BF2-5344-B557AB03A71B}"/>
              </a:ext>
            </a:extLst>
          </p:cNvPr>
          <p:cNvSpPr txBox="1"/>
          <p:nvPr/>
        </p:nvSpPr>
        <p:spPr>
          <a:xfrm>
            <a:off x="2811424" y="2116484"/>
            <a:ext cx="5866717" cy="51077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fr-FR" sz="2400" dirty="0">
                <a:ea typeface="Calibri"/>
                <a:cs typeface="Calibri"/>
                <a:sym typeface="Calibri"/>
              </a:rPr>
              <a:t> méthode de combinaison </a:t>
            </a:r>
          </a:p>
        </p:txBody>
      </p:sp>
    </p:spTree>
    <p:extLst>
      <p:ext uri="{BB962C8B-B14F-4D97-AF65-F5344CB8AC3E}">
        <p14:creationId xmlns:p14="http://schemas.microsoft.com/office/powerpoint/2010/main" val="2910165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Choisissez la bonne réponse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f>
                        <m:f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C4655B24-A6DB-3142-A6E7-AD34E7038A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 l="-854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/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6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FD3A577-0FBC-3A50-25DE-E644F477AC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6"/>
                <a:ext cx="2221774" cy="64607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.2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BA39717D-2CC6-F904-D9D7-74EB1EC325C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/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MA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E1C54AC7-8214-6559-A59C-66F82919A4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9518" y="4762505"/>
                <a:ext cx="2221774" cy="64607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701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EE8534-9B2D-C326-845F-0337C4048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13A9FDC9-1980-E0E2-3F40-E68A45C56E62}"/>
              </a:ext>
            </a:extLst>
          </p:cNvPr>
          <p:cNvSpPr txBox="1"/>
          <p:nvPr/>
        </p:nvSpPr>
        <p:spPr>
          <a:xfrm>
            <a:off x="507999" y="689650"/>
            <a:ext cx="9719499" cy="36626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spcAft>
                <a:spcPts val="400"/>
              </a:spcAft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</a:t>
            </a:r>
            <a:r>
              <a:rPr kumimoji="0" lang="fr-FR" sz="1400" b="0" i="1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la réponse :</a:t>
            </a:r>
            <a:endParaRPr kumimoji="0" lang="fr-FR" sz="14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A65CB73A-6D83-1AA3-0D27-AA71D8A0697A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AED5160A-813C-1E45-8A67-F7E1CF659B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4822D820-F986-450F-EC7D-91894E30BD8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Choisissez la bonne réponse</a:t>
                </a:r>
              </a:p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6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×</m:t>
                      </m:r>
                      <m:f>
                        <m:f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Calibri" panose="020F0502020204030204" pitchFamily="34" charset="0"/>
                        </a:rPr>
                        <m:t>=</m:t>
                      </m:r>
                    </m:oMath>
                  </m:oMathPara>
                </a14:m>
                <a:endParaRPr lang="fr-FR" sz="2400" kern="0" dirty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1CBBC5BC-949B-6339-2903-7CDEBC6D8FB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3"/>
                <a:stretch>
                  <a:fillRect l="-854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21D6BE3-66C6-8880-8E3B-5033507E42FE}"/>
                  </a:ext>
                </a:extLst>
              </p:cNvPr>
              <p:cNvSpPr/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2</m:t>
                      </m:r>
                    </m:oMath>
                  </m:oMathPara>
                </a14:m>
                <a:endParaRPr lang="fr-M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E21D6BE3-66C6-8880-8E3B-5033507E42F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91" y="4762505"/>
                <a:ext cx="2221774" cy="64607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0131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7C157-5D68-326F-7EC3-F826F37BC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AF3B07D-2DC1-4A54-F8F2-A531DBE88B3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Choisissez la bonne réponse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F23C72D2-0A6E-DA5B-105C-7B58EEA64E92}"/>
              </a:ext>
            </a:extLst>
          </p:cNvPr>
          <p:cNvSpPr txBox="1"/>
          <p:nvPr/>
        </p:nvSpPr>
        <p:spPr>
          <a:xfrm>
            <a:off x="508000" y="689650"/>
            <a:ext cx="111744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lit la question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7A65DA0A-98B8-7F31-084C-D9E505802AE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629BBDFE-77DA-F88B-BB2A-E1892DA7F2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expression</m:t>
                    </m:r>
                    <m: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 </m:t>
                    </m:r>
                    <m:r>
                      <a:rPr lang="fr-FR" sz="2400" b="0" i="0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3</m:t>
                    </m:r>
                    <m:d>
                      <m:dPr>
                        <m:ctrlPr>
                          <a:rPr lang="fr-FR" sz="24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4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fr-FR" sz="24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400" b="0" i="1" kern="0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</m:t>
                        </m:r>
                      </m:e>
                    </m:d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est égale à :</a:t>
                </a: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B4067562-A2CB-AE88-C423-FEB4056F9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/>
              <p:nvPr/>
            </p:nvSpPr>
            <p:spPr>
              <a:xfrm>
                <a:off x="1111537" y="4762505"/>
                <a:ext cx="2221774" cy="8569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3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BC18E97-1FF4-816F-B3A3-704441F314F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5"/>
                <a:ext cx="2221774" cy="85694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/>
              <p:nvPr/>
            </p:nvSpPr>
            <p:spPr>
              <a:xfrm>
                <a:off x="8858689" y="4762505"/>
                <a:ext cx="2221774" cy="8569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𝐶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1</m:t>
                      </m:r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7693B711-39E1-758C-6A29-E245C71AA15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8689" y="4762505"/>
                <a:ext cx="2221774" cy="85694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/>
              <p:nvPr/>
            </p:nvSpPr>
            <p:spPr>
              <a:xfrm>
                <a:off x="5355550" y="4762505"/>
                <a:ext cx="2221774" cy="85694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𝐵</m:t>
                      </m:r>
                      <m:r>
                        <a:rPr lang="fr-FR" sz="2400" b="0" i="1" ker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 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+</m:t>
                      </m:r>
                      <m:f>
                        <m:fPr>
                          <m:ctrlP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fPr>
                        <m:num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fr-FR" sz="2400" b="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MA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D4FAEBF4-EEA7-1A79-78AA-D08115F9879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5550" y="4762505"/>
                <a:ext cx="2221774" cy="8569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940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F7618-DB3A-5007-1BBF-8102B70B4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1DE5D5A-62EB-F7EC-3A34-7FAD86DD1CBC}"/>
              </a:ext>
            </a:extLst>
          </p:cNvPr>
          <p:cNvSpPr txBox="1"/>
          <p:nvPr/>
        </p:nvSpPr>
        <p:spPr>
          <a:xfrm>
            <a:off x="508000" y="689650"/>
            <a:ext cx="8712200" cy="25038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affiche et explique la réponse. 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19943799-70EC-CB15-AF47-3EE952F078B1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la bonne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7703E443-7176-8255-9599-39536AEEC1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9AA45B88-CA15-312C-96E1-ABDF46A2A3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L’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expression</m:t>
                    </m:r>
                    <m:r>
                      <a:rPr lang="fr-FR" sz="2400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:  3</m:t>
                    </m:r>
                    <m:d>
                      <m:dPr>
                        <m:ctrlP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</m:ctrlPr>
                          </m:fPr>
                          <m:num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fr-FR" sz="2400" i="1" ker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cs typeface="Calibri" panose="020F0502020204030204" pitchFamily="34" charset="0"/>
                              </a:rPr>
                              <m:t>3</m:t>
                            </m:r>
                          </m:den>
                        </m:f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24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−1</m:t>
                        </m:r>
                      </m:e>
                    </m:d>
                  </m:oMath>
                </a14:m>
                <a:r>
                  <a:rPr lang="fr-FR" sz="24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est égale à :</a:t>
                </a:r>
              </a:p>
            </p:txBody>
          </p:sp>
        </mc:Choice>
        <mc:Fallback xmlns="">
          <p:sp>
            <p:nvSpPr>
              <p:cNvPr id="4" name="Google Shape;15880;p58">
                <a:extLst>
                  <a:ext uri="{FF2B5EF4-FFF2-40B4-BE49-F238E27FC236}">
                    <a16:creationId xmlns:a16="http://schemas.microsoft.com/office/drawing/2014/main" id="{CA3382DA-F574-9FD5-A112-71FEB8DE68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7575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3482EC0-09BC-1FF9-2512-1ED4C94A3DA9}"/>
                  </a:ext>
                </a:extLst>
              </p:cNvPr>
              <p:cNvSpPr/>
              <p:nvPr/>
            </p:nvSpPr>
            <p:spPr>
              <a:xfrm>
                <a:off x="1111537" y="4762505"/>
                <a:ext cx="2221774" cy="85694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  <a:scene3d>
                <a:camera prst="orthographicFront">
                  <a:rot lat="0" lon="0" rev="0"/>
                </a:camera>
                <a:lightRig rig="soft" dir="t">
                  <a:rot lat="0" lon="0" rev="0"/>
                </a:lightRig>
              </a:scene3d>
              <a:sp3d contourW="44450" prstMaterial="matte">
                <a:bevelT w="63500" h="63500" prst="artDeco"/>
                <a:contourClr>
                  <a:srgbClr val="FFFFFF"/>
                </a:contourClr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𝐴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.    </m:t>
                      </m:r>
                      <m:r>
                        <a:rPr lang="fr-FR" sz="2400" b="0" i="1" ker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  <m:r>
                        <a:rPr lang="fr-FR" sz="2400" b="0" i="1" kern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−3</m:t>
                      </m:r>
                    </m:oMath>
                  </m:oMathPara>
                </a14:m>
                <a:endParaRPr lang="fr-MA" sz="24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63482EC0-09BC-1FF9-2512-1ED4C94A3D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4762505"/>
                <a:ext cx="2221774" cy="8569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  <a:effectLst>
                <a:outerShdw blurRad="107950" dist="12700" dir="5400000" algn="ctr">
                  <a:srgbClr val="000000"/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1419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</a:t>
            </a:r>
            <a:r>
              <a:rPr lang="fr-FR" sz="14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un élève</a:t>
            </a: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ou deux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E2CF8C-1A11-19ED-8DE2-E93F36321528}"/>
              </a:ext>
            </a:extLst>
          </p:cNvPr>
          <p:cNvSpPr/>
          <p:nvPr/>
        </p:nvSpPr>
        <p:spPr>
          <a:xfrm>
            <a:off x="5312191" y="61683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54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5A3E3AC-E9D3-7635-75EE-4CD08B50C5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41" y="1871160"/>
            <a:ext cx="11359262" cy="399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C0FC3C22-6006-D67F-A2F0-60E0479D4A37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affiche et explique les réponses.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7E33F42F-52A7-03A7-6B9C-BDD34F0C0FDB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Voici la réponse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1FBCAEBD-B118-0B36-F355-F98E39B80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E2F7B73-081F-26F7-6F41-8DAB8729DD3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27C4706-CFD7-64D1-FACF-65BB3AF225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141" y="1871160"/>
            <a:ext cx="11359262" cy="3997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DA50553-673F-9739-D3AA-D1117082A672}"/>
                  </a:ext>
                </a:extLst>
              </p:cNvPr>
              <p:cNvSpPr txBox="1"/>
              <p:nvPr/>
            </p:nvSpPr>
            <p:spPr>
              <a:xfrm>
                <a:off x="2557848" y="3563602"/>
                <a:ext cx="1445741" cy="6127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2DA50553-673F-9739-D3AA-D1117082A6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7848" y="3563602"/>
                <a:ext cx="1445741" cy="612796"/>
              </a:xfrm>
              <a:prstGeom prst="rect">
                <a:avLst/>
              </a:prstGeom>
              <a:blipFill>
                <a:blip r:embed="rId4"/>
                <a:stretch>
                  <a:fillRect b="-612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4EE19B7-B5A2-574B-85F6-5FABED6A6DDB}"/>
                  </a:ext>
                </a:extLst>
              </p:cNvPr>
              <p:cNvSpPr txBox="1"/>
              <p:nvPr/>
            </p:nvSpPr>
            <p:spPr>
              <a:xfrm>
                <a:off x="8542639" y="3593172"/>
                <a:ext cx="49015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94EE19B7-B5A2-574B-85F6-5FABED6A6D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2639" y="3593172"/>
                <a:ext cx="49015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A351098-4F51-4C4C-82BB-5606E6F01C22}"/>
                  </a:ext>
                </a:extLst>
              </p:cNvPr>
              <p:cNvSpPr txBox="1"/>
              <p:nvPr/>
            </p:nvSpPr>
            <p:spPr>
              <a:xfrm>
                <a:off x="2168610" y="4339688"/>
                <a:ext cx="4880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9A351098-4F51-4C4C-82BB-5606E6F01C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8610" y="4339688"/>
                <a:ext cx="48809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E6640E7-B1A6-CF26-AC60-572E31ADE019}"/>
                  </a:ext>
                </a:extLst>
              </p:cNvPr>
              <p:cNvSpPr txBox="1"/>
              <p:nvPr/>
            </p:nvSpPr>
            <p:spPr>
              <a:xfrm>
                <a:off x="7877434" y="4217956"/>
                <a:ext cx="490152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fr-FR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8E6640E7-B1A6-CF26-AC60-572E31ADE0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434" y="4217956"/>
                <a:ext cx="490152" cy="610936"/>
              </a:xfrm>
              <a:prstGeom prst="rect">
                <a:avLst/>
              </a:prstGeom>
              <a:blipFill>
                <a:blip r:embed="rId7"/>
                <a:stretch>
                  <a:fillRect b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E2E0F77-42E0-0ABF-521B-69088BF0D757}"/>
                  </a:ext>
                </a:extLst>
              </p:cNvPr>
              <p:cNvSpPr txBox="1"/>
              <p:nvPr/>
            </p:nvSpPr>
            <p:spPr>
              <a:xfrm>
                <a:off x="2656703" y="5104482"/>
                <a:ext cx="4880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E2E0F77-42E0-0ABF-521B-69088BF0D75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6703" y="5104482"/>
                <a:ext cx="488094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76CF0E0-E1CB-344E-8352-A4AAF07EC90F}"/>
                  </a:ext>
                </a:extLst>
              </p:cNvPr>
              <p:cNvSpPr txBox="1"/>
              <p:nvPr/>
            </p:nvSpPr>
            <p:spPr>
              <a:xfrm>
                <a:off x="7877434" y="5104482"/>
                <a:ext cx="48809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076CF0E0-E1CB-344E-8352-A4AAF07EC9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77434" y="5104482"/>
                <a:ext cx="48809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B5598F3F-3246-D7D5-0C41-D8DAF174E030}"/>
              </a:ext>
            </a:extLst>
          </p:cNvPr>
          <p:cNvSpPr/>
          <p:nvPr/>
        </p:nvSpPr>
        <p:spPr>
          <a:xfrm>
            <a:off x="5312191" y="61683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54</a:t>
            </a:r>
          </a:p>
        </p:txBody>
      </p:sp>
    </p:spTree>
    <p:extLst>
      <p:ext uri="{BB962C8B-B14F-4D97-AF65-F5344CB8AC3E}">
        <p14:creationId xmlns:p14="http://schemas.microsoft.com/office/powerpoint/2010/main" val="49516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/>
      <p:bldP spid="11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à 2 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_A_02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22" name="D_A_01">
            <a:extLst>
              <a:ext uri="{FF2B5EF4-FFF2-40B4-BE49-F238E27FC236}">
                <a16:creationId xmlns:a16="http://schemas.microsoft.com/office/drawing/2014/main" id="{8370BD2B-BD7F-4541-9796-EA130DEC88F0}"/>
              </a:ext>
            </a:extLst>
          </p:cNvPr>
          <p:cNvSpPr txBox="1"/>
          <p:nvPr/>
        </p:nvSpPr>
        <p:spPr>
          <a:xfrm>
            <a:off x="761260" y="18694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Exprimez vos avis</a:t>
            </a:r>
          </a:p>
        </p:txBody>
      </p:sp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C87E905E-97AE-F893-3E0B-5B0DCCEBCA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O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84D525E-426A-916D-7A59-755182B8349D}"/>
                  </a:ext>
                </a:extLst>
              </p:cNvPr>
              <p:cNvSpPr txBox="1"/>
              <p:nvPr/>
            </p:nvSpPr>
            <p:spPr>
              <a:xfrm>
                <a:off x="2069949" y="3592370"/>
                <a:ext cx="3719878" cy="1757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=3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84D525E-426A-916D-7A59-755182B834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69949" y="3592370"/>
                <a:ext cx="3719878" cy="1757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B83ED89-D02C-7433-4C97-A528E4CB1C80}"/>
                  </a:ext>
                </a:extLst>
              </p:cNvPr>
              <p:cNvSpPr txBox="1"/>
              <p:nvPr/>
            </p:nvSpPr>
            <p:spPr>
              <a:xfrm>
                <a:off x="6402175" y="4012870"/>
                <a:ext cx="3297936" cy="916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5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+2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=15</m:t>
                              </m:r>
                            </m:e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2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−3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=3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BB83ED89-D02C-7433-4C97-A528E4CB1C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2175" y="4012870"/>
                <a:ext cx="3297936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2E212EE2-0827-A72A-F6E1-D3410A0337EC}"/>
              </a:ext>
            </a:extLst>
          </p:cNvPr>
          <p:cNvSpPr/>
          <p:nvPr/>
        </p:nvSpPr>
        <p:spPr>
          <a:xfrm>
            <a:off x="4783230" y="1508482"/>
            <a:ext cx="4013368" cy="1440464"/>
          </a:xfrm>
          <a:prstGeom prst="wedgeRoundRectCallout">
            <a:avLst>
              <a:gd name="adj1" fmla="val -58375"/>
              <a:gd name="adj2" fmla="val -22590"/>
              <a:gd name="adj3" fmla="val 16667"/>
            </a:avLst>
          </a:prstGeom>
          <a:solidFill>
            <a:srgbClr val="EAEDF2"/>
          </a:solidFill>
          <a:ln>
            <a:solidFill>
              <a:schemeClr val="tx2">
                <a:lumMod val="60000"/>
                <a:lumOff val="4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0F5D01-7A6E-DF4E-D4A8-3168274530ED}"/>
              </a:ext>
            </a:extLst>
          </p:cNvPr>
          <p:cNvSpPr txBox="1"/>
          <p:nvPr/>
        </p:nvSpPr>
        <p:spPr>
          <a:xfrm>
            <a:off x="5029090" y="1593798"/>
            <a:ext cx="37675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Sans les résoudre ,</a:t>
            </a:r>
            <a:r>
              <a:rPr lang="fr-FR" sz="2000" dirty="0" err="1"/>
              <a:t>Assma</a:t>
            </a:r>
            <a:r>
              <a:rPr lang="fr-FR" sz="2000" dirty="0"/>
              <a:t> prétend que ces deux systèmes </a:t>
            </a:r>
          </a:p>
          <a:p>
            <a:pPr algn="ctr"/>
            <a:r>
              <a:rPr lang="fr-FR" sz="2000" dirty="0"/>
              <a:t>d’équations ont la même solution.</a:t>
            </a:r>
          </a:p>
          <a:p>
            <a:pPr algn="ctr"/>
            <a:r>
              <a:rPr lang="fr-FR" sz="2000" dirty="0"/>
              <a:t>Qu’en pensez vous?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DA6C459-BE97-6FB3-E665-211D68A57D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15" b="98642" l="2593" r="97160">
                        <a14:foregroundMark x1="5469" y1="56836" x2="29980" y2="55859"/>
                        <a14:foregroundMark x1="29980" y1="55859" x2="45898" y2="56445"/>
                        <a14:foregroundMark x1="36426" y1="48633" x2="50000" y2="58398"/>
                        <a14:foregroundMark x1="18262" y1="48535" x2="29883" y2="52539"/>
                        <a14:foregroundMark x1="29883" y1="52539" x2="36816" y2="52246"/>
                        <a14:foregroundMark x1="36816" y1="52246" x2="38379" y2="48926"/>
                        <a14:foregroundMark x1="15332" y1="50195" x2="7324" y2="53613"/>
                        <a14:foregroundMark x1="7324" y1="53613" x2="16602" y2="59570"/>
                        <a14:foregroundMark x1="16602" y1="59570" x2="34961" y2="56836"/>
                        <a14:foregroundMark x1="34961" y1="56836" x2="47949" y2="58203"/>
                        <a14:foregroundMark x1="4395" y1="58203" x2="15918" y2="60059"/>
                        <a14:foregroundMark x1="15918" y1="60059" x2="33301" y2="58691"/>
                        <a14:foregroundMark x1="33301" y1="58691" x2="41992" y2="58984"/>
                        <a14:foregroundMark x1="24414" y1="35742" x2="26074" y2="37891"/>
                        <a14:foregroundMark x1="32129" y1="38184" x2="34277" y2="36426"/>
                        <a14:foregroundMark x1="26660" y1="5078" x2="31738" y2="5078"/>
                        <a14:foregroundMark x1="44336" y1="59180" x2="49805" y2="59473"/>
                        <a14:foregroundMark x1="2832" y1="59277" x2="9766" y2="59277"/>
                        <a14:foregroundMark x1="24805" y1="59863" x2="34961" y2="59570"/>
                        <a14:foregroundMark x1="34961" y1="59570" x2="43848" y2="60156"/>
                        <a14:foregroundMark x1="66790" y1="16667" x2="74444" y2="88642"/>
                        <a14:foregroundMark x1="74444" y1="88642" x2="85309" y2="98765"/>
                        <a14:foregroundMark x1="85926" y1="23086" x2="97160" y2="80864"/>
                        <a14:foregroundMark x1="97160" y1="80864" x2="95185" y2="896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109" t="6882" b="32976"/>
          <a:stretch>
            <a:fillRect/>
          </a:stretch>
        </p:blipFill>
        <p:spPr>
          <a:xfrm>
            <a:off x="2806024" y="1395076"/>
            <a:ext cx="1745779" cy="202335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83904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774699" y="3191193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sz="240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1519970" y="3279648"/>
            <a:ext cx="9731504" cy="619431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MA" sz="2000" b="1" dirty="0">
                <a:solidFill>
                  <a:schemeClr val="accent4"/>
                </a:solidFill>
                <a:effectLst/>
                <a:latin typeface="+mj-lt"/>
              </a:rPr>
              <a:t>Résoudre un système de deux équations du 1</a:t>
            </a:r>
            <a:r>
              <a:rPr lang="fr-MA" sz="2000" b="1" baseline="30000" dirty="0">
                <a:solidFill>
                  <a:schemeClr val="accent4"/>
                </a:solidFill>
                <a:effectLst/>
                <a:latin typeface="+mj-lt"/>
              </a:rPr>
              <a:t>er</a:t>
            </a:r>
            <a:r>
              <a:rPr lang="fr-MA" sz="2000" b="1" dirty="0">
                <a:solidFill>
                  <a:schemeClr val="accent4"/>
                </a:solidFill>
                <a:effectLst/>
                <a:latin typeface="+mj-lt"/>
              </a:rPr>
              <a:t>  degré à deux inconnues à coefficients fractionnaires 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EE1E7-F389-9ABD-FA28-2BBAA0F3B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60FC9000-AB65-91BD-1AA5-3B2C3C60D985}"/>
              </a:ext>
            </a:extLst>
          </p:cNvPr>
          <p:cNvSpPr txBox="1"/>
          <p:nvPr/>
        </p:nvSpPr>
        <p:spPr>
          <a:xfrm>
            <a:off x="774699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A la fin de cette séance, vous serez capables de résoudre un système d’équations comme celui la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5E749291-8C13-E797-B7E4-56DE715D1C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C892A1D2-9583-4E15-D6DA-43B01168C313}"/>
              </a:ext>
            </a:extLst>
          </p:cNvPr>
          <p:cNvSpPr txBox="1"/>
          <p:nvPr/>
        </p:nvSpPr>
        <p:spPr>
          <a:xfrm>
            <a:off x="508000" y="689650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déclare l’objectif.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5BF3F66-A250-0062-EB4E-DAF5CECB904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6834FF3-3D78-EC48-034A-830B6FEE7585}"/>
                  </a:ext>
                </a:extLst>
              </p:cNvPr>
              <p:cNvSpPr txBox="1"/>
              <p:nvPr/>
            </p:nvSpPr>
            <p:spPr>
              <a:xfrm>
                <a:off x="3355440" y="3690922"/>
                <a:ext cx="3719878" cy="175714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kern="0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cs typeface="Calibri" panose="020F0502020204030204" pitchFamily="34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=3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2</m:t>
                                  </m:r>
                                </m:num>
                                <m:den>
                                  <m:r>
                                    <a:rPr lang="fr-FR" sz="2400" b="0" i="1" kern="0" smtClean="0">
                                      <a:solidFill>
                                        <a:srgbClr val="000000"/>
                                      </a:solidFill>
                                      <a:latin typeface="Cambria Math" panose="02040503050406030204" pitchFamily="18" charset="0"/>
                                      <a:cs typeface="Calibri" panose="020F0502020204030204" pitchFamily="34" charset="0"/>
                                    </a:rPr>
                                    <m:t>3</m:t>
                                  </m:r>
                                </m:den>
                              </m:f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𝑥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−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𝑦</m:t>
                              </m:r>
                              <m:r>
                                <a:rPr lang="fr-FR" sz="2400" b="0" i="1" kern="0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  <a:cs typeface="Calibri" panose="020F0502020204030204" pitchFamily="34" charset="0"/>
                                </a:rPr>
                                <m:t>=1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4" name="ZoneTexte 3">
                <a:extLst>
                  <a:ext uri="{FF2B5EF4-FFF2-40B4-BE49-F238E27FC236}">
                    <a16:creationId xmlns:a16="http://schemas.microsoft.com/office/drawing/2014/main" id="{56834FF3-3D78-EC48-034A-830B6FEE75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5440" y="3690922"/>
                <a:ext cx="3719878" cy="1757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ZoneTexte 4">
            <a:extLst>
              <a:ext uri="{FF2B5EF4-FFF2-40B4-BE49-F238E27FC236}">
                <a16:creationId xmlns:a16="http://schemas.microsoft.com/office/drawing/2014/main" id="{266688A5-0829-2A54-32CF-7C8E7613A34E}"/>
              </a:ext>
            </a:extLst>
          </p:cNvPr>
          <p:cNvSpPr txBox="1"/>
          <p:nvPr/>
        </p:nvSpPr>
        <p:spPr>
          <a:xfrm>
            <a:off x="508000" y="1523204"/>
            <a:ext cx="5332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Résoudre le système d’équations suivant:</a:t>
            </a:r>
          </a:p>
        </p:txBody>
      </p:sp>
    </p:spTree>
    <p:extLst>
      <p:ext uri="{BB962C8B-B14F-4D97-AF65-F5344CB8AC3E}">
        <p14:creationId xmlns:p14="http://schemas.microsoft.com/office/powerpoint/2010/main" val="13245448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95067-9573-2C1C-8F6A-F3E033F005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002AF405-A118-D67A-9CFD-1F0543ACBFC7}"/>
              </a:ext>
            </a:extLst>
          </p:cNvPr>
          <p:cNvSpPr txBox="1"/>
          <p:nvPr/>
        </p:nvSpPr>
        <p:spPr>
          <a:xfrm>
            <a:off x="798717" y="231268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Voici comment je fais pour résoudre un système de deux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é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quations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du premier degré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à deux inconnues avec la méthode d’élimination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par combinaison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7BE6EDB-A446-9271-49D5-7DD40A30A76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54066F4B-E774-0E30-BE83-87B41EE25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C4E9A172-FAFD-5E1E-E8B3-29BFFB6516B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D32B5E3-7E44-799D-E406-83B679924F93}"/>
              </a:ext>
            </a:extLst>
          </p:cNvPr>
          <p:cNvSpPr/>
          <p:nvPr/>
        </p:nvSpPr>
        <p:spPr>
          <a:xfrm>
            <a:off x="8580119" y="4896315"/>
            <a:ext cx="320041" cy="4616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F233E95-8CB2-9FDA-8E32-1DB52E93E4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22" y="1933125"/>
            <a:ext cx="11490755" cy="3830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9002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1401BA-FFA2-5DB4-DE81-4083985E3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78B99358-4FEB-B516-214E-87487F4E00F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EC6A2B0-7CB4-D749-6218-2F70BF2CF860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44E40081-7190-6EDC-F858-504A29FCA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3988C8F1-4E9E-1EA1-7A35-41EA13F8F36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15E5B43-B29E-949F-185C-753D2D576058}"/>
              </a:ext>
            </a:extLst>
          </p:cNvPr>
          <p:cNvSpPr/>
          <p:nvPr/>
        </p:nvSpPr>
        <p:spPr>
          <a:xfrm>
            <a:off x="382301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6BC8C72-32E6-3ED9-1CC0-68E6C050FCC1}"/>
              </a:ext>
            </a:extLst>
          </p:cNvPr>
          <p:cNvSpPr/>
          <p:nvPr/>
        </p:nvSpPr>
        <p:spPr>
          <a:xfrm>
            <a:off x="4691695" y="5001989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03F30A5-33D6-D63F-B0B1-012738B7F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67" y="2299368"/>
            <a:ext cx="4622800" cy="17780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8130BAF-3E15-0635-A875-4EC1E46A2D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300" y="2477168"/>
            <a:ext cx="1422400" cy="1600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2C066FB-3972-0475-3E01-52100483D5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3508" y="2439068"/>
            <a:ext cx="4965700" cy="149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21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D5812-54AA-DE5E-9E0F-A94CFF7CD3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1">
            <a:extLst>
              <a:ext uri="{FF2B5EF4-FFF2-40B4-BE49-F238E27FC236}">
                <a16:creationId xmlns:a16="http://schemas.microsoft.com/office/drawing/2014/main" id="{B28A51F0-D9BE-709F-3916-B8E17852E5AD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78827BC7-F52C-C2F6-9E41-3FF641459D5F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8D76A15B-4B7E-66EC-B90E-E600E03517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" name="D_A_02">
            <a:extLst>
              <a:ext uri="{FF2B5EF4-FFF2-40B4-BE49-F238E27FC236}">
                <a16:creationId xmlns:a16="http://schemas.microsoft.com/office/drawing/2014/main" id="{5BBDB859-D9EB-D084-D351-A7BA95C6B533}"/>
              </a:ext>
            </a:extLst>
          </p:cNvPr>
          <p:cNvSpPr txBox="1"/>
          <p:nvPr/>
        </p:nvSpPr>
        <p:spPr>
          <a:xfrm>
            <a:off x="765809" y="620048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explique.</a:t>
            </a:r>
          </a:p>
        </p:txBody>
      </p:sp>
      <p:sp>
        <p:nvSpPr>
          <p:cNvPr id="24" name="D_A_01">
            <a:extLst>
              <a:ext uri="{FF2B5EF4-FFF2-40B4-BE49-F238E27FC236}">
                <a16:creationId xmlns:a16="http://schemas.microsoft.com/office/drawing/2014/main" id="{7AF525C6-7757-F19A-8B63-6E9566EF6838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B279010-D1B0-DD2F-900B-AC8E71A52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231"/>
          <a:stretch/>
        </p:blipFill>
        <p:spPr>
          <a:xfrm>
            <a:off x="450192" y="2744230"/>
            <a:ext cx="11278258" cy="100636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E5B38F4-1CB5-0E8A-A67D-01E683CB40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729" y="1276000"/>
            <a:ext cx="2679700" cy="13335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338BD9B-6CD6-A8A0-2E40-18AC1AB303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947" y="4180567"/>
            <a:ext cx="3175000" cy="107950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B4143B5-362F-71E8-5791-1AF890ABD8A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00" y="4211018"/>
            <a:ext cx="1079500" cy="11176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139FDE19-D47D-6653-01F2-15338526BD0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9553" y="4184219"/>
            <a:ext cx="3873500" cy="113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55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053FF-E229-DA00-93FC-35E0A13724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B0C83A67-084C-5016-B0E8-7A18F3F2F31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F8FDD34B-0E15-CC6D-D2E3-918A44DA37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093E4244-47B2-4B5D-BB15-AD69CB0A7619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96103B9-A806-266A-7390-AFF24D337993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64405661-2ACF-8481-3F79-A7CD6B6283D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71CC50E6-2EFF-3F6E-92F3-8D4F68A506C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A51850F-846A-C6DD-BCDE-A2F8F67A13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1993" y="1327856"/>
            <a:ext cx="2794000" cy="130810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A57DA291-4D9B-20C3-2BC7-C2F7B757C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820" y="4793303"/>
            <a:ext cx="5549900" cy="7112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DECC6A3C-33DB-4E3F-176B-7F082ABE7F2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820" y="2502017"/>
            <a:ext cx="7772400" cy="926983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D1859A90-3AE4-58AF-0AB2-900EF117CAEA}"/>
              </a:ext>
            </a:extLst>
          </p:cNvPr>
          <p:cNvGrpSpPr/>
          <p:nvPr/>
        </p:nvGrpSpPr>
        <p:grpSpPr>
          <a:xfrm>
            <a:off x="1237820" y="3879224"/>
            <a:ext cx="7772400" cy="463855"/>
            <a:chOff x="1237820" y="3879224"/>
            <a:chExt cx="7772400" cy="463855"/>
          </a:xfrm>
        </p:grpSpPr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0A3B7C86-D9AD-97B1-8D72-7C4F146E6D7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37820" y="3879224"/>
              <a:ext cx="7772400" cy="46385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9333F4E9-F85B-5034-DC9F-AFD453180F5F}"/>
                </a:ext>
              </a:extLst>
            </p:cNvPr>
            <p:cNvSpPr/>
            <p:nvPr/>
          </p:nvSpPr>
          <p:spPr>
            <a:xfrm>
              <a:off x="3352800" y="3879224"/>
              <a:ext cx="45719" cy="46385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189217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BACE17-777D-A2A9-6B48-71F211347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15C20C9C-3B63-E2CC-9889-3AA41F95C614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EA06FC0-4450-9374-2E7A-120A01851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4B90A31-5A59-36A2-7BFF-058C4F3AA4E2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14FB43-2C60-46C9-EA45-9CFD63255906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6DE2662F-F664-DD1F-97F3-311CB6A42E13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1F9A12AA-E97E-8133-3FD7-754B672CEBD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47F172E-7EDC-C3BE-2D3F-F90536FE2C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060" y="2570206"/>
            <a:ext cx="11210640" cy="170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723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87C8E-FE3F-BD1C-EE0A-1FA0CECE2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>
            <a:extLst>
              <a:ext uri="{FF2B5EF4-FFF2-40B4-BE49-F238E27FC236}">
                <a16:creationId xmlns:a16="http://schemas.microsoft.com/office/drawing/2014/main" id="{6E0AC787-F89E-FC4C-5D6F-28CF87283FD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9" name="Image 9">
            <a:extLst>
              <a:ext uri="{FF2B5EF4-FFF2-40B4-BE49-F238E27FC236}">
                <a16:creationId xmlns:a16="http://schemas.microsoft.com/office/drawing/2014/main" id="{AB538958-3A07-B809-E30F-6E28C738F8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4B28BE0-844B-2901-D003-756AC85677D3}"/>
              </a:ext>
            </a:extLst>
          </p:cNvPr>
          <p:cNvSpPr/>
          <p:nvPr/>
        </p:nvSpPr>
        <p:spPr>
          <a:xfrm>
            <a:off x="3834145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CD35901-CAF0-28A3-1753-22FB6674FA2C}"/>
              </a:ext>
            </a:extLst>
          </p:cNvPr>
          <p:cNvSpPr/>
          <p:nvPr/>
        </p:nvSpPr>
        <p:spPr>
          <a:xfrm>
            <a:off x="4719048" y="4969575"/>
            <a:ext cx="809945" cy="396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D_A_01">
            <a:extLst>
              <a:ext uri="{FF2B5EF4-FFF2-40B4-BE49-F238E27FC236}">
                <a16:creationId xmlns:a16="http://schemas.microsoft.com/office/drawing/2014/main" id="{5744569C-0E40-34E7-9E3C-37808B964799}"/>
              </a:ext>
            </a:extLst>
          </p:cNvPr>
          <p:cNvSpPr txBox="1"/>
          <p:nvPr/>
        </p:nvSpPr>
        <p:spPr>
          <a:xfrm>
            <a:off x="765809" y="149126"/>
            <a:ext cx="10543399" cy="525244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j’étudie l’exemple :</a:t>
            </a:r>
          </a:p>
        </p:txBody>
      </p:sp>
      <p:sp>
        <p:nvSpPr>
          <p:cNvPr id="22" name="D_A_02">
            <a:extLst>
              <a:ext uri="{FF2B5EF4-FFF2-40B4-BE49-F238E27FC236}">
                <a16:creationId xmlns:a16="http://schemas.microsoft.com/office/drawing/2014/main" id="{C8BC9019-E2D2-310E-62AC-3CF202A5901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: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A132BC6E-827D-237C-A49E-1612EC040156}"/>
              </a:ext>
            </a:extLst>
          </p:cNvPr>
          <p:cNvGrpSpPr/>
          <p:nvPr/>
        </p:nvGrpSpPr>
        <p:grpSpPr>
          <a:xfrm>
            <a:off x="393843" y="2113005"/>
            <a:ext cx="10972657" cy="2051222"/>
            <a:chOff x="393843" y="2113005"/>
            <a:chExt cx="10972657" cy="2051222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E3F05DAD-A85E-82A1-7D2D-7CD604511184}"/>
                </a:ext>
              </a:extLst>
            </p:cNvPr>
            <p:cNvGrpSpPr/>
            <p:nvPr/>
          </p:nvGrpSpPr>
          <p:grpSpPr>
            <a:xfrm>
              <a:off x="393843" y="2113005"/>
              <a:ext cx="10972657" cy="2051222"/>
              <a:chOff x="393843" y="2113005"/>
              <a:chExt cx="10972657" cy="2051222"/>
            </a:xfrm>
          </p:grpSpPr>
          <p:pic>
            <p:nvPicPr>
              <p:cNvPr id="4" name="Image 3">
                <a:extLst>
                  <a:ext uri="{FF2B5EF4-FFF2-40B4-BE49-F238E27FC236}">
                    <a16:creationId xmlns:a16="http://schemas.microsoft.com/office/drawing/2014/main" id="{19611050-9870-BDE1-F913-4706F0F8CA2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93843" y="2359140"/>
                <a:ext cx="10972657" cy="1805087"/>
              </a:xfrm>
              <a:prstGeom prst="rect">
                <a:avLst/>
              </a:prstGeom>
            </p:spPr>
          </p:pic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9AB15AD-ECB4-24E5-EE72-D9A73270CF8C}"/>
                  </a:ext>
                </a:extLst>
              </p:cNvPr>
              <p:cNvSpPr txBox="1"/>
              <p:nvPr/>
            </p:nvSpPr>
            <p:spPr>
              <a:xfrm>
                <a:off x="4719048" y="2113005"/>
                <a:ext cx="2138952" cy="66726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endParaRPr lang="fr-FR" dirty="0"/>
              </a:p>
            </p:txBody>
          </p:sp>
        </p:grpSp>
        <p:sp>
          <p:nvSpPr>
            <p:cNvPr id="2" name="Parenthèses 1">
              <a:extLst>
                <a:ext uri="{FF2B5EF4-FFF2-40B4-BE49-F238E27FC236}">
                  <a16:creationId xmlns:a16="http://schemas.microsoft.com/office/drawing/2014/main" id="{55E5E115-7378-C9D5-C8C6-C70A3BC7EB12}"/>
                </a:ext>
              </a:extLst>
            </p:cNvPr>
            <p:cNvSpPr/>
            <p:nvPr/>
          </p:nvSpPr>
          <p:spPr>
            <a:xfrm>
              <a:off x="8167816" y="3429000"/>
              <a:ext cx="556054" cy="413951"/>
            </a:xfrm>
            <a:prstGeom prst="bracketPair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6D7814C7-6D5A-E83B-33BB-6C691043BBB7}"/>
                </a:ext>
              </a:extLst>
            </p:cNvPr>
            <p:cNvSpPr txBox="1"/>
            <p:nvPr/>
          </p:nvSpPr>
          <p:spPr>
            <a:xfrm>
              <a:off x="8723870" y="3429000"/>
              <a:ext cx="247135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fr-FR" dirty="0">
                  <a:solidFill>
                    <a:schemeClr val="accent4"/>
                  </a:solidFill>
                </a:rPr>
                <a:t>+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1866939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F1A36840-D294-D5C5-8A2B-2AA43624196E}"/>
              </a:ext>
            </a:extLst>
          </p:cNvPr>
          <p:cNvSpPr txBox="1">
            <a:spLocks/>
          </p:cNvSpPr>
          <p:nvPr/>
        </p:nvSpPr>
        <p:spPr>
          <a:xfrm>
            <a:off x="508000" y="2014354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37EF2ADE-B959-5993-A71F-4320DC335AB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 Choisir la bonne réponse :</a:t>
            </a:r>
          </a:p>
        </p:txBody>
      </p:sp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30CA259-49AB-66D3-9C4F-F2C37948987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F3C4496F-53E7-5BC5-D053-78C09D5A9C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F79C50-188E-DF53-68F9-6FC7142921C2}"/>
                  </a:ext>
                </a:extLst>
              </p:cNvPr>
              <p:cNvSpPr txBox="1"/>
              <p:nvPr/>
            </p:nvSpPr>
            <p:spPr>
              <a:xfrm>
                <a:off x="8317592" y="1967303"/>
                <a:ext cx="2421689" cy="1757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9FF79C50-188E-DF53-68F9-6FC7142921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7592" y="1967303"/>
                <a:ext cx="2421689" cy="175714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096426-8C1D-8C14-585B-AFD0FCAFE120}"/>
                  </a:ext>
                </a:extLst>
              </p:cNvPr>
              <p:cNvSpPr txBox="1"/>
              <p:nvPr/>
            </p:nvSpPr>
            <p:spPr>
              <a:xfrm>
                <a:off x="4212430" y="3675354"/>
                <a:ext cx="2261709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=0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49096426-8C1D-8C14-585B-AFD0FCAFE1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2430" y="3675354"/>
                <a:ext cx="2261709" cy="916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ZoneTexte 1">
            <a:extLst>
              <a:ext uri="{FF2B5EF4-FFF2-40B4-BE49-F238E27FC236}">
                <a16:creationId xmlns:a16="http://schemas.microsoft.com/office/drawing/2014/main" id="{84E2C794-C5C9-3E92-A734-019CF953A3ED}"/>
              </a:ext>
            </a:extLst>
          </p:cNvPr>
          <p:cNvSpPr txBox="1"/>
          <p:nvPr/>
        </p:nvSpPr>
        <p:spPr>
          <a:xfrm>
            <a:off x="1003632" y="2332480"/>
            <a:ext cx="8341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Par quels nombres doit - on multiplier les coefficients de la première et la deuxième équation du système?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21029CF-747A-3B50-0216-6A848E55A006}"/>
              </a:ext>
            </a:extLst>
          </p:cNvPr>
          <p:cNvSpPr txBox="1"/>
          <p:nvPr/>
        </p:nvSpPr>
        <p:spPr>
          <a:xfrm>
            <a:off x="1003632" y="3815346"/>
            <a:ext cx="33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trouver le système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499CB9D-1D43-2F07-AE4A-6BCDC6001C2B}"/>
                  </a:ext>
                </a:extLst>
              </p:cNvPr>
              <p:cNvSpPr txBox="1"/>
              <p:nvPr/>
            </p:nvSpPr>
            <p:spPr>
              <a:xfrm>
                <a:off x="508000" y="4787406"/>
                <a:ext cx="1937818" cy="400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0" i="1"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5 </m:t>
                    </m:r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r>
                      <a:rPr lang="fr-FR" sz="2000" dirty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D499CB9D-1D43-2F07-AE4A-6BCDC6001C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787406"/>
                <a:ext cx="1937818" cy="400110"/>
              </a:xfrm>
              <a:prstGeom prst="rect">
                <a:avLst/>
              </a:prstGeom>
              <a:blipFill>
                <a:blip r:embed="rId5"/>
                <a:stretch>
                  <a:fillRect b="-15789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FC626EA-C73D-0A70-010A-99BA978C49CA}"/>
                  </a:ext>
                </a:extLst>
              </p:cNvPr>
              <p:cNvSpPr txBox="1"/>
              <p:nvPr/>
            </p:nvSpPr>
            <p:spPr>
              <a:xfrm>
                <a:off x="3587394" y="4787406"/>
                <a:ext cx="1937818" cy="400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0" i="1"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r>
                      <a:rPr lang="fr-FR" sz="2000" dirty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BFC626EA-C73D-0A70-010A-99BA978C49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7394" y="4787406"/>
                <a:ext cx="1937818" cy="400110"/>
              </a:xfrm>
              <a:prstGeom prst="rect">
                <a:avLst/>
              </a:prstGeom>
              <a:blipFill>
                <a:blip r:embed="rId6"/>
                <a:stretch>
                  <a:fillRect b="-15789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FAEA60F-E8B8-6D58-E4FD-C0EB5186B681}"/>
                  </a:ext>
                </a:extLst>
              </p:cNvPr>
              <p:cNvSpPr txBox="1"/>
              <p:nvPr/>
            </p:nvSpPr>
            <p:spPr>
              <a:xfrm>
                <a:off x="6666788" y="4787406"/>
                <a:ext cx="1937818" cy="400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0" i="1"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r>
                      <a:rPr lang="fr-FR" sz="2000" dirty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EFAEA60F-E8B8-6D58-E4FD-C0EB5186B6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6788" y="4787406"/>
                <a:ext cx="1937818" cy="400110"/>
              </a:xfrm>
              <a:prstGeom prst="rect">
                <a:avLst/>
              </a:prstGeom>
              <a:blipFill>
                <a:blip r:embed="rId7"/>
                <a:stretch>
                  <a:fillRect b="-15789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A92CAD-634C-C87F-D368-442D828917A9}"/>
                  </a:ext>
                </a:extLst>
              </p:cNvPr>
              <p:cNvSpPr txBox="1"/>
              <p:nvPr/>
            </p:nvSpPr>
            <p:spPr>
              <a:xfrm>
                <a:off x="9746182" y="4787406"/>
                <a:ext cx="1937818" cy="40011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0" i="1"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fr-FR" sz="200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fr-FR" sz="2000" dirty="0"/>
                  <a:t> et </a:t>
                </a:r>
                <a14:m>
                  <m:oMath xmlns:m="http://schemas.openxmlformats.org/officeDocument/2006/math">
                    <m:r>
                      <a:rPr lang="fr-FR" sz="2000" dirty="0">
                        <a:latin typeface="Cambria Math" panose="02040503050406030204" pitchFamily="18" charset="0"/>
                      </a:rPr>
                      <m:t>5</m:t>
                    </m:r>
                  </m:oMath>
                </a14:m>
                <a:endParaRPr lang="fr-FR" sz="2000" dirty="0"/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6CA92CAD-634C-C87F-D368-442D828917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6182" y="4787406"/>
                <a:ext cx="1937818" cy="400110"/>
              </a:xfrm>
              <a:prstGeom prst="rect">
                <a:avLst/>
              </a:prstGeom>
              <a:blipFill>
                <a:blip r:embed="rId8"/>
                <a:stretch>
                  <a:fillRect b="-15789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">
            <a:extLst>
              <a:ext uri="{FF2B5EF4-FFF2-40B4-BE49-F238E27FC236}">
                <a16:creationId xmlns:a16="http://schemas.microsoft.com/office/drawing/2014/main" id="{CA2BC1EC-69D1-1ADF-27F6-EA636081A5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fr-FR" altLang="fr-FR" sz="1800" b="1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Par quels nombres doit-on multiplier les coefficients de la première et de la deuxième équation du système ?</a:t>
            </a: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fr-FR" altLang="fr-F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A0A5CCA6-ACF4-248E-316E-DBA5E824163A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Repérage dans la semaine</a:t>
            </a:r>
            <a:endParaRPr kumimoji="0" lang="fr-FR" sz="3200" b="0" i="1" u="none" strike="noStrike" kern="0" cap="none" spc="0" normalizeH="0" baseline="0" noProof="0" dirty="0">
              <a:ln>
                <a:noFill/>
              </a:ln>
              <a:solidFill>
                <a:srgbClr val="44546A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1" name="Groupe 30">
            <a:extLst>
              <a:ext uri="{FF2B5EF4-FFF2-40B4-BE49-F238E27FC236}">
                <a16:creationId xmlns:a16="http://schemas.microsoft.com/office/drawing/2014/main" id="{B50FB1E5-3184-209B-9E29-F4B87759EAF9}"/>
              </a:ext>
            </a:extLst>
          </p:cNvPr>
          <p:cNvGrpSpPr/>
          <p:nvPr/>
        </p:nvGrpSpPr>
        <p:grpSpPr>
          <a:xfrm>
            <a:off x="963450" y="2304276"/>
            <a:ext cx="10265100" cy="828000"/>
            <a:chOff x="963450" y="2259806"/>
            <a:chExt cx="10265100" cy="828000"/>
          </a:xfrm>
          <a:solidFill>
            <a:schemeClr val="accent1"/>
          </a:solidFill>
        </p:grpSpPr>
        <p:sp>
          <p:nvSpPr>
            <p:cNvPr id="17" name="Google Shape;288;p29">
              <a:extLst>
                <a:ext uri="{FF2B5EF4-FFF2-40B4-BE49-F238E27FC236}">
                  <a16:creationId xmlns:a16="http://schemas.microsoft.com/office/drawing/2014/main" id="{31A683D1-1F3A-63C5-04F6-F4F49B649634}"/>
                </a:ext>
              </a:extLst>
            </p:cNvPr>
            <p:cNvSpPr/>
            <p:nvPr/>
          </p:nvSpPr>
          <p:spPr>
            <a:xfrm>
              <a:off x="2428129" y="2259806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Google Shape;289;p29">
              <a:extLst>
                <a:ext uri="{FF2B5EF4-FFF2-40B4-BE49-F238E27FC236}">
                  <a16:creationId xmlns:a16="http://schemas.microsoft.com/office/drawing/2014/main" id="{62E553FE-BA54-F0CE-AB1E-ADA3C2CDABD0}"/>
                </a:ext>
              </a:extLst>
            </p:cNvPr>
            <p:cNvSpPr/>
            <p:nvPr/>
          </p:nvSpPr>
          <p:spPr>
            <a:xfrm>
              <a:off x="963450" y="2259806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2</a:t>
              </a:r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1ADDEB16-C386-D0C9-7CF2-1C01B402A9E5}"/>
              </a:ext>
            </a:extLst>
          </p:cNvPr>
          <p:cNvGrpSpPr/>
          <p:nvPr/>
        </p:nvGrpSpPr>
        <p:grpSpPr>
          <a:xfrm>
            <a:off x="963450" y="4289788"/>
            <a:ext cx="10265100" cy="828000"/>
            <a:chOff x="963450" y="3925491"/>
            <a:chExt cx="10265100" cy="828000"/>
          </a:xfrm>
          <a:solidFill>
            <a:schemeClr val="bg1"/>
          </a:solidFill>
        </p:grpSpPr>
        <p:sp>
          <p:nvSpPr>
            <p:cNvPr id="19" name="Google Shape;290;p29">
              <a:extLst>
                <a:ext uri="{FF2B5EF4-FFF2-40B4-BE49-F238E27FC236}">
                  <a16:creationId xmlns:a16="http://schemas.microsoft.com/office/drawing/2014/main" id="{7DECC7AF-CDE4-5BD9-4725-66E98E22FD2F}"/>
                </a:ext>
              </a:extLst>
            </p:cNvPr>
            <p:cNvSpPr/>
            <p:nvPr/>
          </p:nvSpPr>
          <p:spPr>
            <a:xfrm>
              <a:off x="2428129" y="3925491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0" name="Google Shape;291;p29">
              <a:extLst>
                <a:ext uri="{FF2B5EF4-FFF2-40B4-BE49-F238E27FC236}">
                  <a16:creationId xmlns:a16="http://schemas.microsoft.com/office/drawing/2014/main" id="{8DDFDABA-484E-F91A-3A01-B2943296092B}"/>
                </a:ext>
              </a:extLst>
            </p:cNvPr>
            <p:cNvSpPr/>
            <p:nvPr/>
          </p:nvSpPr>
          <p:spPr>
            <a:xfrm>
              <a:off x="963450" y="3925491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4"/>
            </a:solidFill>
            <a:ln w="9528" cap="flat">
              <a:solidFill>
                <a:schemeClr val="bg1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4</a:t>
              </a:r>
            </a:p>
          </p:txBody>
        </p:sp>
      </p:grp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9FA61C4D-361C-79C8-306E-1E4E23338A67}"/>
              </a:ext>
            </a:extLst>
          </p:cNvPr>
          <p:cNvGrpSpPr/>
          <p:nvPr/>
        </p:nvGrpSpPr>
        <p:grpSpPr>
          <a:xfrm>
            <a:off x="963450" y="3297032"/>
            <a:ext cx="10265100" cy="828000"/>
            <a:chOff x="963450" y="3092649"/>
            <a:chExt cx="10265100" cy="828000"/>
          </a:xfrm>
          <a:solidFill>
            <a:schemeClr val="accent1"/>
          </a:solidFill>
        </p:grpSpPr>
        <p:sp>
          <p:nvSpPr>
            <p:cNvPr id="21" name="Google Shape;292;p29">
              <a:extLst>
                <a:ext uri="{FF2B5EF4-FFF2-40B4-BE49-F238E27FC236}">
                  <a16:creationId xmlns:a16="http://schemas.microsoft.com/office/drawing/2014/main" id="{10C2D34D-FB8B-A95D-F232-29CF7C58B625}"/>
                </a:ext>
              </a:extLst>
            </p:cNvPr>
            <p:cNvSpPr/>
            <p:nvPr/>
          </p:nvSpPr>
          <p:spPr>
            <a:xfrm>
              <a:off x="2428129" y="3092649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2" name="Google Shape;293;p29">
              <a:extLst>
                <a:ext uri="{FF2B5EF4-FFF2-40B4-BE49-F238E27FC236}">
                  <a16:creationId xmlns:a16="http://schemas.microsoft.com/office/drawing/2014/main" id="{EAC398AE-0F64-B30B-B910-B04156DD3482}"/>
                </a:ext>
              </a:extLst>
            </p:cNvPr>
            <p:cNvSpPr/>
            <p:nvPr/>
          </p:nvSpPr>
          <p:spPr>
            <a:xfrm>
              <a:off x="963450" y="3092649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pFill/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3</a:t>
              </a:r>
            </a:p>
          </p:txBody>
        </p:sp>
      </p:grp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DA799033-29F0-02FD-AD5E-B49541A29363}"/>
              </a:ext>
            </a:extLst>
          </p:cNvPr>
          <p:cNvGrpSpPr/>
          <p:nvPr/>
        </p:nvGrpSpPr>
        <p:grpSpPr>
          <a:xfrm>
            <a:off x="963450" y="1239520"/>
            <a:ext cx="10265100" cy="828000"/>
            <a:chOff x="963450" y="1311520"/>
            <a:chExt cx="10265100" cy="828000"/>
          </a:xfrm>
        </p:grpSpPr>
        <p:sp>
          <p:nvSpPr>
            <p:cNvPr id="11" name="Google Shape;286;p29">
              <a:extLst>
                <a:ext uri="{FF2B5EF4-FFF2-40B4-BE49-F238E27FC236}">
                  <a16:creationId xmlns:a16="http://schemas.microsoft.com/office/drawing/2014/main" id="{FFE2AFA5-7DEF-38D8-BDD1-76AEF8185550}"/>
                </a:ext>
              </a:extLst>
            </p:cNvPr>
            <p:cNvSpPr/>
            <p:nvPr/>
          </p:nvSpPr>
          <p:spPr>
            <a:xfrm>
              <a:off x="2428129" y="1311520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>
                <a:defRPr/>
              </a:pPr>
              <a:r>
                <a:rPr lang="fr-MA" sz="1800" dirty="0">
                  <a:solidFill>
                    <a:schemeClr val="bg1"/>
                  </a:solidFill>
                  <a:effectLst/>
                  <a:latin typeface="CIDFont+F2"/>
                </a:rPr>
                <a:t>Résoudre un système de deux équations du 1</a:t>
              </a:r>
              <a:r>
                <a:rPr lang="fr-MA" sz="1800" baseline="30000" dirty="0">
                  <a:solidFill>
                    <a:schemeClr val="bg1"/>
                  </a:solidFill>
                  <a:effectLst/>
                  <a:latin typeface="CIDFont+F2"/>
                </a:rPr>
                <a:t>er</a:t>
              </a:r>
              <a:r>
                <a:rPr lang="fr-MA" sz="1800" dirty="0">
                  <a:solidFill>
                    <a:schemeClr val="bg1"/>
                  </a:solidFill>
                  <a:effectLst/>
                  <a:latin typeface="CIDFont+F2"/>
                </a:rPr>
                <a:t>  degré́ à deux inconnues par la méthode de substitution </a:t>
              </a:r>
              <a:endParaRPr lang="fr-MA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3" name="Google Shape;287;p29">
              <a:extLst>
                <a:ext uri="{FF2B5EF4-FFF2-40B4-BE49-F238E27FC236}">
                  <a16:creationId xmlns:a16="http://schemas.microsoft.com/office/drawing/2014/main" id="{56CD9EBF-2323-60FE-7D1D-9992D468BC8B}"/>
                </a:ext>
              </a:extLst>
            </p:cNvPr>
            <p:cNvSpPr/>
            <p:nvPr/>
          </p:nvSpPr>
          <p:spPr>
            <a:xfrm>
              <a:off x="963450" y="1311520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Séance 1</a:t>
              </a:r>
            </a:p>
          </p:txBody>
        </p:sp>
      </p:grpSp>
      <p:sp>
        <p:nvSpPr>
          <p:cNvPr id="23" name="Rectangle: Rounded Corners 11">
            <a:extLst>
              <a:ext uri="{FF2B5EF4-FFF2-40B4-BE49-F238E27FC236}">
                <a16:creationId xmlns:a16="http://schemas.microsoft.com/office/drawing/2014/main" id="{099B9CC5-16E5-CB9D-53DD-A5AAB22E13F1}"/>
              </a:ext>
            </a:extLst>
          </p:cNvPr>
          <p:cNvSpPr/>
          <p:nvPr/>
        </p:nvSpPr>
        <p:spPr>
          <a:xfrm>
            <a:off x="876000" y="4210676"/>
            <a:ext cx="10440000" cy="972000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2564370A-59B0-305A-AD91-6388C2F54F5A}"/>
              </a:ext>
            </a:extLst>
          </p:cNvPr>
          <p:cNvGrpSpPr/>
          <p:nvPr/>
        </p:nvGrpSpPr>
        <p:grpSpPr>
          <a:xfrm>
            <a:off x="963450" y="5282544"/>
            <a:ext cx="10265100" cy="828000"/>
            <a:chOff x="963450" y="4784704"/>
            <a:chExt cx="10265100" cy="828000"/>
          </a:xfrm>
        </p:grpSpPr>
        <p:sp>
          <p:nvSpPr>
            <p:cNvPr id="24" name="Google Shape;290;p29">
              <a:extLst>
                <a:ext uri="{FF2B5EF4-FFF2-40B4-BE49-F238E27FC236}">
                  <a16:creationId xmlns:a16="http://schemas.microsoft.com/office/drawing/2014/main" id="{B8CDE028-25F6-4D23-03E3-E57D5BD0FE10}"/>
                </a:ext>
              </a:extLst>
            </p:cNvPr>
            <p:cNvSpPr/>
            <p:nvPr/>
          </p:nvSpPr>
          <p:spPr>
            <a:xfrm>
              <a:off x="2428129" y="4784704"/>
              <a:ext cx="8800421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Google Shape;291;p29">
              <a:extLst>
                <a:ext uri="{FF2B5EF4-FFF2-40B4-BE49-F238E27FC236}">
                  <a16:creationId xmlns:a16="http://schemas.microsoft.com/office/drawing/2014/main" id="{1603B967-D9FC-FC8C-55EE-DBAEAEF2C638}"/>
                </a:ext>
              </a:extLst>
            </p:cNvPr>
            <p:cNvSpPr/>
            <p:nvPr/>
          </p:nvSpPr>
          <p:spPr>
            <a:xfrm>
              <a:off x="963450" y="4784704"/>
              <a:ext cx="1349096" cy="828000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accent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</a:rPr>
                <a:t>Séance 5</a:t>
              </a:r>
            </a:p>
          </p:txBody>
        </p:sp>
      </p:grpSp>
      <p:sp>
        <p:nvSpPr>
          <p:cNvPr id="4" name="ZoneTexte 3">
            <a:extLst>
              <a:ext uri="{FF2B5EF4-FFF2-40B4-BE49-F238E27FC236}">
                <a16:creationId xmlns:a16="http://schemas.microsoft.com/office/drawing/2014/main" id="{B90A3DEE-6392-595D-9685-469B50DAAED7}"/>
              </a:ext>
            </a:extLst>
          </p:cNvPr>
          <p:cNvSpPr txBox="1"/>
          <p:nvPr/>
        </p:nvSpPr>
        <p:spPr>
          <a:xfrm>
            <a:off x="2913888" y="2395110"/>
            <a:ext cx="7985760" cy="646331"/>
          </a:xfrm>
          <a:prstGeom prst="rect">
            <a:avLst/>
          </a:prstGeom>
          <a:solidFill>
            <a:schemeClr val="accent1"/>
          </a:solidFill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Résoudre un système de deux équations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degré́ à deux inconnues par la méthode d’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élimination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directe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1EE98BE-E9A1-398F-9DDF-8C4CB1DC68AA}"/>
              </a:ext>
            </a:extLst>
          </p:cNvPr>
          <p:cNvSpPr txBox="1"/>
          <p:nvPr/>
        </p:nvSpPr>
        <p:spPr>
          <a:xfrm>
            <a:off x="2913888" y="3399589"/>
            <a:ext cx="8095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Résoudre un système de deux équations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degré́ à deux inconnues par la méthode d’</a:t>
            </a:r>
            <a:r>
              <a:rPr lang="fr-MA" sz="1800" dirty="0" err="1">
                <a:solidFill>
                  <a:schemeClr val="bg1"/>
                </a:solidFill>
                <a:effectLst/>
                <a:latin typeface="CIDFont+F2"/>
              </a:rPr>
              <a:t>élimination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par combinaison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F238503-F23C-49E0-3D78-32F5913A2457}"/>
              </a:ext>
            </a:extLst>
          </p:cNvPr>
          <p:cNvSpPr txBox="1"/>
          <p:nvPr/>
        </p:nvSpPr>
        <p:spPr>
          <a:xfrm>
            <a:off x="3048000" y="4380622"/>
            <a:ext cx="7961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effectLst/>
                <a:latin typeface="CIDFont+F2"/>
              </a:rPr>
              <a:t>Résoudre un système de deux équations du 1</a:t>
            </a:r>
            <a:r>
              <a:rPr lang="fr-MA" sz="1800" baseline="30000" dirty="0">
                <a:effectLst/>
                <a:latin typeface="CIDFont+F2"/>
              </a:rPr>
              <a:t>er</a:t>
            </a:r>
            <a:r>
              <a:rPr lang="fr-MA" sz="1800" dirty="0">
                <a:effectLst/>
                <a:latin typeface="CIDFont+F2"/>
              </a:rPr>
              <a:t>  degré́ à deux inconnues à coefficients fractionnaires </a:t>
            </a:r>
            <a:endParaRPr lang="fr-MA" dirty="0">
              <a:effectLst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F151E8C-753A-45A3-1E97-1FB987582340}"/>
              </a:ext>
            </a:extLst>
          </p:cNvPr>
          <p:cNvSpPr txBox="1"/>
          <p:nvPr/>
        </p:nvSpPr>
        <p:spPr>
          <a:xfrm>
            <a:off x="3048000" y="5358163"/>
            <a:ext cx="796137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Résoudre un système de deux équations du 1</a:t>
            </a:r>
            <a:r>
              <a:rPr lang="fr-MA" sz="1800" baseline="30000" dirty="0">
                <a:solidFill>
                  <a:schemeClr val="bg1"/>
                </a:solidFill>
                <a:effectLst/>
                <a:latin typeface="CIDFont+F2"/>
              </a:rPr>
              <a:t>er</a:t>
            </a:r>
            <a:r>
              <a:rPr lang="fr-MA" sz="1800" dirty="0">
                <a:solidFill>
                  <a:schemeClr val="bg1"/>
                </a:solidFill>
                <a:effectLst/>
                <a:latin typeface="CIDFont+F2"/>
              </a:rPr>
              <a:t>  degré́ à deux inconnues à coefficients décimaux </a:t>
            </a:r>
            <a:endParaRPr lang="fr-MA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19590233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B3D2D-B741-F8DD-5A41-CB41A93EA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14:m>
                  <m:oMath xmlns:m="http://schemas.openxmlformats.org/officeDocument/2006/math">
                    <m:r>
                      <a:rPr lang="fr-FR" sz="1600" b="1" i="1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𝐕𝐨𝐢𝐜𝐢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𝐥𝐚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𝐛𝐨𝐧𝐧𝐞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𝐫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é</m:t>
                    </m:r>
                    <m:r>
                      <a:rPr lang="fr-FR" sz="1600" b="1" i="0" smtClean="0">
                        <a:solidFill>
                          <a:schemeClr val="bg1">
                            <a:lumMod val="65000"/>
                          </a:schemeClr>
                        </a:solidFill>
                        <a:latin typeface="Cambria Math" panose="02040503050406030204" pitchFamily="18" charset="0"/>
                      </a:rPr>
                      <m:t>𝐩𝐨𝐧𝐬𝐞</m:t>
                    </m:r>
                  </m:oMath>
                </a14:m>
                <a:r>
                  <a:rPr lang="fr-FR" sz="1600" b="1" dirty="0">
                    <a:solidFill>
                      <a:schemeClr val="bg1">
                        <a:lumMod val="65000"/>
                      </a:schemeClr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CEE1A1D-CE92-5271-5ABC-824FD1CFCF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FC57C853-C603-123D-8424-14DB495699A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VdC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356AB3D-9CF9-E1B6-A76D-73D9FC0B2267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E7AA0EA-D987-B291-8818-20A0CBCB2B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09094" y="793034"/>
            <a:ext cx="583170" cy="583170"/>
          </a:xfrm>
          <a:prstGeom prst="rect">
            <a:avLst/>
          </a:prstGeom>
        </p:spPr>
      </p:pic>
      <p:sp>
        <p:nvSpPr>
          <p:cNvPr id="7" name="Google Shape;15880;p58">
            <a:extLst>
              <a:ext uri="{FF2B5EF4-FFF2-40B4-BE49-F238E27FC236}">
                <a16:creationId xmlns:a16="http://schemas.microsoft.com/office/drawing/2014/main" id="{ABD94337-787F-ADF9-C11A-54BB29104283}"/>
              </a:ext>
            </a:extLst>
          </p:cNvPr>
          <p:cNvSpPr txBox="1">
            <a:spLocks/>
          </p:cNvSpPr>
          <p:nvPr/>
        </p:nvSpPr>
        <p:spPr>
          <a:xfrm>
            <a:off x="508000" y="2014354"/>
            <a:ext cx="11176000" cy="265263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3C20480-8E07-E005-2C35-3FBB597DD5EC}"/>
                  </a:ext>
                </a:extLst>
              </p:cNvPr>
              <p:cNvSpPr txBox="1"/>
              <p:nvPr/>
            </p:nvSpPr>
            <p:spPr>
              <a:xfrm>
                <a:off x="8317592" y="1967303"/>
                <a:ext cx="2421689" cy="1757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5</m:t>
                                  </m:r>
                                </m:den>
                              </m:f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fr-FR" sz="2400" b="0" i="1" smtClean="0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den>
                              </m:f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53C20480-8E07-E005-2C35-3FBB597DD5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7592" y="1967303"/>
                <a:ext cx="2421689" cy="175714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3E98DD4-D4D4-424B-5E07-2CA59B7AE986}"/>
                  </a:ext>
                </a:extLst>
              </p:cNvPr>
              <p:cNvSpPr txBox="1"/>
              <p:nvPr/>
            </p:nvSpPr>
            <p:spPr>
              <a:xfrm>
                <a:off x="4212430" y="3675354"/>
                <a:ext cx="2261709" cy="9161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sz="2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sz="240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a:rPr lang="fr-FR" sz="2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fr-FR" sz="2400" dirty="0"/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23E98DD4-D4D4-424B-5E07-2CA59B7AE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2430" y="3675354"/>
                <a:ext cx="2261709" cy="91614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ZoneTexte 14">
            <a:extLst>
              <a:ext uri="{FF2B5EF4-FFF2-40B4-BE49-F238E27FC236}">
                <a16:creationId xmlns:a16="http://schemas.microsoft.com/office/drawing/2014/main" id="{5E2D0E00-C668-54FB-FE87-E96FAF6F7891}"/>
              </a:ext>
            </a:extLst>
          </p:cNvPr>
          <p:cNvSpPr txBox="1"/>
          <p:nvPr/>
        </p:nvSpPr>
        <p:spPr>
          <a:xfrm>
            <a:off x="1003632" y="2332480"/>
            <a:ext cx="8341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/>
              <a:t>Par quels nombres doit - on multiplier les coefficients de la première et la deuxième équation du système? 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7B1FE77-ED12-DBA5-A50A-46F539258A4E}"/>
              </a:ext>
            </a:extLst>
          </p:cNvPr>
          <p:cNvSpPr txBox="1"/>
          <p:nvPr/>
        </p:nvSpPr>
        <p:spPr>
          <a:xfrm>
            <a:off x="1003632" y="3815346"/>
            <a:ext cx="3366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trouver le système 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BF7C237-A799-F3FC-2357-C7DFEBF07661}"/>
                  </a:ext>
                </a:extLst>
              </p:cNvPr>
              <p:cNvSpPr txBox="1"/>
              <p:nvPr/>
            </p:nvSpPr>
            <p:spPr>
              <a:xfrm>
                <a:off x="508000" y="4787406"/>
                <a:ext cx="1937818" cy="400110"/>
              </a:xfrm>
              <a:prstGeom prst="rect">
                <a:avLst/>
              </a:prstGeom>
              <a:solidFill>
                <a:schemeClr val="accent4"/>
              </a:solid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  <a:scene3d>
                <a:camera prst="orthographicFront">
                  <a:rot lat="0" lon="0" rev="0"/>
                </a:camera>
                <a:lightRig rig="contrasting" dir="t">
                  <a:rot lat="0" lon="0" rev="7800000"/>
                </a:lightRig>
              </a:scene3d>
              <a:sp3d>
                <a:bevelT w="139700" h="139700"/>
              </a:sp3d>
            </p:spPr>
            <p:txBody>
              <a:bodyPr wrap="square" rtlCol="0">
                <a:spAutoFit/>
              </a:bodyPr>
              <a:lstStyle>
                <a:defPPr>
                  <a:defRPr lang="en-US"/>
                </a:defPPr>
                <a:lvl1pPr algn="ctr">
                  <a:defRPr sz="2400" b="0" i="1">
                    <a:latin typeface="Cambria Math" panose="02040503050406030204" pitchFamily="18" charset="0"/>
                  </a:defRPr>
                </a:lvl1pPr>
              </a:lstStyle>
              <a:p>
                <a14:m>
                  <m:oMath xmlns:m="http://schemas.openxmlformats.org/officeDocument/2006/math">
                    <m:r>
                      <a:rPr lang="fr-FR" sz="200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fr-FR" sz="20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sz="2000" dirty="0">
                    <a:solidFill>
                      <a:schemeClr val="bg1"/>
                    </a:solidFill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dirty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fr-F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6BF7C237-A799-F3FC-2357-C7DFEBF0766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787406"/>
                <a:ext cx="1937818" cy="400110"/>
              </a:xfrm>
              <a:prstGeom prst="rect">
                <a:avLst/>
              </a:prstGeom>
              <a:blipFill>
                <a:blip r:embed="rId6"/>
                <a:stretch>
                  <a:fillRect b="-15789"/>
                </a:stretch>
              </a:blipFill>
              <a:ln w="28575">
                <a:solidFill>
                  <a:schemeClr val="bg1">
                    <a:lumMod val="85000"/>
                  </a:schemeClr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49598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A93A9-AD34-5D20-B9E8-A7C937AB9D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B8BBF53A-8C5C-7346-0C18-25CE05DDC50C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5EBC6649-45CB-A455-9428-A012D4FBA2A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F1E377AE-AA5B-69F1-F802-BD9B5ADC318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A80C0A1A-9524-C303-BAF6-FE8E7E6101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4B1587F8-8B49-8F5C-4724-5037CEB09B89}"/>
              </a:ext>
            </a:extLst>
          </p:cNvPr>
          <p:cNvSpPr txBox="1"/>
          <p:nvPr/>
        </p:nvSpPr>
        <p:spPr>
          <a:xfrm>
            <a:off x="1067087" y="1928185"/>
            <a:ext cx="99689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Compléter pour résoudre le système suivant par la méthode d’élimination par combinaison:</a:t>
            </a:r>
            <a:endParaRPr lang="fr-FR" sz="2400" dirty="0"/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95B17B8-9AC9-AC18-7C9B-91FBF9B659FB}"/>
              </a:ext>
            </a:extLst>
          </p:cNvPr>
          <p:cNvGrpSpPr/>
          <p:nvPr/>
        </p:nvGrpSpPr>
        <p:grpSpPr>
          <a:xfrm>
            <a:off x="1111537" y="1928185"/>
            <a:ext cx="9968926" cy="2755026"/>
            <a:chOff x="1111537" y="1928185"/>
            <a:chExt cx="9968926" cy="2755026"/>
          </a:xfrm>
        </p:grpSpPr>
        <p:sp>
          <p:nvSpPr>
            <p:cNvPr id="11" name="Google Shape;15880;p58">
              <a:extLst>
                <a:ext uri="{FF2B5EF4-FFF2-40B4-BE49-F238E27FC236}">
                  <a16:creationId xmlns:a16="http://schemas.microsoft.com/office/drawing/2014/main" id="{A26A14D8-7DDA-ACB5-EEAD-D89C0A6DB8D5}"/>
                </a:ext>
              </a:extLst>
            </p:cNvPr>
            <p:cNvSpPr txBox="1">
              <a:spLocks/>
            </p:cNvSpPr>
            <p:nvPr/>
          </p:nvSpPr>
          <p:spPr>
            <a:xfrm>
              <a:off x="1111537" y="1928185"/>
              <a:ext cx="9968926" cy="2755026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0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9pPr>
            </a:lstStyle>
            <a:p>
              <a:pPr lvl="0" algn="ctr" defTabSz="914400">
                <a:buClr>
                  <a:srgbClr val="000000"/>
                </a:buClr>
                <a:defRPr/>
              </a:pPr>
              <a:endParaRPr lang="fr-FR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7E3F3A3F-4FE3-663C-8829-D4470B6A9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761" y="3042648"/>
              <a:ext cx="7772400" cy="98776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0D2FAABB-5A1E-5612-B47E-502F467493C5}"/>
                    </a:ext>
                  </a:extLst>
                </p:cNvPr>
                <p:cNvSpPr txBox="1"/>
                <p:nvPr/>
              </p:nvSpPr>
              <p:spPr>
                <a:xfrm>
                  <a:off x="4769708" y="3167198"/>
                  <a:ext cx="112446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0D2FAABB-5A1E-5612-B47E-502F467493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9708" y="3167198"/>
                  <a:ext cx="1124465" cy="36933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380CD644-2494-FFC4-6E10-53FA5C871D4B}"/>
                    </a:ext>
                  </a:extLst>
                </p:cNvPr>
                <p:cNvSpPr txBox="1"/>
                <p:nvPr/>
              </p:nvSpPr>
              <p:spPr>
                <a:xfrm>
                  <a:off x="4769708" y="3536529"/>
                  <a:ext cx="112446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380CD644-2494-FFC4-6E10-53FA5C871D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9708" y="3536529"/>
                  <a:ext cx="1124465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39506397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2DD13-74BE-DCCE-E713-CDECF52537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A27B6101-D3E3-6218-F58E-B684200506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32C193F1-88EB-D267-DAF9-E60AC6897E8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BA4D0B22-37ED-31DB-2F7A-8D61357F0352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affiche et explique la réponse :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45EBE8FB-BC47-AD2F-FC20-9EC74BDA2D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p:grpSp>
        <p:nvGrpSpPr>
          <p:cNvPr id="11" name="Groupe 10">
            <a:extLst>
              <a:ext uri="{FF2B5EF4-FFF2-40B4-BE49-F238E27FC236}">
                <a16:creationId xmlns:a16="http://schemas.microsoft.com/office/drawing/2014/main" id="{332B1636-9C76-B875-8325-F7F22DC788F9}"/>
              </a:ext>
            </a:extLst>
          </p:cNvPr>
          <p:cNvGrpSpPr/>
          <p:nvPr/>
        </p:nvGrpSpPr>
        <p:grpSpPr>
          <a:xfrm>
            <a:off x="1111537" y="1928185"/>
            <a:ext cx="9968926" cy="2755026"/>
            <a:chOff x="1111537" y="1928185"/>
            <a:chExt cx="9968926" cy="2755026"/>
          </a:xfrm>
        </p:grpSpPr>
        <p:sp>
          <p:nvSpPr>
            <p:cNvPr id="12" name="Google Shape;15880;p58">
              <a:extLst>
                <a:ext uri="{FF2B5EF4-FFF2-40B4-BE49-F238E27FC236}">
                  <a16:creationId xmlns:a16="http://schemas.microsoft.com/office/drawing/2014/main" id="{6323700D-C7A3-6146-9A85-355AEA36C227}"/>
                </a:ext>
              </a:extLst>
            </p:cNvPr>
            <p:cNvSpPr txBox="1">
              <a:spLocks/>
            </p:cNvSpPr>
            <p:nvPr/>
          </p:nvSpPr>
          <p:spPr>
            <a:xfrm>
              <a:off x="1111537" y="1928185"/>
              <a:ext cx="9968926" cy="2755026"/>
            </a:xfrm>
            <a:prstGeom prst="rect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0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Hammersmith One"/>
                <a:buNone/>
                <a:defRPr sz="2400" b="0" i="0" u="none" strike="noStrike" cap="none">
                  <a:solidFill>
                    <a:schemeClr val="dk1"/>
                  </a:solidFill>
                  <a:latin typeface="Hammersmith One"/>
                  <a:ea typeface="Hammersmith One"/>
                  <a:cs typeface="Hammersmith One"/>
                  <a:sym typeface="Hammersmith One"/>
                </a:defRPr>
              </a:lvl9pPr>
            </a:lstStyle>
            <a:p>
              <a:pPr lvl="0" algn="ctr" defTabSz="914400">
                <a:buClr>
                  <a:srgbClr val="000000"/>
                </a:buClr>
                <a:defRPr/>
              </a:pPr>
              <a:endParaRPr lang="fr-FR" sz="28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64127930-81F7-FBBF-5D69-E5E05F7F9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17761" y="3042648"/>
              <a:ext cx="7772400" cy="987763"/>
            </a:xfrm>
            <a:prstGeom prst="rect">
              <a:avLst/>
            </a:prstGeom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2D3FAD71-E020-7CBD-4D96-CDA85DF4DF03}"/>
                    </a:ext>
                  </a:extLst>
                </p:cNvPr>
                <p:cNvSpPr txBox="1"/>
                <p:nvPr/>
              </p:nvSpPr>
              <p:spPr>
                <a:xfrm>
                  <a:off x="4769708" y="3167198"/>
                  <a:ext cx="112446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7" name="ZoneTexte 6">
                  <a:extLst>
                    <a:ext uri="{FF2B5EF4-FFF2-40B4-BE49-F238E27FC236}">
                      <a16:creationId xmlns:a16="http://schemas.microsoft.com/office/drawing/2014/main" id="{0D2FAABB-5A1E-5612-B47E-502F467493C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9708" y="3167198"/>
                  <a:ext cx="1124465" cy="36933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0F0B0ADB-5368-A4E7-600D-D745C44BBF55}"/>
                    </a:ext>
                  </a:extLst>
                </p:cNvPr>
                <p:cNvSpPr txBox="1"/>
                <p:nvPr/>
              </p:nvSpPr>
              <p:spPr>
                <a:xfrm>
                  <a:off x="4769708" y="3536529"/>
                  <a:ext cx="1124465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380CD644-2494-FFC4-6E10-53FA5C871D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69708" y="3536529"/>
                  <a:ext cx="1124465" cy="36933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E267E55-B04C-4316-D734-7FA6E8F685B7}"/>
                  </a:ext>
                </a:extLst>
              </p:cNvPr>
              <p:cNvSpPr txBox="1"/>
              <p:nvPr/>
            </p:nvSpPr>
            <p:spPr>
              <a:xfrm>
                <a:off x="5317003" y="3144250"/>
                <a:ext cx="326286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5E267E55-B04C-4316-D734-7FA6E8F685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003" y="3144250"/>
                <a:ext cx="326286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D745DD1-F1F2-735A-3BD4-03110E35EAEE}"/>
                  </a:ext>
                </a:extLst>
              </p:cNvPr>
              <p:cNvSpPr txBox="1"/>
              <p:nvPr/>
            </p:nvSpPr>
            <p:spPr>
              <a:xfrm>
                <a:off x="5317003" y="3513582"/>
                <a:ext cx="40989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6D745DD1-F1F2-735A-3BD4-03110E35E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7003" y="3513582"/>
                <a:ext cx="40989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288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E485BA-028B-0ACD-C922-0DCD261264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0A947F59-8AC6-B421-CA38-7BD7C557574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387783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d>
                      <m:dPr>
                        <m:ctrlP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27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12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e>
                    </m:d>
                    <m:r>
                      <a:rPr lang="fr-FR" sz="32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d>
                      <m:dPr>
                        <m:ctrlP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20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12</m:t>
                        </m:r>
                        <m:r>
                          <a:rPr lang="fr-FR" sz="3200" b="0" i="1" kern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e>
                    </m:d>
                    <m:r>
                      <a:rPr lang="fr-FR" sz="3200" b="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32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………. </a:t>
                </a: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0A947F59-8AC6-B421-CA38-7BD7C55757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3877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45" name="D_A_01">
            <a:extLst>
              <a:ext uri="{FF2B5EF4-FFF2-40B4-BE49-F238E27FC236}">
                <a16:creationId xmlns:a16="http://schemas.microsoft.com/office/drawing/2014/main" id="{BC8D3E02-0868-8790-52A7-0ADD4907D0FE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89B1685-10D4-79A1-A5DF-103537418CEB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8B9699DC-E4BC-0F3E-9476-D402819A840E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D3D327FF-1461-44C5-B040-6D2D82C11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218D0DD-42D9-EE7F-49E0-49CC186BAA71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2181799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833244-6222-173A-1AD0-6A50D7C7CF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B12702CD-D23A-D1D9-BFC5-52D3380DBA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99F939E7-B25A-9697-586A-FD00D2CEBA56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948F090D-CCD4-2DE9-5C6E-526286034D53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0159575F-E9E5-8132-2D73-860BDE97DC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BF5D142A-54D2-A865-8C7A-A231B252ED9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1537" y="1928185"/>
                <a:ext cx="9968926" cy="2387783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0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  <a:sym typeface="Hammersmith One"/>
                  </a:defRPr>
                </a:lvl9pPr>
              </a:lstStyle>
              <a:p>
                <a:pPr lvl="0" algn="ctr" defTabSz="914400">
                  <a:buClr>
                    <a:srgbClr val="000000"/>
                  </a:buClr>
                  <a:defRPr/>
                </a:pPr>
                <a14:m>
                  <m:oMath xmlns:m="http://schemas.openxmlformats.org/officeDocument/2006/math">
                    <m:d>
                      <m:dPr>
                        <m:ctrlP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−27</m:t>
                        </m:r>
                        <m: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+12</m:t>
                        </m:r>
                        <m: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e>
                    </m:d>
                    <m:r>
                      <a:rPr lang="fr-FR" sz="32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+</m:t>
                    </m:r>
                    <m:d>
                      <m:dPr>
                        <m:ctrlP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dPr>
                      <m:e>
                        <m: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20</m:t>
                        </m:r>
                        <m: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𝑥</m:t>
                        </m:r>
                        <m: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−12</m:t>
                        </m:r>
                        <m:r>
                          <a:rPr lang="fr-FR" sz="3200" i="1" ker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𝑦</m:t>
                        </m:r>
                      </m:e>
                    </m:d>
                    <m:r>
                      <a:rPr lang="fr-FR" sz="32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</m:oMath>
                </a14:m>
                <a:r>
                  <a:rPr lang="fr-FR" sz="3200" kern="0" dirty="0">
                    <a:solidFill>
                      <a:srgbClr val="00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………. </a:t>
                </a:r>
              </a:p>
            </p:txBody>
          </p:sp>
        </mc:Choice>
        <mc:Fallback xmlns="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BF5D142A-54D2-A865-8C7A-A231B252ED9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1537" y="1928185"/>
                <a:ext cx="9968926" cy="23877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B9F74C8-810F-CDBB-871A-A7636A33B39E}"/>
                  </a:ext>
                </a:extLst>
              </p:cNvPr>
              <p:cNvSpPr txBox="1"/>
              <p:nvPr/>
            </p:nvSpPr>
            <p:spPr>
              <a:xfrm>
                <a:off x="8396747" y="2829688"/>
                <a:ext cx="983227" cy="584775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i="1" kern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−7</m:t>
                      </m:r>
                      <m:r>
                        <a:rPr lang="fr-FR" sz="3200" b="0" i="1" kern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cs typeface="Calibri" panose="020F0502020204030204" pitchFamily="34" charset="0"/>
                        </a:rPr>
                        <m:t>𝑥</m:t>
                      </m:r>
                    </m:oMath>
                  </m:oMathPara>
                </a14:m>
                <a:endParaRPr lang="fr-FR" sz="3200" dirty="0"/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1B9F74C8-810F-CDBB-871A-A7636A33B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6747" y="2829688"/>
                <a:ext cx="983227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4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E5B757-8DB0-30BF-1879-74D9C66D2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880;p58">
            <a:extLst>
              <a:ext uri="{FF2B5EF4-FFF2-40B4-BE49-F238E27FC236}">
                <a16:creationId xmlns:a16="http://schemas.microsoft.com/office/drawing/2014/main" id="{6A5038BA-262B-CE0A-6C08-E32B455652FE}"/>
              </a:ext>
            </a:extLst>
          </p:cNvPr>
          <p:cNvSpPr txBox="1">
            <a:spLocks/>
          </p:cNvSpPr>
          <p:nvPr/>
        </p:nvSpPr>
        <p:spPr>
          <a:xfrm>
            <a:off x="803273" y="2089260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45" name="D_A_01">
            <a:extLst>
              <a:ext uri="{FF2B5EF4-FFF2-40B4-BE49-F238E27FC236}">
                <a16:creationId xmlns:a16="http://schemas.microsoft.com/office/drawing/2014/main" id="{4127158A-C29A-0654-F136-41E53710FCF9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Complétez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FD68806-A5F3-DC26-1C50-68AFF5AAB312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6D326045-91F7-D561-20CF-981FABB1E69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leurs réponses.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1D2DF77F-FB41-F6B0-F24F-924A1BA654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/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l’équation: </a:t>
                </a:r>
                <a14:m>
                  <m:oMath xmlns:m="http://schemas.openxmlformats.org/officeDocument/2006/math">
                    <m:r>
                      <a:rPr lang="fr-FR" sz="2400" b="0" i="0" dirty="0" smtClean="0">
                        <a:latin typeface="Cambria Math" panose="02040503050406030204" pitchFamily="18" charset="0"/>
                      </a:rPr>
                      <m:t>20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12</m:t>
                    </m:r>
                    <m:r>
                      <a:rPr lang="fr-FR" sz="2400" i="1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32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2" name="ZoneTexte 1">
                <a:extLst>
                  <a:ext uri="{FF2B5EF4-FFF2-40B4-BE49-F238E27FC236}">
                    <a16:creationId xmlns:a16="http://schemas.microsoft.com/office/drawing/2014/main" id="{AADEAAE2-2772-F623-C413-05C891E01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2383188"/>
                <a:ext cx="7193643" cy="461665"/>
              </a:xfrm>
              <a:prstGeom prst="rect">
                <a:avLst/>
              </a:prstGeom>
              <a:blipFill>
                <a:blip r:embed="rId3"/>
                <a:stretch>
                  <a:fillRect l="-1411" t="-7895" b="-2894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/>
              <p:nvPr/>
            </p:nvSpPr>
            <p:spPr>
              <a:xfrm>
                <a:off x="1488944" y="3541376"/>
                <a:ext cx="7193643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La valeur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 </a:t>
                </a:r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sz="2400" dirty="0"/>
                  <a:t>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…−</m:t>
                        </m:r>
                        <m:r>
                          <a:rPr lang="fr-FR" sz="2400" i="1" dirty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fr-FR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num>
                      <m:den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den>
                    </m:f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=…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6DF1CA18-6653-8F77-1FDB-A0B9667FF1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3541376"/>
                <a:ext cx="7193643" cy="614655"/>
              </a:xfrm>
              <a:prstGeom prst="rect">
                <a:avLst/>
              </a:prstGeom>
              <a:blipFill>
                <a:blip r:embed="rId4"/>
                <a:stretch>
                  <a:fillRect l="-1271"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E992A73B-28D5-A489-DEE9-9B337C3A147E}"/>
              </a:ext>
            </a:extLst>
          </p:cNvPr>
          <p:cNvSpPr txBox="1"/>
          <p:nvPr/>
        </p:nvSpPr>
        <p:spPr>
          <a:xfrm>
            <a:off x="1042220" y="1410929"/>
            <a:ext cx="6096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/>
              <a:t>Complétez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83970458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09689-7A2B-3F00-7487-62FDECE9E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ED92142-9952-E787-E39A-7C31D77EC1B4}"/>
                  </a:ext>
                </a:extLst>
              </p:cNvPr>
              <p:cNvSpPr txBox="1"/>
              <p:nvPr/>
            </p:nvSpPr>
            <p:spPr>
              <a:xfrm>
                <a:off x="1488944" y="3541376"/>
                <a:ext cx="7193643" cy="6146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>
                    <a:solidFill>
                      <a:schemeClr val="tx1"/>
                    </a:solidFill>
                  </a:rPr>
                  <a:t>La valeur de </a:t>
                </a:r>
                <a14:m>
                  <m:oMath xmlns:m="http://schemas.openxmlformats.org/officeDocument/2006/math">
                    <m:r>
                      <a:rPr lang="fr-FR" sz="2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400" dirty="0">
                    <a:solidFill>
                      <a:schemeClr val="tx1"/>
                    </a:solidFill>
                  </a:rPr>
                  <a:t>  </a:t>
                </a:r>
                <a:r>
                  <a:rPr lang="fr-FR" sz="2400" dirty="0"/>
                  <a:t>pour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4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r-FR" sz="2400" dirty="0"/>
                  <a:t> est </a:t>
                </a:r>
                <a14:m>
                  <m:oMath xmlns:m="http://schemas.openxmlformats.org/officeDocument/2006/math"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fr-FR" sz="2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…−</m:t>
                        </m:r>
                        <m:r>
                          <a:rPr lang="fr-FR" sz="2400" i="1" dirty="0">
                            <a:latin typeface="Cambria Math" panose="02040503050406030204" pitchFamily="18" charset="0"/>
                          </a:rPr>
                          <m:t>20</m:t>
                        </m:r>
                        <m:r>
                          <a:rPr lang="fr-FR" sz="24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</m:t>
                        </m:r>
                        <m:r>
                          <a:rPr lang="fr-FR" sz="24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…</m:t>
                        </m:r>
                      </m:num>
                      <m:den>
                        <m:r>
                          <a:rPr lang="fr-FR" sz="2400" b="0" i="1" dirty="0" smtClean="0">
                            <a:latin typeface="Cambria Math" panose="02040503050406030204" pitchFamily="18" charset="0"/>
                          </a:rPr>
                          <m:t>…</m:t>
                        </m:r>
                      </m:den>
                    </m:f>
                    <m:r>
                      <a:rPr lang="fr-FR" sz="2400" b="0" i="1" dirty="0" smtClean="0">
                        <a:latin typeface="Cambria Math" panose="02040503050406030204" pitchFamily="18" charset="0"/>
                      </a:rPr>
                      <m:t>=… 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AED92142-9952-E787-E39A-7C31D77EC1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88944" y="3541376"/>
                <a:ext cx="7193643" cy="614655"/>
              </a:xfrm>
              <a:prstGeom prst="rect">
                <a:avLst/>
              </a:prstGeom>
              <a:blipFill>
                <a:blip r:embed="rId2"/>
                <a:stretch>
                  <a:fillRect l="-1271" b="-990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AFA41CF6-13B4-EE29-EF15-E4D120DE6C96}"/>
              </a:ext>
            </a:extLst>
          </p:cNvPr>
          <p:cNvSpPr txBox="1">
            <a:spLocks/>
          </p:cNvSpPr>
          <p:nvPr/>
        </p:nvSpPr>
        <p:spPr>
          <a:xfrm>
            <a:off x="694473" y="1730150"/>
            <a:ext cx="9968926" cy="351888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0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  <a:sym typeface="Hammersmith One"/>
              </a:defRPr>
            </a:lvl9pPr>
          </a:lstStyle>
          <a:p>
            <a:pPr lvl="0" algn="ctr" defTabSz="914400">
              <a:buClr>
                <a:srgbClr val="000000"/>
              </a:buClr>
              <a:defRPr/>
            </a:pPr>
            <a:endParaRPr lang="fr-FR" sz="24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/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noFill/>
            </p:spPr>
            <p:txBody>
              <a:bodyPr wrap="square" rtlCol="0" anchor="ctr">
                <a:noAutofit/>
              </a:bodyPr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𝐕𝐨𝐢𝐜𝐢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𝐥𝐚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𝐛𝐨𝐧𝐧𝐞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𝐫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é</m:t>
                    </m:r>
                    <m:r>
                      <a:rPr kumimoji="0" lang="fr-FR" sz="1600" b="1" i="0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white">
                            <a:lumMod val="65000"/>
                          </a:prstClr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𝐩𝐨𝐧𝐬𝐞</m:t>
                    </m:r>
                  </m:oMath>
                </a14:m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>
                        <a:lumMod val="65000"/>
                      </a:prstClr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.</a:t>
                </a:r>
              </a:p>
            </p:txBody>
          </p:sp>
        </mc:Choice>
        <mc:Fallback xmlns="">
          <p:sp>
            <p:nvSpPr>
              <p:cNvPr id="1145" name="D_A_01">
                <a:extLst>
                  <a:ext uri="{FF2B5EF4-FFF2-40B4-BE49-F238E27FC236}">
                    <a16:creationId xmlns:a16="http://schemas.microsoft.com/office/drawing/2014/main" id="{F6189FBE-59D8-D728-5BBD-44A3A25FED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00" y="177800"/>
                <a:ext cx="10553700" cy="508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C81CFD31-F7E8-ECF7-5FAD-841E0B4AE22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4" name="D_A_02">
            <a:extLst>
              <a:ext uri="{FF2B5EF4-FFF2-40B4-BE49-F238E27FC236}">
                <a16:creationId xmlns:a16="http://schemas.microsoft.com/office/drawing/2014/main" id="{A5468EF5-8721-9543-63A8-334E0CEE20E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justifie.</a:t>
            </a:r>
          </a:p>
        </p:txBody>
      </p:sp>
      <p:pic>
        <p:nvPicPr>
          <p:cNvPr id="2" name="Image 9">
            <a:extLst>
              <a:ext uri="{FF2B5EF4-FFF2-40B4-BE49-F238E27FC236}">
                <a16:creationId xmlns:a16="http://schemas.microsoft.com/office/drawing/2014/main" id="{75062E76-A555-89A6-E588-0651E24FB9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27116" y="1146337"/>
            <a:ext cx="583170" cy="58317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80853DF-A650-ED20-2D5A-51F5A9CF6B36}"/>
                  </a:ext>
                </a:extLst>
              </p:cNvPr>
              <p:cNvSpPr txBox="1"/>
              <p:nvPr/>
            </p:nvSpPr>
            <p:spPr>
              <a:xfrm>
                <a:off x="1816971" y="2217291"/>
                <a:ext cx="71936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2400" dirty="0"/>
                  <a:t>Dans l’équation:  </a:t>
                </a:r>
                <a14:m>
                  <m:oMath xmlns:m="http://schemas.openxmlformats.org/officeDocument/2006/math">
                    <m:r>
                      <a:rPr lang="fr-FR" sz="2400" dirty="0">
                        <a:latin typeface="Cambria Math" panose="02040503050406030204" pitchFamily="18" charset="0"/>
                      </a:rPr>
                      <m:t>20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12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 =</m:t>
                    </m:r>
                    <m:r>
                      <a:rPr lang="fr-FR" sz="2400" i="1" dirty="0">
                        <a:latin typeface="Cambria Math" panose="02040503050406030204" pitchFamily="18" charset="0"/>
                      </a:rPr>
                      <m:t>32</m:t>
                    </m:r>
                  </m:oMath>
                </a14:m>
                <a:endParaRPr lang="fr-FR" sz="2400" dirty="0"/>
              </a:p>
            </p:txBody>
          </p:sp>
        </mc:Choice>
        <mc:Fallback xmlns="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480853DF-A650-ED20-2D5A-51F5A9CF6B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6971" y="2217291"/>
                <a:ext cx="7193643" cy="461665"/>
              </a:xfrm>
              <a:prstGeom prst="rect">
                <a:avLst/>
              </a:prstGeom>
              <a:blipFill>
                <a:blip r:embed="rId5"/>
                <a:stretch>
                  <a:fillRect l="-1411" t="-8108" b="-297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E691442-1C62-C9B6-8E51-6042101F409A}"/>
                  </a:ext>
                </a:extLst>
              </p:cNvPr>
              <p:cNvSpPr txBox="1"/>
              <p:nvPr/>
            </p:nvSpPr>
            <p:spPr>
              <a:xfrm>
                <a:off x="6013882" y="3536493"/>
                <a:ext cx="2351185" cy="610936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sz="1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  <m:r>
                            <a:rPr lang="fr-FR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  <m:r>
                            <a:rPr lang="fr-FR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×</m:t>
                          </m:r>
                          <m:r>
                            <a:rPr lang="fr-FR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fr-FR" sz="1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r>
                            <a:rPr lang="fr-FR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fr-FR" sz="1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fr-FR" sz="18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800" i="1" dirty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DE691442-1C62-C9B6-8E51-6042101F40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3882" y="3536493"/>
                <a:ext cx="2351185" cy="6109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3746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guidée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3FC2216-1BFC-45DA-F897-BF16CDBBC8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35" y="1084115"/>
            <a:ext cx="8728554" cy="532405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A84903F-8F6B-4BBF-3111-ED2769D25CFE}"/>
              </a:ext>
            </a:extLst>
          </p:cNvPr>
          <p:cNvSpPr/>
          <p:nvPr/>
        </p:nvSpPr>
        <p:spPr>
          <a:xfrm>
            <a:off x="4978558" y="623415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55</a:t>
            </a:r>
          </a:p>
        </p:txBody>
      </p:sp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931A537-A305-2050-C22C-083AE96EF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6835" y="1084115"/>
            <a:ext cx="8728554" cy="53240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8F9CE84-0EE8-F795-2A4D-252AA0C191B0}"/>
                  </a:ext>
                </a:extLst>
              </p:cNvPr>
              <p:cNvSpPr txBox="1"/>
              <p:nvPr/>
            </p:nvSpPr>
            <p:spPr>
              <a:xfrm>
                <a:off x="7318383" y="3078251"/>
                <a:ext cx="91333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68F9CE84-0EE8-F795-2A4D-252AA0C191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8383" y="3078251"/>
                <a:ext cx="91333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0206550-6B3C-B75D-472E-139F136952C3}"/>
                  </a:ext>
                </a:extLst>
              </p:cNvPr>
              <p:cNvSpPr txBox="1"/>
              <p:nvPr/>
            </p:nvSpPr>
            <p:spPr>
              <a:xfrm>
                <a:off x="8292310" y="3034432"/>
                <a:ext cx="3089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10206550-6B3C-B75D-472E-139F136952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2310" y="3034432"/>
                <a:ext cx="308919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2CEDBDC-BCB7-B0DD-E421-3260882CF28A}"/>
                  </a:ext>
                </a:extLst>
              </p:cNvPr>
              <p:cNvSpPr txBox="1"/>
              <p:nvPr/>
            </p:nvSpPr>
            <p:spPr>
              <a:xfrm>
                <a:off x="8926504" y="3034432"/>
                <a:ext cx="3089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F2CEDBDC-BCB7-B0DD-E421-3260882CF2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504" y="3034432"/>
                <a:ext cx="30891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4A1700A-B0A0-6CAD-88D7-5D1E672BCF82}"/>
                  </a:ext>
                </a:extLst>
              </p:cNvPr>
              <p:cNvSpPr txBox="1"/>
              <p:nvPr/>
            </p:nvSpPr>
            <p:spPr>
              <a:xfrm>
                <a:off x="8137850" y="3540384"/>
                <a:ext cx="4633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E4A1700A-B0A0-6CAD-88D7-5D1E672BCF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37850" y="3540384"/>
                <a:ext cx="463379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E8B7F4D-569E-BB24-5553-F078B12EEF19}"/>
                  </a:ext>
                </a:extLst>
              </p:cNvPr>
              <p:cNvSpPr txBox="1"/>
              <p:nvPr/>
            </p:nvSpPr>
            <p:spPr>
              <a:xfrm>
                <a:off x="7440587" y="3539010"/>
                <a:ext cx="43154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9E8B7F4D-569E-BB24-5553-F078B12EEF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0587" y="3539010"/>
                <a:ext cx="431542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AD9FDE2-4B30-0EDA-5BCB-6139FBDCCBAE}"/>
                  </a:ext>
                </a:extLst>
              </p:cNvPr>
              <p:cNvSpPr txBox="1"/>
              <p:nvPr/>
            </p:nvSpPr>
            <p:spPr>
              <a:xfrm>
                <a:off x="8926504" y="3540384"/>
                <a:ext cx="431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FAD9FDE2-4B30-0EDA-5BCB-6139FBDCCBA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6504" y="3540384"/>
                <a:ext cx="431543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577BCEC-84FF-4F8A-F712-BC17E65D3AB1}"/>
                  </a:ext>
                </a:extLst>
              </p:cNvPr>
              <p:cNvSpPr txBox="1"/>
              <p:nvPr/>
            </p:nvSpPr>
            <p:spPr>
              <a:xfrm>
                <a:off x="7937688" y="3034432"/>
                <a:ext cx="463379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4577BCEC-84FF-4F8A-F712-BC17E65D3A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7688" y="3034432"/>
                <a:ext cx="463379" cy="369332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7208F59-6109-503D-1152-A540B48D0465}"/>
                  </a:ext>
                </a:extLst>
              </p:cNvPr>
              <p:cNvSpPr txBox="1"/>
              <p:nvPr/>
            </p:nvSpPr>
            <p:spPr>
              <a:xfrm>
                <a:off x="3227104" y="4313700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97208F59-6109-503D-1152-A540B48D04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104" y="4313700"/>
                <a:ext cx="91440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A5056CB-5C41-BCF3-CAC9-9A78DE15B6D3}"/>
                  </a:ext>
                </a:extLst>
              </p:cNvPr>
              <p:cNvSpPr txBox="1"/>
              <p:nvPr/>
            </p:nvSpPr>
            <p:spPr>
              <a:xfrm>
                <a:off x="2909776" y="4618499"/>
                <a:ext cx="31732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4A5056CB-5C41-BCF3-CAC9-9A78DE15B6D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9776" y="4618499"/>
                <a:ext cx="317328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DF8B0D41-3ACB-7B4C-AE0B-631E621EBABF}"/>
                  </a:ext>
                </a:extLst>
              </p:cNvPr>
              <p:cNvSpPr txBox="1"/>
              <p:nvPr/>
            </p:nvSpPr>
            <p:spPr>
              <a:xfrm>
                <a:off x="3452614" y="4618499"/>
                <a:ext cx="46337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DF8B0D41-3ACB-7B4C-AE0B-631E621EBA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2614" y="4618499"/>
                <a:ext cx="463379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8B058BC8-1CCA-0938-D008-338864E1E52C}"/>
                  </a:ext>
                </a:extLst>
              </p:cNvPr>
              <p:cNvSpPr txBox="1"/>
              <p:nvPr/>
            </p:nvSpPr>
            <p:spPr>
              <a:xfrm>
                <a:off x="3797060" y="4618499"/>
                <a:ext cx="9144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8B058BC8-1CCA-0938-D008-338864E1E5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7060" y="4618499"/>
                <a:ext cx="914400" cy="369332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ECDF2FA-49BA-DA1E-F83E-3C23BC828EEA}"/>
                  </a:ext>
                </a:extLst>
              </p:cNvPr>
              <p:cNvSpPr txBox="1"/>
              <p:nvPr/>
            </p:nvSpPr>
            <p:spPr>
              <a:xfrm>
                <a:off x="4570155" y="4571487"/>
                <a:ext cx="43154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5ECDF2FA-49BA-DA1E-F83E-3C23BC828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0155" y="4571487"/>
                <a:ext cx="431543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E2121C2-F66F-C6B5-B537-23A4C04C60C0}"/>
                  </a:ext>
                </a:extLst>
              </p:cNvPr>
              <p:cNvSpPr txBox="1"/>
              <p:nvPr/>
            </p:nvSpPr>
            <p:spPr>
              <a:xfrm flipH="1">
                <a:off x="8014917" y="4571487"/>
                <a:ext cx="30891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CE2121C2-F66F-C6B5-B537-23A4C04C60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014917" y="4571487"/>
                <a:ext cx="308919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1394BDA-5CC1-75F5-7114-F3A865D562B6}"/>
                  </a:ext>
                </a:extLst>
              </p:cNvPr>
              <p:cNvSpPr txBox="1"/>
              <p:nvPr/>
            </p:nvSpPr>
            <p:spPr>
              <a:xfrm flipH="1">
                <a:off x="7937688" y="4305649"/>
                <a:ext cx="431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F1394BDA-5CC1-75F5-7114-F3A865D562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937688" y="4305649"/>
                <a:ext cx="431541" cy="36933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F68DA583-6E95-8153-BF2E-614E6366E896}"/>
                  </a:ext>
                </a:extLst>
              </p:cNvPr>
              <p:cNvSpPr txBox="1"/>
              <p:nvPr/>
            </p:nvSpPr>
            <p:spPr>
              <a:xfrm flipH="1">
                <a:off x="7656358" y="5061523"/>
                <a:ext cx="431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F68DA583-6E95-8153-BF2E-614E6366E8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656358" y="5061523"/>
                <a:ext cx="431541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63FA284-8A74-0B72-122D-3FC0ECE22234}"/>
                  </a:ext>
                </a:extLst>
              </p:cNvPr>
              <p:cNvSpPr txBox="1"/>
              <p:nvPr/>
            </p:nvSpPr>
            <p:spPr>
              <a:xfrm flipH="1">
                <a:off x="7217507" y="5063140"/>
                <a:ext cx="431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563FA284-8A74-0B72-122D-3FC0ECE222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217507" y="5063140"/>
                <a:ext cx="431539" cy="369332"/>
              </a:xfrm>
              <a:prstGeom prst="rect">
                <a:avLst/>
              </a:prstGeom>
              <a:blipFill>
                <a:blip r:embed="rId2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80DAFF09-1ADF-1D53-B0BD-AFB236552FA1}"/>
                  </a:ext>
                </a:extLst>
              </p:cNvPr>
              <p:cNvSpPr txBox="1"/>
              <p:nvPr/>
            </p:nvSpPr>
            <p:spPr>
              <a:xfrm flipH="1">
                <a:off x="4648956" y="5735642"/>
                <a:ext cx="431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80DAFF09-1ADF-1D53-B0BD-AFB236552F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648956" y="5735642"/>
                <a:ext cx="431541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FC11EE2D-4F6D-DAF9-F524-CF5A23CA0554}"/>
                  </a:ext>
                </a:extLst>
              </p:cNvPr>
              <p:cNvSpPr txBox="1"/>
              <p:nvPr/>
            </p:nvSpPr>
            <p:spPr>
              <a:xfrm flipH="1">
                <a:off x="4260311" y="5735642"/>
                <a:ext cx="431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FC11EE2D-4F6D-DAF9-F524-CF5A23CA05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4260311" y="5735642"/>
                <a:ext cx="431539" cy="369332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043E1A4-7DF2-95CA-5B9A-4907F76517C8}"/>
                  </a:ext>
                </a:extLst>
              </p:cNvPr>
              <p:cNvSpPr txBox="1"/>
              <p:nvPr/>
            </p:nvSpPr>
            <p:spPr>
              <a:xfrm flipH="1">
                <a:off x="7775051" y="5505901"/>
                <a:ext cx="431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1043E1A4-7DF2-95CA-5B9A-4907F76517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775051" y="5505901"/>
                <a:ext cx="431539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A30B902-491E-A1C0-391C-6DEFDF85B524}"/>
                  </a:ext>
                </a:extLst>
              </p:cNvPr>
              <p:cNvSpPr txBox="1"/>
              <p:nvPr/>
            </p:nvSpPr>
            <p:spPr>
              <a:xfrm flipH="1">
                <a:off x="8595237" y="5523525"/>
                <a:ext cx="431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FA30B902-491E-A1C0-391C-6DEFDF85B5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595237" y="5523525"/>
                <a:ext cx="431541" cy="369332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95407680-A703-DA1E-35F5-8EF1EC6397F2}"/>
                  </a:ext>
                </a:extLst>
              </p:cNvPr>
              <p:cNvSpPr txBox="1"/>
              <p:nvPr/>
            </p:nvSpPr>
            <p:spPr>
              <a:xfrm flipH="1">
                <a:off x="8719847" y="5982227"/>
                <a:ext cx="4315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95407680-A703-DA1E-35F5-8EF1EC6397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8719847" y="5982227"/>
                <a:ext cx="431541" cy="3693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9D77D3B5-EB2F-5AC0-DC2E-F62DAC6BCD83}"/>
                  </a:ext>
                </a:extLst>
              </p:cNvPr>
              <p:cNvSpPr txBox="1"/>
              <p:nvPr/>
            </p:nvSpPr>
            <p:spPr>
              <a:xfrm flipH="1">
                <a:off x="7847543" y="5939259"/>
                <a:ext cx="4315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9D77D3B5-EB2F-5AC0-DC2E-F62DAC6BCD8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flipH="1">
                <a:off x="7847543" y="5939259"/>
                <a:ext cx="431539" cy="369332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collective (</a:t>
              </a:r>
              <a:r>
                <a:rPr lang="fr-FR" sz="1867" b="1" kern="0" dirty="0" err="1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VdC</a:t>
              </a: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)</a:t>
              </a:r>
              <a:r>
                <a:rPr lang="ar-MA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 </a:t>
              </a:r>
              <a:endParaRPr lang="fr-FR" sz="1867" b="1" kern="0" dirty="0">
                <a:solidFill>
                  <a:srgbClr val="44546A"/>
                </a:solidFill>
                <a:latin typeface="Poppins ExtraBold"/>
                <a:ea typeface="Poppins ExtraBold"/>
                <a:cs typeface="Poppins ExtraBold"/>
              </a:endParaRP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guidée en binôme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12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A66662-016A-387F-57E2-9F1D653F11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8B06BD6C-13CF-BB2D-0FF7-70C4FAEAC0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F6437BFE-D828-EE17-94C7-3034050A395A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501E6BC0-19F8-6C9B-B215-920ACF14711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accorde 2 min au travail individuel puis une minute à la discussion. Il circule pour contrôler et donner des indications en cas de besoin.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BFC3C961-6547-7B21-9791-EAA0117164B1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61980EB3-86DF-69CA-1E19-D8094E69FA59}"/>
              </a:ext>
            </a:extLst>
          </p:cNvPr>
          <p:cNvSpPr/>
          <p:nvPr/>
        </p:nvSpPr>
        <p:spPr>
          <a:xfrm>
            <a:off x="5124450" y="61722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55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BF1C3A2-39FB-DCE6-5991-7C51FDD3B5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386" y="1712017"/>
            <a:ext cx="9879227" cy="4683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0296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BDBD6-4FFA-3EA6-5701-6B1424474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:a16="http://schemas.microsoft.com/office/drawing/2014/main" id="{593B1B7D-08DC-91A8-39C9-C5531A5130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009" y="1051845"/>
            <a:ext cx="9879227" cy="4683010"/>
          </a:xfrm>
          <a:prstGeom prst="rect">
            <a:avLst/>
          </a:prstGeom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3F1D3CBC-A0E0-EEC1-572F-7355AEE13408}"/>
              </a:ext>
            </a:extLst>
          </p:cNvPr>
          <p:cNvSpPr txBox="1"/>
          <p:nvPr/>
        </p:nvSpPr>
        <p:spPr>
          <a:xfrm>
            <a:off x="820420" y="178195"/>
            <a:ext cx="10551160" cy="49067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AC1D281B-5209-3867-1217-AA51027B42FD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la réponse et donne 30s aux élèves pour recopier la correction sur les livrets.(l’enseignant corrige l’erreur)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C583F5-094E-87E4-3869-282A627A087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66794E3D-954C-2262-BB83-03636CCCC59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026EF9E1-4B9D-5DA6-2863-C7BBD0A498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5483556-85F4-B4F5-BE98-BAFD6D8734D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74AF17C-DF62-206E-3020-4A4A538BE14C}"/>
              </a:ext>
            </a:extLst>
          </p:cNvPr>
          <p:cNvSpPr/>
          <p:nvPr/>
        </p:nvSpPr>
        <p:spPr>
          <a:xfrm>
            <a:off x="5073187" y="5949372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C1134FC-E9EE-1F0F-6650-E26CEE248BE3}"/>
                  </a:ext>
                </a:extLst>
              </p:cNvPr>
              <p:cNvSpPr txBox="1"/>
              <p:nvPr/>
            </p:nvSpPr>
            <p:spPr>
              <a:xfrm>
                <a:off x="8616778" y="2026508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1C1134FC-E9EE-1F0F-6650-E26CEE248B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16778" y="2026508"/>
                <a:ext cx="42013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e 17">
            <a:extLst>
              <a:ext uri="{FF2B5EF4-FFF2-40B4-BE49-F238E27FC236}">
                <a16:creationId xmlns:a16="http://schemas.microsoft.com/office/drawing/2014/main" id="{B963BBEF-C90F-9171-68AE-94241B2DCC98}"/>
              </a:ext>
            </a:extLst>
          </p:cNvPr>
          <p:cNvGrpSpPr/>
          <p:nvPr/>
        </p:nvGrpSpPr>
        <p:grpSpPr>
          <a:xfrm>
            <a:off x="7975772" y="2062725"/>
            <a:ext cx="1875137" cy="916522"/>
            <a:chOff x="7945394" y="2026508"/>
            <a:chExt cx="1875137" cy="9165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6EE9F36B-22EE-FD19-6016-0816CB64FE9A}"/>
                    </a:ext>
                  </a:extLst>
                </p:cNvPr>
                <p:cNvSpPr txBox="1"/>
                <p:nvPr/>
              </p:nvSpPr>
              <p:spPr>
                <a:xfrm>
                  <a:off x="7945394" y="2026508"/>
                  <a:ext cx="4201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6EE9F36B-22EE-FD19-6016-0816CB64FE9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5394" y="2026508"/>
                  <a:ext cx="420130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6D7AFC8E-4853-10B2-89E2-5B2E2607743F}"/>
                    </a:ext>
                  </a:extLst>
                </p:cNvPr>
                <p:cNvSpPr txBox="1"/>
                <p:nvPr/>
              </p:nvSpPr>
              <p:spPr>
                <a:xfrm>
                  <a:off x="8649221" y="2573698"/>
                  <a:ext cx="4201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oMath>
                    </m:oMathPara>
                  </a14:m>
                  <a:endParaRPr lang="fr-F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ZoneTexte 11">
                  <a:extLst>
                    <a:ext uri="{FF2B5EF4-FFF2-40B4-BE49-F238E27FC236}">
                      <a16:creationId xmlns:a16="http://schemas.microsoft.com/office/drawing/2014/main" id="{6D7AFC8E-4853-10B2-89E2-5B2E2607743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649221" y="2573698"/>
                  <a:ext cx="420130" cy="36933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8F784F62-685B-99B9-1040-8411F0B4CA76}"/>
                    </a:ext>
                  </a:extLst>
                </p:cNvPr>
                <p:cNvSpPr txBox="1"/>
                <p:nvPr/>
              </p:nvSpPr>
              <p:spPr>
                <a:xfrm>
                  <a:off x="7945394" y="2531437"/>
                  <a:ext cx="4201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oMath>
                    </m:oMathPara>
                  </a14:m>
                  <a:endParaRPr lang="fr-F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3" name="ZoneTexte 12">
                  <a:extLst>
                    <a:ext uri="{FF2B5EF4-FFF2-40B4-BE49-F238E27FC236}">
                      <a16:creationId xmlns:a16="http://schemas.microsoft.com/office/drawing/2014/main" id="{8F784F62-685B-99B9-1040-8411F0B4CA7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945394" y="2531437"/>
                  <a:ext cx="420130" cy="369332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1A7968B3-595D-339B-876A-2307485B1A0A}"/>
                    </a:ext>
                  </a:extLst>
                </p:cNvPr>
                <p:cNvSpPr txBox="1"/>
                <p:nvPr/>
              </p:nvSpPr>
              <p:spPr>
                <a:xfrm>
                  <a:off x="9374143" y="2026508"/>
                  <a:ext cx="4201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9</m:t>
                        </m:r>
                      </m:oMath>
                    </m:oMathPara>
                  </a14:m>
                  <a:endParaRPr lang="fr-FR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4" name="ZoneTexte 13">
                  <a:extLst>
                    <a:ext uri="{FF2B5EF4-FFF2-40B4-BE49-F238E27FC236}">
                      <a16:creationId xmlns:a16="http://schemas.microsoft.com/office/drawing/2014/main" id="{1A7968B3-595D-339B-876A-2307485B1A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374143" y="2026508"/>
                  <a:ext cx="420130" cy="369332"/>
                </a:xfrm>
                <a:prstGeom prst="rect">
                  <a:avLst/>
                </a:prstGeom>
                <a:blipFill>
                  <a:blip r:embed="rId1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688DD453-6A50-EEC6-13F6-9965853CF59C}"/>
                    </a:ext>
                  </a:extLst>
                </p:cNvPr>
                <p:cNvSpPr txBox="1"/>
                <p:nvPr/>
              </p:nvSpPr>
              <p:spPr>
                <a:xfrm>
                  <a:off x="9400401" y="2531437"/>
                  <a:ext cx="420130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oMath>
                    </m:oMathPara>
                  </a14:m>
                  <a:endParaRPr lang="fr-FR" dirty="0"/>
                </a:p>
              </p:txBody>
            </p:sp>
          </mc:Choice>
          <mc:Fallback xmlns="">
            <p:sp>
              <p:nvSpPr>
                <p:cNvPr id="15" name="ZoneTexte 14">
                  <a:extLst>
                    <a:ext uri="{FF2B5EF4-FFF2-40B4-BE49-F238E27FC236}">
                      <a16:creationId xmlns:a16="http://schemas.microsoft.com/office/drawing/2014/main" id="{688DD453-6A50-EEC6-13F6-9965853CF59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400401" y="2531437"/>
                  <a:ext cx="420130" cy="369332"/>
                </a:xfrm>
                <a:prstGeom prst="rect">
                  <a:avLst/>
                </a:prstGeom>
                <a:blipFill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9F208BDF-75A7-218F-20E0-3D8723E4C747}"/>
                    </a:ext>
                  </a:extLst>
                </p:cNvPr>
                <p:cNvSpPr txBox="1"/>
                <p:nvPr/>
              </p:nvSpPr>
              <p:spPr>
                <a:xfrm>
                  <a:off x="8477240" y="2060676"/>
                  <a:ext cx="279076" cy="369332"/>
                </a:xfrm>
                <a:prstGeom prst="rect">
                  <a:avLst/>
                </a:prstGeom>
                <a:solidFill>
                  <a:schemeClr val="bg1"/>
                </a:solidFill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</m:oMath>
                    </m:oMathPara>
                  </a14:m>
                  <a:endParaRPr lang="fr-FR" dirty="0">
                    <a:solidFill>
                      <a:schemeClr val="tx1"/>
                    </a:solidFill>
                  </a:endParaRPr>
                </a:p>
              </p:txBody>
            </p:sp>
          </mc:Choice>
          <mc:Fallback xmlns="">
            <p:sp>
              <p:nvSpPr>
                <p:cNvPr id="16" name="ZoneTexte 15">
                  <a:extLst>
                    <a:ext uri="{FF2B5EF4-FFF2-40B4-BE49-F238E27FC236}">
                      <a16:creationId xmlns:a16="http://schemas.microsoft.com/office/drawing/2014/main" id="{9F208BDF-75A7-218F-20E0-3D8723E4C74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77240" y="2060676"/>
                  <a:ext cx="279076" cy="369332"/>
                </a:xfrm>
                <a:prstGeom prst="rect">
                  <a:avLst/>
                </a:prstGeom>
                <a:blipFill>
                  <a:blip r:embed="rId12"/>
                  <a:stretch>
                    <a:fillRect r="-9091"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3C89071-45C3-BD87-F381-963E09F45D70}"/>
                  </a:ext>
                </a:extLst>
              </p:cNvPr>
              <p:cNvSpPr txBox="1"/>
              <p:nvPr/>
            </p:nvSpPr>
            <p:spPr>
              <a:xfrm>
                <a:off x="8462857" y="2623487"/>
                <a:ext cx="326460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fr-FR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E3C89071-45C3-BD87-F381-963E09F45D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2857" y="2623487"/>
                <a:ext cx="32646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3489C425-31A5-775D-22D6-1C4CB2A80AAF}"/>
                  </a:ext>
                </a:extLst>
              </p:cNvPr>
              <p:cNvSpPr txBox="1"/>
              <p:nvPr/>
            </p:nvSpPr>
            <p:spPr>
              <a:xfrm>
                <a:off x="2347784" y="3815266"/>
                <a:ext cx="9267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9" name="ZoneTexte 18">
                <a:extLst>
                  <a:ext uri="{FF2B5EF4-FFF2-40B4-BE49-F238E27FC236}">
                    <a16:creationId xmlns:a16="http://schemas.microsoft.com/office/drawing/2014/main" id="{3489C425-31A5-775D-22D6-1C4CB2A80A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7784" y="3815266"/>
                <a:ext cx="926756" cy="369332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ECAE2411-15FA-E9B8-961C-4CB7E7AB796D}"/>
                  </a:ext>
                </a:extLst>
              </p:cNvPr>
              <p:cNvSpPr txBox="1"/>
              <p:nvPr/>
            </p:nvSpPr>
            <p:spPr>
              <a:xfrm>
                <a:off x="3274540" y="3798332"/>
                <a:ext cx="92675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6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ZoneTexte 19">
                <a:extLst>
                  <a:ext uri="{FF2B5EF4-FFF2-40B4-BE49-F238E27FC236}">
                    <a16:creationId xmlns:a16="http://schemas.microsoft.com/office/drawing/2014/main" id="{ECAE2411-15FA-E9B8-961C-4CB7E7AB79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4540" y="3798332"/>
                <a:ext cx="926756" cy="369332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97A8B1D-6A50-EBB9-A2CB-76A9745B03D2}"/>
                  </a:ext>
                </a:extLst>
              </p:cNvPr>
              <p:cNvSpPr txBox="1"/>
              <p:nvPr/>
            </p:nvSpPr>
            <p:spPr>
              <a:xfrm>
                <a:off x="2215462" y="3490555"/>
                <a:ext cx="119139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fr-FR" sz="1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fr-FR" sz="1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ZoneTexte 20">
                <a:extLst>
                  <a:ext uri="{FF2B5EF4-FFF2-40B4-BE49-F238E27FC236}">
                    <a16:creationId xmlns:a16="http://schemas.microsoft.com/office/drawing/2014/main" id="{D97A8B1D-6A50-EBB9-A2CB-76A9745B03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5462" y="3490555"/>
                <a:ext cx="1191398" cy="307777"/>
              </a:xfrm>
              <a:prstGeom prst="rect">
                <a:avLst/>
              </a:prstGeom>
              <a:blipFill>
                <a:blip r:embed="rId16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EAAE9BF-3E42-1CFB-C7F3-981952F76C1E}"/>
                  </a:ext>
                </a:extLst>
              </p:cNvPr>
              <p:cNvSpPr txBox="1"/>
              <p:nvPr/>
            </p:nvSpPr>
            <p:spPr>
              <a:xfrm>
                <a:off x="3406860" y="3451162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9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2" name="ZoneTexte 21">
                <a:extLst>
                  <a:ext uri="{FF2B5EF4-FFF2-40B4-BE49-F238E27FC236}">
                    <a16:creationId xmlns:a16="http://schemas.microsoft.com/office/drawing/2014/main" id="{AEAAE9BF-3E42-1CFB-C7F3-981952F76C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6860" y="3451162"/>
                <a:ext cx="420130" cy="369332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6902BCC4-EEEF-AC95-884E-051BC71B6A75}"/>
                  </a:ext>
                </a:extLst>
              </p:cNvPr>
              <p:cNvSpPr txBox="1"/>
              <p:nvPr/>
            </p:nvSpPr>
            <p:spPr>
              <a:xfrm>
                <a:off x="8348550" y="3841679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3" name="ZoneTexte 22">
                <a:extLst>
                  <a:ext uri="{FF2B5EF4-FFF2-40B4-BE49-F238E27FC236}">
                    <a16:creationId xmlns:a16="http://schemas.microsoft.com/office/drawing/2014/main" id="{6902BCC4-EEEF-AC95-884E-051BC71B6A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48550" y="3841679"/>
                <a:ext cx="420130" cy="36933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AC553A2-CEAA-F8B0-FAFA-03C1EF3F9EB1}"/>
                  </a:ext>
                </a:extLst>
              </p:cNvPr>
              <p:cNvSpPr txBox="1"/>
              <p:nvPr/>
            </p:nvSpPr>
            <p:spPr>
              <a:xfrm>
                <a:off x="8297553" y="3473672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4" name="ZoneTexte 23">
                <a:extLst>
                  <a:ext uri="{FF2B5EF4-FFF2-40B4-BE49-F238E27FC236}">
                    <a16:creationId xmlns:a16="http://schemas.microsoft.com/office/drawing/2014/main" id="{6AC553A2-CEAA-F8B0-FAFA-03C1EF3F9EB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553" y="3473672"/>
                <a:ext cx="420130" cy="369332"/>
              </a:xfrm>
              <a:prstGeom prst="rect">
                <a:avLst/>
              </a:prstGeom>
              <a:blipFill>
                <a:blip r:embed="rId19"/>
                <a:stretch>
                  <a:fillRect r="-130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B7856419-5E6C-359A-09B8-24902FF7B69E}"/>
                  </a:ext>
                </a:extLst>
              </p:cNvPr>
              <p:cNvSpPr txBox="1"/>
              <p:nvPr/>
            </p:nvSpPr>
            <p:spPr>
              <a:xfrm>
                <a:off x="4075661" y="4744438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B7856419-5E6C-359A-09B8-24902FF7B6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5661" y="4744438"/>
                <a:ext cx="420130" cy="369332"/>
              </a:xfrm>
              <a:prstGeom prst="rect">
                <a:avLst/>
              </a:prstGeom>
              <a:blipFill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373105E-DB90-CE75-5F8A-EF8EDD4C6A55}"/>
                  </a:ext>
                </a:extLst>
              </p:cNvPr>
              <p:cNvSpPr txBox="1"/>
              <p:nvPr/>
            </p:nvSpPr>
            <p:spPr>
              <a:xfrm>
                <a:off x="4495791" y="4731705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6" name="ZoneTexte 25">
                <a:extLst>
                  <a:ext uri="{FF2B5EF4-FFF2-40B4-BE49-F238E27FC236}">
                    <a16:creationId xmlns:a16="http://schemas.microsoft.com/office/drawing/2014/main" id="{B373105E-DB90-CE75-5F8A-EF8EDD4C6A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5791" y="4731705"/>
                <a:ext cx="420130" cy="369332"/>
              </a:xfrm>
              <a:prstGeom prst="rect">
                <a:avLst/>
              </a:prstGeom>
              <a:blipFill>
                <a:blip r:embed="rId21"/>
                <a:stretch>
                  <a:fillRect r="-130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981B021-7F1F-CB50-D313-5945CE83DF42}"/>
                  </a:ext>
                </a:extLst>
              </p:cNvPr>
              <p:cNvSpPr txBox="1"/>
              <p:nvPr/>
            </p:nvSpPr>
            <p:spPr>
              <a:xfrm>
                <a:off x="8185837" y="4426810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7" name="ZoneTexte 26">
                <a:extLst>
                  <a:ext uri="{FF2B5EF4-FFF2-40B4-BE49-F238E27FC236}">
                    <a16:creationId xmlns:a16="http://schemas.microsoft.com/office/drawing/2014/main" id="{9981B021-7F1F-CB50-D313-5945CE83DF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85837" y="4426810"/>
                <a:ext cx="420130" cy="369332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88F8BEF-9BB1-2E0D-B6C2-EF14C88886DD}"/>
                  </a:ext>
                </a:extLst>
              </p:cNvPr>
              <p:cNvSpPr txBox="1"/>
              <p:nvPr/>
            </p:nvSpPr>
            <p:spPr>
              <a:xfrm>
                <a:off x="8609569" y="4443744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ZoneTexte 27">
                <a:extLst>
                  <a:ext uri="{FF2B5EF4-FFF2-40B4-BE49-F238E27FC236}">
                    <a16:creationId xmlns:a16="http://schemas.microsoft.com/office/drawing/2014/main" id="{E88F8BEF-9BB1-2E0D-B6C2-EF14C88886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09569" y="4443744"/>
                <a:ext cx="420130" cy="369332"/>
              </a:xfrm>
              <a:prstGeom prst="rect">
                <a:avLst/>
              </a:prstGeom>
              <a:blipFill>
                <a:blip r:embed="rId23"/>
                <a:stretch>
                  <a:fillRect l="-4348" r="-65217" b="-1147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FD85D906-CEF5-C1A3-C063-5FD462720031}"/>
                  </a:ext>
                </a:extLst>
              </p:cNvPr>
              <p:cNvSpPr txBox="1"/>
              <p:nvPr/>
            </p:nvSpPr>
            <p:spPr>
              <a:xfrm>
                <a:off x="8205957" y="4974816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FD85D906-CEF5-C1A3-C063-5FD4627200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05957" y="4974816"/>
                <a:ext cx="420130" cy="369332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2C128177-E926-6BFF-5F5C-4FA1028111BC}"/>
                  </a:ext>
                </a:extLst>
              </p:cNvPr>
              <p:cNvSpPr txBox="1"/>
              <p:nvPr/>
            </p:nvSpPr>
            <p:spPr>
              <a:xfrm>
                <a:off x="9158894" y="4974816"/>
                <a:ext cx="42013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fr-FR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</m:oMath>
                  </m:oMathPara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0" name="ZoneTexte 29">
                <a:extLst>
                  <a:ext uri="{FF2B5EF4-FFF2-40B4-BE49-F238E27FC236}">
                    <a16:creationId xmlns:a16="http://schemas.microsoft.com/office/drawing/2014/main" id="{2C128177-E926-6BFF-5F5C-4FA1028111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58894" y="4974816"/>
                <a:ext cx="420130" cy="369332"/>
              </a:xfrm>
              <a:prstGeom prst="rect">
                <a:avLst/>
              </a:prstGeom>
              <a:blipFill>
                <a:blip r:embed="rId25"/>
                <a:stretch>
                  <a:fillRect r="-1304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42D72E29-A4D3-AF2B-0B4D-F02E8A1AEE01}"/>
                  </a:ext>
                </a:extLst>
              </p:cNvPr>
              <p:cNvSpPr txBox="1"/>
              <p:nvPr/>
            </p:nvSpPr>
            <p:spPr>
              <a:xfrm>
                <a:off x="7658983" y="4303639"/>
                <a:ext cx="352425" cy="6127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fr-F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fr-FR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31" name="ZoneTexte 30">
                <a:extLst>
                  <a:ext uri="{FF2B5EF4-FFF2-40B4-BE49-F238E27FC236}">
                    <a16:creationId xmlns:a16="http://schemas.microsoft.com/office/drawing/2014/main" id="{42D72E29-A4D3-AF2B-0B4D-F02E8A1AEE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8983" y="4303639"/>
                <a:ext cx="352425" cy="612732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977226C0-71CF-1236-E35F-CE8052F26ED9}"/>
              </a:ext>
            </a:extLst>
          </p:cNvPr>
          <p:cNvSpPr txBox="1"/>
          <p:nvPr/>
        </p:nvSpPr>
        <p:spPr>
          <a:xfrm>
            <a:off x="7463481" y="990600"/>
            <a:ext cx="1695413" cy="43042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59E09FF-FC63-5A94-8583-68BD7FAE1B97}"/>
                  </a:ext>
                </a:extLst>
              </p:cNvPr>
              <p:cNvSpPr txBox="1"/>
              <p:nvPr/>
            </p:nvSpPr>
            <p:spPr>
              <a:xfrm>
                <a:off x="5334000" y="4145309"/>
                <a:ext cx="11430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b="0" dirty="0">
                    <a:solidFill>
                      <a:srgbClr val="FF0000"/>
                    </a:solidFill>
                  </a:rPr>
                  <a:t>(</a:t>
                </a:r>
                <a14:m>
                  <m:oMath xmlns:m="http://schemas.openxmlformats.org/officeDocument/2006/math"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;−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fr-FR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2" name="ZoneTexte 31">
                <a:extLst>
                  <a:ext uri="{FF2B5EF4-FFF2-40B4-BE49-F238E27FC236}">
                    <a16:creationId xmlns:a16="http://schemas.microsoft.com/office/drawing/2014/main" id="{859E09FF-FC63-5A94-8583-68BD7FAE1B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0" y="4145309"/>
                <a:ext cx="1143000" cy="369332"/>
              </a:xfrm>
              <a:prstGeom prst="rect">
                <a:avLst/>
              </a:prstGeom>
              <a:blipFill>
                <a:blip r:embed="rId27"/>
                <a:stretch>
                  <a:fillRect l="-4255" t="-8197" b="-2459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32823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 animBg="1"/>
      <p:bldP spid="3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12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vos livrets et vos crayons, puis répondez individuellement aux exercices. Vous avez 10 min.</a:t>
            </a:r>
            <a:endParaRPr lang="fr-FR" sz="16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4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besoin et oriente les élèves ayant 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51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D26A4600-9D19-CEFF-F76D-ECC6C3F0CAA3}"/>
              </a:ext>
            </a:extLst>
          </p:cNvPr>
          <p:cNvGrpSpPr/>
          <p:nvPr/>
        </p:nvGrpSpPr>
        <p:grpSpPr>
          <a:xfrm>
            <a:off x="427905" y="1927327"/>
            <a:ext cx="11336189" cy="2867095"/>
            <a:chOff x="427905" y="1927327"/>
            <a:chExt cx="11336189" cy="2867095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77D24C82-8F90-F6D4-BE35-6797EE5034F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7905" y="1927327"/>
              <a:ext cx="11336189" cy="2638495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FBB64AFC-C18C-8C74-0028-E3815070813D}"/>
                </a:ext>
              </a:extLst>
            </p:cNvPr>
            <p:cNvSpPr txBox="1"/>
            <p:nvPr/>
          </p:nvSpPr>
          <p:spPr>
            <a:xfrm>
              <a:off x="556054" y="4337222"/>
              <a:ext cx="790832" cy="45720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817668" y="158702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9736" y="6858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743988" y="698256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invite les élèves à rappeler ce qu’ils ont appris, puis présente une synthèse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11" y="188531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dirty="0">
                <a:solidFill>
                  <a:schemeClr val="bg1">
                    <a:lumMod val="65000"/>
                  </a:schemeClr>
                </a:solidFill>
              </a:rPr>
              <a:t>Dans cette séance nous avons appris :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807079-E416-14AF-608A-72F985C37312}"/>
              </a:ext>
            </a:extLst>
          </p:cNvPr>
          <p:cNvSpPr txBox="1"/>
          <p:nvPr/>
        </p:nvSpPr>
        <p:spPr>
          <a:xfrm>
            <a:off x="923911" y="1231619"/>
            <a:ext cx="96680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Pour résoudre un système d’équations a deux inconnues du premier degré à</a:t>
            </a:r>
          </a:p>
          <a:p>
            <a:r>
              <a:rPr lang="fr-FR" sz="2400" dirty="0"/>
              <a:t> coefficients fractionnaires :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C5518EE-A978-4DD6-1450-AA576FAE9DA5}"/>
              </a:ext>
            </a:extLst>
          </p:cNvPr>
          <p:cNvSpPr txBox="1"/>
          <p:nvPr/>
        </p:nvSpPr>
        <p:spPr>
          <a:xfrm>
            <a:off x="963827" y="2471351"/>
            <a:ext cx="9461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AutoNum type="arabicPeriod"/>
            </a:pPr>
            <a:r>
              <a:rPr lang="fr-FR" sz="2400" dirty="0"/>
              <a:t>Je multiplie les deux équations du système par un nombre convenable </a:t>
            </a:r>
          </a:p>
          <a:p>
            <a:r>
              <a:rPr lang="fr-FR" sz="2400" dirty="0"/>
              <a:t>       pour les rendre leurs coefficients entiers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C232CB1-742D-88B9-5965-A67E8CEA1660}"/>
              </a:ext>
            </a:extLst>
          </p:cNvPr>
          <p:cNvSpPr txBox="1"/>
          <p:nvPr/>
        </p:nvSpPr>
        <p:spPr>
          <a:xfrm>
            <a:off x="963827" y="3336324"/>
            <a:ext cx="95077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2. Je résous le nouveau système en utilisant l’une des méthodes suivantes:</a:t>
            </a:r>
          </a:p>
          <a:p>
            <a:r>
              <a:rPr lang="fr-FR" sz="2400" dirty="0"/>
              <a:t>         - Substitution </a:t>
            </a:r>
          </a:p>
          <a:p>
            <a:r>
              <a:rPr lang="fr-FR" sz="2400" dirty="0"/>
              <a:t>          - Elimination directe </a:t>
            </a:r>
          </a:p>
          <a:p>
            <a:r>
              <a:rPr lang="fr-FR" sz="2400" dirty="0"/>
              <a:t>         - Elimination par combinaison  </a:t>
            </a:r>
          </a:p>
        </p:txBody>
      </p:sp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482599" y="697141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faire l’exercice à la maison, puis clôt la séance..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699" y="177800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Exercice à préparer à la maison pour la prochaine séance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F55B392-FE7B-9C4E-744F-DC58B9ED60D4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</a:t>
            </a:r>
            <a:r>
              <a:rPr lang="fr-FR" sz="2800" b="1" dirty="0">
                <a:solidFill>
                  <a:sysClr val="windowText" lastClr="000000"/>
                </a:solidFill>
                <a:latin typeface="Calibri" panose="020F0502020204030204"/>
              </a:rPr>
              <a:t>55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392A74E-4D78-403F-4DB1-BD0438E247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39" y="2022046"/>
            <a:ext cx="11386912" cy="245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F0C1EEEB-1A76-97CC-9AFF-0D5EE95CA91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1BDDED31-DC3C-71E6-293B-9B41DDF5183D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0" name="Google Shape;252;p28">
              <a:extLst>
                <a:ext uri="{FF2B5EF4-FFF2-40B4-BE49-F238E27FC236}">
                  <a16:creationId xmlns:a16="http://schemas.microsoft.com/office/drawing/2014/main" id="{4777E0C0-26F3-ACD4-BC62-CBBB76C9E963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6;p109">
            <a:extLst>
              <a:ext uri="{FF2B5EF4-FFF2-40B4-BE49-F238E27FC236}">
                <a16:creationId xmlns:a16="http://schemas.microsoft.com/office/drawing/2014/main" id="{351F946C-A501-4C58-BC6A-1C4223005226}"/>
              </a:ext>
            </a:extLst>
          </p:cNvPr>
          <p:cNvSpPr txBox="1"/>
          <p:nvPr/>
        </p:nvSpPr>
        <p:spPr>
          <a:xfrm>
            <a:off x="1721796" y="1416788"/>
            <a:ext cx="8630645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de l’élève</a:t>
            </a:r>
          </a:p>
        </p:txBody>
      </p:sp>
      <p:pic>
        <p:nvPicPr>
          <p:cNvPr id="15" name="Picture 11">
            <a:extLst>
              <a:ext uri="{FF2B5EF4-FFF2-40B4-BE49-F238E27FC236}">
                <a16:creationId xmlns:a16="http://schemas.microsoft.com/office/drawing/2014/main" id="{D884E71F-9BE2-69DC-4C72-1059DF61998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5246368" y="4688581"/>
            <a:ext cx="1564020" cy="174252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59801438-8BE1-299D-F527-99E0AADE3A0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31425" y="3045106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995F60F2-0845-307F-923E-F3305B42ED0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097821" y="3429000"/>
            <a:ext cx="1478097" cy="1109845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A143FCF7-C61F-10D2-6F6E-BA17CDCDB81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23929" y="4882889"/>
            <a:ext cx="413334" cy="397411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9CCFFAB0-83D1-D26D-1F15-4DA5248F6B7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45674" y="2876521"/>
            <a:ext cx="1645890" cy="2340955"/>
          </a:xfrm>
          <a:prstGeom prst="rect">
            <a:avLst/>
          </a:prstGeom>
          <a:ln w="38100">
            <a:solidFill>
              <a:schemeClr val="bg1">
                <a:lumMod val="75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015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7232CAA3-3DD0-98FF-820D-35B618FC3569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MA" sz="3200" b="1" i="0" u="none" strike="noStrike" kern="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Une banque des bons et mauvais comportements </a:t>
            </a:r>
            <a:endParaRPr kumimoji="0" lang="en-US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E910BE2-3881-7D0E-E803-A3E02C53654F}"/>
              </a:ext>
            </a:extLst>
          </p:cNvPr>
          <p:cNvSpPr/>
          <p:nvPr/>
        </p:nvSpPr>
        <p:spPr>
          <a:xfrm>
            <a:off x="7133351" y="1048837"/>
            <a:ext cx="4566868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243B037-1F4C-D530-B71B-CF5B381045B5}"/>
              </a:ext>
            </a:extLst>
          </p:cNvPr>
          <p:cNvSpPr/>
          <p:nvPr/>
        </p:nvSpPr>
        <p:spPr>
          <a:xfrm>
            <a:off x="491781" y="1048837"/>
            <a:ext cx="4368339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kumimoji="0" lang="fr-MA" sz="2133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02F5B7BB-A09E-350C-C581-9BD7ACC403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4629" b="96070" l="9948" r="89791">
                        <a14:foregroundMark x1="39005" y1="6376" x2="57068" y2="4716"/>
                        <a14:foregroundMark x1="31937" y1="95633" x2="42408" y2="88908"/>
                        <a14:foregroundMark x1="57723" y1="96070" x2="58639" y2="89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879" y="1796803"/>
            <a:ext cx="3173351" cy="4760027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4BE3944C-573E-4613-C6E7-D1F8D09B793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94" b="94596" l="9961" r="89844">
                        <a14:foregroundMark x1="46582" y1="91341" x2="61328" y2="88086"/>
                        <a14:foregroundMark x1="68652" y1="94661" x2="79980" y2="86654"/>
                        <a14:foregroundMark x1="79980" y1="86654" x2="79980" y2="86263"/>
                        <a14:foregroundMark x1="53320" y1="19857" x2="57324" y2="19010"/>
                        <a14:foregroundMark x1="61914" y1="18620" x2="69336" y2="19401"/>
                        <a14:foregroundMark x1="79102" y1="31706" x2="82520" y2="43164"/>
                        <a14:foregroundMark x1="48438" y1="44531" x2="50000" y2="34570"/>
                        <a14:foregroundMark x1="53711" y1="8594" x2="71094" y2="8984"/>
                        <a14:foregroundMark x1="49707" y1="33919" x2="52148" y2="312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9858" y="1557149"/>
            <a:ext cx="3492888" cy="5239333"/>
          </a:xfrm>
          <a:prstGeom prst="rect">
            <a:avLst/>
          </a:prstGeom>
        </p:spPr>
      </p:pic>
      <p:sp>
        <p:nvSpPr>
          <p:cNvPr id="5" name="Bulle narrative : ronde 4">
            <a:extLst>
              <a:ext uri="{FF2B5EF4-FFF2-40B4-BE49-F238E27FC236}">
                <a16:creationId xmlns:a16="http://schemas.microsoft.com/office/drawing/2014/main" id="{A43F9CB2-84EE-684F-76D0-BB5DC6421965}"/>
              </a:ext>
            </a:extLst>
          </p:cNvPr>
          <p:cNvSpPr/>
          <p:nvPr/>
        </p:nvSpPr>
        <p:spPr>
          <a:xfrm rot="20889684">
            <a:off x="7305399" y="2079939"/>
            <a:ext cx="1824184" cy="1403623"/>
          </a:xfrm>
          <a:prstGeom prst="wedgeEllipseCallout">
            <a:avLst>
              <a:gd name="adj1" fmla="val 64246"/>
              <a:gd name="adj2" fmla="val 2110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J’oublie 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mon    ardoise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4168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88670" y="177800"/>
            <a:ext cx="10539730" cy="48514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i="0" dirty="0">
                <a:solidFill>
                  <a:schemeClr val="bg1">
                    <a:lumMod val="65000"/>
                  </a:schemeClr>
                </a:solidFill>
                <a:effectLst/>
              </a:rPr>
              <a:t>On commence par la correction de l’exercice maison de la séance précédente.</a:t>
            </a:r>
            <a:endParaRPr lang="fr-FR" sz="16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720090" y="621653"/>
            <a:ext cx="1070945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400" i="1" dirty="0">
                <a:solidFill>
                  <a:schemeClr val="bg1">
                    <a:lumMod val="65000"/>
                  </a:schemeClr>
                </a:solidFill>
              </a:rPr>
              <a:t>L’enseignant contrôle  les réalisations d’un échantillon d’élèves avant de passer à la correction au tableau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53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494BF73-B0E4-7005-583D-17A4E5A2A5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711" y="2174819"/>
            <a:ext cx="11452577" cy="249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9239</TotalTime>
  <Words>1385</Words>
  <Application>Microsoft Office PowerPoint</Application>
  <PresentationFormat>Grand écran</PresentationFormat>
  <Paragraphs>297</Paragraphs>
  <Slides>48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48</vt:i4>
      </vt:variant>
    </vt:vector>
  </HeadingPairs>
  <TitlesOfParts>
    <vt:vector size="59" baseType="lpstr">
      <vt:lpstr>Aptos</vt:lpstr>
      <vt:lpstr>Arial</vt:lpstr>
      <vt:lpstr>Calibri</vt:lpstr>
      <vt:lpstr>Cambria Math</vt:lpstr>
      <vt:lpstr>CIDFont+F2</vt:lpstr>
      <vt:lpstr>Dosis</vt:lpstr>
      <vt:lpstr>Dosis Bold</vt:lpstr>
      <vt:lpstr>Poppins ExtraBold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KHOUKHI MOHAMED</dc:creator>
  <cp:lastModifiedBy>AMINE RADOUANE - ENSEIGNANT</cp:lastModifiedBy>
  <cp:revision>1182</cp:revision>
  <cp:lastPrinted>2024-10-05T19:15:58Z</cp:lastPrinted>
  <dcterms:created xsi:type="dcterms:W3CDTF">2024-05-28T10:13:44Z</dcterms:created>
  <dcterms:modified xsi:type="dcterms:W3CDTF">2025-11-18T22:18:56Z</dcterms:modified>
</cp:coreProperties>
</file>