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34806564" r:id="rId15"/>
    <p:sldId id="2147483566" r:id="rId16"/>
    <p:sldId id="2147483585" r:id="rId17"/>
    <p:sldId id="2147483567" r:id="rId18"/>
    <p:sldId id="2147483556" r:id="rId19"/>
    <p:sldId id="2134806558" r:id="rId20"/>
    <p:sldId id="2134806568" r:id="rId21"/>
    <p:sldId id="2134805874" r:id="rId22"/>
    <p:sldId id="2134805878" r:id="rId23"/>
    <p:sldId id="2134806573" r:id="rId24"/>
    <p:sldId id="2147483557" r:id="rId25"/>
    <p:sldId id="2147483569" r:id="rId26"/>
    <p:sldId id="2147483607" r:id="rId27"/>
    <p:sldId id="2147483608" r:id="rId28"/>
    <p:sldId id="2147483610" r:id="rId29"/>
    <p:sldId id="2147483612" r:id="rId30"/>
    <p:sldId id="2134806108" r:id="rId31"/>
    <p:sldId id="2147483559" r:id="rId32"/>
    <p:sldId id="2147483571" r:id="rId33"/>
    <p:sldId id="2147483573" r:id="rId34"/>
    <p:sldId id="2147483572" r:id="rId35"/>
    <p:sldId id="2147483575" r:id="rId36"/>
    <p:sldId id="2147483576" r:id="rId37"/>
    <p:sldId id="2147483577" r:id="rId38"/>
    <p:sldId id="2134806577" r:id="rId39"/>
    <p:sldId id="2134806551" r:id="rId40"/>
    <p:sldId id="2134806578" r:id="rId41"/>
    <p:sldId id="2147483579" r:id="rId42"/>
    <p:sldId id="2147483580" r:id="rId43"/>
    <p:sldId id="2134806579" r:id="rId44"/>
    <p:sldId id="2134806088" r:id="rId45"/>
    <p:sldId id="2134806580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607"/>
            <p14:sldId id="2147483608"/>
            <p14:sldId id="2147483610"/>
            <p14:sldId id="2147483612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</p14:sldIdLst>
        </p14:section>
        <p14:section name="Pratique autonome" id="{40CD8AAE-F9F0-47C4-A7F7-0976D79B8EC9}">
          <p14:sldIdLst>
            <p14:sldId id="2147483580"/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0" autoAdjust="0"/>
    <p:restoredTop sz="94753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0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.png"/><Relationship Id="rId7" Type="http://schemas.openxmlformats.org/officeDocument/2006/relationships/image" Target="../media/image76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11.jpeg"/><Relationship Id="rId7" Type="http://schemas.openxmlformats.org/officeDocument/2006/relationships/image" Target="../media/image750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10.jpe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0.png"/><Relationship Id="rId11" Type="http://schemas.openxmlformats.org/officeDocument/2006/relationships/image" Target="../media/image790.png"/><Relationship Id="rId5" Type="http://schemas.openxmlformats.org/officeDocument/2006/relationships/image" Target="../media/image79.png"/><Relationship Id="rId15" Type="http://schemas.openxmlformats.org/officeDocument/2006/relationships/image" Target="../media/image83.png"/><Relationship Id="rId10" Type="http://schemas.openxmlformats.org/officeDocument/2006/relationships/image" Target="../media/image780.png"/><Relationship Id="rId19" Type="http://schemas.openxmlformats.org/officeDocument/2006/relationships/image" Target="../media/image87.png"/><Relationship Id="rId4" Type="http://schemas.openxmlformats.org/officeDocument/2006/relationships/image" Target="../media/image14.png"/><Relationship Id="rId9" Type="http://schemas.openxmlformats.org/officeDocument/2006/relationships/image" Target="../media/image771.png"/><Relationship Id="rId1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11.jpeg"/><Relationship Id="rId21" Type="http://schemas.openxmlformats.org/officeDocument/2006/relationships/image" Target="../media/image103.png"/><Relationship Id="rId7" Type="http://schemas.openxmlformats.org/officeDocument/2006/relationships/image" Target="../media/image900.png"/><Relationship Id="rId12" Type="http://schemas.openxmlformats.org/officeDocument/2006/relationships/image" Target="../media/image85.png"/><Relationship Id="rId17" Type="http://schemas.openxmlformats.org/officeDocument/2006/relationships/image" Target="../media/image99.png"/><Relationship Id="rId2" Type="http://schemas.openxmlformats.org/officeDocument/2006/relationships/image" Target="../media/image10.jpeg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0.png"/><Relationship Id="rId11" Type="http://schemas.openxmlformats.org/officeDocument/2006/relationships/image" Target="../media/image94.png"/><Relationship Id="rId5" Type="http://schemas.openxmlformats.org/officeDocument/2006/relationships/image" Target="../media/image89.png"/><Relationship Id="rId15" Type="http://schemas.openxmlformats.org/officeDocument/2006/relationships/image" Target="../media/image97.png"/><Relationship Id="rId23" Type="http://schemas.openxmlformats.org/officeDocument/2006/relationships/image" Target="../media/image105.png"/><Relationship Id="rId10" Type="http://schemas.openxmlformats.org/officeDocument/2006/relationships/image" Target="../media/image93.png"/><Relationship Id="rId19" Type="http://schemas.openxmlformats.org/officeDocument/2006/relationships/image" Target="../media/image101.png"/><Relationship Id="rId4" Type="http://schemas.openxmlformats.org/officeDocument/2006/relationships/image" Target="../media/image14.png"/><Relationship Id="rId9" Type="http://schemas.openxmlformats.org/officeDocument/2006/relationships/image" Target="../media/image92.png"/><Relationship Id="rId14" Type="http://schemas.openxmlformats.org/officeDocument/2006/relationships/image" Target="../media/image96.png"/><Relationship Id="rId22" Type="http://schemas.openxmlformats.org/officeDocument/2006/relationships/image" Target="../media/image10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07264"/>
            <a:ext cx="7486376" cy="797097"/>
            <a:chOff x="304312" y="4655400"/>
            <a:chExt cx="5439944" cy="573235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48662" y="4681559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34755" y="5447972"/>
            <a:ext cx="7315688" cy="696796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49012" y="5380318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75362" y="5365052"/>
              <a:ext cx="4268894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b="1" dirty="0">
                  <a:solidFill>
                    <a:schemeClr val="bg1"/>
                  </a:solidFill>
                </a:rPr>
                <a:t>Résoudre un système de deux équations du 1</a:t>
              </a:r>
              <a:r>
                <a:rPr lang="fr-MA" b="1" baseline="30000" dirty="0">
                  <a:solidFill>
                    <a:schemeClr val="bg1"/>
                  </a:solidFill>
                </a:rPr>
                <a:t>er</a:t>
              </a:r>
              <a:r>
                <a:rPr lang="fr-MA" b="1" dirty="0">
                  <a:solidFill>
                    <a:schemeClr val="bg1"/>
                  </a:solidFill>
                </a:rPr>
                <a:t>  degré à deux inconnues par la méthode d’élimination directe </a:t>
              </a:r>
              <a:endParaRPr lang="fr-MA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709235" y="4533078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3891550" y="2688330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Système de deux équations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E760E4-C015-BB2E-CFD2-4A13FC186191}"/>
              </a:ext>
            </a:extLst>
          </p:cNvPr>
          <p:cNvSpPr txBox="1"/>
          <p:nvPr/>
        </p:nvSpPr>
        <p:spPr>
          <a:xfrm>
            <a:off x="3891549" y="3364803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Premier degré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3891549" y="4041276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inconnue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Parmi ces couples lequel est solution du système d’équations suivant: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t="-26818" b="-6818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(−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(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1E8FA7-D879-2489-5B52-5DC420D187EC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(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1E8FA7-D879-2489-5B52-5DC420D187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/>
              <p:nvPr/>
            </p:nvSpPr>
            <p:spPr>
              <a:xfrm>
                <a:off x="507999" y="689650"/>
                <a:ext cx="9719499" cy="36626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explique </a:t>
                </a:r>
                <a:r>
                  <a:rPr kumimoji="0" lang="fr-FR" sz="1400" b="0" i="1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que le couple </a:t>
                </a:r>
                <a14:m>
                  <m:oMath xmlns:m="http://schemas.openxmlformats.org/officeDocument/2006/math"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;−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 solution des deux équations </a:t>
                </a:r>
                <a14:m>
                  <m:oMath xmlns:m="http://schemas.openxmlformats.org/officeDocument/2006/math"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14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400" i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</m:oMath>
                </a14:m>
                <a:r>
                  <a:rPr kumimoji="0" lang="fr-FR" sz="1400" b="0" i="1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: </a:t>
                </a:r>
                <a:endParaRPr kumimoji="0" 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99" y="689650"/>
                <a:ext cx="9719499" cy="366264"/>
              </a:xfrm>
              <a:prstGeom prst="rect">
                <a:avLst/>
              </a:prstGeom>
              <a:blipFill>
                <a:blip r:embed="rId2"/>
                <a:stretch>
                  <a:fillRect l="-188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Quelle est le couple solution du système d’équations suivants: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t="-26818" b="-6818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56C4731-2FE8-79A5-DFC1-E4E48E042BDF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(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;−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56C4731-2FE8-79A5-DFC1-E4E48E042B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7</m:t>
                        </m:r>
                      </m:e>
                    </m:d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−(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égale à :</a:t>
                </a: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/>
              <p:nvPr/>
            </p:nvSpPr>
            <p:spPr>
              <a:xfrm>
                <a:off x="5355550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550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7</m:t>
                        </m:r>
                      </m:e>
                    </m:d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−(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égale à :</a:t>
                </a:r>
              </a:p>
            </p:txBody>
          </p:sp>
        </mc:Choice>
        <mc:Fallback xmlns="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9330A5-9B7E-FA74-7C88-16BEBB61384A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−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M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9330A5-9B7E-FA74-7C88-16BEBB613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élève ou deux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5BE20E-C39C-1A7C-F7A0-C2D43C0B1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932686"/>
            <a:ext cx="11012410" cy="238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245736E-4A4B-CD4C-AD44-D9E892C3B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932686"/>
            <a:ext cx="11012410" cy="23832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7A1DFB1-A818-4E02-9CC3-19DB6DE01D94}"/>
                  </a:ext>
                </a:extLst>
              </p:cNvPr>
              <p:cNvSpPr txBox="1"/>
              <p:nvPr/>
            </p:nvSpPr>
            <p:spPr>
              <a:xfrm>
                <a:off x="4620768" y="3657600"/>
                <a:ext cx="950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7A1DFB1-A818-4E02-9CC3-19DB6DE01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768" y="3657600"/>
                <a:ext cx="95097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58F21BE-90C6-2B95-34F9-F8860EFF2F57}"/>
                  </a:ext>
                </a:extLst>
              </p:cNvPr>
              <p:cNvSpPr txBox="1"/>
              <p:nvPr/>
            </p:nvSpPr>
            <p:spPr>
              <a:xfrm>
                <a:off x="9418320" y="3655076"/>
                <a:ext cx="14203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58F21BE-90C6-2B95-34F9-F8860EFF2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320" y="3655076"/>
                <a:ext cx="1420368" cy="369332"/>
              </a:xfrm>
              <a:prstGeom prst="rect">
                <a:avLst/>
              </a:prstGeom>
              <a:blipFill>
                <a:blip r:embed="rId5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/>
              <p:nvPr/>
            </p:nvSpPr>
            <p:spPr>
              <a:xfrm>
                <a:off x="5535135" y="3821415"/>
                <a:ext cx="2558561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135" y="3821415"/>
                <a:ext cx="2558561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E2F53851-848A-3DA9-C436-E5A5BDD9BCA7}"/>
              </a:ext>
            </a:extLst>
          </p:cNvPr>
          <p:cNvSpPr txBox="1"/>
          <p:nvPr/>
        </p:nvSpPr>
        <p:spPr>
          <a:xfrm>
            <a:off x="5160129" y="5273130"/>
            <a:ext cx="2656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Qu’en pensez vous?</a:t>
            </a: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C92BEFCB-5906-3D80-91BE-A623608F99A8}"/>
              </a:ext>
            </a:extLst>
          </p:cNvPr>
          <p:cNvSpPr/>
          <p:nvPr/>
        </p:nvSpPr>
        <p:spPr>
          <a:xfrm>
            <a:off x="5160129" y="2285230"/>
            <a:ext cx="3818501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BD3FB4-B57E-C50A-C6FE-A1C99502C329}"/>
              </a:ext>
            </a:extLst>
          </p:cNvPr>
          <p:cNvSpPr txBox="1"/>
          <p:nvPr/>
        </p:nvSpPr>
        <p:spPr>
          <a:xfrm>
            <a:off x="5392862" y="2497976"/>
            <a:ext cx="3517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Khalid prétend pouvoir résoudre mentalement </a:t>
            </a:r>
          </a:p>
          <a:p>
            <a:pPr algn="ctr"/>
            <a:r>
              <a:rPr lang="fr-FR" sz="2000" dirty="0"/>
              <a:t>le système d’équations suivant :</a:t>
            </a:r>
          </a:p>
          <a:p>
            <a:pPr algn="ctr"/>
            <a:endParaRPr lang="fr-FR" sz="2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1D461D3-42B2-8421-926F-0385258EF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83" b="60156" l="2734" r="5000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109" b="39858"/>
          <a:stretch>
            <a:fillRect/>
          </a:stretch>
        </p:blipFill>
        <p:spPr>
          <a:xfrm>
            <a:off x="3182923" y="2171824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sz="2000" b="1" dirty="0">
                <a:solidFill>
                  <a:srgbClr val="106585"/>
                </a:solidFill>
              </a:rPr>
              <a:t>Résoudre un système de deux équations du 1</a:t>
            </a:r>
            <a:r>
              <a:rPr lang="fr-FR" altLang="fr-FR" sz="2000" b="1" baseline="30000" dirty="0">
                <a:solidFill>
                  <a:srgbClr val="106585"/>
                </a:solidFill>
              </a:rPr>
              <a:t>er</a:t>
            </a:r>
            <a:r>
              <a:rPr lang="fr-FR" altLang="fr-FR" sz="2000" b="1" dirty="0">
                <a:solidFill>
                  <a:srgbClr val="106585"/>
                </a:solidFill>
              </a:rPr>
              <a:t>  degré́ à deux inconnues par la méthode d’</a:t>
            </a:r>
            <a:r>
              <a:rPr lang="fr-FR" altLang="fr-FR" sz="2000" b="1" dirty="0" err="1">
                <a:solidFill>
                  <a:srgbClr val="106585"/>
                </a:solidFill>
              </a:rPr>
              <a:t>élimination</a:t>
            </a:r>
            <a:r>
              <a:rPr lang="fr-FR" altLang="fr-FR" sz="2000" b="1" dirty="0">
                <a:solidFill>
                  <a:srgbClr val="106585"/>
                </a:solidFill>
              </a:rPr>
              <a:t> directe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résoudre un système de deux équations du premier degré à deux inconnues avec la méthode d’élimination directe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2B5E3-7E44-799D-E406-83B679924F93}"/>
              </a:ext>
            </a:extLst>
          </p:cNvPr>
          <p:cNvSpPr/>
          <p:nvPr/>
        </p:nvSpPr>
        <p:spPr>
          <a:xfrm>
            <a:off x="8580119" y="4896315"/>
            <a:ext cx="3200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A343EC4-90CA-C3F9-EC96-7934E8776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88"/>
          <a:stretch/>
        </p:blipFill>
        <p:spPr>
          <a:xfrm>
            <a:off x="743458" y="1322412"/>
            <a:ext cx="8952281" cy="15206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5502B8-A140-80B3-A09F-9F43350FF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06" y="5127374"/>
            <a:ext cx="6696796" cy="4612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5A56A22-DAC0-D9BE-1670-7B33021D65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06" y="4184840"/>
            <a:ext cx="7185518" cy="4490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2C2F10-04F6-EF76-377E-E762CF421F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85" y="3274195"/>
            <a:ext cx="7455554" cy="65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144F5E-CB18-7768-856F-FF97FD2DE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80"/>
          <a:stretch>
            <a:fillRect/>
          </a:stretch>
        </p:blipFill>
        <p:spPr>
          <a:xfrm>
            <a:off x="464098" y="2675298"/>
            <a:ext cx="4487282" cy="8006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9194A0B-F466-AD5A-EB64-7F2A060AB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1501874"/>
            <a:ext cx="17653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80EAC6-68B8-E358-17F2-2ECC145C5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0"/>
          <a:stretch>
            <a:fillRect/>
          </a:stretch>
        </p:blipFill>
        <p:spPr>
          <a:xfrm>
            <a:off x="7791856" y="2801758"/>
            <a:ext cx="2936221" cy="758541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55F4A047-63D2-9996-4C75-DA5CA9CD41BA}"/>
              </a:ext>
            </a:extLst>
          </p:cNvPr>
          <p:cNvSpPr/>
          <p:nvPr/>
        </p:nvSpPr>
        <p:spPr>
          <a:xfrm>
            <a:off x="5778500" y="2919957"/>
            <a:ext cx="933585" cy="6403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5812-54AA-DE5E-9E0F-A94CFF7C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28A51F0-D9BE-709F-3916-B8E17852E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827BC7-F52C-C2F6-9E41-3FF641459D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D76A15B-4B7E-66EC-B90E-E600E035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BDB859-D9EB-D084-D351-A7BA95C6B533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24" name="D_A_01">
            <a:extLst>
              <a:ext uri="{FF2B5EF4-FFF2-40B4-BE49-F238E27FC236}">
                <a16:creationId xmlns:a16="http://schemas.microsoft.com/office/drawing/2014/main" id="{7AF525C6-7757-F19A-8B63-6E9566EF68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6AF82C6-7C67-0D91-70C6-4654543FF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6"/>
          <a:stretch>
            <a:fillRect/>
          </a:stretch>
        </p:blipFill>
        <p:spPr>
          <a:xfrm>
            <a:off x="602055" y="2797549"/>
            <a:ext cx="4481222" cy="1525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938682-9941-661D-9561-EEC5E0C3C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1501874"/>
            <a:ext cx="1765300" cy="914400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8BD14316-C6BA-CE31-691F-228B2351C0DE}"/>
              </a:ext>
            </a:extLst>
          </p:cNvPr>
          <p:cNvSpPr/>
          <p:nvPr/>
        </p:nvSpPr>
        <p:spPr>
          <a:xfrm>
            <a:off x="5778500" y="2919957"/>
            <a:ext cx="933585" cy="6403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6F5F3A0-BC7D-070A-D60C-1E449C14BFAE}"/>
              </a:ext>
            </a:extLst>
          </p:cNvPr>
          <p:cNvGrpSpPr/>
          <p:nvPr/>
        </p:nvGrpSpPr>
        <p:grpSpPr>
          <a:xfrm>
            <a:off x="7197212" y="2483449"/>
            <a:ext cx="3244645" cy="1525499"/>
            <a:chOff x="7197212" y="2483449"/>
            <a:chExt cx="3244645" cy="1525499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B76BF4F-B8D8-7EA6-05A8-B0D836C8B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97"/>
            <a:stretch>
              <a:fillRect/>
            </a:stretch>
          </p:blipFill>
          <p:spPr>
            <a:xfrm>
              <a:off x="7197212" y="2483449"/>
              <a:ext cx="3244645" cy="1525499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EF254F3C-E612-6CA0-94EF-FCB0514526BF}"/>
                </a:ext>
              </a:extLst>
            </p:cNvPr>
            <p:cNvSpPr txBox="1"/>
            <p:nvPr/>
          </p:nvSpPr>
          <p:spPr>
            <a:xfrm>
              <a:off x="9830369" y="3576486"/>
              <a:ext cx="3874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90855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053FF-E229-DA00-93FC-35E0A1372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0C83A67-084C-5016-B0E8-7A18F3F2F3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8FDD34B-0E15-CC6D-D2E3-918A44DA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9" name="D_A_01">
            <a:extLst>
              <a:ext uri="{FF2B5EF4-FFF2-40B4-BE49-F238E27FC236}">
                <a16:creationId xmlns:a16="http://schemas.microsoft.com/office/drawing/2014/main" id="{64405661-2ACF-8481-3F79-A7CD6B6283D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1CC50E6-2EFF-3F6E-92F3-8D4F68A506C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C1CFD03-A048-5898-0310-0543F358D041}"/>
              </a:ext>
            </a:extLst>
          </p:cNvPr>
          <p:cNvGrpSpPr/>
          <p:nvPr/>
        </p:nvGrpSpPr>
        <p:grpSpPr>
          <a:xfrm>
            <a:off x="420057" y="2770304"/>
            <a:ext cx="9124505" cy="1317392"/>
            <a:chOff x="352916" y="3040939"/>
            <a:chExt cx="11301809" cy="162510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ABE8938-7C57-20F6-C17C-8C6F56B49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837"/>
            <a:stretch>
              <a:fillRect/>
            </a:stretch>
          </p:blipFill>
          <p:spPr>
            <a:xfrm>
              <a:off x="352916" y="3040939"/>
              <a:ext cx="7054703" cy="1625105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F5847E4-FCB4-7FAF-EEA0-9004F8222BF0}"/>
                </a:ext>
              </a:extLst>
            </p:cNvPr>
            <p:cNvSpPr txBox="1"/>
            <p:nvPr/>
          </p:nvSpPr>
          <p:spPr>
            <a:xfrm>
              <a:off x="11366500" y="3429000"/>
              <a:ext cx="195236" cy="111200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B9CC1FF-5FB2-793F-842C-002AEFD5A9F8}"/>
                </a:ext>
              </a:extLst>
            </p:cNvPr>
            <p:cNvSpPr txBox="1"/>
            <p:nvPr/>
          </p:nvSpPr>
          <p:spPr>
            <a:xfrm>
              <a:off x="10693831" y="4169044"/>
              <a:ext cx="960894" cy="3874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193D46C-E834-597E-884A-FC1FC2816BF1}"/>
                </a:ext>
              </a:extLst>
            </p:cNvPr>
            <p:cNvSpPr txBox="1"/>
            <p:nvPr/>
          </p:nvSpPr>
          <p:spPr>
            <a:xfrm>
              <a:off x="11127783" y="3040939"/>
              <a:ext cx="52694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E8F2C43-99BF-1735-5294-01FF027E9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1501874"/>
            <a:ext cx="1765300" cy="914400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490E5269-283F-8673-0A72-0CD212272A46}"/>
              </a:ext>
            </a:extLst>
          </p:cNvPr>
          <p:cNvSpPr/>
          <p:nvPr/>
        </p:nvSpPr>
        <p:spPr>
          <a:xfrm>
            <a:off x="6780179" y="2861786"/>
            <a:ext cx="933585" cy="6403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83EDD43-5C09-0797-189B-7D10D300EBB2}"/>
              </a:ext>
            </a:extLst>
          </p:cNvPr>
          <p:cNvGrpSpPr/>
          <p:nvPr/>
        </p:nvGrpSpPr>
        <p:grpSpPr>
          <a:xfrm>
            <a:off x="8155243" y="2514499"/>
            <a:ext cx="2778637" cy="1317392"/>
            <a:chOff x="8445519" y="3040939"/>
            <a:chExt cx="3441679" cy="162510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D6B931B-17B7-898F-96AC-5F3EE108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61"/>
            <a:stretch>
              <a:fillRect/>
            </a:stretch>
          </p:blipFill>
          <p:spPr>
            <a:xfrm>
              <a:off x="8445519" y="3040940"/>
              <a:ext cx="3441679" cy="1625105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6FA4C2D-1492-E348-033B-7ACCFAD98809}"/>
                </a:ext>
              </a:extLst>
            </p:cNvPr>
            <p:cNvSpPr txBox="1"/>
            <p:nvPr/>
          </p:nvSpPr>
          <p:spPr>
            <a:xfrm>
              <a:off x="11366498" y="3429002"/>
              <a:ext cx="195236" cy="11120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EB7647E-AFC4-4CA9-0A37-CD71F6F7D2C1}"/>
                </a:ext>
              </a:extLst>
            </p:cNvPr>
            <p:cNvSpPr txBox="1"/>
            <p:nvPr/>
          </p:nvSpPr>
          <p:spPr>
            <a:xfrm>
              <a:off x="10693835" y="4169046"/>
              <a:ext cx="960894" cy="3874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A9773D67-7E2B-242A-3858-8F4A93144B4B}"/>
                </a:ext>
              </a:extLst>
            </p:cNvPr>
            <p:cNvSpPr txBox="1"/>
            <p:nvPr/>
          </p:nvSpPr>
          <p:spPr>
            <a:xfrm>
              <a:off x="11127782" y="3040939"/>
              <a:ext cx="52694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8F89769-8D27-0CCE-A035-0C2761E21C65}"/>
              </a:ext>
            </a:extLst>
          </p:cNvPr>
          <p:cNvSpPr/>
          <p:nvPr/>
        </p:nvSpPr>
        <p:spPr>
          <a:xfrm>
            <a:off x="7570839" y="2310581"/>
            <a:ext cx="3738369" cy="351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217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CE17-777D-A2A9-6B48-71F211347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5C20C9C-3B63-E2CC-9889-3AA41F95C61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EA06FC0-4450-9374-2E7A-120A01851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14FB43-2C60-46C9-EA45-9CFD63255906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DE2662F-F664-DD1F-97F3-311CB6A42E1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1F9A12AA-E97E-8133-3FD7-754B672CEBD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D740DC-D77D-7033-2649-017A6B7C0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87"/>
          <a:stretch>
            <a:fillRect/>
          </a:stretch>
        </p:blipFill>
        <p:spPr>
          <a:xfrm>
            <a:off x="765809" y="2743264"/>
            <a:ext cx="5615326" cy="7333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41C29BE-9495-2D93-41DE-55F12A4CC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1501874"/>
            <a:ext cx="1765300" cy="9144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9D99D8-2B9C-E887-4529-399BDF8E7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06"/>
          <a:stretch>
            <a:fillRect/>
          </a:stretch>
        </p:blipFill>
        <p:spPr>
          <a:xfrm>
            <a:off x="6381135" y="2743264"/>
            <a:ext cx="878264" cy="73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2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7C8E-FE3F-BD1C-EE0A-1FA0CECE2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0AC787-F89E-FC4C-5D6F-28CF87283F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538958-3A07-B809-E30F-6E28C738F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4B28BE0-844B-2901-D003-756AC85677D3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35901-CAF0-28A3-1753-22FB6674FA2C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5744569C-0E40-34E7-9E3C-37808B96479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C8BC9019-E2D2-310E-62AC-3CF202A5901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CC13D-4801-A8DF-C40C-DCC5F2E31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20"/>
          <a:stretch>
            <a:fillRect/>
          </a:stretch>
        </p:blipFill>
        <p:spPr>
          <a:xfrm>
            <a:off x="669753" y="2697865"/>
            <a:ext cx="5829370" cy="80442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A09B72-7411-83F3-45C8-C43046BA6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1501874"/>
            <a:ext cx="17653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CDF1A02-3223-DA22-470B-A530FE105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4"/>
          <a:stretch>
            <a:fillRect/>
          </a:stretch>
        </p:blipFill>
        <p:spPr>
          <a:xfrm>
            <a:off x="6499123" y="2697864"/>
            <a:ext cx="2377375" cy="80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F1A36840-D294-D5C5-8A2B-2AA43624196E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44717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r>
              <a:rPr lang="fr-FR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Lequel de ces deux systèmes d’équations est simple à résoudre par la méthode d’élimination directe :</a:t>
            </a: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Choisir la bonne réponse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B9E1854-B005-A754-9499-F47B240D1F19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Choisir la bonne réponse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/>
              <p:nvPr/>
            </p:nvSpPr>
            <p:spPr>
              <a:xfrm>
                <a:off x="1111537" y="4530923"/>
                <a:ext cx="2261709" cy="9161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530923"/>
                <a:ext cx="2261709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/>
              <p:nvPr/>
            </p:nvSpPr>
            <p:spPr>
              <a:xfrm>
                <a:off x="8818756" y="4504858"/>
                <a:ext cx="2261709" cy="9161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756" y="4504858"/>
                <a:ext cx="2261709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8DD32356-476B-7789-D77D-B30AC470FA3D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44717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r>
              <a:rPr lang="fr-FR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Lequel de ces deux systèmes d’équations est simple à résoudre par la méthode d’élimination directe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36E2DE-2E0A-47E0-BD8F-D64C24FCA055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Choisir la bonne réponse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584A118-8F6C-FBCE-EA3A-0AF95CC7A3CA}"/>
                  </a:ext>
                </a:extLst>
              </p:cNvPr>
              <p:cNvSpPr txBox="1"/>
              <p:nvPr/>
            </p:nvSpPr>
            <p:spPr>
              <a:xfrm>
                <a:off x="8818756" y="4504858"/>
                <a:ext cx="2261709" cy="9161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584A118-8F6C-FBCE-EA3A-0AF95CC7A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756" y="4504858"/>
                <a:ext cx="2261709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bg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Résoudre un système de deux équations du 1</a:t>
              </a:r>
              <a:r>
                <a:rPr lang="fr-MA" sz="1800" baseline="30000" dirty="0">
                  <a:solidFill>
                    <a:schemeClr val="bg1"/>
                  </a:solidFill>
                  <a:effectLst/>
                  <a:latin typeface="CIDFont+F2"/>
                </a:rPr>
                <a:t>er</a:t>
              </a: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 degré́ à deux inconnues par la méthode de substitution </a:t>
              </a: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2503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0A3DEE-6392-595D-9685-469B50DAAED7}"/>
              </a:ext>
            </a:extLst>
          </p:cNvPr>
          <p:cNvSpPr txBox="1"/>
          <p:nvPr/>
        </p:nvSpPr>
        <p:spPr>
          <a:xfrm>
            <a:off x="2913888" y="2395110"/>
            <a:ext cx="798576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effectLst/>
                <a:latin typeface="CIDFont+F2"/>
              </a:rPr>
              <a:t>er</a:t>
            </a:r>
            <a:r>
              <a:rPr lang="fr-MA" sz="1800" dirty="0">
                <a:effectLst/>
                <a:latin typeface="CIDFont+F2"/>
              </a:rPr>
              <a:t>  degré́ à deux inconnues par la méthode d’élimination directe </a:t>
            </a:r>
            <a:endParaRPr lang="fr-MA" dirty="0"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EE98BE-E9A1-398F-9DDF-8C4CB1DC68AA}"/>
              </a:ext>
            </a:extLst>
          </p:cNvPr>
          <p:cNvSpPr txBox="1"/>
          <p:nvPr/>
        </p:nvSpPr>
        <p:spPr>
          <a:xfrm>
            <a:off x="2913888" y="3399589"/>
            <a:ext cx="8095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par la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méthode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par combinaison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238503-F23C-49E0-3D78-32F5913A2457}"/>
              </a:ext>
            </a:extLst>
          </p:cNvPr>
          <p:cNvSpPr txBox="1"/>
          <p:nvPr/>
        </p:nvSpPr>
        <p:spPr>
          <a:xfrm>
            <a:off x="3048000" y="4380622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à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coefficients</a:t>
            </a:r>
            <a:r>
              <a:rPr lang="fr-MA" dirty="0">
                <a:solidFill>
                  <a:schemeClr val="bg1"/>
                </a:solidFill>
                <a:latin typeface="CIDFont+F2"/>
              </a:rPr>
              <a:t> fractionnaires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151E8C-753A-45A3-1E97-1FB987582340}"/>
              </a:ext>
            </a:extLst>
          </p:cNvPr>
          <p:cNvSpPr txBox="1"/>
          <p:nvPr/>
        </p:nvSpPr>
        <p:spPr>
          <a:xfrm>
            <a:off x="3048000" y="5358163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à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coefficients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décimaux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26A14D8-7DDA-ACB5-EEAD-D89C0A6DB8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26A14D8-7DDA-ACB5-EEAD-D89C0A6DB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B1587F8-8B49-8F5C-4724-5037CEB09B89}"/>
              </a:ext>
            </a:extLst>
          </p:cNvPr>
          <p:cNvSpPr txBox="1"/>
          <p:nvPr/>
        </p:nvSpPr>
        <p:spPr>
          <a:xfrm>
            <a:off x="993059" y="14986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affiche et explique la réponse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B051DD7C-8CE4-5DB8-BE7E-96457973BD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B051DD7C-8CE4-5DB8-BE7E-96457973B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45FA8CD3-181D-0A3B-9CB8-D6D7F383F0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5182" y="3186183"/>
                <a:ext cx="779721" cy="304800"/>
              </a:xfrm>
              <a:prstGeom prst="rect">
                <a:avLst/>
              </a:prstGeom>
              <a:solidFill>
                <a:schemeClr val="bg1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45FA8CD3-181D-0A3B-9CB8-D6D7F383F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182" y="3186183"/>
                <a:ext cx="779721" cy="304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5880;p58">
                <a:extLst>
                  <a:ext uri="{FF2B5EF4-FFF2-40B4-BE49-F238E27FC236}">
                    <a16:creationId xmlns:a16="http://schemas.microsoft.com/office/drawing/2014/main" id="{FF9D555B-043D-C79D-5913-4882F6AF68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800" i="0" dirty="0">
                    <a:latin typeface="+mj-lt"/>
                  </a:rPr>
                  <a:t>La solution de l’équation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i="0" dirty="0">
                    <a:latin typeface="+mj-lt"/>
                  </a:rPr>
                  <a:t>est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 :……</m:t>
                    </m:r>
                  </m:oMath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Google Shape;15880;p58">
                <a:extLst>
                  <a:ext uri="{FF2B5EF4-FFF2-40B4-BE49-F238E27FC236}">
                    <a16:creationId xmlns:a16="http://schemas.microsoft.com/office/drawing/2014/main" id="{FF9D555B-043D-C79D-5913-4882F6AF6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0E20DDB1-A9BD-7273-53E6-65C689BD6B28}"/>
              </a:ext>
            </a:extLst>
          </p:cNvPr>
          <p:cNvSpPr txBox="1"/>
          <p:nvPr/>
        </p:nvSpPr>
        <p:spPr>
          <a:xfrm>
            <a:off x="993059" y="14986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440DA804-73F4-7485-E6D4-471A9D223A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800" i="0" dirty="0">
                    <a:latin typeface="+mj-lt"/>
                  </a:rPr>
                  <a:t>La solution de l’équation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i="0" dirty="0">
                    <a:latin typeface="+mj-lt"/>
                  </a:rPr>
                  <a:t>est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 :……</m:t>
                    </m:r>
                  </m:oMath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440DA804-73F4-7485-E6D4-471A9D223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087" y="1967514"/>
                <a:ext cx="9968926" cy="2742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30270" y="2818004"/>
                <a:ext cx="795921" cy="1041158"/>
              </a:xfrm>
              <a:prstGeom prst="rect">
                <a:avLst/>
              </a:prstGeom>
              <a:solidFill>
                <a:schemeClr val="bg1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0" i="1" kern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3200" b="0" i="1" kern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num>
                      <m:den>
                        <m:r>
                          <a:rPr lang="fr-FR" sz="3200" b="0" i="1" kern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r-FR" sz="3200" kern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270" y="2818004"/>
                <a:ext cx="795921" cy="1041158"/>
              </a:xfrm>
              <a:prstGeom prst="rect">
                <a:avLst/>
              </a:prstGeom>
              <a:blipFill>
                <a:blip r:embed="rId5"/>
                <a:stretch>
                  <a:fillRect r="-3077"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/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 </a:t>
                </a:r>
                <a14:m>
                  <m:oMath xmlns:m="http://schemas.openxmlformats.org/officeDocument/2006/math">
                    <m:r>
                      <a:rPr lang="fr-FR" sz="24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411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 …×…=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411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F9FBF02D-E215-DFDD-E730-1F548178509B}"/>
              </a:ext>
            </a:extLst>
          </p:cNvPr>
          <p:cNvSpPr txBox="1">
            <a:spLocks/>
          </p:cNvSpPr>
          <p:nvPr/>
        </p:nvSpPr>
        <p:spPr>
          <a:xfrm>
            <a:off x="1067087" y="1967514"/>
            <a:ext cx="9968926" cy="2742138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7D04D6-811C-80FD-80BF-07FB7BDE1422}"/>
              </a:ext>
            </a:extLst>
          </p:cNvPr>
          <p:cNvSpPr txBox="1"/>
          <p:nvPr/>
        </p:nvSpPr>
        <p:spPr>
          <a:xfrm>
            <a:off x="993059" y="14986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5341A02-6F6D-492A-8B1D-D9330A311D62}"/>
                  </a:ext>
                </a:extLst>
              </p:cNvPr>
              <p:cNvSpPr txBox="1"/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 </a:t>
                </a:r>
                <a14:m>
                  <m:oMath xmlns:m="http://schemas.openxmlformats.org/officeDocument/2006/math">
                    <m:r>
                      <a:rPr lang="fr-FR" sz="24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5341A02-6F6D-492A-8B1D-D9330A311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479B54B-3F48-7B42-6F91-628DE9F6610F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 …×…=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479B54B-3F48-7B42-6F91-628DE9F66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66BA5847-0008-B69B-4A13-E51A131CBB2F}"/>
              </a:ext>
            </a:extLst>
          </p:cNvPr>
          <p:cNvSpPr txBox="1">
            <a:spLocks/>
          </p:cNvSpPr>
          <p:nvPr/>
        </p:nvSpPr>
        <p:spPr>
          <a:xfrm>
            <a:off x="1067087" y="1967514"/>
            <a:ext cx="9968926" cy="2742138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/>
              <p:nvPr/>
            </p:nvSpPr>
            <p:spPr>
              <a:xfrm>
                <a:off x="6739372" y="3551483"/>
                <a:ext cx="32019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372" y="3551483"/>
                <a:ext cx="320192" cy="461665"/>
              </a:xfrm>
              <a:prstGeom prst="rect">
                <a:avLst/>
              </a:prstGeom>
              <a:blipFill>
                <a:blip r:embed="rId6"/>
                <a:stretch>
                  <a:fillRect l="-5769" r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F8D4F38-BF3B-0B7F-7808-6353540B6A52}"/>
                  </a:ext>
                </a:extLst>
              </p:cNvPr>
              <p:cNvSpPr txBox="1"/>
              <p:nvPr/>
            </p:nvSpPr>
            <p:spPr>
              <a:xfrm>
                <a:off x="7309643" y="3551483"/>
                <a:ext cx="32019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F8D4F38-BF3B-0B7F-7808-6353540B6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643" y="3551483"/>
                <a:ext cx="320192" cy="461665"/>
              </a:xfrm>
              <a:prstGeom prst="rect">
                <a:avLst/>
              </a:prstGeom>
              <a:blipFill>
                <a:blip r:embed="rId7"/>
                <a:stretch>
                  <a:fillRect l="-3774" r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7D32ACC-6608-B427-CE67-C7F07A168CD3}"/>
                  </a:ext>
                </a:extLst>
              </p:cNvPr>
              <p:cNvSpPr txBox="1"/>
              <p:nvPr/>
            </p:nvSpPr>
            <p:spPr>
              <a:xfrm>
                <a:off x="8047061" y="3551483"/>
                <a:ext cx="635525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7D32ACC-6608-B427-CE67-C7F07A168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61" y="3551483"/>
                <a:ext cx="63552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E709673-3CBE-7159-67AD-CE0C94A06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202" y="1119118"/>
            <a:ext cx="8575541" cy="506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 (l’enseignant corrige l’erreur).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94985F-8596-BC3F-9853-75B072CAF6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202" y="1119118"/>
            <a:ext cx="8575541" cy="50640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9F33874-6518-E693-2E92-E22B9ABCD950}"/>
                  </a:ext>
                </a:extLst>
              </p:cNvPr>
              <p:cNvSpPr txBox="1"/>
              <p:nvPr/>
            </p:nvSpPr>
            <p:spPr>
              <a:xfrm>
                <a:off x="7973568" y="2255520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9F33874-6518-E693-2E92-E22B9ABCD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3568" y="2255520"/>
                <a:ext cx="39014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136DCD6-C576-C7AD-7D94-B096CE8F1C2F}"/>
                  </a:ext>
                </a:extLst>
              </p:cNvPr>
              <p:cNvSpPr txBox="1"/>
              <p:nvPr/>
            </p:nvSpPr>
            <p:spPr>
              <a:xfrm>
                <a:off x="9151930" y="2791968"/>
                <a:ext cx="1360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+(−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136DCD6-C576-C7AD-7D94-B096CE8F1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1930" y="2791968"/>
                <a:ext cx="1360868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46DAE1-D7C2-A083-E003-4598A18F1546}"/>
                  </a:ext>
                </a:extLst>
              </p:cNvPr>
              <p:cNvSpPr txBox="1"/>
              <p:nvPr/>
            </p:nvSpPr>
            <p:spPr>
              <a:xfrm>
                <a:off x="8168640" y="3328416"/>
                <a:ext cx="1694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46DAE1-D7C2-A083-E003-4598A18F1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640" y="3328416"/>
                <a:ext cx="169468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58941B5-590B-0916-F5AD-CA9CAFF88F92}"/>
                  </a:ext>
                </a:extLst>
              </p:cNvPr>
              <p:cNvSpPr txBox="1"/>
              <p:nvPr/>
            </p:nvSpPr>
            <p:spPr>
              <a:xfrm>
                <a:off x="9259824" y="3902226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58941B5-590B-0916-F5AD-CA9CAFF88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824" y="3902226"/>
                <a:ext cx="39014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B418C15-961F-D56C-0934-A86A0988F3D0}"/>
                  </a:ext>
                </a:extLst>
              </p:cNvPr>
              <p:cNvSpPr txBox="1"/>
              <p:nvPr/>
            </p:nvSpPr>
            <p:spPr>
              <a:xfrm>
                <a:off x="4011168" y="4396002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B418C15-961F-D56C-0934-A86A0988F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168" y="4396002"/>
                <a:ext cx="39014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10C8070-8025-0820-F430-293E0C1CF204}"/>
                  </a:ext>
                </a:extLst>
              </p:cNvPr>
              <p:cNvSpPr txBox="1"/>
              <p:nvPr/>
            </p:nvSpPr>
            <p:spPr>
              <a:xfrm>
                <a:off x="8266176" y="4396002"/>
                <a:ext cx="1597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10C8070-8025-0820-F430-293E0C1CF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176" y="4396002"/>
                <a:ext cx="1597152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5409203-D401-802A-307F-4C35EE0FEF31}"/>
                  </a:ext>
                </a:extLst>
              </p:cNvPr>
              <p:cNvSpPr txBox="1"/>
              <p:nvPr/>
            </p:nvSpPr>
            <p:spPr>
              <a:xfrm>
                <a:off x="8558784" y="4698186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5409203-D401-802A-307F-4C35EE0FE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784" y="4698186"/>
                <a:ext cx="390144" cy="369332"/>
              </a:xfrm>
              <a:prstGeom prst="rect">
                <a:avLst/>
              </a:prstGeom>
              <a:blipFill>
                <a:blip r:embed="rId12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165C6AD-3B99-4FB6-C1C7-117845F8E3D1}"/>
                  </a:ext>
                </a:extLst>
              </p:cNvPr>
              <p:cNvSpPr txBox="1"/>
              <p:nvPr/>
            </p:nvSpPr>
            <p:spPr>
              <a:xfrm>
                <a:off x="7114032" y="5083146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165C6AD-3B99-4FB6-C1C7-117845F8E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32" y="5083146"/>
                <a:ext cx="390144" cy="369332"/>
              </a:xfrm>
              <a:prstGeom prst="rect">
                <a:avLst/>
              </a:prstGeom>
              <a:blipFill>
                <a:blip r:embed="rId13"/>
                <a:stretch>
                  <a:fillRect r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8F9F13-FB44-FB78-0BB8-C64CF401A63A}"/>
                  </a:ext>
                </a:extLst>
              </p:cNvPr>
              <p:cNvSpPr txBox="1"/>
              <p:nvPr/>
            </p:nvSpPr>
            <p:spPr>
              <a:xfrm>
                <a:off x="6864096" y="5083146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8F9F13-FB44-FB78-0BB8-C64CF401A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096" y="5083146"/>
                <a:ext cx="39014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893C482-A4A2-EE84-BD6B-E94C3863ACC9}"/>
                  </a:ext>
                </a:extLst>
              </p:cNvPr>
              <p:cNvSpPr txBox="1"/>
              <p:nvPr/>
            </p:nvSpPr>
            <p:spPr>
              <a:xfrm>
                <a:off x="4828032" y="5626771"/>
                <a:ext cx="390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893C482-A4A2-EE84-BD6B-E94C3863A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032" y="5626771"/>
                <a:ext cx="390144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F0CBB3B-4001-3890-EB02-E5ABCB9C1517}"/>
                  </a:ext>
                </a:extLst>
              </p:cNvPr>
              <p:cNvSpPr txBox="1"/>
              <p:nvPr/>
            </p:nvSpPr>
            <p:spPr>
              <a:xfrm>
                <a:off x="4437888" y="5626771"/>
                <a:ext cx="390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F0CBB3B-4001-3890-EB02-E5ABCB9C1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888" y="5626771"/>
                <a:ext cx="390144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CCC1786-D836-98D1-C384-D323738CA1AC}"/>
                  </a:ext>
                </a:extLst>
              </p:cNvPr>
              <p:cNvSpPr txBox="1"/>
              <p:nvPr/>
            </p:nvSpPr>
            <p:spPr>
              <a:xfrm>
                <a:off x="7617198" y="5506910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CCC1786-D836-98D1-C384-D323738CA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7198" y="5506910"/>
                <a:ext cx="390144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FE12434-692D-B96D-67E2-C1BBF94F641F}"/>
                  </a:ext>
                </a:extLst>
              </p:cNvPr>
              <p:cNvSpPr txBox="1"/>
              <p:nvPr/>
            </p:nvSpPr>
            <p:spPr>
              <a:xfrm>
                <a:off x="8168640" y="5537687"/>
                <a:ext cx="390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FE12434-692D-B96D-67E2-C1BBF94F6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640" y="5537687"/>
                <a:ext cx="390144" cy="307777"/>
              </a:xfrm>
              <a:prstGeom prst="rect">
                <a:avLst/>
              </a:prstGeom>
              <a:blipFill>
                <a:blip r:embed="rId18"/>
                <a:stretch>
                  <a:fillRect r="-41935"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4D85B51-9802-9327-FE8D-949E524E1E85}"/>
                  </a:ext>
                </a:extLst>
              </p:cNvPr>
              <p:cNvSpPr txBox="1"/>
              <p:nvPr/>
            </p:nvSpPr>
            <p:spPr>
              <a:xfrm>
                <a:off x="8221337" y="5813868"/>
                <a:ext cx="390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4D85B51-9802-9327-FE8D-949E524E1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337" y="5813868"/>
                <a:ext cx="390144" cy="307777"/>
              </a:xfrm>
              <a:prstGeom prst="rect">
                <a:avLst/>
              </a:prstGeom>
              <a:blipFill>
                <a:blip r:embed="rId19"/>
                <a:stretch>
                  <a:fillRect r="-40625" b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C60652FC-3E04-39EB-11D4-4AD41DB428A9}"/>
                  </a:ext>
                </a:extLst>
              </p:cNvPr>
              <p:cNvSpPr txBox="1"/>
              <p:nvPr/>
            </p:nvSpPr>
            <p:spPr>
              <a:xfrm>
                <a:off x="7697847" y="5780659"/>
                <a:ext cx="390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C60652FC-3E04-39EB-11D4-4AD41DB42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847" y="5780659"/>
                <a:ext cx="39014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>
            <a:extLst>
              <a:ext uri="{FF2B5EF4-FFF2-40B4-BE49-F238E27FC236}">
                <a16:creationId xmlns:a16="http://schemas.microsoft.com/office/drawing/2014/main" id="{22EFF528-664A-CCFC-FA55-4B256AC173FE}"/>
              </a:ext>
            </a:extLst>
          </p:cNvPr>
          <p:cNvSpPr txBox="1"/>
          <p:nvPr/>
        </p:nvSpPr>
        <p:spPr>
          <a:xfrm>
            <a:off x="8026850" y="5813868"/>
            <a:ext cx="1781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62325E2-2661-C603-D31A-072254D3BCD0}"/>
              </a:ext>
            </a:extLst>
          </p:cNvPr>
          <p:cNvSpPr txBox="1"/>
          <p:nvPr/>
        </p:nvSpPr>
        <p:spPr>
          <a:xfrm>
            <a:off x="7363970" y="5688325"/>
            <a:ext cx="91930" cy="3077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B29C080-895C-5ED5-61DA-C3AE3C97F378}"/>
                  </a:ext>
                </a:extLst>
              </p:cNvPr>
              <p:cNvSpPr txBox="1"/>
              <p:nvPr/>
            </p:nvSpPr>
            <p:spPr>
              <a:xfrm>
                <a:off x="7197546" y="5780659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B29C080-895C-5ED5-61DA-C3AE3C97F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546" y="5780659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26" grpId="0"/>
      <p:bldP spid="27" grpId="0"/>
      <p:bldP spid="28" grpId="0"/>
      <p:bldP spid="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456737" y="56570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0CE2C3-FC0C-02CF-0136-64E3D364F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27" y="1007534"/>
            <a:ext cx="9177020" cy="47613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DF7C8D9-2B80-89A6-1C4F-21D3B9529F02}"/>
              </a:ext>
            </a:extLst>
          </p:cNvPr>
          <p:cNvSpPr txBox="1"/>
          <p:nvPr/>
        </p:nvSpPr>
        <p:spPr>
          <a:xfrm>
            <a:off x="2155370" y="3178629"/>
            <a:ext cx="15131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Je trouve : y=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04E356E-26E0-A48F-5ADC-20B24AECBA2F}"/>
              </a:ext>
            </a:extLst>
          </p:cNvPr>
          <p:cNvGrpSpPr/>
          <p:nvPr/>
        </p:nvGrpSpPr>
        <p:grpSpPr>
          <a:xfrm>
            <a:off x="1608627" y="1159934"/>
            <a:ext cx="9177020" cy="4761382"/>
            <a:chOff x="1608627" y="1159934"/>
            <a:chExt cx="9177020" cy="4761382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6F66CA54-251C-1F03-22D4-B23A6E661339}"/>
                </a:ext>
              </a:extLst>
            </p:cNvPr>
            <p:cNvGrpSpPr/>
            <p:nvPr/>
          </p:nvGrpSpPr>
          <p:grpSpPr>
            <a:xfrm>
              <a:off x="1608627" y="1159934"/>
              <a:ext cx="9177020" cy="4761382"/>
              <a:chOff x="1608627" y="1159934"/>
              <a:chExt cx="9177020" cy="4761382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B6E57DCF-49CA-5A18-E69B-0E78B7B6BD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8627" y="1159934"/>
                <a:ext cx="9177020" cy="4761382"/>
              </a:xfrm>
              <a:prstGeom prst="rect">
                <a:avLst/>
              </a:prstGeom>
            </p:spPr>
          </p:pic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B4F24D3-BD03-9E38-E64E-A8CABAC81DA8}"/>
                  </a:ext>
                </a:extLst>
              </p:cNvPr>
              <p:cNvSpPr txBox="1"/>
              <p:nvPr/>
            </p:nvSpPr>
            <p:spPr>
              <a:xfrm>
                <a:off x="2307770" y="3331029"/>
                <a:ext cx="151311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Je trouve : y=</a:t>
                </a:r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8F5474F-2D1A-831F-0AA1-87B45F58B1B4}"/>
                </a:ext>
              </a:extLst>
            </p:cNvPr>
            <p:cNvSpPr txBox="1"/>
            <p:nvPr/>
          </p:nvSpPr>
          <p:spPr>
            <a:xfrm>
              <a:off x="2307769" y="3700361"/>
              <a:ext cx="185057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Je remplace y par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 (l’enseignant corrige les erreurs ).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E4ADF88-1482-1937-9E42-7C5BF3CCE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27" y="1007534"/>
            <a:ext cx="9177020" cy="47613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4AF17C-DF62-206E-3020-4A4A538BE14C}"/>
              </a:ext>
            </a:extLst>
          </p:cNvPr>
          <p:cNvSpPr/>
          <p:nvPr/>
        </p:nvSpPr>
        <p:spPr>
          <a:xfrm>
            <a:off x="5073187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9EED887-6F70-F91B-857B-0BC380C595F0}"/>
                  </a:ext>
                </a:extLst>
              </p:cNvPr>
              <p:cNvSpPr txBox="1"/>
              <p:nvPr/>
            </p:nvSpPr>
            <p:spPr>
              <a:xfrm>
                <a:off x="8205873" y="1707431"/>
                <a:ext cx="5364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9EED887-6F70-F91B-857B-0BC380C59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873" y="1707431"/>
                <a:ext cx="53644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92FBC5D-D141-95E3-07FE-70D84F5462E6}"/>
                  </a:ext>
                </a:extLst>
              </p:cNvPr>
              <p:cNvSpPr txBox="1"/>
              <p:nvPr/>
            </p:nvSpPr>
            <p:spPr>
              <a:xfrm>
                <a:off x="8558784" y="2149364"/>
                <a:ext cx="1365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92FBC5D-D141-95E3-07FE-70D84F546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784" y="2149364"/>
                <a:ext cx="136550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E04583E-A467-2B53-E039-FA44DC839611}"/>
                  </a:ext>
                </a:extLst>
              </p:cNvPr>
              <p:cNvSpPr txBox="1"/>
              <p:nvPr/>
            </p:nvSpPr>
            <p:spPr>
              <a:xfrm>
                <a:off x="5437632" y="2518696"/>
                <a:ext cx="4962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E04583E-A467-2B53-E039-FA44DC839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632" y="2518696"/>
                <a:ext cx="4962144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982575-DA8D-EA44-5C7F-1370E54FF108}"/>
                  </a:ext>
                </a:extLst>
              </p:cNvPr>
              <p:cNvSpPr txBox="1"/>
              <p:nvPr/>
            </p:nvSpPr>
            <p:spPr>
              <a:xfrm>
                <a:off x="5671103" y="2904962"/>
                <a:ext cx="4962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982575-DA8D-EA44-5C7F-1370E54FF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103" y="2904962"/>
                <a:ext cx="4962144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2AE64FE-6AFA-FDDD-7B95-DAE70EA63B59}"/>
                  </a:ext>
                </a:extLst>
              </p:cNvPr>
              <p:cNvSpPr txBox="1"/>
              <p:nvPr/>
            </p:nvSpPr>
            <p:spPr>
              <a:xfrm>
                <a:off x="3145536" y="3109485"/>
                <a:ext cx="102412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2AE64FE-6AFA-FDDD-7B95-DAE70EA63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536" y="3109485"/>
                <a:ext cx="1024128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EC52C47-E01A-E99E-73D0-A776EA519730}"/>
                  </a:ext>
                </a:extLst>
              </p:cNvPr>
              <p:cNvSpPr txBox="1"/>
              <p:nvPr/>
            </p:nvSpPr>
            <p:spPr>
              <a:xfrm>
                <a:off x="3192825" y="3467135"/>
                <a:ext cx="28041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EC52C47-E01A-E99E-73D0-A776EA519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25" y="3467135"/>
                <a:ext cx="280416" cy="307777"/>
              </a:xfrm>
              <a:prstGeom prst="rect">
                <a:avLst/>
              </a:prstGeom>
              <a:blipFill>
                <a:blip r:embed="rId11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2719635-613C-1F0D-52FB-EDD38EB265E5}"/>
                  </a:ext>
                </a:extLst>
              </p:cNvPr>
              <p:cNvSpPr txBox="1"/>
              <p:nvPr/>
            </p:nvSpPr>
            <p:spPr>
              <a:xfrm>
                <a:off x="3791712" y="3590246"/>
                <a:ext cx="3779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2719635-613C-1F0D-52FB-EDD38EB26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12" y="3590246"/>
                <a:ext cx="37795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FF058D9-029D-BE81-8F61-EBE43FBED551}"/>
                  </a:ext>
                </a:extLst>
              </p:cNvPr>
              <p:cNvSpPr txBox="1"/>
              <p:nvPr/>
            </p:nvSpPr>
            <p:spPr>
              <a:xfrm>
                <a:off x="8152175" y="3590246"/>
                <a:ext cx="22476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FF058D9-029D-BE81-8F61-EBE43FBED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2175" y="3590246"/>
                <a:ext cx="224760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1FE7C2F-BB99-97DE-3F57-7A1350A9B5AD}"/>
                  </a:ext>
                </a:extLst>
              </p:cNvPr>
              <p:cNvSpPr txBox="1"/>
              <p:nvPr/>
            </p:nvSpPr>
            <p:spPr>
              <a:xfrm>
                <a:off x="2874354" y="3924591"/>
                <a:ext cx="22476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1FE7C2F-BB99-97DE-3F57-7A1350A9B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54" y="3924591"/>
                <a:ext cx="224760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9AC41E1-BA72-2C47-F815-85CCD1609D5D}"/>
                  </a:ext>
                </a:extLst>
              </p:cNvPr>
              <p:cNvSpPr txBox="1"/>
              <p:nvPr/>
            </p:nvSpPr>
            <p:spPr>
              <a:xfrm>
                <a:off x="7989363" y="3865140"/>
                <a:ext cx="102412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9AC41E1-BA72-2C47-F815-85CCD1609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363" y="3865140"/>
                <a:ext cx="1024128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78DDC63-1223-BDC9-C60F-B853651D526C}"/>
                  </a:ext>
                </a:extLst>
              </p:cNvPr>
              <p:cNvSpPr txBox="1"/>
              <p:nvPr/>
            </p:nvSpPr>
            <p:spPr>
              <a:xfrm>
                <a:off x="4364735" y="4412824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78DDC63-1223-BDC9-C60F-B853651D5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735" y="4412824"/>
                <a:ext cx="318307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4B97903-8D38-CA22-3D6E-942F006C11F6}"/>
                  </a:ext>
                </a:extLst>
              </p:cNvPr>
              <p:cNvSpPr txBox="1"/>
              <p:nvPr/>
            </p:nvSpPr>
            <p:spPr>
              <a:xfrm>
                <a:off x="4914033" y="4443602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4B97903-8D38-CA22-3D6E-942F006C1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033" y="4443602"/>
                <a:ext cx="318307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C91C67C-FB82-B7C3-C320-44149EA38E9D}"/>
                  </a:ext>
                </a:extLst>
              </p:cNvPr>
              <p:cNvSpPr txBox="1"/>
              <p:nvPr/>
            </p:nvSpPr>
            <p:spPr>
              <a:xfrm>
                <a:off x="8155790" y="4295759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C91C67C-FB82-B7C3-C320-44149EA38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790" y="4295759"/>
                <a:ext cx="318307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F6DE5CD-0B9D-EB98-7F6D-55924A9B3E27}"/>
                  </a:ext>
                </a:extLst>
              </p:cNvPr>
              <p:cNvSpPr txBox="1"/>
              <p:nvPr/>
            </p:nvSpPr>
            <p:spPr>
              <a:xfrm>
                <a:off x="9009231" y="4258936"/>
                <a:ext cx="30841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F6DE5CD-0B9D-EB98-7F6D-55924A9B3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231" y="4258936"/>
                <a:ext cx="308416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C669F12-DD64-A160-57ED-CFD3E91F5766}"/>
                  </a:ext>
                </a:extLst>
              </p:cNvPr>
              <p:cNvSpPr txBox="1"/>
              <p:nvPr/>
            </p:nvSpPr>
            <p:spPr>
              <a:xfrm>
                <a:off x="8107021" y="4611878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C669F12-DD64-A160-57ED-CFD3E91F5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021" y="4611878"/>
                <a:ext cx="31830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A5430BA0-D56F-8772-C44C-2804A897216B}"/>
                  </a:ext>
                </a:extLst>
              </p:cNvPr>
              <p:cNvSpPr txBox="1"/>
              <p:nvPr/>
            </p:nvSpPr>
            <p:spPr>
              <a:xfrm>
                <a:off x="9042279" y="4597490"/>
                <a:ext cx="30841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A5430BA0-D56F-8772-C44C-2804A8972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279" y="4597490"/>
                <a:ext cx="30841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77C0A7E-F19A-632A-EFBA-AFFB8377B6DA}"/>
                  </a:ext>
                </a:extLst>
              </p:cNvPr>
              <p:cNvSpPr txBox="1"/>
              <p:nvPr/>
            </p:nvSpPr>
            <p:spPr>
              <a:xfrm>
                <a:off x="7600397" y="5077288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77C0A7E-F19A-632A-EFBA-AFFB8377B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397" y="5077288"/>
                <a:ext cx="31830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92DAFE6-B3C0-EC93-517D-8CB68537A798}"/>
                  </a:ext>
                </a:extLst>
              </p:cNvPr>
              <p:cNvSpPr txBox="1"/>
              <p:nvPr/>
            </p:nvSpPr>
            <p:spPr>
              <a:xfrm>
                <a:off x="7998338" y="5081962"/>
                <a:ext cx="31830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92DAFE6-B3C0-EC93-517D-8CB68537A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8338" y="5081962"/>
                <a:ext cx="318307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 animBg="1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8" grpId="0" animBg="1"/>
      <p:bldP spid="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4AED70-B59B-A84C-5BA9-A3D80882C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9" y="2069450"/>
            <a:ext cx="11447687" cy="224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580914-A031-5C26-9DBD-AD46589EF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844" y="1144625"/>
            <a:ext cx="8735644" cy="202910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F2118E-9697-0374-8B96-10D582F96128}"/>
              </a:ext>
            </a:extLst>
          </p:cNvPr>
          <p:cNvSpPr txBox="1"/>
          <p:nvPr/>
        </p:nvSpPr>
        <p:spPr>
          <a:xfrm>
            <a:off x="508000" y="3592217"/>
            <a:ext cx="11411988" cy="2121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.Je soustrais membre à membre les équations du système pour éliminer l’inconnue qui a le même coefficient.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Je détermine la première inconnue.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j’utilise la valeur de la 1</a:t>
            </a:r>
            <a:r>
              <a:rPr lang="fr-FR" sz="2800" b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inconnue pour calculer celle de la 2</a:t>
            </a:r>
            <a:r>
              <a:rPr lang="fr-FR" sz="2800" b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51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4AEF03-6234-3857-26B0-F6CBBFA69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5" y="1847216"/>
            <a:ext cx="11605559" cy="21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6AE7FE-F960-6B46-4FCC-396D629C3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1" y="2339787"/>
            <a:ext cx="11404873" cy="182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9047</TotalTime>
  <Words>1381</Words>
  <Application>Microsoft Office PowerPoint</Application>
  <PresentationFormat>Grand écran</PresentationFormat>
  <Paragraphs>265</Paragraphs>
  <Slides>47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58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1178</cp:revision>
  <cp:lastPrinted>2024-10-05T19:15:58Z</cp:lastPrinted>
  <dcterms:created xsi:type="dcterms:W3CDTF">2024-05-28T10:13:44Z</dcterms:created>
  <dcterms:modified xsi:type="dcterms:W3CDTF">2025-11-18T22:35:52Z</dcterms:modified>
</cp:coreProperties>
</file>